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84" r:id="rId5"/>
    <p:sldId id="371" r:id="rId6"/>
    <p:sldId id="373" r:id="rId7"/>
    <p:sldId id="380" r:id="rId8"/>
    <p:sldId id="382" r:id="rId9"/>
    <p:sldId id="381" r:id="rId10"/>
    <p:sldId id="372" r:id="rId11"/>
    <p:sldId id="383" r:id="rId12"/>
    <p:sldId id="384" r:id="rId13"/>
    <p:sldId id="385" r:id="rId14"/>
    <p:sldId id="374" r:id="rId15"/>
    <p:sldId id="386" r:id="rId16"/>
    <p:sldId id="388" r:id="rId17"/>
    <p:sldId id="387" r:id="rId18"/>
    <p:sldId id="375" r:id="rId19"/>
    <p:sldId id="391" r:id="rId20"/>
    <p:sldId id="390" r:id="rId21"/>
    <p:sldId id="376" r:id="rId22"/>
    <p:sldId id="392" r:id="rId23"/>
    <p:sldId id="394" r:id="rId24"/>
    <p:sldId id="393" r:id="rId25"/>
    <p:sldId id="377" r:id="rId26"/>
    <p:sldId id="379" r:id="rId27"/>
    <p:sldId id="395" r:id="rId28"/>
    <p:sldId id="396" r:id="rId29"/>
    <p:sldId id="378" r:id="rId30"/>
    <p:sldId id="397" r:id="rId31"/>
    <p:sldId id="3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4BF"/>
    <a:srgbClr val="E9C46A"/>
    <a:srgbClr val="97EFD3"/>
    <a:srgbClr val="F15574"/>
    <a:srgbClr val="F4EBE8"/>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ambitionbox.com/profile/data-scientist-salary" TargetMode="External"/><Relationship Id="rId2" Type="http://schemas.openxmlformats.org/officeDocument/2006/relationships/hyperlink" Target="https://www.glassdoor.co.in/Salaries/data-scientist-salary-SRCH_KO0,14.htm" TargetMode="External"/><Relationship Id="rId1" Type="http://schemas.openxmlformats.org/officeDocument/2006/relationships/slideLayout" Target="../slideLayouts/slideLayout5.xml"/><Relationship Id="rId4" Type="http://schemas.openxmlformats.org/officeDocument/2006/relationships/hyperlink" Target="https://in.indeed.com/career/data-scientist/salar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4945222" y="4329684"/>
            <a:ext cx="4873752" cy="630936"/>
          </a:xfrm>
        </p:spPr>
        <p:txBody>
          <a:bodyPr/>
          <a:lstStyle/>
          <a:p>
            <a:r>
              <a:rPr lang="en-US" sz="4000" dirty="0">
                <a:latin typeface="Arial" panose="020B0604020202020204" pitchFamily="34" charset="0"/>
                <a:cs typeface="Arial" panose="020B0604020202020204" pitchFamily="34" charset="0"/>
              </a:rPr>
              <a:t>Noble Xavier</a:t>
            </a:r>
          </a:p>
          <a:p>
            <a:endParaRPr lang="en-US" dirty="0"/>
          </a:p>
        </p:txBody>
      </p:sp>
      <p:sp>
        <p:nvSpPr>
          <p:cNvPr id="4" name="Title 3">
            <a:extLst>
              <a:ext uri="{FF2B5EF4-FFF2-40B4-BE49-F238E27FC236}">
                <a16:creationId xmlns:a16="http://schemas.microsoft.com/office/drawing/2014/main" id="{B7B90D92-1819-3D47-8648-D3DB3B00FFFB}"/>
              </a:ext>
            </a:extLst>
          </p:cNvPr>
          <p:cNvSpPr>
            <a:spLocks noGrp="1"/>
          </p:cNvSpPr>
          <p:nvPr>
            <p:ph type="ctrTitle"/>
          </p:nvPr>
        </p:nvSpPr>
        <p:spPr>
          <a:xfrm>
            <a:off x="1463039" y="2240280"/>
            <a:ext cx="9192520" cy="1709928"/>
          </a:xfrm>
        </p:spPr>
        <p:txBody>
          <a:bodyPr/>
          <a:lstStyle/>
          <a:p>
            <a:r>
              <a:rPr lang="en-IN" sz="4800" dirty="0">
                <a:latin typeface="Arial Rounded MT Bold" panose="020F0704030504030204" pitchFamily="34" charset="0"/>
              </a:rPr>
              <a:t>Data Science</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Importance Of Data Science</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18447"/>
            <a:ext cx="10077061" cy="3785652"/>
          </a:xfrm>
          <a:prstGeom prst="rect">
            <a:avLst/>
          </a:prstGeom>
          <a:noFill/>
        </p:spPr>
        <p:txBody>
          <a:bodyPr wrap="square">
            <a:spAutoFit/>
          </a:bodyPr>
          <a:lstStyle/>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Improved risk management: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can be used to analyze risk and uncertainty, such as fraud and cyber threats, to improve risk management and minimize potential losses.</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Better customer experiences: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can be used to analyze customer data, such as purchase history and behavior, to personalize marketing campaigns and improve customer experiences. This can help organizations increase customer satisfaction and loyalty.</a:t>
            </a:r>
          </a:p>
          <a:p>
            <a:pPr marL="342900" indent="-342900" algn="l">
              <a:buFont typeface="Arial" panose="020B0604020202020204" pitchFamily="34" charset="0"/>
              <a:buChar char="•"/>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Innovation:</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can be used to identify new opportunities for growth and innovation. By analyzing data, organizations can identify new market trends, customer needs, and areas for innovation, and develop new products and services to meet these needs.</a:t>
            </a:r>
          </a:p>
          <a:p>
            <a:pPr marL="342900" indent="-342900" algn="l">
              <a:buFont typeface="Arial" panose="020B0604020202020204" pitchFamily="34" charset="0"/>
              <a:buChar char="•"/>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375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950098" y="2322576"/>
            <a:ext cx="8677469" cy="1901952"/>
          </a:xfrm>
        </p:spPr>
        <p:txBody>
          <a:bodyPr/>
          <a:lstStyle/>
          <a:p>
            <a:pPr algn="ctr"/>
            <a:r>
              <a:rPr lang="en-IN" sz="3200" dirty="0">
                <a:latin typeface="Arial Rounded MT Bold" panose="020F0704030504030204" pitchFamily="34" charset="0"/>
              </a:rPr>
              <a:t>JOB ROLE AND SCOPE OF DATA SCIENCE</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424130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Job Roles</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51906"/>
            <a:ext cx="10077061" cy="4093428"/>
          </a:xfrm>
          <a:prstGeom prst="rect">
            <a:avLst/>
          </a:prstGeom>
          <a:noFill/>
        </p:spPr>
        <p:txBody>
          <a:bodyPr wrap="square">
            <a:spAutoFit/>
          </a:bodyPr>
          <a:lstStyle/>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Data Analyst: </a:t>
            </a:r>
            <a:r>
              <a:rPr lang="en-US" sz="2000" i="0" dirty="0">
                <a:effectLst/>
                <a:latin typeface="Calibri" panose="020F0502020204030204" pitchFamily="34" charset="0"/>
                <a:ea typeface="Calibri" panose="020F0502020204030204" pitchFamily="34" charset="0"/>
                <a:cs typeface="Calibri" panose="020F0502020204030204" pitchFamily="34" charset="0"/>
              </a:rPr>
              <a:t>The </a:t>
            </a:r>
            <a:r>
              <a:rPr lang="en-US" sz="2000" i="0" u="none" strike="noStrike" dirty="0">
                <a:effectLst/>
                <a:latin typeface="Calibri" panose="020F0502020204030204" pitchFamily="34" charset="0"/>
                <a:ea typeface="Calibri" panose="020F0502020204030204" pitchFamily="34" charset="0"/>
                <a:cs typeface="Calibri" panose="020F0502020204030204" pitchFamily="34" charset="0"/>
              </a:rPr>
              <a:t>Data analyst</a:t>
            </a:r>
            <a:r>
              <a:rPr lang="en-US" sz="2000" i="0" dirty="0">
                <a:effectLst/>
                <a:latin typeface="Calibri" panose="020F0502020204030204" pitchFamily="34" charset="0"/>
                <a:ea typeface="Calibri" panose="020F0502020204030204" pitchFamily="34" charset="0"/>
                <a:cs typeface="Calibri" panose="020F0502020204030204" pitchFamily="34" charset="0"/>
              </a:rPr>
              <a:t> is responsible for analyzing data utilizing data analysis tools and assisting their teams in developing insights and business plans.</a:t>
            </a:r>
          </a:p>
          <a:p>
            <a:pPr algn="l"/>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Data Engineer: </a:t>
            </a:r>
            <a:r>
              <a:rPr lang="en-US" sz="2000" i="0" dirty="0">
                <a:effectLst/>
                <a:latin typeface="Calibri" panose="020F0502020204030204" pitchFamily="34" charset="0"/>
                <a:ea typeface="Calibri" panose="020F0502020204030204" pitchFamily="34" charset="0"/>
                <a:cs typeface="Calibri" panose="020F0502020204030204" pitchFamily="34" charset="0"/>
              </a:rPr>
              <a:t>The Data Engineer’s purpose is to offer an orderly, uniform data flow that enables data-driven models like machine learning models and data analysis.</a:t>
            </a:r>
          </a:p>
          <a:p>
            <a:pPr algn="l"/>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Machine Learning Engineer: </a:t>
            </a:r>
            <a:r>
              <a:rPr lang="en-US" sz="2000" i="0" dirty="0">
                <a:effectLst/>
                <a:latin typeface="Calibri" panose="020F0502020204030204" pitchFamily="34" charset="0"/>
                <a:ea typeface="Calibri" panose="020F0502020204030204" pitchFamily="34" charset="0"/>
                <a:cs typeface="Calibri" panose="020F0502020204030204" pitchFamily="34" charset="0"/>
              </a:rPr>
              <a:t>Working as a machine learning engineer, you’ll be in charge of developing models and algorithms that allow machines to function automatically.</a:t>
            </a:r>
          </a:p>
          <a:p>
            <a:pPr marL="342900" indent="-342900" algn="l">
              <a:buFont typeface="Arial" panose="020B0604020202020204" pitchFamily="34" charset="0"/>
              <a:buChar char="•"/>
            </a:pP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Marketing Analyst: </a:t>
            </a:r>
            <a:r>
              <a:rPr lang="en-US" sz="2000" i="0" dirty="0">
                <a:effectLst/>
                <a:latin typeface="Calibri" panose="020F0502020204030204" pitchFamily="34" charset="0"/>
                <a:ea typeface="Calibri" panose="020F0502020204030204" pitchFamily="34" charset="0"/>
                <a:cs typeface="Calibri" panose="020F0502020204030204" pitchFamily="34" charset="0"/>
              </a:rPr>
              <a:t>A marketing analyst does research to determine what customers need and desire, as well as assess the efficiency of a company’s marketing and commercial strategy.</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559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Job Roles</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18447"/>
            <a:ext cx="10077061" cy="3785652"/>
          </a:xfrm>
          <a:prstGeom prst="rect">
            <a:avLst/>
          </a:prstGeom>
          <a:noFill/>
        </p:spPr>
        <p:txBody>
          <a:bodyPr wrap="square">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Data Scientist (Junior Data Scientist): </a:t>
            </a:r>
            <a:r>
              <a:rPr lang="en-US" sz="2000" dirty="0">
                <a:latin typeface="Calibri" panose="020F0502020204030204" pitchFamily="34" charset="0"/>
                <a:ea typeface="Calibri" panose="020F0502020204030204" pitchFamily="34" charset="0"/>
                <a:cs typeface="Calibri" panose="020F0502020204030204" pitchFamily="34" charset="0"/>
              </a:rPr>
              <a:t>Work with the manager through the entire analytical and machine learning model life cycle</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Associate data scientist: </a:t>
            </a:r>
            <a:r>
              <a:rPr lang="en-US" sz="2000" dirty="0">
                <a:latin typeface="Calibri" panose="020F0502020204030204" pitchFamily="34" charset="0"/>
                <a:ea typeface="Calibri" panose="020F0502020204030204" pitchFamily="34" charset="0"/>
                <a:cs typeface="Calibri" panose="020F0502020204030204" pitchFamily="34" charset="0"/>
              </a:rPr>
              <a:t>responsible for assisting the data science team in various tasks related to data analysis, machine learning, and data-driven decision-making.</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Data Scientist (senior-level): </a:t>
            </a:r>
            <a:r>
              <a:rPr lang="en-US" sz="2000" dirty="0">
                <a:latin typeface="Calibri" panose="020F0502020204030204" pitchFamily="34" charset="0"/>
                <a:ea typeface="Calibri" panose="020F0502020204030204" pitchFamily="34" charset="0"/>
                <a:cs typeface="Calibri" panose="020F0502020204030204" pitchFamily="34" charset="0"/>
              </a:rPr>
              <a:t>The Senior Data Scientist oversees the activities of the junior data scientists and provides advanced expertise on statistical and mathematical concepts for the broader Data and Analytics department</a:t>
            </a:r>
          </a:p>
          <a:p>
            <a:pPr marL="342900" indent="-342900" algn="l">
              <a:buFont typeface="Arial" panose="020B0604020202020204" pitchFamily="34" charset="0"/>
              <a:buChar char="•"/>
            </a:pP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20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Scope</a:t>
            </a:r>
          </a:p>
        </p:txBody>
      </p:sp>
      <p:pic>
        <p:nvPicPr>
          <p:cNvPr id="7" name="Picture 6">
            <a:extLst>
              <a:ext uri="{FF2B5EF4-FFF2-40B4-BE49-F238E27FC236}">
                <a16:creationId xmlns:a16="http://schemas.microsoft.com/office/drawing/2014/main" id="{70B06B96-E855-DC5C-BACE-BD133101D797}"/>
              </a:ext>
            </a:extLst>
          </p:cNvPr>
          <p:cNvPicPr>
            <a:picLocks noChangeAspect="1"/>
          </p:cNvPicPr>
          <p:nvPr/>
        </p:nvPicPr>
        <p:blipFill>
          <a:blip r:embed="rId2"/>
          <a:stretch>
            <a:fillRect/>
          </a:stretch>
        </p:blipFill>
        <p:spPr>
          <a:xfrm>
            <a:off x="690990" y="914804"/>
            <a:ext cx="10810019" cy="5056788"/>
          </a:xfrm>
          <a:prstGeom prst="rect">
            <a:avLst/>
          </a:prstGeom>
        </p:spPr>
      </p:pic>
    </p:spTree>
    <p:extLst>
      <p:ext uri="{BB962C8B-B14F-4D97-AF65-F5344CB8AC3E}">
        <p14:creationId xmlns:p14="http://schemas.microsoft.com/office/powerpoint/2010/main" val="412843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108718" y="2322576"/>
            <a:ext cx="8742783" cy="1901952"/>
          </a:xfrm>
        </p:spPr>
        <p:txBody>
          <a:bodyPr/>
          <a:lstStyle/>
          <a:p>
            <a:pPr algn="ctr"/>
            <a:r>
              <a:rPr lang="en-IN" sz="3200" dirty="0">
                <a:latin typeface="Arial Rounded MT Bold" panose="020F0704030504030204" pitchFamily="34" charset="0"/>
              </a:rPr>
              <a:t>HISTORY AND FUTURE</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347109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F887DB7-D7F1-B3C5-1C70-B9A4FD9F589B}"/>
              </a:ext>
            </a:extLst>
          </p:cNvPr>
          <p:cNvCxnSpPr/>
          <p:nvPr/>
        </p:nvCxnSpPr>
        <p:spPr>
          <a:xfrm>
            <a:off x="810819" y="3018523"/>
            <a:ext cx="1017381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80C2442-E4DC-854C-02C0-0FEFEB86E76E}"/>
              </a:ext>
            </a:extLst>
          </p:cNvPr>
          <p:cNvSpPr/>
          <p:nvPr/>
        </p:nvSpPr>
        <p:spPr>
          <a:xfrm>
            <a:off x="3488932" y="3967923"/>
            <a:ext cx="2408792" cy="775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2001 –</a:t>
            </a:r>
            <a:r>
              <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rPr>
              <a:t>William S Cleveland </a:t>
            </a:r>
            <a:r>
              <a:rPr lang="en-IN" sz="1100" dirty="0">
                <a:solidFill>
                  <a:schemeClr val="tx1"/>
                </a:solidFill>
                <a:latin typeface="Calibri" panose="020F0502020204030204" pitchFamily="34" charset="0"/>
                <a:ea typeface="Calibri" panose="020F0502020204030204" pitchFamily="34" charset="0"/>
                <a:cs typeface="Calibri" panose="020F0502020204030204" pitchFamily="34" charset="0"/>
              </a:rPr>
              <a:t>(Data Science: An action plan for Expanding the Technical Areas in the  filed of Statistics)</a:t>
            </a:r>
          </a:p>
        </p:txBody>
      </p:sp>
      <p:cxnSp>
        <p:nvCxnSpPr>
          <p:cNvPr id="5" name="Straight Connector 4">
            <a:extLst>
              <a:ext uri="{FF2B5EF4-FFF2-40B4-BE49-F238E27FC236}">
                <a16:creationId xmlns:a16="http://schemas.microsoft.com/office/drawing/2014/main" id="{3243624D-3194-239D-4B22-70233A4AFEBD}"/>
              </a:ext>
            </a:extLst>
          </p:cNvPr>
          <p:cNvCxnSpPr/>
          <p:nvPr/>
        </p:nvCxnSpPr>
        <p:spPr>
          <a:xfrm>
            <a:off x="1837678" y="1988597"/>
            <a:ext cx="0" cy="2485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DEE8144-97C2-1C53-CE02-4BBABE99B73F}"/>
              </a:ext>
            </a:extLst>
          </p:cNvPr>
          <p:cNvSpPr/>
          <p:nvPr/>
        </p:nvSpPr>
        <p:spPr>
          <a:xfrm>
            <a:off x="9059853" y="3973335"/>
            <a:ext cx="2108255" cy="786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2010 – Mike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Loukides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(What is data science)</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232129E8-4154-0196-CFE9-BE3E17B7EE65}"/>
              </a:ext>
            </a:extLst>
          </p:cNvPr>
          <p:cNvCxnSpPr/>
          <p:nvPr/>
        </p:nvCxnSpPr>
        <p:spPr>
          <a:xfrm>
            <a:off x="4573479" y="1944207"/>
            <a:ext cx="0" cy="24857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C577CDB-6537-49DC-EFAD-86A44A8FF3DB}"/>
              </a:ext>
            </a:extLst>
          </p:cNvPr>
          <p:cNvSpPr/>
          <p:nvPr/>
        </p:nvSpPr>
        <p:spPr>
          <a:xfrm>
            <a:off x="1055131" y="1943759"/>
            <a:ext cx="2108278" cy="803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1962– John W Tukey (Future of Data Analysis)</a:t>
            </a:r>
          </a:p>
        </p:txBody>
      </p:sp>
      <p:sp>
        <p:nvSpPr>
          <p:cNvPr id="9" name="Rectangle 8">
            <a:extLst>
              <a:ext uri="{FF2B5EF4-FFF2-40B4-BE49-F238E27FC236}">
                <a16:creationId xmlns:a16="http://schemas.microsoft.com/office/drawing/2014/main" id="{109B64FD-E1BA-1C08-E64D-E18B8A7B2407}"/>
              </a:ext>
            </a:extLst>
          </p:cNvPr>
          <p:cNvSpPr/>
          <p:nvPr/>
        </p:nvSpPr>
        <p:spPr>
          <a:xfrm>
            <a:off x="3638533" y="1943759"/>
            <a:ext cx="2108271" cy="803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1966-1977 -SAS University North Carolina</a:t>
            </a:r>
          </a:p>
        </p:txBody>
      </p:sp>
      <p:sp>
        <p:nvSpPr>
          <p:cNvPr id="10" name="Rectangle 9">
            <a:extLst>
              <a:ext uri="{FF2B5EF4-FFF2-40B4-BE49-F238E27FC236}">
                <a16:creationId xmlns:a16="http://schemas.microsoft.com/office/drawing/2014/main" id="{9F82E70C-B568-ED03-8670-B5E7AB66E572}"/>
              </a:ext>
            </a:extLst>
          </p:cNvPr>
          <p:cNvSpPr/>
          <p:nvPr/>
        </p:nvSpPr>
        <p:spPr>
          <a:xfrm>
            <a:off x="994298" y="4003405"/>
            <a:ext cx="2108270" cy="8057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Early 2000 SAS –Social Media Analytics</a:t>
            </a:r>
          </a:p>
        </p:txBody>
      </p:sp>
      <p:sp>
        <p:nvSpPr>
          <p:cNvPr id="11" name="Rectangle 10">
            <a:extLst>
              <a:ext uri="{FF2B5EF4-FFF2-40B4-BE49-F238E27FC236}">
                <a16:creationId xmlns:a16="http://schemas.microsoft.com/office/drawing/2014/main" id="{830BF386-A1EF-174E-1209-0E6B59417940}"/>
              </a:ext>
            </a:extLst>
          </p:cNvPr>
          <p:cNvSpPr/>
          <p:nvPr/>
        </p:nvSpPr>
        <p:spPr>
          <a:xfrm>
            <a:off x="8637477" y="1921254"/>
            <a:ext cx="2086231" cy="803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1991-1993  R</a:t>
            </a:r>
          </a:p>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Ross Ihaka, Robert Gentlemen </a:t>
            </a:r>
          </a:p>
        </p:txBody>
      </p:sp>
      <p:sp>
        <p:nvSpPr>
          <p:cNvPr id="12" name="Rectangle 11">
            <a:extLst>
              <a:ext uri="{FF2B5EF4-FFF2-40B4-BE49-F238E27FC236}">
                <a16:creationId xmlns:a16="http://schemas.microsoft.com/office/drawing/2014/main" id="{3F5AF2B1-87A2-69B6-0AF0-1A6FB4ADA8CC}"/>
              </a:ext>
            </a:extLst>
          </p:cNvPr>
          <p:cNvSpPr/>
          <p:nvPr/>
        </p:nvSpPr>
        <p:spPr>
          <a:xfrm>
            <a:off x="6243965" y="1906511"/>
            <a:ext cx="2098893" cy="809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1991- Python </a:t>
            </a:r>
          </a:p>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Guido Van Rossum</a:t>
            </a:r>
          </a:p>
        </p:txBody>
      </p:sp>
      <p:sp>
        <p:nvSpPr>
          <p:cNvPr id="13" name="Rectangle 12">
            <a:extLst>
              <a:ext uri="{FF2B5EF4-FFF2-40B4-BE49-F238E27FC236}">
                <a16:creationId xmlns:a16="http://schemas.microsoft.com/office/drawing/2014/main" id="{6880FB13-E6B4-FF1C-1395-67369A08C18C}"/>
              </a:ext>
            </a:extLst>
          </p:cNvPr>
          <p:cNvSpPr/>
          <p:nvPr/>
        </p:nvSpPr>
        <p:spPr>
          <a:xfrm>
            <a:off x="6294268" y="3967923"/>
            <a:ext cx="2108266" cy="803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2007 –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Scikits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learn</a:t>
            </a:r>
          </a:p>
        </p:txBody>
      </p:sp>
      <p:cxnSp>
        <p:nvCxnSpPr>
          <p:cNvPr id="14" name="Straight Connector 13">
            <a:extLst>
              <a:ext uri="{FF2B5EF4-FFF2-40B4-BE49-F238E27FC236}">
                <a16:creationId xmlns:a16="http://schemas.microsoft.com/office/drawing/2014/main" id="{FE1B09E6-2172-2695-CF22-A537E3B4E6DC}"/>
              </a:ext>
            </a:extLst>
          </p:cNvPr>
          <p:cNvCxnSpPr/>
          <p:nvPr/>
        </p:nvCxnSpPr>
        <p:spPr>
          <a:xfrm>
            <a:off x="994298" y="5159406"/>
            <a:ext cx="101738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34A43B-0B45-47DA-D463-50066454F883}"/>
              </a:ext>
            </a:extLst>
          </p:cNvPr>
          <p:cNvCxnSpPr/>
          <p:nvPr/>
        </p:nvCxnSpPr>
        <p:spPr>
          <a:xfrm>
            <a:off x="7337795" y="1919051"/>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5A9C8D-0F64-31F5-3587-5274520EAE4A}"/>
              </a:ext>
            </a:extLst>
          </p:cNvPr>
          <p:cNvCxnSpPr/>
          <p:nvPr/>
        </p:nvCxnSpPr>
        <p:spPr>
          <a:xfrm>
            <a:off x="9753089" y="1975276"/>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232FC1-827A-EC3E-30FC-2CE41CC9700F}"/>
              </a:ext>
            </a:extLst>
          </p:cNvPr>
          <p:cNvCxnSpPr/>
          <p:nvPr/>
        </p:nvCxnSpPr>
        <p:spPr>
          <a:xfrm>
            <a:off x="1848036" y="5035118"/>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9BA2AD-FC36-C5F7-8FC7-C6566496B83B}"/>
              </a:ext>
            </a:extLst>
          </p:cNvPr>
          <p:cNvCxnSpPr/>
          <p:nvPr/>
        </p:nvCxnSpPr>
        <p:spPr>
          <a:xfrm>
            <a:off x="4745931" y="5035118"/>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5B344A-BE14-DFD0-5509-1F61703E7935}"/>
              </a:ext>
            </a:extLst>
          </p:cNvPr>
          <p:cNvCxnSpPr/>
          <p:nvPr/>
        </p:nvCxnSpPr>
        <p:spPr>
          <a:xfrm>
            <a:off x="7426171" y="5075066"/>
            <a:ext cx="0" cy="2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9267B4-3901-5547-4994-982AD6DE8EE1}"/>
              </a:ext>
            </a:extLst>
          </p:cNvPr>
          <p:cNvCxnSpPr/>
          <p:nvPr/>
        </p:nvCxnSpPr>
        <p:spPr>
          <a:xfrm>
            <a:off x="10330649" y="4943381"/>
            <a:ext cx="0" cy="2485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058FB082-1018-F691-FCB4-9D89F86D0CC0}"/>
              </a:ext>
            </a:extLst>
          </p:cNvPr>
          <p:cNvSpPr>
            <a:spLocks noGrp="1"/>
          </p:cNvSpPr>
          <p:nvPr>
            <p:ph type="title"/>
          </p:nvPr>
        </p:nvSpPr>
        <p:spPr>
          <a:xfrm>
            <a:off x="2313992" y="120060"/>
            <a:ext cx="7828384" cy="624047"/>
          </a:xfrm>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Evolution</a:t>
            </a:r>
          </a:p>
        </p:txBody>
      </p:sp>
    </p:spTree>
    <p:extLst>
      <p:ext uri="{BB962C8B-B14F-4D97-AF65-F5344CB8AC3E}">
        <p14:creationId xmlns:p14="http://schemas.microsoft.com/office/powerpoint/2010/main" val="72238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ppt_x"/>
                                          </p:val>
                                        </p:tav>
                                        <p:tav tm="100000">
                                          <p:val>
                                            <p:strVal val="#ppt_x"/>
                                          </p:val>
                                        </p:tav>
                                      </p:tavLst>
                                    </p:anim>
                                    <p:anim calcmode="lin" valueType="num">
                                      <p:cBhvr additive="base">
                                        <p:cTn id="5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500" fill="hold"/>
                                        <p:tgtEl>
                                          <p:spTgt spid="17"/>
                                        </p:tgtEl>
                                        <p:attrNameLst>
                                          <p:attrName>ppt_x</p:attrName>
                                        </p:attrNameLst>
                                      </p:cBhvr>
                                      <p:tavLst>
                                        <p:tav tm="0">
                                          <p:val>
                                            <p:strVal val="#ppt_x"/>
                                          </p:val>
                                        </p:tav>
                                        <p:tav tm="100000">
                                          <p:val>
                                            <p:strVal val="#ppt_x"/>
                                          </p:val>
                                        </p:tav>
                                      </p:tavLst>
                                    </p:anim>
                                    <p:anim calcmode="lin" valueType="num">
                                      <p:cBhvr additive="base">
                                        <p:cTn id="7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ppt_x"/>
                                          </p:val>
                                        </p:tav>
                                        <p:tav tm="100000">
                                          <p:val>
                                            <p:strVal val="#ppt_x"/>
                                          </p:val>
                                        </p:tav>
                                      </p:tavLst>
                                    </p:anim>
                                    <p:anim calcmode="lin" valueType="num">
                                      <p:cBhvr additive="base">
                                        <p:cTn id="7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additive="base">
                                        <p:cTn id="82" dur="500" fill="hold"/>
                                        <p:tgtEl>
                                          <p:spTgt spid="18"/>
                                        </p:tgtEl>
                                        <p:attrNameLst>
                                          <p:attrName>ppt_x</p:attrName>
                                        </p:attrNameLst>
                                      </p:cBhvr>
                                      <p:tavLst>
                                        <p:tav tm="0">
                                          <p:val>
                                            <p:strVal val="#ppt_x"/>
                                          </p:val>
                                        </p:tav>
                                        <p:tav tm="100000">
                                          <p:val>
                                            <p:strVal val="#ppt_x"/>
                                          </p:val>
                                        </p:tav>
                                      </p:tavLst>
                                    </p:anim>
                                    <p:anim calcmode="lin" valueType="num">
                                      <p:cBhvr additive="base">
                                        <p:cTn id="8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4"/>
                                        </p:tgtEl>
                                        <p:attrNameLst>
                                          <p:attrName>style.visibility</p:attrName>
                                        </p:attrNameLst>
                                      </p:cBhvr>
                                      <p:to>
                                        <p:strVal val="visible"/>
                                      </p:to>
                                    </p:set>
                                    <p:anim calcmode="lin" valueType="num">
                                      <p:cBhvr additive="base">
                                        <p:cTn id="88" dur="500" fill="hold"/>
                                        <p:tgtEl>
                                          <p:spTgt spid="4"/>
                                        </p:tgtEl>
                                        <p:attrNameLst>
                                          <p:attrName>ppt_x</p:attrName>
                                        </p:attrNameLst>
                                      </p:cBhvr>
                                      <p:tavLst>
                                        <p:tav tm="0">
                                          <p:val>
                                            <p:strVal val="#ppt_x"/>
                                          </p:val>
                                        </p:tav>
                                        <p:tav tm="100000">
                                          <p:val>
                                            <p:strVal val="#ppt_x"/>
                                          </p:val>
                                        </p:tav>
                                      </p:tavLst>
                                    </p:anim>
                                    <p:anim calcmode="lin" valueType="num">
                                      <p:cBhvr additive="base">
                                        <p:cTn id="8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19"/>
                                        </p:tgtEl>
                                        <p:attrNameLst>
                                          <p:attrName>style.visibility</p:attrName>
                                        </p:attrNameLst>
                                      </p:cBhvr>
                                      <p:to>
                                        <p:strVal val="visible"/>
                                      </p:to>
                                    </p:set>
                                    <p:anim calcmode="lin" valueType="num">
                                      <p:cBhvr additive="base">
                                        <p:cTn id="94" dur="500" fill="hold"/>
                                        <p:tgtEl>
                                          <p:spTgt spid="19"/>
                                        </p:tgtEl>
                                        <p:attrNameLst>
                                          <p:attrName>ppt_x</p:attrName>
                                        </p:attrNameLst>
                                      </p:cBhvr>
                                      <p:tavLst>
                                        <p:tav tm="0">
                                          <p:val>
                                            <p:strVal val="#ppt_x"/>
                                          </p:val>
                                        </p:tav>
                                        <p:tav tm="100000">
                                          <p:val>
                                            <p:strVal val="#ppt_x"/>
                                          </p:val>
                                        </p:tav>
                                      </p:tavLst>
                                    </p:anim>
                                    <p:anim calcmode="lin" valueType="num">
                                      <p:cBhvr additive="base">
                                        <p:cTn id="9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 calcmode="lin" valueType="num">
                                      <p:cBhvr additive="base">
                                        <p:cTn id="100" dur="500" fill="hold"/>
                                        <p:tgtEl>
                                          <p:spTgt spid="13"/>
                                        </p:tgtEl>
                                        <p:attrNameLst>
                                          <p:attrName>ppt_x</p:attrName>
                                        </p:attrNameLst>
                                      </p:cBhvr>
                                      <p:tavLst>
                                        <p:tav tm="0">
                                          <p:val>
                                            <p:strVal val="#ppt_x"/>
                                          </p:val>
                                        </p:tav>
                                        <p:tav tm="100000">
                                          <p:val>
                                            <p:strVal val="#ppt_x"/>
                                          </p:val>
                                        </p:tav>
                                      </p:tavLst>
                                    </p:anim>
                                    <p:anim calcmode="lin" valueType="num">
                                      <p:cBhvr additive="base">
                                        <p:cTn id="10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20"/>
                                        </p:tgtEl>
                                        <p:attrNameLst>
                                          <p:attrName>style.visibility</p:attrName>
                                        </p:attrNameLst>
                                      </p:cBhvr>
                                      <p:to>
                                        <p:strVal val="visible"/>
                                      </p:to>
                                    </p:set>
                                    <p:anim calcmode="lin" valueType="num">
                                      <p:cBhvr additive="base">
                                        <p:cTn id="106" dur="500" fill="hold"/>
                                        <p:tgtEl>
                                          <p:spTgt spid="20"/>
                                        </p:tgtEl>
                                        <p:attrNameLst>
                                          <p:attrName>ppt_x</p:attrName>
                                        </p:attrNameLst>
                                      </p:cBhvr>
                                      <p:tavLst>
                                        <p:tav tm="0">
                                          <p:val>
                                            <p:strVal val="#ppt_x"/>
                                          </p:val>
                                        </p:tav>
                                        <p:tav tm="100000">
                                          <p:val>
                                            <p:strVal val="#ppt_x"/>
                                          </p:val>
                                        </p:tav>
                                      </p:tavLst>
                                    </p:anim>
                                    <p:anim calcmode="lin" valueType="num">
                                      <p:cBhvr additive="base">
                                        <p:cTn id="10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6"/>
                                        </p:tgtEl>
                                        <p:attrNameLst>
                                          <p:attrName>style.visibility</p:attrName>
                                        </p:attrNameLst>
                                      </p:cBhvr>
                                      <p:to>
                                        <p:strVal val="visible"/>
                                      </p:to>
                                    </p:set>
                                    <p:anim calcmode="lin" valueType="num">
                                      <p:cBhvr additive="base">
                                        <p:cTn id="112" dur="500" fill="hold"/>
                                        <p:tgtEl>
                                          <p:spTgt spid="6"/>
                                        </p:tgtEl>
                                        <p:attrNameLst>
                                          <p:attrName>ppt_x</p:attrName>
                                        </p:attrNameLst>
                                      </p:cBhvr>
                                      <p:tavLst>
                                        <p:tav tm="0">
                                          <p:val>
                                            <p:strVal val="#ppt_x"/>
                                          </p:val>
                                        </p:tav>
                                        <p:tav tm="100000">
                                          <p:val>
                                            <p:strVal val="#ppt_x"/>
                                          </p:val>
                                        </p:tav>
                                      </p:tavLst>
                                    </p:anim>
                                    <p:anim calcmode="lin" valueType="num">
                                      <p:cBhvr additive="base">
                                        <p:cTn id="1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A8918-06C4-B6B1-C189-80E632759DA2}"/>
              </a:ext>
            </a:extLst>
          </p:cNvPr>
          <p:cNvPicPr>
            <a:picLocks noChangeAspect="1"/>
          </p:cNvPicPr>
          <p:nvPr/>
        </p:nvPicPr>
        <p:blipFill>
          <a:blip r:embed="rId2"/>
          <a:stretch>
            <a:fillRect/>
          </a:stretch>
        </p:blipFill>
        <p:spPr>
          <a:xfrm>
            <a:off x="248575" y="392289"/>
            <a:ext cx="11943425" cy="5729451"/>
          </a:xfrm>
          <a:prstGeom prst="rect">
            <a:avLst/>
          </a:prstGeom>
        </p:spPr>
      </p:pic>
    </p:spTree>
    <p:extLst>
      <p:ext uri="{BB962C8B-B14F-4D97-AF65-F5344CB8AC3E}">
        <p14:creationId xmlns:p14="http://schemas.microsoft.com/office/powerpoint/2010/main" val="24193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108719" y="2322576"/>
            <a:ext cx="8518848" cy="1901952"/>
          </a:xfrm>
        </p:spPr>
        <p:txBody>
          <a:bodyPr/>
          <a:lstStyle/>
          <a:p>
            <a:pPr algn="ctr"/>
            <a:r>
              <a:rPr lang="en-IN" sz="3200" dirty="0">
                <a:latin typeface="Arial Rounded MT Bold" panose="020F0704030504030204" pitchFamily="34" charset="0"/>
              </a:rPr>
              <a:t>BENEFITS AND CHALLENGES</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312189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Benefits Of Data Science</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51906"/>
            <a:ext cx="10077061" cy="4401205"/>
          </a:xfrm>
          <a:prstGeom prst="rect">
            <a:avLst/>
          </a:prstGeom>
          <a:noFill/>
        </p:spPr>
        <p:txBody>
          <a:bodyPr wrap="square">
            <a:spAutoFit/>
          </a:bodyPr>
          <a:lstStyle/>
          <a:p>
            <a:pPr algn="l"/>
            <a:r>
              <a:rPr lang="en-IN" sz="2000" b="1" i="0" dirty="0">
                <a:effectLst/>
                <a:latin typeface="Calibri" panose="020F0502020204030204" pitchFamily="34" charset="0"/>
                <a:ea typeface="Calibri" panose="020F0502020204030204" pitchFamily="34" charset="0"/>
                <a:cs typeface="Calibri" panose="020F0502020204030204" pitchFamily="34" charset="0"/>
              </a:rPr>
              <a:t>Decision-making: </a:t>
            </a:r>
            <a:r>
              <a:rPr lang="en-US" sz="2000" b="0" i="0" dirty="0">
                <a:effectLst/>
                <a:latin typeface="Calibri" panose="020F0502020204030204" pitchFamily="34" charset="0"/>
                <a:ea typeface="Calibri" panose="020F0502020204030204" pitchFamily="34" charset="0"/>
                <a:cs typeface="Calibri" panose="020F0502020204030204" pitchFamily="34" charset="0"/>
              </a:rPr>
              <a:t>Data scientists are trained professionals who convert unstructured and raw data into deep insights that benefit business organizations. Therefore, data scientist empowers business decisions and helps leaders during complex business scenarios.</a:t>
            </a:r>
          </a:p>
          <a:p>
            <a:pPr algn="l"/>
            <a:endParaRPr lang="en-US" sz="2000" dirty="0">
              <a:latin typeface="Calibri" panose="020F0502020204030204" pitchFamily="34" charset="0"/>
              <a:ea typeface="Calibri" panose="020F0502020204030204" pitchFamily="34" charset="0"/>
              <a:cs typeface="Calibri" panose="020F0502020204030204" pitchFamily="34" charset="0"/>
            </a:endParaRPr>
          </a:p>
          <a:p>
            <a:pPr algn="l"/>
            <a:r>
              <a:rPr lang="en-IN" sz="2000" b="1" i="0" dirty="0">
                <a:effectLst/>
                <a:latin typeface="Calibri" panose="020F0502020204030204" pitchFamily="34" charset="0"/>
                <a:ea typeface="Calibri" panose="020F0502020204030204" pitchFamily="34" charset="0"/>
                <a:cs typeface="Calibri" panose="020F0502020204030204" pitchFamily="34" charset="0"/>
              </a:rPr>
              <a:t>Identifying opportunities</a:t>
            </a:r>
            <a:r>
              <a:rPr lang="en-US" sz="2000" b="1" i="0" dirty="0">
                <a:effectLst/>
                <a:latin typeface="Calibri" panose="020F0502020204030204" pitchFamily="34" charset="0"/>
                <a:ea typeface="Calibri" panose="020F0502020204030204" pitchFamily="34" charset="0"/>
                <a:cs typeface="Calibri" panose="020F0502020204030204" pitchFamily="34" charset="0"/>
              </a:rPr>
              <a:t>: D</a:t>
            </a:r>
            <a:r>
              <a:rPr lang="en-US" sz="2000" b="0" i="0" dirty="0">
                <a:effectLst/>
                <a:latin typeface="Calibri" panose="020F0502020204030204" pitchFamily="34" charset="0"/>
                <a:ea typeface="Calibri" panose="020F0502020204030204" pitchFamily="34" charset="0"/>
                <a:cs typeface="Calibri" panose="020F0502020204030204" pitchFamily="34" charset="0"/>
              </a:rPr>
              <a:t>ata scientists help businesses identify different work opportunities. They also use data extracted to forecast future market conditions that help business makes fundamental changes and prepare for adversities.</a:t>
            </a:r>
          </a:p>
          <a:p>
            <a:pPr algn="l"/>
            <a:endParaRPr lang="en-US" sz="2000" dirty="0">
              <a:latin typeface="Calibri" panose="020F0502020204030204" pitchFamily="34" charset="0"/>
              <a:ea typeface="Calibri" panose="020F0502020204030204" pitchFamily="34" charset="0"/>
              <a:cs typeface="Calibri" panose="020F0502020204030204" pitchFamily="34" charset="0"/>
            </a:endParaRPr>
          </a:p>
          <a:p>
            <a:pPr algn="l"/>
            <a:r>
              <a:rPr lang="en-US" sz="2000" b="1" i="0" dirty="0">
                <a:effectLst/>
                <a:latin typeface="Calibri" panose="020F0502020204030204" pitchFamily="34" charset="0"/>
                <a:ea typeface="Calibri" panose="020F0502020204030204" pitchFamily="34" charset="0"/>
                <a:cs typeface="Calibri" panose="020F0502020204030204" pitchFamily="34" charset="0"/>
              </a:rPr>
              <a:t>Automating different processes: </a:t>
            </a:r>
            <a:r>
              <a:rPr lang="en-US" sz="2000" b="0" i="0" dirty="0">
                <a:effectLst/>
                <a:latin typeface="Calibri" panose="020F0502020204030204" pitchFamily="34" charset="0"/>
                <a:ea typeface="Calibri" panose="020F0502020204030204" pitchFamily="34" charset="0"/>
                <a:cs typeface="Calibri" panose="020F0502020204030204" pitchFamily="34" charset="0"/>
              </a:rPr>
              <a:t>Data scientists are trained professionals who change the central operating system of the business organization by introducing automation and modern technologies like </a:t>
            </a:r>
            <a:r>
              <a:rPr lang="en-US" sz="2000" i="0" u="none" strike="noStrike" dirty="0">
                <a:effectLst/>
                <a:latin typeface="Calibri" panose="020F0502020204030204" pitchFamily="34" charset="0"/>
                <a:ea typeface="Calibri" panose="020F0502020204030204" pitchFamily="34" charset="0"/>
                <a:cs typeface="Calibri" panose="020F0502020204030204" pitchFamily="34" charset="0"/>
              </a:rPr>
              <a:t>artificial intelligence</a:t>
            </a:r>
            <a:r>
              <a:rPr lang="en-US" sz="200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dirty="0">
                <a:effectLst/>
                <a:latin typeface="Calibri" panose="020F0502020204030204" pitchFamily="34" charset="0"/>
                <a:ea typeface="Calibri" panose="020F0502020204030204" pitchFamily="34" charset="0"/>
                <a:cs typeface="Calibri" panose="020F0502020204030204" pitchFamily="34" charset="0"/>
              </a:rPr>
              <a:t>machine learning, and deep learning. </a:t>
            </a:r>
          </a:p>
          <a:p>
            <a:pPr algn="l"/>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sz="2000" b="1" i="0" dirty="0">
                <a:effectLst/>
                <a:latin typeface="Calibri" panose="020F0502020204030204" pitchFamily="34" charset="0"/>
                <a:ea typeface="Calibri" panose="020F0502020204030204" pitchFamily="34" charset="0"/>
                <a:cs typeface="Calibri" panose="020F0502020204030204" pitchFamily="34" charset="0"/>
              </a:rPr>
              <a:t> Reduces risks</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0" i="0" dirty="0">
                <a:effectLst/>
                <a:latin typeface="Calibri" panose="020F0502020204030204" pitchFamily="34" charset="0"/>
                <a:ea typeface="Calibri" panose="020F0502020204030204" pitchFamily="34" charset="0"/>
                <a:cs typeface="Calibri" panose="020F0502020204030204" pitchFamily="34" charset="0"/>
              </a:rPr>
              <a:t>Data scientist helps make data-driven business decision that reduces the risks of failure</a:t>
            </a:r>
          </a:p>
        </p:txBody>
      </p:sp>
    </p:spTree>
    <p:extLst>
      <p:ext uri="{BB962C8B-B14F-4D97-AF65-F5344CB8AC3E}">
        <p14:creationId xmlns:p14="http://schemas.microsoft.com/office/powerpoint/2010/main" val="81006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p:txBody>
          <a:bodyPr/>
          <a:lstStyle/>
          <a:p>
            <a:pPr algn="ctr"/>
            <a:r>
              <a:rPr lang="en-IN" sz="3200" dirty="0">
                <a:latin typeface="Arial Rounded MT Bold" panose="020F0704030504030204" pitchFamily="34" charset="0"/>
              </a:rPr>
              <a:t>DEFINITION/OVERVIEW</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3259896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Benefits Of Data Science</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51906"/>
            <a:ext cx="10077061" cy="4093428"/>
          </a:xfrm>
          <a:prstGeom prst="rect">
            <a:avLst/>
          </a:prstGeom>
          <a:noFill/>
        </p:spPr>
        <p:txBody>
          <a:bodyPr wrap="square">
            <a:spAutoFit/>
          </a:bodyPr>
          <a:lstStyle/>
          <a:p>
            <a:pPr algn="just"/>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Predictive Analytics: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data science when you want to forecast future trends, identify patterns, and make data-driven predictions to inform decision-making processes.</a:t>
            </a:r>
            <a:endParaRPr lang="en-US" sz="2000" b="0" i="0" dirty="0">
              <a:solidFill>
                <a:srgbClr val="212529"/>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Optimizing Processes: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Apply data science to improve efficiency, streamline operations, and minimize costs by analyzing data from various sources and identifying areas for improvement.</a:t>
            </a:r>
            <a:endParaRPr lang="en-US" sz="2000" b="0" i="0" dirty="0">
              <a:solidFill>
                <a:srgbClr val="212529"/>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IN"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Segmentation: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data science to analyze customer data, identify distinct groups with similar characteristics, and develop targeted marketing strategies to better serve each segment.</a:t>
            </a:r>
          </a:p>
          <a:p>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Anomaly Detection</a:t>
            </a:r>
            <a:endParaRPr lang="en-US" sz="2000" b="0" i="0" dirty="0">
              <a:solidFill>
                <a:srgbClr val="212529"/>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Apply data science to detect unusual patterns, identify outliers, and monitor performance metrics, enabling timely intervention and proactive problem-solving.</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50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Challenges of Data Science</a:t>
            </a:r>
          </a:p>
        </p:txBody>
      </p:sp>
      <p:sp>
        <p:nvSpPr>
          <p:cNvPr id="4" name="TextBox 3">
            <a:extLst>
              <a:ext uri="{FF2B5EF4-FFF2-40B4-BE49-F238E27FC236}">
                <a16:creationId xmlns:a16="http://schemas.microsoft.com/office/drawing/2014/main" id="{4BC43CAE-EC49-C2F7-099B-76DA1C0BE81C}"/>
              </a:ext>
            </a:extLst>
          </p:cNvPr>
          <p:cNvSpPr txBox="1"/>
          <p:nvPr/>
        </p:nvSpPr>
        <p:spPr>
          <a:xfrm>
            <a:off x="899219" y="1251906"/>
            <a:ext cx="10077061" cy="4401205"/>
          </a:xfrm>
          <a:prstGeom prst="rect">
            <a:avLst/>
          </a:prstGeom>
          <a:noFill/>
        </p:spPr>
        <p:txBody>
          <a:bodyPr wrap="square">
            <a:spAutoFit/>
          </a:bodyPr>
          <a:lstStyle/>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Recognizing the issue with data: </a:t>
            </a:r>
            <a:r>
              <a:rPr lang="en-US" sz="2000" b="0" i="0" dirty="0">
                <a:effectLst/>
                <a:latin typeface="Calibri" panose="020F0502020204030204" pitchFamily="34" charset="0"/>
                <a:ea typeface="Calibri" panose="020F0502020204030204" pitchFamily="34" charset="0"/>
                <a:cs typeface="Calibri" panose="020F0502020204030204" pitchFamily="34" charset="0"/>
              </a:rPr>
              <a:t>One of the biggest difficulties in data science is identifying the issue or problem. Data scientists generally start with an enormous dataset that must be structured. They must understand what they can do with the data.</a:t>
            </a: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Accessing the best suitable information:</a:t>
            </a:r>
            <a:r>
              <a:rPr lang="en-US" sz="2000" b="0" i="0" dirty="0">
                <a:effectLst/>
                <a:latin typeface="Calibri" panose="020F0502020204030204" pitchFamily="34" charset="0"/>
                <a:ea typeface="Calibri" panose="020F0502020204030204" pitchFamily="34" charset="0"/>
                <a:cs typeface="Calibri" panose="020F0502020204030204" pitchFamily="34" charset="0"/>
              </a:rPr>
              <a:t> Since companies generate huge quantities of data per second, finding the correct data to analyze is difficult.</a:t>
            </a:r>
          </a:p>
          <a:p>
            <a:pPr marL="342900" indent="-342900" algn="l">
              <a:buFont typeface="Arial" panose="020B0604020202020204" pitchFamily="34" charset="0"/>
              <a:buChar char="•"/>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A lack of skilled workers:</a:t>
            </a:r>
            <a:r>
              <a:rPr lang="en-US" sz="2000" b="0" i="0" dirty="0">
                <a:effectLst/>
                <a:latin typeface="Calibri" panose="020F0502020204030204" pitchFamily="34" charset="0"/>
                <a:ea typeface="Calibri" panose="020F0502020204030204" pitchFamily="34" charset="0"/>
                <a:cs typeface="Calibri" panose="020F0502020204030204" pitchFamily="34" charset="0"/>
              </a:rPr>
              <a:t> As more and more businesses are becoming reliant on data science; as a result, the need for high experts in data science is growing.</a:t>
            </a:r>
            <a:endPar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000" b="1" i="0" dirty="0">
                <a:effectLst/>
                <a:latin typeface="Calibri" panose="020F0502020204030204" pitchFamily="34" charset="0"/>
                <a:ea typeface="Calibri" panose="020F0502020204030204" pitchFamily="34" charset="0"/>
                <a:cs typeface="Calibri" panose="020F0502020204030204" pitchFamily="34" charset="0"/>
              </a:rPr>
              <a:t>Data Cleansing: </a:t>
            </a:r>
            <a:r>
              <a:rPr lang="en-US" sz="2000" b="0" i="0" dirty="0">
                <a:effectLst/>
                <a:latin typeface="Calibri" panose="020F0502020204030204" pitchFamily="34" charset="0"/>
                <a:ea typeface="Calibri" panose="020F0502020204030204" pitchFamily="34" charset="0"/>
                <a:cs typeface="Calibri" panose="020F0502020204030204" pitchFamily="34" charset="0"/>
              </a:rPr>
              <a:t>Data cleansing, or removing unneeded data from a collection, is one of the most pressing issues in data science. It has been reported that businesses are losing nearly 25 percent of earnings since cleaning data that is not clean is expensive.</a:t>
            </a: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155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258008" y="2322576"/>
            <a:ext cx="8528180" cy="1901952"/>
          </a:xfrm>
        </p:spPr>
        <p:txBody>
          <a:bodyPr/>
          <a:lstStyle/>
          <a:p>
            <a:pPr algn="ctr"/>
            <a:r>
              <a:rPr lang="en-IN" sz="3200" dirty="0">
                <a:latin typeface="Arial Rounded MT Bold" panose="020F0704030504030204" pitchFamily="34" charset="0"/>
              </a:rPr>
              <a:t>LIFE CYCLE OF DATA SCIENCE</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192631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722171" y="3458"/>
            <a:ext cx="6431159" cy="584775"/>
          </a:xfrm>
          <a:prstGeom prst="rect">
            <a:avLst/>
          </a:prstGeom>
          <a:noFill/>
        </p:spPr>
        <p:txBody>
          <a:bodyPr wrap="square" rtlCol="0">
            <a:spAutoFit/>
          </a:bodyPr>
          <a:lstStyle/>
          <a:p>
            <a:pPr algn="ctr"/>
            <a:r>
              <a:rPr lang="en-IN" sz="3200" b="1" dirty="0">
                <a:solidFill>
                  <a:srgbClr val="273239"/>
                </a:solidFill>
                <a:latin typeface="Calibri" panose="020F0502020204030204" pitchFamily="34" charset="0"/>
                <a:ea typeface="Calibri" panose="020F0502020204030204" pitchFamily="34" charset="0"/>
                <a:cs typeface="Calibri" panose="020F0502020204030204" pitchFamily="34" charset="0"/>
              </a:rPr>
              <a:t>Life Cycle Of Data Science</a:t>
            </a:r>
            <a:endPar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C4AB013-F668-2810-5A16-A7FD316CC4D4}"/>
              </a:ext>
            </a:extLst>
          </p:cNvPr>
          <p:cNvPicPr>
            <a:picLocks noChangeAspect="1"/>
          </p:cNvPicPr>
          <p:nvPr/>
        </p:nvPicPr>
        <p:blipFill>
          <a:blip r:embed="rId2"/>
          <a:stretch>
            <a:fillRect/>
          </a:stretch>
        </p:blipFill>
        <p:spPr>
          <a:xfrm>
            <a:off x="2287796" y="452407"/>
            <a:ext cx="6865534" cy="5928973"/>
          </a:xfrm>
          <a:prstGeom prst="rect">
            <a:avLst/>
          </a:prstGeom>
        </p:spPr>
      </p:pic>
    </p:spTree>
    <p:extLst>
      <p:ext uri="{BB962C8B-B14F-4D97-AF65-F5344CB8AC3E}">
        <p14:creationId xmlns:p14="http://schemas.microsoft.com/office/powerpoint/2010/main" val="348196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722171" y="376683"/>
            <a:ext cx="6431159" cy="584775"/>
          </a:xfrm>
          <a:prstGeom prst="rect">
            <a:avLst/>
          </a:prstGeom>
          <a:noFill/>
        </p:spPr>
        <p:txBody>
          <a:bodyPr wrap="square" rtlCol="0">
            <a:spAutoFit/>
          </a:bodyPr>
          <a:lstStyle/>
          <a:p>
            <a:pPr algn="ctr"/>
            <a:r>
              <a:rPr lang="en-IN" sz="3200" b="1" dirty="0">
                <a:solidFill>
                  <a:srgbClr val="273239"/>
                </a:solidFill>
                <a:latin typeface="Calibri" panose="020F0502020204030204" pitchFamily="34" charset="0"/>
                <a:ea typeface="Calibri" panose="020F0502020204030204" pitchFamily="34" charset="0"/>
                <a:cs typeface="Calibri" panose="020F0502020204030204" pitchFamily="34" charset="0"/>
              </a:rPr>
              <a:t>Life Cycle Of Data Science</a:t>
            </a:r>
            <a:endPar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9978BB3-6A4B-FBC5-B04A-ABCDC19472DE}"/>
              </a:ext>
            </a:extLst>
          </p:cNvPr>
          <p:cNvSpPr txBox="1"/>
          <p:nvPr/>
        </p:nvSpPr>
        <p:spPr>
          <a:xfrm>
            <a:off x="945872" y="1233787"/>
            <a:ext cx="9983756" cy="4093428"/>
          </a:xfrm>
          <a:prstGeom prst="rect">
            <a:avLst/>
          </a:prstGeom>
          <a:noFill/>
        </p:spPr>
        <p:txBody>
          <a:bodyPr wrap="square">
            <a:spAutoFit/>
          </a:bodyPr>
          <a:lstStyle/>
          <a:p>
            <a:pPr algn="l"/>
            <a:r>
              <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Business Understanding</a:t>
            </a:r>
            <a:r>
              <a:rPr lang="en-IN" sz="2000" b="1" dirty="0">
                <a:solidFill>
                  <a:srgbClr val="111111"/>
                </a:solidFill>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111111"/>
                </a:solidFill>
                <a:latin typeface="Calibri" panose="020F0502020204030204" pitchFamily="34" charset="0"/>
                <a:ea typeface="Calibri" panose="020F0502020204030204" pitchFamily="34" charset="0"/>
                <a:cs typeface="Calibri" panose="020F0502020204030204" pitchFamily="34" charset="0"/>
              </a:rPr>
              <a:t> T</a:t>
            </a:r>
            <a:r>
              <a:rPr lang="en-US" sz="2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 ensure that every decision made in the company is supported by concrete data and that it is guaranteed (with a high probability) to achieve results</a:t>
            </a:r>
          </a:p>
          <a:p>
            <a:pPr algn="l"/>
            <a:endParaRPr lang="en-US" sz="2000" dirty="0">
              <a:solidFill>
                <a:srgbClr val="111111"/>
              </a:solidFill>
              <a:latin typeface="Calibri" panose="020F0502020204030204" pitchFamily="34" charset="0"/>
              <a:ea typeface="Calibri" panose="020F0502020204030204" pitchFamily="34" charset="0"/>
              <a:cs typeface="Calibri" panose="020F0502020204030204" pitchFamily="34" charset="0"/>
            </a:endParaRPr>
          </a:p>
          <a:p>
            <a:r>
              <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Data Mining: </a:t>
            </a:r>
            <a:r>
              <a:rPr lang="en-US" sz="20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Data mining is the process of gathering data from different sources. Some people tend to group data retrieval and cleaning together.</a:t>
            </a:r>
          </a:p>
          <a:p>
            <a:endParaRPr lang="en-US" sz="2000" dirty="0">
              <a:solidFill>
                <a:srgbClr val="111111"/>
              </a:solidFill>
              <a:latin typeface="Calibri" panose="020F0502020204030204" pitchFamily="34" charset="0"/>
              <a:ea typeface="Calibri" panose="020F0502020204030204" pitchFamily="34" charset="0"/>
              <a:cs typeface="Calibri" panose="020F0502020204030204" pitchFamily="34" charset="0"/>
            </a:endParaRPr>
          </a:p>
          <a:p>
            <a:r>
              <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Data Cleaning: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cleaning is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the process of fixing or removing incorrect, corrupted, incorrectly formatted, duplicate, or incomplete data within a dataset</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When combining multiple data sources, there are many opportunities for data to be duplicated or mislabeled.</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Data Exploration: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Data exploration is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the first step in data analysis involving the use of data visualization tools and statistical techniques to uncover data set characteristics and initial patterns</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33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722171" y="376683"/>
            <a:ext cx="6431159" cy="584775"/>
          </a:xfrm>
          <a:prstGeom prst="rect">
            <a:avLst/>
          </a:prstGeom>
          <a:noFill/>
        </p:spPr>
        <p:txBody>
          <a:bodyPr wrap="square" rtlCol="0">
            <a:spAutoFit/>
          </a:bodyPr>
          <a:lstStyle/>
          <a:p>
            <a:pPr algn="ctr"/>
            <a:r>
              <a:rPr lang="en-IN" sz="3200" b="1" dirty="0">
                <a:solidFill>
                  <a:srgbClr val="273239"/>
                </a:solidFill>
                <a:latin typeface="Calibri" panose="020F0502020204030204" pitchFamily="34" charset="0"/>
                <a:ea typeface="Calibri" panose="020F0502020204030204" pitchFamily="34" charset="0"/>
                <a:cs typeface="Calibri" panose="020F0502020204030204" pitchFamily="34" charset="0"/>
              </a:rPr>
              <a:t>Life Cycle Of Data Science</a:t>
            </a:r>
            <a:endPar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9978BB3-6A4B-FBC5-B04A-ABCDC19472DE}"/>
              </a:ext>
            </a:extLst>
          </p:cNvPr>
          <p:cNvSpPr txBox="1"/>
          <p:nvPr/>
        </p:nvSpPr>
        <p:spPr>
          <a:xfrm>
            <a:off x="1231640" y="1355085"/>
            <a:ext cx="9983756" cy="3477875"/>
          </a:xfrm>
          <a:prstGeom prst="rect">
            <a:avLst/>
          </a:prstGeom>
          <a:noFill/>
        </p:spPr>
        <p:txBody>
          <a:bodyPr wrap="square">
            <a:spAutoFit/>
          </a:bodyPr>
          <a:lstStyle/>
          <a:p>
            <a:pPr algn="l"/>
            <a:r>
              <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Feature Engineering: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Feature engineering refers to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manipulation — addition, deletion, combination, mutation — of your data set to improve machine learning model training, leading to better performance and greater accuracy</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Predictive modeling: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Predictive modeling is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a mathematical process used to predict future events or outcomes by analyzing patterns in a given set of input data</a:t>
            </a:r>
          </a:p>
          <a:p>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visualization: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visualization is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the representation of data through the use of common graphics, such as charts, plots, infographics, and even animations</a:t>
            </a:r>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1" i="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915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108719" y="2322576"/>
            <a:ext cx="8518848" cy="1901952"/>
          </a:xfrm>
        </p:spPr>
        <p:txBody>
          <a:bodyPr/>
          <a:lstStyle/>
          <a:p>
            <a:pPr algn="ctr"/>
            <a:r>
              <a:rPr lang="en-IN" sz="3200" dirty="0">
                <a:latin typeface="Arial Rounded MT Bold" panose="020F0704030504030204" pitchFamily="34" charset="0"/>
              </a:rPr>
              <a:t>SALARIES OF DATA SCIENCE ROLES</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3883526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613F43-F558-2676-BB37-1C5363C2A8E0}"/>
              </a:ext>
            </a:extLst>
          </p:cNvPr>
          <p:cNvPicPr>
            <a:picLocks noChangeAspect="1"/>
          </p:cNvPicPr>
          <p:nvPr/>
        </p:nvPicPr>
        <p:blipFill>
          <a:blip r:embed="rId2"/>
          <a:stretch>
            <a:fillRect/>
          </a:stretch>
        </p:blipFill>
        <p:spPr>
          <a:xfrm>
            <a:off x="1048186" y="919608"/>
            <a:ext cx="9775323" cy="5482211"/>
          </a:xfrm>
          <a:prstGeom prst="rect">
            <a:avLst/>
          </a:prstGeom>
        </p:spPr>
      </p:pic>
      <p:sp>
        <p:nvSpPr>
          <p:cNvPr id="8" name="TextBox 7">
            <a:extLst>
              <a:ext uri="{FF2B5EF4-FFF2-40B4-BE49-F238E27FC236}">
                <a16:creationId xmlns:a16="http://schemas.microsoft.com/office/drawing/2014/main" id="{5033B839-3E23-6253-A777-319F22F991EF}"/>
              </a:ext>
            </a:extLst>
          </p:cNvPr>
          <p:cNvSpPr txBox="1"/>
          <p:nvPr/>
        </p:nvSpPr>
        <p:spPr>
          <a:xfrm>
            <a:off x="1119673" y="133015"/>
            <a:ext cx="6102220" cy="646331"/>
          </a:xfrm>
          <a:prstGeom prst="rect">
            <a:avLst/>
          </a:prstGeom>
          <a:noFill/>
        </p:spPr>
        <p:txBody>
          <a:bodyPr wrap="square">
            <a:spAutoFit/>
          </a:bodyPr>
          <a:lstStyle/>
          <a:p>
            <a:r>
              <a:rPr lang="en-IN" dirty="0"/>
              <a:t>https://www.glassdoor.co.in/Salaries/data-scientist-salary-SRCH_KO0,14.htm</a:t>
            </a:r>
          </a:p>
        </p:txBody>
      </p:sp>
    </p:spTree>
    <p:extLst>
      <p:ext uri="{BB962C8B-B14F-4D97-AF65-F5344CB8AC3E}">
        <p14:creationId xmlns:p14="http://schemas.microsoft.com/office/powerpoint/2010/main" val="291373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B839-3E23-6253-A777-319F22F991EF}"/>
              </a:ext>
            </a:extLst>
          </p:cNvPr>
          <p:cNvSpPr txBox="1"/>
          <p:nvPr/>
        </p:nvSpPr>
        <p:spPr>
          <a:xfrm>
            <a:off x="1352939" y="1453537"/>
            <a:ext cx="9041364" cy="1754326"/>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Glassdoor: </a:t>
            </a:r>
            <a:r>
              <a:rPr lang="en-IN"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https://www.glassdoor.co.in/Salaries/data-scientist-salary-SRCH_KO0,14.htm</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https://www.ambitionbox.com/profile/data-scientist-salary</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https://in.indeed.com/career/data-scientist/salaries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4CEA48F-E855-DAE9-FF83-EB20EB3AF6B2}"/>
              </a:ext>
            </a:extLst>
          </p:cNvPr>
          <p:cNvSpPr txBox="1"/>
          <p:nvPr/>
        </p:nvSpPr>
        <p:spPr>
          <a:xfrm>
            <a:off x="2722171" y="376683"/>
            <a:ext cx="6431159" cy="584775"/>
          </a:xfrm>
          <a:prstGeom prst="rect">
            <a:avLst/>
          </a:prstGeom>
          <a:noFill/>
        </p:spPr>
        <p:txBody>
          <a:bodyPr wrap="square" rtlCol="0">
            <a:spAutoFit/>
          </a:bodyPr>
          <a:lstStyle/>
          <a:p>
            <a:pPr algn="ctr"/>
            <a:r>
              <a:rPr lang="en-IN" sz="3200" b="1" dirty="0">
                <a:solidFill>
                  <a:srgbClr val="273239"/>
                </a:solidFill>
                <a:latin typeface="Calibri" panose="020F0502020204030204" pitchFamily="34" charset="0"/>
                <a:ea typeface="Calibri" panose="020F0502020204030204" pitchFamily="34" charset="0"/>
                <a:cs typeface="Calibri" panose="020F0502020204030204" pitchFamily="34" charset="0"/>
              </a:rPr>
              <a:t>Salary of Data Science</a:t>
            </a:r>
            <a:endPar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61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Definition</a:t>
            </a:r>
          </a:p>
        </p:txBody>
      </p:sp>
      <p:sp>
        <p:nvSpPr>
          <p:cNvPr id="4" name="TextBox 3">
            <a:extLst>
              <a:ext uri="{FF2B5EF4-FFF2-40B4-BE49-F238E27FC236}">
                <a16:creationId xmlns:a16="http://schemas.microsoft.com/office/drawing/2014/main" id="{B6AACE6E-6A33-FA98-8696-992C57405FB9}"/>
              </a:ext>
            </a:extLst>
          </p:cNvPr>
          <p:cNvSpPr txBox="1"/>
          <p:nvPr/>
        </p:nvSpPr>
        <p:spPr>
          <a:xfrm>
            <a:off x="735934" y="1255770"/>
            <a:ext cx="10403631" cy="3170099"/>
          </a:xfrm>
          <a:prstGeom prst="rect">
            <a:avLst/>
          </a:prstGeom>
          <a:noFill/>
        </p:spPr>
        <p:txBody>
          <a:bodyPr wrap="square">
            <a:spAutoFit/>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Data science</a:t>
            </a:r>
            <a:r>
              <a:rPr lang="en-US" sz="2000" b="0" i="0" dirty="0">
                <a:effectLst/>
                <a:latin typeface="Calibri" panose="020F0502020204030204" pitchFamily="34" charset="0"/>
                <a:ea typeface="Calibri" panose="020F0502020204030204" pitchFamily="34" charset="0"/>
                <a:cs typeface="Calibri" panose="020F0502020204030204" pitchFamily="34" charset="0"/>
              </a:rPr>
              <a:t> uses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statistics</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scientific computing</a:t>
            </a:r>
            <a:r>
              <a:rPr lang="en-US" sz="2000" b="0" i="0" dirty="0">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scientific methods</a:t>
            </a:r>
            <a:r>
              <a:rPr lang="en-US" sz="2000" b="0" i="0" dirty="0">
                <a:effectLst/>
                <a:latin typeface="Calibri" panose="020F0502020204030204" pitchFamily="34" charset="0"/>
                <a:ea typeface="Calibri" panose="020F0502020204030204" pitchFamily="34" charset="0"/>
                <a:cs typeface="Calibri" panose="020F0502020204030204" pitchFamily="34" charset="0"/>
              </a:rPr>
              <a:t>, processes,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algorithms</a:t>
            </a:r>
            <a:r>
              <a:rPr lang="en-US" sz="2000" b="0" i="0" dirty="0">
                <a:effectLst/>
                <a:latin typeface="Calibri" panose="020F0502020204030204" pitchFamily="34" charset="0"/>
                <a:ea typeface="Calibri" panose="020F0502020204030204" pitchFamily="34" charset="0"/>
                <a:cs typeface="Calibri" panose="020F0502020204030204" pitchFamily="34" charset="0"/>
              </a:rPr>
              <a:t> and systems to extract or extrapolate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knowledge</a:t>
            </a:r>
            <a:r>
              <a:rPr lang="en-US" sz="2000" b="0" i="0" dirty="0">
                <a:effectLst/>
                <a:latin typeface="Calibri" panose="020F0502020204030204" pitchFamily="34" charset="0"/>
                <a:ea typeface="Calibri" panose="020F0502020204030204" pitchFamily="34" charset="0"/>
                <a:cs typeface="Calibri" panose="020F0502020204030204" pitchFamily="34" charset="0"/>
              </a:rPr>
              <a:t> and insights from noisy, structured, and </a:t>
            </a: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unstructured data</a:t>
            </a:r>
            <a:r>
              <a:rPr lang="en-US" sz="2000" b="0" i="0" dirty="0">
                <a:effectLst/>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Data science is the study of data. Like biological sciences is a study of biology</a:t>
            </a:r>
          </a:p>
          <a:p>
            <a:endParaRPr lang="en-US" sz="2000" dirty="0">
              <a:solidFill>
                <a:srgbClr val="273239"/>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Data science is a field that involves using scientific methods, processes, algorithms, and systems to extract knowledge and insights from structured and unstructured data. It can be used in a variety of industries and applications such </a:t>
            </a:r>
            <a:r>
              <a:rPr lang="en-US" sz="2000" dirty="0">
                <a:solidFill>
                  <a:srgbClr val="273239"/>
                </a:solidFill>
                <a:latin typeface="Calibri" panose="020F0502020204030204" pitchFamily="34" charset="0"/>
                <a:ea typeface="Calibri" panose="020F0502020204030204" pitchFamily="34" charset="0"/>
                <a:cs typeface="Calibri" panose="020F0502020204030204" pitchFamily="34" charset="0"/>
              </a:rPr>
              <a:t>as Business, Healthcare, Finance, Social Media and Natural Language Processing </a:t>
            </a:r>
            <a:endParaRPr lang="en-US" sz="2000"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89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Definition</a:t>
            </a:r>
          </a:p>
        </p:txBody>
      </p:sp>
      <p:pic>
        <p:nvPicPr>
          <p:cNvPr id="3" name="Picture 2">
            <a:extLst>
              <a:ext uri="{FF2B5EF4-FFF2-40B4-BE49-F238E27FC236}">
                <a16:creationId xmlns:a16="http://schemas.microsoft.com/office/drawing/2014/main" id="{AFD34B9B-D8D4-69CF-52E5-3F6B4BDD9F19}"/>
              </a:ext>
            </a:extLst>
          </p:cNvPr>
          <p:cNvPicPr>
            <a:picLocks noChangeAspect="1"/>
          </p:cNvPicPr>
          <p:nvPr/>
        </p:nvPicPr>
        <p:blipFill>
          <a:blip r:embed="rId2"/>
          <a:stretch>
            <a:fillRect/>
          </a:stretch>
        </p:blipFill>
        <p:spPr>
          <a:xfrm>
            <a:off x="2807708" y="1133268"/>
            <a:ext cx="4936699" cy="4534250"/>
          </a:xfrm>
          <a:prstGeom prst="rect">
            <a:avLst/>
          </a:prstGeom>
        </p:spPr>
      </p:pic>
    </p:spTree>
    <p:extLst>
      <p:ext uri="{BB962C8B-B14F-4D97-AF65-F5344CB8AC3E}">
        <p14:creationId xmlns:p14="http://schemas.microsoft.com/office/powerpoint/2010/main" val="230056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DF9DE-83A6-C3CE-03E3-A71A6EFD0DD0}"/>
              </a:ext>
            </a:extLst>
          </p:cNvPr>
          <p:cNvPicPr>
            <a:picLocks noChangeAspect="1"/>
          </p:cNvPicPr>
          <p:nvPr/>
        </p:nvPicPr>
        <p:blipFill>
          <a:blip r:embed="rId2"/>
          <a:stretch>
            <a:fillRect/>
          </a:stretch>
        </p:blipFill>
        <p:spPr>
          <a:xfrm>
            <a:off x="1127338" y="186613"/>
            <a:ext cx="9276295" cy="6232849"/>
          </a:xfrm>
          <a:prstGeom prst="rect">
            <a:avLst/>
          </a:prstGeom>
        </p:spPr>
      </p:pic>
    </p:spTree>
    <p:extLst>
      <p:ext uri="{BB962C8B-B14F-4D97-AF65-F5344CB8AC3E}">
        <p14:creationId xmlns:p14="http://schemas.microsoft.com/office/powerpoint/2010/main" val="429337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1712A7-6474-147D-5F10-7DB682D0686E}"/>
              </a:ext>
            </a:extLst>
          </p:cNvPr>
          <p:cNvPicPr>
            <a:picLocks noChangeAspect="1"/>
          </p:cNvPicPr>
          <p:nvPr/>
        </p:nvPicPr>
        <p:blipFill>
          <a:blip r:embed="rId2"/>
          <a:stretch>
            <a:fillRect/>
          </a:stretch>
        </p:blipFill>
        <p:spPr>
          <a:xfrm>
            <a:off x="1492899" y="0"/>
            <a:ext cx="8378888" cy="6764694"/>
          </a:xfrm>
          <a:prstGeom prst="rect">
            <a:avLst/>
          </a:prstGeom>
        </p:spPr>
      </p:pic>
    </p:spTree>
    <p:extLst>
      <p:ext uri="{BB962C8B-B14F-4D97-AF65-F5344CB8AC3E}">
        <p14:creationId xmlns:p14="http://schemas.microsoft.com/office/powerpoint/2010/main" val="219860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108719" y="2322576"/>
            <a:ext cx="8518848" cy="1901952"/>
          </a:xfrm>
        </p:spPr>
        <p:txBody>
          <a:bodyPr/>
          <a:lstStyle/>
          <a:p>
            <a:pPr algn="ctr"/>
            <a:r>
              <a:rPr lang="en-IN" sz="3200" dirty="0">
                <a:latin typeface="Arial Rounded MT Bold" panose="020F0704030504030204" pitchFamily="34" charset="0"/>
              </a:rPr>
              <a:t>IMPORTANCE OF DATA SCIENCE</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407703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Importance Of Data Science</a:t>
            </a:r>
          </a:p>
        </p:txBody>
      </p:sp>
      <p:pic>
        <p:nvPicPr>
          <p:cNvPr id="5" name="Picture 4">
            <a:extLst>
              <a:ext uri="{FF2B5EF4-FFF2-40B4-BE49-F238E27FC236}">
                <a16:creationId xmlns:a16="http://schemas.microsoft.com/office/drawing/2014/main" id="{F56E56B6-28F5-D71F-4B49-6476570B42B2}"/>
              </a:ext>
            </a:extLst>
          </p:cNvPr>
          <p:cNvPicPr>
            <a:picLocks noChangeAspect="1"/>
          </p:cNvPicPr>
          <p:nvPr/>
        </p:nvPicPr>
        <p:blipFill>
          <a:blip r:embed="rId2"/>
          <a:stretch>
            <a:fillRect/>
          </a:stretch>
        </p:blipFill>
        <p:spPr>
          <a:xfrm>
            <a:off x="1668475" y="1238288"/>
            <a:ext cx="9163998" cy="3548316"/>
          </a:xfrm>
          <a:prstGeom prst="rect">
            <a:avLst/>
          </a:prstGeom>
        </p:spPr>
      </p:pic>
    </p:spTree>
    <p:extLst>
      <p:ext uri="{BB962C8B-B14F-4D97-AF65-F5344CB8AC3E}">
        <p14:creationId xmlns:p14="http://schemas.microsoft.com/office/powerpoint/2010/main" val="229093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8CEEC-3C01-2095-FEAB-63BE07D6652A}"/>
              </a:ext>
            </a:extLst>
          </p:cNvPr>
          <p:cNvSpPr txBox="1"/>
          <p:nvPr/>
        </p:nvSpPr>
        <p:spPr>
          <a:xfrm>
            <a:off x="2722171" y="330029"/>
            <a:ext cx="6431159" cy="584775"/>
          </a:xfrm>
          <a:prstGeom prst="rect">
            <a:avLst/>
          </a:prstGeom>
          <a:noFill/>
        </p:spPr>
        <p:txBody>
          <a:bodyPr wrap="square" rtlCol="0">
            <a:spAutoFit/>
          </a:bodyPr>
          <a:lstStyle/>
          <a:p>
            <a:pPr algn="ctr"/>
            <a:r>
              <a:rPr lang="en-IN" sz="32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Importance Of Data Science</a:t>
            </a:r>
          </a:p>
        </p:txBody>
      </p:sp>
      <p:sp>
        <p:nvSpPr>
          <p:cNvPr id="4" name="TextBox 3">
            <a:extLst>
              <a:ext uri="{FF2B5EF4-FFF2-40B4-BE49-F238E27FC236}">
                <a16:creationId xmlns:a16="http://schemas.microsoft.com/office/drawing/2014/main" id="{3B1E418D-2E7D-F319-DECD-E58300D83A3E}"/>
              </a:ext>
            </a:extLst>
          </p:cNvPr>
          <p:cNvSpPr txBox="1"/>
          <p:nvPr/>
        </p:nvSpPr>
        <p:spPr>
          <a:xfrm>
            <a:off x="569166" y="1255197"/>
            <a:ext cx="10468948" cy="4708981"/>
          </a:xfrm>
          <a:prstGeom prst="rect">
            <a:avLst/>
          </a:prstGeom>
          <a:noFill/>
        </p:spPr>
        <p:txBody>
          <a:bodyPr wrap="square">
            <a:spAutoFit/>
          </a:bodyPr>
          <a:lstStyle/>
          <a:p>
            <a:pPr marL="342900" indent="-342900">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Improved decision-making in critical domains: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critical domains such as healthcare, criminal justice, and finance, data science can help in decision-making by analyzing relevant data to produce evidence-based outcomes, reducing bias, and improving fairness.</a:t>
            </a:r>
          </a:p>
          <a:p>
            <a:pPr algn="l"/>
            <a:endPar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Improved decision-making:</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provides organizations with a systematic way to analyze data and make informed decisions. By using data to inform decision-making, organizations can make better, more informed decisions that drive growth and success.</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better understanding of complex systems: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can be used to analyze complex systems, such as the human body, the global economy, or the environment, to gain a deeper understanding of these systems and identify ways to improve them.</a:t>
            </a:r>
          </a:p>
          <a:p>
            <a:pPr algn="l"/>
            <a:endPar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Increased efficiency:</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DS can be used to optimize operations, reduce waste, and improve efficiency. By using data to identify inefficiencies and areas for improvement, organizations can streamline their operations and increase their competitiveness.</a:t>
            </a:r>
          </a:p>
        </p:txBody>
      </p:sp>
    </p:spTree>
    <p:extLst>
      <p:ext uri="{BB962C8B-B14F-4D97-AF65-F5344CB8AC3E}">
        <p14:creationId xmlns:p14="http://schemas.microsoft.com/office/powerpoint/2010/main" val="388596826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{0CBD495F-6F60-4A28-86A3-313002760B2E}tf11429527_win32</Template>
  <TotalTime>702</TotalTime>
  <Words>1393</Words>
  <Application>Microsoft Office PowerPoint</Application>
  <PresentationFormat>Widescreen</PresentationFormat>
  <Paragraphs>105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Rounded MT Bold</vt:lpstr>
      <vt:lpstr>Calibri</vt:lpstr>
      <vt:lpstr>Century Gothic</vt:lpstr>
      <vt:lpstr>Karla</vt:lpstr>
      <vt:lpstr>Univers Condensed Light</vt:lpstr>
      <vt:lpstr>Office Theme</vt:lpstr>
      <vt:lpstr>Data Science</vt:lpstr>
      <vt:lpstr>DEFINITION/OVERVIEW</vt:lpstr>
      <vt:lpstr>PowerPoint Presentation</vt:lpstr>
      <vt:lpstr>PowerPoint Presentation</vt:lpstr>
      <vt:lpstr>PowerPoint Presentation</vt:lpstr>
      <vt:lpstr>PowerPoint Presentation</vt:lpstr>
      <vt:lpstr>IMPORTANCE OF DATA SCIENCE</vt:lpstr>
      <vt:lpstr>PowerPoint Presentation</vt:lpstr>
      <vt:lpstr>PowerPoint Presentation</vt:lpstr>
      <vt:lpstr>PowerPoint Presentation</vt:lpstr>
      <vt:lpstr>JOB ROLE AND SCOPE OF DATA SCIENCE</vt:lpstr>
      <vt:lpstr>PowerPoint Presentation</vt:lpstr>
      <vt:lpstr>PowerPoint Presentation</vt:lpstr>
      <vt:lpstr>PowerPoint Presentation</vt:lpstr>
      <vt:lpstr>HISTORY AND FUTURE</vt:lpstr>
      <vt:lpstr>Evolution</vt:lpstr>
      <vt:lpstr>PowerPoint Presentation</vt:lpstr>
      <vt:lpstr>BENEFITS AND CHALLENGES</vt:lpstr>
      <vt:lpstr>PowerPoint Presentation</vt:lpstr>
      <vt:lpstr>PowerPoint Presentation</vt:lpstr>
      <vt:lpstr>PowerPoint Presentation</vt:lpstr>
      <vt:lpstr>LIFE CYCLE OF DATA SCIENCE</vt:lpstr>
      <vt:lpstr>PowerPoint Presentation</vt:lpstr>
      <vt:lpstr>PowerPoint Presentation</vt:lpstr>
      <vt:lpstr>PowerPoint Presentation</vt:lpstr>
      <vt:lpstr>SALARIES OF DATA SCIENCE ROLES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dc:title>
  <dc:creator>Noble Xavier</dc:creator>
  <cp:lastModifiedBy>Noble Xavier</cp:lastModifiedBy>
  <cp:revision>122</cp:revision>
  <dcterms:created xsi:type="dcterms:W3CDTF">2023-08-11T17:08:08Z</dcterms:created>
  <dcterms:modified xsi:type="dcterms:W3CDTF">2023-11-29T18:57:46Z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