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6"/>
  </p:notesMasterIdLst>
  <p:sldIdLst>
    <p:sldId id="256" r:id="rId2"/>
    <p:sldId id="310" r:id="rId3"/>
    <p:sldId id="311" r:id="rId4"/>
    <p:sldId id="312" r:id="rId5"/>
    <p:sldId id="313" r:id="rId6"/>
    <p:sldId id="330" r:id="rId7"/>
    <p:sldId id="332" r:id="rId8"/>
    <p:sldId id="331" r:id="rId9"/>
    <p:sldId id="333" r:id="rId10"/>
    <p:sldId id="334" r:id="rId11"/>
    <p:sldId id="335" r:id="rId12"/>
    <p:sldId id="336" r:id="rId13"/>
    <p:sldId id="304" r:id="rId14"/>
    <p:sldId id="314" r:id="rId15"/>
    <p:sldId id="315" r:id="rId16"/>
    <p:sldId id="316" r:id="rId17"/>
    <p:sldId id="317" r:id="rId18"/>
    <p:sldId id="318" r:id="rId19"/>
    <p:sldId id="319" r:id="rId20"/>
    <p:sldId id="320" r:id="rId21"/>
    <p:sldId id="321" r:id="rId22"/>
    <p:sldId id="322" r:id="rId23"/>
    <p:sldId id="323" r:id="rId24"/>
    <p:sldId id="324" r:id="rId25"/>
    <p:sldId id="325" r:id="rId26"/>
    <p:sldId id="326" r:id="rId27"/>
    <p:sldId id="327" r:id="rId28"/>
    <p:sldId id="337" r:id="rId29"/>
    <p:sldId id="338" r:id="rId30"/>
    <p:sldId id="339" r:id="rId31"/>
    <p:sldId id="340" r:id="rId32"/>
    <p:sldId id="341" r:id="rId33"/>
    <p:sldId id="328" r:id="rId34"/>
    <p:sldId id="329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oble Xavier" initials="NX" lastIdx="3" clrIdx="0">
    <p:extLst>
      <p:ext uri="{19B8F6BF-5375-455C-9EA6-DF929625EA0E}">
        <p15:presenceInfo xmlns:p15="http://schemas.microsoft.com/office/powerpoint/2012/main" userId="Noble Xavi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92B4EF-F803-4182-95B8-718F5E9C7475}" type="datetimeFigureOut">
              <a:rPr lang="en-IN" smtClean="0"/>
              <a:t>01-09-2022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EACFBB-FA40-4D69-A45D-62092B8943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47059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9/1/2022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1708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9/1/2022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162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9/1/2022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9416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9/1/2022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958007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9/1/2022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9298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9/1/2022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56596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9/1/2022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3426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9/1/2022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9500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9/1/2022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6956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9/1/2022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397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9/1/2022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498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9/1/2022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945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9/1/2022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325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9/1/2022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6010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9/1/2022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5624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9/1/2022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416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9/1/2022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4482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9/1/2022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1057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7" r:id="rId1"/>
    <p:sldLayoutId id="2147483676" r:id="rId2"/>
    <p:sldLayoutId id="2147483675" r:id="rId3"/>
    <p:sldLayoutId id="2147483674" r:id="rId4"/>
    <p:sldLayoutId id="2147483673" r:id="rId5"/>
    <p:sldLayoutId id="2147483672" r:id="rId6"/>
    <p:sldLayoutId id="2147483671" r:id="rId7"/>
    <p:sldLayoutId id="2147483670" r:id="rId8"/>
    <p:sldLayoutId id="2147483669" r:id="rId9"/>
    <p:sldLayoutId id="2147483668" r:id="rId10"/>
    <p:sldLayoutId id="2147483661" r:id="rId11"/>
    <p:sldLayoutId id="2147483662" r:id="rId12"/>
    <p:sldLayoutId id="2147483663" r:id="rId13"/>
    <p:sldLayoutId id="2147483664" r:id="rId14"/>
    <p:sldLayoutId id="2147483665" r:id="rId15"/>
    <p:sldLayoutId id="2147483666" r:id="rId16"/>
    <p:sldLayoutId id="2147483667" r:id="rId17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i="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8B48C41-6B44-4D20-B0EE-74F236CA64E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 useBgFill="1">
        <p:nvSpPr>
          <p:cNvPr id="9" name="Freeform 5">
            <a:extLst>
              <a:ext uri="{FF2B5EF4-FFF2-40B4-BE49-F238E27FC236}">
                <a16:creationId xmlns:a16="http://schemas.microsoft.com/office/drawing/2014/main" id="{608EAA06-5488-416B-B2B2-E55213011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271651" y="1762886"/>
            <a:ext cx="7656919" cy="3332229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BB8736-A896-4A1B-A191-A697015CE1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80733" y="2074339"/>
            <a:ext cx="7219954" cy="1828801"/>
          </a:xfrm>
        </p:spPr>
        <p:txBody>
          <a:bodyPr>
            <a:normAutofit/>
          </a:bodyPr>
          <a:lstStyle/>
          <a:p>
            <a:r>
              <a:rPr lang="en-IN" sz="3600" dirty="0">
                <a:latin typeface="Calibri" panose="020F0502020204030204" pitchFamily="34" charset="0"/>
                <a:cs typeface="Calibri" panose="020F0502020204030204" pitchFamily="34" charset="0"/>
              </a:rPr>
              <a:t>Introduction to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183DD5-B36A-4CFD-8FA0-6307B1F1AD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80733" y="3903138"/>
            <a:ext cx="7219954" cy="1049867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FABB57"/>
                </a:solidFill>
              </a:rPr>
              <a:t>								Noble Xavier </a:t>
            </a:r>
          </a:p>
        </p:txBody>
      </p:sp>
    </p:spTree>
    <p:extLst>
      <p:ext uri="{BB962C8B-B14F-4D97-AF65-F5344CB8AC3E}">
        <p14:creationId xmlns:p14="http://schemas.microsoft.com/office/powerpoint/2010/main" val="33304256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480358D-00D7-4FBA-BE45-F8454ADDBCE5}"/>
              </a:ext>
            </a:extLst>
          </p:cNvPr>
          <p:cNvSpPr txBox="1"/>
          <p:nvPr/>
        </p:nvSpPr>
        <p:spPr>
          <a:xfrm>
            <a:off x="2636668" y="323126"/>
            <a:ext cx="740175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>
                <a:latin typeface="Calibri" panose="020F0502020204030204" pitchFamily="34" charset="0"/>
                <a:cs typeface="Calibri" panose="020F0502020204030204" pitchFamily="34" charset="0"/>
              </a:rPr>
              <a:t>bytes, </a:t>
            </a:r>
            <a:r>
              <a:rPr lang="en-IN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bytearray</a:t>
            </a:r>
            <a:r>
              <a:rPr lang="en-IN" sz="28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IN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memoryview</a:t>
            </a:r>
            <a:endParaRPr lang="en-IN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3F1A81-3EE1-4A18-828D-18BCCEBFB515}"/>
              </a:ext>
            </a:extLst>
          </p:cNvPr>
          <p:cNvSpPr txBox="1"/>
          <p:nvPr/>
        </p:nvSpPr>
        <p:spPr>
          <a:xfrm>
            <a:off x="1023149" y="1067941"/>
            <a:ext cx="9612297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000" b="0" i="0" dirty="0">
                <a:solidFill>
                  <a:schemeClr val="accent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Bytes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It can store Values from 0 to 255 </a:t>
            </a:r>
          </a:p>
          <a:p>
            <a:pPr algn="l"/>
            <a:endParaRPr lang="en-US" sz="2000" b="0" i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US" sz="2000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example -1 </a:t>
            </a:r>
          </a:p>
          <a:p>
            <a:pPr algn="l"/>
            <a:endParaRPr lang="en-US" sz="2000" b="0" i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20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b1=  bytes ([10,20,30,255])</a:t>
            </a:r>
          </a:p>
          <a:p>
            <a:pPr lvl="1"/>
            <a:r>
              <a:rPr lang="en-US" sz="20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print (b1) # Print Bytes</a:t>
            </a:r>
          </a:p>
          <a:p>
            <a:pPr lvl="1"/>
            <a:r>
              <a:rPr lang="en-US" sz="20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for </a:t>
            </a:r>
            <a:r>
              <a:rPr lang="en-US" sz="2000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in b1:</a:t>
            </a:r>
          </a:p>
          <a:p>
            <a:pPr lvl="1"/>
            <a:r>
              <a:rPr lang="en-US" sz="20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  print (</a:t>
            </a:r>
            <a:r>
              <a:rPr lang="en-US" sz="2000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lvl="1"/>
            <a:endParaRPr lang="en-US" sz="2000" b="0" i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example -2-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Error – since value more than 255</a:t>
            </a:r>
          </a:p>
          <a:p>
            <a:endParaRPr lang="en-US" sz="2000" b="0" i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nb-NO" sz="20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b1=  bytes ([10,20,30,300])</a:t>
            </a:r>
          </a:p>
          <a:p>
            <a:pPr lvl="1"/>
            <a:r>
              <a:rPr lang="en-US" sz="20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print (b1) </a:t>
            </a:r>
            <a:r>
              <a:rPr lang="nb-NO" sz="20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# Print Bytes</a:t>
            </a:r>
            <a:endParaRPr lang="en-US" sz="2000" b="0" i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11595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480358D-00D7-4FBA-BE45-F8454ADDBCE5}"/>
              </a:ext>
            </a:extLst>
          </p:cNvPr>
          <p:cNvSpPr txBox="1"/>
          <p:nvPr/>
        </p:nvSpPr>
        <p:spPr>
          <a:xfrm>
            <a:off x="2636668" y="323126"/>
            <a:ext cx="740175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>
                <a:latin typeface="Calibri" panose="020F0502020204030204" pitchFamily="34" charset="0"/>
                <a:cs typeface="Calibri" panose="020F0502020204030204" pitchFamily="34" charset="0"/>
              </a:rPr>
              <a:t>bytes, </a:t>
            </a:r>
            <a:r>
              <a:rPr lang="en-IN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bytearray</a:t>
            </a:r>
            <a:r>
              <a:rPr lang="en-IN" sz="28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IN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memoryview</a:t>
            </a:r>
            <a:endParaRPr lang="en-IN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3F1A81-3EE1-4A18-828D-18BCCEBFB515}"/>
              </a:ext>
            </a:extLst>
          </p:cNvPr>
          <p:cNvSpPr txBox="1"/>
          <p:nvPr/>
        </p:nvSpPr>
        <p:spPr>
          <a:xfrm>
            <a:off x="1023149" y="1067941"/>
            <a:ext cx="9612297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000" b="0" i="0" dirty="0">
                <a:solidFill>
                  <a:schemeClr val="accent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Bytes </a:t>
            </a:r>
          </a:p>
          <a:p>
            <a:pPr algn="l"/>
            <a:endParaRPr lang="en-US" sz="2000" b="0" i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It is immutable -  Item assignment not possible </a:t>
            </a:r>
          </a:p>
          <a:p>
            <a:pPr algn="l"/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example -1 – This is not possible since immutable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b="0" i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20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b1[1] =25</a:t>
            </a:r>
          </a:p>
          <a:p>
            <a:pPr algn="l"/>
            <a:endParaRPr lang="en-US" sz="2000" b="0" i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25206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480358D-00D7-4FBA-BE45-F8454ADDBCE5}"/>
              </a:ext>
            </a:extLst>
          </p:cNvPr>
          <p:cNvSpPr txBox="1"/>
          <p:nvPr/>
        </p:nvSpPr>
        <p:spPr>
          <a:xfrm>
            <a:off x="2636668" y="323126"/>
            <a:ext cx="740175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>
                <a:latin typeface="Calibri" panose="020F0502020204030204" pitchFamily="34" charset="0"/>
                <a:cs typeface="Calibri" panose="020F0502020204030204" pitchFamily="34" charset="0"/>
              </a:rPr>
              <a:t>bytes, </a:t>
            </a:r>
            <a:r>
              <a:rPr lang="en-IN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bytearray</a:t>
            </a:r>
            <a:r>
              <a:rPr lang="en-IN" sz="28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IN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memoryview</a:t>
            </a:r>
            <a:endParaRPr lang="en-IN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3F1A81-3EE1-4A18-828D-18BCCEBFB515}"/>
              </a:ext>
            </a:extLst>
          </p:cNvPr>
          <p:cNvSpPr txBox="1"/>
          <p:nvPr/>
        </p:nvSpPr>
        <p:spPr>
          <a:xfrm>
            <a:off x="1094170" y="1112329"/>
            <a:ext cx="9612297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000" b="0" i="0" dirty="0" err="1">
                <a:solidFill>
                  <a:schemeClr val="accent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Bytearray</a:t>
            </a:r>
            <a:r>
              <a:rPr lang="en-US" sz="2000" b="0" i="0" dirty="0">
                <a:solidFill>
                  <a:schemeClr val="accent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algn="l"/>
            <a:endParaRPr lang="en-US" sz="2000" b="0" i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It is mutable -  Item assignment possible </a:t>
            </a:r>
          </a:p>
          <a:p>
            <a:pPr algn="l"/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example -1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b="0" i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20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b1=  </a:t>
            </a:r>
            <a:r>
              <a:rPr lang="en-US" sz="2000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bytearray</a:t>
            </a:r>
            <a:r>
              <a:rPr lang="en-US" sz="20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([10,20,30,255])</a:t>
            </a:r>
          </a:p>
          <a:p>
            <a:pPr lvl="1"/>
            <a:r>
              <a:rPr lang="en-US" sz="20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print (b1) </a:t>
            </a:r>
          </a:p>
          <a:p>
            <a:pPr lvl="1"/>
            <a:r>
              <a:rPr lang="en-US" sz="20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b1[1]=100 # update first element with 100</a:t>
            </a:r>
          </a:p>
          <a:p>
            <a:pPr lvl="1"/>
            <a:r>
              <a:rPr lang="en-US" sz="20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for </a:t>
            </a:r>
            <a:r>
              <a:rPr lang="en-US" sz="2000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in b1:</a:t>
            </a:r>
          </a:p>
          <a:p>
            <a:pPr lvl="1"/>
            <a:r>
              <a:rPr lang="en-US" sz="20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  print (</a:t>
            </a:r>
            <a:r>
              <a:rPr lang="en-US" sz="2000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382373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7E06D0D-99D4-4BFC-90C8-442B73BE87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425" y="185506"/>
            <a:ext cx="9148948" cy="6607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1515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59E0179-4C99-40B7-8ADA-D1F5FB8D80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2442" y="106531"/>
            <a:ext cx="10385150" cy="6450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1135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6FDB894-98E7-4AB2-ABD5-4AE38CD4FF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9632" y="662032"/>
            <a:ext cx="9309901" cy="3794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3808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02DEF-A422-48F9-A2EB-57EB2888BA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47143D-F25A-4A2A-A3C9-714D4E17A7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162" y="766762"/>
            <a:ext cx="11115675" cy="532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1429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A9A134-98F4-4680-ABD2-E6F253C26B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CE477E-97CF-46A3-8DA4-FEDD654735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862" y="733425"/>
            <a:ext cx="11344275" cy="539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5852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4C65329-BADE-4069-B62B-0732411EEC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8004" y="947653"/>
            <a:ext cx="7263437" cy="5307897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BE0800F4-73DF-4648-8E3D-E6E28CCA0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36738"/>
            <a:ext cx="10353762" cy="642151"/>
          </a:xfrm>
        </p:spPr>
        <p:txBody>
          <a:bodyPr>
            <a:normAutofit fontScale="90000"/>
          </a:bodyPr>
          <a:lstStyle/>
          <a:p>
            <a:r>
              <a:rPr lang="en-IN"/>
              <a:t>Arithmetic Operator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526446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B3E8F-5247-4D72-A1D2-8BD2652EA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36738"/>
            <a:ext cx="10353762" cy="642151"/>
          </a:xfrm>
        </p:spPr>
        <p:txBody>
          <a:bodyPr>
            <a:normAutofit fontScale="90000"/>
          </a:bodyPr>
          <a:lstStyle/>
          <a:p>
            <a:r>
              <a:rPr lang="en-IN" dirty="0"/>
              <a:t>Assignment Operator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BAB1461-7C8B-44F7-9B4A-E452F16062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4491" y="1043065"/>
            <a:ext cx="7327365" cy="5544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748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A0972F6-63B3-4414-A888-19FF8C7F41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3570" y="487346"/>
            <a:ext cx="8868574" cy="4688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9247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9F1FB-8408-40A6-B752-24F9504A0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B41797-FAF0-47DA-AAF4-D67CD3E5DB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AF0303-F1BB-438F-9F43-9AA727CBCB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795" y="523782"/>
            <a:ext cx="10364410" cy="5415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7842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CF530-0895-49C2-8C6E-C37B77AA7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325514"/>
            <a:ext cx="10353762" cy="801950"/>
          </a:xfrm>
        </p:spPr>
        <p:txBody>
          <a:bodyPr/>
          <a:lstStyle/>
          <a:p>
            <a:r>
              <a:rPr lang="en-IN" dirty="0"/>
              <a:t>Comparison True / False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3FE9661-7382-4D35-B3A1-DF7E90E524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89607" y="1357360"/>
            <a:ext cx="6379690" cy="4379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7385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915CC-CAD1-4184-BED8-15DCBBF46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Logical Operator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8B0CE77-4B7B-4409-8C10-7C014F8C35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24325" y="2128837"/>
            <a:ext cx="3933825" cy="360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1557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E7F9279-A7BB-42D2-9E31-2D4064373C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070" y="514072"/>
            <a:ext cx="10732633" cy="4386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6564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2FF1A-B306-4C5E-B766-7BB4C66E4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378780"/>
            <a:ext cx="10353762" cy="830063"/>
          </a:xfrm>
        </p:spPr>
        <p:txBody>
          <a:bodyPr/>
          <a:lstStyle/>
          <a:p>
            <a:r>
              <a:rPr lang="en-IN" dirty="0"/>
              <a:t>Bitwise -Operator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5476055-4CC4-40E6-AA4E-ACC98EFE09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90264" y="1676954"/>
            <a:ext cx="5163765" cy="371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9968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7397F9C-460E-4021-8C60-B179723792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3930" y="345304"/>
            <a:ext cx="11581014" cy="523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1279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64665-9005-4BFB-ABF2-6EF14EFB6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Identity Operator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FAAF85B-A726-4BDA-BF84-4D7F3B4560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38337" y="2471737"/>
            <a:ext cx="8305800" cy="292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3035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D46F839-9BC7-4258-9180-7A724D2AFF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50" y="1619250"/>
            <a:ext cx="10477500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685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A5BA836-6D77-37BA-614D-CCD20DA3EF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886" y="412833"/>
            <a:ext cx="10640228" cy="417527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B4FD0FE-57BC-DA48-CF37-4C9522FA5C14}"/>
              </a:ext>
            </a:extLst>
          </p:cNvPr>
          <p:cNvSpPr txBox="1"/>
          <p:nvPr/>
        </p:nvSpPr>
        <p:spPr>
          <a:xfrm>
            <a:off x="897569" y="5046928"/>
            <a:ext cx="349687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x = ["apple", "banana"]</a:t>
            </a:r>
          </a:p>
          <a:p>
            <a:r>
              <a:rPr lang="en-IN" dirty="0"/>
              <a:t>y = ["apple", "banana"]</a:t>
            </a:r>
          </a:p>
          <a:p>
            <a:r>
              <a:rPr lang="en-IN" dirty="0"/>
              <a:t>z = x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37E5530-0BF1-CC89-D0C1-4E2B747A8B38}"/>
              </a:ext>
            </a:extLst>
          </p:cNvPr>
          <p:cNvSpPr txBox="1"/>
          <p:nvPr/>
        </p:nvSpPr>
        <p:spPr>
          <a:xfrm>
            <a:off x="4597865" y="4971442"/>
            <a:ext cx="338612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print(x is z)</a:t>
            </a:r>
          </a:p>
          <a:p>
            <a:r>
              <a:rPr lang="en-IN" dirty="0"/>
              <a:t>print(x is y)</a:t>
            </a:r>
          </a:p>
          <a:p>
            <a:r>
              <a:rPr lang="en-IN" dirty="0"/>
              <a:t>print(x == y)</a:t>
            </a:r>
          </a:p>
        </p:txBody>
      </p:sp>
    </p:spTree>
    <p:extLst>
      <p:ext uri="{BB962C8B-B14F-4D97-AF65-F5344CB8AC3E}">
        <p14:creationId xmlns:p14="http://schemas.microsoft.com/office/powerpoint/2010/main" val="16692214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00ED293-1722-8213-C380-AC01797B40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063" y="314291"/>
            <a:ext cx="11135557" cy="5842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397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D131264-FEC2-476C-8129-A460EAB509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5981" y="540613"/>
            <a:ext cx="11355241" cy="5238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1883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63EC390-6BAB-AE2E-E57F-7C56BC855C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291" y="171194"/>
            <a:ext cx="9583029" cy="361256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1393F0-CCC9-4637-6C7F-0010663BF675}"/>
              </a:ext>
            </a:extLst>
          </p:cNvPr>
          <p:cNvSpPr txBox="1"/>
          <p:nvPr/>
        </p:nvSpPr>
        <p:spPr>
          <a:xfrm>
            <a:off x="1192845" y="3897297"/>
            <a:ext cx="3521198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a = 50</a:t>
            </a:r>
          </a:p>
          <a:p>
            <a:r>
              <a:rPr lang="en-IN" dirty="0"/>
              <a:t>b = 50</a:t>
            </a:r>
          </a:p>
          <a:p>
            <a:r>
              <a:rPr lang="en-IN" dirty="0"/>
              <a:t>c= a</a:t>
            </a:r>
          </a:p>
          <a:p>
            <a:r>
              <a:rPr lang="en-IN" dirty="0"/>
              <a:t>print (id(a))</a:t>
            </a:r>
          </a:p>
          <a:p>
            <a:r>
              <a:rPr lang="en-IN" dirty="0"/>
              <a:t>print (id(b))</a:t>
            </a:r>
          </a:p>
          <a:p>
            <a:r>
              <a:rPr lang="en-IN" dirty="0"/>
              <a:t>print (id(c))</a:t>
            </a:r>
          </a:p>
          <a:p>
            <a:r>
              <a:rPr lang="en-IN" dirty="0"/>
              <a:t>print (a is b)</a:t>
            </a:r>
          </a:p>
          <a:p>
            <a:r>
              <a:rPr lang="en-IN" dirty="0"/>
              <a:t>print (c is a)</a:t>
            </a:r>
          </a:p>
          <a:p>
            <a:r>
              <a:rPr lang="en-IN" dirty="0"/>
              <a:t>print (c is b)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7CF127-5202-8CB4-471E-5FCBE0B63D30}"/>
              </a:ext>
            </a:extLst>
          </p:cNvPr>
          <p:cNvSpPr txBox="1"/>
          <p:nvPr/>
        </p:nvSpPr>
        <p:spPr>
          <a:xfrm>
            <a:off x="6616083" y="4002869"/>
            <a:ext cx="3610992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a = 500</a:t>
            </a:r>
          </a:p>
          <a:p>
            <a:r>
              <a:rPr lang="en-IN" dirty="0"/>
              <a:t>b = 500</a:t>
            </a:r>
          </a:p>
          <a:p>
            <a:r>
              <a:rPr lang="en-IN" dirty="0"/>
              <a:t>c= a</a:t>
            </a:r>
          </a:p>
          <a:p>
            <a:r>
              <a:rPr lang="en-IN" dirty="0"/>
              <a:t>print (id(a))</a:t>
            </a:r>
          </a:p>
          <a:p>
            <a:r>
              <a:rPr lang="en-IN" dirty="0"/>
              <a:t>print (id(b))</a:t>
            </a:r>
          </a:p>
          <a:p>
            <a:r>
              <a:rPr lang="en-IN" dirty="0"/>
              <a:t>print (id(c))</a:t>
            </a:r>
          </a:p>
          <a:p>
            <a:r>
              <a:rPr lang="en-IN" dirty="0"/>
              <a:t>print (a is b)</a:t>
            </a:r>
          </a:p>
          <a:p>
            <a:r>
              <a:rPr lang="en-IN" dirty="0"/>
              <a:t>print (c is a)</a:t>
            </a:r>
          </a:p>
          <a:p>
            <a:r>
              <a:rPr lang="en-IN" dirty="0"/>
              <a:t>print (c is b)</a:t>
            </a:r>
          </a:p>
        </p:txBody>
      </p:sp>
    </p:spTree>
    <p:extLst>
      <p:ext uri="{BB962C8B-B14F-4D97-AF65-F5344CB8AC3E}">
        <p14:creationId xmlns:p14="http://schemas.microsoft.com/office/powerpoint/2010/main" val="4556654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04AE050-BE98-937B-C412-FE8166875B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124" y="667305"/>
            <a:ext cx="10527345" cy="135680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2A8E0E9-2600-E26C-BC26-4168AFADEDCB}"/>
              </a:ext>
            </a:extLst>
          </p:cNvPr>
          <p:cNvSpPr txBox="1"/>
          <p:nvPr/>
        </p:nvSpPr>
        <p:spPr>
          <a:xfrm>
            <a:off x="907741" y="2505670"/>
            <a:ext cx="240362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a = 256</a:t>
            </a:r>
          </a:p>
          <a:p>
            <a:r>
              <a:rPr lang="en-IN" dirty="0"/>
              <a:t>b = 256</a:t>
            </a:r>
          </a:p>
          <a:p>
            <a:r>
              <a:rPr lang="en-IN" dirty="0"/>
              <a:t>print (a is b)</a:t>
            </a:r>
          </a:p>
          <a:p>
            <a:r>
              <a:rPr lang="en-IN" dirty="0"/>
              <a:t>print ( id(a))</a:t>
            </a:r>
          </a:p>
          <a:p>
            <a:r>
              <a:rPr lang="en-IN" dirty="0"/>
              <a:t>print ( id(b))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AFCCFE3-D729-A6CD-5327-B6A3A62B0E48}"/>
              </a:ext>
            </a:extLst>
          </p:cNvPr>
          <p:cNvSpPr txBox="1"/>
          <p:nvPr/>
        </p:nvSpPr>
        <p:spPr>
          <a:xfrm>
            <a:off x="5933796" y="3910561"/>
            <a:ext cx="316710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a = 257</a:t>
            </a:r>
          </a:p>
          <a:p>
            <a:r>
              <a:rPr lang="en-IN" dirty="0"/>
              <a:t>b = 257</a:t>
            </a:r>
          </a:p>
          <a:p>
            <a:r>
              <a:rPr lang="en-IN" dirty="0"/>
              <a:t>print (a is b)</a:t>
            </a:r>
          </a:p>
          <a:p>
            <a:r>
              <a:rPr lang="en-IN" dirty="0"/>
              <a:t>print ( id(a))</a:t>
            </a:r>
          </a:p>
          <a:p>
            <a:r>
              <a:rPr lang="en-IN" dirty="0"/>
              <a:t>print ( id(b))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A4DF51B-AAC6-FE77-4D16-0A7ECC54BE0F}"/>
              </a:ext>
            </a:extLst>
          </p:cNvPr>
          <p:cNvSpPr txBox="1"/>
          <p:nvPr/>
        </p:nvSpPr>
        <p:spPr>
          <a:xfrm>
            <a:off x="5630663" y="2505670"/>
            <a:ext cx="485386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source sans pro" panose="020B0503030403020204" pitchFamily="34" charset="0"/>
              </a:rPr>
              <a:t>when their values are </a:t>
            </a:r>
            <a:r>
              <a:rPr lang="en-US" b="0" i="0" dirty="0">
                <a:solidFill>
                  <a:schemeClr val="accent1"/>
                </a:solidFill>
                <a:effectLst/>
                <a:latin typeface="source sans pro" panose="020B0503030403020204" pitchFamily="34" charset="0"/>
              </a:rPr>
              <a:t>outside the range of </a:t>
            </a:r>
            <a:r>
              <a:rPr lang="en-US" b="1" i="0" dirty="0">
                <a:solidFill>
                  <a:schemeClr val="accent1"/>
                </a:solidFill>
                <a:effectLst/>
                <a:latin typeface="source sans pro" panose="020B0503030403020204" pitchFamily="34" charset="0"/>
              </a:rPr>
              <a:t>common integers</a:t>
            </a:r>
            <a:r>
              <a:rPr lang="en-US" b="0" i="0" dirty="0">
                <a:solidFill>
                  <a:schemeClr val="accent1"/>
                </a:solidFill>
                <a:effectLst/>
                <a:latin typeface="source sans pro" panose="020B0503030403020204" pitchFamily="34" charset="0"/>
              </a:rPr>
              <a:t> (ranging from -5 to 256), </a:t>
            </a:r>
            <a:r>
              <a:rPr lang="en-US" b="0" i="0" dirty="0">
                <a:effectLst/>
                <a:latin typeface="source sans pro" panose="020B0503030403020204" pitchFamily="34" charset="0"/>
              </a:rPr>
              <a:t>they’re stored at separate memory addresses.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587218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E3BABAA-4103-E809-6DC2-E895E544BD35}"/>
              </a:ext>
            </a:extLst>
          </p:cNvPr>
          <p:cNvSpPr txBox="1"/>
          <p:nvPr/>
        </p:nvSpPr>
        <p:spPr>
          <a:xfrm>
            <a:off x="1111928" y="1308885"/>
            <a:ext cx="3824056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a = [1, 2, 3]</a:t>
            </a:r>
          </a:p>
          <a:p>
            <a:r>
              <a:rPr lang="en-IN" dirty="0"/>
              <a:t>b = a</a:t>
            </a:r>
          </a:p>
          <a:p>
            <a:r>
              <a:rPr lang="en-IN" dirty="0"/>
              <a:t>print (a)</a:t>
            </a:r>
          </a:p>
          <a:p>
            <a:r>
              <a:rPr lang="en-IN" dirty="0"/>
              <a:t>print (id(a))</a:t>
            </a:r>
          </a:p>
          <a:p>
            <a:r>
              <a:rPr lang="en-IN" dirty="0"/>
              <a:t>print (b)</a:t>
            </a:r>
          </a:p>
          <a:p>
            <a:r>
              <a:rPr lang="en-IN" dirty="0"/>
              <a:t>print (id(b))</a:t>
            </a:r>
          </a:p>
          <a:p>
            <a:r>
              <a:rPr lang="en-IN" dirty="0"/>
              <a:t>print ()</a:t>
            </a:r>
          </a:p>
          <a:p>
            <a:r>
              <a:rPr lang="en-IN" dirty="0"/>
              <a:t>print (a is b)</a:t>
            </a:r>
          </a:p>
          <a:p>
            <a:r>
              <a:rPr lang="en-IN" dirty="0"/>
              <a:t>print ('*****Append****')</a:t>
            </a:r>
          </a:p>
          <a:p>
            <a:r>
              <a:rPr lang="en-IN" dirty="0"/>
              <a:t>print ()</a:t>
            </a:r>
          </a:p>
          <a:p>
            <a:r>
              <a:rPr lang="en-IN" dirty="0" err="1"/>
              <a:t>a.append</a:t>
            </a:r>
            <a:r>
              <a:rPr lang="en-IN" dirty="0"/>
              <a:t>(4)</a:t>
            </a:r>
          </a:p>
          <a:p>
            <a:r>
              <a:rPr lang="en-IN" dirty="0"/>
              <a:t>print (a)</a:t>
            </a:r>
          </a:p>
          <a:p>
            <a:r>
              <a:rPr lang="en-IN" dirty="0"/>
              <a:t>print (id(a))</a:t>
            </a:r>
          </a:p>
          <a:p>
            <a:r>
              <a:rPr lang="en-IN" dirty="0"/>
              <a:t>print (b)</a:t>
            </a:r>
          </a:p>
          <a:p>
            <a:r>
              <a:rPr lang="en-IN" dirty="0"/>
              <a:t>print (id(b))</a:t>
            </a:r>
          </a:p>
          <a:p>
            <a:r>
              <a:rPr lang="en-IN" dirty="0"/>
              <a:t>print (a is b)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F30D44-8C44-3CD4-7073-49A7E82617FD}"/>
              </a:ext>
            </a:extLst>
          </p:cNvPr>
          <p:cNvSpPr txBox="1"/>
          <p:nvPr/>
        </p:nvSpPr>
        <p:spPr>
          <a:xfrm>
            <a:off x="994299" y="501580"/>
            <a:ext cx="33024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chemeClr val="accent1"/>
                </a:solidFill>
              </a:rPr>
              <a:t>Append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093BC63-58CC-4A38-C5B9-8C0858011D60}"/>
              </a:ext>
            </a:extLst>
          </p:cNvPr>
          <p:cNvSpPr txBox="1"/>
          <p:nvPr/>
        </p:nvSpPr>
        <p:spPr>
          <a:xfrm>
            <a:off x="7157621" y="1495316"/>
            <a:ext cx="3637626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a = [1, 2, 3]</a:t>
            </a:r>
          </a:p>
          <a:p>
            <a:r>
              <a:rPr lang="en-IN" dirty="0"/>
              <a:t>b = </a:t>
            </a:r>
            <a:r>
              <a:rPr lang="en-IN" dirty="0" err="1"/>
              <a:t>a.copy</a:t>
            </a:r>
            <a:r>
              <a:rPr lang="en-IN" dirty="0"/>
              <a:t>()</a:t>
            </a:r>
          </a:p>
          <a:p>
            <a:r>
              <a:rPr lang="en-IN" dirty="0"/>
              <a:t>print (a)</a:t>
            </a:r>
          </a:p>
          <a:p>
            <a:r>
              <a:rPr lang="en-IN" dirty="0"/>
              <a:t>print (id(a))</a:t>
            </a:r>
          </a:p>
          <a:p>
            <a:r>
              <a:rPr lang="en-IN" dirty="0"/>
              <a:t>print (b)</a:t>
            </a:r>
          </a:p>
          <a:p>
            <a:r>
              <a:rPr lang="en-IN" dirty="0"/>
              <a:t>print (id(b))</a:t>
            </a:r>
          </a:p>
          <a:p>
            <a:r>
              <a:rPr lang="en-IN" dirty="0"/>
              <a:t>print ()</a:t>
            </a:r>
          </a:p>
          <a:p>
            <a:r>
              <a:rPr lang="en-IN" dirty="0"/>
              <a:t>print (a is b)</a:t>
            </a:r>
          </a:p>
          <a:p>
            <a:r>
              <a:rPr lang="en-IN" dirty="0"/>
              <a:t>print ('*****Append****')</a:t>
            </a:r>
          </a:p>
          <a:p>
            <a:r>
              <a:rPr lang="en-IN" dirty="0"/>
              <a:t>print ()</a:t>
            </a:r>
          </a:p>
          <a:p>
            <a:r>
              <a:rPr lang="en-IN" dirty="0" err="1"/>
              <a:t>a.append</a:t>
            </a:r>
            <a:r>
              <a:rPr lang="en-IN" dirty="0"/>
              <a:t>(4)</a:t>
            </a:r>
          </a:p>
          <a:p>
            <a:r>
              <a:rPr lang="en-IN" dirty="0"/>
              <a:t>print (a)</a:t>
            </a:r>
          </a:p>
          <a:p>
            <a:r>
              <a:rPr lang="en-IN" dirty="0"/>
              <a:t>print (id(a))</a:t>
            </a:r>
          </a:p>
          <a:p>
            <a:r>
              <a:rPr lang="en-IN" dirty="0"/>
              <a:t>print (b)</a:t>
            </a:r>
          </a:p>
          <a:p>
            <a:r>
              <a:rPr lang="en-IN" dirty="0"/>
              <a:t>print (id(b))</a:t>
            </a:r>
          </a:p>
          <a:p>
            <a:r>
              <a:rPr lang="en-IN" dirty="0"/>
              <a:t>print (a is b)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A6527D-CA05-E05E-CEB8-A5702DEE42C4}"/>
              </a:ext>
            </a:extLst>
          </p:cNvPr>
          <p:cNvSpPr txBox="1"/>
          <p:nvPr/>
        </p:nvSpPr>
        <p:spPr>
          <a:xfrm>
            <a:off x="6979328" y="501580"/>
            <a:ext cx="330249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chemeClr val="accent1"/>
                </a:solidFill>
              </a:rPr>
              <a:t>Copy- </a:t>
            </a:r>
            <a:r>
              <a:rPr lang="en-IN" sz="2400" dirty="0">
                <a:solidFill>
                  <a:schemeClr val="accent1"/>
                </a:solidFill>
              </a:rPr>
              <a:t>Different Location</a:t>
            </a:r>
          </a:p>
        </p:txBody>
      </p:sp>
    </p:spTree>
    <p:extLst>
      <p:ext uri="{BB962C8B-B14F-4D97-AF65-F5344CB8AC3E}">
        <p14:creationId xmlns:p14="http://schemas.microsoft.com/office/powerpoint/2010/main" val="4114466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4A0AC-FE06-43FC-B74F-B40276B97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Member ship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828CFC-AE57-49FF-BF7A-AC3213CF61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 = [10,15,20]</a:t>
            </a:r>
          </a:p>
          <a:p>
            <a:r>
              <a:rPr lang="en-IN" dirty="0"/>
              <a:t>print (15 in A)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709470-CC88-44BF-9608-CE9062A4A0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443" y="2034651"/>
            <a:ext cx="8534400" cy="325755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EBBB17D6-E6F1-4F5F-A21D-E16150AD48DF}"/>
              </a:ext>
            </a:extLst>
          </p:cNvPr>
          <p:cNvSpPr txBox="1">
            <a:spLocks/>
          </p:cNvSpPr>
          <p:nvPr/>
        </p:nvSpPr>
        <p:spPr>
          <a:xfrm>
            <a:off x="746599" y="5459952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00" i="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IN" sz="1400" dirty="0"/>
              <a:t>A = [10,15,20]</a:t>
            </a:r>
          </a:p>
          <a:p>
            <a:pPr algn="l"/>
            <a:r>
              <a:rPr lang="en-IN" sz="1400" dirty="0"/>
              <a:t>print (15 in A)</a:t>
            </a:r>
          </a:p>
        </p:txBody>
      </p:sp>
    </p:spTree>
    <p:extLst>
      <p:ext uri="{BB962C8B-B14F-4D97-AF65-F5344CB8AC3E}">
        <p14:creationId xmlns:p14="http://schemas.microsoft.com/office/powerpoint/2010/main" val="17224215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D491C18-4185-4180-AC84-F29384C598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0352" y="1255774"/>
            <a:ext cx="10352956" cy="3671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787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8B38F06-40BC-4EA6-9AA3-115754C429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4760" y="718166"/>
            <a:ext cx="10351970" cy="5087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907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27A4B5C-7CE1-4B85-BC67-2B8017B1C8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7030" y="407447"/>
            <a:ext cx="8517890" cy="5737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9011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480358D-00D7-4FBA-BE45-F8454ADDBCE5}"/>
              </a:ext>
            </a:extLst>
          </p:cNvPr>
          <p:cNvSpPr txBox="1"/>
          <p:nvPr/>
        </p:nvSpPr>
        <p:spPr>
          <a:xfrm>
            <a:off x="2636668" y="385269"/>
            <a:ext cx="740175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Difference Between List and Tuple in Python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D8E5E1E-DE86-4694-AE3C-91472A5514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2676" y="1035945"/>
            <a:ext cx="8467725" cy="5436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4037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480358D-00D7-4FBA-BE45-F8454ADDBCE5}"/>
              </a:ext>
            </a:extLst>
          </p:cNvPr>
          <p:cNvSpPr txBox="1"/>
          <p:nvPr/>
        </p:nvSpPr>
        <p:spPr>
          <a:xfrm>
            <a:off x="2636668" y="385269"/>
            <a:ext cx="740175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Difference Between List and Tuple in Python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3F1A81-3EE1-4A18-828D-18BCCEBFB515}"/>
              </a:ext>
            </a:extLst>
          </p:cNvPr>
          <p:cNvSpPr txBox="1"/>
          <p:nvPr/>
        </p:nvSpPr>
        <p:spPr>
          <a:xfrm>
            <a:off x="898862" y="979164"/>
            <a:ext cx="9612297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n-US" sz="2000" b="1" i="0" dirty="0">
              <a:solidFill>
                <a:schemeClr val="accent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US" sz="2000" b="1" i="0" dirty="0">
                <a:solidFill>
                  <a:schemeClr val="accent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Operations</a:t>
            </a:r>
          </a:p>
          <a:p>
            <a:pPr algn="l"/>
            <a:endParaRPr lang="en-US" sz="2000" b="1" i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US" sz="20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Although there are many operations similar to both lists and tuples, </a:t>
            </a:r>
            <a:r>
              <a:rPr lang="en-US" sz="2000" b="0" i="0" dirty="0">
                <a:solidFill>
                  <a:schemeClr val="accent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lists have additional functionalities </a:t>
            </a:r>
            <a:r>
              <a:rPr lang="en-US" sz="20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that are not available with tuples. These are insert and pop operations, and sorting and removing elements in the list.</a:t>
            </a:r>
          </a:p>
          <a:p>
            <a:pPr algn="l"/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Size</a:t>
            </a:r>
            <a:endParaRPr 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US" sz="20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 Python, </a:t>
            </a:r>
            <a:r>
              <a:rPr lang="en-US" sz="2000" b="0" i="0" dirty="0">
                <a:solidFill>
                  <a:schemeClr val="accent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tuples are allocated large blocks of memory with lower overhead</a:t>
            </a:r>
            <a:r>
              <a:rPr lang="en-US" sz="20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since they are immutable; whereas for lists, small memory blocks are allocated. Between the two, tuples have smaller memory. This helps in making </a:t>
            </a:r>
            <a:r>
              <a:rPr lang="en-US" sz="2000" b="0" i="0" dirty="0">
                <a:solidFill>
                  <a:schemeClr val="accent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tuples faster than lists </a:t>
            </a:r>
            <a:r>
              <a:rPr lang="en-US" sz="20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when there are a large number of elements.</a:t>
            </a:r>
          </a:p>
          <a:p>
            <a:pPr algn="l"/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endParaRPr lang="en-US" sz="2000" b="0" i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endParaRPr lang="en-US" sz="2000" b="0" i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1624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480358D-00D7-4FBA-BE45-F8454ADDBCE5}"/>
              </a:ext>
            </a:extLst>
          </p:cNvPr>
          <p:cNvSpPr txBox="1"/>
          <p:nvPr/>
        </p:nvSpPr>
        <p:spPr>
          <a:xfrm>
            <a:off x="2636668" y="385269"/>
            <a:ext cx="740175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Difference Between List and Tuple in Python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3F1A81-3EE1-4A18-828D-18BCCEBFB515}"/>
              </a:ext>
            </a:extLst>
          </p:cNvPr>
          <p:cNvSpPr txBox="1"/>
          <p:nvPr/>
        </p:nvSpPr>
        <p:spPr>
          <a:xfrm>
            <a:off x="898862" y="979164"/>
            <a:ext cx="9612297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Length</a:t>
            </a:r>
            <a:endParaRPr 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US" sz="20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Lengths differ in the two data structures. </a:t>
            </a:r>
            <a:r>
              <a:rPr lang="en-US" sz="2000" b="0" i="0" dirty="0">
                <a:solidFill>
                  <a:schemeClr val="accent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Tuples have a fixed length</a:t>
            </a:r>
            <a:r>
              <a:rPr lang="en-US" sz="20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b="0" i="0" dirty="0">
                <a:solidFill>
                  <a:schemeClr val="accent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while lists have variable lengths.</a:t>
            </a:r>
            <a:r>
              <a:rPr lang="en-US" sz="20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Thus, the size of created lists can be changed, but that is not the case for tuples.</a:t>
            </a:r>
          </a:p>
          <a:p>
            <a:pPr algn="l"/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endParaRPr lang="en-US" sz="2000" b="0" i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US" sz="2000" b="1" i="0" dirty="0">
                <a:solidFill>
                  <a:schemeClr val="accent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Debugging</a:t>
            </a:r>
          </a:p>
          <a:p>
            <a:pPr algn="l"/>
            <a:r>
              <a:rPr lang="en-US" sz="20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When it comes to debugging, in lists vs tuples, </a:t>
            </a:r>
            <a:r>
              <a:rPr lang="en-US" sz="2000" b="0" i="0" dirty="0">
                <a:solidFill>
                  <a:schemeClr val="accent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tuples are easier to debug for large projects </a:t>
            </a:r>
            <a:r>
              <a:rPr lang="en-US" sz="20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due to its immutability. So, if there is a smaller project or a lesser amount of data, it is better to use lists. This is because lists can be changed, while tuples cannot, making tuples easier to track.</a:t>
            </a:r>
          </a:p>
          <a:p>
            <a:pPr algn="l"/>
            <a:endParaRPr lang="en-US" sz="2000" b="0" i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endParaRPr lang="en-US" sz="2000" b="0" i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endParaRPr lang="en-US" sz="2000" b="0" i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2325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480358D-00D7-4FBA-BE45-F8454ADDBCE5}"/>
              </a:ext>
            </a:extLst>
          </p:cNvPr>
          <p:cNvSpPr txBox="1"/>
          <p:nvPr/>
        </p:nvSpPr>
        <p:spPr>
          <a:xfrm>
            <a:off x="2636668" y="323126"/>
            <a:ext cx="740175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>
                <a:latin typeface="Calibri" panose="020F0502020204030204" pitchFamily="34" charset="0"/>
                <a:cs typeface="Calibri" panose="020F0502020204030204" pitchFamily="34" charset="0"/>
              </a:rPr>
              <a:t>bytes, </a:t>
            </a:r>
            <a:r>
              <a:rPr lang="en-IN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bytearray</a:t>
            </a:r>
            <a:r>
              <a:rPr lang="en-IN" sz="28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IN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memoryview</a:t>
            </a:r>
            <a:endParaRPr lang="en-IN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3F1A81-3EE1-4A18-828D-18BCCEBFB515}"/>
              </a:ext>
            </a:extLst>
          </p:cNvPr>
          <p:cNvSpPr txBox="1"/>
          <p:nvPr/>
        </p:nvSpPr>
        <p:spPr>
          <a:xfrm>
            <a:off x="1023149" y="1067941"/>
            <a:ext cx="9612297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000" b="0" i="0" dirty="0">
                <a:solidFill>
                  <a:schemeClr val="accent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It can store Values from 0 to 255</a:t>
            </a:r>
          </a:p>
          <a:p>
            <a:pPr algn="l"/>
            <a:endParaRPr lang="en-US" sz="2000" b="0" i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US" sz="2000" b="0" i="0" dirty="0">
                <a:solidFill>
                  <a:schemeClr val="accent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bytes and </a:t>
            </a:r>
            <a:r>
              <a:rPr lang="en-US" sz="2000" b="0" i="0" dirty="0" err="1">
                <a:solidFill>
                  <a:schemeClr val="accent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bytearray</a:t>
            </a:r>
            <a:r>
              <a:rPr lang="en-US" sz="2000" b="0" i="0" dirty="0">
                <a:solidFill>
                  <a:schemeClr val="accent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are used for manipulating binary data</a:t>
            </a:r>
            <a:r>
              <a:rPr lang="en-US" sz="20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 The </a:t>
            </a:r>
            <a:r>
              <a:rPr lang="en-US" sz="2000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memoryview</a:t>
            </a:r>
            <a:r>
              <a:rPr lang="en-US" sz="20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uses the buffer protocol to access the memory of other binary objects without needing to make a copy.</a:t>
            </a:r>
          </a:p>
          <a:p>
            <a:pPr algn="l"/>
            <a:endParaRPr lang="en-US" sz="2000" b="0" i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US" sz="2000" b="0" i="0" dirty="0">
                <a:solidFill>
                  <a:schemeClr val="accent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Bytes objects are immutable </a:t>
            </a:r>
            <a:r>
              <a:rPr lang="en-US" sz="20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sequences of single bytes. We should use them only when working with ASCII compatible data.</a:t>
            </a:r>
          </a:p>
          <a:p>
            <a:pPr algn="l"/>
            <a:endParaRPr lang="en-US" sz="2000" b="0" i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US" sz="20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syntax for bytes literals is same as string literals, except that a 'b' prefix is added.</a:t>
            </a:r>
          </a:p>
          <a:p>
            <a:pPr algn="l"/>
            <a:endParaRPr lang="en-US" sz="2000" b="0" i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US" sz="2000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bytearray</a:t>
            </a:r>
            <a:r>
              <a:rPr lang="en-US" sz="20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objects are always created by calling the constructor </a:t>
            </a:r>
            <a:r>
              <a:rPr lang="en-US" sz="2000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bytearray</a:t>
            </a:r>
            <a:r>
              <a:rPr lang="en-US" sz="20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(). </a:t>
            </a:r>
            <a:r>
              <a:rPr lang="en-US" sz="2000" b="0" i="0" dirty="0">
                <a:solidFill>
                  <a:schemeClr val="accent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These are mutable objects.</a:t>
            </a:r>
          </a:p>
          <a:p>
            <a:pPr algn="l"/>
            <a:endParaRPr lang="en-US" sz="2000" b="0" i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69662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">
      <a:dk1>
        <a:srgbClr val="000000"/>
      </a:dk1>
      <a:lt1>
        <a:srgbClr val="FFFFFF"/>
      </a:lt1>
      <a:dk2>
        <a:srgbClr val="412E24"/>
      </a:dk2>
      <a:lt2>
        <a:srgbClr val="E8E2E8"/>
      </a:lt2>
      <a:accent1>
        <a:srgbClr val="47B548"/>
      </a:accent1>
      <a:accent2>
        <a:srgbClr val="6BB13B"/>
      </a:accent2>
      <a:accent3>
        <a:srgbClr val="97A942"/>
      </a:accent3>
      <a:accent4>
        <a:srgbClr val="B1953B"/>
      </a:accent4>
      <a:accent5>
        <a:srgbClr val="C3754D"/>
      </a:accent5>
      <a:accent6>
        <a:srgbClr val="B13B44"/>
      </a:accent6>
      <a:hlink>
        <a:srgbClr val="AE753A"/>
      </a:hlink>
      <a:folHlink>
        <a:srgbClr val="7F7F7F"/>
      </a:folHlink>
    </a:clrScheme>
    <a:fontScheme name="Slate">
      <a:majorFont>
        <a:latin typeface="Bodoni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oudy Old Style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5548</TotalTime>
  <Words>879</Words>
  <Application>Microsoft Office PowerPoint</Application>
  <PresentationFormat>Widescreen</PresentationFormat>
  <Paragraphs>145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Arial</vt:lpstr>
      <vt:lpstr>Bodoni MT</vt:lpstr>
      <vt:lpstr>Calibri</vt:lpstr>
      <vt:lpstr>Goudy Old Style</vt:lpstr>
      <vt:lpstr>source sans pro</vt:lpstr>
      <vt:lpstr>Wingdings 2</vt:lpstr>
      <vt:lpstr>SlateVTI</vt:lpstr>
      <vt:lpstr>Introduction to Python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Arithmetic Operator</vt:lpstr>
      <vt:lpstr>Assignment Operator</vt:lpstr>
      <vt:lpstr>PowerPoint Presentation</vt:lpstr>
      <vt:lpstr>Comparison True / False</vt:lpstr>
      <vt:lpstr>Logical Operator</vt:lpstr>
      <vt:lpstr>PowerPoint Presentation</vt:lpstr>
      <vt:lpstr>Bitwise -Operator</vt:lpstr>
      <vt:lpstr>PowerPoint Presentation</vt:lpstr>
      <vt:lpstr>Identity Operator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Member ship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Presentation </dc:title>
  <dc:creator>Noble Xavier</dc:creator>
  <cp:lastModifiedBy>Noble Xavier</cp:lastModifiedBy>
  <cp:revision>242</cp:revision>
  <dcterms:created xsi:type="dcterms:W3CDTF">2019-10-28T09:09:03Z</dcterms:created>
  <dcterms:modified xsi:type="dcterms:W3CDTF">2022-09-01T03:44:11Z</dcterms:modified>
</cp:coreProperties>
</file>