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4" r:id="rId4"/>
    <p:sldId id="258" r:id="rId5"/>
    <p:sldId id="259" r:id="rId6"/>
    <p:sldId id="25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3D06-7E1B-E54F-90E5-EDFB387E5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18CC8-256E-DF4A-A07E-96C4D995D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D79E9-F249-1A4E-80F7-5602EAB43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24C6-C1D7-E44B-B97C-7BF9C81DDA4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4A06D-E9E4-FD40-8F46-E8C9B5D0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A0CCA-1C36-E341-B464-0BB1B12B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8E5B-45BC-BE49-AF11-91F6E8A1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0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9B6-8E38-0C48-B5A9-D6932F28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17FB5-ABD8-9440-AB21-E68D5EB55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D52A3-F6A8-4143-B5F1-DE427D43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24C6-C1D7-E44B-B97C-7BF9C81DDA4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88FC5-116F-E942-8C4E-5185DEF6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1AFB1-A0EE-964A-A24C-DD639A44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8E5B-45BC-BE49-AF11-91F6E8A1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6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47650-6DD5-D942-B6F8-2F0F59951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D9A9B-5E4D-D445-A786-0F20E40A3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9D82A-9B3F-414D-9119-638FF3C5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24C6-C1D7-E44B-B97C-7BF9C81DDA4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E3BA7-9AFB-0345-B124-8B2EFAD2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83855-BAE0-2348-914B-03DA6A5E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8E5B-45BC-BE49-AF11-91F6E8A1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8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13F0-4651-5F47-822D-DC61E13F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DA6C0-7AB0-4243-ADC0-F01201300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0583-20D5-C149-ADFA-21461A5DF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24C6-C1D7-E44B-B97C-7BF9C81DDA4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BEA5C-6073-D74F-BD0F-373DB932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42E8C-475A-3E44-A595-A8B07971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8E5B-45BC-BE49-AF11-91F6E8A1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7E4B-4188-4E4A-8EBB-AB6AF0098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793DD-B663-F342-B5DD-29CC8F063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B2D1-1370-F642-9C20-6DD0C0E9C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24C6-C1D7-E44B-B97C-7BF9C81DDA4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E5A6D-56D1-F14F-BDED-5649EF10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E8B08-E3B7-3C4C-8034-16FFB6A8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8E5B-45BC-BE49-AF11-91F6E8A1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4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65C5-D7B4-054D-B755-D14D8F67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C16BC-B2F4-8040-84AE-C1895634E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DDF0D-00CB-5D45-B285-76DAC7425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EC7A5-0D08-F245-9CBA-CB791BF2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24C6-C1D7-E44B-B97C-7BF9C81DDA4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5F602-E9A9-0A4C-9D0A-B96DBEABF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13637-B4A7-764D-B94D-148A716AF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8E5B-45BC-BE49-AF11-91F6E8A1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5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6B0E-370D-3D44-BF01-9E3E0777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FA91F-9964-1B4F-A43E-2D1690483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6A3AB-01E6-4F43-A955-E55D103B5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96342-AEAC-9F43-AE6D-B814DFDE2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6F630-AB40-AB44-9A71-01CEA89B2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77D757-A943-DB45-BB48-3F17E2B2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24C6-C1D7-E44B-B97C-7BF9C81DDA4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F9FEC9-B39B-1643-9708-34C66EC7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C25B5-7BBE-0A47-B384-EC2F04B6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8E5B-45BC-BE49-AF11-91F6E8A1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5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12AE-97EA-E243-8DEB-05EDB1CEE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D37E2E-C724-4440-8EF1-87F99D30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24C6-C1D7-E44B-B97C-7BF9C81DDA4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F00D0-A807-C047-AB71-ABCB219F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8D4D3-9C2F-4543-9F5C-C5EDAC95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8E5B-45BC-BE49-AF11-91F6E8A1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0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2C77F-6F90-3B49-9373-4C533CAE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24C6-C1D7-E44B-B97C-7BF9C81DDA4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0893F0-AF52-D045-B904-2A508C719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EA4DA-43CD-B844-8CC0-490E6923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8E5B-45BC-BE49-AF11-91F6E8A1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0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C50C-3C6F-244B-8B64-38B860F3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9A2D6-6A4E-D44F-9A6E-7CD4185F9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24625-BF1B-EE4C-8674-D5371382C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2948D-278E-B34F-BB96-1B72DB376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24C6-C1D7-E44B-B97C-7BF9C81DDA4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269DF-4449-874A-B67A-9CAEBC58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26661-5DAE-B14C-B95C-2F8CDF77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8E5B-45BC-BE49-AF11-91F6E8A1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7649C-CE49-794A-8C7A-53B2B8BD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508223-4C8D-A445-AA26-6776FAAAA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AC284-73EB-224D-AF99-3DB8DC47D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35A68-DAE5-4C41-B13A-4D424A42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24C6-C1D7-E44B-B97C-7BF9C81DDA4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E00B4-3B0B-9942-A1EE-6B8BABAB8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1F90C-3C5E-D943-B9AB-761B0C39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8E5B-45BC-BE49-AF11-91F6E8A1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FE93D-231E-5641-B15C-F59DE8EB7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3EA61-C231-B349-A207-467D2CC50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000F5-8AD3-324C-A8FC-6DF27A24B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E24C6-C1D7-E44B-B97C-7BF9C81DDA4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9B8C8-FC5C-8645-B69A-0CD303D40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E0A3B-114E-554D-B58E-94E5FD502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D8E5B-45BC-BE49-AF11-91F6E8A1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3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8085C5-AD28-1F4A-9BFC-74C0290E93D2}"/>
              </a:ext>
            </a:extLst>
          </p:cNvPr>
          <p:cNvSpPr txBox="1"/>
          <p:nvPr/>
        </p:nvSpPr>
        <p:spPr>
          <a:xfrm>
            <a:off x="2101452" y="1893094"/>
            <a:ext cx="8012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b="1" u="sng">
                <a:latin typeface="Aparajita" panose="02020603050405020304" pitchFamily="18" charset="0"/>
                <a:cs typeface="Aparajita" panose="02020603050405020304" pitchFamily="18" charset="0"/>
              </a:rPr>
              <a:t>Problem Analysis paradigms</a:t>
            </a:r>
            <a:r>
              <a:rPr lang="en-US" altLang="zh-CN" sz="5400" b="1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B0018-AD43-314F-8DF2-C56EB92F890D}"/>
              </a:ext>
            </a:extLst>
          </p:cNvPr>
          <p:cNvSpPr txBox="1"/>
          <p:nvPr/>
        </p:nvSpPr>
        <p:spPr>
          <a:xfrm>
            <a:off x="7363995" y="5010405"/>
            <a:ext cx="3831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>
                <a:latin typeface="Aparajita" panose="02020603050405020304" pitchFamily="18" charset="0"/>
                <a:cs typeface="Aparajita" panose="02020603050405020304" pitchFamily="18" charset="0"/>
              </a:rPr>
              <a:t>-By Divyansh Patel </a:t>
            </a:r>
          </a:p>
          <a:p>
            <a:pPr algn="l"/>
            <a:r>
              <a:rPr lang="zh-CN" altLang="en-US" sz="3200" b="1"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lang="en-US" altLang="zh-CN" sz="3200" b="1">
                <a:latin typeface="Aparajita" panose="02020603050405020304" pitchFamily="18" charset="0"/>
                <a:cs typeface="Aparajita" panose="02020603050405020304" pitchFamily="18" charset="0"/>
              </a:rPr>
              <a:t>IT-2K19-15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119BA-8A71-1A4E-BBCA-A9DF18F1979D}"/>
              </a:ext>
            </a:extLst>
          </p:cNvPr>
          <p:cNvSpPr txBox="1"/>
          <p:nvPr/>
        </p:nvSpPr>
        <p:spPr>
          <a:xfrm>
            <a:off x="2683012" y="2951946"/>
            <a:ext cx="45159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>
                <a:latin typeface="Aparajita" panose="02020603050405020304" pitchFamily="18" charset="0"/>
                <a:cs typeface="Aparajita" panose="02020603050405020304" pitchFamily="18" charset="0"/>
              </a:rPr>
              <a:t>System analysis and design</a:t>
            </a:r>
            <a:r>
              <a:rPr lang="zh-CN" altLang="en-US" sz="2800" b="1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endParaRPr lang="en-US" altLang="zh-CN" sz="2800" b="1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algn="l"/>
            <a:r>
              <a:rPr lang="en-US" altLang="zh-CN" sz="2800" b="1">
                <a:latin typeface="Aparajita" panose="02020603050405020304" pitchFamily="18" charset="0"/>
                <a:cs typeface="Aparajita" panose="02020603050405020304" pitchFamily="18" charset="0"/>
              </a:rPr>
              <a:t>5</a:t>
            </a:r>
            <a:r>
              <a:rPr lang="en-US" altLang="zh-CN" sz="2800" b="1" baseline="30000">
                <a:latin typeface="Aparajita" panose="02020603050405020304" pitchFamily="18" charset="0"/>
                <a:cs typeface="Aparajita" panose="02020603050405020304" pitchFamily="18" charset="0"/>
              </a:rPr>
              <a:t>th</a:t>
            </a:r>
            <a:r>
              <a:rPr lang="en-US" altLang="zh-CN" sz="2800" b="1">
                <a:latin typeface="Aparajita" panose="02020603050405020304" pitchFamily="18" charset="0"/>
                <a:cs typeface="Aparajita" panose="02020603050405020304" pitchFamily="18" charset="0"/>
              </a:rPr>
              <a:t> sem</a:t>
            </a:r>
            <a:r>
              <a:rPr lang="en-US" altLang="zh-CN" b="1"/>
              <a:t> </a:t>
            </a:r>
          </a:p>
          <a:p>
            <a:pPr algn="l"/>
            <a:r>
              <a:rPr lang="en-US" altLang="zh-CN" sz="2400" b="1"/>
              <a:t>II nd Internal Assignment 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57466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A2198B0-D589-F445-A48B-23A970CF3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4" y="1491907"/>
            <a:ext cx="11668125" cy="392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87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B245F71-B76B-514B-9403-CBBED6A22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" y="976313"/>
            <a:ext cx="11114068" cy="42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49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2497BA-98A3-0247-9BFE-4EF0456EC7B4}"/>
              </a:ext>
            </a:extLst>
          </p:cNvPr>
          <p:cNvSpPr txBox="1"/>
          <p:nvPr/>
        </p:nvSpPr>
        <p:spPr>
          <a:xfrm>
            <a:off x="183032" y="847563"/>
            <a:ext cx="10120313" cy="2841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4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sz="2400" b="1" u="sng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Synthesis</a:t>
            </a:r>
            <a:r>
              <a:rPr lang="en-US" sz="24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4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Symbol" pitchFamily="2" charset="2"/>
              </a:rPr>
              <a:t>is an evolutionary paradigm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4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Symbol" pitchFamily="2" charset="2"/>
              </a:rPr>
              <a:t>the core problem is well-defined and well-structured and the sub-problems are simple add-on functions that use the core as a base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itchFamily="2" charset="2"/>
              <a:buChar char=""/>
            </a:pPr>
            <a:r>
              <a:rPr lang="en-US" sz="24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Symbol" pitchFamily="2" charset="2"/>
              </a:rPr>
              <a:t>starts with a major or influential user’s viewpoint and expands by incorporating other users’ perspectives until all relevant viewpoints are included</a:t>
            </a:r>
          </a:p>
        </p:txBody>
      </p:sp>
    </p:spTree>
    <p:extLst>
      <p:ext uri="{BB962C8B-B14F-4D97-AF65-F5344CB8AC3E}">
        <p14:creationId xmlns:p14="http://schemas.microsoft.com/office/powerpoint/2010/main" val="2143421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433A3D-3780-F349-A711-1E97DECE295A}"/>
              </a:ext>
            </a:extLst>
          </p:cNvPr>
          <p:cNvSpPr txBox="1"/>
          <p:nvPr/>
        </p:nvSpPr>
        <p:spPr>
          <a:xfrm>
            <a:off x="417104" y="867570"/>
            <a:ext cx="8726895" cy="2548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u="sng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Weakness</a:t>
            </a:r>
            <a:r>
              <a:rPr lang="en-US" sz="24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400">
                <a:effectLst/>
                <a:latin typeface="Calibri" panose="020F0502020204030204" pitchFamily="34" charset="0"/>
                <a:ea typeface="DengXian" panose="02010600030101010101" pitchFamily="2" charset="-122"/>
                <a:cs typeface="Symbol" pitchFamily="2" charset="2"/>
              </a:rPr>
              <a:t>The major concern with synthesis is correctly identifying the core problem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400">
                <a:effectLst/>
                <a:latin typeface="Calibri" panose="020F0502020204030204" pitchFamily="34" charset="0"/>
                <a:ea typeface="DengXian" panose="02010600030101010101" pitchFamily="2" charset="-122"/>
                <a:cs typeface="Symbol" pitchFamily="2" charset="2"/>
              </a:rPr>
              <a:t>comprehensive testing is difficult because of the evolutionary nature of the paradigm</a:t>
            </a:r>
          </a:p>
          <a:p>
            <a:pPr marL="92964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36400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0C192EE-C6A9-BD4E-867D-47A8F85D8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1" y="1"/>
            <a:ext cx="9157483" cy="670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73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9DBC8E-7954-F942-86C7-CF9564754E27}"/>
              </a:ext>
            </a:extLst>
          </p:cNvPr>
          <p:cNvSpPr txBox="1"/>
          <p:nvPr/>
        </p:nvSpPr>
        <p:spPr>
          <a:xfrm>
            <a:off x="821917" y="388600"/>
            <a:ext cx="10548552" cy="3733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4. </a:t>
            </a:r>
            <a:r>
              <a:rPr lang="en-US" sz="2400" b="1" u="sng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Generate and test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400">
                <a:effectLst/>
                <a:latin typeface="Calibri" panose="020F0502020204030204" pitchFamily="34" charset="0"/>
                <a:ea typeface="DengXian" panose="02010600030101010101" pitchFamily="2" charset="-122"/>
                <a:cs typeface="Symbol" pitchFamily="2" charset="2"/>
              </a:rPr>
              <a:t>is a hierarchical, test-oriented paradigm  used in expert systems to define a solution that meets certain criteria or constraints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400">
                <a:effectLst/>
                <a:latin typeface="Calibri" panose="020F0502020204030204" pitchFamily="34" charset="0"/>
                <a:ea typeface="DengXian" panose="02010600030101010101" pitchFamily="2" charset="-122"/>
                <a:cs typeface="Symbol" pitchFamily="2" charset="2"/>
              </a:rPr>
              <a:t>The technique starts at the top of a hierarchy with the main problem and continues down the hierarchy through the sub-problems, conducting tests of the appropriate criteria and constraints at each level until the bottom is reached and no more testing is necessary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itchFamily="2" charset="2"/>
              <a:buChar char=""/>
            </a:pPr>
            <a:r>
              <a:rPr lang="en-US" sz="2400">
                <a:effectLst/>
                <a:latin typeface="Calibri" panose="020F0502020204030204" pitchFamily="34" charset="0"/>
                <a:ea typeface="DengXian" panose="02010600030101010101" pitchFamily="2" charset="-122"/>
                <a:cs typeface="Symbol" pitchFamily="2" charset="2"/>
              </a:rPr>
              <a:t>the most important strength of the generate-and-test paradigm is its focus on real world constraints.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37842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E3A4959-31FD-9344-A08D-32C208ED9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325" y="0"/>
            <a:ext cx="8789659" cy="660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31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BF8D671-E4F9-D74D-AE99-12858EC7F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117" y="148166"/>
            <a:ext cx="7530020" cy="656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34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CCE3533-A559-A646-A136-D33936B67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387" y="100541"/>
            <a:ext cx="7007492" cy="675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6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3724881-EEB1-434A-A1B7-3D257FE60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06" y="107155"/>
            <a:ext cx="11811000" cy="600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3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563D15-7C49-AC4B-9244-C72F350CA65C}"/>
              </a:ext>
            </a:extLst>
          </p:cNvPr>
          <p:cNvSpPr txBox="1"/>
          <p:nvPr/>
        </p:nvSpPr>
        <p:spPr>
          <a:xfrm>
            <a:off x="1535908" y="447261"/>
            <a:ext cx="8191499" cy="649408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sz="3600" b="1"/>
              <a:t>1</a:t>
            </a:r>
            <a:r>
              <a:rPr lang="en-US" altLang="zh-CN" sz="3600" b="1"/>
              <a:t>.</a:t>
            </a:r>
            <a:r>
              <a:rPr lang="en-US" sz="3600" b="1" u="sng"/>
              <a:t> Purpose </a:t>
            </a:r>
          </a:p>
          <a:p>
            <a:pPr algn="just"/>
            <a:r>
              <a:rPr lang="en-US" sz="2800" b="1"/>
              <a:t>This </a:t>
            </a:r>
            <a:r>
              <a:rPr lang="en-US" altLang="zh-CN" sz="2800" b="1"/>
              <a:t>Topic</a:t>
            </a:r>
            <a:r>
              <a:rPr lang="zh-CN" altLang="en-US" sz="2800" b="1"/>
              <a:t> </a:t>
            </a:r>
            <a:r>
              <a:rPr lang="en-US" sz="2800" b="1"/>
              <a:t>introduces several paradigms for locating, pinpointing, and</a:t>
            </a:r>
            <a:r>
              <a:rPr lang="zh-CN" altLang="en-US" sz="2800" b="1"/>
              <a:t> </a:t>
            </a:r>
            <a:r>
              <a:rPr lang="en-US" sz="2800" b="1"/>
              <a:t>identifying a problem or an opportunity, including decomposition, factoring, synthesis, and generate and test. These paradigms can also be applied</a:t>
            </a:r>
            <a:r>
              <a:rPr lang="zh-CN" altLang="en-US" sz="2800" b="1"/>
              <a:t> </a:t>
            </a:r>
            <a:r>
              <a:rPr lang="en-US" sz="2800" b="1"/>
              <a:t>to problem solving.</a:t>
            </a:r>
          </a:p>
          <a:p>
            <a:pPr algn="just"/>
            <a:endParaRPr lang="en-US" sz="3600" b="1"/>
          </a:p>
          <a:p>
            <a:pPr algn="just"/>
            <a:r>
              <a:rPr lang="en-US" altLang="zh-CN" sz="3600" b="1"/>
              <a:t>2.</a:t>
            </a:r>
            <a:r>
              <a:rPr lang="en-US" sz="3600" b="1" u="sng"/>
              <a:t> Inputs </a:t>
            </a:r>
            <a:r>
              <a:rPr lang="en-US" altLang="zh-CN" sz="3600" b="1" u="sng"/>
              <a:t>.</a:t>
            </a:r>
            <a:endParaRPr lang="en-US" sz="3600" b="1" u="sng"/>
          </a:p>
          <a:p>
            <a:pPr algn="just"/>
            <a:r>
              <a:rPr lang="en-US" sz="2800" b="1"/>
              <a:t>These paradigms serve as the philosophical basis for numerous tools, techniques, and methodologies. Significant links will be noted in context.</a:t>
            </a:r>
          </a:p>
          <a:p>
            <a:pPr algn="just"/>
            <a:endParaRPr lang="en-US" sz="2800" b="1"/>
          </a:p>
          <a:p>
            <a:pPr algn="just"/>
            <a:endParaRPr lang="en-US" sz="2800" b="1"/>
          </a:p>
          <a:p>
            <a:pPr algn="just"/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898925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09D9E74-1336-904C-8AF1-07BDABF8F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5" y="214312"/>
            <a:ext cx="11066589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16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B8CC1C-4930-F742-99F2-61B12A115727}"/>
              </a:ext>
            </a:extLst>
          </p:cNvPr>
          <p:cNvSpPr txBox="1"/>
          <p:nvPr/>
        </p:nvSpPr>
        <p:spPr>
          <a:xfrm>
            <a:off x="511969" y="571500"/>
            <a:ext cx="101203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4.</a:t>
            </a:r>
            <a:r>
              <a:rPr lang="en-US"/>
              <a:t> </a:t>
            </a:r>
            <a:r>
              <a:rPr lang="en-US" b="1" u="sng"/>
              <a:t>References</a:t>
            </a:r>
            <a:r>
              <a:rPr lang="en-US"/>
              <a:t> </a:t>
            </a:r>
          </a:p>
          <a:p>
            <a:pPr algn="l"/>
            <a:r>
              <a:rPr lang="en-US"/>
              <a:t>1. Awad, E. W., Building Expert Systems: Principles, Procedures, and Applications,</a:t>
            </a:r>
          </a:p>
          <a:p>
            <a:pPr algn="l"/>
            <a:r>
              <a:rPr lang="en-US"/>
              <a:t>West, Minneapolis/St. Paul, MN, 1996. </a:t>
            </a:r>
          </a:p>
          <a:p>
            <a:pPr algn="l"/>
            <a:r>
              <a:rPr lang="en-US"/>
              <a:t>2. Buchanan, B. G., and Shortliffe, E. H., Rule-Based Expert Systems: The MYCIN</a:t>
            </a:r>
          </a:p>
          <a:p>
            <a:pPr algn="l"/>
            <a:r>
              <a:rPr lang="en-US"/>
              <a:t>Experiments of the Standard Heuristic Programming Project, Addison-Wesley,</a:t>
            </a:r>
          </a:p>
          <a:p>
            <a:pPr algn="l"/>
            <a:r>
              <a:rPr lang="en-US"/>
              <a:t>Reading, MA, 1984. </a:t>
            </a:r>
          </a:p>
          <a:p>
            <a:pPr algn="l"/>
            <a:r>
              <a:rPr lang="en-US"/>
              <a:t>3. Connor, D., Information Systems Specification &amp; Design Road Map, Prentice-Hall,</a:t>
            </a:r>
          </a:p>
          <a:p>
            <a:pPr algn="l"/>
            <a:r>
              <a:rPr lang="en-US"/>
              <a:t>Englewood Cliffs, NJ, 1985. </a:t>
            </a:r>
          </a:p>
          <a:p>
            <a:pPr algn="l"/>
            <a:r>
              <a:rPr lang="en-US"/>
              <a:t>4. Hayes-Roth, F., Waterman, D. A., and Lenat, D. B., Building Expert Systems,</a:t>
            </a:r>
          </a:p>
          <a:p>
            <a:pPr algn="l"/>
            <a:r>
              <a:rPr lang="en-US"/>
              <a:t>Addison-Wesley, Reading, MA, 1983. </a:t>
            </a:r>
          </a:p>
          <a:p>
            <a:pPr algn="l"/>
            <a:r>
              <a:rPr lang="en-US"/>
              <a:t>5. Holsapple, C. W., and Whinston, A. B., Business Expert Systems, Irwin,</a:t>
            </a:r>
          </a:p>
          <a:p>
            <a:pPr algn="l"/>
            <a:r>
              <a:rPr lang="en-US"/>
              <a:t>Homewood, IL, 1987. </a:t>
            </a:r>
          </a:p>
          <a:p>
            <a:pPr algn="l"/>
            <a:r>
              <a:rPr lang="en-US"/>
              <a:t>6. Liebowitz, J., and De Salvo, D. A., Structured Expert Systems: Domain, Design,</a:t>
            </a:r>
          </a:p>
          <a:p>
            <a:pPr algn="l"/>
            <a:r>
              <a:rPr lang="en-US"/>
              <a:t>and Development, Prentice-Hall, Englewood Cliffs, NJ, 1989. </a:t>
            </a:r>
          </a:p>
          <a:p>
            <a:pPr algn="l"/>
            <a:r>
              <a:rPr lang="en-US"/>
              <a:t>7. Waterman, D. A., A Guide to Expert Systems, Addison-Wesley, Reading, MA,</a:t>
            </a:r>
          </a:p>
          <a:p>
            <a:pPr algn="l"/>
            <a:r>
              <a:rPr lang="en-US"/>
              <a:t>1986. </a:t>
            </a:r>
          </a:p>
          <a:p>
            <a:pPr algn="l"/>
            <a:r>
              <a:rPr lang="en-US"/>
              <a:t>8. Zahedi F., Intelligent Systems for Business: Expert Systems with Neural Networks,</a:t>
            </a:r>
          </a:p>
          <a:p>
            <a:pPr algn="l"/>
            <a:r>
              <a:rPr lang="en-US"/>
              <a:t>Wadsworth, Belmont, CA, 1993</a:t>
            </a:r>
          </a:p>
        </p:txBody>
      </p:sp>
    </p:spTree>
    <p:extLst>
      <p:ext uri="{BB962C8B-B14F-4D97-AF65-F5344CB8AC3E}">
        <p14:creationId xmlns:p14="http://schemas.microsoft.com/office/powerpoint/2010/main" val="395251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33DFDB-D6A2-4040-A724-C1FC50F7DCC0}"/>
              </a:ext>
            </a:extLst>
          </p:cNvPr>
          <p:cNvSpPr txBox="1"/>
          <p:nvPr/>
        </p:nvSpPr>
        <p:spPr>
          <a:xfrm>
            <a:off x="1681447" y="481183"/>
            <a:ext cx="10240458" cy="59923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6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en-US" sz="3600" b="1" u="sng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Concepts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There are several paradigms for locating, pinpointing, and identifying a problem or an opportunity. These paradigms serve as the philosophical basis for numerous problem-solving tools, techniques, and methodologies.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u="sng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Decomposition</a:t>
            </a:r>
            <a:r>
              <a:rPr lang="en-US" sz="24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Symbol" pitchFamily="2" charset="2"/>
              </a:rPr>
              <a:t>top-down, goal-oriented approach that is used when the problem is too complex or too abstract to study directly.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Symbol" pitchFamily="2" charset="2"/>
              </a:rPr>
              <a:t>the idea is to divide (or decompose) the problem into logically consistent, more manageable sub-problems, and then to attack the sub-problems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Symbol" pitchFamily="2" charset="2"/>
              </a:rPr>
              <a:t>the decomposition approach divides a large, abstract problem into several small, concrete sub-problems, each with clear goals or specific tasks to perform</a:t>
            </a:r>
          </a:p>
          <a:p>
            <a:endParaRPr lang="en-US" sz="2400" b="1" u="sng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>
              <a:effectLst/>
              <a:latin typeface="Calibri" panose="020F0502020204030204" pitchFamily="34" charset="0"/>
              <a:ea typeface="DengXian" panose="02010600030101010101" pitchFamily="2" charset="-122"/>
              <a:cs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8195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8264A8-2A8C-334A-9939-9B7C9C16E661}"/>
              </a:ext>
            </a:extLst>
          </p:cNvPr>
          <p:cNvSpPr txBox="1"/>
          <p:nvPr/>
        </p:nvSpPr>
        <p:spPr>
          <a:xfrm>
            <a:off x="1262063" y="1012030"/>
            <a:ext cx="921543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Weakness</a:t>
            </a:r>
            <a:r>
              <a:rPr lang="en-US" sz="24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Symbol" pitchFamily="2" charset="2"/>
              </a:rPr>
              <a:t>The primary weakness of decomposition is that it can be difficult to track the interrelationships between the sub-problems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Symbol" pitchFamily="2" charset="2"/>
              </a:rPr>
              <a:t>independently solving a number of sub-problems can be time consuming.</a:t>
            </a:r>
          </a:p>
          <a:p>
            <a:pPr lvl="0"/>
            <a:r>
              <a:rPr lang="en-US" sz="24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Symbol" pitchFamily="2" charset="2"/>
              </a:rPr>
              <a:t>Determining acceptable criteria for decomposing the main problem can also</a:t>
            </a:r>
          </a:p>
          <a:p>
            <a:r>
              <a:rPr lang="en-US" sz="24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 a difficult task.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4155138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41CB40C-D217-4F45-93B0-261B07A57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4" y="226219"/>
            <a:ext cx="7861085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0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B92D25C-C7A4-3E42-AFE0-B0CC33BB6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810" y="719666"/>
            <a:ext cx="6496380" cy="5418667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6172C98C-E60D-834B-AED7-5F149733D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126" y="239485"/>
            <a:ext cx="7634698" cy="636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0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C03F2A-2332-2C4F-8254-648150829309}"/>
              </a:ext>
            </a:extLst>
          </p:cNvPr>
          <p:cNvSpPr txBox="1"/>
          <p:nvPr/>
        </p:nvSpPr>
        <p:spPr>
          <a:xfrm>
            <a:off x="724995" y="658968"/>
            <a:ext cx="9692974" cy="2841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en-US" sz="2400" b="1" u="sng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Factoring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4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Symbol" pitchFamily="2" charset="2"/>
              </a:rPr>
              <a:t>The essential idea of factoring is to merge several small, isolated, overlapping, or related problems to form a meta-problem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4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Symbol" pitchFamily="2" charset="2"/>
              </a:rPr>
              <a:t>reformulating the problem by identifying those sub-problems that share similar characteristics, and then grouping the related sub-problems.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itchFamily="2" charset="2"/>
              <a:buChar char=""/>
            </a:pPr>
            <a:r>
              <a:rPr lang="en-US" sz="24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Symbol" pitchFamily="2" charset="2"/>
              </a:rPr>
              <a:t>Focusing on the meta-problems is likely to be more efficient than attempting to independently analyze the sub-problems.</a:t>
            </a:r>
          </a:p>
        </p:txBody>
      </p:sp>
    </p:spTree>
    <p:extLst>
      <p:ext uri="{BB962C8B-B14F-4D97-AF65-F5344CB8AC3E}">
        <p14:creationId xmlns:p14="http://schemas.microsoft.com/office/powerpoint/2010/main" val="37727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3371C2C-024F-8541-BE1E-D59C306A0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37" y="233888"/>
            <a:ext cx="9945688" cy="639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1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57AB404-20E4-F441-87C2-69CE77F81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49" y="1047372"/>
            <a:ext cx="9564689" cy="364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3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917089526931</dc:creator>
  <cp:lastModifiedBy>917089526931</cp:lastModifiedBy>
  <cp:revision>1</cp:revision>
  <dcterms:created xsi:type="dcterms:W3CDTF">2021-11-07T14:33:43Z</dcterms:created>
  <dcterms:modified xsi:type="dcterms:W3CDTF">2021-11-09T17:01:38Z</dcterms:modified>
</cp:coreProperties>
</file>