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492" r:id="rId2"/>
    <p:sldId id="537" r:id="rId3"/>
    <p:sldId id="472" r:id="rId4"/>
    <p:sldId id="688" r:id="rId5"/>
    <p:sldId id="687" r:id="rId6"/>
    <p:sldId id="551" r:id="rId7"/>
    <p:sldId id="562" r:id="rId8"/>
    <p:sldId id="561" r:id="rId9"/>
    <p:sldId id="552" r:id="rId10"/>
    <p:sldId id="555" r:id="rId11"/>
    <p:sldId id="695" r:id="rId12"/>
    <p:sldId id="557" r:id="rId13"/>
    <p:sldId id="478" r:id="rId14"/>
    <p:sldId id="542" r:id="rId15"/>
    <p:sldId id="540" r:id="rId16"/>
    <p:sldId id="544" r:id="rId17"/>
    <p:sldId id="545" r:id="rId18"/>
    <p:sldId id="546" r:id="rId19"/>
    <p:sldId id="547" r:id="rId20"/>
    <p:sldId id="549" r:id="rId21"/>
    <p:sldId id="479" r:id="rId22"/>
    <p:sldId id="550" r:id="rId23"/>
    <p:sldId id="696" r:id="rId24"/>
    <p:sldId id="697" r:id="rId25"/>
    <p:sldId id="4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2051" autoAdjust="0"/>
  </p:normalViewPr>
  <p:slideViewPr>
    <p:cSldViewPr>
      <p:cViewPr varScale="1">
        <p:scale>
          <a:sx n="105" d="100"/>
          <a:sy n="105" d="100"/>
        </p:scale>
        <p:origin x="124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image" Target="../media/image202.png"/><Relationship Id="rId21" Type="http://schemas.openxmlformats.org/officeDocument/2006/relationships/image" Target="../media/image231.png"/><Relationship Id="rId12" Type="http://schemas.openxmlformats.org/officeDocument/2006/relationships/image" Target="../media/image143.png"/><Relationship Id="rId17" Type="http://schemas.openxmlformats.org/officeDocument/2006/relationships/image" Target="../media/image191.png"/><Relationship Id="rId16" Type="http://schemas.openxmlformats.org/officeDocument/2006/relationships/image" Target="../media/image181.png"/><Relationship Id="rId20" Type="http://schemas.openxmlformats.org/officeDocument/2006/relationships/image" Target="../media/image222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2.png"/><Relationship Id="rId24" Type="http://schemas.openxmlformats.org/officeDocument/2006/relationships/image" Target="../media/image241.png"/><Relationship Id="rId15" Type="http://schemas.openxmlformats.org/officeDocument/2006/relationships/image" Target="../media/image171.png"/><Relationship Id="rId23" Type="http://schemas.openxmlformats.org/officeDocument/2006/relationships/image" Target="../media/image2210.png"/><Relationship Id="rId28" Type="http://schemas.openxmlformats.org/officeDocument/2006/relationships/image" Target="../media/image271.png"/><Relationship Id="rId10" Type="http://schemas.openxmlformats.org/officeDocument/2006/relationships/image" Target="../media/image121.png"/><Relationship Id="rId19" Type="http://schemas.openxmlformats.org/officeDocument/2006/relationships/image" Target="../media/image214.png"/><Relationship Id="rId9" Type="http://schemas.openxmlformats.org/officeDocument/2006/relationships/image" Target="../media/image113.png"/><Relationship Id="rId14" Type="http://schemas.openxmlformats.org/officeDocument/2006/relationships/image" Target="../media/image162.png"/><Relationship Id="rId22" Type="http://schemas.openxmlformats.org/officeDocument/2006/relationships/image" Target="../media/image210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9.png"/><Relationship Id="rId42" Type="http://schemas.openxmlformats.org/officeDocument/2006/relationships/image" Target="../media/image22.png"/><Relationship Id="rId34" Type="http://schemas.openxmlformats.org/officeDocument/2006/relationships/image" Target="../media/image80.png"/><Relationship Id="rId38" Type="http://schemas.openxmlformats.org/officeDocument/2006/relationships/image" Target="../media/image180.png"/><Relationship Id="rId33" Type="http://schemas.openxmlformats.org/officeDocument/2006/relationships/image" Target="../media/image50.png"/><Relationship Id="rId2" Type="http://schemas.openxmlformats.org/officeDocument/2006/relationships/image" Target="../media/image172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410.png"/><Relationship Id="rId37" Type="http://schemas.openxmlformats.org/officeDocument/2006/relationships/image" Target="../media/image170.png"/><Relationship Id="rId40" Type="http://schemas.openxmlformats.org/officeDocument/2006/relationships/image" Target="../media/image70.png"/><Relationship Id="rId32" Type="http://schemas.openxmlformats.org/officeDocument/2006/relationships/image" Target="../media/image41.png"/><Relationship Id="rId45" Type="http://schemas.openxmlformats.org/officeDocument/2006/relationships/image" Target="../media/image25.png"/><Relationship Id="rId36" Type="http://schemas.openxmlformats.org/officeDocument/2006/relationships/image" Target="../media/image1600.png"/><Relationship Id="rId44" Type="http://schemas.openxmlformats.org/officeDocument/2006/relationships/image" Target="../media/image1.png"/><Relationship Id="rId43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90.png"/><Relationship Id="rId9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9.png"/><Relationship Id="rId42" Type="http://schemas.openxmlformats.org/officeDocument/2006/relationships/image" Target="../media/image22.png"/><Relationship Id="rId34" Type="http://schemas.openxmlformats.org/officeDocument/2006/relationships/image" Target="../media/image80.png"/><Relationship Id="rId38" Type="http://schemas.openxmlformats.org/officeDocument/2006/relationships/image" Target="../media/image180.png"/><Relationship Id="rId33" Type="http://schemas.openxmlformats.org/officeDocument/2006/relationships/image" Target="../media/image50.png"/><Relationship Id="rId46" Type="http://schemas.openxmlformats.org/officeDocument/2006/relationships/image" Target="../media/image25.png"/><Relationship Id="rId2" Type="http://schemas.openxmlformats.org/officeDocument/2006/relationships/image" Target="../media/image27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170.png"/><Relationship Id="rId40" Type="http://schemas.openxmlformats.org/officeDocument/2006/relationships/image" Target="../media/image70.png"/><Relationship Id="rId32" Type="http://schemas.openxmlformats.org/officeDocument/2006/relationships/image" Target="../media/image41.png"/><Relationship Id="rId45" Type="http://schemas.openxmlformats.org/officeDocument/2006/relationships/image" Target="../media/image21.png"/><Relationship Id="rId36" Type="http://schemas.openxmlformats.org/officeDocument/2006/relationships/image" Target="../media/image1600.png"/><Relationship Id="rId44" Type="http://schemas.openxmlformats.org/officeDocument/2006/relationships/image" Target="../media/image1.png"/><Relationship Id="rId43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90.png"/><Relationship Id="rId9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9.png"/><Relationship Id="rId51" Type="http://schemas.openxmlformats.org/officeDocument/2006/relationships/image" Target="../media/image3.png"/><Relationship Id="rId42" Type="http://schemas.openxmlformats.org/officeDocument/2006/relationships/image" Target="../media/image22.png"/><Relationship Id="rId34" Type="http://schemas.openxmlformats.org/officeDocument/2006/relationships/image" Target="../media/image80.png"/><Relationship Id="rId21" Type="http://schemas.openxmlformats.org/officeDocument/2006/relationships/image" Target="../media/image2300.png"/><Relationship Id="rId47" Type="http://schemas.openxmlformats.org/officeDocument/2006/relationships/image" Target="../media/image30.png"/><Relationship Id="rId50" Type="http://schemas.openxmlformats.org/officeDocument/2006/relationships/image" Target="../media/image2.png"/><Relationship Id="rId38" Type="http://schemas.openxmlformats.org/officeDocument/2006/relationships/image" Target="../media/image180.png"/><Relationship Id="rId33" Type="http://schemas.openxmlformats.org/officeDocument/2006/relationships/image" Target="../media/image50.png"/><Relationship Id="rId25" Type="http://schemas.openxmlformats.org/officeDocument/2006/relationships/image" Target="../media/image2700.png"/><Relationship Id="rId46" Type="http://schemas.openxmlformats.org/officeDocument/2006/relationships/image" Target="../media/image25.png"/><Relationship Id="rId2" Type="http://schemas.openxmlformats.org/officeDocument/2006/relationships/image" Target="../media/image28.png"/><Relationship Id="rId41" Type="http://schemas.openxmlformats.org/officeDocument/2006/relationships/image" Target="../media/image24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170.png"/><Relationship Id="rId40" Type="http://schemas.openxmlformats.org/officeDocument/2006/relationships/image" Target="../media/image70.png"/><Relationship Id="rId32" Type="http://schemas.openxmlformats.org/officeDocument/2006/relationships/image" Target="../media/image41.png"/><Relationship Id="rId45" Type="http://schemas.openxmlformats.org/officeDocument/2006/relationships/image" Target="../media/image29.png"/><Relationship Id="rId24" Type="http://schemas.openxmlformats.org/officeDocument/2006/relationships/image" Target="../media/image260.png"/><Relationship Id="rId36" Type="http://schemas.openxmlformats.org/officeDocument/2006/relationships/image" Target="../media/image1600.png"/><Relationship Id="rId23" Type="http://schemas.openxmlformats.org/officeDocument/2006/relationships/image" Target="../media/image2500.png"/><Relationship Id="rId49" Type="http://schemas.openxmlformats.org/officeDocument/2006/relationships/image" Target="../media/image32.png"/><Relationship Id="rId44" Type="http://schemas.openxmlformats.org/officeDocument/2006/relationships/image" Target="../media/image1.png"/><Relationship Id="rId52" Type="http://schemas.openxmlformats.org/officeDocument/2006/relationships/image" Target="../media/image4.png"/><Relationship Id="rId43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90.png"/><Relationship Id="rId9" Type="http://schemas.openxmlformats.org/officeDocument/2006/relationships/image" Target="../media/image100.png"/><Relationship Id="rId22" Type="http://schemas.openxmlformats.org/officeDocument/2006/relationships/image" Target="../media/image2400.png"/><Relationship Id="rId48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9.png"/><Relationship Id="rId3" Type="http://schemas.openxmlformats.org/officeDocument/2006/relationships/image" Target="../media/image27.png"/><Relationship Id="rId42" Type="http://schemas.openxmlformats.org/officeDocument/2006/relationships/image" Target="../media/image22.png"/><Relationship Id="rId34" Type="http://schemas.openxmlformats.org/officeDocument/2006/relationships/image" Target="../media/image80.png"/><Relationship Id="rId21" Type="http://schemas.openxmlformats.org/officeDocument/2006/relationships/image" Target="../media/image2300.png"/><Relationship Id="rId47" Type="http://schemas.openxmlformats.org/officeDocument/2006/relationships/image" Target="../media/image25.png"/><Relationship Id="rId38" Type="http://schemas.openxmlformats.org/officeDocument/2006/relationships/image" Target="../media/image180.png"/><Relationship Id="rId33" Type="http://schemas.openxmlformats.org/officeDocument/2006/relationships/image" Target="../media/image50.png"/><Relationship Id="rId25" Type="http://schemas.openxmlformats.org/officeDocument/2006/relationships/image" Target="../media/image2700.png"/><Relationship Id="rId46" Type="http://schemas.openxmlformats.org/officeDocument/2006/relationships/image" Target="../media/image320.png"/><Relationship Id="rId41" Type="http://schemas.openxmlformats.org/officeDocument/2006/relationships/image" Target="../media/image24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170.png"/><Relationship Id="rId40" Type="http://schemas.openxmlformats.org/officeDocument/2006/relationships/image" Target="../media/image70.png"/><Relationship Id="rId32" Type="http://schemas.openxmlformats.org/officeDocument/2006/relationships/image" Target="../media/image41.png"/><Relationship Id="rId45" Type="http://schemas.openxmlformats.org/officeDocument/2006/relationships/image" Target="../media/image310.png"/><Relationship Id="rId24" Type="http://schemas.openxmlformats.org/officeDocument/2006/relationships/image" Target="../media/image260.png"/><Relationship Id="rId36" Type="http://schemas.openxmlformats.org/officeDocument/2006/relationships/image" Target="../media/image1600.png"/><Relationship Id="rId23" Type="http://schemas.openxmlformats.org/officeDocument/2006/relationships/image" Target="../media/image2500.png"/><Relationship Id="rId49" Type="http://schemas.openxmlformats.org/officeDocument/2006/relationships/image" Target="../media/image34.png"/><Relationship Id="rId44" Type="http://schemas.openxmlformats.org/officeDocument/2006/relationships/image" Target="../media/image1.png"/><Relationship Id="rId43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90.png"/><Relationship Id="rId9" Type="http://schemas.openxmlformats.org/officeDocument/2006/relationships/image" Target="../media/image100.png"/><Relationship Id="rId22" Type="http://schemas.openxmlformats.org/officeDocument/2006/relationships/image" Target="../media/image2400.png"/><Relationship Id="rId48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9.png"/><Relationship Id="rId51" Type="http://schemas.openxmlformats.org/officeDocument/2006/relationships/image" Target="../media/image43.png"/><Relationship Id="rId3" Type="http://schemas.openxmlformats.org/officeDocument/2006/relationships/image" Target="../media/image27.png"/><Relationship Id="rId42" Type="http://schemas.openxmlformats.org/officeDocument/2006/relationships/image" Target="../media/image22.png"/><Relationship Id="rId47" Type="http://schemas.openxmlformats.org/officeDocument/2006/relationships/image" Target="../media/image38.png"/><Relationship Id="rId50" Type="http://schemas.openxmlformats.org/officeDocument/2006/relationships/image" Target="../media/image42.png"/><Relationship Id="rId38" Type="http://schemas.openxmlformats.org/officeDocument/2006/relationships/image" Target="../media/image180.png"/><Relationship Id="rId46" Type="http://schemas.openxmlformats.org/officeDocument/2006/relationships/image" Target="../media/image37.png"/><Relationship Id="rId2" Type="http://schemas.openxmlformats.org/officeDocument/2006/relationships/image" Target="../media/image35.png"/><Relationship Id="rId41" Type="http://schemas.openxmlformats.org/officeDocument/2006/relationships/image" Target="../media/image24.png"/><Relationship Id="rId5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170.png"/><Relationship Id="rId40" Type="http://schemas.openxmlformats.org/officeDocument/2006/relationships/image" Target="../media/image70.png"/><Relationship Id="rId45" Type="http://schemas.openxmlformats.org/officeDocument/2006/relationships/image" Target="../media/image36.png"/><Relationship Id="rId53" Type="http://schemas.openxmlformats.org/officeDocument/2006/relationships/image" Target="../media/image45.png"/><Relationship Id="rId36" Type="http://schemas.openxmlformats.org/officeDocument/2006/relationships/image" Target="../media/image1600.png"/><Relationship Id="rId49" Type="http://schemas.openxmlformats.org/officeDocument/2006/relationships/image" Target="../media/image40.png"/><Relationship Id="rId44" Type="http://schemas.openxmlformats.org/officeDocument/2006/relationships/image" Target="../media/image310.png"/><Relationship Id="rId52" Type="http://schemas.openxmlformats.org/officeDocument/2006/relationships/image" Target="../media/image44.png"/><Relationship Id="rId43" Type="http://schemas.openxmlformats.org/officeDocument/2006/relationships/image" Target="../media/image23.png"/><Relationship Id="rId48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70.png"/><Relationship Id="rId7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391.png"/><Relationship Id="rId4" Type="http://schemas.openxmlformats.org/officeDocument/2006/relationships/image" Target="../media/image38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311.png"/><Relationship Id="rId7" Type="http://schemas.openxmlformats.org/officeDocument/2006/relationships/image" Target="../media/image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4" Type="http://schemas.openxmlformats.org/officeDocument/2006/relationships/image" Target="../media/image410.png"/><Relationship Id="rId9" Type="http://schemas.openxmlformats.org/officeDocument/2006/relationships/image" Target="../media/image10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11.png"/><Relationship Id="rId7" Type="http://schemas.openxmlformats.org/officeDocument/2006/relationships/image" Target="../media/image71.png"/><Relationship Id="rId12" Type="http://schemas.openxmlformats.org/officeDocument/2006/relationships/image" Target="../media/image13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2.png"/><Relationship Id="rId5" Type="http://schemas.openxmlformats.org/officeDocument/2006/relationships/image" Target="../media/image54.png"/><Relationship Id="rId10" Type="http://schemas.openxmlformats.org/officeDocument/2006/relationships/image" Target="../media/image110.png"/><Relationship Id="rId4" Type="http://schemas.openxmlformats.org/officeDocument/2006/relationships/image" Target="../media/image410.png"/><Relationship Id="rId9" Type="http://schemas.openxmlformats.org/officeDocument/2006/relationships/image" Target="../media/image10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1508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32 </a:t>
            </a:r>
          </a:p>
          <a:p>
            <a:pPr algn="l">
              <a:defRPr/>
            </a:pPr>
            <a:r>
              <a:rPr lang="en-US" sz="2400" b="1" dirty="0">
                <a:solidFill>
                  <a:srgbClr val="7030A0"/>
                </a:solidFill>
              </a:rPr>
              <a:t>        Fast Matrix Multiplication  </a:t>
            </a:r>
          </a:p>
          <a:p>
            <a:pPr>
              <a:defRPr/>
            </a:pPr>
            <a:r>
              <a:rPr lang="en-US" sz="2400" b="1" dirty="0">
                <a:solidFill>
                  <a:srgbClr val="7030A0"/>
                </a:solidFill>
              </a:rPr>
              <a:t>I</a:t>
            </a:r>
          </a:p>
          <a:p>
            <a:pPr>
              <a:defRPr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DD21B-6333-A203-2D9E-3CF07069BDCF}"/>
              </a:ext>
            </a:extLst>
          </p:cNvPr>
          <p:cNvSpPr txBox="1"/>
          <p:nvPr/>
        </p:nvSpPr>
        <p:spPr>
          <a:xfrm>
            <a:off x="4800600" y="4953000"/>
            <a:ext cx="269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and its Applications</a:t>
            </a: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1CB91-8887-294E-AC80-984C989D6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Amazing Applications of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82A764-BDE8-7B4B-A8BF-1FDD163F2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Fast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60534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C79B-CF45-AB90-115F-47C47720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49D5AA-03B7-270A-FA7E-2B11306BD3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r>
                  <a:rPr lang="en-US" sz="2000" dirty="0"/>
                  <a:t>There are many fundamental graph algorithmic problems that take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endParaRPr lang="en-US" sz="2000" dirty="0"/>
              </a:p>
              <a:p>
                <a:pPr>
                  <a:buFont typeface="Wingdings" pitchFamily="2" charset="2"/>
                  <a:buChar char="è"/>
                </a:pPr>
                <a:r>
                  <a:rPr lang="en-US" sz="2000" dirty="0"/>
                  <a:t>The fast algorithm for matrix multiplication leads to the following question.</a:t>
                </a:r>
              </a:p>
              <a:p>
                <a:pPr>
                  <a:buFont typeface="Wingdings" pitchFamily="2" charset="2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Can we solve a graph algorithmic problem using fast matrix multiplication ?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49D5AA-03B7-270A-FA7E-2B11306BD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>
                <a:blip r:embed="rId2"/>
                <a:stretch>
                  <a:fillRect l="-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18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But why did anyone think of this approach ?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must have been some obvious connection between graphs and matrices.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Indeed, there is such a connection.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Can you spot it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Answer: </a:t>
            </a:r>
          </a:p>
          <a:p>
            <a:pPr marL="0" indent="0">
              <a:buNone/>
            </a:pPr>
            <a:r>
              <a:rPr lang="en-US" sz="2000" dirty="0"/>
              <a:t>                Each graph is represented as </a:t>
            </a:r>
            <a:r>
              <a:rPr lang="en-US" sz="2000" u="sng" dirty="0"/>
              <a:t>an adjacency matrix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But which matrices should be multiplied to solve a given graph problem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Let us explore what we get if we multiply the adjacency matrix with itself.</a:t>
            </a:r>
          </a:p>
        </p:txBody>
      </p:sp>
    </p:spTree>
    <p:extLst>
      <p:ext uri="{BB962C8B-B14F-4D97-AF65-F5344CB8AC3E}">
        <p14:creationId xmlns:p14="http://schemas.microsoft.com/office/powerpoint/2010/main" val="11988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 rot="2687660">
            <a:off x="6223688" y="1686885"/>
            <a:ext cx="3219295" cy="3913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A031A-5266-214D-9D80-CE901E8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Cambria Math"/>
              </a:rPr>
              <a:t>𝒁 has diagonal entries non-zero.</a:t>
            </a:r>
          </a:p>
          <a:p>
            <a:pPr marL="0" indent="0">
              <a:buNone/>
            </a:pPr>
            <a:r>
              <a:rPr lang="en-US" sz="2000" b="1" dirty="0">
                <a:latin typeface="Cambria Math"/>
              </a:rPr>
              <a:t>𝒁 has some entries which are not 0-1.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Let  us solve the first graph algorithmic problem now.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Content Placeholder 3"/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2874138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8197" r="-505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197" r="-3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8197" r="-3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8197" r="-2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8197" r="-100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8197" r="-166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110000" r="-505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110000" r="-3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110000" r="-3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110000" r="-2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110000" r="-100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110000" r="-1667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206557" r="-505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206557" r="-3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206557" r="-3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206557" r="-2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206557" r="-1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206557" r="-166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311667" r="-505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311667" r="-3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311667" r="-3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311667" r="-2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311667" r="-1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311667" r="-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404918" r="-505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404918" r="-3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404918" r="-3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404918" r="-2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404918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404918" r="-1667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513333" r="-505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513333" r="-3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513333" r="-3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513333" r="-2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513333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513333" r="-1667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9083542"/>
                  </p:ext>
                </p:extLst>
              </p:nvPr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/>
                  </a:tblGrid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258743"/>
                  </p:ext>
                </p:extLst>
              </p:nvPr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/>
                    <a:gridCol w="367963"/>
                    <a:gridCol w="367963"/>
                    <a:gridCol w="367963"/>
                    <a:gridCol w="367963"/>
                    <a:gridCol w="367963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1" name="Multiply 40"/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Content Placeholder 3"/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9522102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197" r="-495082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8197" r="-4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8197" r="-2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8197" r="-201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8197" r="-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819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110000" r="-49508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110000" r="-4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110000" r="-2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110000" r="-201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110000" r="-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110000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206557" r="-49508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206557" r="-4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206557" r="-2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206557" r="-201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206557" r="-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20655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311667" r="-49508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311667" r="-4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311667" r="-2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311667" r="-201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311667" r="-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31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404918" r="-4950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404918" r="-4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404918" r="-2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404918" r="-201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404918" r="-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404918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513333" r="-4950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513333" r="-4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513333" r="-2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513333" r="-201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513333" r="-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513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3"/>
              <p:cNvGraphicFramePr>
                <a:graphicFrameLocks/>
              </p:cNvGraphicFramePr>
              <p:nvPr/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10022677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8197" r="-495082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8197" r="-4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8197" r="-2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8197" r="-201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8197" r="-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819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110000" r="-49508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110000" r="-4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110000" r="-2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110000" r="-201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110000" r="-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110000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206557" r="-49508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206557" r="-4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206557" r="-2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206557" r="-201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206557" r="-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20655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311667" r="-49508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311667" r="-4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311667" r="-2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311667" r="-201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311667" r="-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404918" r="-4950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404918" r="-4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404918" r="-2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404918" r="-201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404918" r="-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404918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513333" r="-4950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513333" r="-4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513333" r="-2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513333" r="-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513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4" name="Equal 43"/>
          <p:cNvSpPr/>
          <p:nvPr/>
        </p:nvSpPr>
        <p:spPr>
          <a:xfrm>
            <a:off x="59436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705600" y="762000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762000"/>
                <a:ext cx="304800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068015" y="1131332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015" y="1131332"/>
                <a:ext cx="304800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r="-24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449015" y="1512332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015" y="1512332"/>
                <a:ext cx="304800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830015" y="1859578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015" y="1859578"/>
                <a:ext cx="304800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5357" r="-24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211015" y="2240578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015" y="2240578"/>
                <a:ext cx="304800" cy="338554"/>
              </a:xfrm>
              <a:prstGeom prst="rect">
                <a:avLst/>
              </a:prstGeom>
              <a:blipFill rotWithShape="1">
                <a:blip r:embed="rId16"/>
                <a:stretch>
                  <a:fillRect t="-5455" r="-22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559653" y="2601134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653" y="2601134"/>
                <a:ext cx="304800" cy="338554"/>
              </a:xfrm>
              <a:prstGeom prst="rect">
                <a:avLst/>
              </a:prstGeom>
              <a:blipFill rotWithShape="1">
                <a:blip r:embed="rId17"/>
                <a:stretch>
                  <a:fillRect t="-5455" r="-24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557028" y="1515965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28" y="1515965"/>
                <a:ext cx="304800" cy="338554"/>
              </a:xfrm>
              <a:prstGeom prst="rect">
                <a:avLst/>
              </a:prstGeom>
              <a:blipFill rotWithShape="1">
                <a:blip r:embed="rId18"/>
                <a:stretch>
                  <a:fillRect t="-5455" r="-22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192755" y="1871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755" y="1871246"/>
                <a:ext cx="304800" cy="338554"/>
              </a:xfrm>
              <a:prstGeom prst="rect">
                <a:avLst/>
              </a:prstGeom>
              <a:blipFill rotWithShape="1">
                <a:blip r:embed="rId19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848600" y="2252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2252246"/>
                <a:ext cx="304800" cy="338554"/>
              </a:xfrm>
              <a:prstGeom prst="rect">
                <a:avLst/>
              </a:prstGeom>
              <a:blipFill rotWithShape="1">
                <a:blip r:embed="rId20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467600" y="2633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633246"/>
                <a:ext cx="304800" cy="338554"/>
              </a:xfrm>
              <a:prstGeom prst="rect">
                <a:avLst/>
              </a:prstGeom>
              <a:blipFill rotWithShape="1">
                <a:blip r:embed="rId21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543800" y="31358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35868"/>
                <a:ext cx="383438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543800" y="31242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24200"/>
                <a:ext cx="404277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333" r="-196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loud Callout 55">
                <a:extLst>
                  <a:ext uri="{FF2B5EF4-FFF2-40B4-BE49-F238E27FC236}">
                    <a16:creationId xmlns:a16="http://schemas.microsoft.com/office/drawing/2014/main" id="{8171D51D-78CD-924C-B7C9-18BB5C4E4832}"/>
                  </a:ext>
                </a:extLst>
              </p:cNvPr>
              <p:cNvSpPr/>
              <p:nvPr/>
            </p:nvSpPr>
            <p:spPr>
              <a:xfrm>
                <a:off x="3585741" y="4191000"/>
                <a:ext cx="5558259" cy="14478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can we interpret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</m:oMath>
                </a14:m>
                <a:endParaRPr lang="en-US" b="1" i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as </a:t>
                </a:r>
                <a:r>
                  <a:rPr lang="en-US" b="1" u="sng" dirty="0">
                    <a:solidFill>
                      <a:schemeClr val="tx1"/>
                    </a:solidFill>
                  </a:rPr>
                  <a:t>adjacency matrix </a:t>
                </a:r>
                <a:r>
                  <a:rPr lang="en-US" dirty="0">
                    <a:solidFill>
                      <a:schemeClr val="tx1"/>
                    </a:solidFill>
                  </a:rPr>
                  <a:t>of a graph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6" name="Cloud Callout 55">
                <a:extLst>
                  <a:ext uri="{FF2B5EF4-FFF2-40B4-BE49-F238E27FC236}">
                    <a16:creationId xmlns:a16="http://schemas.microsoft.com/office/drawing/2014/main" id="{8171D51D-78CD-924C-B7C9-18BB5C4E4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741" y="4191000"/>
                <a:ext cx="5558259" cy="1447800"/>
              </a:xfrm>
              <a:prstGeom prst="cloudCallou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08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41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73" grpId="0" animBg="1"/>
      <p:bldP spid="74" grpId="0" animBg="1"/>
      <p:bldP spid="75" grpId="0" animBg="1"/>
      <p:bldP spid="76" grpId="0" animBg="1"/>
      <p:bldP spid="78" grpId="0"/>
      <p:bldP spid="80" grpId="0"/>
      <p:bldP spid="82" grpId="0"/>
      <p:bldP spid="82" grpId="1"/>
      <p:bldP spid="53" grpId="0"/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All Pairs Reachability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BFS </a:t>
                </a:r>
                <a:r>
                  <a:rPr lang="en-US" sz="2000" dirty="0"/>
                  <a:t>or </a:t>
                </a:r>
                <a:r>
                  <a:rPr lang="en-US" sz="2000" b="1" dirty="0"/>
                  <a:t>DFS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:r>
                  <a:rPr lang="en-US" sz="2000" b="1" dirty="0">
                    <a:sym typeface="Wingdings" pitchFamily="2" charset="2"/>
                  </a:rPr>
                  <a:t> 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in the worst case.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 for APR: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49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A5D2-1E89-0D4D-956E-55855BCE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Transitive Closure </a:t>
            </a:r>
            <a:r>
              <a:rPr lang="en-US" sz="3600" b="1" dirty="0"/>
              <a:t>of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9A4EC-F4D5-1F4B-8DAF-E8D3078BE8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) be a directed graph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vertices.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</a:t>
                </a: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000" dirty="0"/>
                  <a:t>) is the transitive closure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if the following condition holds.</a:t>
                </a:r>
              </a:p>
              <a:p>
                <a:pPr marL="0" indent="0">
                  <a:buNone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000" dirty="0"/>
                  <a:t>  if and only if there is a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9A4EC-F4D5-1F4B-8DAF-E8D3078BE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24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2B92C4F-24AC-A55F-B98C-D46896A74429}"/>
              </a:ext>
            </a:extLst>
          </p:cNvPr>
          <p:cNvSpPr/>
          <p:nvPr/>
        </p:nvSpPr>
        <p:spPr>
          <a:xfrm>
            <a:off x="8596278" y="1568824"/>
            <a:ext cx="257245" cy="2402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3980770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3980770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9" t="-3279" r="-4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00" t="-3279" r="-406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39" t="-3279" r="-300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667" t="-3279" r="-205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279" r="-101639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333" t="-3279" r="-3333" b="-5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9" t="-105000" r="-4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00" t="-105000" r="-406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39" t="-105000" r="-300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667" t="-105000" r="-205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5000" r="-101639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333" t="-105000" r="-3333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9" t="-201639" r="-4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00" t="-201639" r="-406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39" t="-201639" r="-3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667" t="-201639" r="-205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1639" r="-10163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333" t="-201639" r="-3333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9" t="-306667" r="-4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00" t="-306667" r="-406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39" t="-306667" r="-3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667" t="-306667" r="-205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06667" r="-101639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9" t="-400000" r="-4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00" t="-400000" r="-40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39" t="-400000" r="-3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667" t="-400000" r="-205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0000" r="-10163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333" t="-400000" r="-3333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9" t="-508333" r="-4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00" t="-508333" r="-406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39" t="-50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08333" r="-10163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333" t="-508333" r="-3333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4" name="Equal 43"/>
          <p:cNvSpPr/>
          <p:nvPr/>
        </p:nvSpPr>
        <p:spPr>
          <a:xfrm>
            <a:off x="56388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543800" y="31358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35868"/>
                <a:ext cx="383438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6667" r="-14286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106667" r="-14286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206667" r="-14286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306667" r="-14286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406667" r="-14286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506667" r="-14286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Multiply 40">
            <a:extLst>
              <a:ext uri="{FF2B5EF4-FFF2-40B4-BE49-F238E27FC236}">
                <a16:creationId xmlns:a16="http://schemas.microsoft.com/office/drawing/2014/main" id="{5F01895B-BE7F-54F9-8C9F-EB6277B97714}"/>
              </a:ext>
            </a:extLst>
          </p:cNvPr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2299200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2299200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448" r="-293333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448" r="-2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448" r="-1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448" r="-3448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103448" r="-293333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103448" r="-2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103448" r="-1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103448" r="-3448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203448" r="-29333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203448" r="-2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203448" r="-1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203448" r="-3448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03448" r="-29333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03448" r="-2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03448" r="-1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03448" r="-344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403448" r="-29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403448" r="-2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403448" r="-1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403448" r="-3448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503448" r="-29333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503448" r="-2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503448" r="-1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503448" r="-3448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94911829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94911829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448" r="-3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448" r="-2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448" r="-1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448" r="-6897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103448" r="-3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103448" r="-2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103448" r="-1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103448" r="-6897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203448" r="-3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203448" r="-2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203448" r="-1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203448" r="-6897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03448" r="-3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03448" r="-2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03448" r="-1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03448" r="-6897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403448" r="-3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403448" r="-2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403448" r="-1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403448" r="-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503448" r="-3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503448" r="-2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503448" r="-1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503448" r="-6897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115981"/>
                  </p:ext>
                </p:extLst>
              </p:nvPr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6667" r="-12500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106667" r="-12500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206667" r="-12500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306667" r="-1250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406667" r="-1250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506667" r="-1250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548446"/>
                  </p:ext>
                </p:extLst>
              </p:nvPr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A1F357A-456E-734B-893A-2EA689738A03}"/>
              </a:ext>
            </a:extLst>
          </p:cNvPr>
          <p:cNvGrpSpPr/>
          <p:nvPr/>
        </p:nvGrpSpPr>
        <p:grpSpPr>
          <a:xfrm>
            <a:off x="228600" y="4355068"/>
            <a:ext cx="3899651" cy="2121932"/>
            <a:chOff x="228600" y="4355068"/>
            <a:chExt cx="3899651" cy="21219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8635022-0A17-7E9D-D693-0399842FCE0C}"/>
                </a:ext>
              </a:extLst>
            </p:cNvPr>
            <p:cNvGrpSpPr/>
            <p:nvPr/>
          </p:nvGrpSpPr>
          <p:grpSpPr>
            <a:xfrm>
              <a:off x="228600" y="4355068"/>
              <a:ext cx="3899651" cy="2121932"/>
              <a:chOff x="228600" y="4355068"/>
              <a:chExt cx="3899651" cy="21219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24D58871-B013-D76A-1D52-ABA87D1649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0033943-52E7-B430-9F66-4DAEBA1F178D}"/>
                  </a:ext>
                </a:extLst>
              </p:cNvPr>
              <p:cNvGrpSpPr/>
              <p:nvPr/>
            </p:nvGrpSpPr>
            <p:grpSpPr>
              <a:xfrm>
                <a:off x="228600" y="4648200"/>
                <a:ext cx="3899651" cy="1828800"/>
                <a:chOff x="2866955" y="4648200"/>
                <a:chExt cx="3899651" cy="1828800"/>
              </a:xfrm>
            </p:grpSpPr>
            <p:pic>
              <p:nvPicPr>
                <p:cNvPr id="6" name="Picture 2">
                  <a:extLst>
                    <a:ext uri="{FF2B5EF4-FFF2-40B4-BE49-F238E27FC236}">
                      <a16:creationId xmlns:a16="http://schemas.microsoft.com/office/drawing/2014/main" id="{E86BD420-7478-4C9C-0DF3-34A186E992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67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186ED0E-1DA0-55CA-98DC-D16F8DAF34C4}"/>
                    </a:ext>
                  </a:extLst>
                </p:cNvPr>
                <p:cNvCxnSpPr>
                  <a:stCxn id="6" idx="0"/>
                  <a:endCxn id="9" idx="1"/>
                </p:cNvCxnSpPr>
                <p:nvPr/>
              </p:nvCxnSpPr>
              <p:spPr>
                <a:xfrm flipV="1">
                  <a:off x="5034776" y="4724400"/>
                  <a:ext cx="600307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7E670898-177A-5645-4605-9EBEBB7BB4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83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" name="Picture 2">
                  <a:extLst>
                    <a:ext uri="{FF2B5EF4-FFF2-40B4-BE49-F238E27FC236}">
                      <a16:creationId xmlns:a16="http://schemas.microsoft.com/office/drawing/2014/main" id="{033344FC-8C9A-E9F9-DA5D-559179BAE6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5083" y="46482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" name="Picture 2">
                  <a:extLst>
                    <a:ext uri="{FF2B5EF4-FFF2-40B4-BE49-F238E27FC236}">
                      <a16:creationId xmlns:a16="http://schemas.microsoft.com/office/drawing/2014/main" id="{15C85396-90E0-47D6-9471-14351EE5D1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8800" y="59436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B56E7E0-9BB1-08AA-F980-6364D78185C3}"/>
                    </a:ext>
                  </a:extLst>
                </p:cNvPr>
                <p:cNvCxnSpPr>
                  <a:stCxn id="9" idx="3"/>
                  <a:endCxn id="8" idx="0"/>
                </p:cNvCxnSpPr>
                <p:nvPr/>
              </p:nvCxnSpPr>
              <p:spPr>
                <a:xfrm>
                  <a:off x="5791200" y="4724400"/>
                  <a:ext cx="615176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B3D53B9-15F3-F574-3488-C9420C79C9B4}"/>
                    </a:ext>
                  </a:extLst>
                </p:cNvPr>
                <p:cNvCxnSpPr>
                  <a:stCxn id="6" idx="2"/>
                  <a:endCxn id="10" idx="1"/>
                </p:cNvCxnSpPr>
                <p:nvPr/>
              </p:nvCxnSpPr>
              <p:spPr>
                <a:xfrm>
                  <a:off x="5034776" y="5486400"/>
                  <a:ext cx="604024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4A9D68A-4C88-5B1E-33B8-4A73D2F6BA36}"/>
                    </a:ext>
                  </a:extLst>
                </p:cNvPr>
                <p:cNvCxnSpPr>
                  <a:cxnSpLocks/>
                  <a:stCxn id="10" idx="3"/>
                  <a:endCxn id="8" idx="2"/>
                </p:cNvCxnSpPr>
                <p:nvPr/>
              </p:nvCxnSpPr>
              <p:spPr>
                <a:xfrm flipV="1">
                  <a:off x="5794917" y="5486400"/>
                  <a:ext cx="611459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" name="Picture 2">
                  <a:extLst>
                    <a:ext uri="{FF2B5EF4-FFF2-40B4-BE49-F238E27FC236}">
                      <a16:creationId xmlns:a16="http://schemas.microsoft.com/office/drawing/2014/main" id="{32F4183A-D4AB-B381-B5D9-634B336117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24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>
                  <a:extLst>
                    <a:ext uri="{FF2B5EF4-FFF2-40B4-BE49-F238E27FC236}">
                      <a16:creationId xmlns:a16="http://schemas.microsoft.com/office/drawing/2014/main" id="{A5EC3534-5E56-4947-ADBF-077BAED19D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430C2B40-C92A-B14E-20DA-ACE30D8D19A5}"/>
                    </a:ext>
                  </a:extLst>
                </p:cNvPr>
                <p:cNvCxnSpPr>
                  <a:endCxn id="6" idx="1"/>
                </p:cNvCxnSpPr>
                <p:nvPr/>
              </p:nvCxnSpPr>
              <p:spPr>
                <a:xfrm>
                  <a:off x="4118517" y="5410200"/>
                  <a:ext cx="838200" cy="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0B9B560-CF59-1C85-3A18-B7C6B914D2BD}"/>
                    </a:ext>
                  </a:extLst>
                </p:cNvPr>
                <p:cNvCxnSpPr/>
                <p:nvPr/>
              </p:nvCxnSpPr>
              <p:spPr>
                <a:xfrm>
                  <a:off x="3124200" y="5410200"/>
                  <a:ext cx="838200" cy="0"/>
                </a:xfrm>
                <a:prstGeom prst="line">
                  <a:avLst/>
                </a:prstGeom>
                <a:ln w="19050"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4E9FDFA-2160-2BAC-D663-46E60D120762}"/>
                    </a:ext>
                  </a:extLst>
                </p:cNvPr>
                <p:cNvCxnSpPr>
                  <a:stCxn id="9" idx="2"/>
                  <a:endCxn id="10" idx="0"/>
                </p:cNvCxnSpPr>
                <p:nvPr/>
              </p:nvCxnSpPr>
              <p:spPr>
                <a:xfrm>
                  <a:off x="5713142" y="4800600"/>
                  <a:ext cx="3717" cy="1143000"/>
                </a:xfrm>
                <a:prstGeom prst="line">
                  <a:avLst/>
                </a:prstGeom>
                <a:ln w="19050"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F9D75FF4-8B22-DDBF-D5B4-84E73E5ABF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0243C466-0993-F5CB-4DEC-6679A54AC5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3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0DB17AD-B2C2-1A1C-2654-FAE48F3B5A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4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95F30E3-D018-47D4-1FEA-6D2D6B4BC0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5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908119A-9032-A295-8770-6F0B49896C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DC0ED89F-1920-7106-BD3C-00B45AF7DBBC}"/>
                </a:ext>
              </a:extLst>
            </p:cNvPr>
            <p:cNvSpPr/>
            <p:nvPr/>
          </p:nvSpPr>
          <p:spPr>
            <a:xfrm>
              <a:off x="2520963" y="4673840"/>
              <a:ext cx="1258535" cy="1193560"/>
            </a:xfrm>
            <a:prstGeom prst="arc">
              <a:avLst>
                <a:gd name="adj1" fmla="val 16200000"/>
                <a:gd name="adj2" fmla="val 353743"/>
              </a:avLst>
            </a:prstGeom>
            <a:ln w="15875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13CFF2-35C3-8D4D-B961-7E16C4C1DD8C}"/>
                  </a:ext>
                </a:extLst>
              </p:cNvPr>
              <p:cNvSpPr txBox="1"/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13CFF2-35C3-8D4D-B961-7E16C4C1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2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4" grpId="0" animBg="1"/>
      <p:bldP spid="82" grpId="0"/>
      <p:bldP spid="27" grpId="0" animBg="1"/>
      <p:bldP spid="28" grpId="0"/>
      <p:bldP spid="29" grpId="0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 rot="2687660">
            <a:off x="6236300" y="1709326"/>
            <a:ext cx="3219295" cy="3913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4" name="Equal 43"/>
          <p:cNvSpPr/>
          <p:nvPr/>
        </p:nvSpPr>
        <p:spPr>
          <a:xfrm>
            <a:off x="56388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543800" y="30480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048000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6667" r="-14286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106667" r="-14286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206667" r="-14286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306667" r="-14286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406667" r="-14286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506667" r="-14286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Multiply 40">
            <a:extLst>
              <a:ext uri="{FF2B5EF4-FFF2-40B4-BE49-F238E27FC236}">
                <a16:creationId xmlns:a16="http://schemas.microsoft.com/office/drawing/2014/main" id="{5F01895B-BE7F-54F9-8C9F-EB6277B97714}"/>
              </a:ext>
            </a:extLst>
          </p:cNvPr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448" r="-293333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448" r="-2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448" r="-1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448" r="-3448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103448" r="-293333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103448" r="-2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103448" r="-1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103448" r="-3448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203448" r="-29333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203448" r="-2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203448" r="-1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203448" r="-3448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03448" r="-29333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03448" r="-2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03448" r="-1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03448" r="-344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403448" r="-29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403448" r="-2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403448" r="-1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403448" r="-3448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503448" r="-29333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503448" r="-2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503448" r="-1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503448" r="-3448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448" r="-3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448" r="-2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448" r="-1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448" r="-6897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103448" r="-3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103448" r="-2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103448" r="-1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103448" r="-6897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203448" r="-3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203448" r="-2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203448" r="-1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203448" r="-6897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03448" r="-3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03448" r="-2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03448" r="-1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03448" r="-6897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403448" r="-3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403448" r="-2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403448" r="-1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403448" r="-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503448" r="-3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503448" r="-2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503448" r="-1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503448" r="-6897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115981"/>
                  </p:ext>
                </p:extLst>
              </p:nvPr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6667" r="-12500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106667" r="-12500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206667" r="-12500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306667" r="-1250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406667" r="-1250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506667" r="-1250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548446"/>
                  </p:ext>
                </p:extLst>
              </p:nvPr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A1F357A-456E-734B-893A-2EA689738A03}"/>
              </a:ext>
            </a:extLst>
          </p:cNvPr>
          <p:cNvGrpSpPr/>
          <p:nvPr/>
        </p:nvGrpSpPr>
        <p:grpSpPr>
          <a:xfrm>
            <a:off x="228600" y="4355068"/>
            <a:ext cx="3899651" cy="2121932"/>
            <a:chOff x="228600" y="4355068"/>
            <a:chExt cx="3899651" cy="21219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8635022-0A17-7E9D-D693-0399842FCE0C}"/>
                </a:ext>
              </a:extLst>
            </p:cNvPr>
            <p:cNvGrpSpPr/>
            <p:nvPr/>
          </p:nvGrpSpPr>
          <p:grpSpPr>
            <a:xfrm>
              <a:off x="228600" y="4355068"/>
              <a:ext cx="3899651" cy="2121932"/>
              <a:chOff x="228600" y="4355068"/>
              <a:chExt cx="3899651" cy="21219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24D58871-B013-D76A-1D52-ABA87D1649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0033943-52E7-B430-9F66-4DAEBA1F178D}"/>
                  </a:ext>
                </a:extLst>
              </p:cNvPr>
              <p:cNvGrpSpPr/>
              <p:nvPr/>
            </p:nvGrpSpPr>
            <p:grpSpPr>
              <a:xfrm>
                <a:off x="228600" y="4648200"/>
                <a:ext cx="3899651" cy="1828800"/>
                <a:chOff x="2866955" y="4648200"/>
                <a:chExt cx="3899651" cy="1828800"/>
              </a:xfrm>
            </p:grpSpPr>
            <p:pic>
              <p:nvPicPr>
                <p:cNvPr id="6" name="Picture 2">
                  <a:extLst>
                    <a:ext uri="{FF2B5EF4-FFF2-40B4-BE49-F238E27FC236}">
                      <a16:creationId xmlns:a16="http://schemas.microsoft.com/office/drawing/2014/main" id="{E86BD420-7478-4C9C-0DF3-34A186E992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67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186ED0E-1DA0-55CA-98DC-D16F8DAF34C4}"/>
                    </a:ext>
                  </a:extLst>
                </p:cNvPr>
                <p:cNvCxnSpPr>
                  <a:stCxn id="6" idx="0"/>
                  <a:endCxn id="9" idx="1"/>
                </p:cNvCxnSpPr>
                <p:nvPr/>
              </p:nvCxnSpPr>
              <p:spPr>
                <a:xfrm flipV="1">
                  <a:off x="5034776" y="4724400"/>
                  <a:ext cx="600307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7E670898-177A-5645-4605-9EBEBB7BB4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83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" name="Picture 2">
                  <a:extLst>
                    <a:ext uri="{FF2B5EF4-FFF2-40B4-BE49-F238E27FC236}">
                      <a16:creationId xmlns:a16="http://schemas.microsoft.com/office/drawing/2014/main" id="{033344FC-8C9A-E9F9-DA5D-559179BAE6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5083" y="46482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" name="Picture 2">
                  <a:extLst>
                    <a:ext uri="{FF2B5EF4-FFF2-40B4-BE49-F238E27FC236}">
                      <a16:creationId xmlns:a16="http://schemas.microsoft.com/office/drawing/2014/main" id="{15C85396-90E0-47D6-9471-14351EE5D1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8800" y="59436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B56E7E0-9BB1-08AA-F980-6364D78185C3}"/>
                    </a:ext>
                  </a:extLst>
                </p:cNvPr>
                <p:cNvCxnSpPr>
                  <a:stCxn id="9" idx="3"/>
                  <a:endCxn id="8" idx="0"/>
                </p:cNvCxnSpPr>
                <p:nvPr/>
              </p:nvCxnSpPr>
              <p:spPr>
                <a:xfrm>
                  <a:off x="5791200" y="4724400"/>
                  <a:ext cx="615176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B3D53B9-15F3-F574-3488-C9420C79C9B4}"/>
                    </a:ext>
                  </a:extLst>
                </p:cNvPr>
                <p:cNvCxnSpPr>
                  <a:stCxn id="6" idx="2"/>
                  <a:endCxn id="10" idx="1"/>
                </p:cNvCxnSpPr>
                <p:nvPr/>
              </p:nvCxnSpPr>
              <p:spPr>
                <a:xfrm>
                  <a:off x="5034776" y="5486400"/>
                  <a:ext cx="604024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4A9D68A-4C88-5B1E-33B8-4A73D2F6BA36}"/>
                    </a:ext>
                  </a:extLst>
                </p:cNvPr>
                <p:cNvCxnSpPr>
                  <a:cxnSpLocks/>
                  <a:stCxn id="10" idx="3"/>
                  <a:endCxn id="8" idx="2"/>
                </p:cNvCxnSpPr>
                <p:nvPr/>
              </p:nvCxnSpPr>
              <p:spPr>
                <a:xfrm flipV="1">
                  <a:off x="5794917" y="5486400"/>
                  <a:ext cx="611459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" name="Picture 2">
                  <a:extLst>
                    <a:ext uri="{FF2B5EF4-FFF2-40B4-BE49-F238E27FC236}">
                      <a16:creationId xmlns:a16="http://schemas.microsoft.com/office/drawing/2014/main" id="{32F4183A-D4AB-B381-B5D9-634B336117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24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>
                  <a:extLst>
                    <a:ext uri="{FF2B5EF4-FFF2-40B4-BE49-F238E27FC236}">
                      <a16:creationId xmlns:a16="http://schemas.microsoft.com/office/drawing/2014/main" id="{A5EC3534-5E56-4947-ADBF-077BAED19D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430C2B40-C92A-B14E-20DA-ACE30D8D19A5}"/>
                    </a:ext>
                  </a:extLst>
                </p:cNvPr>
                <p:cNvCxnSpPr>
                  <a:endCxn id="6" idx="1"/>
                </p:cNvCxnSpPr>
                <p:nvPr/>
              </p:nvCxnSpPr>
              <p:spPr>
                <a:xfrm>
                  <a:off x="4118517" y="5410200"/>
                  <a:ext cx="838200" cy="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0B9B560-CF59-1C85-3A18-B7C6B914D2BD}"/>
                    </a:ext>
                  </a:extLst>
                </p:cNvPr>
                <p:cNvCxnSpPr/>
                <p:nvPr/>
              </p:nvCxnSpPr>
              <p:spPr>
                <a:xfrm>
                  <a:off x="3124200" y="5410200"/>
                  <a:ext cx="838200" cy="0"/>
                </a:xfrm>
                <a:prstGeom prst="line">
                  <a:avLst/>
                </a:prstGeom>
                <a:ln w="19050"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4E9FDFA-2160-2BAC-D663-46E60D120762}"/>
                    </a:ext>
                  </a:extLst>
                </p:cNvPr>
                <p:cNvCxnSpPr>
                  <a:stCxn id="9" idx="2"/>
                  <a:endCxn id="10" idx="0"/>
                </p:cNvCxnSpPr>
                <p:nvPr/>
              </p:nvCxnSpPr>
              <p:spPr>
                <a:xfrm>
                  <a:off x="5713142" y="4800600"/>
                  <a:ext cx="3717" cy="1143000"/>
                </a:xfrm>
                <a:prstGeom prst="line">
                  <a:avLst/>
                </a:prstGeom>
                <a:ln w="19050"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F9D75FF4-8B22-DDBF-D5B4-84E73E5ABF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0243C466-0993-F5CB-4DEC-6679A54AC5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3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0DB17AD-B2C2-1A1C-2654-FAE48F3B5A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4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95F30E3-D018-47D4-1FEA-6D2D6B4BC0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5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908119A-9032-A295-8770-6F0B49896C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DC0ED89F-1920-7106-BD3C-00B45AF7DBBC}"/>
                </a:ext>
              </a:extLst>
            </p:cNvPr>
            <p:cNvSpPr/>
            <p:nvPr/>
          </p:nvSpPr>
          <p:spPr>
            <a:xfrm>
              <a:off x="2520963" y="4673840"/>
              <a:ext cx="1258535" cy="1193560"/>
            </a:xfrm>
            <a:prstGeom prst="arc">
              <a:avLst>
                <a:gd name="adj1" fmla="val 16200000"/>
                <a:gd name="adj2" fmla="val 353743"/>
              </a:avLst>
            </a:prstGeom>
            <a:ln w="15875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9795490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9795490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3279" r="-4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3279" r="-406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3279" r="-300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3279" r="-205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3279" r="-101639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3279" r="-3333" b="-5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105000" r="-4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105000" r="-406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105000" r="-300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105000" r="-205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105000" r="-101639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105000" r="-3333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201639" r="-4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201639" r="-406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201639" r="-3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201639" r="-205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201639" r="-10163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201639" r="-3333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306667" r="-4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306667" r="-406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306667" r="-3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306667" r="-205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306667" r="-101639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400000" r="-4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400000" r="-40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400000" r="-3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400000" r="-205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400000" r="-10163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400000" r="-3333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508333" r="-4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508333" r="-406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50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508333" r="-10163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508333" r="-3333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0AA062-8088-D044-8D25-FA6CACE13470}"/>
                  </a:ext>
                </a:extLst>
              </p:cNvPr>
              <p:cNvSpPr txBox="1"/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0AA062-8088-D044-8D25-FA6CACE13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8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0037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There is an edge 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) in the graph corresponding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if and only if </a:t>
                </a:r>
                <a:r>
                  <a:rPr lang="en-US" sz="2000" dirty="0"/>
                  <a:t>there is a path of length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0037"/>
                <a:ext cx="8229600" cy="4525963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qual 43"/>
          <p:cNvSpPr/>
          <p:nvPr/>
        </p:nvSpPr>
        <p:spPr>
          <a:xfrm>
            <a:off x="56388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6667" r="-14286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106667" r="-14286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206667" r="-14286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306667" r="-14286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406667" r="-14286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506667" r="-14286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Multiply 40">
            <a:extLst>
              <a:ext uri="{FF2B5EF4-FFF2-40B4-BE49-F238E27FC236}">
                <a16:creationId xmlns:a16="http://schemas.microsoft.com/office/drawing/2014/main" id="{5F01895B-BE7F-54F9-8C9F-EB6277B97714}"/>
              </a:ext>
            </a:extLst>
          </p:cNvPr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448" r="-293333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448" r="-2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448" r="-1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448" r="-3448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103448" r="-293333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103448" r="-2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103448" r="-1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103448" r="-3448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203448" r="-29333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203448" r="-2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203448" r="-1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203448" r="-3448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03448" r="-29333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03448" r="-2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03448" r="-1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03448" r="-344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403448" r="-29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403448" r="-2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403448" r="-1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403448" r="-3448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503448" r="-29333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503448" r="-2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503448" r="-1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503448" r="-3448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448" r="-3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448" r="-2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448" r="-1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448" r="-6897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103448" r="-3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103448" r="-2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103448" r="-1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103448" r="-6897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203448" r="-3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203448" r="-2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203448" r="-1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203448" r="-6897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03448" r="-3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03448" r="-2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03448" r="-1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03448" r="-6897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403448" r="-3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403448" r="-2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403448" r="-1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403448" r="-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503448" r="-3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503448" r="-2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503448" r="-1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503448" r="-6897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115981"/>
                  </p:ext>
                </p:extLst>
              </p:nvPr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6667" r="-12500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106667" r="-12500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206667" r="-12500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306667" r="-1250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406667" r="-1250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506667" r="-1250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548446"/>
                  </p:ext>
                </p:extLst>
              </p:nvPr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A1F357A-456E-734B-893A-2EA689738A03}"/>
              </a:ext>
            </a:extLst>
          </p:cNvPr>
          <p:cNvGrpSpPr/>
          <p:nvPr/>
        </p:nvGrpSpPr>
        <p:grpSpPr>
          <a:xfrm>
            <a:off x="228600" y="4355068"/>
            <a:ext cx="3899651" cy="2121932"/>
            <a:chOff x="228600" y="4355068"/>
            <a:chExt cx="3899651" cy="21219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8635022-0A17-7E9D-D693-0399842FCE0C}"/>
                </a:ext>
              </a:extLst>
            </p:cNvPr>
            <p:cNvGrpSpPr/>
            <p:nvPr/>
          </p:nvGrpSpPr>
          <p:grpSpPr>
            <a:xfrm>
              <a:off x="228600" y="4355068"/>
              <a:ext cx="3899651" cy="2121932"/>
              <a:chOff x="228600" y="4355068"/>
              <a:chExt cx="3899651" cy="21219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24D58871-B013-D76A-1D52-ABA87D1649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0033943-52E7-B430-9F66-4DAEBA1F178D}"/>
                  </a:ext>
                </a:extLst>
              </p:cNvPr>
              <p:cNvGrpSpPr/>
              <p:nvPr/>
            </p:nvGrpSpPr>
            <p:grpSpPr>
              <a:xfrm>
                <a:off x="228600" y="4648200"/>
                <a:ext cx="3899651" cy="1828800"/>
                <a:chOff x="2866955" y="4648200"/>
                <a:chExt cx="3899651" cy="1828800"/>
              </a:xfrm>
            </p:grpSpPr>
            <p:pic>
              <p:nvPicPr>
                <p:cNvPr id="6" name="Picture 2">
                  <a:extLst>
                    <a:ext uri="{FF2B5EF4-FFF2-40B4-BE49-F238E27FC236}">
                      <a16:creationId xmlns:a16="http://schemas.microsoft.com/office/drawing/2014/main" id="{E86BD420-7478-4C9C-0DF3-34A186E992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67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186ED0E-1DA0-55CA-98DC-D16F8DAF34C4}"/>
                    </a:ext>
                  </a:extLst>
                </p:cNvPr>
                <p:cNvCxnSpPr>
                  <a:stCxn id="6" idx="0"/>
                  <a:endCxn id="9" idx="1"/>
                </p:cNvCxnSpPr>
                <p:nvPr/>
              </p:nvCxnSpPr>
              <p:spPr>
                <a:xfrm flipV="1">
                  <a:off x="5034776" y="4724400"/>
                  <a:ext cx="600307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7E670898-177A-5645-4605-9EBEBB7BB4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83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" name="Picture 2">
                  <a:extLst>
                    <a:ext uri="{FF2B5EF4-FFF2-40B4-BE49-F238E27FC236}">
                      <a16:creationId xmlns:a16="http://schemas.microsoft.com/office/drawing/2014/main" id="{033344FC-8C9A-E9F9-DA5D-559179BAE6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5083" y="46482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" name="Picture 2">
                  <a:extLst>
                    <a:ext uri="{FF2B5EF4-FFF2-40B4-BE49-F238E27FC236}">
                      <a16:creationId xmlns:a16="http://schemas.microsoft.com/office/drawing/2014/main" id="{15C85396-90E0-47D6-9471-14351EE5D1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8800" y="59436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B56E7E0-9BB1-08AA-F980-6364D78185C3}"/>
                    </a:ext>
                  </a:extLst>
                </p:cNvPr>
                <p:cNvCxnSpPr>
                  <a:stCxn id="9" idx="3"/>
                  <a:endCxn id="8" idx="0"/>
                </p:cNvCxnSpPr>
                <p:nvPr/>
              </p:nvCxnSpPr>
              <p:spPr>
                <a:xfrm>
                  <a:off x="5791200" y="4724400"/>
                  <a:ext cx="615176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B3D53B9-15F3-F574-3488-C9420C79C9B4}"/>
                    </a:ext>
                  </a:extLst>
                </p:cNvPr>
                <p:cNvCxnSpPr>
                  <a:stCxn id="6" idx="2"/>
                  <a:endCxn id="10" idx="1"/>
                </p:cNvCxnSpPr>
                <p:nvPr/>
              </p:nvCxnSpPr>
              <p:spPr>
                <a:xfrm>
                  <a:off x="5034776" y="5486400"/>
                  <a:ext cx="604024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4A9D68A-4C88-5B1E-33B8-4A73D2F6BA36}"/>
                    </a:ext>
                  </a:extLst>
                </p:cNvPr>
                <p:cNvCxnSpPr>
                  <a:cxnSpLocks/>
                  <a:stCxn id="10" idx="3"/>
                  <a:endCxn id="8" idx="2"/>
                </p:cNvCxnSpPr>
                <p:nvPr/>
              </p:nvCxnSpPr>
              <p:spPr>
                <a:xfrm flipV="1">
                  <a:off x="5794917" y="5486400"/>
                  <a:ext cx="611459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" name="Picture 2">
                  <a:extLst>
                    <a:ext uri="{FF2B5EF4-FFF2-40B4-BE49-F238E27FC236}">
                      <a16:creationId xmlns:a16="http://schemas.microsoft.com/office/drawing/2014/main" id="{32F4183A-D4AB-B381-B5D9-634B336117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24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>
                  <a:extLst>
                    <a:ext uri="{FF2B5EF4-FFF2-40B4-BE49-F238E27FC236}">
                      <a16:creationId xmlns:a16="http://schemas.microsoft.com/office/drawing/2014/main" id="{A5EC3534-5E56-4947-ADBF-077BAED19D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430C2B40-C92A-B14E-20DA-ACE30D8D19A5}"/>
                    </a:ext>
                  </a:extLst>
                </p:cNvPr>
                <p:cNvCxnSpPr>
                  <a:endCxn id="6" idx="1"/>
                </p:cNvCxnSpPr>
                <p:nvPr/>
              </p:nvCxnSpPr>
              <p:spPr>
                <a:xfrm>
                  <a:off x="4118517" y="5410200"/>
                  <a:ext cx="838200" cy="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0B9B560-CF59-1C85-3A18-B7C6B914D2BD}"/>
                    </a:ext>
                  </a:extLst>
                </p:cNvPr>
                <p:cNvCxnSpPr/>
                <p:nvPr/>
              </p:nvCxnSpPr>
              <p:spPr>
                <a:xfrm>
                  <a:off x="3124200" y="5410200"/>
                  <a:ext cx="838200" cy="0"/>
                </a:xfrm>
                <a:prstGeom prst="line">
                  <a:avLst/>
                </a:prstGeom>
                <a:ln w="19050"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4E9FDFA-2160-2BAC-D663-46E60D120762}"/>
                    </a:ext>
                  </a:extLst>
                </p:cNvPr>
                <p:cNvCxnSpPr>
                  <a:stCxn id="9" idx="2"/>
                  <a:endCxn id="10" idx="0"/>
                </p:cNvCxnSpPr>
                <p:nvPr/>
              </p:nvCxnSpPr>
              <p:spPr>
                <a:xfrm>
                  <a:off x="5713142" y="4800600"/>
                  <a:ext cx="3717" cy="1143000"/>
                </a:xfrm>
                <a:prstGeom prst="line">
                  <a:avLst/>
                </a:prstGeom>
                <a:ln w="19050"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F9D75FF4-8B22-DDBF-D5B4-84E73E5ABF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0243C466-0993-F5CB-4DEC-6679A54AC5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3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0DB17AD-B2C2-1A1C-2654-FAE48F3B5A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4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95F30E3-D018-47D4-1FEA-6D2D6B4BC0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5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908119A-9032-A295-8770-6F0B49896C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DC0ED89F-1920-7106-BD3C-00B45AF7DBBC}"/>
                </a:ext>
              </a:extLst>
            </p:cNvPr>
            <p:cNvSpPr/>
            <p:nvPr/>
          </p:nvSpPr>
          <p:spPr>
            <a:xfrm>
              <a:off x="2520963" y="4673840"/>
              <a:ext cx="1258535" cy="1193560"/>
            </a:xfrm>
            <a:prstGeom prst="arc">
              <a:avLst>
                <a:gd name="adj1" fmla="val 16200000"/>
                <a:gd name="adj2" fmla="val 353743"/>
              </a:avLst>
            </a:prstGeom>
            <a:ln w="15875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55893891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55893891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3279" r="-4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3279" r="-406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3279" r="-300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3279" r="-205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3279" r="-101639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3279" r="-3333" b="-5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105000" r="-4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105000" r="-406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105000" r="-300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105000" r="-205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105000" r="-101639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105000" r="-3333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201639" r="-4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201639" r="-406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201639" r="-3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201639" r="-205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201639" r="-10163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201639" r="-3333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306667" r="-4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306667" r="-406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306667" r="-3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306667" r="-205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306667" r="-101639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400000" r="-4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400000" r="-40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400000" r="-3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6667" t="-400000" r="-205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400000" r="-10163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400000" r="-3333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279" t="-508333" r="-4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5000" t="-508333" r="-406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1639" t="-50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0000" t="-508333" r="-10163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8333" t="-508333" r="-3333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0D998A9-EAE0-724F-BB2F-EDAB65CE3A54}"/>
              </a:ext>
            </a:extLst>
          </p:cNvPr>
          <p:cNvGrpSpPr/>
          <p:nvPr/>
        </p:nvGrpSpPr>
        <p:grpSpPr>
          <a:xfrm>
            <a:off x="5091949" y="4343400"/>
            <a:ext cx="3899651" cy="2121932"/>
            <a:chOff x="228600" y="4355068"/>
            <a:chExt cx="3899651" cy="2121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66D5A8E-4EA2-1441-87B1-8E53B5191E30}"/>
                    </a:ext>
                  </a:extLst>
                </p:cNvPr>
                <p:cNvSpPr txBox="1"/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23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5EE37F3-7304-C548-84CC-A606FAB46E18}"/>
                </a:ext>
              </a:extLst>
            </p:cNvPr>
            <p:cNvGrpSpPr/>
            <p:nvPr/>
          </p:nvGrpSpPr>
          <p:grpSpPr>
            <a:xfrm>
              <a:off x="228600" y="4648200"/>
              <a:ext cx="3899651" cy="1828800"/>
              <a:chOff x="2866955" y="4648200"/>
              <a:chExt cx="3899651" cy="1828800"/>
            </a:xfrm>
          </p:grpSpPr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ACA5AE9D-EEF2-6B43-B96E-0B53EAD4E5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7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id="{D6065332-0798-4741-89AA-D4AC85278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83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B5D6B66A-3F4F-8B4B-9643-DDBD947F93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5083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1A0F4C56-D33D-E941-8E30-3C949AFB57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5943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>
                <a:extLst>
                  <a:ext uri="{FF2B5EF4-FFF2-40B4-BE49-F238E27FC236}">
                    <a16:creationId xmlns:a16="http://schemas.microsoft.com/office/drawing/2014/main" id="{D90D4825-5C6F-C346-B9BB-6628C9252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2">
                <a:extLst>
                  <a:ext uri="{FF2B5EF4-FFF2-40B4-BE49-F238E27FC236}">
                    <a16:creationId xmlns:a16="http://schemas.microsoft.com/office/drawing/2014/main" id="{4C5BF68C-57AA-1244-A594-5AB994DE61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FEEFCE02-530C-3948-A421-28940D89E223}"/>
                      </a:ext>
                    </a:extLst>
                  </p:cNvPr>
                  <p:cNvSpPr txBox="1"/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14FC49B-C944-6347-987F-5FFA3C027F78}"/>
                      </a:ext>
                    </a:extLst>
                  </p:cNvPr>
                  <p:cNvSpPr txBox="1"/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4A2C447-4A99-7645-B95F-271FCA631614}"/>
                      </a:ext>
                    </a:extLst>
                  </p:cNvPr>
                  <p:cNvSpPr txBox="1"/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E8B34B06-CD21-FC4B-BD66-6B354094A5D7}"/>
                      </a:ext>
                    </a:extLst>
                  </p:cNvPr>
                  <p:cNvSpPr txBox="1"/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A7F870A-1DF3-3D47-9A3D-D053B8F1C48E}"/>
                      </a:ext>
                    </a:extLst>
                  </p:cNvPr>
                  <p:cNvSpPr txBox="1"/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8" name="Arc 57">
            <a:extLst>
              <a:ext uri="{FF2B5EF4-FFF2-40B4-BE49-F238E27FC236}">
                <a16:creationId xmlns:a16="http://schemas.microsoft.com/office/drawing/2014/main" id="{628D83D3-F8FF-504E-B65B-7F7251A21E7F}"/>
              </a:ext>
            </a:extLst>
          </p:cNvPr>
          <p:cNvSpPr/>
          <p:nvPr/>
        </p:nvSpPr>
        <p:spPr>
          <a:xfrm>
            <a:off x="5029200" y="5017532"/>
            <a:ext cx="2377394" cy="1535668"/>
          </a:xfrm>
          <a:prstGeom prst="arc">
            <a:avLst>
              <a:gd name="adj1" fmla="val 12271239"/>
              <a:gd name="adj2" fmla="val 2014131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4BBE1A-1719-F24C-A82E-FB92AF07CF36}"/>
              </a:ext>
            </a:extLst>
          </p:cNvPr>
          <p:cNvGrpSpPr/>
          <p:nvPr/>
        </p:nvGrpSpPr>
        <p:grpSpPr>
          <a:xfrm>
            <a:off x="6343511" y="4712732"/>
            <a:ext cx="1520283" cy="1295400"/>
            <a:chOff x="6343511" y="4712732"/>
            <a:chExt cx="1520283" cy="12954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3205DF-E803-414C-A9B1-301162E01AD5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344335" y="4712732"/>
              <a:ext cx="1515742" cy="647089"/>
            </a:xfrm>
            <a:prstGeom prst="line">
              <a:avLst/>
            </a:prstGeom>
            <a:ln w="1905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863D26A-F38B-E847-9761-050D6A1DBD4A}"/>
                </a:ext>
              </a:extLst>
            </p:cNvPr>
            <p:cNvCxnSpPr>
              <a:stCxn id="49" idx="3"/>
              <a:endCxn id="48" idx="1"/>
            </p:cNvCxnSpPr>
            <p:nvPr/>
          </p:nvCxnSpPr>
          <p:spPr>
            <a:xfrm>
              <a:off x="6343511" y="5398532"/>
              <a:ext cx="1520283" cy="609600"/>
            </a:xfrm>
            <a:prstGeom prst="line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51A5FBF-3B07-0F4B-AFDF-3A7F62E7C3B6}"/>
              </a:ext>
            </a:extLst>
          </p:cNvPr>
          <p:cNvGrpSpPr/>
          <p:nvPr/>
        </p:nvGrpSpPr>
        <p:grpSpPr>
          <a:xfrm>
            <a:off x="7315200" y="4739481"/>
            <a:ext cx="1238111" cy="659051"/>
            <a:chOff x="7315200" y="4739481"/>
            <a:chExt cx="1238111" cy="65905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7802DDA-D85D-EF48-8F5F-9E4ABB1F6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200" y="4739481"/>
              <a:ext cx="625722" cy="594519"/>
            </a:xfrm>
            <a:prstGeom prst="line">
              <a:avLst/>
            </a:prstGeom>
            <a:ln w="1905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05CE3E9-1D4F-A74A-9AF6-14B9211A4AA2}"/>
                </a:ext>
              </a:extLst>
            </p:cNvPr>
            <p:cNvCxnSpPr/>
            <p:nvPr/>
          </p:nvCxnSpPr>
          <p:spPr>
            <a:xfrm>
              <a:off x="7330394" y="5398532"/>
              <a:ext cx="1222917" cy="0"/>
            </a:xfrm>
            <a:prstGeom prst="line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A79642B-D039-DC4B-B4A4-454E17469251}"/>
              </a:ext>
            </a:extLst>
          </p:cNvPr>
          <p:cNvCxnSpPr/>
          <p:nvPr/>
        </p:nvCxnSpPr>
        <p:spPr>
          <a:xfrm flipH="1">
            <a:off x="8019911" y="5474732"/>
            <a:ext cx="611459" cy="533400"/>
          </a:xfrm>
          <a:prstGeom prst="line">
            <a:avLst/>
          </a:prstGeom>
          <a:ln w="1905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FD3FBB-7095-7942-A684-924A17287771}"/>
              </a:ext>
            </a:extLst>
          </p:cNvPr>
          <p:cNvCxnSpPr/>
          <p:nvPr/>
        </p:nvCxnSpPr>
        <p:spPr>
          <a:xfrm>
            <a:off x="1480162" y="5410200"/>
            <a:ext cx="838200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94746A-764B-0640-BAE3-4F323C643367}"/>
              </a:ext>
            </a:extLst>
          </p:cNvPr>
          <p:cNvCxnSpPr/>
          <p:nvPr/>
        </p:nvCxnSpPr>
        <p:spPr>
          <a:xfrm>
            <a:off x="485845" y="5410200"/>
            <a:ext cx="838200" cy="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615348E-1A1F-DD4A-A533-4A080399E6FC}"/>
              </a:ext>
            </a:extLst>
          </p:cNvPr>
          <p:cNvCxnSpPr/>
          <p:nvPr/>
        </p:nvCxnSpPr>
        <p:spPr>
          <a:xfrm>
            <a:off x="3062720" y="4800600"/>
            <a:ext cx="3717" cy="1143000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948F267-2A02-974B-9FAC-6EACC8D3CBDE}"/>
              </a:ext>
            </a:extLst>
          </p:cNvPr>
          <p:cNvCxnSpPr/>
          <p:nvPr/>
        </p:nvCxnSpPr>
        <p:spPr>
          <a:xfrm>
            <a:off x="2383489" y="5474732"/>
            <a:ext cx="604024" cy="53340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81E9024-FC3C-A04C-837C-29FC52A6913A}"/>
              </a:ext>
            </a:extLst>
          </p:cNvPr>
          <p:cNvCxnSpPr/>
          <p:nvPr/>
        </p:nvCxnSpPr>
        <p:spPr>
          <a:xfrm>
            <a:off x="3146482" y="4724400"/>
            <a:ext cx="615176" cy="60960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5509CF3C-F587-4644-8C05-DD4DAD72A0BE}"/>
              </a:ext>
            </a:extLst>
          </p:cNvPr>
          <p:cNvSpPr/>
          <p:nvPr/>
        </p:nvSpPr>
        <p:spPr>
          <a:xfrm>
            <a:off x="2514600" y="4673840"/>
            <a:ext cx="1258535" cy="1193560"/>
          </a:xfrm>
          <a:prstGeom prst="arc">
            <a:avLst>
              <a:gd name="adj1" fmla="val 16200000"/>
              <a:gd name="adj2" fmla="val 353743"/>
            </a:avLst>
          </a:prstGeom>
          <a:ln w="158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911A0CE-1C3A-254B-84C5-C42671646DC6}"/>
                  </a:ext>
                </a:extLst>
              </p:cNvPr>
              <p:cNvSpPr txBox="1"/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911A0CE-1C3A-254B-84C5-C42671646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46A593-33A5-F41E-9E18-A883A33964BA}"/>
              </a:ext>
            </a:extLst>
          </p:cNvPr>
          <p:cNvCxnSpPr/>
          <p:nvPr/>
        </p:nvCxnSpPr>
        <p:spPr>
          <a:xfrm>
            <a:off x="7930701" y="4788932"/>
            <a:ext cx="3717" cy="1143000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FAB44D-E3CA-D226-6073-460C217CF96C}"/>
                  </a:ext>
                </a:extLst>
              </p:cNvPr>
              <p:cNvSpPr txBox="1"/>
              <p:nvPr/>
            </p:nvSpPr>
            <p:spPr>
              <a:xfrm>
                <a:off x="7543800" y="30480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FAB44D-E3CA-D226-6073-460C217C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048000"/>
                <a:ext cx="40427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loud Callout 55">
                <a:extLst>
                  <a:ext uri="{FF2B5EF4-FFF2-40B4-BE49-F238E27FC236}">
                    <a16:creationId xmlns:a16="http://schemas.microsoft.com/office/drawing/2014/main" id="{278A93A4-F23D-6240-0DAD-A4115267D7E9}"/>
                  </a:ext>
                </a:extLst>
              </p:cNvPr>
              <p:cNvSpPr/>
              <p:nvPr/>
            </p:nvSpPr>
            <p:spPr>
              <a:xfrm>
                <a:off x="4200734" y="4785555"/>
                <a:ext cx="5155963" cy="1316132"/>
              </a:xfrm>
              <a:prstGeom prst="cloudCallout">
                <a:avLst>
                  <a:gd name="adj1" fmla="val -23217"/>
                  <a:gd name="adj2" fmla="val 8544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can we interpret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i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as </a:t>
                </a:r>
                <a:r>
                  <a:rPr lang="en-US" b="1" u="sng" dirty="0">
                    <a:solidFill>
                      <a:schemeClr val="tx1"/>
                    </a:solidFill>
                  </a:rPr>
                  <a:t>adjacency matrix </a:t>
                </a:r>
                <a:r>
                  <a:rPr lang="en-US" dirty="0">
                    <a:solidFill>
                      <a:schemeClr val="tx1"/>
                    </a:solidFill>
                  </a:rPr>
                  <a:t>of a graph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7" name="Cloud Callout 55">
                <a:extLst>
                  <a:ext uri="{FF2B5EF4-FFF2-40B4-BE49-F238E27FC236}">
                    <a16:creationId xmlns:a16="http://schemas.microsoft.com/office/drawing/2014/main" id="{278A93A4-F23D-6240-0DAD-A4115267D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34" y="4785555"/>
                <a:ext cx="5155963" cy="1316132"/>
              </a:xfrm>
              <a:prstGeom prst="cloudCallout">
                <a:avLst>
                  <a:gd name="adj1" fmla="val -23217"/>
                  <a:gd name="adj2" fmla="val 85442"/>
                </a:avLst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loud Callout 55">
                <a:extLst>
                  <a:ext uri="{FF2B5EF4-FFF2-40B4-BE49-F238E27FC236}">
                    <a16:creationId xmlns:a16="http://schemas.microsoft.com/office/drawing/2014/main" id="{E51644D7-A6D6-4721-5122-61E6A0344F06}"/>
                  </a:ext>
                </a:extLst>
              </p:cNvPr>
              <p:cNvSpPr/>
              <p:nvPr/>
            </p:nvSpPr>
            <p:spPr>
              <a:xfrm>
                <a:off x="2987513" y="6080955"/>
                <a:ext cx="4825386" cy="736360"/>
              </a:xfrm>
              <a:prstGeom prst="cloudCallout">
                <a:avLst>
                  <a:gd name="adj1" fmla="val -23217"/>
                  <a:gd name="adj2" fmla="val 8544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if we add the missing edges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38" name="Cloud Callout 55">
                <a:extLst>
                  <a:ext uri="{FF2B5EF4-FFF2-40B4-BE49-F238E27FC236}">
                    <a16:creationId xmlns:a16="http://schemas.microsoft.com/office/drawing/2014/main" id="{E51644D7-A6D6-4721-5122-61E6A0344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513" y="6080955"/>
                <a:ext cx="4825386" cy="736360"/>
              </a:xfrm>
              <a:prstGeom prst="cloudCallout">
                <a:avLst>
                  <a:gd name="adj1" fmla="val -23217"/>
                  <a:gd name="adj2" fmla="val 85442"/>
                </a:avLst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79D3BC-1C1A-32E4-0728-941DE557A0AF}"/>
                  </a:ext>
                </a:extLst>
              </p:cNvPr>
              <p:cNvSpPr txBox="1"/>
              <p:nvPr/>
            </p:nvSpPr>
            <p:spPr>
              <a:xfrm>
                <a:off x="152400" y="6465332"/>
                <a:ext cx="1370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𝑩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/>
                  <a:t> if</a:t>
                </a:r>
                <a:endParaRPr lang="en-IN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79D3BC-1C1A-32E4-0728-941DE557A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465332"/>
                <a:ext cx="1370632" cy="369332"/>
              </a:xfrm>
              <a:prstGeom prst="rect">
                <a:avLst/>
              </a:prstGeom>
              <a:blipFill>
                <a:blip r:embed="rId50"/>
                <a:stretch>
                  <a:fillRect l="-3556" t="-13333" r="-2667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D062E7-EDFD-C37A-E564-8BCE074B45A1}"/>
                  </a:ext>
                </a:extLst>
              </p:cNvPr>
              <p:cNvSpPr txBox="1"/>
              <p:nvPr/>
            </p:nvSpPr>
            <p:spPr>
              <a:xfrm>
                <a:off x="1366543" y="6488668"/>
                <a:ext cx="1375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such that</a:t>
                </a:r>
                <a:endParaRPr lang="en-IN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D062E7-EDFD-C37A-E564-8BCE074B4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43" y="6488668"/>
                <a:ext cx="1375505" cy="369332"/>
              </a:xfrm>
              <a:prstGeom prst="rect">
                <a:avLst/>
              </a:prstGeom>
              <a:blipFill>
                <a:blip r:embed="rId51"/>
                <a:stretch>
                  <a:fillRect t="-8197" r="-35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2F751BA-0236-D103-7FB1-D1DEF7401399}"/>
                  </a:ext>
                </a:extLst>
              </p:cNvPr>
              <p:cNvSpPr txBox="1"/>
              <p:nvPr/>
            </p:nvSpPr>
            <p:spPr>
              <a:xfrm>
                <a:off x="2590800" y="6473624"/>
                <a:ext cx="27383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2F751BA-0236-D103-7FB1-D1DEF7401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6473624"/>
                <a:ext cx="2738314" cy="369332"/>
              </a:xfrm>
              <a:prstGeom prst="rect">
                <a:avLst/>
              </a:prstGeom>
              <a:blipFill>
                <a:blip r:embed="rId5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7CD77553-F969-8004-64A1-1B4F17E4E6BB}"/>
              </a:ext>
            </a:extLst>
          </p:cNvPr>
          <p:cNvSpPr txBox="1"/>
          <p:nvPr/>
        </p:nvSpPr>
        <p:spPr>
          <a:xfrm>
            <a:off x="114067" y="6098926"/>
            <a:ext cx="641009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Hint: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77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8" grpId="0" animBg="1"/>
      <p:bldP spid="37" grpId="0" animBg="1"/>
      <p:bldP spid="37" grpId="1" animBg="1"/>
      <p:bldP spid="38" grpId="0" animBg="1"/>
      <p:bldP spid="38" grpId="1" animBg="1"/>
      <p:bldP spid="35" grpId="0"/>
      <p:bldP spid="35" grpId="1"/>
      <p:bldP spid="39" grpId="0"/>
      <p:bldP spid="39" grpId="1"/>
      <p:bldP spid="53" grpId="0"/>
      <p:bldP spid="53" grpId="1"/>
      <p:bldP spid="62" grpId="0" animBg="1"/>
      <p:bldP spid="6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4" name="Equal 43"/>
          <p:cNvSpPr/>
          <p:nvPr/>
        </p:nvSpPr>
        <p:spPr>
          <a:xfrm>
            <a:off x="56388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543800" y="31242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24200"/>
                <a:ext cx="4042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6667" r="-14286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106667" r="-14286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206667" r="-14286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306667" r="-14286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406667" r="-14286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506667" r="-14286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Multiply 40">
            <a:extLst>
              <a:ext uri="{FF2B5EF4-FFF2-40B4-BE49-F238E27FC236}">
                <a16:creationId xmlns:a16="http://schemas.microsoft.com/office/drawing/2014/main" id="{5F01895B-BE7F-54F9-8C9F-EB6277B97714}"/>
              </a:ext>
            </a:extLst>
          </p:cNvPr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448" r="-293333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448" r="-2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448" r="-1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448" r="-3448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103448" r="-293333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103448" r="-2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103448" r="-1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103448" r="-3448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203448" r="-29333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203448" r="-2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203448" r="-1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203448" r="-3448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03448" r="-29333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03448" r="-2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03448" r="-1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03448" r="-344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403448" r="-29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403448" r="-2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403448" r="-1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403448" r="-3448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503448" r="-29333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503448" r="-2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503448" r="-1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503448" r="-3448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448" r="-3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448" r="-2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448" r="-1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448" r="-6897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103448" r="-3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103448" r="-2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103448" r="-1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103448" r="-6897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203448" r="-3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203448" r="-2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203448" r="-1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203448" r="-6897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03448" r="-3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03448" r="-2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03448" r="-1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03448" r="-6897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403448" r="-3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403448" r="-2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403448" r="-1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403448" r="-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503448" r="-3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503448" r="-2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503448" r="-1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503448" r="-6897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115981"/>
                  </p:ext>
                </p:extLst>
              </p:nvPr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6667" r="-12500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106667" r="-12500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206667" r="-12500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306667" r="-1250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406667" r="-1250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506667" r="-1250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548446"/>
                  </p:ext>
                </p:extLst>
              </p:nvPr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A1F357A-456E-734B-893A-2EA689738A03}"/>
              </a:ext>
            </a:extLst>
          </p:cNvPr>
          <p:cNvGrpSpPr/>
          <p:nvPr/>
        </p:nvGrpSpPr>
        <p:grpSpPr>
          <a:xfrm>
            <a:off x="228600" y="4355068"/>
            <a:ext cx="3899651" cy="2121932"/>
            <a:chOff x="228600" y="4355068"/>
            <a:chExt cx="3899651" cy="21219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8635022-0A17-7E9D-D693-0399842FCE0C}"/>
                </a:ext>
              </a:extLst>
            </p:cNvPr>
            <p:cNvGrpSpPr/>
            <p:nvPr/>
          </p:nvGrpSpPr>
          <p:grpSpPr>
            <a:xfrm>
              <a:off x="228600" y="4355068"/>
              <a:ext cx="3899651" cy="2121932"/>
              <a:chOff x="228600" y="4355068"/>
              <a:chExt cx="3899651" cy="21219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24D58871-B013-D76A-1D52-ABA87D1649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883" y="43550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0033943-52E7-B430-9F66-4DAEBA1F178D}"/>
                  </a:ext>
                </a:extLst>
              </p:cNvPr>
              <p:cNvGrpSpPr/>
              <p:nvPr/>
            </p:nvGrpSpPr>
            <p:grpSpPr>
              <a:xfrm>
                <a:off x="228600" y="4648200"/>
                <a:ext cx="3899651" cy="1828800"/>
                <a:chOff x="2866955" y="4648200"/>
                <a:chExt cx="3899651" cy="1828800"/>
              </a:xfrm>
            </p:grpSpPr>
            <p:pic>
              <p:nvPicPr>
                <p:cNvPr id="6" name="Picture 2">
                  <a:extLst>
                    <a:ext uri="{FF2B5EF4-FFF2-40B4-BE49-F238E27FC236}">
                      <a16:creationId xmlns:a16="http://schemas.microsoft.com/office/drawing/2014/main" id="{E86BD420-7478-4C9C-0DF3-34A186E992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67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186ED0E-1DA0-55CA-98DC-D16F8DAF34C4}"/>
                    </a:ext>
                  </a:extLst>
                </p:cNvPr>
                <p:cNvCxnSpPr>
                  <a:stCxn id="6" idx="0"/>
                  <a:endCxn id="9" idx="1"/>
                </p:cNvCxnSpPr>
                <p:nvPr/>
              </p:nvCxnSpPr>
              <p:spPr>
                <a:xfrm flipV="1">
                  <a:off x="5034776" y="4724400"/>
                  <a:ext cx="600307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7E670898-177A-5645-4605-9EBEBB7BB4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8317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" name="Picture 2">
                  <a:extLst>
                    <a:ext uri="{FF2B5EF4-FFF2-40B4-BE49-F238E27FC236}">
                      <a16:creationId xmlns:a16="http://schemas.microsoft.com/office/drawing/2014/main" id="{033344FC-8C9A-E9F9-DA5D-559179BAE6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5083" y="46482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" name="Picture 2">
                  <a:extLst>
                    <a:ext uri="{FF2B5EF4-FFF2-40B4-BE49-F238E27FC236}">
                      <a16:creationId xmlns:a16="http://schemas.microsoft.com/office/drawing/2014/main" id="{15C85396-90E0-47D6-9471-14351EE5D1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8800" y="59436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B56E7E0-9BB1-08AA-F980-6364D78185C3}"/>
                    </a:ext>
                  </a:extLst>
                </p:cNvPr>
                <p:cNvCxnSpPr>
                  <a:stCxn id="9" idx="3"/>
                  <a:endCxn id="8" idx="0"/>
                </p:cNvCxnSpPr>
                <p:nvPr/>
              </p:nvCxnSpPr>
              <p:spPr>
                <a:xfrm>
                  <a:off x="5791200" y="4724400"/>
                  <a:ext cx="615176" cy="6096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B3D53B9-15F3-F574-3488-C9420C79C9B4}"/>
                    </a:ext>
                  </a:extLst>
                </p:cNvPr>
                <p:cNvCxnSpPr>
                  <a:stCxn id="6" idx="2"/>
                  <a:endCxn id="10" idx="1"/>
                </p:cNvCxnSpPr>
                <p:nvPr/>
              </p:nvCxnSpPr>
              <p:spPr>
                <a:xfrm>
                  <a:off x="5034776" y="5486400"/>
                  <a:ext cx="604024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4A9D68A-4C88-5B1E-33B8-4A73D2F6BA36}"/>
                    </a:ext>
                  </a:extLst>
                </p:cNvPr>
                <p:cNvCxnSpPr>
                  <a:cxnSpLocks/>
                  <a:stCxn id="10" idx="3"/>
                  <a:endCxn id="8" idx="2"/>
                </p:cNvCxnSpPr>
                <p:nvPr/>
              </p:nvCxnSpPr>
              <p:spPr>
                <a:xfrm flipV="1">
                  <a:off x="5794917" y="5486400"/>
                  <a:ext cx="611459" cy="53340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" name="Picture 2">
                  <a:extLst>
                    <a:ext uri="{FF2B5EF4-FFF2-40B4-BE49-F238E27FC236}">
                      <a16:creationId xmlns:a16="http://schemas.microsoft.com/office/drawing/2014/main" id="{32F4183A-D4AB-B381-B5D9-634B336117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24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>
                  <a:extLst>
                    <a:ext uri="{FF2B5EF4-FFF2-40B4-BE49-F238E27FC236}">
                      <a16:creationId xmlns:a16="http://schemas.microsoft.com/office/drawing/2014/main" id="{A5EC3534-5E56-4947-ADBF-077BAED19D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5334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430C2B40-C92A-B14E-20DA-ACE30D8D19A5}"/>
                    </a:ext>
                  </a:extLst>
                </p:cNvPr>
                <p:cNvCxnSpPr>
                  <a:endCxn id="6" idx="1"/>
                </p:cNvCxnSpPr>
                <p:nvPr/>
              </p:nvCxnSpPr>
              <p:spPr>
                <a:xfrm>
                  <a:off x="4118517" y="5410200"/>
                  <a:ext cx="838200" cy="0"/>
                </a:xfrm>
                <a:prstGeom prst="line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0B9B560-CF59-1C85-3A18-B7C6B914D2BD}"/>
                    </a:ext>
                  </a:extLst>
                </p:cNvPr>
                <p:cNvCxnSpPr/>
                <p:nvPr/>
              </p:nvCxnSpPr>
              <p:spPr>
                <a:xfrm>
                  <a:off x="3124200" y="5410200"/>
                  <a:ext cx="838200" cy="0"/>
                </a:xfrm>
                <a:prstGeom prst="line">
                  <a:avLst/>
                </a:prstGeom>
                <a:ln w="19050"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4E9FDFA-2160-2BAC-D663-46E60D120762}"/>
                    </a:ext>
                  </a:extLst>
                </p:cNvPr>
                <p:cNvCxnSpPr>
                  <a:stCxn id="9" idx="2"/>
                  <a:endCxn id="10" idx="0"/>
                </p:cNvCxnSpPr>
                <p:nvPr/>
              </p:nvCxnSpPr>
              <p:spPr>
                <a:xfrm>
                  <a:off x="5713142" y="4800600"/>
                  <a:ext cx="3717" cy="1143000"/>
                </a:xfrm>
                <a:prstGeom prst="line">
                  <a:avLst/>
                </a:prstGeom>
                <a:ln w="19050"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F9D75FF4-8B22-DDBF-D5B4-84E73E5ABF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6955" y="5486400"/>
                      <a:ext cx="365805" cy="369332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0243C466-0993-F5CB-4DEC-6679A54AC5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6200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3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0DB17AD-B2C2-1A1C-2654-FAE48F3B5A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5794" y="5486400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4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95F30E3-D018-47D4-1FEA-6D2D6B4BC0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6400" y="61076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35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908119A-9032-A295-8770-6F0B49896C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0800" y="5193268"/>
                      <a:ext cx="36580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DC0ED89F-1920-7106-BD3C-00B45AF7DBBC}"/>
                </a:ext>
              </a:extLst>
            </p:cNvPr>
            <p:cNvSpPr/>
            <p:nvPr/>
          </p:nvSpPr>
          <p:spPr>
            <a:xfrm>
              <a:off x="2520963" y="4673840"/>
              <a:ext cx="1258535" cy="1193560"/>
            </a:xfrm>
            <a:prstGeom prst="arc">
              <a:avLst>
                <a:gd name="adj1" fmla="val 16200000"/>
                <a:gd name="adj2" fmla="val 353743"/>
              </a:avLst>
            </a:prstGeom>
            <a:ln w="15875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31619086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31619086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448" t="-3448" r="-5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3448" t="-3448" r="-4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3448" t="-3448" r="-3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3448" t="-3448" r="-2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3448" t="-3448" r="-1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3448" t="-3448" r="-6897" b="-5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448" t="-103448" r="-5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3448" t="-103448" r="-4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3448" t="-103448" r="-3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3448" t="-103448" r="-2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3448" t="-103448" r="-1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3448" t="-103448" r="-6897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448" t="-203448" r="-5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3448" t="-203448" r="-4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3448" t="-203448" r="-3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3448" t="-203448" r="-2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3448" t="-203448" r="-1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3448" t="-203448" r="-6897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448" t="-303448" r="-5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3448" t="-303448" r="-4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3448" t="-303448" r="-3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3448" t="-303448" r="-2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3448" t="-303448" r="-1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448" t="-403448" r="-5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3448" t="-403448" r="-4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3448" t="-403448" r="-3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03448" t="-403448" r="-2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3448" t="-403448" r="-1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3448" t="-403448" r="-6897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3448" t="-503448" r="-5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103448" t="-503448" r="-4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203448" t="-503448" r="-3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403448" t="-503448" r="-1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5"/>
                          <a:stretch>
                            <a:fillRect l="-503448" t="-503448" r="-689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0D998A9-EAE0-724F-BB2F-EDAB65CE3A54}"/>
              </a:ext>
            </a:extLst>
          </p:cNvPr>
          <p:cNvGrpSpPr/>
          <p:nvPr/>
        </p:nvGrpSpPr>
        <p:grpSpPr>
          <a:xfrm>
            <a:off x="5091949" y="4343400"/>
            <a:ext cx="3899651" cy="2121932"/>
            <a:chOff x="228600" y="4355068"/>
            <a:chExt cx="3899651" cy="2121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66D5A8E-4EA2-1441-87B1-8E53B5191E30}"/>
                    </a:ext>
                  </a:extLst>
                </p:cNvPr>
                <p:cNvSpPr txBox="1"/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883" y="4355068"/>
                  <a:ext cx="365806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23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5EE37F3-7304-C548-84CC-A606FAB46E18}"/>
                </a:ext>
              </a:extLst>
            </p:cNvPr>
            <p:cNvGrpSpPr/>
            <p:nvPr/>
          </p:nvGrpSpPr>
          <p:grpSpPr>
            <a:xfrm>
              <a:off x="228600" y="4648200"/>
              <a:ext cx="3899651" cy="1828800"/>
              <a:chOff x="2866955" y="4648200"/>
              <a:chExt cx="3899651" cy="1828800"/>
            </a:xfrm>
          </p:grpSpPr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ACA5AE9D-EEF2-6B43-B96E-0B53EAD4E5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7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id="{D6065332-0798-4741-89AA-D4AC85278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8317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B5D6B66A-3F4F-8B4B-9643-DDBD947F93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5083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1A0F4C56-D33D-E941-8E30-3C949AFB57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5943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>
                <a:extLst>
                  <a:ext uri="{FF2B5EF4-FFF2-40B4-BE49-F238E27FC236}">
                    <a16:creationId xmlns:a16="http://schemas.microsoft.com/office/drawing/2014/main" id="{D90D4825-5C6F-C346-B9BB-6628C9252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2">
                <a:extLst>
                  <a:ext uri="{FF2B5EF4-FFF2-40B4-BE49-F238E27FC236}">
                    <a16:creationId xmlns:a16="http://schemas.microsoft.com/office/drawing/2014/main" id="{4C5BF68C-57AA-1244-A594-5AB994DE61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FEEFCE02-530C-3948-A421-28940D89E223}"/>
                      </a:ext>
                    </a:extLst>
                  </p:cNvPr>
                  <p:cNvSpPr txBox="1"/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6955" y="5486400"/>
                    <a:ext cx="365805" cy="36933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14FC49B-C944-6347-987F-5FFA3C027F78}"/>
                      </a:ext>
                    </a:extLst>
                  </p:cNvPr>
                  <p:cNvSpPr txBox="1"/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4A2C447-4A99-7645-B95F-271FCA631614}"/>
                      </a:ext>
                    </a:extLst>
                  </p:cNvPr>
                  <p:cNvSpPr txBox="1"/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5794" y="54864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E8B34B06-CD21-FC4B-BD66-6B354094A5D7}"/>
                      </a:ext>
                    </a:extLst>
                  </p:cNvPr>
                  <p:cNvSpPr txBox="1"/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61076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A7F870A-1DF3-3D47-9A3D-D053B8F1C48E}"/>
                      </a:ext>
                    </a:extLst>
                  </p:cNvPr>
                  <p:cNvSpPr txBox="1"/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51932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8" name="Arc 57">
            <a:extLst>
              <a:ext uri="{FF2B5EF4-FFF2-40B4-BE49-F238E27FC236}">
                <a16:creationId xmlns:a16="http://schemas.microsoft.com/office/drawing/2014/main" id="{628D83D3-F8FF-504E-B65B-7F7251A21E7F}"/>
              </a:ext>
            </a:extLst>
          </p:cNvPr>
          <p:cNvSpPr/>
          <p:nvPr/>
        </p:nvSpPr>
        <p:spPr>
          <a:xfrm>
            <a:off x="5029200" y="5017532"/>
            <a:ext cx="2377394" cy="1535668"/>
          </a:xfrm>
          <a:prstGeom prst="arc">
            <a:avLst>
              <a:gd name="adj1" fmla="val 12271239"/>
              <a:gd name="adj2" fmla="val 2014131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51A5FBF-3B07-0F4B-AFDF-3A7F62E7C3B6}"/>
              </a:ext>
            </a:extLst>
          </p:cNvPr>
          <p:cNvGrpSpPr/>
          <p:nvPr/>
        </p:nvGrpSpPr>
        <p:grpSpPr>
          <a:xfrm>
            <a:off x="7315200" y="4739481"/>
            <a:ext cx="1238111" cy="659051"/>
            <a:chOff x="7315200" y="4739481"/>
            <a:chExt cx="1238111" cy="65905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7802DDA-D85D-EF48-8F5F-9E4ABB1F6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200" y="4739481"/>
              <a:ext cx="625722" cy="594519"/>
            </a:xfrm>
            <a:prstGeom prst="line">
              <a:avLst/>
            </a:prstGeom>
            <a:ln w="1905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05CE3E9-1D4F-A74A-9AF6-14B9211A4AA2}"/>
                </a:ext>
              </a:extLst>
            </p:cNvPr>
            <p:cNvCxnSpPr/>
            <p:nvPr/>
          </p:nvCxnSpPr>
          <p:spPr>
            <a:xfrm>
              <a:off x="7330394" y="5398532"/>
              <a:ext cx="1222917" cy="0"/>
            </a:xfrm>
            <a:prstGeom prst="line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A79642B-D039-DC4B-B4A4-454E17469251}"/>
              </a:ext>
            </a:extLst>
          </p:cNvPr>
          <p:cNvCxnSpPr/>
          <p:nvPr/>
        </p:nvCxnSpPr>
        <p:spPr>
          <a:xfrm flipH="1">
            <a:off x="8019911" y="5474732"/>
            <a:ext cx="611459" cy="533400"/>
          </a:xfrm>
          <a:prstGeom prst="line">
            <a:avLst/>
          </a:prstGeom>
          <a:ln w="1905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2BCFE31-C0AE-3A4F-B658-7E1618D499F1}"/>
              </a:ext>
            </a:extLst>
          </p:cNvPr>
          <p:cNvCxnSpPr/>
          <p:nvPr/>
        </p:nvCxnSpPr>
        <p:spPr>
          <a:xfrm>
            <a:off x="6328317" y="5410200"/>
            <a:ext cx="838200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D0601B-7568-0B46-8C4E-F44A382C824B}"/>
              </a:ext>
            </a:extLst>
          </p:cNvPr>
          <p:cNvCxnSpPr/>
          <p:nvPr/>
        </p:nvCxnSpPr>
        <p:spPr>
          <a:xfrm>
            <a:off x="5334000" y="5410200"/>
            <a:ext cx="838200" cy="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DF5924C-7CC9-934D-8A2C-3D9DD7804833}"/>
              </a:ext>
            </a:extLst>
          </p:cNvPr>
          <p:cNvCxnSpPr/>
          <p:nvPr/>
        </p:nvCxnSpPr>
        <p:spPr>
          <a:xfrm>
            <a:off x="7924800" y="4800600"/>
            <a:ext cx="3717" cy="1143000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767E3FC-7EB7-0944-8F77-189FEA3A9D32}"/>
              </a:ext>
            </a:extLst>
          </p:cNvPr>
          <p:cNvCxnSpPr/>
          <p:nvPr/>
        </p:nvCxnSpPr>
        <p:spPr>
          <a:xfrm>
            <a:off x="7320776" y="5474732"/>
            <a:ext cx="604024" cy="53340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A2AE05B-D378-774A-8A5E-82C3F54A2A3D}"/>
              </a:ext>
            </a:extLst>
          </p:cNvPr>
          <p:cNvCxnSpPr/>
          <p:nvPr/>
        </p:nvCxnSpPr>
        <p:spPr>
          <a:xfrm>
            <a:off x="8023282" y="4774960"/>
            <a:ext cx="615176" cy="60960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9874E89C-5F61-5140-B570-B8111BF482DB}"/>
              </a:ext>
            </a:extLst>
          </p:cNvPr>
          <p:cNvSpPr/>
          <p:nvPr/>
        </p:nvSpPr>
        <p:spPr>
          <a:xfrm>
            <a:off x="7391400" y="4724400"/>
            <a:ext cx="1258535" cy="1193560"/>
          </a:xfrm>
          <a:prstGeom prst="arc">
            <a:avLst>
              <a:gd name="adj1" fmla="val 16200000"/>
              <a:gd name="adj2" fmla="val 353743"/>
            </a:avLst>
          </a:prstGeom>
          <a:ln w="158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9AB986-7248-0D44-A266-B1E0FA825213}"/>
                  </a:ext>
                </a:extLst>
              </p:cNvPr>
              <p:cNvSpPr txBox="1"/>
              <p:nvPr/>
            </p:nvSpPr>
            <p:spPr>
              <a:xfrm>
                <a:off x="7379344" y="6400800"/>
                <a:ext cx="50359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9AB986-7248-0D44-A266-B1E0FA825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344" y="6400800"/>
                <a:ext cx="503599" cy="37555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6056CF8-75D0-3542-9833-D1B943468D1D}"/>
                  </a:ext>
                </a:extLst>
              </p:cNvPr>
              <p:cNvSpPr txBox="1"/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b="1" i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6056CF8-75D0-3542-9833-D1B943468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508" y="6308543"/>
                <a:ext cx="393056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015504EC-2F6A-3A18-AD58-EEB4CA5172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570037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There is an edge 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) in the graph corresponding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000" b="1" dirty="0"/>
                  <a:t>if and only if </a:t>
                </a:r>
                <a:r>
                  <a:rPr lang="en-US" sz="2000" dirty="0"/>
                  <a:t>there is a path of length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015504EC-2F6A-3A18-AD58-EEB4CA517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70037"/>
                <a:ext cx="8229600" cy="4525963"/>
              </a:xfrm>
              <a:prstGeom prst="rect">
                <a:avLst/>
              </a:prstGeom>
              <a:blipFill>
                <a:blip r:embed="rId48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B71BA1-3814-9BE7-32B3-0BD0E66E9774}"/>
                  </a:ext>
                </a:extLst>
              </p:cNvPr>
              <p:cNvSpPr txBox="1"/>
              <p:nvPr/>
            </p:nvSpPr>
            <p:spPr>
              <a:xfrm>
                <a:off x="4361369" y="3645349"/>
                <a:ext cx="2862322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B71BA1-3814-9BE7-32B3-0BD0E66E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369" y="3645349"/>
                <a:ext cx="2862322" cy="400110"/>
              </a:xfrm>
              <a:prstGeom prst="rect">
                <a:avLst/>
              </a:prstGeom>
              <a:blipFill>
                <a:blip r:embed="rId49"/>
                <a:stretch>
                  <a:fillRect l="-2128" t="-9091" r="-1489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14EA97C-A613-FBF9-7420-02066FD5BA29}"/>
              </a:ext>
            </a:extLst>
          </p:cNvPr>
          <p:cNvGrpSpPr/>
          <p:nvPr/>
        </p:nvGrpSpPr>
        <p:grpSpPr>
          <a:xfrm>
            <a:off x="6343511" y="4712732"/>
            <a:ext cx="1520283" cy="1295400"/>
            <a:chOff x="6343511" y="4712732"/>
            <a:chExt cx="1520283" cy="12954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94477-CF17-6EC3-C6CA-ACD79B53A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4335" y="4712732"/>
              <a:ext cx="1515742" cy="647089"/>
            </a:xfrm>
            <a:prstGeom prst="line">
              <a:avLst/>
            </a:prstGeom>
            <a:ln w="1905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D072ECA-21D0-9EB3-A940-7CD6D30582E0}"/>
                </a:ext>
              </a:extLst>
            </p:cNvPr>
            <p:cNvCxnSpPr/>
            <p:nvPr/>
          </p:nvCxnSpPr>
          <p:spPr>
            <a:xfrm>
              <a:off x="6343511" y="5398532"/>
              <a:ext cx="1520283" cy="609600"/>
            </a:xfrm>
            <a:prstGeom prst="line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5679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1CB91-8887-294E-AC80-984C989D6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Algorithms for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82A764-BDE8-7B4B-A8BF-1FDD163F2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Fast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4425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compute Transitive Closure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>
                <a:blip r:embed="rId2"/>
                <a:stretch>
                  <a:fillRect l="-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qual 43"/>
          <p:cNvSpPr/>
          <p:nvPr/>
        </p:nvSpPr>
        <p:spPr>
          <a:xfrm>
            <a:off x="56388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543800" y="31242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24200"/>
                <a:ext cx="4042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9C7A9696-E5C9-D1E7-0FF4-CB1A13084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6667" r="-14286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106667" r="-14286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206667" r="-14286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306667" r="-14286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406667" r="-14286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6"/>
                          <a:stretch>
                            <a:fillRect l="-12698" t="-506667" r="-14286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C1CA2F2-318E-1C90-B711-5A9B1F22E4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7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Multiply 40">
            <a:extLst>
              <a:ext uri="{FF2B5EF4-FFF2-40B4-BE49-F238E27FC236}">
                <a16:creationId xmlns:a16="http://schemas.microsoft.com/office/drawing/2014/main" id="{5F01895B-BE7F-54F9-8C9F-EB6277B97714}"/>
              </a:ext>
            </a:extLst>
          </p:cNvPr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F38FF7-1268-08CF-D4A1-2B9B6D656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695A1-8071-3C68-00C0-63C3028F6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3">
                <a:extLst>
                  <a:ext uri="{FF2B5EF4-FFF2-40B4-BE49-F238E27FC236}">
                    <a16:creationId xmlns:a16="http://schemas.microsoft.com/office/drawing/2014/main" id="{7861762F-248B-9585-DCE8-E0B0606D8A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448" r="-293333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448" r="-2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448" r="-103448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448" r="-3448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103448" r="-293333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103448" r="-2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103448" r="-103448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103448" r="-3448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203448" r="-29333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203448" r="-2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203448" r="-103448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203448" r="-3448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303448" r="-29333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303448" r="-2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303448" r="-103448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303448" r="-344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403448" r="-29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403448" r="-2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403448" r="-1034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403448" r="-3448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96667" t="-503448" r="-29333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306897" t="-503448" r="-2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406897" t="-503448" r="-1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506897" t="-503448" r="-3448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3">
                <a:extLst>
                  <a:ext uri="{FF2B5EF4-FFF2-40B4-BE49-F238E27FC236}">
                    <a16:creationId xmlns:a16="http://schemas.microsoft.com/office/drawing/2014/main" id="{3648FD93-6DE9-4978-242C-DE95E5400A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448" r="-5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448" r="-4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448" r="-3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448" r="-2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448" r="-106897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448" r="-6897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103448" r="-5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103448" r="-4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103448" r="-3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103448" r="-2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103448" r="-106897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103448" r="-6897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203448" r="-5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203448" r="-4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203448" r="-3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203448" r="-2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203448" r="-10689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203448" r="-6897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303448" r="-5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303448" r="-4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303448" r="-3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303448" r="-2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303448" r="-10689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303448" r="-6897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403448" r="-5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403448" r="-4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403448" r="-3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403448" r="-2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403448" r="-10689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403448" r="-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448" t="-503448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448" t="-503448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3448" t="-503448" r="-3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303448" t="-503448" r="-2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403448" t="-503448" r="-1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503448" t="-503448" r="-6897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7C3EBD0-9E01-3BDF-2FB0-66BD1E13AF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115981"/>
                  </p:ext>
                </p:extLst>
              </p:nvPr>
            </p:nvGraphicFramePr>
            <p:xfrm>
              <a:off x="6216042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6667" r="-12500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106667" r="-12500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206667" r="-12500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306667" r="-1250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406667" r="-1250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938" t="-506667" r="-1250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03BFD4-5ADB-9478-D481-FDCFD368F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548446"/>
                  </p:ext>
                </p:extLst>
              </p:nvPr>
            </p:nvGraphicFramePr>
            <p:xfrm>
              <a:off x="6707622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639" t="-3175" r="-49836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103333" t="-3175" r="-40666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200000" t="-3175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05000" t="-3175" r="-20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398361" t="-3175" r="-10163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3"/>
                          <a:stretch>
                            <a:fillRect l="-506667" t="-3175" r="-333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3"/>
              <p:cNvGraphicFramePr>
                <a:graphicFrameLocks/>
              </p:cNvGraphicFramePr>
              <p:nvPr/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3"/>
              <p:cNvGraphicFramePr>
                <a:graphicFrameLocks/>
              </p:cNvGraphicFramePr>
              <p:nvPr/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448" t="-3448" r="-5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103448" t="-3448" r="-4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203448" t="-3448" r="-3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03448" t="-3448" r="-2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403448" t="-3448" r="-10689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503448" t="-3448" r="-6897" b="-5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448" t="-103448" r="-5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103448" t="-103448" r="-4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203448" t="-103448" r="-3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03448" t="-103448" r="-2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403448" t="-103448" r="-10689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503448" t="-103448" r="-6897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448" t="-203448" r="-5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103448" t="-203448" r="-4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203448" t="-203448" r="-3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03448" t="-203448" r="-2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403448" t="-203448" r="-10689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503448" t="-203448" r="-6897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448" t="-303448" r="-5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103448" t="-303448" r="-4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203448" t="-303448" r="-3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03448" t="-303448" r="-2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403448" t="-303448" r="-10689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448" t="-403448" r="-5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103448" t="-403448" r="-4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203448" t="-403448" r="-3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03448" t="-403448" r="-2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403448" t="-403448" r="-10689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503448" t="-403448" r="-6897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3448" t="-503448" r="-5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103448" t="-503448" r="-4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203448" t="-503448" r="-3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403448" t="-503448" r="-1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4"/>
                          <a:stretch>
                            <a:fillRect l="-503448" t="-503448" r="-689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8C8E1D-0DF2-A54E-93FD-52F9DBCD213A}"/>
                  </a:ext>
                </a:extLst>
              </p:cNvPr>
              <p:cNvSpPr txBox="1"/>
              <p:nvPr/>
            </p:nvSpPr>
            <p:spPr>
              <a:xfrm>
                <a:off x="4186626" y="3581400"/>
                <a:ext cx="185217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Compute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8C8E1D-0DF2-A54E-93FD-52F9DBCD2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626" y="3581400"/>
                <a:ext cx="1852174" cy="369332"/>
              </a:xfrm>
              <a:prstGeom prst="rect">
                <a:avLst/>
              </a:prstGeom>
              <a:blipFill>
                <a:blip r:embed="rId45"/>
                <a:stretch>
                  <a:fillRect l="-2961" t="-10000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134C037-AA8F-834D-8734-7AF30B75F502}"/>
                  </a:ext>
                </a:extLst>
              </p:cNvPr>
              <p:cNvSpPr txBox="1"/>
              <p:nvPr/>
            </p:nvSpPr>
            <p:spPr>
              <a:xfrm>
                <a:off x="4125441" y="5568861"/>
                <a:ext cx="165942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134C037-AA8F-834D-8734-7AF30B75F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441" y="5568861"/>
                <a:ext cx="1659429" cy="369332"/>
              </a:xfrm>
              <a:prstGeom prst="rect">
                <a:avLst/>
              </a:prstGeom>
              <a:blipFill>
                <a:blip r:embed="rId46"/>
                <a:stretch>
                  <a:fillRect l="-2920"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E734163-F40A-BB48-B748-DA0C1AC5C80D}"/>
                  </a:ext>
                </a:extLst>
              </p:cNvPr>
              <p:cNvSpPr txBox="1"/>
              <p:nvPr/>
            </p:nvSpPr>
            <p:spPr>
              <a:xfrm>
                <a:off x="5996426" y="5568861"/>
                <a:ext cx="3215945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b="1" dirty="0"/>
                  <a:t> Matrix Multiplications  </a:t>
                </a:r>
                <a:r>
                  <a:rPr lang="en-US" b="1" dirty="0">
                    <a:sym typeface="Wingdings" pitchFamily="2" charset="2"/>
                  </a:rPr>
                  <a:t></a:t>
                </a:r>
                <a:endParaRPr lang="en-US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E734163-F40A-BB48-B748-DA0C1AC5C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426" y="5568861"/>
                <a:ext cx="3215945" cy="369332"/>
              </a:xfrm>
              <a:prstGeom prst="rect">
                <a:avLst/>
              </a:prstGeom>
              <a:blipFill>
                <a:blip r:embed="rId47"/>
                <a:stretch>
                  <a:fillRect t="-9677" r="-37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C5F4D3-873C-8176-9AF8-BE2234FF93EF}"/>
                  </a:ext>
                </a:extLst>
              </p:cNvPr>
              <p:cNvSpPr txBox="1"/>
              <p:nvPr/>
            </p:nvSpPr>
            <p:spPr>
              <a:xfrm>
                <a:off x="5996426" y="3581400"/>
                <a:ext cx="236904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and take </a:t>
                </a:r>
                <a:r>
                  <a:rPr lang="en-US" b="1" dirty="0"/>
                  <a:t>union </a:t>
                </a:r>
                <a:r>
                  <a:rPr lang="en-US" dirty="0"/>
                  <a:t>with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C5F4D3-873C-8176-9AF8-BE2234FF9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426" y="3581400"/>
                <a:ext cx="2369046" cy="369332"/>
              </a:xfrm>
              <a:prstGeom prst="rect">
                <a:avLst/>
              </a:prstGeom>
              <a:blipFill>
                <a:blip r:embed="rId48"/>
                <a:stretch>
                  <a:fillRect l="-2320" t="-10000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D86BD8-17FA-2EC6-DA3B-215D5F024DBA}"/>
                  </a:ext>
                </a:extLst>
              </p:cNvPr>
              <p:cNvSpPr txBox="1"/>
              <p:nvPr/>
            </p:nvSpPr>
            <p:spPr>
              <a:xfrm>
                <a:off x="4126954" y="4507468"/>
                <a:ext cx="191148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Compute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D86BD8-17FA-2EC6-DA3B-215D5F024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954" y="4507468"/>
                <a:ext cx="1911485" cy="369332"/>
              </a:xfrm>
              <a:prstGeom prst="rect">
                <a:avLst/>
              </a:prstGeom>
              <a:blipFill>
                <a:blip r:embed="rId49"/>
                <a:stretch>
                  <a:fillRect l="-2866"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9B1F82-744D-24E6-B1B4-E019FF69FA87}"/>
                  </a:ext>
                </a:extLst>
              </p:cNvPr>
              <p:cNvSpPr txBox="1"/>
              <p:nvPr/>
            </p:nvSpPr>
            <p:spPr>
              <a:xfrm>
                <a:off x="5936754" y="4507468"/>
                <a:ext cx="239296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and take </a:t>
                </a:r>
                <a:r>
                  <a:rPr lang="en-US" b="1" dirty="0"/>
                  <a:t>union </a:t>
                </a:r>
                <a:r>
                  <a:rPr lang="en-US" dirty="0"/>
                  <a:t>with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9B1F82-744D-24E6-B1B4-E019FF69F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754" y="4507468"/>
                <a:ext cx="2392963" cy="369332"/>
              </a:xfrm>
              <a:prstGeom prst="rect">
                <a:avLst/>
              </a:prstGeom>
              <a:blipFill>
                <a:blip r:embed="rId50"/>
                <a:stretch>
                  <a:fillRect l="-2296"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8EAEC-273E-F7D6-F5E9-51C630AA3842}"/>
                  </a:ext>
                </a:extLst>
              </p:cNvPr>
              <p:cNvSpPr txBox="1"/>
              <p:nvPr/>
            </p:nvSpPr>
            <p:spPr>
              <a:xfrm>
                <a:off x="4186626" y="3601958"/>
                <a:ext cx="365465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Adjacency Matrix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8EAEC-273E-F7D6-F5E9-51C630AA3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626" y="3601958"/>
                <a:ext cx="3654655" cy="369332"/>
              </a:xfrm>
              <a:prstGeom prst="rect">
                <a:avLst/>
              </a:prstGeom>
              <a:blipFill>
                <a:blip r:embed="rId51"/>
                <a:stretch>
                  <a:fillRect l="-1503" t="-1000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55">
                <a:extLst>
                  <a:ext uri="{FF2B5EF4-FFF2-40B4-BE49-F238E27FC236}">
                    <a16:creationId xmlns:a16="http://schemas.microsoft.com/office/drawing/2014/main" id="{40E6E030-9F94-145F-C422-E82E4CD8B916}"/>
                  </a:ext>
                </a:extLst>
              </p:cNvPr>
              <p:cNvSpPr/>
              <p:nvPr/>
            </p:nvSpPr>
            <p:spPr>
              <a:xfrm>
                <a:off x="2535772" y="5997081"/>
                <a:ext cx="6053656" cy="738682"/>
              </a:xfrm>
              <a:prstGeom prst="cloudCallout">
                <a:avLst>
                  <a:gd name="adj1" fmla="val -23217"/>
                  <a:gd name="adj2" fmla="val 8544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Hint</a:t>
                </a:r>
                <a:r>
                  <a:rPr lang="en-US" sz="1400" dirty="0">
                    <a:solidFill>
                      <a:schemeClr val="tx1"/>
                    </a:solidFill>
                  </a:rPr>
                  <a:t>: Can we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in a </a:t>
                </a:r>
                <a:r>
                  <a:rPr lang="en-US" sz="1400" u="sng" dirty="0">
                    <a:solidFill>
                      <a:schemeClr val="tx1"/>
                    </a:solidFill>
                  </a:rPr>
                  <a:t>single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 multiplication than 2 multiplications ?</a:t>
                </a:r>
              </a:p>
            </p:txBody>
          </p:sp>
        </mc:Choice>
        <mc:Fallback xmlns="">
          <p:sp>
            <p:nvSpPr>
              <p:cNvPr id="8" name="Cloud Callout 55">
                <a:extLst>
                  <a:ext uri="{FF2B5EF4-FFF2-40B4-BE49-F238E27FC236}">
                    <a16:creationId xmlns:a16="http://schemas.microsoft.com/office/drawing/2014/main" id="{40E6E030-9F94-145F-C422-E82E4CD8B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772" y="5997081"/>
                <a:ext cx="6053656" cy="738682"/>
              </a:xfrm>
              <a:prstGeom prst="cloudCallout">
                <a:avLst>
                  <a:gd name="adj1" fmla="val -23217"/>
                  <a:gd name="adj2" fmla="val 85442"/>
                </a:avLst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E22D36-0EF2-C55E-B5E9-294A18D57EEF}"/>
                  </a:ext>
                </a:extLst>
              </p:cNvPr>
              <p:cNvSpPr txBox="1"/>
              <p:nvPr/>
            </p:nvSpPr>
            <p:spPr>
              <a:xfrm>
                <a:off x="4114800" y="4495800"/>
                <a:ext cx="192591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Compute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E22D36-0EF2-C55E-B5E9-294A18D57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495800"/>
                <a:ext cx="1925912" cy="369332"/>
              </a:xfrm>
              <a:prstGeom prst="rect">
                <a:avLst/>
              </a:prstGeom>
              <a:blipFill>
                <a:blip r:embed="rId53"/>
                <a:stretch>
                  <a:fillRect l="-2532" t="-10000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80B28C-7765-F50B-D690-0487AA2BD9E5}"/>
                  </a:ext>
                </a:extLst>
              </p:cNvPr>
              <p:cNvSpPr txBox="1"/>
              <p:nvPr/>
            </p:nvSpPr>
            <p:spPr>
              <a:xfrm>
                <a:off x="5924600" y="4495800"/>
                <a:ext cx="239296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and take </a:t>
                </a:r>
                <a:r>
                  <a:rPr lang="en-US" b="1" dirty="0"/>
                  <a:t>union </a:t>
                </a:r>
                <a:r>
                  <a:rPr lang="en-US" dirty="0"/>
                  <a:t>with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80B28C-7765-F50B-D690-0487AA2BD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600" y="4495800"/>
                <a:ext cx="2392963" cy="369332"/>
              </a:xfrm>
              <a:prstGeom prst="rect">
                <a:avLst/>
              </a:prstGeom>
              <a:blipFill>
                <a:blip r:embed="rId54"/>
                <a:stretch>
                  <a:fillRect l="-2296" t="-10000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715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animBg="1"/>
      <p:bldP spid="36" grpId="1" animBg="1"/>
      <p:bldP spid="77" grpId="0" animBg="1"/>
      <p:bldP spid="78" grpId="0" animBg="1"/>
      <p:bldP spid="2" grpId="0" animBg="1"/>
      <p:bldP spid="2" grpId="1" animBg="1"/>
      <p:bldP spid="4" grpId="0" animBg="1"/>
      <p:bldP spid="5" grpId="0" animBg="1"/>
      <p:bldP spid="6" grpId="0" animBg="1"/>
      <p:bldP spid="8" grpId="0" animBg="1"/>
      <p:bldP spid="8" grpId="1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compute transitive closure of graph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in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𝜔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36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353" y="3782122"/>
                <a:ext cx="649986" cy="531812"/>
              </a:xfrm>
              <a:prstGeom prst="rect">
                <a:avLst/>
              </a:prstGeom>
              <a:blipFill rotWithShape="1">
                <a:blip r:embed="rId3"/>
                <a:stretch>
                  <a:fillRect l="-7477" t="-7955" r="-30841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515" y="3782122"/>
                <a:ext cx="702885" cy="532966"/>
              </a:xfrm>
              <a:prstGeom prst="rect">
                <a:avLst/>
              </a:prstGeom>
              <a:blipFill rotWithShape="1">
                <a:blip r:embed="rId4"/>
                <a:stretch>
                  <a:fillRect l="-6897" t="-7955" r="-2758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𝟖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684" y="3770965"/>
                <a:ext cx="702885" cy="532966"/>
              </a:xfrm>
              <a:prstGeom prst="rect">
                <a:avLst/>
              </a:prstGeom>
              <a:blipFill rotWithShape="1">
                <a:blip r:embed="rId5"/>
                <a:stretch>
                  <a:fillRect l="-6897" t="-8046" r="-2758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48400" y="36576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95136" y="3733800"/>
                <a:ext cx="1039515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136" y="3733800"/>
                <a:ext cx="1039515" cy="532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1143000" y="37951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831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00600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022592" y="3810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196DC4-AC23-2842-835F-3F346AC31794}"/>
                  </a:ext>
                </a:extLst>
              </p:cNvPr>
              <p:cNvSpPr txBox="1"/>
              <p:nvPr/>
            </p:nvSpPr>
            <p:spPr>
              <a:xfrm>
                <a:off x="3003301" y="3059668"/>
                <a:ext cx="3137397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1" dirty="0"/>
                  <a:t> Matrix Multiplications  </a:t>
                </a:r>
                <a:r>
                  <a:rPr lang="en-US" b="1" dirty="0">
                    <a:sym typeface="Wingdings" pitchFamily="2" charset="2"/>
                  </a:rPr>
                  <a:t></a:t>
                </a:r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196DC4-AC23-2842-835F-3F346AC31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301" y="3059668"/>
                <a:ext cx="3137397" cy="369332"/>
              </a:xfrm>
              <a:prstGeom prst="rect">
                <a:avLst/>
              </a:prstGeom>
              <a:blipFill>
                <a:blip r:embed="rId7"/>
                <a:stretch>
                  <a:fillRect l="-388" t="-9524" r="-77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55">
                <a:extLst>
                  <a:ext uri="{FF2B5EF4-FFF2-40B4-BE49-F238E27FC236}">
                    <a16:creationId xmlns:a16="http://schemas.microsoft.com/office/drawing/2014/main" id="{E05AE737-EC6A-B8B3-B869-464719EE338E}"/>
                  </a:ext>
                </a:extLst>
              </p:cNvPr>
              <p:cNvSpPr/>
              <p:nvPr/>
            </p:nvSpPr>
            <p:spPr>
              <a:xfrm>
                <a:off x="3115636" y="4668040"/>
                <a:ext cx="3636428" cy="732272"/>
              </a:xfrm>
              <a:prstGeom prst="cloudCallout">
                <a:avLst>
                  <a:gd name="adj1" fmla="val -23217"/>
                  <a:gd name="adj2" fmla="val 8544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How to eliminate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b="1" dirty="0">
                    <a:solidFill>
                      <a:schemeClr val="tx1"/>
                    </a:solidFill>
                  </a:rPr>
                  <a:t> factor ?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loud Callout 55">
                <a:extLst>
                  <a:ext uri="{FF2B5EF4-FFF2-40B4-BE49-F238E27FC236}">
                    <a16:creationId xmlns:a16="http://schemas.microsoft.com/office/drawing/2014/main" id="{E05AE737-EC6A-B8B3-B869-464719EE3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36" y="4668040"/>
                <a:ext cx="3636428" cy="732272"/>
              </a:xfrm>
              <a:prstGeom prst="cloudCallout">
                <a:avLst>
                  <a:gd name="adj1" fmla="val -23217"/>
                  <a:gd name="adj2" fmla="val 85442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097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 animBg="1"/>
      <p:bldP spid="12" grpId="0" animBg="1"/>
      <p:bldP spid="13" grpId="0" animBg="1"/>
      <p:bldP spid="14" grpId="0" animBg="1"/>
      <p:bldP spid="15" grpId="1" animBg="1"/>
      <p:bldP spid="4" grpId="0" animBg="1"/>
      <p:bldP spid="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400-1A41-C94D-AECB-C9CA03955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b="1" dirty="0"/>
              <a:t>SCC graph is a DAG.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b="1" dirty="0"/>
              <a:t>: How </a:t>
            </a:r>
            <a:r>
              <a:rPr lang="en-US" sz="2000" dirty="0"/>
              <a:t>does its </a:t>
            </a:r>
            <a:r>
              <a:rPr lang="en-US" sz="2000" b="1" dirty="0"/>
              <a:t>Adjacency Matrix </a:t>
            </a:r>
            <a:r>
              <a:rPr lang="en-US" sz="2000" dirty="0"/>
              <a:t>look like ?</a:t>
            </a:r>
          </a:p>
          <a:p>
            <a:pPr marL="0" indent="0">
              <a:buNone/>
            </a:pPr>
            <a:r>
              <a:rPr lang="en-US" sz="2000" b="1" dirty="0"/>
              <a:t>Answer</a:t>
            </a:r>
            <a:r>
              <a:rPr lang="en-US" sz="2000" dirty="0"/>
              <a:t>: Nothing special </a:t>
            </a:r>
            <a:r>
              <a:rPr lang="en-US" sz="2000" dirty="0"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if you relabel the vertices according to topological ordering?</a:t>
            </a:r>
          </a:p>
          <a:p>
            <a:pPr marL="0" indent="0">
              <a:buNone/>
            </a:pPr>
            <a:r>
              <a:rPr lang="en-US" sz="2000" b="1" dirty="0"/>
              <a:t>Answer</a:t>
            </a:r>
            <a:r>
              <a:rPr lang="en-US" sz="2000" dirty="0"/>
              <a:t>: </a:t>
            </a:r>
            <a:r>
              <a:rPr lang="en-US" sz="2400" b="1" dirty="0">
                <a:solidFill>
                  <a:srgbClr val="0070C0"/>
                </a:solidFill>
              </a:rPr>
              <a:t>Upper Triangular </a:t>
            </a:r>
            <a:r>
              <a:rPr lang="en-US" sz="2400" dirty="0"/>
              <a:t>Matrix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D069CA9E-F835-4221-2BD3-15177382008A}"/>
              </a:ext>
            </a:extLst>
          </p:cNvPr>
          <p:cNvSpPr/>
          <p:nvPr/>
        </p:nvSpPr>
        <p:spPr>
          <a:xfrm>
            <a:off x="3276600" y="4495800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  </a:t>
            </a:r>
            <a:r>
              <a:rPr lang="en-US" sz="4800" dirty="0">
                <a:solidFill>
                  <a:srgbClr val="C00000"/>
                </a:solidFill>
              </a:rPr>
              <a:t>0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57B66-4DEA-714D-A1D4-CAEB5AF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Make use of the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30641515"/>
                  </p:ext>
                </p:extLst>
              </p:nvPr>
            </p:nvGraphicFramePr>
            <p:xfrm>
              <a:off x="3276600" y="4495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30641515"/>
                  </p:ext>
                </p:extLst>
              </p:nvPr>
            </p:nvGraphicFramePr>
            <p:xfrm>
              <a:off x="3276600" y="4495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39" r="-5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39" r="-40833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1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639" r="-20666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639" r="-10327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639" r="-5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3333" r="-50000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3333" r="-408333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333" r="-30163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103333" r="-206667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103333" r="-10327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103333" r="-5000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0000" r="-500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0000" r="-408333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30163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200000" r="-20666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200000" r="-10327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200000" r="-5000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05000" r="-5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05000" r="-4083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5000" r="-3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05000" r="-20666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05000" r="-10327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05000" r="-5000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398361" r="-5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398361" r="-4083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8361" r="-3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398361" r="-20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398361" r="-1032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398361" r="-5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506667" r="-5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506667" r="-40833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6667" r="-30163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000" t="-506667" r="-206667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361" t="-506667" r="-10327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667" t="-506667" r="-5000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30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7B66-4DEA-714D-A1D4-CAEB5AF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Make use of the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C7400-1A41-C94D-AECB-C9CA03955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IN" sz="24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IN" sz="2400" dirty="0"/>
                  <a:t>: </a:t>
                </a:r>
              </a:p>
              <a:p>
                <a:pPr marL="0" indent="0">
                  <a:buNone/>
                </a:pPr>
                <a:r>
                  <a:rPr lang="en-IN" sz="2400" dirty="0"/>
                  <a:t>Ponder over efficient ways to compute transitive closure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IN" sz="2400" dirty="0"/>
                  <a:t> in </a:t>
                </a:r>
              </a:p>
              <a:p>
                <a:pPr marL="0" indent="0">
                  <a:buNone/>
                </a:pPr>
                <a:r>
                  <a:rPr lang="en-US" sz="2400" b="1" i="1" dirty="0"/>
                  <a:t>O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time.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C7400-1A41-C94D-AECB-C9CA03955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D069CA9E-F835-4221-2BD3-15177382008A}"/>
              </a:ext>
            </a:extLst>
          </p:cNvPr>
          <p:cNvSpPr/>
          <p:nvPr/>
        </p:nvSpPr>
        <p:spPr>
          <a:xfrm>
            <a:off x="3276600" y="1447800"/>
            <a:ext cx="2209800" cy="2209800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0000"/>
              <a:gd name="connsiteY0" fmla="*/ 10093 h 10093"/>
              <a:gd name="connsiteX1" fmla="*/ 25 w 10000"/>
              <a:gd name="connsiteY1" fmla="*/ 0 h 10093"/>
              <a:gd name="connsiteX2" fmla="*/ 10000 w 10000"/>
              <a:gd name="connsiteY2" fmla="*/ 10093 h 10093"/>
              <a:gd name="connsiteX3" fmla="*/ 0 w 10000"/>
              <a:gd name="connsiteY3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8" y="6729"/>
                  <a:pt x="17" y="3364"/>
                  <a:pt x="25" y="0"/>
                </a:cubicBezTo>
                <a:lnTo>
                  <a:pt x="10000" y="10093"/>
                </a:lnTo>
                <a:lnTo>
                  <a:pt x="0" y="1009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</a:rPr>
              <a:t>    </a:t>
            </a:r>
            <a:r>
              <a:rPr lang="en-US" sz="4800" dirty="0">
                <a:solidFill>
                  <a:srgbClr val="C00000"/>
                </a:solidFill>
              </a:rPr>
              <a:t>0</a:t>
            </a:r>
            <a:endParaRPr lang="en-IN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55359513"/>
                  </p:ext>
                </p:extLst>
              </p:nvPr>
            </p:nvGraphicFramePr>
            <p:xfrm>
              <a:off x="3276600" y="1447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Content Placeholder 3">
                <a:extLst>
                  <a:ext uri="{FF2B5EF4-FFF2-40B4-BE49-F238E27FC236}">
                    <a16:creationId xmlns:a16="http://schemas.microsoft.com/office/drawing/2014/main" id="{966977B3-4ECB-31C1-735F-04AE523A0F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55359513"/>
                  </p:ext>
                </p:extLst>
              </p:nvPr>
            </p:nvGraphicFramePr>
            <p:xfrm>
              <a:off x="3276600" y="14478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1639" r="-5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1639" r="-40833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301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1639" r="-20666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1639" r="-10327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1639" r="-5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103333" r="-50000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103333" r="-408333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3333" r="-30163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103333" r="-206667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103333" r="-10327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103333" r="-5000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200000" r="-500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200000" r="-408333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0000" r="-30163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200000" r="-20666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200000" r="-10327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200000" r="-5000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305000" r="-5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305000" r="-4083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5000" r="-3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305000" r="-20666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305000" r="-10327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305000" r="-5000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398361" r="-5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398361" r="-4083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98361" r="-3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398361" r="-20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398361" r="-1032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398361" r="-5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506667" r="-5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506667" r="-40833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06667" r="-30163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506667" r="-206667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506667" r="-10327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506667" r="-5000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032B875-65EA-9F83-9E66-4A8FC79A47DD}"/>
              </a:ext>
            </a:extLst>
          </p:cNvPr>
          <p:cNvGrpSpPr/>
          <p:nvPr/>
        </p:nvGrpSpPr>
        <p:grpSpPr>
          <a:xfrm>
            <a:off x="3276600" y="1467971"/>
            <a:ext cx="1066800" cy="1066800"/>
            <a:chOff x="1143000" y="5295900"/>
            <a:chExt cx="1066800" cy="1066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8E7041-7CE2-96E2-7BED-11DEEA8EF1CF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Flowchart: Extract 15">
              <a:extLst>
                <a:ext uri="{FF2B5EF4-FFF2-40B4-BE49-F238E27FC236}">
                  <a16:creationId xmlns:a16="http://schemas.microsoft.com/office/drawing/2014/main" id="{9D1BA2B9-ADDD-12CF-2BC4-C8C893C4031D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87904A-6423-988E-2208-ED37F0B67802}"/>
                </a:ext>
              </a:extLst>
            </p:cNvPr>
            <p:cNvSpPr txBox="1"/>
            <p:nvPr/>
          </p:nvSpPr>
          <p:spPr>
            <a:xfrm>
              <a:off x="1400523" y="564463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A11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303594-A2F0-6FF2-548E-37EC54ECC2B1}"/>
              </a:ext>
            </a:extLst>
          </p:cNvPr>
          <p:cNvGrpSpPr/>
          <p:nvPr/>
        </p:nvGrpSpPr>
        <p:grpSpPr>
          <a:xfrm>
            <a:off x="4368053" y="2590800"/>
            <a:ext cx="1066800" cy="1066800"/>
            <a:chOff x="1143000" y="5295900"/>
            <a:chExt cx="1066800" cy="1066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550357-4B7F-80E2-AA5D-29097771D73C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Flowchart: Extract 15">
              <a:extLst>
                <a:ext uri="{FF2B5EF4-FFF2-40B4-BE49-F238E27FC236}">
                  <a16:creationId xmlns:a16="http://schemas.microsoft.com/office/drawing/2014/main" id="{80A0A309-C8F5-529A-F46A-A9FB753BE84E}"/>
                </a:ext>
              </a:extLst>
            </p:cNvPr>
            <p:cNvSpPr/>
            <p:nvPr/>
          </p:nvSpPr>
          <p:spPr>
            <a:xfrm>
              <a:off x="1143000" y="5295900"/>
              <a:ext cx="1066800" cy="1066800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163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54" y="6667"/>
                    <a:pt x="109" y="3333"/>
                    <a:pt x="163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F06A5E-CBA7-A158-82B1-A871F5415912}"/>
                </a:ext>
              </a:extLst>
            </p:cNvPr>
            <p:cNvSpPr txBox="1"/>
            <p:nvPr/>
          </p:nvSpPr>
          <p:spPr>
            <a:xfrm>
              <a:off x="1400523" y="564463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A22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592A5-ED3E-F92E-3650-8EEAF6B1B385}"/>
              </a:ext>
            </a:extLst>
          </p:cNvPr>
          <p:cNvSpPr/>
          <p:nvPr/>
        </p:nvSpPr>
        <p:spPr>
          <a:xfrm>
            <a:off x="4372535" y="1467971"/>
            <a:ext cx="1066800" cy="108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D579E0-6054-6C5B-860C-24FF9A68678E}"/>
              </a:ext>
            </a:extLst>
          </p:cNvPr>
          <p:cNvSpPr/>
          <p:nvPr/>
        </p:nvSpPr>
        <p:spPr>
          <a:xfrm>
            <a:off x="3276600" y="2575112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59957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2743-65EA-E975-3257-1F3AAEB6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Next lecture</a:t>
            </a:r>
            <a:endParaRPr lang="en-IN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AB07-72A9-8C44-70FA-9F7A4482C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shall discuss a more interesting application of Matrix Multiplication.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Go to the next slide to know about this application.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4394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All Pairs Shortest Paths (APSP)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Standard Algorithms:</a:t>
                </a:r>
              </a:p>
              <a:p>
                <a:r>
                  <a:rPr lang="en-US" sz="2000" b="1" dirty="0"/>
                  <a:t>Floyd </a:t>
                </a:r>
                <a:r>
                  <a:rPr lang="en-US" sz="2000" b="1" dirty="0" err="1"/>
                  <a:t>Warshal</a:t>
                </a:r>
                <a:r>
                  <a:rPr lang="en-US" sz="2000" b="1" dirty="0"/>
                  <a:t> </a:t>
                </a:r>
                <a:r>
                  <a:rPr lang="en-US" sz="2000" dirty="0"/>
                  <a:t>Algorithm</a:t>
                </a:r>
              </a:p>
              <a:p>
                <a:r>
                  <a:rPr lang="en-US" sz="2000" b="1" dirty="0" err="1"/>
                  <a:t>Dijkstra</a:t>
                </a:r>
                <a:r>
                  <a:rPr lang="en-US" sz="2000" dirty="0" err="1"/>
                  <a:t>’s</a:t>
                </a:r>
                <a:r>
                  <a:rPr lang="en-US" sz="2000" dirty="0"/>
                  <a:t> Algorithm</a:t>
                </a:r>
              </a:p>
              <a:p>
                <a:r>
                  <a:rPr lang="en-US" sz="2000" dirty="0"/>
                  <a:t>BFS traversal (for </a:t>
                </a:r>
                <a:r>
                  <a:rPr lang="en-US" sz="2000" dirty="0" err="1"/>
                  <a:t>unweighted</a:t>
                </a:r>
                <a:r>
                  <a:rPr lang="en-US" sz="2000" dirty="0"/>
                  <a:t> graphs)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Raimund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Seidel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On the All-Pairs-Shortest-Path Problem in </a:t>
                </a:r>
                <a:r>
                  <a:rPr lang="en-US" sz="2000" dirty="0" err="1"/>
                  <a:t>Unweighted</a:t>
                </a:r>
                <a:r>
                  <a:rPr lang="en-US" sz="2000" dirty="0"/>
                  <a:t> Undirected Graphs,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JCSS,</a:t>
                </a:r>
                <a:r>
                  <a:rPr lang="en-US" sz="2000" dirty="0"/>
                  <a:t> 51(3): 400-403 (1995)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 for APSP: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the exponent for multiplying two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matrices,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currently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&lt;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2.317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875276" y="1981200"/>
            <a:ext cx="3140473" cy="990600"/>
            <a:chOff x="4875276" y="1981200"/>
            <a:chExt cx="3140473" cy="990600"/>
          </a:xfrm>
        </p:grpSpPr>
        <p:sp>
          <p:nvSpPr>
            <p:cNvPr id="6" name="Right Brace 5"/>
            <p:cNvSpPr/>
            <p:nvPr/>
          </p:nvSpPr>
          <p:spPr>
            <a:xfrm>
              <a:off x="4875276" y="1981200"/>
              <a:ext cx="230124" cy="990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/>
                    <a:t>O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time in the worst case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887" t="-6452" r="-2725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2925337" y="838200"/>
            <a:ext cx="335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415678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  Multiplication</a:t>
            </a:r>
            <a:r>
              <a:rPr lang="en-US" sz="3600" b="1" dirty="0"/>
              <a:t> of Matrices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524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200400" y="1524000"/>
          <a:ext cx="181419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867400" y="1524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90800" y="21336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1336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5052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505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429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0400" y="4495800"/>
                <a:ext cx="2041008" cy="76450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95800"/>
                <a:ext cx="2041008" cy="764505"/>
              </a:xfrm>
              <a:prstGeom prst="rect">
                <a:avLst/>
              </a:prstGeom>
              <a:blipFill>
                <a:blip r:embed="rId2"/>
                <a:stretch>
                  <a:fillRect l="-6748" t="-117460" b="-16190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88115E-9A9E-AB47-A6AA-2C3E0500FEB0}"/>
                  </a:ext>
                </a:extLst>
              </p:cNvPr>
              <p:cNvSpPr txBox="1"/>
              <p:nvPr/>
            </p:nvSpPr>
            <p:spPr>
              <a:xfrm>
                <a:off x="2388219" y="5650758"/>
                <a:ext cx="3074881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time 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88115E-9A9E-AB47-A6AA-2C3E0500F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19" y="5650758"/>
                <a:ext cx="3074881" cy="375552"/>
              </a:xfrm>
              <a:prstGeom prst="rect">
                <a:avLst/>
              </a:prstGeom>
              <a:blipFill>
                <a:blip r:embed="rId3"/>
                <a:stretch>
                  <a:fillRect l="-2058" t="-3226" r="-823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61919D1-C5C4-A85C-FF9E-3F8508D29C9F}"/>
              </a:ext>
            </a:extLst>
          </p:cNvPr>
          <p:cNvSpPr txBox="1"/>
          <p:nvPr/>
        </p:nvSpPr>
        <p:spPr>
          <a:xfrm>
            <a:off x="1716054" y="6159333"/>
            <a:ext cx="506574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But </a:t>
            </a:r>
            <a:r>
              <a:rPr lang="en-US" dirty="0"/>
              <a:t>faster algorithms exist for more than </a:t>
            </a:r>
            <a:r>
              <a:rPr lang="en-US" dirty="0">
                <a:solidFill>
                  <a:srgbClr val="0070C0"/>
                </a:solidFill>
              </a:rPr>
              <a:t>50</a:t>
            </a:r>
            <a:r>
              <a:rPr lang="en-US" dirty="0"/>
              <a:t> years.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030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3" grpId="0" animBg="1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7B66-4DEA-714D-A1D4-CAEB5AF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Fast Matrix Multiplication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400-1A41-C94D-AECB-C9CA03955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354B31B-D472-8446-8912-A305E63BCE3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334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354B31B-D472-8446-8912-A305E63BCE3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16769444"/>
                  </p:ext>
                </p:extLst>
              </p:nvPr>
            </p:nvGraphicFramePr>
            <p:xfrm>
              <a:off x="5334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448" t="-10345" r="-6897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448" t="-110345" r="-6897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448" t="-210345" r="-6897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448" t="-310345" r="-6897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448" t="-410345" r="-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48" t="-510345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448" t="-510345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3448" t="-510345" r="-3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448" t="-510345" r="-2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448" t="-510345" r="-1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448" t="-510345" r="-6897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00B8F1FE-33F9-0F4B-81A7-E3CCC8D1D83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8100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00B8F1FE-33F9-0F4B-81A7-E3CCC8D1D83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69684135"/>
                  </p:ext>
                </p:extLst>
              </p:nvPr>
            </p:nvGraphicFramePr>
            <p:xfrm>
              <a:off x="38100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448" t="-10345" r="-6897" b="-5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48" t="-510345" r="-5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Multiply 40">
            <a:extLst>
              <a:ext uri="{FF2B5EF4-FFF2-40B4-BE49-F238E27FC236}">
                <a16:creationId xmlns:a16="http://schemas.microsoft.com/office/drawing/2014/main" id="{C05174EB-AB60-AB4F-99A1-8542BBA7BBB2}"/>
              </a:ext>
            </a:extLst>
          </p:cNvPr>
          <p:cNvSpPr/>
          <p:nvPr/>
        </p:nvSpPr>
        <p:spPr>
          <a:xfrm>
            <a:off x="3048000" y="25146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2F85446-DF93-85EE-0E04-AABCF966FA01}"/>
              </a:ext>
            </a:extLst>
          </p:cNvPr>
          <p:cNvGraphicFramePr>
            <a:graphicFrameLocks/>
          </p:cNvGraphicFramePr>
          <p:nvPr/>
        </p:nvGraphicFramePr>
        <p:xfrm>
          <a:off x="6781800" y="1752600"/>
          <a:ext cx="2209800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Equal 7">
            <a:extLst>
              <a:ext uri="{FF2B5EF4-FFF2-40B4-BE49-F238E27FC236}">
                <a16:creationId xmlns:a16="http://schemas.microsoft.com/office/drawing/2014/main" id="{E765A8B2-A0DE-0307-29B4-51B86A79A28B}"/>
              </a:ext>
            </a:extLst>
          </p:cNvPr>
          <p:cNvSpPr/>
          <p:nvPr/>
        </p:nvSpPr>
        <p:spPr>
          <a:xfrm>
            <a:off x="6176682" y="25527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47562E-9664-C0D8-A910-3275CE2D949E}"/>
              </a:ext>
            </a:extLst>
          </p:cNvPr>
          <p:cNvSpPr txBox="1"/>
          <p:nvPr/>
        </p:nvSpPr>
        <p:spPr>
          <a:xfrm>
            <a:off x="1504672" y="39740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43A870-9A88-77CE-A579-D28F389CF3E8}"/>
              </a:ext>
            </a:extLst>
          </p:cNvPr>
          <p:cNvSpPr txBox="1"/>
          <p:nvPr/>
        </p:nvSpPr>
        <p:spPr>
          <a:xfrm>
            <a:off x="4732661" y="40005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F2F5C-440E-A8B6-D71E-D4F1490B12B6}"/>
              </a:ext>
            </a:extLst>
          </p:cNvPr>
          <p:cNvSpPr txBox="1"/>
          <p:nvPr/>
        </p:nvSpPr>
        <p:spPr>
          <a:xfrm>
            <a:off x="7758580" y="398176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</a:t>
            </a:r>
          </a:p>
        </p:txBody>
      </p:sp>
      <p:sp>
        <p:nvSpPr>
          <p:cNvPr id="5" name="Cloud Callout 4">
            <a:extLst>
              <a:ext uri="{FF2B5EF4-FFF2-40B4-BE49-F238E27FC236}">
                <a16:creationId xmlns:a16="http://schemas.microsoft.com/office/drawing/2014/main" id="{B47FC177-7495-75DA-C593-90D38D220BDB}"/>
              </a:ext>
            </a:extLst>
          </p:cNvPr>
          <p:cNvSpPr/>
          <p:nvPr/>
        </p:nvSpPr>
        <p:spPr>
          <a:xfrm>
            <a:off x="3352800" y="5257800"/>
            <a:ext cx="5760671" cy="744602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 recall a similar problem we discussed in this course ?</a:t>
            </a:r>
          </a:p>
        </p:txBody>
      </p:sp>
    </p:spTree>
    <p:extLst>
      <p:ext uri="{BB962C8B-B14F-4D97-AF65-F5344CB8AC3E}">
        <p14:creationId xmlns:p14="http://schemas.microsoft.com/office/powerpoint/2010/main" val="372162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21" grpId="0" animBg="1"/>
      <p:bldP spid="32" grpId="0"/>
      <p:bldP spid="33" grpId="0"/>
      <p:bldP spid="3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ECC9-7008-BA6B-5F5E-194AB10A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Fast Polynomial Multiplication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806037-3436-B355-11EC-32AD139809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first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second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first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second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=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806037-3436-B355-11EC-32AD13980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59827-0901-6EF8-5907-5BBFC74C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908A36-A5C2-2740-F6C5-279DC8330884}"/>
              </a:ext>
            </a:extLst>
          </p:cNvPr>
          <p:cNvCxnSpPr/>
          <p:nvPr/>
        </p:nvCxnSpPr>
        <p:spPr>
          <a:xfrm>
            <a:off x="3857393" y="217857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0B14AC-D62F-DEA7-C64A-40913C14F169}"/>
              </a:ext>
            </a:extLst>
          </p:cNvPr>
          <p:cNvCxnSpPr/>
          <p:nvPr/>
        </p:nvCxnSpPr>
        <p:spPr>
          <a:xfrm>
            <a:off x="5620249" y="2210958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7DF87E-2FE8-74E2-57C1-0AAE41451A7B}"/>
              </a:ext>
            </a:extLst>
          </p:cNvPr>
          <p:cNvCxnSpPr/>
          <p:nvPr/>
        </p:nvCxnSpPr>
        <p:spPr>
          <a:xfrm>
            <a:off x="3886200" y="22098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30FE61-B0EB-5620-92E0-5B0B21154C68}"/>
              </a:ext>
            </a:extLst>
          </p:cNvPr>
          <p:cNvCxnSpPr/>
          <p:nvPr/>
        </p:nvCxnSpPr>
        <p:spPr>
          <a:xfrm flipH="1">
            <a:off x="3876205" y="2194719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106BE4-5399-00B5-EFDC-F52CC0A96843}"/>
                  </a:ext>
                </a:extLst>
              </p:cNvPr>
              <p:cNvSpPr txBox="1"/>
              <p:nvPr/>
            </p:nvSpPr>
            <p:spPr>
              <a:xfrm>
                <a:off x="3124200" y="4724400"/>
                <a:ext cx="274947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18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𝒄𝒏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106BE4-5399-00B5-EFDC-F52CC0A96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24400"/>
                <a:ext cx="274947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BAEA7E2B-FE5D-FCCF-B9BC-F0B5372AE224}"/>
                  </a:ext>
                </a:extLst>
              </p:cNvPr>
              <p:cNvSpPr/>
              <p:nvPr/>
            </p:nvSpPr>
            <p:spPr>
              <a:xfrm>
                <a:off x="2819400" y="3871799"/>
                <a:ext cx="3276600" cy="56578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Multiplication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polynomials of degree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BAEA7E2B-FE5D-FCCF-B9BC-F0B5372A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871799"/>
                <a:ext cx="3276600" cy="565788"/>
              </a:xfrm>
              <a:prstGeom prst="roundRect">
                <a:avLst/>
              </a:prstGeom>
              <a:blipFill>
                <a:blip r:embed="rId5"/>
                <a:stretch>
                  <a:fillRect t="-625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A26405-6247-9EE2-5E1B-2232B4AD74E8}"/>
                  </a:ext>
                </a:extLst>
              </p:cNvPr>
              <p:cNvSpPr txBox="1"/>
              <p:nvPr/>
            </p:nvSpPr>
            <p:spPr>
              <a:xfrm>
                <a:off x="2003151" y="3943270"/>
                <a:ext cx="724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A26405-6247-9EE2-5E1B-2232B4AD7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151" y="3943270"/>
                <a:ext cx="724878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>
            <a:extLst>
              <a:ext uri="{FF2B5EF4-FFF2-40B4-BE49-F238E27FC236}">
                <a16:creationId xmlns:a16="http://schemas.microsoft.com/office/drawing/2014/main" id="{D17F82ED-3C4B-E5C4-09A2-5C79FF02409A}"/>
              </a:ext>
            </a:extLst>
          </p:cNvPr>
          <p:cNvSpPr/>
          <p:nvPr/>
        </p:nvSpPr>
        <p:spPr>
          <a:xfrm>
            <a:off x="4734665" y="5046549"/>
            <a:ext cx="228600" cy="7764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F87F4E-A03B-8909-9694-5B2FAFE9D4BF}"/>
                  </a:ext>
                </a:extLst>
              </p:cNvPr>
              <p:cNvSpPr txBox="1"/>
              <p:nvPr/>
            </p:nvSpPr>
            <p:spPr>
              <a:xfrm>
                <a:off x="4650834" y="5958494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F87F4E-A03B-8909-9694-5B2FAFE9D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834" y="5958494"/>
                <a:ext cx="39626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3A961CA-41AD-053C-4F52-CBC0E243CED8}"/>
              </a:ext>
            </a:extLst>
          </p:cNvPr>
          <p:cNvSpPr txBox="1"/>
          <p:nvPr/>
        </p:nvSpPr>
        <p:spPr>
          <a:xfrm>
            <a:off x="0" y="2746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5CAC8F-E976-0CCB-9BCE-F717D12C1070}"/>
                  </a:ext>
                </a:extLst>
              </p:cNvPr>
              <p:cNvSpPr txBox="1"/>
              <p:nvPr/>
            </p:nvSpPr>
            <p:spPr>
              <a:xfrm>
                <a:off x="6096000" y="5679234"/>
                <a:ext cx="2517356" cy="7771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1.58 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5CAC8F-E976-0CCB-9BCE-F717D12C1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79234"/>
                <a:ext cx="2517356" cy="777136"/>
              </a:xfrm>
              <a:prstGeom prst="rect">
                <a:avLst/>
              </a:prstGeom>
              <a:blipFill>
                <a:blip r:embed="rId8"/>
                <a:stretch>
                  <a:fillRect l="-1508" t="-6452" r="-4020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5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  <p:bldP spid="14" grpId="0"/>
      <p:bldP spid="15" grpId="0" animBg="1"/>
      <p:bldP spid="16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7B66-4DEA-714D-A1D4-CAEB5AF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Fast Matrix Multiplication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400-1A41-C94D-AECB-C9CA03955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354B31B-D472-8446-8912-A305E63BCE3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334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354B31B-D472-8446-8912-A305E63BCE3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16769444"/>
                  </p:ext>
                </p:extLst>
              </p:nvPr>
            </p:nvGraphicFramePr>
            <p:xfrm>
              <a:off x="5334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448" t="-10345" r="-6897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448" t="-110345" r="-6897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448" t="-210345" r="-6897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448" t="-310345" r="-6897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448" t="-410345" r="-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48" t="-510345" r="-5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448" t="-510345" r="-4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3448" t="-510345" r="-3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448" t="-510345" r="-2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448" t="-510345" r="-10689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448" t="-510345" r="-6897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00B8F1FE-33F9-0F4B-81A7-E3CCC8D1D83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8100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00B8F1FE-33F9-0F4B-81A7-E3CCC8D1D83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69684135"/>
                  </p:ext>
                </p:extLst>
              </p:nvPr>
            </p:nvGraphicFramePr>
            <p:xfrm>
              <a:off x="38100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448" t="-10345" r="-6897" b="-5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48" t="-510345" r="-50689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Multiply 40">
            <a:extLst>
              <a:ext uri="{FF2B5EF4-FFF2-40B4-BE49-F238E27FC236}">
                <a16:creationId xmlns:a16="http://schemas.microsoft.com/office/drawing/2014/main" id="{C05174EB-AB60-AB4F-99A1-8542BBA7BBB2}"/>
              </a:ext>
            </a:extLst>
          </p:cNvPr>
          <p:cNvSpPr/>
          <p:nvPr/>
        </p:nvSpPr>
        <p:spPr>
          <a:xfrm>
            <a:off x="3048000" y="25146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2F85446-DF93-85EE-0E04-AABCF966FA01}"/>
              </a:ext>
            </a:extLst>
          </p:cNvPr>
          <p:cNvGraphicFramePr>
            <a:graphicFrameLocks/>
          </p:cNvGraphicFramePr>
          <p:nvPr/>
        </p:nvGraphicFramePr>
        <p:xfrm>
          <a:off x="6781800" y="1752600"/>
          <a:ext cx="2209800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Equal 7">
            <a:extLst>
              <a:ext uri="{FF2B5EF4-FFF2-40B4-BE49-F238E27FC236}">
                <a16:creationId xmlns:a16="http://schemas.microsoft.com/office/drawing/2014/main" id="{E765A8B2-A0DE-0307-29B4-51B86A79A28B}"/>
              </a:ext>
            </a:extLst>
          </p:cNvPr>
          <p:cNvSpPr/>
          <p:nvPr/>
        </p:nvSpPr>
        <p:spPr>
          <a:xfrm>
            <a:off x="6176682" y="25527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5FF124-55AC-EEF7-7E30-0EFDCAFAF8CF}"/>
                  </a:ext>
                </a:extLst>
              </p:cNvPr>
              <p:cNvSpPr txBox="1"/>
              <p:nvPr/>
            </p:nvSpPr>
            <p:spPr>
              <a:xfrm>
                <a:off x="2249761" y="934574"/>
                <a:ext cx="468737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Divide each matrix into </a:t>
                </a:r>
                <a:r>
                  <a:rPr lang="en-US" b="1" dirty="0"/>
                  <a:t>four</a:t>
                </a:r>
                <a:r>
                  <a:rPr lang="en-US" dirty="0"/>
                  <a:t> n/2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 n/2 matrices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5FF124-55AC-EEF7-7E30-0EFDCAFAF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61" y="934574"/>
                <a:ext cx="4687373" cy="369332"/>
              </a:xfrm>
              <a:prstGeom prst="rect">
                <a:avLst/>
              </a:prstGeom>
              <a:blipFill>
                <a:blip r:embed="rId6"/>
                <a:stretch>
                  <a:fillRect l="-1040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647562E-9664-C0D8-A910-3275CE2D949E}"/>
              </a:ext>
            </a:extLst>
          </p:cNvPr>
          <p:cNvSpPr txBox="1"/>
          <p:nvPr/>
        </p:nvSpPr>
        <p:spPr>
          <a:xfrm>
            <a:off x="1504672" y="39740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43A870-9A88-77CE-A579-D28F389CF3E8}"/>
              </a:ext>
            </a:extLst>
          </p:cNvPr>
          <p:cNvSpPr txBox="1"/>
          <p:nvPr/>
        </p:nvSpPr>
        <p:spPr>
          <a:xfrm>
            <a:off x="4732661" y="40005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F2F5C-440E-A8B6-D71E-D4F1490B12B6}"/>
              </a:ext>
            </a:extLst>
          </p:cNvPr>
          <p:cNvSpPr txBox="1"/>
          <p:nvPr/>
        </p:nvSpPr>
        <p:spPr>
          <a:xfrm>
            <a:off x="7758580" y="398176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B420AA-E489-4BA8-8498-534BF31C1A34}"/>
              </a:ext>
            </a:extLst>
          </p:cNvPr>
          <p:cNvSpPr/>
          <p:nvPr/>
        </p:nvSpPr>
        <p:spPr>
          <a:xfrm>
            <a:off x="533400" y="17526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A11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D44842-2525-DB65-B814-A7B424B3A6A1}"/>
              </a:ext>
            </a:extLst>
          </p:cNvPr>
          <p:cNvSpPr/>
          <p:nvPr/>
        </p:nvSpPr>
        <p:spPr>
          <a:xfrm>
            <a:off x="1676400" y="17526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61593F-0966-B001-96AE-D62347EB4F39}"/>
              </a:ext>
            </a:extLst>
          </p:cNvPr>
          <p:cNvSpPr/>
          <p:nvPr/>
        </p:nvSpPr>
        <p:spPr>
          <a:xfrm>
            <a:off x="533400" y="28575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A21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C64F11-1F0E-29EF-91F7-673F6CEFABD4}"/>
              </a:ext>
            </a:extLst>
          </p:cNvPr>
          <p:cNvSpPr/>
          <p:nvPr/>
        </p:nvSpPr>
        <p:spPr>
          <a:xfrm>
            <a:off x="1676400" y="28575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A22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A7A102-BD71-4FFA-7441-E40DACDF4D61}"/>
              </a:ext>
            </a:extLst>
          </p:cNvPr>
          <p:cNvSpPr/>
          <p:nvPr/>
        </p:nvSpPr>
        <p:spPr>
          <a:xfrm>
            <a:off x="3810000" y="17526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E63894-B08F-5FE4-178E-4EDAEAA516FC}"/>
              </a:ext>
            </a:extLst>
          </p:cNvPr>
          <p:cNvSpPr/>
          <p:nvPr/>
        </p:nvSpPr>
        <p:spPr>
          <a:xfrm>
            <a:off x="4944035" y="17526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B12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FEF160-46CA-6542-5198-7170289C2436}"/>
              </a:ext>
            </a:extLst>
          </p:cNvPr>
          <p:cNvSpPr/>
          <p:nvPr/>
        </p:nvSpPr>
        <p:spPr>
          <a:xfrm>
            <a:off x="3823116" y="28575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B21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867E10-14EA-55E4-E278-80C8B3FCF10D}"/>
              </a:ext>
            </a:extLst>
          </p:cNvPr>
          <p:cNvSpPr/>
          <p:nvPr/>
        </p:nvSpPr>
        <p:spPr>
          <a:xfrm>
            <a:off x="4944035" y="28575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B22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211FBA-D3D3-FF5E-0EC5-6E80972DF610}"/>
              </a:ext>
            </a:extLst>
          </p:cNvPr>
          <p:cNvSpPr/>
          <p:nvPr/>
        </p:nvSpPr>
        <p:spPr>
          <a:xfrm>
            <a:off x="6781800" y="175260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C11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7C88F0-27A2-B63A-D463-02ED5C7B33B1}"/>
              </a:ext>
            </a:extLst>
          </p:cNvPr>
          <p:cNvSpPr/>
          <p:nvPr/>
        </p:nvSpPr>
        <p:spPr>
          <a:xfrm>
            <a:off x="7915835" y="175260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C12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17CA71-68D5-9F5A-E562-F0A3FE4867E2}"/>
              </a:ext>
            </a:extLst>
          </p:cNvPr>
          <p:cNvSpPr/>
          <p:nvPr/>
        </p:nvSpPr>
        <p:spPr>
          <a:xfrm>
            <a:off x="6794916" y="285750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C21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DCB68B-11F0-3F5F-8BA9-DDE720B8C858}"/>
              </a:ext>
            </a:extLst>
          </p:cNvPr>
          <p:cNvSpPr/>
          <p:nvPr/>
        </p:nvSpPr>
        <p:spPr>
          <a:xfrm>
            <a:off x="7915835" y="285750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C22</a:t>
            </a:r>
          </a:p>
        </p:txBody>
      </p:sp>
      <p:sp>
        <p:nvSpPr>
          <p:cNvPr id="5" name="Cloud Callout 4">
            <a:extLst>
              <a:ext uri="{FF2B5EF4-FFF2-40B4-BE49-F238E27FC236}">
                <a16:creationId xmlns:a16="http://schemas.microsoft.com/office/drawing/2014/main" id="{E7795FCB-3DD3-C816-CD17-66547067F4D4}"/>
              </a:ext>
            </a:extLst>
          </p:cNvPr>
          <p:cNvSpPr/>
          <p:nvPr/>
        </p:nvSpPr>
        <p:spPr>
          <a:xfrm>
            <a:off x="3352800" y="5257800"/>
            <a:ext cx="5760671" cy="744602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divide the problem instance ?</a:t>
            </a:r>
          </a:p>
        </p:txBody>
      </p:sp>
    </p:spTree>
    <p:extLst>
      <p:ext uri="{BB962C8B-B14F-4D97-AF65-F5344CB8AC3E}">
        <p14:creationId xmlns:p14="http://schemas.microsoft.com/office/powerpoint/2010/main" val="378516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21" grpId="0" animBg="1"/>
      <p:bldP spid="26" grpId="0" animBg="1"/>
      <p:bldP spid="32" grpId="0"/>
      <p:bldP spid="33" grpId="0"/>
      <p:bldP spid="34" grpId="0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7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7B66-4DEA-714D-A1D4-CAEB5AF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Fast Matrix Multiplication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C7400-1A41-C94D-AECB-C9CA03955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1800" dirty="0"/>
                  <a:t>C11 = A11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B11  + A12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B21</a:t>
                </a:r>
              </a:p>
              <a:p>
                <a:r>
                  <a:rPr lang="en-US" sz="1800" dirty="0"/>
                  <a:t>C12 = A11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B12  + A12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B22</a:t>
                </a:r>
              </a:p>
              <a:p>
                <a:r>
                  <a:rPr lang="en-US" sz="1800" dirty="0"/>
                  <a:t>C21 = A21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B11  + A22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B21 </a:t>
                </a:r>
              </a:p>
              <a:p>
                <a:r>
                  <a:rPr lang="en-US" sz="1800" dirty="0"/>
                  <a:t>C22 = A21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B12  + A22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B22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C7400-1A41-C94D-AECB-C9CA03955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354B31B-D472-8446-8912-A305E63BCE3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334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354B31B-D472-8446-8912-A305E63BCE3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3310948"/>
                  </p:ext>
                </p:extLst>
              </p:nvPr>
            </p:nvGraphicFramePr>
            <p:xfrm>
              <a:off x="5334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1639" r="-5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1639" r="-40833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301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1639" r="-20666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1639" r="-10327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1639" r="-5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103333" r="-50000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103333" r="-408333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3333" r="-30163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103333" r="-206667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103333" r="-10327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103333" r="-5000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200000" r="-500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200000" r="-408333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0000" r="-30163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200000" r="-20666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200000" r="-10327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200000" r="-5000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305000" r="-5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305000" r="-4083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5000" r="-3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305000" r="-20666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305000" r="-10327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305000" r="-5000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398361" r="-5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398361" r="-4083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98361" r="-3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398361" r="-20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398361" r="-1032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398361" r="-5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506667" r="-5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506667" r="-40833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06667" r="-30163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506667" r="-206667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506667" r="-10327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506667" r="-5000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E0C32A3-B8AC-FC49-B449-6E2739057F0B}"/>
              </a:ext>
            </a:extLst>
          </p:cNvPr>
          <p:cNvSpPr/>
          <p:nvPr/>
        </p:nvSpPr>
        <p:spPr>
          <a:xfrm>
            <a:off x="533400" y="17526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580DB9-EBDE-9E48-9AAC-5EE6B8DD5447}"/>
              </a:ext>
            </a:extLst>
          </p:cNvPr>
          <p:cNvSpPr/>
          <p:nvPr/>
        </p:nvSpPr>
        <p:spPr>
          <a:xfrm>
            <a:off x="1676400" y="17526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8CF14-A8BD-2344-8BE0-9D1258625016}"/>
              </a:ext>
            </a:extLst>
          </p:cNvPr>
          <p:cNvSpPr/>
          <p:nvPr/>
        </p:nvSpPr>
        <p:spPr>
          <a:xfrm>
            <a:off x="533400" y="28575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FD8F2C-4CC0-1647-972B-A520C4C4C33E}"/>
              </a:ext>
            </a:extLst>
          </p:cNvPr>
          <p:cNvSpPr/>
          <p:nvPr/>
        </p:nvSpPr>
        <p:spPr>
          <a:xfrm>
            <a:off x="1676400" y="28575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00B8F1FE-33F9-0F4B-81A7-E3CCC8D1D83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8100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00B8F1FE-33F9-0F4B-81A7-E3CCC8D1D83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33679509"/>
                  </p:ext>
                </p:extLst>
              </p:nvPr>
            </p:nvGraphicFramePr>
            <p:xfrm>
              <a:off x="38100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79" t="-1639" r="-49836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00" t="-1639" r="-40666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1639" r="-3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1639" r="-205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39" r="-101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8333" t="-1639" r="-3333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79" t="-103333" r="-498361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00" t="-103333" r="-406667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103333" r="-30000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103333" r="-20500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03333" r="-10163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8333" t="-103333" r="-3333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79" t="-200000" r="-498361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00" t="-200000" r="-40666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200000" r="-300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200000" r="-205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200000" r="-10163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8333" t="-200000" r="-3333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79" t="-305000" r="-498361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00" t="-305000" r="-40666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305000" r="-3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305000" r="-205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05000" r="-1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8333" t="-305000" r="-3333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79" t="-398361" r="-49836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00" t="-398361" r="-40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398361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398361" r="-205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98361" r="-1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8333" t="-398361" r="-333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79" t="-506667" r="-498361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00" t="-506667" r="-406667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506667" r="-3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506667" r="-205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506667" r="-10163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8333" t="-506667" r="-3333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FDFF170-89CE-A944-B06A-9D9DA36B5360}"/>
              </a:ext>
            </a:extLst>
          </p:cNvPr>
          <p:cNvSpPr/>
          <p:nvPr/>
        </p:nvSpPr>
        <p:spPr>
          <a:xfrm>
            <a:off x="3810000" y="17526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DA5DA2-9008-294E-98F4-CE2F05AA4C98}"/>
              </a:ext>
            </a:extLst>
          </p:cNvPr>
          <p:cNvSpPr/>
          <p:nvPr/>
        </p:nvSpPr>
        <p:spPr>
          <a:xfrm>
            <a:off x="4944035" y="17526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15BA2-19E7-8842-AFC3-2D9E190F1327}"/>
              </a:ext>
            </a:extLst>
          </p:cNvPr>
          <p:cNvSpPr/>
          <p:nvPr/>
        </p:nvSpPr>
        <p:spPr>
          <a:xfrm>
            <a:off x="3823116" y="28575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B21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D61AF1-878A-4F4B-9304-3AE532191FB7}"/>
              </a:ext>
            </a:extLst>
          </p:cNvPr>
          <p:cNvSpPr/>
          <p:nvPr/>
        </p:nvSpPr>
        <p:spPr>
          <a:xfrm>
            <a:off x="4944035" y="28575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B22</a:t>
            </a:r>
          </a:p>
        </p:txBody>
      </p:sp>
      <p:sp>
        <p:nvSpPr>
          <p:cNvPr id="14" name="Multiply 40">
            <a:extLst>
              <a:ext uri="{FF2B5EF4-FFF2-40B4-BE49-F238E27FC236}">
                <a16:creationId xmlns:a16="http://schemas.microsoft.com/office/drawing/2014/main" id="{C05174EB-AB60-AB4F-99A1-8542BBA7BBB2}"/>
              </a:ext>
            </a:extLst>
          </p:cNvPr>
          <p:cNvSpPr/>
          <p:nvPr/>
        </p:nvSpPr>
        <p:spPr>
          <a:xfrm>
            <a:off x="3048000" y="25146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Content Placeholder 3">
                <a:extLst>
                  <a:ext uri="{FF2B5EF4-FFF2-40B4-BE49-F238E27FC236}">
                    <a16:creationId xmlns:a16="http://schemas.microsoft.com/office/drawing/2014/main" id="{62F85446-DF93-85EE-0E04-AABCF966FA0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7818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Content Placeholder 3">
                <a:extLst>
                  <a:ext uri="{FF2B5EF4-FFF2-40B4-BE49-F238E27FC236}">
                    <a16:creationId xmlns:a16="http://schemas.microsoft.com/office/drawing/2014/main" id="{62F85446-DF93-85EE-0E04-AABCF966FA0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6561372"/>
                  </p:ext>
                </p:extLst>
              </p:nvPr>
            </p:nvGraphicFramePr>
            <p:xfrm>
              <a:off x="67818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1639" r="-5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1639" r="-40833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301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1639" r="-20666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1639" r="-10327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1639" r="-5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103333" r="-50000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103333" r="-408333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3333" r="-30163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103333" r="-206667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103333" r="-10327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103333" r="-5000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200000" r="-500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200000" r="-408333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0000" r="-30163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200000" r="-20666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200000" r="-10327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200000" r="-5000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305000" r="-5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305000" r="-4083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5000" r="-3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305000" r="-20666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305000" r="-10327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305000" r="-5000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398361" r="-5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398361" r="-4083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98361" r="-3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398361" r="-20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398361" r="-1032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398361" r="-5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506667" r="-5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506667" r="-40833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06667" r="-30163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506667" r="-206667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506667" r="-10327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506667" r="-5000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5D57610-B227-BF39-1E22-ACF9ECAEE83C}"/>
              </a:ext>
            </a:extLst>
          </p:cNvPr>
          <p:cNvSpPr/>
          <p:nvPr/>
        </p:nvSpPr>
        <p:spPr>
          <a:xfrm>
            <a:off x="6781800" y="175260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39099F-8C25-D179-FA92-1113C4EA919B}"/>
              </a:ext>
            </a:extLst>
          </p:cNvPr>
          <p:cNvSpPr/>
          <p:nvPr/>
        </p:nvSpPr>
        <p:spPr>
          <a:xfrm>
            <a:off x="7915835" y="175260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5CA5C8-2C1C-728C-FC15-3626119055C1}"/>
              </a:ext>
            </a:extLst>
          </p:cNvPr>
          <p:cNvSpPr/>
          <p:nvPr/>
        </p:nvSpPr>
        <p:spPr>
          <a:xfrm>
            <a:off x="6794916" y="285750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708EA3-FB58-9B15-C2BA-239B80B15875}"/>
              </a:ext>
            </a:extLst>
          </p:cNvPr>
          <p:cNvSpPr/>
          <p:nvPr/>
        </p:nvSpPr>
        <p:spPr>
          <a:xfrm>
            <a:off x="7915835" y="2857500"/>
            <a:ext cx="1066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C22</a:t>
            </a:r>
          </a:p>
        </p:txBody>
      </p:sp>
      <p:sp>
        <p:nvSpPr>
          <p:cNvPr id="21" name="Equal 7">
            <a:extLst>
              <a:ext uri="{FF2B5EF4-FFF2-40B4-BE49-F238E27FC236}">
                <a16:creationId xmlns:a16="http://schemas.microsoft.com/office/drawing/2014/main" id="{E765A8B2-A0DE-0307-29B4-51B86A79A28B}"/>
              </a:ext>
            </a:extLst>
          </p:cNvPr>
          <p:cNvSpPr/>
          <p:nvPr/>
        </p:nvSpPr>
        <p:spPr>
          <a:xfrm>
            <a:off x="6176682" y="25527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5FF124-55AC-EEF7-7E30-0EFDCAFAF8CF}"/>
                  </a:ext>
                </a:extLst>
              </p:cNvPr>
              <p:cNvSpPr txBox="1"/>
              <p:nvPr/>
            </p:nvSpPr>
            <p:spPr>
              <a:xfrm>
                <a:off x="2249761" y="934574"/>
                <a:ext cx="468737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Divide each matrix into </a:t>
                </a:r>
                <a:r>
                  <a:rPr lang="en-US" b="1" dirty="0"/>
                  <a:t>four</a:t>
                </a:r>
                <a:r>
                  <a:rPr lang="en-US" dirty="0"/>
                  <a:t> n/2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 n/2 matrices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5FF124-55AC-EEF7-7E30-0EFDCAFAF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61" y="934574"/>
                <a:ext cx="4687373" cy="369332"/>
              </a:xfrm>
              <a:prstGeom prst="rect">
                <a:avLst/>
              </a:prstGeom>
              <a:blipFill>
                <a:blip r:embed="rId6"/>
                <a:stretch>
                  <a:fillRect l="-1040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647562E-9664-C0D8-A910-3275CE2D949E}"/>
              </a:ext>
            </a:extLst>
          </p:cNvPr>
          <p:cNvSpPr txBox="1"/>
          <p:nvPr/>
        </p:nvSpPr>
        <p:spPr>
          <a:xfrm>
            <a:off x="1504672" y="39740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43A870-9A88-77CE-A579-D28F389CF3E8}"/>
              </a:ext>
            </a:extLst>
          </p:cNvPr>
          <p:cNvSpPr txBox="1"/>
          <p:nvPr/>
        </p:nvSpPr>
        <p:spPr>
          <a:xfrm>
            <a:off x="4732661" y="40005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F2F5C-440E-A8B6-D71E-D4F1490B12B6}"/>
              </a:ext>
            </a:extLst>
          </p:cNvPr>
          <p:cNvSpPr txBox="1"/>
          <p:nvPr/>
        </p:nvSpPr>
        <p:spPr>
          <a:xfrm>
            <a:off x="7758580" y="398176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CD9F9E-C54A-708D-E274-8AF45E9BCD59}"/>
              </a:ext>
            </a:extLst>
          </p:cNvPr>
          <p:cNvSpPr/>
          <p:nvPr/>
        </p:nvSpPr>
        <p:spPr>
          <a:xfrm>
            <a:off x="1447800" y="46482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62B5CE-1FFF-E7F4-97FD-0913058AC9D9}"/>
              </a:ext>
            </a:extLst>
          </p:cNvPr>
          <p:cNvSpPr/>
          <p:nvPr/>
        </p:nvSpPr>
        <p:spPr>
          <a:xfrm>
            <a:off x="1461247" y="4986010"/>
            <a:ext cx="2438400" cy="314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F19971-D780-4A8F-B058-7FF57FF3DE13}"/>
              </a:ext>
            </a:extLst>
          </p:cNvPr>
          <p:cNvSpPr/>
          <p:nvPr/>
        </p:nvSpPr>
        <p:spPr>
          <a:xfrm>
            <a:off x="1447800" y="5342756"/>
            <a:ext cx="2438400" cy="314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CE8307-5710-B992-EDC5-A608A9090F2C}"/>
              </a:ext>
            </a:extLst>
          </p:cNvPr>
          <p:cNvSpPr/>
          <p:nvPr/>
        </p:nvSpPr>
        <p:spPr>
          <a:xfrm>
            <a:off x="1407128" y="5676900"/>
            <a:ext cx="2438400" cy="314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80046C-DE22-6DDF-6943-96B54B1B9A7F}"/>
              </a:ext>
            </a:extLst>
          </p:cNvPr>
          <p:cNvSpPr/>
          <p:nvPr/>
        </p:nvSpPr>
        <p:spPr>
          <a:xfrm>
            <a:off x="7137816" y="2136962"/>
            <a:ext cx="381000" cy="3361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75123D-1091-060B-F4C4-1085FD6C9FFA}"/>
              </a:ext>
            </a:extLst>
          </p:cNvPr>
          <p:cNvSpPr/>
          <p:nvPr/>
        </p:nvSpPr>
        <p:spPr>
          <a:xfrm>
            <a:off x="533400" y="2168442"/>
            <a:ext cx="2209800" cy="3361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8D8FF5-5DE7-7346-E85E-310BA758D48D}"/>
              </a:ext>
            </a:extLst>
          </p:cNvPr>
          <p:cNvSpPr/>
          <p:nvPr/>
        </p:nvSpPr>
        <p:spPr>
          <a:xfrm>
            <a:off x="4152900" y="1752600"/>
            <a:ext cx="381000" cy="2171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115F328-4A08-7ACF-6796-3C51D720B419}"/>
                  </a:ext>
                </a:extLst>
              </p:cNvPr>
              <p:cNvSpPr txBox="1"/>
              <p:nvPr/>
            </p:nvSpPr>
            <p:spPr>
              <a:xfrm>
                <a:off x="7080469" y="2078225"/>
                <a:ext cx="49090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115F328-4A08-7ACF-6796-3C51D720B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469" y="2078225"/>
                <a:ext cx="490904" cy="391646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141C24-9135-95A9-2500-D225ECA57F18}"/>
                  </a:ext>
                </a:extLst>
              </p:cNvPr>
              <p:cNvSpPr txBox="1"/>
              <p:nvPr/>
            </p:nvSpPr>
            <p:spPr>
              <a:xfrm>
                <a:off x="4129979" y="2642627"/>
                <a:ext cx="45307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141C24-9135-95A9-2500-D225ECA57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979" y="2642627"/>
                <a:ext cx="453073" cy="391646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F8EA40-E178-5505-E866-3EA0ABC58069}"/>
                  </a:ext>
                </a:extLst>
              </p:cNvPr>
              <p:cNvSpPr txBox="1"/>
              <p:nvPr/>
            </p:nvSpPr>
            <p:spPr>
              <a:xfrm>
                <a:off x="1440199" y="2140707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F8EA40-E178-5505-E866-3EA0ABC58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199" y="2140707"/>
                <a:ext cx="4580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F32E60E3-8C7F-EF13-A2B9-CF1E968F2A27}"/>
              </a:ext>
            </a:extLst>
          </p:cNvPr>
          <p:cNvSpPr/>
          <p:nvPr/>
        </p:nvSpPr>
        <p:spPr>
          <a:xfrm>
            <a:off x="524435" y="2168441"/>
            <a:ext cx="1075765" cy="3361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5387D2-486D-E546-C9A4-CD5674F73A85}"/>
              </a:ext>
            </a:extLst>
          </p:cNvPr>
          <p:cNvSpPr/>
          <p:nvPr/>
        </p:nvSpPr>
        <p:spPr>
          <a:xfrm>
            <a:off x="1667435" y="2158019"/>
            <a:ext cx="1075765" cy="3361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7927F9-0AE9-E69D-9E71-55E73480F384}"/>
              </a:ext>
            </a:extLst>
          </p:cNvPr>
          <p:cNvSpPr/>
          <p:nvPr/>
        </p:nvSpPr>
        <p:spPr>
          <a:xfrm>
            <a:off x="4161864" y="1752600"/>
            <a:ext cx="381000" cy="1066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A838B6-2526-D965-5546-19D5F4FBA46E}"/>
              </a:ext>
            </a:extLst>
          </p:cNvPr>
          <p:cNvSpPr/>
          <p:nvPr/>
        </p:nvSpPr>
        <p:spPr>
          <a:xfrm>
            <a:off x="4152900" y="2863920"/>
            <a:ext cx="381000" cy="1066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65329C-9C71-EC6E-55D4-25B024C6A1BD}"/>
              </a:ext>
            </a:extLst>
          </p:cNvPr>
          <p:cNvSpPr/>
          <p:nvPr/>
        </p:nvSpPr>
        <p:spPr>
          <a:xfrm>
            <a:off x="2514600" y="46482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14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4" grpId="1" animBg="1"/>
      <p:bldP spid="46" grpId="0" animBg="1"/>
      <p:bldP spid="46" grpId="1" animBg="1"/>
      <p:bldP spid="47" grpId="0"/>
      <p:bldP spid="48" grpId="0"/>
      <p:bldP spid="48" grpId="1"/>
      <p:bldP spid="49" grpId="0"/>
      <p:bldP spid="49" grpId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7B66-4DEA-714D-A1D4-CAEB5AF7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Fast Matrix Multiplication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C7400-1A41-C94D-AECB-C9CA03955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1800" dirty="0"/>
                  <a:t>C11 = A11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B11  + A12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B21</a:t>
                </a:r>
              </a:p>
              <a:p>
                <a:r>
                  <a:rPr lang="en-US" sz="1800" dirty="0"/>
                  <a:t>C12 = A11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B12  + A12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B22</a:t>
                </a:r>
              </a:p>
              <a:p>
                <a:r>
                  <a:rPr lang="en-US" sz="1800" dirty="0"/>
                  <a:t>C21 = A21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B11  + A22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B21 </a:t>
                </a:r>
              </a:p>
              <a:p>
                <a:r>
                  <a:rPr lang="en-US" sz="1800" dirty="0"/>
                  <a:t>C22 = A21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B12  + A22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B22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/2) +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C7400-1A41-C94D-AECB-C9CA03955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354B31B-D472-8446-8912-A305E63BCE3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334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354B31B-D472-8446-8912-A305E63BCE3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3310948"/>
                  </p:ext>
                </p:extLst>
              </p:nvPr>
            </p:nvGraphicFramePr>
            <p:xfrm>
              <a:off x="5334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1639" r="-5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1639" r="-40833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301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1639" r="-20666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1639" r="-10327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1639" r="-5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103333" r="-50000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103333" r="-408333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3333" r="-30163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103333" r="-206667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103333" r="-10327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103333" r="-5000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200000" r="-500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200000" r="-408333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0000" r="-30163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200000" r="-20666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200000" r="-10327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200000" r="-5000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305000" r="-5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305000" r="-4083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5000" r="-3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305000" r="-20666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305000" r="-10327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305000" r="-5000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398361" r="-5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398361" r="-4083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98361" r="-3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398361" r="-20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398361" r="-1032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398361" r="-5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506667" r="-5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506667" r="-40833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06667" r="-30163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506667" r="-206667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506667" r="-10327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506667" r="-5000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E0C32A3-B8AC-FC49-B449-6E2739057F0B}"/>
              </a:ext>
            </a:extLst>
          </p:cNvPr>
          <p:cNvSpPr/>
          <p:nvPr/>
        </p:nvSpPr>
        <p:spPr>
          <a:xfrm>
            <a:off x="533400" y="17526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580DB9-EBDE-9E48-9AAC-5EE6B8DD5447}"/>
              </a:ext>
            </a:extLst>
          </p:cNvPr>
          <p:cNvSpPr/>
          <p:nvPr/>
        </p:nvSpPr>
        <p:spPr>
          <a:xfrm>
            <a:off x="1676400" y="17526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8CF14-A8BD-2344-8BE0-9D1258625016}"/>
              </a:ext>
            </a:extLst>
          </p:cNvPr>
          <p:cNvSpPr/>
          <p:nvPr/>
        </p:nvSpPr>
        <p:spPr>
          <a:xfrm>
            <a:off x="533400" y="28575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FD8F2C-4CC0-1647-972B-A520C4C4C33E}"/>
              </a:ext>
            </a:extLst>
          </p:cNvPr>
          <p:cNvSpPr/>
          <p:nvPr/>
        </p:nvSpPr>
        <p:spPr>
          <a:xfrm>
            <a:off x="1676400" y="28575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00B8F1FE-33F9-0F4B-81A7-E3CCC8D1D83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8100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00B8F1FE-33F9-0F4B-81A7-E3CCC8D1D83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33679509"/>
                  </p:ext>
                </p:extLst>
              </p:nvPr>
            </p:nvGraphicFramePr>
            <p:xfrm>
              <a:off x="38100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79" t="-1639" r="-49836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00" t="-1639" r="-40666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1639" r="-3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1639" r="-205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39" r="-101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8333" t="-1639" r="-3333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79" t="-103333" r="-498361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00" t="-103333" r="-406667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103333" r="-30000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103333" r="-20500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03333" r="-10163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8333" t="-103333" r="-3333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79" t="-200000" r="-498361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00" t="-200000" r="-40666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200000" r="-300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200000" r="-205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200000" r="-10163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8333" t="-200000" r="-3333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79" t="-305000" r="-498361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00" t="-305000" r="-40666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305000" r="-3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305000" r="-205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05000" r="-1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8333" t="-305000" r="-3333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79" t="-398361" r="-49836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00" t="-398361" r="-40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398361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398361" r="-205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98361" r="-1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8333" t="-398361" r="-333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79" t="-506667" r="-498361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00" t="-506667" r="-406667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506667" r="-3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506667" r="-205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506667" r="-10163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8333" t="-506667" r="-3333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FDFF170-89CE-A944-B06A-9D9DA36B5360}"/>
              </a:ext>
            </a:extLst>
          </p:cNvPr>
          <p:cNvSpPr/>
          <p:nvPr/>
        </p:nvSpPr>
        <p:spPr>
          <a:xfrm>
            <a:off x="3810000" y="17526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DA5DA2-9008-294E-98F4-CE2F05AA4C98}"/>
              </a:ext>
            </a:extLst>
          </p:cNvPr>
          <p:cNvSpPr/>
          <p:nvPr/>
        </p:nvSpPr>
        <p:spPr>
          <a:xfrm>
            <a:off x="4944035" y="17526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15BA2-19E7-8842-AFC3-2D9E190F1327}"/>
              </a:ext>
            </a:extLst>
          </p:cNvPr>
          <p:cNvSpPr/>
          <p:nvPr/>
        </p:nvSpPr>
        <p:spPr>
          <a:xfrm>
            <a:off x="3823116" y="28575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B21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D61AF1-878A-4F4B-9304-3AE532191FB7}"/>
              </a:ext>
            </a:extLst>
          </p:cNvPr>
          <p:cNvSpPr/>
          <p:nvPr/>
        </p:nvSpPr>
        <p:spPr>
          <a:xfrm>
            <a:off x="4944035" y="28575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B22</a:t>
            </a:r>
          </a:p>
        </p:txBody>
      </p:sp>
      <p:sp>
        <p:nvSpPr>
          <p:cNvPr id="14" name="Multiply 40">
            <a:extLst>
              <a:ext uri="{FF2B5EF4-FFF2-40B4-BE49-F238E27FC236}">
                <a16:creationId xmlns:a16="http://schemas.microsoft.com/office/drawing/2014/main" id="{C05174EB-AB60-AB4F-99A1-8542BBA7BBB2}"/>
              </a:ext>
            </a:extLst>
          </p:cNvPr>
          <p:cNvSpPr/>
          <p:nvPr/>
        </p:nvSpPr>
        <p:spPr>
          <a:xfrm>
            <a:off x="3048000" y="25146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F0F891-F3C4-6345-9D48-4623268BFFE6}"/>
                  </a:ext>
                </a:extLst>
              </p:cNvPr>
              <p:cNvSpPr txBox="1"/>
              <p:nvPr/>
            </p:nvSpPr>
            <p:spPr>
              <a:xfrm>
                <a:off x="3886200" y="6182380"/>
                <a:ext cx="465191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F0F891-F3C4-6345-9D48-4623268B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6182380"/>
                <a:ext cx="46519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Content Placeholder 3">
                <a:extLst>
                  <a:ext uri="{FF2B5EF4-FFF2-40B4-BE49-F238E27FC236}">
                    <a16:creationId xmlns:a16="http://schemas.microsoft.com/office/drawing/2014/main" id="{62F85446-DF93-85EE-0E04-AABCF966FA0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7818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Content Placeholder 3">
                <a:extLst>
                  <a:ext uri="{FF2B5EF4-FFF2-40B4-BE49-F238E27FC236}">
                    <a16:creationId xmlns:a16="http://schemas.microsoft.com/office/drawing/2014/main" id="{62F85446-DF93-85EE-0E04-AABCF966FA0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6561372"/>
                  </p:ext>
                </p:extLst>
              </p:nvPr>
            </p:nvGraphicFramePr>
            <p:xfrm>
              <a:off x="6781800" y="17526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1639" r="-5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1639" r="-40833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301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1639" r="-20666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1639" r="-10327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1639" r="-5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103333" r="-50000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103333" r="-408333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3333" r="-30163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103333" r="-206667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103333" r="-103279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103333" r="-5000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200000" r="-500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200000" r="-408333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0000" r="-30163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200000" r="-20666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200000" r="-10327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200000" r="-5000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305000" r="-5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305000" r="-4083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5000" r="-3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305000" r="-20666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305000" r="-10327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305000" r="-5000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398361" r="-5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398361" r="-4083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98361" r="-3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398361" r="-20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398361" r="-1032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398361" r="-5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506667" r="-5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506667" r="-40833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06667" r="-30163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000" t="-506667" r="-206667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361" t="-506667" r="-10327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667" t="-506667" r="-5000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5D57610-B227-BF39-1E22-ACF9ECAEE83C}"/>
              </a:ext>
            </a:extLst>
          </p:cNvPr>
          <p:cNvSpPr/>
          <p:nvPr/>
        </p:nvSpPr>
        <p:spPr>
          <a:xfrm>
            <a:off x="6781800" y="17526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39099F-8C25-D179-FA92-1113C4EA919B}"/>
              </a:ext>
            </a:extLst>
          </p:cNvPr>
          <p:cNvSpPr/>
          <p:nvPr/>
        </p:nvSpPr>
        <p:spPr>
          <a:xfrm>
            <a:off x="7915835" y="17526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5CA5C8-2C1C-728C-FC15-3626119055C1}"/>
              </a:ext>
            </a:extLst>
          </p:cNvPr>
          <p:cNvSpPr/>
          <p:nvPr/>
        </p:nvSpPr>
        <p:spPr>
          <a:xfrm>
            <a:off x="6794916" y="28575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708EA3-FB58-9B15-C2BA-239B80B15875}"/>
              </a:ext>
            </a:extLst>
          </p:cNvPr>
          <p:cNvSpPr/>
          <p:nvPr/>
        </p:nvSpPr>
        <p:spPr>
          <a:xfrm>
            <a:off x="7915835" y="2857500"/>
            <a:ext cx="1066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C22</a:t>
            </a:r>
          </a:p>
        </p:txBody>
      </p:sp>
      <p:sp>
        <p:nvSpPr>
          <p:cNvPr id="21" name="Equal 7">
            <a:extLst>
              <a:ext uri="{FF2B5EF4-FFF2-40B4-BE49-F238E27FC236}">
                <a16:creationId xmlns:a16="http://schemas.microsoft.com/office/drawing/2014/main" id="{E765A8B2-A0DE-0307-29B4-51B86A79A28B}"/>
              </a:ext>
            </a:extLst>
          </p:cNvPr>
          <p:cNvSpPr/>
          <p:nvPr/>
        </p:nvSpPr>
        <p:spPr>
          <a:xfrm>
            <a:off x="6176682" y="25527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5FF124-55AC-EEF7-7E30-0EFDCAFAF8CF}"/>
                  </a:ext>
                </a:extLst>
              </p:cNvPr>
              <p:cNvSpPr txBox="1"/>
              <p:nvPr/>
            </p:nvSpPr>
            <p:spPr>
              <a:xfrm>
                <a:off x="2249761" y="934574"/>
                <a:ext cx="468737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Divide each matrix into </a:t>
                </a:r>
                <a:r>
                  <a:rPr lang="en-US" b="1" dirty="0"/>
                  <a:t>four</a:t>
                </a:r>
                <a:r>
                  <a:rPr lang="en-US" dirty="0"/>
                  <a:t> n/2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 n/2 matrices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5FF124-55AC-EEF7-7E30-0EFDCAFAF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61" y="934574"/>
                <a:ext cx="4687373" cy="369332"/>
              </a:xfrm>
              <a:prstGeom prst="rect">
                <a:avLst/>
              </a:prstGeom>
              <a:blipFill>
                <a:blip r:embed="rId6"/>
                <a:stretch>
                  <a:fillRect l="-1040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B0E5AB3C-79A5-B9CE-9EC4-CF12BD70860F}"/>
              </a:ext>
            </a:extLst>
          </p:cNvPr>
          <p:cNvSpPr/>
          <p:nvPr/>
        </p:nvSpPr>
        <p:spPr>
          <a:xfrm>
            <a:off x="3581400" y="4647384"/>
            <a:ext cx="397116" cy="149027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58A953-A24D-185F-604E-DB773F83DAAF}"/>
                  </a:ext>
                </a:extLst>
              </p:cNvPr>
              <p:cNvSpPr txBox="1"/>
              <p:nvPr/>
            </p:nvSpPr>
            <p:spPr>
              <a:xfrm>
                <a:off x="3969337" y="4574528"/>
                <a:ext cx="4366901" cy="42050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IN" sz="1600" dirty="0"/>
                  <a:t> multiplications &amp;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IN" sz="1600" dirty="0"/>
                  <a:t> additions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1600" dirty="0"/>
                  <a:t> matrices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58A953-A24D-185F-604E-DB773F83D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337" y="4574528"/>
                <a:ext cx="4366901" cy="420500"/>
              </a:xfrm>
              <a:prstGeom prst="rect">
                <a:avLst/>
              </a:prstGeom>
              <a:blipFill>
                <a:blip r:embed="rId7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310F45-C723-2D63-76D3-1B454BDA340E}"/>
                  </a:ext>
                </a:extLst>
              </p:cNvPr>
              <p:cNvSpPr txBox="1"/>
              <p:nvPr/>
            </p:nvSpPr>
            <p:spPr>
              <a:xfrm>
                <a:off x="3839776" y="5693935"/>
                <a:ext cx="1637263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IN" sz="1600" dirty="0"/>
                  <a:t> multiplications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310F45-C723-2D63-76D3-1B454BDA3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76" y="5693935"/>
                <a:ext cx="1637263" cy="338554"/>
              </a:xfrm>
              <a:prstGeom prst="rect">
                <a:avLst/>
              </a:prstGeom>
              <a:blipFill>
                <a:blip r:embed="rId8"/>
                <a:stretch>
                  <a:fillRect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Down 29">
            <a:extLst>
              <a:ext uri="{FF2B5EF4-FFF2-40B4-BE49-F238E27FC236}">
                <a16:creationId xmlns:a16="http://schemas.microsoft.com/office/drawing/2014/main" id="{4ED8B9D5-86AD-72D3-73A9-1DFB8AC7B28E}"/>
              </a:ext>
            </a:extLst>
          </p:cNvPr>
          <p:cNvSpPr/>
          <p:nvPr/>
        </p:nvSpPr>
        <p:spPr>
          <a:xfrm>
            <a:off x="6073919" y="4986010"/>
            <a:ext cx="378955" cy="707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F7FAD0-60A9-1A4D-3BA2-0FF744E762BD}"/>
                  </a:ext>
                </a:extLst>
              </p:cNvPr>
              <p:cNvSpPr txBox="1"/>
              <p:nvPr/>
            </p:nvSpPr>
            <p:spPr>
              <a:xfrm>
                <a:off x="8205436" y="6313683"/>
                <a:ext cx="1078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F7FAD0-60A9-1A4D-3BA2-0FF744E76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436" y="6313683"/>
                <a:ext cx="107824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647562E-9664-C0D8-A910-3275CE2D949E}"/>
              </a:ext>
            </a:extLst>
          </p:cNvPr>
          <p:cNvSpPr txBox="1"/>
          <p:nvPr/>
        </p:nvSpPr>
        <p:spPr>
          <a:xfrm>
            <a:off x="1504672" y="39740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43A870-9A88-77CE-A579-D28F389CF3E8}"/>
              </a:ext>
            </a:extLst>
          </p:cNvPr>
          <p:cNvSpPr txBox="1"/>
          <p:nvPr/>
        </p:nvSpPr>
        <p:spPr>
          <a:xfrm>
            <a:off x="4732661" y="40005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F2F5C-440E-A8B6-D71E-D4F1490B12B6}"/>
              </a:ext>
            </a:extLst>
          </p:cNvPr>
          <p:cNvSpPr txBox="1"/>
          <p:nvPr/>
        </p:nvSpPr>
        <p:spPr>
          <a:xfrm>
            <a:off x="7758580" y="398176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FA6A83-8FD0-BC77-DFF2-D5B4C10DB974}"/>
                  </a:ext>
                </a:extLst>
              </p:cNvPr>
              <p:cNvSpPr txBox="1"/>
              <p:nvPr/>
            </p:nvSpPr>
            <p:spPr>
              <a:xfrm>
                <a:off x="6687612" y="6307527"/>
                <a:ext cx="1452321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FA6A83-8FD0-BC77-DFF2-D5B4C10DB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12" y="6307527"/>
                <a:ext cx="1452321" cy="381643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1116051-5D46-1453-842B-31340391BF7D}"/>
                  </a:ext>
                </a:extLst>
              </p:cNvPr>
              <p:cNvSpPr txBox="1"/>
              <p:nvPr/>
            </p:nvSpPr>
            <p:spPr>
              <a:xfrm>
                <a:off x="7994824" y="6330113"/>
                <a:ext cx="1309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2.81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1116051-5D46-1453-842B-31340391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824" y="6330113"/>
                <a:ext cx="130907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5A4978A-374B-1E17-2D25-E830921C8D57}"/>
                  </a:ext>
                </a:extLst>
              </p:cNvPr>
              <p:cNvSpPr txBox="1"/>
              <p:nvPr/>
            </p:nvSpPr>
            <p:spPr>
              <a:xfrm>
                <a:off x="6477000" y="6323957"/>
                <a:ext cx="1452321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7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5A4978A-374B-1E17-2D25-E830921C8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323957"/>
                <a:ext cx="1452321" cy="381643"/>
              </a:xfrm>
              <a:prstGeom prst="rect">
                <a:avLst/>
              </a:prstGeom>
              <a:blipFill>
                <a:blip r:embed="rId1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842CF08-A33E-6374-DA03-788BA82DDEDB}"/>
              </a:ext>
            </a:extLst>
          </p:cNvPr>
          <p:cNvSpPr/>
          <p:nvPr/>
        </p:nvSpPr>
        <p:spPr>
          <a:xfrm>
            <a:off x="6633882" y="5147105"/>
            <a:ext cx="2371164" cy="378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Volker Strassen, 1969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93CFEA-234B-5C47-F38B-6E26B46DED2E}"/>
                  </a:ext>
                </a:extLst>
              </p:cNvPr>
              <p:cNvSpPr txBox="1"/>
              <p:nvPr/>
            </p:nvSpPr>
            <p:spPr>
              <a:xfrm>
                <a:off x="5334000" y="5634527"/>
                <a:ext cx="3973204" cy="42050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N" sz="1600" dirty="0"/>
                  <a:t>&amp;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en-IN" sz="1600" dirty="0"/>
                  <a:t> additions/subtractions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1600" dirty="0"/>
                  <a:t> matrices</a:t>
                </a:r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93CFEA-234B-5C47-F38B-6E26B46DE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634527"/>
                <a:ext cx="3973204" cy="420500"/>
              </a:xfrm>
              <a:prstGeom prst="rect">
                <a:avLst/>
              </a:prstGeom>
              <a:blipFill>
                <a:blip r:embed="rId13"/>
                <a:stretch>
                  <a:fillRect l="-958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34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27" grpId="0" animBg="1"/>
      <p:bldP spid="28" grpId="0" animBg="1"/>
      <p:bldP spid="29" grpId="0" animBg="1"/>
      <p:bldP spid="30" grpId="0" animBg="1"/>
      <p:bldP spid="31" grpId="0"/>
      <p:bldP spid="31" grpId="1"/>
      <p:bldP spid="35" grpId="0"/>
      <p:bldP spid="35" grpId="1"/>
      <p:bldP spid="36" grpId="0"/>
      <p:bldP spid="37" grpId="0"/>
      <p:bldP spid="37" grpId="1"/>
      <p:bldP spid="38" grpId="0" animBg="1"/>
      <p:bldP spid="22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E9E1C5-D236-0395-B1C8-993AA2F3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Fast Matrix Multiplication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67E0C1-186D-7470-1FE2-E86CF698E9E0}"/>
              </a:ext>
            </a:extLst>
          </p:cNvPr>
          <p:cNvSpPr/>
          <p:nvPr/>
        </p:nvSpPr>
        <p:spPr>
          <a:xfrm>
            <a:off x="2895600" y="1876660"/>
            <a:ext cx="2371164" cy="378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Volker Strassen, 1969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386392-3F1B-3CDC-FC29-ECC8EA49F690}"/>
                  </a:ext>
                </a:extLst>
              </p:cNvPr>
              <p:cNvSpPr txBox="1"/>
              <p:nvPr/>
            </p:nvSpPr>
            <p:spPr>
              <a:xfrm>
                <a:off x="6397591" y="3733800"/>
                <a:ext cx="1602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2.37286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386392-3F1B-3CDC-FC29-ECC8EA49F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591" y="3733800"/>
                <a:ext cx="160242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610D97-EE2D-FCED-95EB-420983E1F09D}"/>
              </a:ext>
            </a:extLst>
          </p:cNvPr>
          <p:cNvSpPr/>
          <p:nvPr/>
        </p:nvSpPr>
        <p:spPr>
          <a:xfrm>
            <a:off x="2362200" y="3733800"/>
            <a:ext cx="3514164" cy="378297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Virginia </a:t>
            </a:r>
            <a:r>
              <a:rPr lang="en-US" dirty="0" err="1"/>
              <a:t>Vassilevska</a:t>
            </a:r>
            <a:r>
              <a:rPr lang="en-US" dirty="0"/>
              <a:t> Williams, 2020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A9D6F5-1AA4-EA92-CBA1-431C015EBA76}"/>
                  </a:ext>
                </a:extLst>
              </p:cNvPr>
              <p:cNvSpPr txBox="1"/>
              <p:nvPr/>
            </p:nvSpPr>
            <p:spPr>
              <a:xfrm>
                <a:off x="6393109" y="1876660"/>
                <a:ext cx="1309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2.81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A9D6F5-1AA4-EA92-CBA1-431C015EB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09" y="1876660"/>
                <a:ext cx="130907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1A52B590-7A32-0376-1B4E-0068630A1528}"/>
              </a:ext>
            </a:extLst>
          </p:cNvPr>
          <p:cNvSpPr/>
          <p:nvPr/>
        </p:nvSpPr>
        <p:spPr>
          <a:xfrm>
            <a:off x="3874384" y="2307189"/>
            <a:ext cx="489796" cy="137408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6DB06A-0C53-6C70-1F0C-04C76ABAB22B}"/>
                  </a:ext>
                </a:extLst>
              </p:cNvPr>
              <p:cNvSpPr txBox="1"/>
              <p:nvPr/>
            </p:nvSpPr>
            <p:spPr>
              <a:xfrm>
                <a:off x="3505200" y="4782113"/>
                <a:ext cx="152823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𝜔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2.37286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6DB06A-0C53-6C70-1F0C-04C76ABAB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82113"/>
                <a:ext cx="15282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274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6832</TotalTime>
  <Words>2419</Words>
  <Application>Microsoft Office PowerPoint</Application>
  <PresentationFormat>On-screen Show (4:3)</PresentationFormat>
  <Paragraphs>1647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Algorithms for </vt:lpstr>
      <vt:lpstr>  Multiplication of Matrices</vt:lpstr>
      <vt:lpstr>Fast Matrix Multiplication </vt:lpstr>
      <vt:lpstr>Fast Polynomial Multiplication </vt:lpstr>
      <vt:lpstr>Fast Matrix Multiplication </vt:lpstr>
      <vt:lpstr>Fast Matrix Multiplication </vt:lpstr>
      <vt:lpstr>Fast Matrix Multiplication </vt:lpstr>
      <vt:lpstr>Fast Matrix Multiplication </vt:lpstr>
      <vt:lpstr>Amazing Applications of</vt:lpstr>
      <vt:lpstr>PowerPoint Presentation</vt:lpstr>
      <vt:lpstr>But why did anyone think of this approach ?</vt:lpstr>
      <vt:lpstr>PowerPoint Presentation</vt:lpstr>
      <vt:lpstr>All Pairs Reachability</vt:lpstr>
      <vt:lpstr>Transitive Closure of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Make use of the SCC graph</vt:lpstr>
      <vt:lpstr>Make use of the SCC graph</vt:lpstr>
      <vt:lpstr>Next lecture</vt:lpstr>
      <vt:lpstr>All Pairs Shortest Paths (APSP)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485</cp:revision>
  <dcterms:created xsi:type="dcterms:W3CDTF">2011-12-03T04:13:03Z</dcterms:created>
  <dcterms:modified xsi:type="dcterms:W3CDTF">2023-10-30T06:32:49Z</dcterms:modified>
</cp:coreProperties>
</file>