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492" r:id="rId2"/>
    <p:sldId id="716" r:id="rId3"/>
    <p:sldId id="552" r:id="rId4"/>
    <p:sldId id="540" r:id="rId5"/>
    <p:sldId id="544" r:id="rId6"/>
    <p:sldId id="545" r:id="rId7"/>
    <p:sldId id="546" r:id="rId8"/>
    <p:sldId id="547" r:id="rId9"/>
    <p:sldId id="479" r:id="rId10"/>
    <p:sldId id="717" r:id="rId11"/>
    <p:sldId id="696" r:id="rId12"/>
    <p:sldId id="714" r:id="rId13"/>
    <p:sldId id="706" r:id="rId14"/>
    <p:sldId id="708" r:id="rId15"/>
    <p:sldId id="710" r:id="rId16"/>
    <p:sldId id="709" r:id="rId17"/>
    <p:sldId id="711" r:id="rId18"/>
    <p:sldId id="715" r:id="rId19"/>
    <p:sldId id="724" r:id="rId20"/>
    <p:sldId id="476" r:id="rId21"/>
    <p:sldId id="700" r:id="rId22"/>
    <p:sldId id="719" r:id="rId23"/>
    <p:sldId id="498" r:id="rId24"/>
    <p:sldId id="701" r:id="rId25"/>
    <p:sldId id="501" r:id="rId26"/>
    <p:sldId id="485" r:id="rId27"/>
    <p:sldId id="471" r:id="rId28"/>
    <p:sldId id="502" r:id="rId29"/>
    <p:sldId id="481" r:id="rId30"/>
    <p:sldId id="72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8" autoAdjust="0"/>
    <p:restoredTop sz="92007" autoAdjust="0"/>
  </p:normalViewPr>
  <p:slideViewPr>
    <p:cSldViewPr>
      <p:cViewPr varScale="1">
        <p:scale>
          <a:sx n="84" d="100"/>
          <a:sy n="84" d="100"/>
        </p:scale>
        <p:origin x="16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13.png"/><Relationship Id="rId7" Type="http://schemas.openxmlformats.org/officeDocument/2006/relationships/image" Target="../media/image7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13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2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5.png"/><Relationship Id="rId10" Type="http://schemas.openxmlformats.org/officeDocument/2006/relationships/image" Target="../media/image162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4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17" Type="http://schemas.openxmlformats.org/officeDocument/2006/relationships/image" Target="../media/image36.png"/><Relationship Id="rId2" Type="http://schemas.openxmlformats.org/officeDocument/2006/relationships/image" Target="../media/image312.png"/><Relationship Id="rId16" Type="http://schemas.openxmlformats.org/officeDocument/2006/relationships/image" Target="../media/image35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32.png"/><Relationship Id="rId10" Type="http://schemas.openxmlformats.org/officeDocument/2006/relationships/image" Target="../media/image20.png"/><Relationship Id="rId19" Type="http://schemas.openxmlformats.org/officeDocument/2006/relationships/image" Target="../media/image413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8.png"/><Relationship Id="rId18" Type="http://schemas.openxmlformats.org/officeDocument/2006/relationships/image" Target="../media/image42.png"/><Relationship Id="rId3" Type="http://schemas.openxmlformats.org/officeDocument/2006/relationships/image" Target="../media/image10.png"/><Relationship Id="rId21" Type="http://schemas.openxmlformats.org/officeDocument/2006/relationships/image" Target="../media/image44.png"/><Relationship Id="rId7" Type="http://schemas.openxmlformats.org/officeDocument/2006/relationships/image" Target="../media/image2.png"/><Relationship Id="rId12" Type="http://schemas.openxmlformats.org/officeDocument/2006/relationships/image" Target="../media/image17.png"/><Relationship Id="rId17" Type="http://schemas.openxmlformats.org/officeDocument/2006/relationships/image" Target="../media/image40.png"/><Relationship Id="rId2" Type="http://schemas.openxmlformats.org/officeDocument/2006/relationships/image" Target="../media/image312.png"/><Relationship Id="rId16" Type="http://schemas.openxmlformats.org/officeDocument/2006/relationships/image" Target="../media/image39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image" Target="../media/image5.png"/><Relationship Id="rId5" Type="http://schemas.openxmlformats.org/officeDocument/2006/relationships/image" Target="../media/image12.png"/><Relationship Id="rId15" Type="http://schemas.openxmlformats.org/officeDocument/2006/relationships/image" Target="../media/image31.png"/><Relationship Id="rId23" Type="http://schemas.openxmlformats.org/officeDocument/2006/relationships/image" Target="../media/image413.png"/><Relationship Id="rId10" Type="http://schemas.openxmlformats.org/officeDocument/2006/relationships/image" Target="../media/image13.png"/><Relationship Id="rId19" Type="http://schemas.openxmlformats.org/officeDocument/2006/relationships/image" Target="../media/image43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Relationship Id="rId22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8.png"/><Relationship Id="rId18" Type="http://schemas.openxmlformats.org/officeDocument/2006/relationships/image" Target="../media/image51.png"/><Relationship Id="rId3" Type="http://schemas.openxmlformats.org/officeDocument/2006/relationships/image" Target="../media/image10.png"/><Relationship Id="rId21" Type="http://schemas.openxmlformats.org/officeDocument/2006/relationships/image" Target="../media/image5.png"/><Relationship Id="rId7" Type="http://schemas.openxmlformats.org/officeDocument/2006/relationships/image" Target="../media/image2.png"/><Relationship Id="rId12" Type="http://schemas.openxmlformats.org/officeDocument/2006/relationships/image" Target="../media/image17.png"/><Relationship Id="rId17" Type="http://schemas.openxmlformats.org/officeDocument/2006/relationships/image" Target="../media/image49.png"/><Relationship Id="rId25" Type="http://schemas.openxmlformats.org/officeDocument/2006/relationships/image" Target="../media/image54.png"/><Relationship Id="rId2" Type="http://schemas.openxmlformats.org/officeDocument/2006/relationships/image" Target="../media/image312.png"/><Relationship Id="rId16" Type="http://schemas.openxmlformats.org/officeDocument/2006/relationships/image" Target="../media/image47.png"/><Relationship Id="rId20" Type="http://schemas.openxmlformats.org/officeDocument/2006/relationships/image" Target="../media/image4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image" Target="../media/image53.png"/><Relationship Id="rId5" Type="http://schemas.openxmlformats.org/officeDocument/2006/relationships/image" Target="../media/image12.png"/><Relationship Id="rId15" Type="http://schemas.openxmlformats.org/officeDocument/2006/relationships/image" Target="../media/image31.png"/><Relationship Id="rId23" Type="http://schemas.openxmlformats.org/officeDocument/2006/relationships/image" Target="../media/image37.png"/><Relationship Id="rId10" Type="http://schemas.openxmlformats.org/officeDocument/2006/relationships/image" Target="../media/image13.png"/><Relationship Id="rId19" Type="http://schemas.openxmlformats.org/officeDocument/2006/relationships/image" Target="../media/image52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Relationship Id="rId22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8.png"/><Relationship Id="rId18" Type="http://schemas.openxmlformats.org/officeDocument/2006/relationships/image" Target="../media/image58.png"/><Relationship Id="rId3" Type="http://schemas.openxmlformats.org/officeDocument/2006/relationships/image" Target="../media/image10.png"/><Relationship Id="rId21" Type="http://schemas.openxmlformats.org/officeDocument/2006/relationships/image" Target="../media/image61.png"/><Relationship Id="rId7" Type="http://schemas.openxmlformats.org/officeDocument/2006/relationships/image" Target="../media/image2.png"/><Relationship Id="rId12" Type="http://schemas.openxmlformats.org/officeDocument/2006/relationships/image" Target="../media/image17.png"/><Relationship Id="rId17" Type="http://schemas.openxmlformats.org/officeDocument/2006/relationships/image" Target="../media/image57.png"/><Relationship Id="rId2" Type="http://schemas.openxmlformats.org/officeDocument/2006/relationships/image" Target="../media/image31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5" Type="http://schemas.openxmlformats.org/officeDocument/2006/relationships/image" Target="../media/image31.png"/><Relationship Id="rId23" Type="http://schemas.openxmlformats.org/officeDocument/2006/relationships/image" Target="../media/image5.png"/><Relationship Id="rId10" Type="http://schemas.openxmlformats.org/officeDocument/2006/relationships/image" Target="../media/image13.png"/><Relationship Id="rId19" Type="http://schemas.openxmlformats.org/officeDocument/2006/relationships/image" Target="../media/image59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Relationship Id="rId22" Type="http://schemas.openxmlformats.org/officeDocument/2006/relationships/image" Target="../media/image4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51.png"/><Relationship Id="rId18" Type="http://schemas.openxmlformats.org/officeDocument/2006/relationships/image" Target="../media/image201.png"/><Relationship Id="rId26" Type="http://schemas.openxmlformats.org/officeDocument/2006/relationships/image" Target="../media/image251.png"/><Relationship Id="rId3" Type="http://schemas.openxmlformats.org/officeDocument/2006/relationships/image" Target="../media/image2.png"/><Relationship Id="rId21" Type="http://schemas.openxmlformats.org/officeDocument/2006/relationships/image" Target="../media/image231.png"/><Relationship Id="rId7" Type="http://schemas.openxmlformats.org/officeDocument/2006/relationships/image" Target="../media/image91.png"/><Relationship Id="rId12" Type="http://schemas.openxmlformats.org/officeDocument/2006/relationships/image" Target="../media/image141.png"/><Relationship Id="rId17" Type="http://schemas.openxmlformats.org/officeDocument/2006/relationships/image" Target="../media/image191.png"/><Relationship Id="rId25" Type="http://schemas.openxmlformats.org/officeDocument/2006/relationships/image" Target="../media/image252.png"/><Relationship Id="rId2" Type="http://schemas.openxmlformats.org/officeDocument/2006/relationships/image" Target="../media/image211.png"/><Relationship Id="rId16" Type="http://schemas.openxmlformats.org/officeDocument/2006/relationships/image" Target="../media/image181.png"/><Relationship Id="rId20" Type="http://schemas.openxmlformats.org/officeDocument/2006/relationships/image" Target="../media/image222.png"/><Relationship Id="rId29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131.png"/><Relationship Id="rId24" Type="http://schemas.openxmlformats.org/officeDocument/2006/relationships/image" Target="../media/image241.png"/><Relationship Id="rId5" Type="http://schemas.openxmlformats.org/officeDocument/2006/relationships/image" Target="../media/image511.png"/><Relationship Id="rId15" Type="http://schemas.openxmlformats.org/officeDocument/2006/relationships/image" Target="../media/image171.png"/><Relationship Id="rId23" Type="http://schemas.openxmlformats.org/officeDocument/2006/relationships/image" Target="../media/image221.png"/><Relationship Id="rId28" Type="http://schemas.openxmlformats.org/officeDocument/2006/relationships/image" Target="../media/image271.png"/><Relationship Id="rId10" Type="http://schemas.openxmlformats.org/officeDocument/2006/relationships/image" Target="../media/image121.png"/><Relationship Id="rId19" Type="http://schemas.openxmlformats.org/officeDocument/2006/relationships/image" Target="../media/image212.png"/><Relationship Id="rId4" Type="http://schemas.openxmlformats.org/officeDocument/2006/relationships/image" Target="../media/image411.png"/><Relationship Id="rId9" Type="http://schemas.openxmlformats.org/officeDocument/2006/relationships/image" Target="../media/image111.png"/><Relationship Id="rId14" Type="http://schemas.openxmlformats.org/officeDocument/2006/relationships/image" Target="../media/image161.png"/><Relationship Id="rId22" Type="http://schemas.openxmlformats.org/officeDocument/2006/relationships/image" Target="../media/image210.png"/><Relationship Id="rId27" Type="http://schemas.openxmlformats.org/officeDocument/2006/relationships/image" Target="../media/image261.png"/><Relationship Id="rId30" Type="http://schemas.openxmlformats.org/officeDocument/2006/relationships/image" Target="../media/image29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1400.png"/><Relationship Id="rId26" Type="http://schemas.openxmlformats.org/officeDocument/2006/relationships/image" Target="../media/image1700.png"/><Relationship Id="rId3" Type="http://schemas.openxmlformats.org/officeDocument/2006/relationships/image" Target="../media/image211.png"/><Relationship Id="rId21" Type="http://schemas.openxmlformats.org/officeDocument/2006/relationships/image" Target="../media/image230.png"/><Relationship Id="rId34" Type="http://schemas.openxmlformats.org/officeDocument/2006/relationships/image" Target="../media/image271.png"/><Relationship Id="rId7" Type="http://schemas.openxmlformats.org/officeDocument/2006/relationships/image" Target="../media/image81.png"/><Relationship Id="rId12" Type="http://schemas.openxmlformats.org/officeDocument/2006/relationships/image" Target="../media/image130.png"/><Relationship Id="rId25" Type="http://schemas.openxmlformats.org/officeDocument/2006/relationships/image" Target="../media/image270.png"/><Relationship Id="rId33" Type="http://schemas.openxmlformats.org/officeDocument/2006/relationships/image" Target="../media/image300.png"/><Relationship Id="rId2" Type="http://schemas.openxmlformats.org/officeDocument/2006/relationships/image" Target="../media/image301.png"/><Relationship Id="rId20" Type="http://schemas.openxmlformats.org/officeDocument/2006/relationships/image" Target="../media/image2200.png"/><Relationship Id="rId29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20.png"/><Relationship Id="rId24" Type="http://schemas.openxmlformats.org/officeDocument/2006/relationships/image" Target="../media/image2600.png"/><Relationship Id="rId32" Type="http://schemas.openxmlformats.org/officeDocument/2006/relationships/image" Target="../media/image290.png"/><Relationship Id="rId5" Type="http://schemas.openxmlformats.org/officeDocument/2006/relationships/image" Target="../media/image411.png"/><Relationship Id="rId15" Type="http://schemas.openxmlformats.org/officeDocument/2006/relationships/image" Target="../media/image160.png"/><Relationship Id="rId23" Type="http://schemas.openxmlformats.org/officeDocument/2006/relationships/image" Target="../media/image250.png"/><Relationship Id="rId28" Type="http://schemas.openxmlformats.org/officeDocument/2006/relationships/image" Target="../media/image190.png"/><Relationship Id="rId36" Type="http://schemas.openxmlformats.org/officeDocument/2006/relationships/image" Target="../media/image321.png"/><Relationship Id="rId10" Type="http://schemas.openxmlformats.org/officeDocument/2006/relationships/image" Target="../media/image110.png"/><Relationship Id="rId31" Type="http://schemas.openxmlformats.org/officeDocument/2006/relationships/image" Target="../media/image252.png"/><Relationship Id="rId4" Type="http://schemas.openxmlformats.org/officeDocument/2006/relationships/image" Target="../media/image2.png"/><Relationship Id="rId9" Type="http://schemas.openxmlformats.org/officeDocument/2006/relationships/image" Target="../media/image101.png"/><Relationship Id="rId14" Type="http://schemas.openxmlformats.org/officeDocument/2006/relationships/image" Target="../media/image150.png"/><Relationship Id="rId22" Type="http://schemas.openxmlformats.org/officeDocument/2006/relationships/image" Target="../media/image240.png"/><Relationship Id="rId27" Type="http://schemas.openxmlformats.org/officeDocument/2006/relationships/image" Target="../media/image1800.png"/><Relationship Id="rId30" Type="http://schemas.openxmlformats.org/officeDocument/2006/relationships/image" Target="../media/image210.png"/><Relationship Id="rId35" Type="http://schemas.openxmlformats.org/officeDocument/2006/relationships/image" Target="../media/image311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3.png"/><Relationship Id="rId39" Type="http://schemas.openxmlformats.org/officeDocument/2006/relationships/image" Target="../media/image76.png"/><Relationship Id="rId34" Type="http://schemas.openxmlformats.org/officeDocument/2006/relationships/image" Target="../media/image351.png"/><Relationship Id="rId38" Type="http://schemas.openxmlformats.org/officeDocument/2006/relationships/image" Target="../media/image401.png"/><Relationship Id="rId2" Type="http://schemas.openxmlformats.org/officeDocument/2006/relationships/image" Target="../media/image331.png"/><Relationship Id="rId29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0.png"/><Relationship Id="rId37" Type="http://schemas.openxmlformats.org/officeDocument/2006/relationships/image" Target="../media/image390.png"/><Relationship Id="rId28" Type="http://schemas.openxmlformats.org/officeDocument/2006/relationships/image" Target="../media/image352.png"/><Relationship Id="rId36" Type="http://schemas.openxmlformats.org/officeDocument/2006/relationships/image" Target="../media/image383.png"/><Relationship Id="rId10" Type="http://schemas.openxmlformats.org/officeDocument/2006/relationships/image" Target="../media/image110.png"/><Relationship Id="rId27" Type="http://schemas.openxmlformats.org/officeDocument/2006/relationships/image" Target="../media/image341.png"/><Relationship Id="rId35" Type="http://schemas.openxmlformats.org/officeDocument/2006/relationships/image" Target="../media/image3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0.png"/><Relationship Id="rId7" Type="http://schemas.openxmlformats.org/officeDocument/2006/relationships/image" Target="../media/image41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0.png"/><Relationship Id="rId5" Type="http://schemas.openxmlformats.org/officeDocument/2006/relationships/image" Target="../media/image3910.png"/><Relationship Id="rId4" Type="http://schemas.openxmlformats.org/officeDocument/2006/relationships/image" Target="../media/image38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0.png"/><Relationship Id="rId7" Type="http://schemas.openxmlformats.org/officeDocument/2006/relationships/image" Target="../media/image79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3910.png"/><Relationship Id="rId4" Type="http://schemas.openxmlformats.org/officeDocument/2006/relationships/image" Target="../media/image38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340.png"/><Relationship Id="rId7" Type="http://schemas.openxmlformats.org/officeDocument/2006/relationships/image" Target="../media/image420.png"/><Relationship Id="rId12" Type="http://schemas.openxmlformats.org/officeDocument/2006/relationships/image" Target="../media/image360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350.png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2.png"/><Relationship Id="rId9" Type="http://schemas.openxmlformats.org/officeDocument/2006/relationships/image" Target="../media/image4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71.png"/><Relationship Id="rId3" Type="http://schemas.openxmlformats.org/officeDocument/2006/relationships/image" Target="../media/image340.png"/><Relationship Id="rId7" Type="http://schemas.openxmlformats.org/officeDocument/2006/relationships/image" Target="../media/image420.png"/><Relationship Id="rId12" Type="http://schemas.openxmlformats.org/officeDocument/2006/relationships/image" Target="../media/image360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350.png"/><Relationship Id="rId5" Type="http://schemas.openxmlformats.org/officeDocument/2006/relationships/image" Target="../media/image400.png"/><Relationship Id="rId15" Type="http://schemas.openxmlformats.org/officeDocument/2006/relationships/image" Target="../media/image491.png"/><Relationship Id="rId10" Type="http://schemas.openxmlformats.org/officeDocument/2006/relationships/image" Target="../media/image450.png"/><Relationship Id="rId4" Type="http://schemas.openxmlformats.org/officeDocument/2006/relationships/image" Target="../media/image2.png"/><Relationship Id="rId9" Type="http://schemas.openxmlformats.org/officeDocument/2006/relationships/image" Target="../media/image440.png"/><Relationship Id="rId14" Type="http://schemas.openxmlformats.org/officeDocument/2006/relationships/image" Target="../media/image48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2.png"/><Relationship Id="rId7" Type="http://schemas.openxmlformats.org/officeDocument/2006/relationships/image" Target="../media/image50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41.png"/><Relationship Id="rId5" Type="http://schemas.openxmlformats.org/officeDocument/2006/relationships/image" Target="../media/image480.png"/><Relationship Id="rId10" Type="http://schemas.openxmlformats.org/officeDocument/2006/relationships/image" Target="../media/image530.png"/><Relationship Id="rId4" Type="http://schemas.openxmlformats.org/officeDocument/2006/relationships/image" Target="../media/image470.png"/><Relationship Id="rId9" Type="http://schemas.openxmlformats.org/officeDocument/2006/relationships/image" Target="../media/image5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5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9.png"/><Relationship Id="rId42" Type="http://schemas.openxmlformats.org/officeDocument/2006/relationships/image" Target="../media/image22.png"/><Relationship Id="rId34" Type="http://schemas.openxmlformats.org/officeDocument/2006/relationships/image" Target="../media/image80.png"/><Relationship Id="rId38" Type="http://schemas.openxmlformats.org/officeDocument/2006/relationships/image" Target="../media/image180.png"/><Relationship Id="rId33" Type="http://schemas.openxmlformats.org/officeDocument/2006/relationships/image" Target="../media/image50.png"/><Relationship Id="rId2" Type="http://schemas.openxmlformats.org/officeDocument/2006/relationships/image" Target="../media/image172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410.png"/><Relationship Id="rId37" Type="http://schemas.openxmlformats.org/officeDocument/2006/relationships/image" Target="../media/image170.png"/><Relationship Id="rId40" Type="http://schemas.openxmlformats.org/officeDocument/2006/relationships/image" Target="../media/image70.png"/><Relationship Id="rId32" Type="http://schemas.openxmlformats.org/officeDocument/2006/relationships/image" Target="../media/image41.png"/><Relationship Id="rId45" Type="http://schemas.openxmlformats.org/officeDocument/2006/relationships/image" Target="../media/image25.png"/><Relationship Id="rId36" Type="http://schemas.openxmlformats.org/officeDocument/2006/relationships/image" Target="../media/image1600.png"/><Relationship Id="rId44" Type="http://schemas.openxmlformats.org/officeDocument/2006/relationships/image" Target="../media/image2.png"/><Relationship Id="rId43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90.png"/><Relationship Id="rId9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9.png"/><Relationship Id="rId42" Type="http://schemas.openxmlformats.org/officeDocument/2006/relationships/image" Target="../media/image22.png"/><Relationship Id="rId34" Type="http://schemas.openxmlformats.org/officeDocument/2006/relationships/image" Target="../media/image80.png"/><Relationship Id="rId38" Type="http://schemas.openxmlformats.org/officeDocument/2006/relationships/image" Target="../media/image180.png"/><Relationship Id="rId33" Type="http://schemas.openxmlformats.org/officeDocument/2006/relationships/image" Target="../media/image50.png"/><Relationship Id="rId46" Type="http://schemas.openxmlformats.org/officeDocument/2006/relationships/image" Target="../media/image25.png"/><Relationship Id="rId2" Type="http://schemas.openxmlformats.org/officeDocument/2006/relationships/image" Target="../media/image27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70.png"/><Relationship Id="rId40" Type="http://schemas.openxmlformats.org/officeDocument/2006/relationships/image" Target="../media/image70.png"/><Relationship Id="rId32" Type="http://schemas.openxmlformats.org/officeDocument/2006/relationships/image" Target="../media/image41.png"/><Relationship Id="rId45" Type="http://schemas.openxmlformats.org/officeDocument/2006/relationships/image" Target="../media/image21.png"/><Relationship Id="rId36" Type="http://schemas.openxmlformats.org/officeDocument/2006/relationships/image" Target="../media/image1600.png"/><Relationship Id="rId44" Type="http://schemas.openxmlformats.org/officeDocument/2006/relationships/image" Target="../media/image2.png"/><Relationship Id="rId43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90.png"/><Relationship Id="rId9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9.png"/><Relationship Id="rId42" Type="http://schemas.openxmlformats.org/officeDocument/2006/relationships/image" Target="../media/image22.png"/><Relationship Id="rId34" Type="http://schemas.openxmlformats.org/officeDocument/2006/relationships/image" Target="../media/image80.png"/><Relationship Id="rId21" Type="http://schemas.openxmlformats.org/officeDocument/2006/relationships/image" Target="../media/image2300.png"/><Relationship Id="rId47" Type="http://schemas.openxmlformats.org/officeDocument/2006/relationships/image" Target="../media/image30.png"/><Relationship Id="rId38" Type="http://schemas.openxmlformats.org/officeDocument/2006/relationships/image" Target="../media/image180.png"/><Relationship Id="rId33" Type="http://schemas.openxmlformats.org/officeDocument/2006/relationships/image" Target="../media/image50.png"/><Relationship Id="rId25" Type="http://schemas.openxmlformats.org/officeDocument/2006/relationships/image" Target="../media/image2700.png"/><Relationship Id="rId46" Type="http://schemas.openxmlformats.org/officeDocument/2006/relationships/image" Target="../media/image25.png"/><Relationship Id="rId2" Type="http://schemas.openxmlformats.org/officeDocument/2006/relationships/image" Target="../media/image28.png"/><Relationship Id="rId41" Type="http://schemas.openxmlformats.org/officeDocument/2006/relationships/image" Target="../media/image24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70.png"/><Relationship Id="rId40" Type="http://schemas.openxmlformats.org/officeDocument/2006/relationships/image" Target="../media/image70.png"/><Relationship Id="rId32" Type="http://schemas.openxmlformats.org/officeDocument/2006/relationships/image" Target="../media/image41.png"/><Relationship Id="rId45" Type="http://schemas.openxmlformats.org/officeDocument/2006/relationships/image" Target="../media/image29.png"/><Relationship Id="rId24" Type="http://schemas.openxmlformats.org/officeDocument/2006/relationships/image" Target="../media/image260.png"/><Relationship Id="rId36" Type="http://schemas.openxmlformats.org/officeDocument/2006/relationships/image" Target="../media/image1600.png"/><Relationship Id="rId23" Type="http://schemas.openxmlformats.org/officeDocument/2006/relationships/image" Target="../media/image2500.png"/><Relationship Id="rId44" Type="http://schemas.openxmlformats.org/officeDocument/2006/relationships/image" Target="../media/image2.png"/><Relationship Id="rId43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90.png"/><Relationship Id="rId9" Type="http://schemas.openxmlformats.org/officeDocument/2006/relationships/image" Target="../media/image100.png"/><Relationship Id="rId22" Type="http://schemas.openxmlformats.org/officeDocument/2006/relationships/image" Target="../media/image2400.png"/></Relationships>
</file>

<file path=ppt/slides/_rels/slide8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9.png"/><Relationship Id="rId3" Type="http://schemas.openxmlformats.org/officeDocument/2006/relationships/image" Target="../media/image27.png"/><Relationship Id="rId42" Type="http://schemas.openxmlformats.org/officeDocument/2006/relationships/image" Target="../media/image22.png"/><Relationship Id="rId34" Type="http://schemas.openxmlformats.org/officeDocument/2006/relationships/image" Target="../media/image80.png"/><Relationship Id="rId21" Type="http://schemas.openxmlformats.org/officeDocument/2006/relationships/image" Target="../media/image2300.png"/><Relationship Id="rId47" Type="http://schemas.openxmlformats.org/officeDocument/2006/relationships/image" Target="../media/image25.png"/><Relationship Id="rId38" Type="http://schemas.openxmlformats.org/officeDocument/2006/relationships/image" Target="../media/image180.png"/><Relationship Id="rId33" Type="http://schemas.openxmlformats.org/officeDocument/2006/relationships/image" Target="../media/image50.png"/><Relationship Id="rId25" Type="http://schemas.openxmlformats.org/officeDocument/2006/relationships/image" Target="../media/image2700.png"/><Relationship Id="rId46" Type="http://schemas.openxmlformats.org/officeDocument/2006/relationships/image" Target="../media/image320.png"/><Relationship Id="rId41" Type="http://schemas.openxmlformats.org/officeDocument/2006/relationships/image" Target="../media/image24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70.png"/><Relationship Id="rId40" Type="http://schemas.openxmlformats.org/officeDocument/2006/relationships/image" Target="../media/image70.png"/><Relationship Id="rId32" Type="http://schemas.openxmlformats.org/officeDocument/2006/relationships/image" Target="../media/image41.png"/><Relationship Id="rId45" Type="http://schemas.openxmlformats.org/officeDocument/2006/relationships/image" Target="../media/image310.png"/><Relationship Id="rId24" Type="http://schemas.openxmlformats.org/officeDocument/2006/relationships/image" Target="../media/image260.png"/><Relationship Id="rId36" Type="http://schemas.openxmlformats.org/officeDocument/2006/relationships/image" Target="../media/image1600.png"/><Relationship Id="rId23" Type="http://schemas.openxmlformats.org/officeDocument/2006/relationships/image" Target="../media/image2500.png"/><Relationship Id="rId49" Type="http://schemas.openxmlformats.org/officeDocument/2006/relationships/image" Target="../media/image34.png"/><Relationship Id="rId44" Type="http://schemas.openxmlformats.org/officeDocument/2006/relationships/image" Target="../media/image2.png"/><Relationship Id="rId43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90.png"/><Relationship Id="rId9" Type="http://schemas.openxmlformats.org/officeDocument/2006/relationships/image" Target="../media/image100.png"/><Relationship Id="rId22" Type="http://schemas.openxmlformats.org/officeDocument/2006/relationships/image" Target="../media/image2400.png"/><Relationship Id="rId48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391.png"/><Relationship Id="rId4" Type="http://schemas.openxmlformats.org/officeDocument/2006/relationships/image" Target="../media/image3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1508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33 </a:t>
            </a:r>
          </a:p>
          <a:p>
            <a:pPr algn="l">
              <a:defRPr/>
            </a:pPr>
            <a:r>
              <a:rPr lang="en-US" sz="2400" b="1" dirty="0">
                <a:solidFill>
                  <a:srgbClr val="7030A0"/>
                </a:solidFill>
              </a:rPr>
              <a:t>        Fast Matrix Multiplication  </a:t>
            </a:r>
          </a:p>
          <a:p>
            <a:pPr>
              <a:defRPr/>
            </a:pPr>
            <a:r>
              <a:rPr lang="en-US" sz="2400" b="1" dirty="0">
                <a:solidFill>
                  <a:srgbClr val="7030A0"/>
                </a:solidFill>
              </a:rPr>
              <a:t>II</a:t>
            </a:r>
          </a:p>
          <a:p>
            <a:pPr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DD21B-6333-A203-2D9E-3CF07069BDCF}"/>
              </a:ext>
            </a:extLst>
          </p:cNvPr>
          <p:cNvSpPr txBox="1"/>
          <p:nvPr/>
        </p:nvSpPr>
        <p:spPr>
          <a:xfrm>
            <a:off x="4800600" y="4953000"/>
            <a:ext cx="269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and its Applications</a:t>
            </a: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928CAF-748C-584D-867B-5D76F96795BB}"/>
              </a:ext>
            </a:extLst>
          </p:cNvPr>
          <p:cNvSpPr/>
          <p:nvPr/>
        </p:nvSpPr>
        <p:spPr>
          <a:xfrm>
            <a:off x="3200400" y="2667000"/>
            <a:ext cx="3225286" cy="484632"/>
          </a:xfrm>
          <a:prstGeom prst="roundRect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Theorem1</a:t>
                </a:r>
                <a:r>
                  <a:rPr lang="en-US" sz="2000" b="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compute transitive closure of graph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𝜔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Work on the </a:t>
                </a:r>
                <a:r>
                  <a:rPr lang="en-US" sz="2000" b="1" dirty="0"/>
                  <a:t>SCC graph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Theorem2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multiply two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matrices in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time, 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: time complexity of computing transitive closure of a graph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vertices.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(Work 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Theorem2 </a:t>
                </a:r>
                <a:r>
                  <a:rPr lang="en-US" sz="2000" dirty="0"/>
                  <a:t>during winter vacation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731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0E4CCA-0155-1021-B4DE-3238CA5337F4}"/>
              </a:ext>
            </a:extLst>
          </p:cNvPr>
          <p:cNvSpPr/>
          <p:nvPr/>
        </p:nvSpPr>
        <p:spPr>
          <a:xfrm>
            <a:off x="2325710" y="1905000"/>
            <a:ext cx="2703490" cy="4846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33DEFA-40BB-5D4C-D53C-41D8183F0361}"/>
              </a:ext>
            </a:extLst>
          </p:cNvPr>
          <p:cNvSpPr/>
          <p:nvPr/>
        </p:nvSpPr>
        <p:spPr>
          <a:xfrm>
            <a:off x="1371600" y="4473263"/>
            <a:ext cx="2819400" cy="4846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7F6FFF88-B924-39B0-6C62-DC30E948293B}"/>
              </a:ext>
            </a:extLst>
          </p:cNvPr>
          <p:cNvSpPr/>
          <p:nvPr/>
        </p:nvSpPr>
        <p:spPr>
          <a:xfrm>
            <a:off x="2514600" y="2384737"/>
            <a:ext cx="408432" cy="210801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DE2E4-99D2-7BDB-8BEA-A25B3351D19E}"/>
              </a:ext>
            </a:extLst>
          </p:cNvPr>
          <p:cNvSpPr txBox="1"/>
          <p:nvPr/>
        </p:nvSpPr>
        <p:spPr>
          <a:xfrm>
            <a:off x="1589628" y="3258449"/>
            <a:ext cx="225837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Same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149004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Extract 15">
            <a:extLst>
              <a:ext uri="{FF2B5EF4-FFF2-40B4-BE49-F238E27FC236}">
                <a16:creationId xmlns:a16="http://schemas.microsoft.com/office/drawing/2014/main" id="{BAEEC96E-3E63-4BAB-0B20-D9CBDB393864}"/>
              </a:ext>
            </a:extLst>
          </p:cNvPr>
          <p:cNvSpPr/>
          <p:nvPr/>
        </p:nvSpPr>
        <p:spPr>
          <a:xfrm rot="10800000">
            <a:off x="3273616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8518655"/>
                  </p:ext>
                </p:extLst>
              </p:nvPr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8518655"/>
                  </p:ext>
                </p:extLst>
              </p:nvPr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39" r="-5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39" r="-408333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163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639" r="-206667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639" r="-10327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639" r="-5000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3333" r="-50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3333" r="-408333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333" r="-30163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03333" r="-20666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03333" r="-10327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03333" r="-5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0000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0000" r="-408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3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200000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200000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200000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05000" r="-5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05000" r="-408333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5000" r="-3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05000" r="-20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05000" r="-10327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05000" r="-50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98361" r="-5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98361" r="-408333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8361" r="-3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98361" r="-20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98361" r="-10327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98361" r="-5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506667" r="-5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506667" r="-40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667" r="-3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506667" r="-2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506667" r="-10327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506667" r="-5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CC7B01D-10C4-D380-5462-087C90B392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434341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CC7B01D-10C4-D380-5462-087C90B392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434341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87" t="-1667" r="-3175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87" t="-101667" r="-31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87" t="-503333" r="-317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0822C24-D2DA-2CA1-3CF8-F5715492CF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773599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0822C24-D2DA-2CA1-3CF8-F5715492CF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773599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9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587" r="-3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6667" t="-1587" r="-500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/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urved Connector 42">
            <a:extLst>
              <a:ext uri="{FF2B5EF4-FFF2-40B4-BE49-F238E27FC236}">
                <a16:creationId xmlns:a16="http://schemas.microsoft.com/office/drawing/2014/main" id="{AB03CA9C-BA33-DF49-7A56-3AE7E354D480}"/>
              </a:ext>
            </a:extLst>
          </p:cNvPr>
          <p:cNvCxnSpPr>
            <a:cxnSpLocks/>
          </p:cNvCxnSpPr>
          <p:nvPr/>
        </p:nvCxnSpPr>
        <p:spPr>
          <a:xfrm>
            <a:off x="6361770" y="5065624"/>
            <a:ext cx="382859" cy="12700"/>
          </a:xfrm>
          <a:prstGeom prst="curvedConnector3">
            <a:avLst>
              <a:gd name="adj1" fmla="val 46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8">
            <a:extLst>
              <a:ext uri="{FF2B5EF4-FFF2-40B4-BE49-F238E27FC236}">
                <a16:creationId xmlns:a16="http://schemas.microsoft.com/office/drawing/2014/main" id="{9E9CAD0C-677F-4C7C-199A-5074A055F2CD}"/>
              </a:ext>
            </a:extLst>
          </p:cNvPr>
          <p:cNvCxnSpPr/>
          <p:nvPr/>
        </p:nvCxnSpPr>
        <p:spPr>
          <a:xfrm rot="16200000" flipH="1">
            <a:off x="4323380" y="4826970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57">
            <a:extLst>
              <a:ext uri="{FF2B5EF4-FFF2-40B4-BE49-F238E27FC236}">
                <a16:creationId xmlns:a16="http://schemas.microsoft.com/office/drawing/2014/main" id="{6B2C410A-8BDC-FCDB-88B4-1D40F7EBC713}"/>
              </a:ext>
            </a:extLst>
          </p:cNvPr>
          <p:cNvCxnSpPr/>
          <p:nvPr/>
        </p:nvCxnSpPr>
        <p:spPr>
          <a:xfrm rot="16200000" flipH="1">
            <a:off x="3172172" y="4826970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58">
            <a:extLst>
              <a:ext uri="{FF2B5EF4-FFF2-40B4-BE49-F238E27FC236}">
                <a16:creationId xmlns:a16="http://schemas.microsoft.com/office/drawing/2014/main" id="{9797DEC3-3673-B9B2-D48F-5FEC871EE9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68183" y="3699417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25">
            <a:extLst>
              <a:ext uri="{FF2B5EF4-FFF2-40B4-BE49-F238E27FC236}">
                <a16:creationId xmlns:a16="http://schemas.microsoft.com/office/drawing/2014/main" id="{EFC7E358-446D-E047-1238-BF6852BBE218}"/>
              </a:ext>
            </a:extLst>
          </p:cNvPr>
          <p:cNvCxnSpPr/>
          <p:nvPr/>
        </p:nvCxnSpPr>
        <p:spPr>
          <a:xfrm rot="16200000" flipH="1">
            <a:off x="2320383" y="4535759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ABA998-0F87-3C6C-C053-40A443EC34A1}"/>
              </a:ext>
            </a:extLst>
          </p:cNvPr>
          <p:cNvGrpSpPr/>
          <p:nvPr/>
        </p:nvGrpSpPr>
        <p:grpSpPr>
          <a:xfrm>
            <a:off x="1676400" y="5006900"/>
            <a:ext cx="5185317" cy="152400"/>
            <a:chOff x="1447800" y="3222700"/>
            <a:chExt cx="5185317" cy="152400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D38BBED-5FBD-6AD0-20CE-459F423EF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E930D71C-A377-9E7F-3C03-92F12B512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8B1AD43-7B8C-ADCD-6DF5-C2F33DF38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F93CFF7-ABD9-1F2C-A851-ED6C98DDB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900D7B9-C56C-AD45-8CFB-DCBF87F41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980933AC-CA12-A924-A951-8F141F770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39997C9-B543-37B2-186A-F6384C69D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4BDDE4A-F5F2-FD83-C68D-2E3A16F98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34A22C5F-8846-50B9-B3EE-56894D24D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A0C8BD3-BEA5-766B-5F4F-5DB1E56DB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7" name="Curved Connector 57">
            <a:extLst>
              <a:ext uri="{FF2B5EF4-FFF2-40B4-BE49-F238E27FC236}">
                <a16:creationId xmlns:a16="http://schemas.microsoft.com/office/drawing/2014/main" id="{B1C9CBCC-019D-7CFE-AED4-B31E0106C0D4}"/>
              </a:ext>
            </a:extLst>
          </p:cNvPr>
          <p:cNvCxnSpPr/>
          <p:nvPr/>
        </p:nvCxnSpPr>
        <p:spPr>
          <a:xfrm rot="16200000" flipH="1">
            <a:off x="6056844" y="485226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25">
            <a:extLst>
              <a:ext uri="{FF2B5EF4-FFF2-40B4-BE49-F238E27FC236}">
                <a16:creationId xmlns:a16="http://schemas.microsoft.com/office/drawing/2014/main" id="{52A7B56F-7D53-70D9-ECF7-4D9001AB4652}"/>
              </a:ext>
            </a:extLst>
          </p:cNvPr>
          <p:cNvCxnSpPr/>
          <p:nvPr/>
        </p:nvCxnSpPr>
        <p:spPr>
          <a:xfrm rot="16200000" flipH="1">
            <a:off x="5751242" y="4598669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/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FFE1725-2F6E-0E99-0D16-503F09FB653D}"/>
                  </a:ext>
                </a:extLst>
              </p:cNvPr>
              <p:cNvSpPr txBox="1"/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FFE1725-2F6E-0E99-0D16-503F09FB6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blipFill>
                <a:blip r:embed="rId8"/>
                <a:stretch>
                  <a:fillRect l="-548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5610B202-D223-A417-05E5-4DB15498F060}"/>
              </a:ext>
            </a:extLst>
          </p:cNvPr>
          <p:cNvSpPr/>
          <p:nvPr/>
        </p:nvSpPr>
        <p:spPr>
          <a:xfrm>
            <a:off x="3628350" y="4297680"/>
            <a:ext cx="1752600" cy="521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FEE1D16-3A98-F18A-3CFD-891C5D99CA5B}"/>
                  </a:ext>
                </a:extLst>
              </p:cNvPr>
              <p:cNvSpPr txBox="1"/>
              <p:nvPr/>
            </p:nvSpPr>
            <p:spPr>
              <a:xfrm>
                <a:off x="234429" y="5038433"/>
                <a:ext cx="833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SCC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FEE1D16-3A98-F18A-3CFD-891C5D99C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29" y="5038433"/>
                <a:ext cx="833883" cy="369332"/>
              </a:xfrm>
              <a:prstGeom prst="rect">
                <a:avLst/>
              </a:prstGeom>
              <a:blipFill>
                <a:blip r:embed="rId9"/>
                <a:stretch>
                  <a:fillRect l="-5839" t="-10000" r="-656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957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28" grpId="0"/>
      <p:bldP spid="67" grpId="0"/>
      <p:bldP spid="74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Extract 15">
            <a:extLst>
              <a:ext uri="{FF2B5EF4-FFF2-40B4-BE49-F238E27FC236}">
                <a16:creationId xmlns:a16="http://schemas.microsoft.com/office/drawing/2014/main" id="{BAEEC96E-3E63-4BAB-0B20-D9CBDB393864}"/>
              </a:ext>
            </a:extLst>
          </p:cNvPr>
          <p:cNvSpPr/>
          <p:nvPr/>
        </p:nvSpPr>
        <p:spPr>
          <a:xfrm rot="10800000">
            <a:off x="3273616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39" r="-5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39" r="-408333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163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639" r="-206667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639" r="-10327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639" r="-5000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3333" r="-50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3333" r="-408333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333" r="-30163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03333" r="-20666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03333" r="-10327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03333" r="-5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0000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0000" r="-408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3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200000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200000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200000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05000" r="-5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05000" r="-408333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5000" r="-3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05000" r="-20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05000" r="-10327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05000" r="-50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98361" r="-5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98361" r="-408333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8361" r="-3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98361" r="-20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98361" r="-10327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98361" r="-5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506667" r="-5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506667" r="-40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667" r="-3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506667" r="-2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506667" r="-10327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506667" r="-5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032B875-65EA-9F83-9E66-4A8FC79A47DD}"/>
              </a:ext>
            </a:extLst>
          </p:cNvPr>
          <p:cNvGrpSpPr/>
          <p:nvPr/>
        </p:nvGrpSpPr>
        <p:grpSpPr>
          <a:xfrm>
            <a:off x="3276600" y="1479639"/>
            <a:ext cx="1066800" cy="1066800"/>
            <a:chOff x="1143000" y="5295900"/>
            <a:chExt cx="1066800" cy="1066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8E7041-7CE2-96E2-7BED-11DEEA8EF1CF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lowchart: Extract 15">
              <a:extLst>
                <a:ext uri="{FF2B5EF4-FFF2-40B4-BE49-F238E27FC236}">
                  <a16:creationId xmlns:a16="http://schemas.microsoft.com/office/drawing/2014/main" id="{9D1BA2B9-ADDD-12CF-2BC4-C8C893C4031D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303594-A2F0-6FF2-548E-37EC54ECC2B1}"/>
              </a:ext>
            </a:extLst>
          </p:cNvPr>
          <p:cNvGrpSpPr/>
          <p:nvPr/>
        </p:nvGrpSpPr>
        <p:grpSpPr>
          <a:xfrm>
            <a:off x="4368053" y="2602468"/>
            <a:ext cx="1066800" cy="1066800"/>
            <a:chOff x="1143000" y="5295900"/>
            <a:chExt cx="1066800" cy="1066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550357-4B7F-80E2-AA5D-29097771D73C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Flowchart: Extract 15">
              <a:extLst>
                <a:ext uri="{FF2B5EF4-FFF2-40B4-BE49-F238E27FC236}">
                  <a16:creationId xmlns:a16="http://schemas.microsoft.com/office/drawing/2014/main" id="{80A0A309-C8F5-529A-F46A-A9FB753BE84E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/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FD579E0-6054-6C5B-860C-24FF9A68678E}"/>
              </a:ext>
            </a:extLst>
          </p:cNvPr>
          <p:cNvSpPr/>
          <p:nvPr/>
        </p:nvSpPr>
        <p:spPr>
          <a:xfrm>
            <a:off x="3276600" y="258678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CC7B01D-10C4-D380-5462-087C90B392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CC7B01D-10C4-D380-5462-087C90B392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87" t="-1667" r="-3175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87" t="-101667" r="-31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87" t="-503333" r="-317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0822C24-D2DA-2CA1-3CF8-F5715492CF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0822C24-D2DA-2CA1-3CF8-F5715492CF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639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000" t="-1587" r="-3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6667" t="-1587" r="-500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/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1ABA998-0F87-3C6C-C053-40A443EC34A1}"/>
              </a:ext>
            </a:extLst>
          </p:cNvPr>
          <p:cNvGrpSpPr/>
          <p:nvPr/>
        </p:nvGrpSpPr>
        <p:grpSpPr>
          <a:xfrm>
            <a:off x="1676400" y="5006900"/>
            <a:ext cx="5185317" cy="152400"/>
            <a:chOff x="1447800" y="3222700"/>
            <a:chExt cx="5185317" cy="152400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D38BBED-5FBD-6AD0-20CE-459F423EF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E930D71C-A377-9E7F-3C03-92F12B512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8B1AD43-7B8C-ADCD-6DF5-C2F33DF38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F93CFF7-ABD9-1F2C-A851-ED6C98DDB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900D7B9-C56C-AD45-8CFB-DCBF87F41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980933AC-CA12-A924-A951-8F141F770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39997C9-B543-37B2-186A-F6384C69D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4BDDE4A-F5F2-FD83-C68D-2E3A16F98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34A22C5F-8846-50B9-B3EE-56894D24D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A0C8BD3-BEA5-766B-5F4F-5DB1E56DB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/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FFE1725-2F6E-0E99-0D16-503F09FB653D}"/>
                  </a:ext>
                </a:extLst>
              </p:cNvPr>
              <p:cNvSpPr txBox="1"/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FFE1725-2F6E-0E99-0D16-503F09FB6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blipFill>
                <a:blip r:embed="rId11"/>
                <a:stretch>
                  <a:fillRect l="-548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095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Extract 15">
            <a:extLst>
              <a:ext uri="{FF2B5EF4-FFF2-40B4-BE49-F238E27FC236}">
                <a16:creationId xmlns:a16="http://schemas.microsoft.com/office/drawing/2014/main" id="{BAEEC96E-3E63-4BAB-0B20-D9CBDB393864}"/>
              </a:ext>
            </a:extLst>
          </p:cNvPr>
          <p:cNvSpPr/>
          <p:nvPr/>
        </p:nvSpPr>
        <p:spPr>
          <a:xfrm rot="10800000">
            <a:off x="3273616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39" r="-5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39" r="-408333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163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639" r="-206667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639" r="-10327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639" r="-5000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3333" r="-50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3333" r="-408333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333" r="-30163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03333" r="-20666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03333" r="-10327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03333" r="-5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0000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0000" r="-408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3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200000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200000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200000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05000" r="-5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05000" r="-408333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5000" r="-3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05000" r="-20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05000" r="-10327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05000" r="-50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98361" r="-5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98361" r="-408333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8361" r="-3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98361" r="-20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98361" r="-10327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98361" r="-5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506667" r="-5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506667" r="-40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667" r="-3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506667" r="-2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506667" r="-10327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506667" r="-5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032B875-65EA-9F83-9E66-4A8FC79A47DD}"/>
              </a:ext>
            </a:extLst>
          </p:cNvPr>
          <p:cNvGrpSpPr/>
          <p:nvPr/>
        </p:nvGrpSpPr>
        <p:grpSpPr>
          <a:xfrm>
            <a:off x="3276600" y="1479639"/>
            <a:ext cx="1066800" cy="1066800"/>
            <a:chOff x="1143000" y="5295900"/>
            <a:chExt cx="1066800" cy="1066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8E7041-7CE2-96E2-7BED-11DEEA8EF1CF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lowchart: Extract 15">
              <a:extLst>
                <a:ext uri="{FF2B5EF4-FFF2-40B4-BE49-F238E27FC236}">
                  <a16:creationId xmlns:a16="http://schemas.microsoft.com/office/drawing/2014/main" id="{9D1BA2B9-ADDD-12CF-2BC4-C8C893C4031D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303594-A2F0-6FF2-548E-37EC54ECC2B1}"/>
              </a:ext>
            </a:extLst>
          </p:cNvPr>
          <p:cNvGrpSpPr/>
          <p:nvPr/>
        </p:nvGrpSpPr>
        <p:grpSpPr>
          <a:xfrm>
            <a:off x="4368053" y="2602468"/>
            <a:ext cx="1066800" cy="1066800"/>
            <a:chOff x="1143000" y="5295900"/>
            <a:chExt cx="1066800" cy="1066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550357-4B7F-80E2-AA5D-29097771D73C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Flowchart: Extract 15">
              <a:extLst>
                <a:ext uri="{FF2B5EF4-FFF2-40B4-BE49-F238E27FC236}">
                  <a16:creationId xmlns:a16="http://schemas.microsoft.com/office/drawing/2014/main" id="{80A0A309-C8F5-529A-F46A-A9FB753BE84E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/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FD579E0-6054-6C5B-860C-24FF9A68678E}"/>
              </a:ext>
            </a:extLst>
          </p:cNvPr>
          <p:cNvSpPr/>
          <p:nvPr/>
        </p:nvSpPr>
        <p:spPr>
          <a:xfrm>
            <a:off x="3276600" y="258678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/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1ABA998-0F87-3C6C-C053-40A443EC34A1}"/>
              </a:ext>
            </a:extLst>
          </p:cNvPr>
          <p:cNvGrpSpPr/>
          <p:nvPr/>
        </p:nvGrpSpPr>
        <p:grpSpPr>
          <a:xfrm>
            <a:off x="1676400" y="5006900"/>
            <a:ext cx="5185317" cy="152400"/>
            <a:chOff x="1447800" y="3222700"/>
            <a:chExt cx="5185317" cy="152400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D38BBED-5FBD-6AD0-20CE-459F423EF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E930D71C-A377-9E7F-3C03-92F12B512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8B1AD43-7B8C-ADCD-6DF5-C2F33DF38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F93CFF7-ABD9-1F2C-A851-ED6C98DDB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900D7B9-C56C-AD45-8CFB-DCBF87F41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980933AC-CA12-A924-A951-8F141F770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39997C9-B543-37B2-186A-F6384C69D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4BDDE4A-F5F2-FD83-C68D-2E3A16F98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34A22C5F-8846-50B9-B3EE-56894D24D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A0C8BD3-BEA5-766B-5F4F-5DB1E56DB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/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A0804E-47FE-CBDA-1FE9-88742110FFC1}"/>
              </a:ext>
            </a:extLst>
          </p:cNvPr>
          <p:cNvCxnSpPr>
            <a:cxnSpLocks/>
          </p:cNvCxnSpPr>
          <p:nvPr/>
        </p:nvCxnSpPr>
        <p:spPr>
          <a:xfrm>
            <a:off x="4334256" y="47244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/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blipFill>
                <a:blip r:embed="rId9"/>
                <a:stretch>
                  <a:fillRect l="-219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4274091B-5957-80CA-F36A-1023922D64E2}"/>
              </a:ext>
            </a:extLst>
          </p:cNvPr>
          <p:cNvSpPr/>
          <p:nvPr/>
        </p:nvSpPr>
        <p:spPr>
          <a:xfrm>
            <a:off x="2209800" y="4928841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AC4965-B1EB-B205-235A-1AC382230EAC}"/>
              </a:ext>
            </a:extLst>
          </p:cNvPr>
          <p:cNvSpPr/>
          <p:nvPr/>
        </p:nvSpPr>
        <p:spPr>
          <a:xfrm>
            <a:off x="3286667" y="492580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/>
              <p:nvPr/>
            </p:nvSpPr>
            <p:spPr>
              <a:xfrm>
                <a:off x="2164794" y="51932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794" y="5193268"/>
                <a:ext cx="31861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/>
              <p:nvPr/>
            </p:nvSpPr>
            <p:spPr>
              <a:xfrm>
                <a:off x="3295947" y="51932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947" y="5193268"/>
                <a:ext cx="324897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/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blipFill>
                <a:blip r:embed="rId12"/>
                <a:stretch>
                  <a:fillRect l="-548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CF5C8662-4D91-39FC-4614-8DBA9680E5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2131498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CF5C8662-4D91-39FC-4614-8DBA9680E5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2131498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587" t="-1667" r="-3175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587" t="-101667" r="-31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587" t="-503333" r="-317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D1A75190-3942-6D29-D026-9B055D1B54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4131758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D1A75190-3942-6D29-D026-9B055D1B54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4131758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639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00000" t="-1587" r="-3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506667" t="-1587" r="-500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5857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 animBg="1"/>
      <p:bldP spid="2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Extract 15">
            <a:extLst>
              <a:ext uri="{FF2B5EF4-FFF2-40B4-BE49-F238E27FC236}">
                <a16:creationId xmlns:a16="http://schemas.microsoft.com/office/drawing/2014/main" id="{BAEEC96E-3E63-4BAB-0B20-D9CBDB393864}"/>
              </a:ext>
            </a:extLst>
          </p:cNvPr>
          <p:cNvSpPr/>
          <p:nvPr/>
        </p:nvSpPr>
        <p:spPr>
          <a:xfrm rot="10800000">
            <a:off x="3273616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39" r="-5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39" r="-408333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163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639" r="-206667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639" r="-10327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639" r="-5000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3333" r="-50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3333" r="-408333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333" r="-30163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03333" r="-20666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03333" r="-10327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03333" r="-5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0000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0000" r="-408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3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200000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200000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200000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05000" r="-5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05000" r="-408333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5000" r="-3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05000" r="-20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05000" r="-10327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05000" r="-50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98361" r="-5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98361" r="-408333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8361" r="-3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98361" r="-20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98361" r="-10327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98361" r="-5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506667" r="-5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506667" r="-40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667" r="-3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506667" r="-2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506667" r="-10327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506667" r="-5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032B875-65EA-9F83-9E66-4A8FC79A47DD}"/>
              </a:ext>
            </a:extLst>
          </p:cNvPr>
          <p:cNvGrpSpPr/>
          <p:nvPr/>
        </p:nvGrpSpPr>
        <p:grpSpPr>
          <a:xfrm>
            <a:off x="3276600" y="1479639"/>
            <a:ext cx="1066800" cy="1066800"/>
            <a:chOff x="1143000" y="5295900"/>
            <a:chExt cx="1066800" cy="1066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8E7041-7CE2-96E2-7BED-11DEEA8EF1CF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lowchart: Extract 15">
              <a:extLst>
                <a:ext uri="{FF2B5EF4-FFF2-40B4-BE49-F238E27FC236}">
                  <a16:creationId xmlns:a16="http://schemas.microsoft.com/office/drawing/2014/main" id="{9D1BA2B9-ADDD-12CF-2BC4-C8C893C4031D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303594-A2F0-6FF2-548E-37EC54ECC2B1}"/>
              </a:ext>
            </a:extLst>
          </p:cNvPr>
          <p:cNvGrpSpPr/>
          <p:nvPr/>
        </p:nvGrpSpPr>
        <p:grpSpPr>
          <a:xfrm>
            <a:off x="4368053" y="2602468"/>
            <a:ext cx="1066800" cy="1066800"/>
            <a:chOff x="1143000" y="5295900"/>
            <a:chExt cx="1066800" cy="1066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550357-4B7F-80E2-AA5D-29097771D73C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Flowchart: Extract 15">
              <a:extLst>
                <a:ext uri="{FF2B5EF4-FFF2-40B4-BE49-F238E27FC236}">
                  <a16:creationId xmlns:a16="http://schemas.microsoft.com/office/drawing/2014/main" id="{80A0A309-C8F5-529A-F46A-A9FB753BE84E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/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FD579E0-6054-6C5B-860C-24FF9A68678E}"/>
              </a:ext>
            </a:extLst>
          </p:cNvPr>
          <p:cNvSpPr/>
          <p:nvPr/>
        </p:nvSpPr>
        <p:spPr>
          <a:xfrm>
            <a:off x="3276600" y="258678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/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1ABA998-0F87-3C6C-C053-40A443EC34A1}"/>
              </a:ext>
            </a:extLst>
          </p:cNvPr>
          <p:cNvGrpSpPr/>
          <p:nvPr/>
        </p:nvGrpSpPr>
        <p:grpSpPr>
          <a:xfrm>
            <a:off x="1676400" y="5006900"/>
            <a:ext cx="5185317" cy="152400"/>
            <a:chOff x="1447800" y="3222700"/>
            <a:chExt cx="5185317" cy="152400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D38BBED-5FBD-6AD0-20CE-459F423EF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E930D71C-A377-9E7F-3C03-92F12B512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8B1AD43-7B8C-ADCD-6DF5-C2F33DF38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F93CFF7-ABD9-1F2C-A851-ED6C98DDB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900D7B9-C56C-AD45-8CFB-DCBF87F41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980933AC-CA12-A924-A951-8F141F770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39997C9-B543-37B2-186A-F6384C69D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4BDDE4A-F5F2-FD83-C68D-2E3A16F98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34A22C5F-8846-50B9-B3EE-56894D24D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A0C8BD3-BEA5-766B-5F4F-5DB1E56DB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/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A0804E-47FE-CBDA-1FE9-88742110FFC1}"/>
              </a:ext>
            </a:extLst>
          </p:cNvPr>
          <p:cNvCxnSpPr>
            <a:cxnSpLocks/>
          </p:cNvCxnSpPr>
          <p:nvPr/>
        </p:nvCxnSpPr>
        <p:spPr>
          <a:xfrm>
            <a:off x="4334256" y="47244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/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blipFill>
                <a:blip r:embed="rId9"/>
                <a:stretch>
                  <a:fillRect l="-219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4274091B-5957-80CA-F36A-1023922D64E2}"/>
              </a:ext>
            </a:extLst>
          </p:cNvPr>
          <p:cNvSpPr/>
          <p:nvPr/>
        </p:nvSpPr>
        <p:spPr>
          <a:xfrm>
            <a:off x="5029200" y="4928841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AC4965-B1EB-B205-235A-1AC382230EAC}"/>
              </a:ext>
            </a:extLst>
          </p:cNvPr>
          <p:cNvSpPr/>
          <p:nvPr/>
        </p:nvSpPr>
        <p:spPr>
          <a:xfrm>
            <a:off x="6172200" y="492580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/>
              <p:nvPr/>
            </p:nvSpPr>
            <p:spPr>
              <a:xfrm>
                <a:off x="5015388" y="51932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88" y="5193268"/>
                <a:ext cx="31861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/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/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blipFill>
                <a:blip r:embed="rId12"/>
                <a:stretch>
                  <a:fillRect l="-548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/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blipFill>
                <a:blip r:embed="rId13"/>
                <a:stretch>
                  <a:fillRect l="-256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8F8341C-57FC-FC3F-5274-554328BB74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8F8341C-57FC-FC3F-5274-554328BB74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587" t="-1667" r="-3175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587" t="-101667" r="-31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587" t="-503333" r="-317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38328E53-345A-D7FD-EA98-CC1D72E8BC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38328E53-345A-D7FD-EA98-CC1D72E8BC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639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0000" t="-1587" r="-3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506667" t="-1587" r="-500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9573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AF35BB29-5819-15D7-B896-8F28543D6AB9}"/>
              </a:ext>
            </a:extLst>
          </p:cNvPr>
          <p:cNvSpPr/>
          <p:nvPr/>
        </p:nvSpPr>
        <p:spPr>
          <a:xfrm>
            <a:off x="2367890" y="4247032"/>
            <a:ext cx="3969306" cy="1824536"/>
          </a:xfrm>
          <a:prstGeom prst="arc">
            <a:avLst>
              <a:gd name="adj1" fmla="val 21545371"/>
              <a:gd name="adj2" fmla="val 1085003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Extract 15">
            <a:extLst>
              <a:ext uri="{FF2B5EF4-FFF2-40B4-BE49-F238E27FC236}">
                <a16:creationId xmlns:a16="http://schemas.microsoft.com/office/drawing/2014/main" id="{BAEEC96E-3E63-4BAB-0B20-D9CBDB393864}"/>
              </a:ext>
            </a:extLst>
          </p:cNvPr>
          <p:cNvSpPr/>
          <p:nvPr/>
        </p:nvSpPr>
        <p:spPr>
          <a:xfrm rot="10800000">
            <a:off x="3273616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39" r="-5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39" r="-408333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163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639" r="-206667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639" r="-10327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639" r="-5000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3333" r="-50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3333" r="-408333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333" r="-30163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03333" r="-20666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03333" r="-10327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03333" r="-5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0000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0000" r="-408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3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200000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200000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200000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05000" r="-5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05000" r="-408333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5000" r="-3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05000" r="-20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05000" r="-10327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05000" r="-50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98361" r="-5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98361" r="-408333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8361" r="-3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98361" r="-20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98361" r="-10327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98361" r="-5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506667" r="-5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506667" r="-40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667" r="-3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506667" r="-2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506667" r="-10327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506667" r="-5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032B875-65EA-9F83-9E66-4A8FC79A47DD}"/>
              </a:ext>
            </a:extLst>
          </p:cNvPr>
          <p:cNvGrpSpPr/>
          <p:nvPr/>
        </p:nvGrpSpPr>
        <p:grpSpPr>
          <a:xfrm>
            <a:off x="3276600" y="1479639"/>
            <a:ext cx="1066800" cy="1066800"/>
            <a:chOff x="1143000" y="5295900"/>
            <a:chExt cx="1066800" cy="1066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8E7041-7CE2-96E2-7BED-11DEEA8EF1CF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lowchart: Extract 15">
              <a:extLst>
                <a:ext uri="{FF2B5EF4-FFF2-40B4-BE49-F238E27FC236}">
                  <a16:creationId xmlns:a16="http://schemas.microsoft.com/office/drawing/2014/main" id="{9D1BA2B9-ADDD-12CF-2BC4-C8C893C4031D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303594-A2F0-6FF2-548E-37EC54ECC2B1}"/>
              </a:ext>
            </a:extLst>
          </p:cNvPr>
          <p:cNvGrpSpPr/>
          <p:nvPr/>
        </p:nvGrpSpPr>
        <p:grpSpPr>
          <a:xfrm>
            <a:off x="4368053" y="2602468"/>
            <a:ext cx="1066800" cy="1066800"/>
            <a:chOff x="1143000" y="5295900"/>
            <a:chExt cx="1066800" cy="1066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550357-4B7F-80E2-AA5D-29097771D73C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Flowchart: Extract 15">
              <a:extLst>
                <a:ext uri="{FF2B5EF4-FFF2-40B4-BE49-F238E27FC236}">
                  <a16:creationId xmlns:a16="http://schemas.microsoft.com/office/drawing/2014/main" id="{80A0A309-C8F5-529A-F46A-A9FB753BE84E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/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FD579E0-6054-6C5B-860C-24FF9A68678E}"/>
              </a:ext>
            </a:extLst>
          </p:cNvPr>
          <p:cNvSpPr/>
          <p:nvPr/>
        </p:nvSpPr>
        <p:spPr>
          <a:xfrm>
            <a:off x="3276600" y="258678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/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1ABA998-0F87-3C6C-C053-40A443EC34A1}"/>
              </a:ext>
            </a:extLst>
          </p:cNvPr>
          <p:cNvGrpSpPr/>
          <p:nvPr/>
        </p:nvGrpSpPr>
        <p:grpSpPr>
          <a:xfrm>
            <a:off x="1676400" y="5006900"/>
            <a:ext cx="5185317" cy="152400"/>
            <a:chOff x="1447800" y="3222700"/>
            <a:chExt cx="5185317" cy="152400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D38BBED-5FBD-6AD0-20CE-459F423EF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E930D71C-A377-9E7F-3C03-92F12B512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8B1AD43-7B8C-ADCD-6DF5-C2F33DF38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F93CFF7-ABD9-1F2C-A851-ED6C98DDB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900D7B9-C56C-AD45-8CFB-DCBF87F41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980933AC-CA12-A924-A951-8F141F770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39997C9-B543-37B2-186A-F6384C69D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4BDDE4A-F5F2-FD83-C68D-2E3A16F98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34A22C5F-8846-50B9-B3EE-56894D24D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A0C8BD3-BEA5-766B-5F4F-5DB1E56DB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/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A0804E-47FE-CBDA-1FE9-88742110FFC1}"/>
              </a:ext>
            </a:extLst>
          </p:cNvPr>
          <p:cNvCxnSpPr>
            <a:cxnSpLocks/>
          </p:cNvCxnSpPr>
          <p:nvPr/>
        </p:nvCxnSpPr>
        <p:spPr>
          <a:xfrm>
            <a:off x="4334256" y="47244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/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blipFill>
                <a:blip r:embed="rId9"/>
                <a:stretch>
                  <a:fillRect l="-219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4274091B-5957-80CA-F36A-1023922D64E2}"/>
              </a:ext>
            </a:extLst>
          </p:cNvPr>
          <p:cNvSpPr/>
          <p:nvPr/>
        </p:nvSpPr>
        <p:spPr>
          <a:xfrm>
            <a:off x="2209800" y="4928841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AC4965-B1EB-B205-235A-1AC382230EAC}"/>
              </a:ext>
            </a:extLst>
          </p:cNvPr>
          <p:cNvSpPr/>
          <p:nvPr/>
        </p:nvSpPr>
        <p:spPr>
          <a:xfrm>
            <a:off x="6172200" y="492580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/>
              <p:nvPr/>
            </p:nvSpPr>
            <p:spPr>
              <a:xfrm>
                <a:off x="2195988" y="51932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988" y="5193268"/>
                <a:ext cx="31861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/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/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blipFill>
                <a:blip r:embed="rId12"/>
                <a:stretch>
                  <a:fillRect l="-548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/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blipFill>
                <a:blip r:embed="rId13"/>
                <a:stretch>
                  <a:fillRect l="-256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84964A-DA66-F9F4-62DE-5FA200DFBD85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6336011" y="5112634"/>
            <a:ext cx="1185" cy="1514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141E3-8D41-CC36-9148-A2EBF41A81B6}"/>
                  </a:ext>
                </a:extLst>
              </p:cNvPr>
              <p:cNvSpPr txBox="1"/>
              <p:nvPr/>
            </p:nvSpPr>
            <p:spPr>
              <a:xfrm>
                <a:off x="6579350" y="1440318"/>
                <a:ext cx="659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141E3-8D41-CC36-9148-A2EBF41A8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50" y="1440318"/>
                <a:ext cx="65964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95DE-5C83-B4F2-85A8-E9EDF9DC3F34}"/>
                  </a:ext>
                </a:extLst>
              </p:cNvPr>
              <p:cNvSpPr txBox="1"/>
              <p:nvPr/>
            </p:nvSpPr>
            <p:spPr>
              <a:xfrm>
                <a:off x="3766800" y="6261395"/>
                <a:ext cx="115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95DE-5C83-B4F2-85A8-E9EDF9DC3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800" y="6261395"/>
                <a:ext cx="1153200" cy="400110"/>
              </a:xfrm>
              <a:prstGeom prst="rect">
                <a:avLst/>
              </a:prstGeom>
              <a:blipFill>
                <a:blip r:embed="rId1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91A83E-AAEE-8563-4CA0-5D4A02143B2D}"/>
                  </a:ext>
                </a:extLst>
              </p:cNvPr>
              <p:cNvSpPr txBox="1"/>
              <p:nvPr/>
            </p:nvSpPr>
            <p:spPr>
              <a:xfrm>
                <a:off x="2348388" y="29718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91A83E-AAEE-8563-4CA0-5D4A02143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88" y="2971800"/>
                <a:ext cx="31861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1F5007-614C-61DF-46CB-853C71B91C20}"/>
                  </a:ext>
                </a:extLst>
              </p:cNvPr>
              <p:cNvSpPr txBox="1"/>
              <p:nvPr/>
            </p:nvSpPr>
            <p:spPr>
              <a:xfrm>
                <a:off x="2348388" y="18288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1F5007-614C-61DF-46CB-853C71B9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88" y="1828800"/>
                <a:ext cx="31861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312D28-3435-BEBA-E8A9-26C08F0EEC58}"/>
                  </a:ext>
                </a:extLst>
              </p:cNvPr>
              <p:cNvSpPr txBox="1"/>
              <p:nvPr/>
            </p:nvSpPr>
            <p:spPr>
              <a:xfrm>
                <a:off x="4780503" y="487294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312D28-3435-BEBA-E8A9-26C08F0EE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503" y="487294"/>
                <a:ext cx="324897" cy="369332"/>
              </a:xfrm>
              <a:prstGeom prst="rect">
                <a:avLst/>
              </a:prstGeom>
              <a:blipFill>
                <a:blip r:embed="rId1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806F69-C029-F7BB-7F17-01A23F6ADE1E}"/>
              </a:ext>
            </a:extLst>
          </p:cNvPr>
          <p:cNvCxnSpPr>
            <a:cxnSpLocks/>
          </p:cNvCxnSpPr>
          <p:nvPr/>
        </p:nvCxnSpPr>
        <p:spPr>
          <a:xfrm>
            <a:off x="2592606" y="2020883"/>
            <a:ext cx="23483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E40108-7DE2-E4CA-AA9C-292E629FF138}"/>
              </a:ext>
            </a:extLst>
          </p:cNvPr>
          <p:cNvCxnSpPr>
            <a:cxnSpLocks/>
          </p:cNvCxnSpPr>
          <p:nvPr/>
        </p:nvCxnSpPr>
        <p:spPr>
          <a:xfrm flipV="1">
            <a:off x="4953000" y="760292"/>
            <a:ext cx="0" cy="12605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8DE55EBB-FF65-9D05-9CC5-5A0EF5DF5D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8DE55EBB-FF65-9D05-9CC5-5A0EF5DF5D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587" t="-1667" r="-3175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587" t="-101667" r="-31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587" t="-503333" r="-317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Table 53">
                <a:extLst>
                  <a:ext uri="{FF2B5EF4-FFF2-40B4-BE49-F238E27FC236}">
                    <a16:creationId xmlns:a16="http://schemas.microsoft.com/office/drawing/2014/main" id="{CF150D59-DA56-B0C2-F69A-5F32E295E5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Table 53">
                <a:extLst>
                  <a:ext uri="{FF2B5EF4-FFF2-40B4-BE49-F238E27FC236}">
                    <a16:creationId xmlns:a16="http://schemas.microsoft.com/office/drawing/2014/main" id="{CF150D59-DA56-B0C2-F69A-5F32E295E5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639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200000" t="-1587" r="-3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506667" t="-1587" r="-500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6226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5" grpId="0"/>
      <p:bldP spid="22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AF35BB29-5819-15D7-B896-8F28543D6AB9}"/>
              </a:ext>
            </a:extLst>
          </p:cNvPr>
          <p:cNvSpPr/>
          <p:nvPr/>
        </p:nvSpPr>
        <p:spPr>
          <a:xfrm>
            <a:off x="4034882" y="4266752"/>
            <a:ext cx="2302314" cy="1804816"/>
          </a:xfrm>
          <a:prstGeom prst="arc">
            <a:avLst>
              <a:gd name="adj1" fmla="val 21545371"/>
              <a:gd name="adj2" fmla="val 1085003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Extract 15">
            <a:extLst>
              <a:ext uri="{FF2B5EF4-FFF2-40B4-BE49-F238E27FC236}">
                <a16:creationId xmlns:a16="http://schemas.microsoft.com/office/drawing/2014/main" id="{BAEEC96E-3E63-4BAB-0B20-D9CBDB393864}"/>
              </a:ext>
            </a:extLst>
          </p:cNvPr>
          <p:cNvSpPr/>
          <p:nvPr/>
        </p:nvSpPr>
        <p:spPr>
          <a:xfrm rot="10800000">
            <a:off x="3273616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39" r="-5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39" r="-408333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163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639" r="-206667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639" r="-10327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639" r="-5000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3333" r="-50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3333" r="-408333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333" r="-30163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03333" r="-20666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03333" r="-10327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03333" r="-5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0000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0000" r="-408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3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200000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200000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200000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05000" r="-5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05000" r="-408333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5000" r="-3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05000" r="-20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05000" r="-10327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05000" r="-50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98361" r="-5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98361" r="-408333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8361" r="-3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98361" r="-20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98361" r="-10327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98361" r="-5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506667" r="-5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506667" r="-40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667" r="-3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506667" r="-2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506667" r="-10327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506667" r="-5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032B875-65EA-9F83-9E66-4A8FC79A47DD}"/>
              </a:ext>
            </a:extLst>
          </p:cNvPr>
          <p:cNvGrpSpPr/>
          <p:nvPr/>
        </p:nvGrpSpPr>
        <p:grpSpPr>
          <a:xfrm>
            <a:off x="3276600" y="1479639"/>
            <a:ext cx="1066800" cy="1066800"/>
            <a:chOff x="1143000" y="5295900"/>
            <a:chExt cx="1066800" cy="1066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8E7041-7CE2-96E2-7BED-11DEEA8EF1CF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lowchart: Extract 15">
              <a:extLst>
                <a:ext uri="{FF2B5EF4-FFF2-40B4-BE49-F238E27FC236}">
                  <a16:creationId xmlns:a16="http://schemas.microsoft.com/office/drawing/2014/main" id="{9D1BA2B9-ADDD-12CF-2BC4-C8C893C4031D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303594-A2F0-6FF2-548E-37EC54ECC2B1}"/>
              </a:ext>
            </a:extLst>
          </p:cNvPr>
          <p:cNvGrpSpPr/>
          <p:nvPr/>
        </p:nvGrpSpPr>
        <p:grpSpPr>
          <a:xfrm>
            <a:off x="4368053" y="2602468"/>
            <a:ext cx="1066800" cy="1066800"/>
            <a:chOff x="1143000" y="5295900"/>
            <a:chExt cx="1066800" cy="1066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550357-4B7F-80E2-AA5D-29097771D73C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Flowchart: Extract 15">
              <a:extLst>
                <a:ext uri="{FF2B5EF4-FFF2-40B4-BE49-F238E27FC236}">
                  <a16:creationId xmlns:a16="http://schemas.microsoft.com/office/drawing/2014/main" id="{80A0A309-C8F5-529A-F46A-A9FB753BE84E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/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FD579E0-6054-6C5B-860C-24FF9A68678E}"/>
              </a:ext>
            </a:extLst>
          </p:cNvPr>
          <p:cNvSpPr/>
          <p:nvPr/>
        </p:nvSpPr>
        <p:spPr>
          <a:xfrm>
            <a:off x="3276600" y="258678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/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1ABA998-0F87-3C6C-C053-40A443EC34A1}"/>
              </a:ext>
            </a:extLst>
          </p:cNvPr>
          <p:cNvGrpSpPr/>
          <p:nvPr/>
        </p:nvGrpSpPr>
        <p:grpSpPr>
          <a:xfrm>
            <a:off x="1676400" y="5006900"/>
            <a:ext cx="5185317" cy="152400"/>
            <a:chOff x="1447800" y="3222700"/>
            <a:chExt cx="5185317" cy="152400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D38BBED-5FBD-6AD0-20CE-459F423EF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E930D71C-A377-9E7F-3C03-92F12B512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8B1AD43-7B8C-ADCD-6DF5-C2F33DF38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F93CFF7-ABD9-1F2C-A851-ED6C98DDB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900D7B9-C56C-AD45-8CFB-DCBF87F41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980933AC-CA12-A924-A951-8F141F770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39997C9-B543-37B2-186A-F6384C69D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4BDDE4A-F5F2-FD83-C68D-2E3A16F98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34A22C5F-8846-50B9-B3EE-56894D24D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A0C8BD3-BEA5-766B-5F4F-5DB1E56DB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869A9E-0CEA-2887-DAF7-0B9A1D379CD6}"/>
                  </a:ext>
                </a:extLst>
              </p:cNvPr>
              <p:cNvSpPr txBox="1"/>
              <p:nvPr/>
            </p:nvSpPr>
            <p:spPr>
              <a:xfrm>
                <a:off x="3400512" y="6071568"/>
                <a:ext cx="1153200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869A9E-0CEA-2887-DAF7-0B9A1D379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12" y="6071568"/>
                <a:ext cx="1153200" cy="5132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/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A0804E-47FE-CBDA-1FE9-88742110FFC1}"/>
              </a:ext>
            </a:extLst>
          </p:cNvPr>
          <p:cNvCxnSpPr>
            <a:cxnSpLocks/>
          </p:cNvCxnSpPr>
          <p:nvPr/>
        </p:nvCxnSpPr>
        <p:spPr>
          <a:xfrm>
            <a:off x="4334256" y="47244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/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blipFill>
                <a:blip r:embed="rId10"/>
                <a:stretch>
                  <a:fillRect l="-219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4274091B-5957-80CA-F36A-1023922D64E2}"/>
              </a:ext>
            </a:extLst>
          </p:cNvPr>
          <p:cNvSpPr/>
          <p:nvPr/>
        </p:nvSpPr>
        <p:spPr>
          <a:xfrm>
            <a:off x="2209800" y="4928841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AC4965-B1EB-B205-235A-1AC382230EAC}"/>
              </a:ext>
            </a:extLst>
          </p:cNvPr>
          <p:cNvSpPr/>
          <p:nvPr/>
        </p:nvSpPr>
        <p:spPr>
          <a:xfrm>
            <a:off x="6172200" y="492580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/>
              <p:nvPr/>
            </p:nvSpPr>
            <p:spPr>
              <a:xfrm>
                <a:off x="2195988" y="51932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988" y="5193268"/>
                <a:ext cx="3186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/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blipFill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/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blipFill>
                <a:blip r:embed="rId13"/>
                <a:stretch>
                  <a:fillRect l="-548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/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blipFill>
                <a:blip r:embed="rId14"/>
                <a:stretch>
                  <a:fillRect l="-256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84964A-DA66-F9F4-62DE-5FA200DFBD85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6335324" y="5112798"/>
            <a:ext cx="1636" cy="380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141E3-8D41-CC36-9148-A2EBF41A81B6}"/>
                  </a:ext>
                </a:extLst>
              </p:cNvPr>
              <p:cNvSpPr txBox="1"/>
              <p:nvPr/>
            </p:nvSpPr>
            <p:spPr>
              <a:xfrm>
                <a:off x="6579350" y="1440318"/>
                <a:ext cx="659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141E3-8D41-CC36-9148-A2EBF41A8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50" y="1440318"/>
                <a:ext cx="65964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838C56FF-4C22-E776-C286-2759D5F96696}"/>
              </a:ext>
            </a:extLst>
          </p:cNvPr>
          <p:cNvSpPr/>
          <p:nvPr/>
        </p:nvSpPr>
        <p:spPr>
          <a:xfrm>
            <a:off x="3891550" y="493957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31EB68C-EB7C-1B37-DF5B-0F275D94FADB}"/>
                  </a:ext>
                </a:extLst>
              </p:cNvPr>
              <p:cNvSpPr txBox="1"/>
              <p:nvPr/>
            </p:nvSpPr>
            <p:spPr>
              <a:xfrm>
                <a:off x="3939159" y="5189675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31EB68C-EB7C-1B37-DF5B-0F275D94F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159" y="5189675"/>
                <a:ext cx="37093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3378C2-BB03-DDCE-6EED-3BB770CEA784}"/>
                  </a:ext>
                </a:extLst>
              </p:cNvPr>
              <p:cNvSpPr txBox="1"/>
              <p:nvPr/>
            </p:nvSpPr>
            <p:spPr>
              <a:xfrm>
                <a:off x="3876000" y="6178992"/>
                <a:ext cx="115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3378C2-BB03-DDCE-6EED-3BB770CEA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000" y="6178992"/>
                <a:ext cx="1153200" cy="400110"/>
              </a:xfrm>
              <a:prstGeom prst="rect">
                <a:avLst/>
              </a:prstGeom>
              <a:blipFill>
                <a:blip r:embed="rId1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D7BCBC-1C80-2A22-691C-B24B0DE7835D}"/>
                  </a:ext>
                </a:extLst>
              </p:cNvPr>
              <p:cNvSpPr txBox="1"/>
              <p:nvPr/>
            </p:nvSpPr>
            <p:spPr>
              <a:xfrm>
                <a:off x="6477000" y="1840468"/>
                <a:ext cx="768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p>
                      </m:sSup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D7BCBC-1C80-2A22-691C-B24B0DE7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840468"/>
                <a:ext cx="76806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B711581-9A91-88C7-21E3-BF5BAE5E17DD}"/>
                  </a:ext>
                </a:extLst>
              </p:cNvPr>
              <p:cNvSpPr txBox="1"/>
              <p:nvPr/>
            </p:nvSpPr>
            <p:spPr>
              <a:xfrm>
                <a:off x="2402337" y="1485211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B711581-9A91-88C7-21E3-BF5BAE5E1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337" y="1485211"/>
                <a:ext cx="31861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D198F00-E3C8-180D-680D-B032973438C6}"/>
                  </a:ext>
                </a:extLst>
              </p:cNvPr>
              <p:cNvSpPr txBox="1"/>
              <p:nvPr/>
            </p:nvSpPr>
            <p:spPr>
              <a:xfrm>
                <a:off x="4780503" y="487294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D198F00-E3C8-180D-680D-B03297343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503" y="487294"/>
                <a:ext cx="324897" cy="369332"/>
              </a:xfrm>
              <a:prstGeom prst="rect">
                <a:avLst/>
              </a:prstGeom>
              <a:blipFill>
                <a:blip r:embed="rId2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D19FE99-DB7E-591D-A09F-3EFAE30F82E8}"/>
              </a:ext>
            </a:extLst>
          </p:cNvPr>
          <p:cNvCxnSpPr>
            <a:cxnSpLocks/>
          </p:cNvCxnSpPr>
          <p:nvPr/>
        </p:nvCxnSpPr>
        <p:spPr>
          <a:xfrm>
            <a:off x="2683143" y="1669877"/>
            <a:ext cx="133642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C3D7AC-DA62-0666-C820-214F031A1171}"/>
              </a:ext>
            </a:extLst>
          </p:cNvPr>
          <p:cNvCxnSpPr>
            <a:cxnSpLocks/>
          </p:cNvCxnSpPr>
          <p:nvPr/>
        </p:nvCxnSpPr>
        <p:spPr>
          <a:xfrm flipV="1">
            <a:off x="4901453" y="819417"/>
            <a:ext cx="0" cy="13903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E29C35-35E2-01DF-B3DF-0821F679C18C}"/>
              </a:ext>
            </a:extLst>
          </p:cNvPr>
          <p:cNvCxnSpPr>
            <a:cxnSpLocks/>
          </p:cNvCxnSpPr>
          <p:nvPr/>
        </p:nvCxnSpPr>
        <p:spPr>
          <a:xfrm flipV="1">
            <a:off x="4038600" y="804451"/>
            <a:ext cx="0" cy="8205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732552-B025-9FCD-9141-D7B73145FE0D}"/>
                  </a:ext>
                </a:extLst>
              </p:cNvPr>
              <p:cNvSpPr txBox="1"/>
              <p:nvPr/>
            </p:nvSpPr>
            <p:spPr>
              <a:xfrm>
                <a:off x="3891550" y="462327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732552-B025-9FCD-9141-D7B73145F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550" y="462327"/>
                <a:ext cx="3709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E21A8B7-5FC4-C9B7-C833-DE46D950C0A9}"/>
                  </a:ext>
                </a:extLst>
              </p:cNvPr>
              <p:cNvSpPr txBox="1"/>
              <p:nvPr/>
            </p:nvSpPr>
            <p:spPr>
              <a:xfrm>
                <a:off x="2370837" y="2013039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E21A8B7-5FC4-C9B7-C833-DE46D950C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837" y="2013039"/>
                <a:ext cx="3709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8260AB6-138B-20D4-5555-1F8540F05F71}"/>
              </a:ext>
            </a:extLst>
          </p:cNvPr>
          <p:cNvCxnSpPr>
            <a:cxnSpLocks/>
          </p:cNvCxnSpPr>
          <p:nvPr/>
        </p:nvCxnSpPr>
        <p:spPr>
          <a:xfrm>
            <a:off x="2609239" y="2209800"/>
            <a:ext cx="226756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77">
                <a:extLst>
                  <a:ext uri="{FF2B5EF4-FFF2-40B4-BE49-F238E27FC236}">
                    <a16:creationId xmlns:a16="http://schemas.microsoft.com/office/drawing/2014/main" id="{3A0B35A0-2242-F41D-2F3E-500B5AFF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77">
                <a:extLst>
                  <a:ext uri="{FF2B5EF4-FFF2-40B4-BE49-F238E27FC236}">
                    <a16:creationId xmlns:a16="http://schemas.microsoft.com/office/drawing/2014/main" id="{3A0B35A0-2242-F41D-2F3E-500B5AFF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587" t="-1667" r="-3175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587" t="-101667" r="-31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587" t="-503333" r="-317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Table 78">
                <a:extLst>
                  <a:ext uri="{FF2B5EF4-FFF2-40B4-BE49-F238E27FC236}">
                    <a16:creationId xmlns:a16="http://schemas.microsoft.com/office/drawing/2014/main" id="{47ECFFC2-96AE-EA17-11D9-D30AF10616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Table 78">
                <a:extLst>
                  <a:ext uri="{FF2B5EF4-FFF2-40B4-BE49-F238E27FC236}">
                    <a16:creationId xmlns:a16="http://schemas.microsoft.com/office/drawing/2014/main" id="{47ECFFC2-96AE-EA17-11D9-D30AF10616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4"/>
                          <a:stretch>
                            <a:fillRect l="-1639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4"/>
                          <a:stretch>
                            <a:fillRect l="-200000" t="-1587" r="-3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4"/>
                          <a:stretch>
                            <a:fillRect l="-506667" t="-1587" r="-500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938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5" grpId="0"/>
      <p:bldP spid="52" grpId="0" animBg="1"/>
      <p:bldP spid="53" grpId="0"/>
      <p:bldP spid="54" grpId="0"/>
      <p:bldP spid="55" grpId="0"/>
      <p:bldP spid="56" grpId="0"/>
      <p:bldP spid="57" grpId="0"/>
      <p:bldP spid="68" grpId="0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AF35BB29-5819-15D7-B896-8F28543D6AB9}"/>
              </a:ext>
            </a:extLst>
          </p:cNvPr>
          <p:cNvSpPr/>
          <p:nvPr/>
        </p:nvSpPr>
        <p:spPr>
          <a:xfrm>
            <a:off x="2345886" y="4266752"/>
            <a:ext cx="2302314" cy="1804816"/>
          </a:xfrm>
          <a:prstGeom prst="arc">
            <a:avLst>
              <a:gd name="adj1" fmla="val 21545371"/>
              <a:gd name="adj2" fmla="val 1085003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Extract 15">
            <a:extLst>
              <a:ext uri="{FF2B5EF4-FFF2-40B4-BE49-F238E27FC236}">
                <a16:creationId xmlns:a16="http://schemas.microsoft.com/office/drawing/2014/main" id="{BAEEC96E-3E63-4BAB-0B20-D9CBDB393864}"/>
              </a:ext>
            </a:extLst>
          </p:cNvPr>
          <p:cNvSpPr/>
          <p:nvPr/>
        </p:nvSpPr>
        <p:spPr>
          <a:xfrm rot="10800000">
            <a:off x="3273616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39" r="-5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39" r="-408333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163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639" r="-206667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639" r="-10327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639" r="-5000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3333" r="-50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3333" r="-408333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333" r="-30163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03333" r="-20666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03333" r="-10327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03333" r="-5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0000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0000" r="-408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3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200000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200000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200000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05000" r="-5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05000" r="-408333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5000" r="-3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05000" r="-20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05000" r="-10327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05000" r="-50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98361" r="-5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98361" r="-408333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8361" r="-3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98361" r="-20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98361" r="-10327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98361" r="-5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506667" r="-5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506667" r="-40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667" r="-3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506667" r="-2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506667" r="-10327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506667" r="-5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032B875-65EA-9F83-9E66-4A8FC79A47DD}"/>
              </a:ext>
            </a:extLst>
          </p:cNvPr>
          <p:cNvGrpSpPr/>
          <p:nvPr/>
        </p:nvGrpSpPr>
        <p:grpSpPr>
          <a:xfrm>
            <a:off x="3276600" y="1479639"/>
            <a:ext cx="1066800" cy="1066800"/>
            <a:chOff x="1143000" y="5295900"/>
            <a:chExt cx="1066800" cy="1066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8E7041-7CE2-96E2-7BED-11DEEA8EF1CF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lowchart: Extract 15">
              <a:extLst>
                <a:ext uri="{FF2B5EF4-FFF2-40B4-BE49-F238E27FC236}">
                  <a16:creationId xmlns:a16="http://schemas.microsoft.com/office/drawing/2014/main" id="{9D1BA2B9-ADDD-12CF-2BC4-C8C893C4031D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303594-A2F0-6FF2-548E-37EC54ECC2B1}"/>
              </a:ext>
            </a:extLst>
          </p:cNvPr>
          <p:cNvGrpSpPr/>
          <p:nvPr/>
        </p:nvGrpSpPr>
        <p:grpSpPr>
          <a:xfrm>
            <a:off x="4368053" y="2602468"/>
            <a:ext cx="1066800" cy="1066800"/>
            <a:chOff x="1143000" y="5295900"/>
            <a:chExt cx="1066800" cy="1066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550357-4B7F-80E2-AA5D-29097771D73C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Flowchart: Extract 15">
              <a:extLst>
                <a:ext uri="{FF2B5EF4-FFF2-40B4-BE49-F238E27FC236}">
                  <a16:creationId xmlns:a16="http://schemas.microsoft.com/office/drawing/2014/main" id="{80A0A309-C8F5-529A-F46A-A9FB753BE84E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/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FD579E0-6054-6C5B-860C-24FF9A68678E}"/>
              </a:ext>
            </a:extLst>
          </p:cNvPr>
          <p:cNvSpPr/>
          <p:nvPr/>
        </p:nvSpPr>
        <p:spPr>
          <a:xfrm>
            <a:off x="3276600" y="258678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/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1ABA998-0F87-3C6C-C053-40A443EC34A1}"/>
              </a:ext>
            </a:extLst>
          </p:cNvPr>
          <p:cNvGrpSpPr/>
          <p:nvPr/>
        </p:nvGrpSpPr>
        <p:grpSpPr>
          <a:xfrm>
            <a:off x="1676400" y="5006900"/>
            <a:ext cx="5185317" cy="152400"/>
            <a:chOff x="1447800" y="3222700"/>
            <a:chExt cx="5185317" cy="152400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D38BBED-5FBD-6AD0-20CE-459F423EF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E930D71C-A377-9E7F-3C03-92F12B512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8B1AD43-7B8C-ADCD-6DF5-C2F33DF38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F93CFF7-ABD9-1F2C-A851-ED6C98DDB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900D7B9-C56C-AD45-8CFB-DCBF87F41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980933AC-CA12-A924-A951-8F141F770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39997C9-B543-37B2-186A-F6384C69D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4BDDE4A-F5F2-FD83-C68D-2E3A16F98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34A22C5F-8846-50B9-B3EE-56894D24D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A0C8BD3-BEA5-766B-5F4F-5DB1E56DB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869A9E-0CEA-2887-DAF7-0B9A1D379CD6}"/>
                  </a:ext>
                </a:extLst>
              </p:cNvPr>
              <p:cNvSpPr txBox="1"/>
              <p:nvPr/>
            </p:nvSpPr>
            <p:spPr>
              <a:xfrm>
                <a:off x="4572000" y="6102937"/>
                <a:ext cx="1153200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869A9E-0CEA-2887-DAF7-0B9A1D379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102937"/>
                <a:ext cx="1153200" cy="5132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/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A0804E-47FE-CBDA-1FE9-88742110FFC1}"/>
              </a:ext>
            </a:extLst>
          </p:cNvPr>
          <p:cNvCxnSpPr>
            <a:cxnSpLocks/>
          </p:cNvCxnSpPr>
          <p:nvPr/>
        </p:nvCxnSpPr>
        <p:spPr>
          <a:xfrm>
            <a:off x="4334256" y="47244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/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blipFill>
                <a:blip r:embed="rId10"/>
                <a:stretch>
                  <a:fillRect l="-219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4274091B-5957-80CA-F36A-1023922D64E2}"/>
              </a:ext>
            </a:extLst>
          </p:cNvPr>
          <p:cNvSpPr/>
          <p:nvPr/>
        </p:nvSpPr>
        <p:spPr>
          <a:xfrm>
            <a:off x="2209800" y="4928841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AC4965-B1EB-B205-235A-1AC382230EAC}"/>
              </a:ext>
            </a:extLst>
          </p:cNvPr>
          <p:cNvSpPr/>
          <p:nvPr/>
        </p:nvSpPr>
        <p:spPr>
          <a:xfrm>
            <a:off x="6172200" y="492580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/>
              <p:nvPr/>
            </p:nvSpPr>
            <p:spPr>
              <a:xfrm>
                <a:off x="2195988" y="51932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988" y="5193268"/>
                <a:ext cx="3186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/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blipFill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/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blipFill>
                <a:blip r:embed="rId13"/>
                <a:stretch>
                  <a:fillRect l="-548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/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blipFill>
                <a:blip r:embed="rId14"/>
                <a:stretch>
                  <a:fillRect l="-256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84964A-DA66-F9F4-62DE-5FA200DFBD85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4646328" y="5112798"/>
            <a:ext cx="1636" cy="380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141E3-8D41-CC36-9148-A2EBF41A81B6}"/>
                  </a:ext>
                </a:extLst>
              </p:cNvPr>
              <p:cNvSpPr txBox="1"/>
              <p:nvPr/>
            </p:nvSpPr>
            <p:spPr>
              <a:xfrm>
                <a:off x="6579350" y="1440318"/>
                <a:ext cx="659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141E3-8D41-CC36-9148-A2EBF41A8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50" y="1440318"/>
                <a:ext cx="65964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838C56FF-4C22-E776-C286-2759D5F96696}"/>
              </a:ext>
            </a:extLst>
          </p:cNvPr>
          <p:cNvSpPr/>
          <p:nvPr/>
        </p:nvSpPr>
        <p:spPr>
          <a:xfrm>
            <a:off x="4458256" y="493957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31EB68C-EB7C-1B37-DF5B-0F275D94FADB}"/>
                  </a:ext>
                </a:extLst>
              </p:cNvPr>
              <p:cNvSpPr txBox="1"/>
              <p:nvPr/>
            </p:nvSpPr>
            <p:spPr>
              <a:xfrm>
                <a:off x="4505865" y="5189675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31EB68C-EB7C-1B37-DF5B-0F275D94F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865" y="5189675"/>
                <a:ext cx="37093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3378C2-BB03-DDCE-6EED-3BB770CEA784}"/>
                  </a:ext>
                </a:extLst>
              </p:cNvPr>
              <p:cNvSpPr txBox="1"/>
              <p:nvPr/>
            </p:nvSpPr>
            <p:spPr>
              <a:xfrm>
                <a:off x="3777568" y="6178992"/>
                <a:ext cx="115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3378C2-BB03-DDCE-6EED-3BB770CEA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68" y="6178992"/>
                <a:ext cx="1153200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D7BCBC-1C80-2A22-691C-B24B0DE7835D}"/>
                  </a:ext>
                </a:extLst>
              </p:cNvPr>
              <p:cNvSpPr txBox="1"/>
              <p:nvPr/>
            </p:nvSpPr>
            <p:spPr>
              <a:xfrm>
                <a:off x="6470936" y="1840468"/>
                <a:ext cx="768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p>
                      </m:sSup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D7BCBC-1C80-2A22-691C-B24B0DE7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36" y="1840468"/>
                <a:ext cx="76806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E44AB8-ECB9-81C0-79A4-A3C9BF2B33B1}"/>
                  </a:ext>
                </a:extLst>
              </p:cNvPr>
              <p:cNvSpPr txBox="1"/>
              <p:nvPr/>
            </p:nvSpPr>
            <p:spPr>
              <a:xfrm>
                <a:off x="6565813" y="2195036"/>
                <a:ext cx="768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𝑪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E44AB8-ECB9-81C0-79A4-A3C9BF2B3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813" y="2195036"/>
                <a:ext cx="76806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D4FDACC3-A385-3FAC-B8E7-5AAAFBD7B7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D4FDACC3-A385-3FAC-B8E7-5AAAFBD7B7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023576"/>
                  </p:ext>
                </p:extLst>
              </p:nvPr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587" t="-1667" r="-3175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587" t="-101667" r="-31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0"/>
                          <a:stretch>
                            <a:fillRect l="-1587" t="-503333" r="-317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36EEFB-E271-F3B3-9B58-6619F63FA2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36EEFB-E271-F3B3-9B58-6619F63FA2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362287"/>
                  </p:ext>
                </p:extLst>
              </p:nvPr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639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200000" t="-1587" r="-3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506667" t="-1587" r="-500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F69C0F-1DA5-9505-B5FB-D6FFDF0E4C37}"/>
                  </a:ext>
                </a:extLst>
              </p:cNvPr>
              <p:cNvSpPr txBox="1"/>
              <p:nvPr/>
            </p:nvSpPr>
            <p:spPr>
              <a:xfrm>
                <a:off x="2402337" y="1485211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F69C0F-1DA5-9505-B5FB-D6FFDF0E4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337" y="1485211"/>
                <a:ext cx="31861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71DA0E-82F1-A0E8-3F7F-703A05F2FA4A}"/>
                  </a:ext>
                </a:extLst>
              </p:cNvPr>
              <p:cNvSpPr txBox="1"/>
              <p:nvPr/>
            </p:nvSpPr>
            <p:spPr>
              <a:xfrm>
                <a:off x="5085303" y="487294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71DA0E-82F1-A0E8-3F7F-703A05F2F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303" y="487294"/>
                <a:ext cx="324897" cy="369332"/>
              </a:xfrm>
              <a:prstGeom prst="rect">
                <a:avLst/>
              </a:prstGeom>
              <a:blipFill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D37DD2-E6CD-6D57-0A5E-60585A7F1446}"/>
              </a:ext>
            </a:extLst>
          </p:cNvPr>
          <p:cNvCxnSpPr>
            <a:cxnSpLocks/>
          </p:cNvCxnSpPr>
          <p:nvPr/>
        </p:nvCxnSpPr>
        <p:spPr>
          <a:xfrm>
            <a:off x="2683143" y="1669877"/>
            <a:ext cx="217536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0B118C-2E51-5F28-289B-2D14B2FCDC75}"/>
              </a:ext>
            </a:extLst>
          </p:cNvPr>
          <p:cNvCxnSpPr>
            <a:cxnSpLocks/>
          </p:cNvCxnSpPr>
          <p:nvPr/>
        </p:nvCxnSpPr>
        <p:spPr>
          <a:xfrm flipV="1">
            <a:off x="5181600" y="762000"/>
            <a:ext cx="0" cy="21754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C79893-9AFD-4025-4F68-96082F675CD3}"/>
              </a:ext>
            </a:extLst>
          </p:cNvPr>
          <p:cNvCxnSpPr>
            <a:cxnSpLocks/>
          </p:cNvCxnSpPr>
          <p:nvPr/>
        </p:nvCxnSpPr>
        <p:spPr>
          <a:xfrm flipV="1">
            <a:off x="4858512" y="707291"/>
            <a:ext cx="0" cy="9625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5BA557-5D65-7F66-D27A-5A8B41120BCA}"/>
                  </a:ext>
                </a:extLst>
              </p:cNvPr>
              <p:cNvSpPr txBox="1"/>
              <p:nvPr/>
            </p:nvSpPr>
            <p:spPr>
              <a:xfrm>
                <a:off x="4648200" y="462327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5BA557-5D65-7F66-D27A-5A8B41120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2327"/>
                <a:ext cx="3709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5C4816-5EAF-934E-1B1E-F826A34095A4}"/>
                  </a:ext>
                </a:extLst>
              </p:cNvPr>
              <p:cNvSpPr txBox="1"/>
              <p:nvPr/>
            </p:nvSpPr>
            <p:spPr>
              <a:xfrm>
                <a:off x="2370837" y="2819400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5C4816-5EAF-934E-1B1E-F826A3409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837" y="2819400"/>
                <a:ext cx="3709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125AC6-0FDA-5EA7-703C-29D174A409AC}"/>
              </a:ext>
            </a:extLst>
          </p:cNvPr>
          <p:cNvCxnSpPr>
            <a:cxnSpLocks/>
          </p:cNvCxnSpPr>
          <p:nvPr/>
        </p:nvCxnSpPr>
        <p:spPr>
          <a:xfrm>
            <a:off x="2683143" y="2981682"/>
            <a:ext cx="24984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1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5" grpId="0"/>
      <p:bldP spid="54" grpId="0"/>
      <p:bldP spid="22" grpId="0"/>
      <p:bldP spid="25" grpId="0"/>
      <p:bldP spid="26" grpId="0"/>
      <p:bldP spid="44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AF35BB29-5819-15D7-B896-8F28543D6AB9}"/>
              </a:ext>
            </a:extLst>
          </p:cNvPr>
          <p:cNvSpPr/>
          <p:nvPr/>
        </p:nvSpPr>
        <p:spPr>
          <a:xfrm>
            <a:off x="4076151" y="4770721"/>
            <a:ext cx="569478" cy="751368"/>
          </a:xfrm>
          <a:prstGeom prst="arc">
            <a:avLst>
              <a:gd name="adj1" fmla="val 21545371"/>
              <a:gd name="adj2" fmla="val 1085003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Extract 15">
            <a:extLst>
              <a:ext uri="{FF2B5EF4-FFF2-40B4-BE49-F238E27FC236}">
                <a16:creationId xmlns:a16="http://schemas.microsoft.com/office/drawing/2014/main" id="{BAEEC96E-3E63-4BAB-0B20-D9CBDB393864}"/>
              </a:ext>
            </a:extLst>
          </p:cNvPr>
          <p:cNvSpPr/>
          <p:nvPr/>
        </p:nvSpPr>
        <p:spPr>
          <a:xfrm rot="10800000">
            <a:off x="3273616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1459468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276600" y="1459468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39" r="-5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39" r="-408333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163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639" r="-206667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639" r="-10327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639" r="-5000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3333" r="-50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3333" r="-408333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333" r="-30163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03333" r="-20666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03333" r="-10327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03333" r="-5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0000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0000" r="-408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3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200000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200000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200000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05000" r="-5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05000" r="-408333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5000" r="-3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05000" r="-20666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05000" r="-10327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05000" r="-50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98361" r="-5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98361" r="-408333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8361" r="-3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98361" r="-20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98361" r="-10327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98361" r="-5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506667" r="-5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506667" r="-40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667" r="-3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506667" r="-20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506667" r="-10327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506667" r="-5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032B875-65EA-9F83-9E66-4A8FC79A47DD}"/>
              </a:ext>
            </a:extLst>
          </p:cNvPr>
          <p:cNvGrpSpPr/>
          <p:nvPr/>
        </p:nvGrpSpPr>
        <p:grpSpPr>
          <a:xfrm>
            <a:off x="3276600" y="1479639"/>
            <a:ext cx="1066800" cy="1066800"/>
            <a:chOff x="1143000" y="5295900"/>
            <a:chExt cx="1066800" cy="1066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8E7041-7CE2-96E2-7BED-11DEEA8EF1CF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lowchart: Extract 15">
              <a:extLst>
                <a:ext uri="{FF2B5EF4-FFF2-40B4-BE49-F238E27FC236}">
                  <a16:creationId xmlns:a16="http://schemas.microsoft.com/office/drawing/2014/main" id="{9D1BA2B9-ADDD-12CF-2BC4-C8C893C4031D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87904A-6423-988E-2208-ED37F0B67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042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303594-A2F0-6FF2-548E-37EC54ECC2B1}"/>
              </a:ext>
            </a:extLst>
          </p:cNvPr>
          <p:cNvGrpSpPr/>
          <p:nvPr/>
        </p:nvGrpSpPr>
        <p:grpSpPr>
          <a:xfrm>
            <a:off x="4368053" y="2602468"/>
            <a:ext cx="1066800" cy="1066800"/>
            <a:chOff x="1143000" y="5295900"/>
            <a:chExt cx="1066800" cy="1066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550357-4B7F-80E2-AA5D-29097771D73C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Flowchart: Extract 15">
              <a:extLst>
                <a:ext uri="{FF2B5EF4-FFF2-40B4-BE49-F238E27FC236}">
                  <a16:creationId xmlns:a16="http://schemas.microsoft.com/office/drawing/2014/main" id="{80A0A309-C8F5-529A-F46A-A9FB753BE84E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/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F06A5E-CBA7-A158-82B1-A871F5415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23" y="5644634"/>
                  <a:ext cx="4106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/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592A5-ED3E-F92E-3650-8EEAF6B1B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35" y="1479639"/>
                <a:ext cx="1066800" cy="108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FD579E0-6054-6C5B-860C-24FF9A68678E}"/>
              </a:ext>
            </a:extLst>
          </p:cNvPr>
          <p:cNvSpPr/>
          <p:nvPr/>
        </p:nvSpPr>
        <p:spPr>
          <a:xfrm>
            <a:off x="3276600" y="258678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/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F3BE57-EBFA-B156-26B2-B13AA41E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67" y="4267200"/>
                <a:ext cx="5778248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1ABA998-0F87-3C6C-C053-40A443EC34A1}"/>
              </a:ext>
            </a:extLst>
          </p:cNvPr>
          <p:cNvGrpSpPr/>
          <p:nvPr/>
        </p:nvGrpSpPr>
        <p:grpSpPr>
          <a:xfrm>
            <a:off x="1676400" y="5006900"/>
            <a:ext cx="5185317" cy="152400"/>
            <a:chOff x="1447800" y="3222700"/>
            <a:chExt cx="5185317" cy="152400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D38BBED-5FBD-6AD0-20CE-459F423EF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E930D71C-A377-9E7F-3C03-92F12B512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8B1AD43-7B8C-ADCD-6DF5-C2F33DF38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F93CFF7-ABD9-1F2C-A851-ED6C98DDB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900D7B9-C56C-AD45-8CFB-DCBF87F41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980933AC-CA12-A924-A951-8F141F770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39997C9-B543-37B2-186A-F6384C69D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4BDDE4A-F5F2-FD83-C68D-2E3A16F98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34A22C5F-8846-50B9-B3EE-56894D24D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A0C8BD3-BEA5-766B-5F4F-5DB1E56DB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2227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869A9E-0CEA-2887-DAF7-0B9A1D379CD6}"/>
                  </a:ext>
                </a:extLst>
              </p:cNvPr>
              <p:cNvSpPr txBox="1"/>
              <p:nvPr/>
            </p:nvSpPr>
            <p:spPr>
              <a:xfrm>
                <a:off x="4572000" y="5909863"/>
                <a:ext cx="1153200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869A9E-0CEA-2887-DAF7-0B9A1D379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909863"/>
                <a:ext cx="1153200" cy="5132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/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925759-9667-5F8F-53D4-14900405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69268"/>
                <a:ext cx="3898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A0804E-47FE-CBDA-1FE9-88742110FFC1}"/>
              </a:ext>
            </a:extLst>
          </p:cNvPr>
          <p:cNvCxnSpPr>
            <a:cxnSpLocks/>
          </p:cNvCxnSpPr>
          <p:nvPr/>
        </p:nvCxnSpPr>
        <p:spPr>
          <a:xfrm>
            <a:off x="4334256" y="47244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/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45CD62-4B4F-8C39-7DBD-8387A34E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0" y="1355254"/>
                <a:ext cx="1659750" cy="369332"/>
              </a:xfrm>
              <a:prstGeom prst="rect">
                <a:avLst/>
              </a:prstGeom>
              <a:blipFill>
                <a:blip r:embed="rId10"/>
                <a:stretch>
                  <a:fillRect l="-219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4274091B-5957-80CA-F36A-1023922D64E2}"/>
              </a:ext>
            </a:extLst>
          </p:cNvPr>
          <p:cNvSpPr/>
          <p:nvPr/>
        </p:nvSpPr>
        <p:spPr>
          <a:xfrm>
            <a:off x="2209800" y="4928841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AC4965-B1EB-B205-235A-1AC382230EAC}"/>
              </a:ext>
            </a:extLst>
          </p:cNvPr>
          <p:cNvSpPr/>
          <p:nvPr/>
        </p:nvSpPr>
        <p:spPr>
          <a:xfrm>
            <a:off x="6172200" y="492580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/>
              <p:nvPr/>
            </p:nvSpPr>
            <p:spPr>
              <a:xfrm>
                <a:off x="2195988" y="51932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93DBEE-313B-2547-ABE7-83D9A1218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988" y="5193268"/>
                <a:ext cx="3186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/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93E2C-78AB-51B7-9273-9FD03FB07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03" y="5193268"/>
                <a:ext cx="324897" cy="369332"/>
              </a:xfrm>
              <a:prstGeom prst="rect">
                <a:avLst/>
              </a:prstGeom>
              <a:blipFill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/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92C9B-D7F2-FDE0-CE67-C853C891F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79" y="44525"/>
                <a:ext cx="2337948" cy="523220"/>
              </a:xfrm>
              <a:prstGeom prst="rect">
                <a:avLst/>
              </a:prstGeom>
              <a:blipFill>
                <a:blip r:embed="rId13"/>
                <a:stretch>
                  <a:fillRect l="-548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/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57A013-90C0-FA75-B3D9-5AC9E289A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77" y="1813222"/>
                <a:ext cx="1666162" cy="369332"/>
              </a:xfrm>
              <a:prstGeom prst="rect">
                <a:avLst/>
              </a:prstGeom>
              <a:blipFill>
                <a:blip r:embed="rId14"/>
                <a:stretch>
                  <a:fillRect l="-256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84964A-DA66-F9F4-62DE-5FA200DFBD85}"/>
              </a:ext>
            </a:extLst>
          </p:cNvPr>
          <p:cNvCxnSpPr>
            <a:cxnSpLocks/>
          </p:cNvCxnSpPr>
          <p:nvPr/>
        </p:nvCxnSpPr>
        <p:spPr>
          <a:xfrm flipV="1">
            <a:off x="4631776" y="5105400"/>
            <a:ext cx="16424" cy="8201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141E3-8D41-CC36-9148-A2EBF41A81B6}"/>
                  </a:ext>
                </a:extLst>
              </p:cNvPr>
              <p:cNvSpPr txBox="1"/>
              <p:nvPr/>
            </p:nvSpPr>
            <p:spPr>
              <a:xfrm>
                <a:off x="6579350" y="1440318"/>
                <a:ext cx="659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D141E3-8D41-CC36-9148-A2EBF41A8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50" y="1440318"/>
                <a:ext cx="65964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838C56FF-4C22-E776-C286-2759D5F96696}"/>
              </a:ext>
            </a:extLst>
          </p:cNvPr>
          <p:cNvSpPr/>
          <p:nvPr/>
        </p:nvSpPr>
        <p:spPr>
          <a:xfrm>
            <a:off x="4458256" y="493957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31EB68C-EB7C-1B37-DF5B-0F275D94FADB}"/>
                  </a:ext>
                </a:extLst>
              </p:cNvPr>
              <p:cNvSpPr txBox="1"/>
              <p:nvPr/>
            </p:nvSpPr>
            <p:spPr>
              <a:xfrm>
                <a:off x="4495800" y="5189675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31EB68C-EB7C-1B37-DF5B-0F275D94F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189675"/>
                <a:ext cx="37093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3378C2-BB03-DDCE-6EED-3BB770CEA784}"/>
                  </a:ext>
                </a:extLst>
              </p:cNvPr>
              <p:cNvSpPr txBox="1"/>
              <p:nvPr/>
            </p:nvSpPr>
            <p:spPr>
              <a:xfrm>
                <a:off x="3784290" y="5984291"/>
                <a:ext cx="115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3378C2-BB03-DDCE-6EED-3BB770CEA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90" y="5984291"/>
                <a:ext cx="1153200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D7BCBC-1C80-2A22-691C-B24B0DE7835D}"/>
                  </a:ext>
                </a:extLst>
              </p:cNvPr>
              <p:cNvSpPr txBox="1"/>
              <p:nvPr/>
            </p:nvSpPr>
            <p:spPr>
              <a:xfrm>
                <a:off x="6579351" y="1840468"/>
                <a:ext cx="768064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D7BCBC-1C80-2A22-691C-B24B0DE7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51" y="1840468"/>
                <a:ext cx="768064" cy="37965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E44AB8-ECB9-81C0-79A4-A3C9BF2B33B1}"/>
                  </a:ext>
                </a:extLst>
              </p:cNvPr>
              <p:cNvSpPr txBox="1"/>
              <p:nvPr/>
            </p:nvSpPr>
            <p:spPr>
              <a:xfrm>
                <a:off x="6565813" y="2195036"/>
                <a:ext cx="768064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E44AB8-ECB9-81C0-79A4-A3C9BF2B3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813" y="2195036"/>
                <a:ext cx="768064" cy="37965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09118513-7096-5F5F-2CB7-B739565D4838}"/>
              </a:ext>
            </a:extLst>
          </p:cNvPr>
          <p:cNvSpPr/>
          <p:nvPr/>
        </p:nvSpPr>
        <p:spPr>
          <a:xfrm>
            <a:off x="3886200" y="4925800"/>
            <a:ext cx="304800" cy="298966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47A104-A585-0035-5296-CB538A1744B5}"/>
                  </a:ext>
                </a:extLst>
              </p:cNvPr>
              <p:cNvSpPr txBox="1"/>
              <p:nvPr/>
            </p:nvSpPr>
            <p:spPr>
              <a:xfrm>
                <a:off x="3895480" y="5193268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47A104-A585-0035-5296-CB538A17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80" y="5193268"/>
                <a:ext cx="368627" cy="369332"/>
              </a:xfrm>
              <a:prstGeom prst="rect">
                <a:avLst/>
              </a:prstGeom>
              <a:blipFill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1C2FF3-D129-E772-D8B5-C2EFEE7941C9}"/>
                  </a:ext>
                </a:extLst>
              </p:cNvPr>
              <p:cNvSpPr txBox="1"/>
              <p:nvPr/>
            </p:nvSpPr>
            <p:spPr>
              <a:xfrm>
                <a:off x="3286501" y="5870411"/>
                <a:ext cx="1153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2000" dirty="0"/>
                  <a:t> </a:t>
                </a:r>
                <a:endParaRPr lang="en-IN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1C2FF3-D129-E772-D8B5-C2EFEE794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501" y="5870411"/>
                <a:ext cx="115320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>
                <a:extLst>
                  <a:ext uri="{FF2B5EF4-FFF2-40B4-BE49-F238E27FC236}">
                    <a16:creationId xmlns:a16="http://schemas.microsoft.com/office/drawing/2014/main" id="{A071B739-D3F0-B505-F411-B4E991D33E0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>
                <a:extLst>
                  <a:ext uri="{FF2B5EF4-FFF2-40B4-BE49-F238E27FC236}">
                    <a16:creationId xmlns:a16="http://schemas.microsoft.com/office/drawing/2014/main" id="{A071B739-D3F0-B505-F411-B4E991D33E0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87042" y="1459468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2"/>
                          <a:stretch>
                            <a:fillRect l="-1587" t="-1667" r="-3175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2"/>
                          <a:stretch>
                            <a:fillRect l="-1587" t="-101667" r="-31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2"/>
                          <a:stretch>
                            <a:fillRect l="-1587" t="-503333" r="-317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>
                <a:extLst>
                  <a:ext uri="{FF2B5EF4-FFF2-40B4-BE49-F238E27FC236}">
                    <a16:creationId xmlns:a16="http://schemas.microsoft.com/office/drawing/2014/main" id="{39B2A859-E2D5-E719-510B-8434DD1CE3C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>
                <a:extLst>
                  <a:ext uri="{FF2B5EF4-FFF2-40B4-BE49-F238E27FC236}">
                    <a16:creationId xmlns:a16="http://schemas.microsoft.com/office/drawing/2014/main" id="{39B2A859-E2D5-E719-510B-8434DD1CE3C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78622" y="1002268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639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200000" t="-1587" r="-3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506667" t="-1587" r="-500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F875598-C74E-82F1-9A63-2FD8807716C3}"/>
              </a:ext>
            </a:extLst>
          </p:cNvPr>
          <p:cNvSpPr txBox="1"/>
          <p:nvPr/>
        </p:nvSpPr>
        <p:spPr>
          <a:xfrm>
            <a:off x="777268" y="6423145"/>
            <a:ext cx="619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Ponder over it. We shall discuss it in the next class.</a:t>
            </a:r>
          </a:p>
        </p:txBody>
      </p:sp>
    </p:spTree>
    <p:extLst>
      <p:ext uri="{BB962C8B-B14F-4D97-AF65-F5344CB8AC3E}">
        <p14:creationId xmlns:p14="http://schemas.microsoft.com/office/powerpoint/2010/main" val="129233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5" grpId="0"/>
      <p:bldP spid="54" grpId="0"/>
      <p:bldP spid="43" grpId="0" animBg="1"/>
      <p:bldP spid="44" grpId="0"/>
      <p:bldP spid="46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97D4-A8C4-B29F-3138-7652F679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Interested in </a:t>
            </a:r>
            <a:r>
              <a:rPr lang="en-US" sz="3200" b="1" dirty="0">
                <a:solidFill>
                  <a:srgbClr val="7030A0"/>
                </a:solidFill>
              </a:rPr>
              <a:t>Research </a:t>
            </a:r>
            <a:r>
              <a:rPr lang="en-US" sz="3200" b="1" dirty="0"/>
              <a:t>in Algorithms </a:t>
            </a:r>
            <a:br>
              <a:rPr lang="en-US" sz="3200" b="1" dirty="0"/>
            </a:br>
            <a:r>
              <a:rPr lang="en-US" sz="3200" b="1" dirty="0"/>
              <a:t>related to Matrices?</a:t>
            </a:r>
          </a:p>
        </p:txBody>
      </p:sp>
      <p:pic>
        <p:nvPicPr>
          <p:cNvPr id="5" name="Content Placeholder 4" descr="A person in a blue and white checked shirt&#10;&#10;Description automatically generated">
            <a:extLst>
              <a:ext uri="{FF2B5EF4-FFF2-40B4-BE49-F238E27FC236}">
                <a16:creationId xmlns:a16="http://schemas.microsoft.com/office/drawing/2014/main" id="{6B1A3D90-CE4B-3C94-A621-E8BF72C85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36" y="1676400"/>
            <a:ext cx="2636128" cy="2895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572CE-19CE-550E-B5F7-D5E6727D755B}"/>
              </a:ext>
            </a:extLst>
          </p:cNvPr>
          <p:cNvSpPr txBox="1"/>
          <p:nvPr/>
        </p:nvSpPr>
        <p:spPr>
          <a:xfrm>
            <a:off x="3505200" y="4648200"/>
            <a:ext cx="195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</a:t>
            </a:r>
            <a:r>
              <a:rPr lang="en-US" dirty="0" err="1"/>
              <a:t>Pravesh</a:t>
            </a:r>
            <a:r>
              <a:rPr lang="en-US" dirty="0"/>
              <a:t> Kothari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BF93D-3620-6A67-D2CF-364281EBD145}"/>
              </a:ext>
            </a:extLst>
          </p:cNvPr>
          <p:cNvSpPr txBox="1"/>
          <p:nvPr/>
        </p:nvSpPr>
        <p:spPr>
          <a:xfrm>
            <a:off x="2685014" y="5410200"/>
            <a:ext cx="363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Talk</a:t>
            </a:r>
            <a:r>
              <a:rPr lang="en-US" dirty="0"/>
              <a:t>: 5:15 PM, KD101, 1</a:t>
            </a:r>
            <a:r>
              <a:rPr lang="en-US" baseline="30000" dirty="0"/>
              <a:t>st</a:t>
            </a:r>
            <a:r>
              <a:rPr lang="en-US" dirty="0"/>
              <a:t> November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04BE9-54B2-E245-308B-270500C365F4}"/>
              </a:ext>
            </a:extLst>
          </p:cNvPr>
          <p:cNvSpPr txBox="1"/>
          <p:nvPr/>
        </p:nvSpPr>
        <p:spPr>
          <a:xfrm>
            <a:off x="2667000" y="5802868"/>
            <a:ext cx="462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Meeting</a:t>
            </a:r>
            <a:r>
              <a:rPr lang="en-US" dirty="0"/>
              <a:t>: 3:00 – 5:00 PM, KD202, 1</a:t>
            </a:r>
            <a:r>
              <a:rPr lang="en-US" baseline="30000" dirty="0"/>
              <a:t>st</a:t>
            </a:r>
            <a:r>
              <a:rPr lang="en-US" dirty="0"/>
              <a:t> November</a:t>
            </a:r>
          </a:p>
        </p:txBody>
      </p:sp>
    </p:spTree>
    <p:extLst>
      <p:ext uri="{BB962C8B-B14F-4D97-AF65-F5344CB8AC3E}">
        <p14:creationId xmlns:p14="http://schemas.microsoft.com/office/powerpoint/2010/main" val="326134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590024-9441-0CB5-39B2-751020D90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 </a:t>
            </a:r>
            <a:r>
              <a:rPr lang="en-US" b="1" dirty="0"/>
              <a:t>of the Last Lecture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247B51-1A69-2FDF-45F0-E7EBE1228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All Pairs Shortest Paths (APSP)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Standard Algorithms:</a:t>
                </a:r>
              </a:p>
              <a:p>
                <a:r>
                  <a:rPr lang="en-US" sz="2000" b="1" dirty="0"/>
                  <a:t>Floyd </a:t>
                </a:r>
                <a:r>
                  <a:rPr lang="en-US" sz="2000" b="1" dirty="0" err="1"/>
                  <a:t>Warshal</a:t>
                </a:r>
                <a:r>
                  <a:rPr lang="en-US" sz="2000" b="1" dirty="0"/>
                  <a:t> </a:t>
                </a:r>
                <a:r>
                  <a:rPr lang="en-US" sz="2000" dirty="0"/>
                  <a:t>Algorithm</a:t>
                </a:r>
              </a:p>
              <a:p>
                <a:r>
                  <a:rPr lang="en-US" sz="2000" b="1" dirty="0" err="1"/>
                  <a:t>Dijkstra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Algorithm</a:t>
                </a:r>
              </a:p>
              <a:p>
                <a:r>
                  <a:rPr lang="en-US" sz="2000" dirty="0"/>
                  <a:t>BFS traversal (for </a:t>
                </a:r>
                <a:r>
                  <a:rPr lang="en-US" sz="2000" dirty="0" err="1"/>
                  <a:t>unweighted</a:t>
                </a:r>
                <a:r>
                  <a:rPr lang="en-US" sz="2000" dirty="0"/>
                  <a:t> graphs)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Raimund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Seidel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On the All-Pairs-Shortest-Path Problem in </a:t>
                </a:r>
                <a:r>
                  <a:rPr lang="en-US" sz="2000" dirty="0" err="1"/>
                  <a:t>Unweighted</a:t>
                </a:r>
                <a:r>
                  <a:rPr lang="en-US" sz="2000" dirty="0"/>
                  <a:t> Undirected Graphs,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JCSS,</a:t>
                </a:r>
                <a:r>
                  <a:rPr lang="en-US" sz="2000" dirty="0"/>
                  <a:t> 51(3): 400-403 (1995)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 for APSP: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875276" y="1981200"/>
            <a:ext cx="3140473" cy="990600"/>
            <a:chOff x="4875276" y="1981200"/>
            <a:chExt cx="3140473" cy="990600"/>
          </a:xfrm>
        </p:grpSpPr>
        <p:sp>
          <p:nvSpPr>
            <p:cNvPr id="6" name="Right Brace 5"/>
            <p:cNvSpPr/>
            <p:nvPr/>
          </p:nvSpPr>
          <p:spPr>
            <a:xfrm>
              <a:off x="4875276" y="1981200"/>
              <a:ext cx="230124" cy="990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/>
                    <a:t>O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time in the worst case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887" t="-6452" r="-2725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925337" y="838200"/>
            <a:ext cx="335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415678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 rot="2687660">
            <a:off x="6223688" y="1686885"/>
            <a:ext cx="3219295" cy="3913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" y="4355068"/>
            <a:ext cx="3899651" cy="2121932"/>
            <a:chOff x="228600" y="4355068"/>
            <a:chExt cx="3899651" cy="2121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/>
            <p:cNvGrpSpPr/>
            <p:nvPr/>
          </p:nvGrpSpPr>
          <p:grpSpPr>
            <a:xfrm>
              <a:off x="228600" y="4648200"/>
              <a:ext cx="3899651" cy="1828800"/>
              <a:chOff x="2866955" y="4648200"/>
              <a:chExt cx="3899651" cy="1828800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" name="Straight Connector 4"/>
              <p:cNvCxnSpPr>
                <a:stCxn id="4" idx="0"/>
                <a:endCxn id="8" idx="1"/>
              </p:cNvCxnSpPr>
              <p:nvPr/>
            </p:nvCxnSpPr>
            <p:spPr>
              <a:xfrm flipV="1">
                <a:off x="5034776" y="4724400"/>
                <a:ext cx="600307" cy="6096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83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5083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5943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" name="Straight Connector 13"/>
              <p:cNvCxnSpPr>
                <a:stCxn id="8" idx="3"/>
                <a:endCxn id="7" idx="0"/>
              </p:cNvCxnSpPr>
              <p:nvPr/>
            </p:nvCxnSpPr>
            <p:spPr>
              <a:xfrm>
                <a:off x="5791200" y="4724400"/>
                <a:ext cx="615176" cy="6096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2"/>
                <a:endCxn id="9" idx="1"/>
              </p:cNvCxnSpPr>
              <p:nvPr/>
            </p:nvCxnSpPr>
            <p:spPr>
              <a:xfrm>
                <a:off x="5034776" y="5486400"/>
                <a:ext cx="604024" cy="533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2"/>
                <a:endCxn id="9" idx="3"/>
              </p:cNvCxnSpPr>
              <p:nvPr/>
            </p:nvCxnSpPr>
            <p:spPr>
              <a:xfrm flipH="1">
                <a:off x="5794917" y="5486400"/>
                <a:ext cx="611459" cy="533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Connector 24"/>
              <p:cNvCxnSpPr>
                <a:endCxn id="4" idx="1"/>
              </p:cNvCxnSpPr>
              <p:nvPr/>
            </p:nvCxnSpPr>
            <p:spPr>
              <a:xfrm>
                <a:off x="4118517" y="5410200"/>
                <a:ext cx="838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124200" y="5410200"/>
                <a:ext cx="838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8" idx="2"/>
                <a:endCxn id="9" idx="0"/>
              </p:cNvCxnSpPr>
              <p:nvPr/>
            </p:nvCxnSpPr>
            <p:spPr>
              <a:xfrm>
                <a:off x="5713142" y="4800600"/>
                <a:ext cx="3717" cy="1143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Content Placeholder 3"/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2874138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8197" r="-5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197" r="-3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8197" r="-3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8197" r="-2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8197" r="-1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8197" r="-166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110000" r="-5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110000" r="-3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110000" r="-3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110000" r="-2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110000" r="-1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110000" r="-1667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206557" r="-5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206557" r="-3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206557" r="-3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206557" r="-2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206557" r="-1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206557" r="-166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311667" r="-5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311667" r="-3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311667" r="-3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311667" r="-2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311667" r="-1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311667" r="-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404918" r="-5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404918" r="-3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404918" r="-3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404918" r="-2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404918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404918" r="-1667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513333" r="-505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513333" r="-3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513333" r="-3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513333" r="-2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513333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513333" r="-1667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9083542"/>
                  </p:ext>
                </p:extLst>
              </p:nvPr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/>
                  </a:tblGrid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258743"/>
                  </p:ext>
                </p:extLst>
              </p:nvPr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/>
                    <a:gridCol w="367963"/>
                    <a:gridCol w="367963"/>
                    <a:gridCol w="367963"/>
                    <a:gridCol w="367963"/>
                    <a:gridCol w="367963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Multiply 40"/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Content Placeholder 3"/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9522102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197" r="-495082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8197" r="-4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8197" r="-2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8197" r="-201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8197" r="-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819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110000" r="-49508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110000" r="-4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110000" r="-2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110000" r="-201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110000" r="-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110000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206557" r="-49508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206557" r="-4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206557" r="-2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206557" r="-201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206557" r="-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20655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311667" r="-49508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311667" r="-4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311667" r="-2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311667" r="-201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311667" r="-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31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404918" r="-4950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404918" r="-4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404918" r="-2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404918" r="-201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404918" r="-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404918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513333" r="-4950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513333" r="-4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513333" r="-2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513333" r="-201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513333" r="-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513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3"/>
              <p:cNvGraphicFramePr>
                <a:graphicFrameLocks/>
              </p:cNvGraphicFramePr>
              <p:nvPr/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10022677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8197" r="-495082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8197" r="-4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8197" r="-2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8197" r="-201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8197" r="-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819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110000" r="-49508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110000" r="-4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110000" r="-2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110000" r="-201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110000" r="-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110000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206557" r="-49508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206557" r="-4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206557" r="-2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206557" r="-201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206557" r="-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20655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311667" r="-49508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311667" r="-4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311667" r="-2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311667" r="-201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311667" r="-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404918" r="-4950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404918" r="-4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404918" r="-2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404918" r="-201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404918" r="-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404918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513333" r="-4950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513333" r="-4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513333" r="-2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513333" r="-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513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4" name="Equal 43"/>
          <p:cNvSpPr/>
          <p:nvPr/>
        </p:nvSpPr>
        <p:spPr>
          <a:xfrm>
            <a:off x="59436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705600" y="762000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762000"/>
                <a:ext cx="3048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068015" y="1131332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015" y="1131332"/>
                <a:ext cx="304800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r="-24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449015" y="1512332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015" y="1512332"/>
                <a:ext cx="304800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830015" y="1859578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015" y="1859578"/>
                <a:ext cx="304800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5357" r="-24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211015" y="2240578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015" y="2240578"/>
                <a:ext cx="304800" cy="338554"/>
              </a:xfrm>
              <a:prstGeom prst="rect">
                <a:avLst/>
              </a:prstGeom>
              <a:blipFill rotWithShape="1">
                <a:blip r:embed="rId16"/>
                <a:stretch>
                  <a:fillRect t="-5455" r="-22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559653" y="2601134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653" y="2601134"/>
                <a:ext cx="304800" cy="338554"/>
              </a:xfrm>
              <a:prstGeom prst="rect">
                <a:avLst/>
              </a:prstGeom>
              <a:blipFill rotWithShape="1">
                <a:blip r:embed="rId17"/>
                <a:stretch>
                  <a:fillRect t="-5455" r="-24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557028" y="1515965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28" y="1515965"/>
                <a:ext cx="304800" cy="338554"/>
              </a:xfrm>
              <a:prstGeom prst="rect">
                <a:avLst/>
              </a:prstGeom>
              <a:blipFill rotWithShape="1">
                <a:blip r:embed="rId18"/>
                <a:stretch>
                  <a:fillRect t="-5455" r="-22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192755" y="1871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755" y="1871246"/>
                <a:ext cx="304800" cy="338554"/>
              </a:xfrm>
              <a:prstGeom prst="rect">
                <a:avLst/>
              </a:prstGeom>
              <a:blipFill rotWithShape="1">
                <a:blip r:embed="rId19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848600" y="2252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252246"/>
                <a:ext cx="304800" cy="338554"/>
              </a:xfrm>
              <a:prstGeom prst="rect">
                <a:avLst/>
              </a:prstGeom>
              <a:blipFill rotWithShape="1">
                <a:blip r:embed="rId20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67600" y="2633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633246"/>
                <a:ext cx="304800" cy="338554"/>
              </a:xfrm>
              <a:prstGeom prst="rect">
                <a:avLst/>
              </a:prstGeom>
              <a:blipFill rotWithShape="1">
                <a:blip r:embed="rId21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543800" y="31358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35868"/>
                <a:ext cx="383438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475591" y="3657600"/>
                <a:ext cx="2424573" cy="60471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𝐨𝐭𝐡𝐞𝐫𝐰𝐢𝐬𝐞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591" y="3657600"/>
                <a:ext cx="2424573" cy="604717"/>
              </a:xfrm>
              <a:prstGeom prst="rect">
                <a:avLst/>
              </a:prstGeom>
              <a:blipFill rotWithShape="1">
                <a:blip r:embed="rId25"/>
                <a:stretch>
                  <a:fillRect r="-201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447800" y="6183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83868"/>
                <a:ext cx="393056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loud Callout 51"/>
              <p:cNvSpPr/>
              <p:nvPr/>
            </p:nvSpPr>
            <p:spPr>
              <a:xfrm>
                <a:off x="4770071" y="4554602"/>
                <a:ext cx="4343400" cy="14478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can we interpret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</m:oMath>
                </a14:m>
                <a:endParaRPr lang="en-US" b="1" i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as </a:t>
                </a:r>
                <a:r>
                  <a:rPr lang="en-US" b="1" u="sng" dirty="0">
                    <a:solidFill>
                      <a:schemeClr val="tx1"/>
                    </a:solidFill>
                  </a:rPr>
                  <a:t>adjacency list </a:t>
                </a:r>
                <a:r>
                  <a:rPr lang="en-US" dirty="0">
                    <a:solidFill>
                      <a:schemeClr val="tx1"/>
                    </a:solidFill>
                  </a:rPr>
                  <a:t>of a graph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2" name="Cloud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071" y="4554602"/>
                <a:ext cx="4343400" cy="1447800"/>
              </a:xfrm>
              <a:prstGeom prst="cloudCallou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333" r="-196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Line Callout 2 53"/>
              <p:cNvSpPr/>
              <p:nvPr/>
            </p:nvSpPr>
            <p:spPr>
              <a:xfrm>
                <a:off x="3733800" y="76200"/>
                <a:ext cx="2438400" cy="612648"/>
              </a:xfrm>
              <a:prstGeom prst="borderCallout2">
                <a:avLst>
                  <a:gd name="adj1" fmla="val 49693"/>
                  <a:gd name="adj2" fmla="val 100508"/>
                  <a:gd name="adj3" fmla="val 49693"/>
                  <a:gd name="adj4" fmla="val 110009"/>
                  <a:gd name="adj5" fmla="val 94299"/>
                  <a:gd name="adj6" fmla="val 12299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Degree of each vertex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  <m:r>
                      <a:rPr lang="en-US" b="1" i="0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Line Callout 2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76200"/>
                <a:ext cx="2438400" cy="612648"/>
              </a:xfrm>
              <a:prstGeom prst="borderCallout2">
                <a:avLst>
                  <a:gd name="adj1" fmla="val 49693"/>
                  <a:gd name="adj2" fmla="val 100508"/>
                  <a:gd name="adj3" fmla="val 49693"/>
                  <a:gd name="adj4" fmla="val 110009"/>
                  <a:gd name="adj5" fmla="val 94299"/>
                  <a:gd name="adj6" fmla="val 122997"/>
                </a:avLst>
              </a:prstGeom>
              <a:blipFill rotWithShape="1">
                <a:blip r:embed="rId29"/>
                <a:stretch>
                  <a:fillRect t="-576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800600" y="3591580"/>
                <a:ext cx="3128292" cy="5232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z="2800" dirty="0"/>
                  <a:t> : degree of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in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591580"/>
                <a:ext cx="3128292" cy="523220"/>
              </a:xfrm>
              <a:prstGeom prst="rect">
                <a:avLst/>
              </a:prstGeom>
              <a:blipFill rotWithShape="1">
                <a:blip r:embed="rId30"/>
                <a:stretch>
                  <a:fillRect t="-9091" r="-6214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7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1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41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73" grpId="0" animBg="1"/>
      <p:bldP spid="74" grpId="0" animBg="1"/>
      <p:bldP spid="75" grpId="0" animBg="1"/>
      <p:bldP spid="76" grpId="0" animBg="1"/>
      <p:bldP spid="78" grpId="0"/>
      <p:bldP spid="80" grpId="0"/>
      <p:bldP spid="82" grpId="0"/>
      <p:bldP spid="82" grpId="1"/>
      <p:bldP spid="83" grpId="0"/>
      <p:bldP spid="52" grpId="0" animBg="1"/>
      <p:bldP spid="53" grpId="0"/>
      <p:bldP spid="54" grpId="0" animBg="1"/>
      <p:bldP spid="54" grpId="1" animBg="1"/>
      <p:bldP spid="55" grpId="0" animBg="1"/>
      <p:bldP spid="5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3"/>
              <p:cNvGraphicFramePr>
                <a:graphicFrameLocks/>
              </p:cNvGraphicFramePr>
              <p:nvPr/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6630566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197" r="-495082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667" t="-8197" r="-4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8361" t="-8197" r="-2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333" t="-8197" r="-201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6721" t="-8197" r="-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000" t="-819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0000" r="-49508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667" t="-110000" r="-4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8361" t="-110000" r="-2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333" t="-110000" r="-201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6721" t="-110000" r="-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000" t="-110000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6557" r="-49508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667" t="-206557" r="-4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8361" t="-206557" r="-2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333" t="-206557" r="-201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6721" t="-206557" r="-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000" t="-20655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11667" r="-49508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667" t="-311667" r="-4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8361" t="-311667" r="-2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333" t="-311667" r="-201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6721" t="-311667" r="-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04918" r="-4950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667" t="-404918" r="-4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8361" t="-404918" r="-2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333" t="-404918" r="-201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6721" t="-404918" r="-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000" t="-404918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13333" r="-4950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667" t="-513333" r="-4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8361" t="-513333" r="-2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6721" t="-513333" r="-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5000" t="-513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" y="4355068"/>
            <a:ext cx="3899651" cy="2121932"/>
            <a:chOff x="228600" y="4355068"/>
            <a:chExt cx="3899651" cy="2121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/>
            <p:cNvGrpSpPr/>
            <p:nvPr/>
          </p:nvGrpSpPr>
          <p:grpSpPr>
            <a:xfrm>
              <a:off x="228600" y="4648200"/>
              <a:ext cx="3899651" cy="1828800"/>
              <a:chOff x="2866955" y="4648200"/>
              <a:chExt cx="3899651" cy="1828800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" name="Straight Connector 4"/>
              <p:cNvCxnSpPr>
                <a:stCxn id="4" idx="0"/>
                <a:endCxn id="8" idx="1"/>
              </p:cNvCxnSpPr>
              <p:nvPr/>
            </p:nvCxnSpPr>
            <p:spPr>
              <a:xfrm flipV="1">
                <a:off x="5034776" y="4724400"/>
                <a:ext cx="600307" cy="6096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83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5083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5943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" name="Straight Connector 13"/>
              <p:cNvCxnSpPr>
                <a:stCxn id="8" idx="3"/>
                <a:endCxn id="7" idx="0"/>
              </p:cNvCxnSpPr>
              <p:nvPr/>
            </p:nvCxnSpPr>
            <p:spPr>
              <a:xfrm>
                <a:off x="5791200" y="4724400"/>
                <a:ext cx="615176" cy="6096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2"/>
                <a:endCxn id="9" idx="1"/>
              </p:cNvCxnSpPr>
              <p:nvPr/>
            </p:nvCxnSpPr>
            <p:spPr>
              <a:xfrm>
                <a:off x="5034776" y="5486400"/>
                <a:ext cx="604024" cy="533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2"/>
                <a:endCxn id="9" idx="3"/>
              </p:cNvCxnSpPr>
              <p:nvPr/>
            </p:nvCxnSpPr>
            <p:spPr>
              <a:xfrm flipH="1">
                <a:off x="5794917" y="5486400"/>
                <a:ext cx="611459" cy="533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Connector 24"/>
              <p:cNvCxnSpPr>
                <a:endCxn id="4" idx="1"/>
              </p:cNvCxnSpPr>
              <p:nvPr/>
            </p:nvCxnSpPr>
            <p:spPr>
              <a:xfrm>
                <a:off x="4118517" y="5410200"/>
                <a:ext cx="838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124200" y="5410200"/>
                <a:ext cx="838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8" idx="2"/>
                <a:endCxn id="9" idx="0"/>
              </p:cNvCxnSpPr>
              <p:nvPr/>
            </p:nvCxnSpPr>
            <p:spPr>
              <a:xfrm>
                <a:off x="5713142" y="4800600"/>
                <a:ext cx="3717" cy="1143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244712"/>
                  </p:ext>
                </p:extLst>
              </p:nvPr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/>
                  </a:tblGrid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616517"/>
                  </p:ext>
                </p:extLst>
              </p:nvPr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/>
                    <a:gridCol w="367963"/>
                    <a:gridCol w="367963"/>
                    <a:gridCol w="367963"/>
                    <a:gridCol w="367963"/>
                    <a:gridCol w="367963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Multiply 40"/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qual 43"/>
          <p:cNvSpPr/>
          <p:nvPr/>
        </p:nvSpPr>
        <p:spPr>
          <a:xfrm>
            <a:off x="59436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724185" y="773668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185" y="773668"/>
                <a:ext cx="304800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455" r="-24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086600" y="1143000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143000"/>
                <a:ext cx="304800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455" r="-22000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467600" y="1524000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524000"/>
                <a:ext cx="3048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848600" y="1871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71246"/>
                <a:ext cx="304800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229600" y="2252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252246"/>
                <a:ext cx="304800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578238" y="2612802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238" y="2612802"/>
                <a:ext cx="304800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5455" r="-24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5091949" y="4343400"/>
            <a:ext cx="3899651" cy="2121932"/>
            <a:chOff x="228600" y="4355068"/>
            <a:chExt cx="3899651" cy="2121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23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>
              <a:off x="228600" y="4648200"/>
              <a:ext cx="3899651" cy="1828800"/>
              <a:chOff x="2866955" y="4648200"/>
              <a:chExt cx="3899651" cy="1828800"/>
            </a:xfrm>
          </p:grpSpPr>
          <p:pic>
            <p:nvPicPr>
              <p:cNvPr id="5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83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5083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5943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557028" y="1515965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28" y="1515965"/>
                <a:ext cx="304800" cy="338554"/>
              </a:xfrm>
              <a:prstGeom prst="rect">
                <a:avLst/>
              </a:prstGeom>
              <a:blipFill rotWithShape="1">
                <a:blip r:embed="rId26"/>
                <a:stretch>
                  <a:fillRect t="-5455" r="-22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192755" y="1871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755" y="1871246"/>
                <a:ext cx="304800" cy="338554"/>
              </a:xfrm>
              <a:prstGeom prst="rect">
                <a:avLst/>
              </a:prstGeom>
              <a:blipFill rotWithShape="1">
                <a:blip r:embed="rId27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848600" y="2252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252246"/>
                <a:ext cx="304800" cy="338554"/>
              </a:xfrm>
              <a:prstGeom prst="rect">
                <a:avLst/>
              </a:prstGeom>
              <a:blipFill rotWithShape="1">
                <a:blip r:embed="rId28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67600" y="2633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633246"/>
                <a:ext cx="304800" cy="338554"/>
              </a:xfrm>
              <a:prstGeom prst="rect">
                <a:avLst/>
              </a:prstGeom>
              <a:blipFill rotWithShape="1">
                <a:blip r:embed="rId29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/>
          <p:cNvSpPr/>
          <p:nvPr/>
        </p:nvSpPr>
        <p:spPr>
          <a:xfrm>
            <a:off x="5029200" y="5017532"/>
            <a:ext cx="2377394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5791200" y="4712732"/>
            <a:ext cx="3352800" cy="1852136"/>
            <a:chOff x="5791200" y="4712732"/>
            <a:chExt cx="3352800" cy="1852136"/>
          </a:xfrm>
        </p:grpSpPr>
        <p:cxnSp>
          <p:nvCxnSpPr>
            <p:cNvPr id="79" name="Straight Connector 78"/>
            <p:cNvCxnSpPr>
              <a:endCxn id="58" idx="1"/>
            </p:cNvCxnSpPr>
            <p:nvPr/>
          </p:nvCxnSpPr>
          <p:spPr>
            <a:xfrm flipV="1">
              <a:off x="6333893" y="4712732"/>
              <a:ext cx="1526184" cy="6212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3" idx="3"/>
              <a:endCxn id="59" idx="1"/>
            </p:cNvCxnSpPr>
            <p:nvPr/>
          </p:nvCxnSpPr>
          <p:spPr>
            <a:xfrm>
              <a:off x="6343511" y="5398532"/>
              <a:ext cx="1520283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/>
            <p:nvPr/>
          </p:nvSpPr>
          <p:spPr>
            <a:xfrm>
              <a:off x="5791200" y="5181600"/>
              <a:ext cx="3352800" cy="1383268"/>
            </a:xfrm>
            <a:prstGeom prst="arc">
              <a:avLst>
                <a:gd name="adj1" fmla="val 12273830"/>
                <a:gd name="adj2" fmla="val 2014131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7" name="Straight Connector 86"/>
          <p:cNvCxnSpPr>
            <a:stCxn id="59" idx="0"/>
            <a:endCxn id="58" idx="2"/>
          </p:cNvCxnSpPr>
          <p:nvPr/>
        </p:nvCxnSpPr>
        <p:spPr>
          <a:xfrm flipH="1" flipV="1">
            <a:off x="7938136" y="4788932"/>
            <a:ext cx="3717" cy="1143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7259770" y="4712732"/>
            <a:ext cx="1293541" cy="1295400"/>
            <a:chOff x="7259770" y="4712732"/>
            <a:chExt cx="1293541" cy="1295400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7259770" y="4712732"/>
              <a:ext cx="600307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259770" y="5474732"/>
              <a:ext cx="604024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330394" y="5398532"/>
              <a:ext cx="12229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ight Arrow 96"/>
          <p:cNvSpPr/>
          <p:nvPr/>
        </p:nvSpPr>
        <p:spPr>
          <a:xfrm>
            <a:off x="4254631" y="5156216"/>
            <a:ext cx="622169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8016194" y="4712732"/>
            <a:ext cx="615176" cy="1295400"/>
            <a:chOff x="8016194" y="4712732"/>
            <a:chExt cx="615176" cy="12954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8016194" y="4712732"/>
              <a:ext cx="615176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019911" y="5474732"/>
              <a:ext cx="611459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475591" y="3657600"/>
                <a:ext cx="2424574" cy="60471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𝐨𝐭𝐡𝐞𝐫𝐰𝐢𝐬𝐞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591" y="3657600"/>
                <a:ext cx="2424574" cy="604717"/>
              </a:xfrm>
              <a:prstGeom prst="rect">
                <a:avLst/>
              </a:prstGeom>
              <a:blipFill rotWithShape="1">
                <a:blip r:embed="rId31"/>
                <a:stretch>
                  <a:fillRect r="-201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447800" y="6183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83868"/>
                <a:ext cx="393056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226944" y="6248400"/>
                <a:ext cx="50359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944" y="6248400"/>
                <a:ext cx="503599" cy="375552"/>
              </a:xfrm>
              <a:prstGeom prst="rect">
                <a:avLst/>
              </a:prstGeom>
              <a:blipFill rotWithShape="1">
                <a:blip r:embed="rId32"/>
                <a:stretch>
                  <a:fillRect t="-6452" r="-1585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/>
          <p:cNvCxnSpPr/>
          <p:nvPr/>
        </p:nvCxnSpPr>
        <p:spPr>
          <a:xfrm>
            <a:off x="6328317" y="5410200"/>
            <a:ext cx="83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334000" y="5410200"/>
            <a:ext cx="83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83383" y="3646954"/>
                <a:ext cx="1174617" cy="3916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83" y="3646954"/>
                <a:ext cx="1174617" cy="391646"/>
              </a:xfrm>
              <a:prstGeom prst="rect">
                <a:avLst/>
              </a:prstGeom>
              <a:blipFill rotWithShape="1">
                <a:blip r:embed="rId33"/>
                <a:stretch>
                  <a:fillRect l="-4145" t="-6154" r="-829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Content Placeholder 3"/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45640889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8197" r="-5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197" r="-3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8197" r="-3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8197" r="-2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8197" r="-1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8197" r="-166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110000" r="-5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110000" r="-3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110000" r="-3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110000" r="-2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110000" r="-1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110000" r="-1667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206557" r="-5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206557" r="-3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206557" r="-3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206557" r="-2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206557" r="-1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206557" r="-166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311667" r="-5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311667" r="-3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311667" r="-3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311667" r="-2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311667" r="-1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311667" r="-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404918" r="-5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404918" r="-3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404918" r="-3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404918" r="-2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404918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404918" r="-1667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513333" r="-505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513333" r="-3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513333" r="-3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513333" r="-2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513333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513333" r="-1667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Content Placeholder 3"/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10656837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8197" r="-495082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8197" r="-4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8197" r="-2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8197" r="-201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8197" r="-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819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110000" r="-49508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110000" r="-4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110000" r="-2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110000" r="-201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110000" r="-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110000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206557" r="-49508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206557" r="-4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206557" r="-2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206557" r="-201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206557" r="-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20655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311667" r="-49508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311667" r="-4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311667" r="-2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311667" r="-201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311667" r="-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31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404918" r="-4950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404918" r="-4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404918" r="-2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404918" r="-201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404918" r="-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404918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513333" r="-4950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513333" r="-4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513333" r="-2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513333" r="-201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513333" r="-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513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7543800" y="3124200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24200"/>
                <a:ext cx="404278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96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59799" y="5855732"/>
                <a:ext cx="3569062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Every pair of vertices connected </a:t>
                </a:r>
              </a:p>
              <a:p>
                <a:r>
                  <a:rPr lang="en-US" dirty="0"/>
                  <a:t>by a path of 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appear adjacent in this graph.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799" y="5855732"/>
                <a:ext cx="3569062" cy="923330"/>
              </a:xfrm>
              <a:prstGeom prst="rect">
                <a:avLst/>
              </a:prstGeom>
              <a:blipFill rotWithShape="1">
                <a:blip r:embed="rId35"/>
                <a:stretch>
                  <a:fillRect l="-1363" t="-2614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505200" y="5867400"/>
                <a:ext cx="3775778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us also add each edge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as well to this graph if it is not already there</a:t>
                </a: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867400"/>
                <a:ext cx="3775778" cy="646331"/>
              </a:xfrm>
              <a:prstGeom prst="rect">
                <a:avLst/>
              </a:prstGeom>
              <a:blipFill rotWithShape="1">
                <a:blip r:embed="rId36"/>
                <a:stretch>
                  <a:fillRect l="-1127" t="-3704" r="-322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loud Callout 104"/>
          <p:cNvSpPr/>
          <p:nvPr/>
        </p:nvSpPr>
        <p:spPr>
          <a:xfrm>
            <a:off x="2968408" y="5766309"/>
            <a:ext cx="4187283" cy="1102176"/>
          </a:xfrm>
          <a:prstGeom prst="cloudCallout">
            <a:avLst>
              <a:gd name="adj1" fmla="val -19768"/>
              <a:gd name="adj2" fmla="val 6857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would  you interpret this row ?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21561" y="1515965"/>
            <a:ext cx="2206083" cy="3552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6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97" grpId="0" animBg="1"/>
      <p:bldP spid="88" grpId="0"/>
      <p:bldP spid="6" grpId="0" animBg="1"/>
      <p:bldP spid="11" grpId="0" animBg="1"/>
      <p:bldP spid="11" grpId="1" animBg="1"/>
      <p:bldP spid="104" grpId="0" animBg="1"/>
      <p:bldP spid="104" grpId="1" animBg="1"/>
      <p:bldP spid="105" grpId="0" animBg="1"/>
      <p:bldP spid="105" grpId="1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Content Placeholder 3"/>
          <p:cNvGraphicFramePr>
            <a:graphicFrameLocks/>
          </p:cNvGraphicFramePr>
          <p:nvPr/>
        </p:nvGraphicFramePr>
        <p:xfrm>
          <a:off x="6705600" y="762000"/>
          <a:ext cx="220980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7423762" y="1515965"/>
            <a:ext cx="348638" cy="3552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if and only if  there is a path between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+ℓ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244712"/>
                  </p:ext>
                </p:extLst>
              </p:nvPr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/>
                  </a:tblGrid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616517"/>
                  </p:ext>
                </p:extLst>
              </p:nvPr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/>
                    <a:gridCol w="367963"/>
                    <a:gridCol w="367963"/>
                    <a:gridCol w="367963"/>
                    <a:gridCol w="367963"/>
                    <a:gridCol w="367963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Multiply 40"/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qual 43"/>
          <p:cNvSpPr/>
          <p:nvPr/>
        </p:nvSpPr>
        <p:spPr>
          <a:xfrm>
            <a:off x="59436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76072" y="3059668"/>
                <a:ext cx="44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449162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24072" y="3048000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481222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177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200400" y="4424483"/>
                <a:ext cx="2439001" cy="60471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𝐨𝐭𝐡𝐞𝐫𝐰𝐢𝐬𝐞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24483"/>
                <a:ext cx="2439001" cy="604717"/>
              </a:xfrm>
              <a:prstGeom prst="rect">
                <a:avLst/>
              </a:prstGeom>
              <a:blipFill rotWithShape="1">
                <a:blip r:embed="rId28"/>
                <a:stretch>
                  <a:fillRect r="-1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08192" y="4413837"/>
                <a:ext cx="1237134" cy="3916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192" y="4413837"/>
                <a:ext cx="1237134" cy="391646"/>
              </a:xfrm>
              <a:prstGeom prst="rect">
                <a:avLst/>
              </a:prstGeom>
              <a:blipFill rotWithShape="1">
                <a:blip r:embed="rId29"/>
                <a:stretch>
                  <a:fillRect l="-3941" t="-6250" r="-7882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Content Placeholder 3"/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45640889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8197" r="-5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197" r="-3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8197" r="-3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8197" r="-2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8197" r="-1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8197" r="-166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110000" r="-5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110000" r="-3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110000" r="-3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110000" r="-2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110000" r="-1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110000" r="-1667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206557" r="-5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206557" r="-3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206557" r="-3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206557" r="-2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206557" r="-1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206557" r="-166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311667" r="-5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311667" r="-3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311667" r="-3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311667" r="-2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311667" r="-1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311667" r="-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404918" r="-5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404918" r="-3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404918" r="-3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404918" r="-2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404918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404918" r="-1667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7" t="-513333" r="-505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513333" r="-3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3333" t="-513333" r="-3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513333" r="-2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513333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513333" r="-1667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Content Placeholder 3"/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10656837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8197" r="-495082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8197" r="-4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8197" r="-2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8197" r="-201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8197" r="-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819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110000" r="-49508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110000" r="-4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110000" r="-2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110000" r="-201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110000" r="-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110000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206557" r="-49508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206557" r="-4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206557" r="-2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206557" r="-201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206557" r="-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20655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311667" r="-49508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311667" r="-4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311667" r="-2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311667" r="-201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311667" r="-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31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404918" r="-4950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404918" r="-4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404918" r="-2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404918" r="-201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404918" r="-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404918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513333" r="-4950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513333" r="-4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513333" r="-2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513333" r="-201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513333" r="-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513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7543800" y="3124200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24200"/>
                <a:ext cx="383438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225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1820" y="3408556"/>
                <a:ext cx="1900905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Adj. Matrix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20" y="3408556"/>
                <a:ext cx="1900905" cy="379784"/>
              </a:xfrm>
              <a:prstGeom prst="rect">
                <a:avLst/>
              </a:prstGeom>
              <a:blipFill rotWithShape="1">
                <a:blip r:embed="rId35"/>
                <a:stretch>
                  <a:fillRect l="-2885" t="-4839" r="-128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581400" y="3433615"/>
                <a:ext cx="1888081" cy="379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Adj. Matrix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433615"/>
                <a:ext cx="1888081" cy="379206"/>
              </a:xfrm>
              <a:prstGeom prst="rect">
                <a:avLst/>
              </a:prstGeom>
              <a:blipFill rotWithShape="1">
                <a:blip r:embed="rId36"/>
                <a:stretch>
                  <a:fillRect l="-2913" t="-4839" r="-1618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310268" y="50292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819400" y="5105400"/>
            <a:ext cx="3124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943600" y="5105400"/>
            <a:ext cx="99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934200" y="5105400"/>
            <a:ext cx="99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65889" y="1527116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9" y="1527116"/>
                <a:ext cx="318613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447503" y="381000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503" y="381000"/>
                <a:ext cx="324897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333" r="-226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EA219-3748-0FB3-9A12-7EBCDF89C94C}"/>
                  </a:ext>
                </a:extLst>
              </p:cNvPr>
              <p:cNvSpPr txBox="1"/>
              <p:nvPr/>
            </p:nvSpPr>
            <p:spPr>
              <a:xfrm>
                <a:off x="6569916" y="4377450"/>
                <a:ext cx="1264385" cy="3916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EA219-3748-0FB3-9A12-7EBCDF89C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916" y="4377450"/>
                <a:ext cx="1264385" cy="391646"/>
              </a:xfrm>
              <a:prstGeom prst="rect">
                <a:avLst/>
              </a:prstGeom>
              <a:blipFill>
                <a:blip r:embed="rId39"/>
                <a:stretch>
                  <a:fillRect l="-4000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97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2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7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2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build="p"/>
      <p:bldP spid="41" grpId="0" animBg="1"/>
      <p:bldP spid="44" grpId="0" animBg="1"/>
      <p:bldP spid="78" grpId="0"/>
      <p:bldP spid="80" grpId="0"/>
      <p:bldP spid="83" grpId="0"/>
      <p:bldP spid="6" grpId="0" animBg="1"/>
      <p:bldP spid="103" grpId="0"/>
      <p:bldP spid="12" grpId="0"/>
      <p:bldP spid="74" grpId="0"/>
      <p:bldP spid="13" grpId="0" animBg="1"/>
      <p:bldP spid="76" grpId="0" animBg="1"/>
      <p:bldP spid="82" grpId="0" animBg="1"/>
      <p:bldP spid="84" grpId="0" animBg="1"/>
      <p:bldP spid="15" grpId="0"/>
      <p:bldP spid="102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7FE2BB87-085E-48E7-E106-225D43C4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0" dirty="0"/>
                  <a:t>: If is connected, how will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b="0" dirty="0"/>
                  <a:t> look like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b="0" dirty="0"/>
                  <a:t>:  </a:t>
                </a:r>
                <a:r>
                  <a:rPr lang="en-US" sz="2000" dirty="0"/>
                  <a:t>Complete graph.</a:t>
                </a:r>
                <a:endParaRPr lang="en-US" sz="2000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36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So, we have the exact distance information for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We wish to find exact distance information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olidFill>
                      <a:srgbClr val="006C3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blipFill rotWithShape="1">
                <a:blip r:embed="rId3"/>
                <a:stretch>
                  <a:fillRect l="-7477" t="-7955" r="-3084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blipFill rotWithShape="1">
                <a:blip r:embed="rId4"/>
                <a:stretch>
                  <a:fillRect l="-6897" t="-7955" r="-2758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𝟖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blipFill rotWithShape="1">
                <a:blip r:embed="rId5"/>
                <a:stretch>
                  <a:fillRect l="-6897" t="-8046" r="-275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48400" y="36576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95136" y="3733800"/>
                <a:ext cx="103951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36" y="3733800"/>
                <a:ext cx="1039515" cy="532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6404222"/>
                  </p:ext>
                </p:extLst>
              </p:nvPr>
            </p:nvGraphicFramePr>
            <p:xfrm>
              <a:off x="6910039" y="1447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6404222"/>
                  </p:ext>
                </p:extLst>
              </p:nvPr>
            </p:nvGraphicFramePr>
            <p:xfrm>
              <a:off x="6910039" y="1447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1639" r="-5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1639" r="-40833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639" r="-301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1639" r="-201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667" t="-1639" r="-105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98361" t="-1639" r="-3279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103333" r="-50000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103333" r="-408333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03333" r="-30163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103333" r="-20163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667" t="-103333" r="-10500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98361" t="-103333" r="-3279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200000" r="-500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200000" r="-408333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200000" r="-30163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200000" r="-20163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667" t="-200000" r="-105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98361" t="-200000" r="-3279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305000" r="-5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305000" r="-4083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305000" r="-3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305000" r="-2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667" t="-305000" r="-105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98361" t="-305000" r="-3279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398361" r="-5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398361" r="-4083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398361" r="-3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398361" r="-2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667" t="-398361" r="-105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98361" t="-398361" r="-327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506667" r="-5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506667" r="-40833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506667" r="-3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506667" r="-2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667" t="-506667" r="-105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98361" t="-506667" r="-3279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ight Arrow 10"/>
          <p:cNvSpPr/>
          <p:nvPr/>
        </p:nvSpPr>
        <p:spPr>
          <a:xfrm>
            <a:off x="1143000" y="37951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831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00600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022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8ADF8-53C1-7048-30BE-22CBFA11F77D}"/>
              </a:ext>
            </a:extLst>
          </p:cNvPr>
          <p:cNvSpPr txBox="1"/>
          <p:nvPr/>
        </p:nvSpPr>
        <p:spPr>
          <a:xfrm>
            <a:off x="476045" y="2886670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6" name="Cloud Callout 15">
            <a:extLst>
              <a:ext uri="{FF2B5EF4-FFF2-40B4-BE49-F238E27FC236}">
                <a16:creationId xmlns:a16="http://schemas.microsoft.com/office/drawing/2014/main" id="{408B716D-963C-53D4-2F6A-EF44C62196AA}"/>
              </a:ext>
            </a:extLst>
          </p:cNvPr>
          <p:cNvSpPr/>
          <p:nvPr/>
        </p:nvSpPr>
        <p:spPr>
          <a:xfrm>
            <a:off x="2286000" y="5828364"/>
            <a:ext cx="4876800" cy="87723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 we proceed ?</a:t>
            </a:r>
          </a:p>
        </p:txBody>
      </p:sp>
    </p:spTree>
    <p:extLst>
      <p:ext uri="{BB962C8B-B14F-4D97-AF65-F5344CB8AC3E}">
        <p14:creationId xmlns:p14="http://schemas.microsoft.com/office/powerpoint/2010/main" val="31649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 animBg="1"/>
      <p:bldP spid="12" grpId="0" animBg="1"/>
      <p:bldP spid="13" grpId="0" animBg="1"/>
      <p:bldP spid="14" grpId="0" animBg="1"/>
      <p:bldP spid="4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0" dirty="0"/>
                  <a:t> 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36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2" t="-674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blipFill rotWithShape="1">
                <a:blip r:embed="rId3"/>
                <a:stretch>
                  <a:fillRect l="-7477" t="-7955" r="-3084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blipFill rotWithShape="1">
                <a:blip r:embed="rId4"/>
                <a:stretch>
                  <a:fillRect l="-6897" t="-7955" r="-2758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𝟖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blipFill rotWithShape="1">
                <a:blip r:embed="rId5"/>
                <a:stretch>
                  <a:fillRect l="-6897" t="-8046" r="-275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48400" y="36576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95136" y="3733800"/>
                <a:ext cx="103951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36" y="3733800"/>
                <a:ext cx="1039515" cy="532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19279496"/>
                  </p:ext>
                </p:extLst>
              </p:nvPr>
            </p:nvGraphicFramePr>
            <p:xfrm>
              <a:off x="6910039" y="1447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19279496"/>
                  </p:ext>
                </p:extLst>
              </p:nvPr>
            </p:nvGraphicFramePr>
            <p:xfrm>
              <a:off x="6910039" y="1447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6667" t="-3448" r="-293333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6897" t="-3448" r="-2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897" t="-3448" r="-1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6897" t="-3448" r="-3448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6667" t="-103448" r="-293333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6897" t="-103448" r="-2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897" t="-103448" r="-1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6897" t="-103448" r="-3448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6667" t="-203448" r="-29333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6897" t="-203448" r="-2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897" t="-203448" r="-1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6897" t="-203448" r="-344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6667" t="-303448" r="-29333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6897" t="-303448" r="-2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897" t="-303448" r="-1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6897" t="-303448" r="-344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6667" t="-403448" r="-29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6897" t="-403448" r="-2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897" t="-403448" r="-1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6897" t="-403448" r="-3448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6667" t="-503448" r="-29333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6897" t="-503448" r="-2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6897" t="-503448" r="-1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6897" t="-503448" r="-3448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Left Arrow 3"/>
          <p:cNvSpPr/>
          <p:nvPr/>
        </p:nvSpPr>
        <p:spPr>
          <a:xfrm>
            <a:off x="647700" y="5861674"/>
            <a:ext cx="7848600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143000" y="37951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831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00600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022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107660-5A3F-1DD2-B104-3D65A3E19752}"/>
              </a:ext>
            </a:extLst>
          </p:cNvPr>
          <p:cNvSpPr txBox="1"/>
          <p:nvPr/>
        </p:nvSpPr>
        <p:spPr>
          <a:xfrm>
            <a:off x="476045" y="2886670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5" name="U-turn Arrow 14">
            <a:extLst>
              <a:ext uri="{FF2B5EF4-FFF2-40B4-BE49-F238E27FC236}">
                <a16:creationId xmlns:a16="http://schemas.microsoft.com/office/drawing/2014/main" id="{B8386E85-1EC5-0E29-B646-07B57D20702F}"/>
              </a:ext>
            </a:extLst>
          </p:cNvPr>
          <p:cNvSpPr/>
          <p:nvPr/>
        </p:nvSpPr>
        <p:spPr>
          <a:xfrm flipH="1" flipV="1">
            <a:off x="6699092" y="4231241"/>
            <a:ext cx="1689057" cy="721759"/>
          </a:xfrm>
          <a:prstGeom prst="uturnArrow">
            <a:avLst>
              <a:gd name="adj1" fmla="val 14294"/>
              <a:gd name="adj2" fmla="val 25000"/>
              <a:gd name="adj3" fmla="val 25000"/>
              <a:gd name="adj4" fmla="val 43750"/>
              <a:gd name="adj5" fmla="val 9998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22C9175A-0D0A-C9C4-D70C-B193BAC5D36B}"/>
              </a:ext>
            </a:extLst>
          </p:cNvPr>
          <p:cNvSpPr/>
          <p:nvPr/>
        </p:nvSpPr>
        <p:spPr>
          <a:xfrm flipH="1" flipV="1">
            <a:off x="4190999" y="4268955"/>
            <a:ext cx="1841457" cy="646330"/>
          </a:xfrm>
          <a:prstGeom prst="uturnArrow">
            <a:avLst>
              <a:gd name="adj1" fmla="val 14294"/>
              <a:gd name="adj2" fmla="val 25000"/>
              <a:gd name="adj3" fmla="val 25000"/>
              <a:gd name="adj4" fmla="val 43750"/>
              <a:gd name="adj5" fmla="val 9998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7087A88D-B316-AC8A-164F-03B34F42FD17}"/>
              </a:ext>
            </a:extLst>
          </p:cNvPr>
          <p:cNvSpPr/>
          <p:nvPr/>
        </p:nvSpPr>
        <p:spPr>
          <a:xfrm flipH="1" flipV="1">
            <a:off x="2320739" y="4268955"/>
            <a:ext cx="1841457" cy="646330"/>
          </a:xfrm>
          <a:prstGeom prst="uturnArrow">
            <a:avLst>
              <a:gd name="adj1" fmla="val 14294"/>
              <a:gd name="adj2" fmla="val 25000"/>
              <a:gd name="adj3" fmla="val 25000"/>
              <a:gd name="adj4" fmla="val 43750"/>
              <a:gd name="adj5" fmla="val 9998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E8897121-D278-C1C9-DA10-CA7FDED08EAC}"/>
              </a:ext>
            </a:extLst>
          </p:cNvPr>
          <p:cNvSpPr/>
          <p:nvPr/>
        </p:nvSpPr>
        <p:spPr>
          <a:xfrm flipH="1" flipV="1">
            <a:off x="464880" y="4268955"/>
            <a:ext cx="1841457" cy="646330"/>
          </a:xfrm>
          <a:prstGeom prst="uturnArrow">
            <a:avLst>
              <a:gd name="adj1" fmla="val 14294"/>
              <a:gd name="adj2" fmla="val 25000"/>
              <a:gd name="adj3" fmla="val 25000"/>
              <a:gd name="adj4" fmla="val 43750"/>
              <a:gd name="adj5" fmla="val 9998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8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Given distance matrix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how to compute distance matrix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? 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95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305800" cy="4678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even  </a:t>
                </a:r>
                <a:r>
                  <a:rPr lang="en-US" sz="24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odd   </a:t>
                </a:r>
                <a:r>
                  <a:rPr lang="en-US" sz="24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+ 1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305800" cy="4678363"/>
              </a:xfrm>
              <a:blipFill rotWithShape="1">
                <a:blip r:embed="rId2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Distance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/>
                  <a:t>           Distance in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>
            <a:off x="4953000" y="2895600"/>
            <a:ext cx="2377394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>
            <a:off x="3200400" y="2895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1447800" y="2883932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10800000">
            <a:off x="4114800" y="2133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10800000">
            <a:off x="2286000" y="2133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516996" y="3200400"/>
            <a:ext cx="5726814" cy="521732"/>
            <a:chOff x="1516996" y="3200400"/>
            <a:chExt cx="5726814" cy="521732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683" y="3200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1516996" y="3200400"/>
              <a:ext cx="5726814" cy="521732"/>
              <a:chOff x="1516996" y="3200400"/>
              <a:chExt cx="5726814" cy="521732"/>
            </a:xfrm>
          </p:grpSpPr>
          <p:cxnSp>
            <p:nvCxnSpPr>
              <p:cNvPr id="19" name="Straight Connector 18"/>
              <p:cNvCxnSpPr>
                <a:stCxn id="4" idx="3"/>
              </p:cNvCxnSpPr>
              <p:nvPr/>
            </p:nvCxnSpPr>
            <p:spPr>
              <a:xfrm>
                <a:off x="1756317" y="3276600"/>
                <a:ext cx="525036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84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28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72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16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22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516996" y="3352800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6996" y="3352800"/>
                    <a:ext cx="3225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916476" y="3276600"/>
                    <a:ext cx="3273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6476" y="3276600"/>
                    <a:ext cx="32733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452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4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63321" y="4964668"/>
            <a:ext cx="5406483" cy="152400"/>
            <a:chOff x="1763321" y="4964668"/>
            <a:chExt cx="5406483" cy="152400"/>
          </a:xfrm>
        </p:grpSpPr>
        <p:cxnSp>
          <p:nvCxnSpPr>
            <p:cNvPr id="20" name="Straight Connector 19"/>
            <p:cNvCxnSpPr>
              <a:stCxn id="21" idx="3"/>
              <a:endCxn id="32" idx="3"/>
            </p:cNvCxnSpPr>
            <p:nvPr/>
          </p:nvCxnSpPr>
          <p:spPr>
            <a:xfrm>
              <a:off x="1763321" y="5040868"/>
              <a:ext cx="540648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4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8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6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87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5800" y="4856202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56202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49944" y="3048000"/>
                <a:ext cx="50359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44" y="3048000"/>
                <a:ext cx="503599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1566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2629398" y="1447800"/>
            <a:ext cx="1721005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286000" y="3048000"/>
            <a:ext cx="457200" cy="4894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86000" y="4768334"/>
            <a:ext cx="457200" cy="4894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90800" y="2133600"/>
            <a:ext cx="2209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90793" y="372070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71600" y="533400"/>
            <a:ext cx="2743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029200" y="457200"/>
            <a:ext cx="2743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77745" y="48768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745" y="4876800"/>
                <a:ext cx="41069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924800" y="3124200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124200"/>
                <a:ext cx="470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68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4" grpId="0" animBg="1"/>
      <p:bldP spid="25" grpId="0" animBg="1"/>
      <p:bldP spid="26" grpId="0" animBg="1"/>
      <p:bldP spid="27" grpId="0" animBg="1"/>
      <p:bldP spid="33" grpId="0"/>
      <p:bldP spid="34" grpId="0"/>
      <p:bldP spid="7" grpId="0"/>
      <p:bldP spid="35" grpId="0"/>
      <p:bldP spid="36" grpId="0" animBg="1"/>
      <p:bldP spid="37" grpId="0" animBg="1"/>
      <p:bldP spid="38" grpId="0" animBg="1"/>
      <p:bldP spid="39" grpId="0" animBg="1"/>
      <p:bldP spid="9" grpId="0"/>
      <p:bldP spid="41" grpId="0" animBg="1"/>
      <p:bldP spid="42" grpId="0" animBg="1"/>
      <p:bldP spid="17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305800" cy="4678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even  </a:t>
                </a:r>
                <a:r>
                  <a:rPr lang="en-US" sz="24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odd   </a:t>
                </a:r>
                <a:r>
                  <a:rPr lang="en-US" sz="24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+ 1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305800" cy="4678363"/>
              </a:xfrm>
              <a:blipFill rotWithShape="1">
                <a:blip r:embed="rId2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Distance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/>
                  <a:t>           Distance in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>
            <a:off x="4953000" y="2895600"/>
            <a:ext cx="2377394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>
            <a:off x="3200400" y="2895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1447800" y="2883932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10800000">
            <a:off x="4114800" y="2133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10800000">
            <a:off x="2286000" y="2133600"/>
            <a:ext cx="2209800" cy="1535668"/>
          </a:xfrm>
          <a:prstGeom prst="arc">
            <a:avLst>
              <a:gd name="adj1" fmla="val 12271239"/>
              <a:gd name="adj2" fmla="val 20141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516996" y="3200400"/>
            <a:ext cx="5726814" cy="521732"/>
            <a:chOff x="1516996" y="3200400"/>
            <a:chExt cx="5726814" cy="521732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683" y="3200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1516996" y="3200400"/>
              <a:ext cx="5726814" cy="521732"/>
              <a:chOff x="1516996" y="3200400"/>
              <a:chExt cx="5726814" cy="521732"/>
            </a:xfrm>
          </p:grpSpPr>
          <p:cxnSp>
            <p:nvCxnSpPr>
              <p:cNvPr id="19" name="Straight Connector 18"/>
              <p:cNvCxnSpPr>
                <a:stCxn id="4" idx="3"/>
              </p:cNvCxnSpPr>
              <p:nvPr/>
            </p:nvCxnSpPr>
            <p:spPr>
              <a:xfrm>
                <a:off x="1756317" y="3276600"/>
                <a:ext cx="525036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84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2800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72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16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2283" y="3200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516996" y="3352800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6996" y="3352800"/>
                    <a:ext cx="3225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916476" y="3276600"/>
                    <a:ext cx="3273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6476" y="3276600"/>
                    <a:ext cx="32733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452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4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63321" y="4964668"/>
            <a:ext cx="5406483" cy="152400"/>
            <a:chOff x="1763321" y="4964668"/>
            <a:chExt cx="5406483" cy="152400"/>
          </a:xfrm>
        </p:grpSpPr>
        <p:cxnSp>
          <p:nvCxnSpPr>
            <p:cNvPr id="20" name="Straight Connector 19"/>
            <p:cNvCxnSpPr>
              <a:stCxn id="21" idx="3"/>
              <a:endCxn id="32" idx="3"/>
            </p:cNvCxnSpPr>
            <p:nvPr/>
          </p:nvCxnSpPr>
          <p:spPr>
            <a:xfrm>
              <a:off x="1763321" y="5040868"/>
              <a:ext cx="540648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4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8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6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87" y="4964668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17068"/>
                <a:ext cx="3225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80" y="5040868"/>
                <a:ext cx="3273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5800" y="4856202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56202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49944" y="3048000"/>
                <a:ext cx="50359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44" y="3048000"/>
                <a:ext cx="503599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1566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2286000" y="3048000"/>
            <a:ext cx="457200" cy="4894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86000" y="4768334"/>
            <a:ext cx="457200" cy="4894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90793" y="372070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71600" y="533400"/>
            <a:ext cx="2743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187283" y="457200"/>
            <a:ext cx="3585117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77745" y="48768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745" y="4876800"/>
                <a:ext cx="41069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924800" y="3124200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124200"/>
                <a:ext cx="470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68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172200" y="1524000"/>
                <a:ext cx="2057400" cy="5579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524000"/>
                <a:ext cx="2057400" cy="557910"/>
              </a:xfrm>
              <a:prstGeom prst="rect">
                <a:avLst/>
              </a:prstGeom>
              <a:blipFill rotWithShape="1">
                <a:blip r:embed="rId13"/>
                <a:stretch>
                  <a:fillRect t="-9783" r="-29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65196" y="2175997"/>
                <a:ext cx="2597804" cy="5579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196" y="2175997"/>
                <a:ext cx="2597804" cy="557910"/>
              </a:xfrm>
              <a:prstGeom prst="rect">
                <a:avLst/>
              </a:prstGeom>
              <a:blipFill rotWithShape="1">
                <a:blip r:embed="rId14"/>
                <a:stretch>
                  <a:fillRect t="-9890" r="-5386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loud Callout 42"/>
              <p:cNvSpPr/>
              <p:nvPr/>
            </p:nvSpPr>
            <p:spPr>
              <a:xfrm>
                <a:off x="2286000" y="5257800"/>
                <a:ext cx="4343400" cy="14478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Great ! So in order to compute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all we need to determine is the parity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43" name="Cloud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57800"/>
                <a:ext cx="4343400" cy="1447800"/>
              </a:xfrm>
              <a:prstGeom prst="cloudCallou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08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/>
                  <a:t>: How to determine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even or odd 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even </a:t>
                </a:r>
                <a:r>
                  <a:rPr lang="en-US" sz="2400" dirty="0">
                    <a:sym typeface="Wingdings" pitchFamily="2" charset="2"/>
                  </a:rPr>
                  <a:t>  For each neighbor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endParaRPr lang="en-US" sz="24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odd  </a:t>
                </a:r>
                <a:r>
                  <a:rPr lang="en-US" sz="2400" dirty="0">
                    <a:sym typeface="Wingdings" pitchFamily="2" charset="2"/>
                  </a:rPr>
                  <a:t>   For each neighbor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endParaRPr lang="en-US" sz="2400" b="1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1235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4" y="4343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63321" y="4343400"/>
            <a:ext cx="5406483" cy="152400"/>
            <a:chOff x="1763321" y="4964668"/>
            <a:chExt cx="5406483" cy="152400"/>
          </a:xfrm>
        </p:grpSpPr>
        <p:cxnSp>
          <p:nvCxnSpPr>
            <p:cNvPr id="7" name="Straight Connector 6"/>
            <p:cNvCxnSpPr>
              <a:stCxn id="5" idx="3"/>
              <a:endCxn id="13" idx="3"/>
            </p:cNvCxnSpPr>
            <p:nvPr/>
          </p:nvCxnSpPr>
          <p:spPr>
            <a:xfrm>
              <a:off x="1763321" y="5040868"/>
              <a:ext cx="540648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4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804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6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287" y="49646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87" y="4343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23480" y="44196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80" y="4419600"/>
                <a:ext cx="32733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85800" y="4234934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234934"/>
                <a:ext cx="3930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7680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H="1" flipV="1">
            <a:off x="1678258" y="3629205"/>
            <a:ext cx="1" cy="7025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1756317" y="3553005"/>
            <a:ext cx="5328424" cy="77872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24000" y="4495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95800"/>
                <a:ext cx="3225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26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962400" y="3395693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30076" y="312420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76" y="3124200"/>
                <a:ext cx="37863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923480" y="2895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00645" y="2831068"/>
            <a:ext cx="2286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80662" y="1981200"/>
            <a:ext cx="1357162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41922" y="5029200"/>
                <a:ext cx="2004331" cy="557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𝑘𝑗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22" y="5029200"/>
                <a:ext cx="2004331" cy="557910"/>
              </a:xfrm>
              <a:prstGeom prst="rect">
                <a:avLst/>
              </a:prstGeom>
              <a:blipFill rotWithShape="1">
                <a:blip r:embed="rId8"/>
                <a:stretch>
                  <a:fillRect t="-8511" r="-6949" b="-223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41922" y="5638800"/>
                <a:ext cx="2004331" cy="557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𝑘𝑗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22" y="5638800"/>
                <a:ext cx="2004331" cy="557910"/>
              </a:xfrm>
              <a:prstGeom prst="rect">
                <a:avLst/>
              </a:prstGeom>
              <a:blipFill rotWithShape="1">
                <a:blip r:embed="rId9"/>
                <a:stretch>
                  <a:fillRect t="-8511" r="-6949" b="-223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438400" y="52578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62200" y="57912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86000" y="4191000"/>
            <a:ext cx="457200" cy="4894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90800" y="381000"/>
                <a:ext cx="3569062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Let us explore the neighborhood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and exploit the fact that the graph is </a:t>
                </a:r>
                <a:r>
                  <a:rPr lang="en-US" u="sng" dirty="0"/>
                  <a:t>undirected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81000"/>
                <a:ext cx="3569062" cy="923330"/>
              </a:xfrm>
              <a:prstGeom prst="rect">
                <a:avLst/>
              </a:prstGeom>
              <a:blipFill rotWithShape="1">
                <a:blip r:embed="rId10"/>
                <a:stretch>
                  <a:fillRect t="-2614" r="-1704" b="-84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Callout 2 3"/>
          <p:cNvSpPr/>
          <p:nvPr/>
        </p:nvSpPr>
        <p:spPr>
          <a:xfrm>
            <a:off x="6400800" y="3124200"/>
            <a:ext cx="2438400" cy="612648"/>
          </a:xfrm>
          <a:prstGeom prst="borderCallout2">
            <a:avLst>
              <a:gd name="adj1" fmla="val 53333"/>
              <a:gd name="adj2" fmla="val 356"/>
              <a:gd name="adj3" fmla="val 55154"/>
              <a:gd name="adj4" fmla="val -17582"/>
              <a:gd name="adj5" fmla="val 176206"/>
              <a:gd name="adj6" fmla="val -1541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about this neighbor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781800" y="2514600"/>
                <a:ext cx="2004331" cy="557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𝑘𝑗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514600"/>
                <a:ext cx="2004331" cy="557910"/>
              </a:xfrm>
              <a:prstGeom prst="rect">
                <a:avLst/>
              </a:prstGeom>
              <a:blipFill rotWithShape="1">
                <a:blip r:embed="rId11"/>
                <a:stretch>
                  <a:fillRect t="-8602" r="-727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DE3EEDFA-B120-CFA5-DC0B-AD87665985A7}"/>
              </a:ext>
            </a:extLst>
          </p:cNvPr>
          <p:cNvSpPr/>
          <p:nvPr/>
        </p:nvSpPr>
        <p:spPr>
          <a:xfrm>
            <a:off x="4343400" y="2057400"/>
            <a:ext cx="191200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/>
      <p:bldP spid="20" grpId="0"/>
      <p:bldP spid="21" grpId="0"/>
      <p:bldP spid="22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4" grpId="0" animBg="1"/>
      <p:bldP spid="3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E9E1C5-D236-0395-B1C8-993AA2F3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Fast Matrix Multiplication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67E0C1-186D-7470-1FE2-E86CF698E9E0}"/>
              </a:ext>
            </a:extLst>
          </p:cNvPr>
          <p:cNvSpPr/>
          <p:nvPr/>
        </p:nvSpPr>
        <p:spPr>
          <a:xfrm>
            <a:off x="2895600" y="1876660"/>
            <a:ext cx="2371164" cy="378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Volker Strassen, 1969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386392-3F1B-3CDC-FC29-ECC8EA49F690}"/>
                  </a:ext>
                </a:extLst>
              </p:cNvPr>
              <p:cNvSpPr txBox="1"/>
              <p:nvPr/>
            </p:nvSpPr>
            <p:spPr>
              <a:xfrm>
                <a:off x="6397591" y="3733800"/>
                <a:ext cx="1602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2.37286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386392-3F1B-3CDC-FC29-ECC8EA49F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591" y="3733800"/>
                <a:ext cx="160242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610D97-EE2D-FCED-95EB-420983E1F09D}"/>
              </a:ext>
            </a:extLst>
          </p:cNvPr>
          <p:cNvSpPr/>
          <p:nvPr/>
        </p:nvSpPr>
        <p:spPr>
          <a:xfrm>
            <a:off x="2362200" y="3733800"/>
            <a:ext cx="3514164" cy="378297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Virginia </a:t>
            </a:r>
            <a:r>
              <a:rPr lang="en-US" dirty="0" err="1"/>
              <a:t>Vassilevska</a:t>
            </a:r>
            <a:r>
              <a:rPr lang="en-US" dirty="0"/>
              <a:t> Williams, 2020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A9D6F5-1AA4-EA92-CBA1-431C015EBA76}"/>
                  </a:ext>
                </a:extLst>
              </p:cNvPr>
              <p:cNvSpPr txBox="1"/>
              <p:nvPr/>
            </p:nvSpPr>
            <p:spPr>
              <a:xfrm>
                <a:off x="6393109" y="1876660"/>
                <a:ext cx="1309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2.81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A9D6F5-1AA4-EA92-CBA1-431C015EB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09" y="1876660"/>
                <a:ext cx="130907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1A52B590-7A32-0376-1B4E-0068630A1528}"/>
              </a:ext>
            </a:extLst>
          </p:cNvPr>
          <p:cNvSpPr/>
          <p:nvPr/>
        </p:nvSpPr>
        <p:spPr>
          <a:xfrm>
            <a:off x="3874384" y="2307189"/>
            <a:ext cx="489796" cy="137408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6DB06A-0C53-6C70-1F0C-04C76ABAB22B}"/>
                  </a:ext>
                </a:extLst>
              </p:cNvPr>
              <p:cNvSpPr txBox="1"/>
              <p:nvPr/>
            </p:nvSpPr>
            <p:spPr>
              <a:xfrm>
                <a:off x="3505200" y="4782113"/>
                <a:ext cx="152823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𝜔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2.37286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6DB06A-0C53-6C70-1F0C-04C76ABAB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82113"/>
                <a:ext cx="15282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27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>
                    <a:sym typeface="Wingdings" pitchFamily="2" charset="2"/>
                  </a:rPr>
                  <a:t>: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even, then</a:t>
                </a:r>
                <a:r>
                  <a:rPr lang="en-US" sz="2000" dirty="0">
                    <a:sym typeface="Wingdings" pitchFamily="2" charset="2"/>
                  </a:rPr>
                  <a:t> for 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odd, then</a:t>
                </a:r>
                <a:r>
                  <a:rPr lang="en-US" sz="2000" dirty="0">
                    <a:sym typeface="Wingdings" pitchFamily="2" charset="2"/>
                  </a:rPr>
                  <a:t> for 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AND</a:t>
                </a:r>
                <a:r>
                  <a:rPr lang="en-US" sz="2000" dirty="0"/>
                  <a:t> there exists </a:t>
                </a:r>
                <a:r>
                  <a:rPr lang="en-US" sz="2000" u="sng" dirty="0"/>
                  <a:t>at least </a:t>
                </a:r>
                <a:r>
                  <a:rPr lang="en-US" sz="2000" dirty="0"/>
                  <a:t>one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741" t="-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286000" y="4711700"/>
          <a:ext cx="184150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4114800" y="51816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724400" y="4724400"/>
          <a:ext cx="184150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67177" y="5156537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27711" y="5112603"/>
                <a:ext cx="9444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11" y="5112603"/>
                <a:ext cx="944489" cy="830997"/>
              </a:xfrm>
              <a:prstGeom prst="rect">
                <a:avLst/>
              </a:prstGeom>
              <a:blipFill rotWithShape="1">
                <a:blip r:embed="rId4"/>
                <a:stretch>
                  <a:fillRect t="-16176" r="-36129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DCC4AF7-A454-0494-718D-0CDB41232ED7}"/>
              </a:ext>
            </a:extLst>
          </p:cNvPr>
          <p:cNvSpPr/>
          <p:nvPr/>
        </p:nvSpPr>
        <p:spPr>
          <a:xfrm>
            <a:off x="5486400" y="1173957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DDB4E0-204F-DBD4-1D08-47CB05EB663D}"/>
              </a:ext>
            </a:extLst>
          </p:cNvPr>
          <p:cNvSpPr/>
          <p:nvPr/>
        </p:nvSpPr>
        <p:spPr>
          <a:xfrm>
            <a:off x="2286000" y="1265239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9262E0-5F33-AE61-688E-B3331706365A}"/>
              </a:ext>
            </a:extLst>
          </p:cNvPr>
          <p:cNvSpPr/>
          <p:nvPr/>
        </p:nvSpPr>
        <p:spPr>
          <a:xfrm>
            <a:off x="5410200" y="19812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9FF80D-2FB7-ADFA-BF7F-D485A5203583}"/>
              </a:ext>
            </a:extLst>
          </p:cNvPr>
          <p:cNvSpPr/>
          <p:nvPr/>
        </p:nvSpPr>
        <p:spPr>
          <a:xfrm>
            <a:off x="2209800" y="1905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37FFF7-7525-5660-9D57-52FF2BA097DE}"/>
              </a:ext>
            </a:extLst>
          </p:cNvPr>
          <p:cNvSpPr/>
          <p:nvPr/>
        </p:nvSpPr>
        <p:spPr>
          <a:xfrm>
            <a:off x="4876800" y="2370138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>
                <a:extLst>
                  <a:ext uri="{FF2B5EF4-FFF2-40B4-BE49-F238E27FC236}">
                    <a16:creationId xmlns:a16="http://schemas.microsoft.com/office/drawing/2014/main" id="{B20008BD-5F90-7A2A-55AC-958F39C13F98}"/>
                  </a:ext>
                </a:extLst>
              </p:cNvPr>
              <p:cNvSpPr/>
              <p:nvPr/>
            </p:nvSpPr>
            <p:spPr>
              <a:xfrm>
                <a:off x="609600" y="2781300"/>
                <a:ext cx="4343400" cy="14478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determine whether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b="1" dirty="0">
                    <a:solidFill>
                      <a:schemeClr val="tx1"/>
                    </a:solidFill>
                  </a:rPr>
                  <a:t>even</a:t>
                </a:r>
                <a:r>
                  <a:rPr lang="en-US" dirty="0">
                    <a:solidFill>
                      <a:schemeClr val="tx1"/>
                    </a:solidFill>
                  </a:rPr>
                  <a:t> or </a:t>
                </a:r>
                <a:r>
                  <a:rPr lang="en-US" b="1" dirty="0">
                    <a:solidFill>
                      <a:schemeClr val="tx1"/>
                    </a:solidFill>
                  </a:rPr>
                  <a:t>odd</a:t>
                </a:r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4" name="Cloud Callout 3">
                <a:extLst>
                  <a:ext uri="{FF2B5EF4-FFF2-40B4-BE49-F238E27FC236}">
                    <a16:creationId xmlns:a16="http://schemas.microsoft.com/office/drawing/2014/main" id="{B20008BD-5F90-7A2A-55AC-958F39C13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781300"/>
                <a:ext cx="4343400" cy="1447800"/>
              </a:xfrm>
              <a:prstGeom prst="cloud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CFF45CE-2E00-0140-CCDC-0EF2CE1DB353}"/>
              </a:ext>
            </a:extLst>
          </p:cNvPr>
          <p:cNvSpPr txBox="1"/>
          <p:nvPr/>
        </p:nvSpPr>
        <p:spPr>
          <a:xfrm>
            <a:off x="988199" y="6488668"/>
            <a:ext cx="619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Ponder over it. We shall discuss it in the next class.</a:t>
            </a:r>
          </a:p>
        </p:txBody>
      </p:sp>
      <p:sp>
        <p:nvSpPr>
          <p:cNvPr id="11" name="Equal 13">
            <a:extLst>
              <a:ext uri="{FF2B5EF4-FFF2-40B4-BE49-F238E27FC236}">
                <a16:creationId xmlns:a16="http://schemas.microsoft.com/office/drawing/2014/main" id="{DECAA622-E211-6F0F-F0F5-2DE3F460EA9A}"/>
              </a:ext>
            </a:extLst>
          </p:cNvPr>
          <p:cNvSpPr/>
          <p:nvPr/>
        </p:nvSpPr>
        <p:spPr>
          <a:xfrm>
            <a:off x="1524000" y="5257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13E5A8-6D96-300D-5A8D-6A0DC4FC61E6}"/>
                  </a:ext>
                </a:extLst>
              </p:cNvPr>
              <p:cNvSpPr txBox="1"/>
              <p:nvPr/>
            </p:nvSpPr>
            <p:spPr>
              <a:xfrm>
                <a:off x="533400" y="5105400"/>
                <a:ext cx="7104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13E5A8-6D96-300D-5A8D-6A0DC4FC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105400"/>
                <a:ext cx="710451" cy="830997"/>
              </a:xfrm>
              <a:prstGeom prst="rect">
                <a:avLst/>
              </a:prstGeom>
              <a:blipFill>
                <a:blip r:embed="rId6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4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/>
      <p:bldP spid="9" grpId="1"/>
      <p:bldP spid="7" grpId="0"/>
      <p:bldP spid="12" grpId="0" animBg="1"/>
      <p:bldP spid="17" grpId="0" animBg="1"/>
      <p:bldP spid="18" grpId="0" animBg="1"/>
      <p:bldP spid="19" grpId="0" animBg="1"/>
      <p:bldP spid="20" grpId="0" animBg="1"/>
      <p:bldP spid="4" grpId="0" animBg="1"/>
      <p:bldP spid="10" grpId="0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5D2-1E89-0D4D-956E-55855BCE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Transitive Closure </a:t>
            </a:r>
            <a:r>
              <a:rPr lang="en-US" sz="3600" b="1" dirty="0"/>
              <a:t>of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9A4EC-F4D5-1F4B-8DAF-E8D3078BE8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) be a directed graph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vertices.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</a:t>
                </a: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000" dirty="0"/>
                  <a:t>) is the transitive closure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if the following condition holds.</a:t>
                </a:r>
              </a:p>
              <a:p>
                <a:pPr marL="0" indent="0">
                  <a:buNone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000" dirty="0"/>
                  <a:t>  if and only if there is a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9A4EC-F4D5-1F4B-8DAF-E8D3078BE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A4249E1-4A0B-9712-877D-34E1C702CEC2}"/>
              </a:ext>
            </a:extLst>
          </p:cNvPr>
          <p:cNvSpPr/>
          <p:nvPr/>
        </p:nvSpPr>
        <p:spPr>
          <a:xfrm>
            <a:off x="3048000" y="3810000"/>
            <a:ext cx="3352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87F57-CC88-94B7-D448-62F2ED0418EE}"/>
              </a:ext>
            </a:extLst>
          </p:cNvPr>
          <p:cNvSpPr/>
          <p:nvPr/>
        </p:nvSpPr>
        <p:spPr>
          <a:xfrm>
            <a:off x="4572000" y="3429000"/>
            <a:ext cx="3352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4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2B92C4F-24AC-A55F-B98C-D46896A74429}"/>
              </a:ext>
            </a:extLst>
          </p:cNvPr>
          <p:cNvSpPr/>
          <p:nvPr/>
        </p:nvSpPr>
        <p:spPr>
          <a:xfrm>
            <a:off x="8596278" y="1568824"/>
            <a:ext cx="257245" cy="2402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3"/>
              <p:cNvGraphicFramePr>
                <a:graphicFrameLocks/>
              </p:cNvGraphicFramePr>
              <p:nvPr/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3980770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" t="-3279" r="-4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00" t="-3279" r="-406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39" t="-3279" r="-3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667" t="-3279" r="-2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279" r="-101639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333" t="-3279" r="-3333" b="-5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" t="-105000" r="-4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00" t="-105000" r="-406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39" t="-105000" r="-3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667" t="-105000" r="-2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5000" r="-101639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333" t="-105000" r="-333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" t="-201639" r="-4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00" t="-201639" r="-406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39" t="-201639" r="-3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667" t="-201639" r="-2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1639" r="-10163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333" t="-201639" r="-3333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" t="-306667" r="-4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00" t="-306667" r="-406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39" t="-306667" r="-3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667" t="-306667" r="-2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06667" r="-10163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" t="-400000" r="-4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00" t="-400000" r="-40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39" t="-400000" r="-3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667" t="-400000" r="-2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0000" r="-10163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333" t="-400000" r="-333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" t="-508333" r="-4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00" t="-508333" r="-406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39" t="-50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08333" r="-10163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333" t="-508333" r="-3333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4" name="Equal 43"/>
          <p:cNvSpPr/>
          <p:nvPr/>
        </p:nvSpPr>
        <p:spPr>
          <a:xfrm>
            <a:off x="56388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543800" y="31358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35868"/>
                <a:ext cx="383438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6667" r="-14286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106667" r="-14286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206667" r="-14286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306667" r="-14286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406667" r="-14286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506667" r="-14286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Multiply 40">
            <a:extLst>
              <a:ext uri="{FF2B5EF4-FFF2-40B4-BE49-F238E27FC236}">
                <a16:creationId xmlns:a16="http://schemas.microsoft.com/office/drawing/2014/main" id="{5F01895B-BE7F-54F9-8C9F-EB6277B97714}"/>
              </a:ext>
            </a:extLst>
          </p:cNvPr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2299200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448" r="-293333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448" r="-2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448" r="-1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448" r="-3448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103448" r="-293333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103448" r="-2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103448" r="-1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103448" r="-3448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203448" r="-29333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203448" r="-2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203448" r="-1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203448" r="-344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03448" r="-29333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03448" r="-2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03448" r="-1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03448" r="-344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403448" r="-29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403448" r="-2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403448" r="-1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403448" r="-3448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503448" r="-29333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503448" r="-2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503448" r="-1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503448" r="-3448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94911829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448" r="-3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448" r="-2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448" r="-1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448" r="-6897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103448" r="-3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103448" r="-2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103448" r="-1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103448" r="-6897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203448" r="-3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203448" r="-2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203448" r="-1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203448" r="-6897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03448" r="-3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03448" r="-2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03448" r="-1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03448" r="-6897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403448" r="-3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403448" r="-2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403448" r="-1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403448" r="-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503448" r="-3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503448" r="-2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503448" r="-1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503448" r="-689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115981"/>
                  </p:ext>
                </p:extLst>
              </p:nvPr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6667" r="-12500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106667" r="-12500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206667" r="-12500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306667" r="-1250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406667" r="-1250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506667" r="-1250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48446"/>
                  </p:ext>
                </p:extLst>
              </p:nvPr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F357A-456E-734B-893A-2EA689738A03}"/>
              </a:ext>
            </a:extLst>
          </p:cNvPr>
          <p:cNvGrpSpPr/>
          <p:nvPr/>
        </p:nvGrpSpPr>
        <p:grpSpPr>
          <a:xfrm>
            <a:off x="228600" y="4355068"/>
            <a:ext cx="3899651" cy="2121932"/>
            <a:chOff x="228600" y="4355068"/>
            <a:chExt cx="3899651" cy="21219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8635022-0A17-7E9D-D693-0399842FCE0C}"/>
                </a:ext>
              </a:extLst>
            </p:cNvPr>
            <p:cNvGrpSpPr/>
            <p:nvPr/>
          </p:nvGrpSpPr>
          <p:grpSpPr>
            <a:xfrm>
              <a:off x="228600" y="4355068"/>
              <a:ext cx="3899651" cy="2121932"/>
              <a:chOff x="228600" y="4355068"/>
              <a:chExt cx="3899651" cy="21219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24D58871-B013-D76A-1D52-ABA87D1649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0033943-52E7-B430-9F66-4DAEBA1F178D}"/>
                  </a:ext>
                </a:extLst>
              </p:cNvPr>
              <p:cNvGrpSpPr/>
              <p:nvPr/>
            </p:nvGrpSpPr>
            <p:grpSpPr>
              <a:xfrm>
                <a:off x="228600" y="4648200"/>
                <a:ext cx="3899651" cy="1828800"/>
                <a:chOff x="2866955" y="4648200"/>
                <a:chExt cx="3899651" cy="1828800"/>
              </a:xfrm>
            </p:grpSpPr>
            <p:pic>
              <p:nvPicPr>
                <p:cNvPr id="6" name="Picture 2">
                  <a:extLst>
                    <a:ext uri="{FF2B5EF4-FFF2-40B4-BE49-F238E27FC236}">
                      <a16:creationId xmlns:a16="http://schemas.microsoft.com/office/drawing/2014/main" id="{E86BD420-7478-4C9C-0DF3-34A186E992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67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186ED0E-1DA0-55CA-98DC-D16F8DAF34C4}"/>
                    </a:ext>
                  </a:extLst>
                </p:cNvPr>
                <p:cNvCxnSpPr>
                  <a:stCxn id="6" idx="0"/>
                  <a:endCxn id="9" idx="1"/>
                </p:cNvCxnSpPr>
                <p:nvPr/>
              </p:nvCxnSpPr>
              <p:spPr>
                <a:xfrm flipV="1">
                  <a:off x="5034776" y="4724400"/>
                  <a:ext cx="600307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7E670898-177A-5645-4605-9EBEBB7BB4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83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" name="Picture 2">
                  <a:extLst>
                    <a:ext uri="{FF2B5EF4-FFF2-40B4-BE49-F238E27FC236}">
                      <a16:creationId xmlns:a16="http://schemas.microsoft.com/office/drawing/2014/main" id="{033344FC-8C9A-E9F9-DA5D-559179BAE6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5083" y="4648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" name="Picture 2">
                  <a:extLst>
                    <a:ext uri="{FF2B5EF4-FFF2-40B4-BE49-F238E27FC236}">
                      <a16:creationId xmlns:a16="http://schemas.microsoft.com/office/drawing/2014/main" id="{15C85396-90E0-47D6-9471-14351EE5D1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8800" y="59436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B56E7E0-9BB1-08AA-F980-6364D78185C3}"/>
                    </a:ext>
                  </a:extLst>
                </p:cNvPr>
                <p:cNvCxnSpPr>
                  <a:stCxn id="9" idx="3"/>
                  <a:endCxn id="8" idx="0"/>
                </p:cNvCxnSpPr>
                <p:nvPr/>
              </p:nvCxnSpPr>
              <p:spPr>
                <a:xfrm>
                  <a:off x="5791200" y="4724400"/>
                  <a:ext cx="615176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B3D53B9-15F3-F574-3488-C9420C79C9B4}"/>
                    </a:ext>
                  </a:extLst>
                </p:cNvPr>
                <p:cNvCxnSpPr>
                  <a:stCxn id="6" idx="2"/>
                  <a:endCxn id="10" idx="1"/>
                </p:cNvCxnSpPr>
                <p:nvPr/>
              </p:nvCxnSpPr>
              <p:spPr>
                <a:xfrm>
                  <a:off x="5034776" y="5486400"/>
                  <a:ext cx="604024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4A9D68A-4C88-5B1E-33B8-4A73D2F6BA36}"/>
                    </a:ext>
                  </a:extLst>
                </p:cNvPr>
                <p:cNvCxnSpPr>
                  <a:cxnSpLocks/>
                  <a:stCxn id="10" idx="3"/>
                  <a:endCxn id="8" idx="2"/>
                </p:cNvCxnSpPr>
                <p:nvPr/>
              </p:nvCxnSpPr>
              <p:spPr>
                <a:xfrm flipV="1">
                  <a:off x="5794917" y="5486400"/>
                  <a:ext cx="611459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" name="Picture 2">
                  <a:extLst>
                    <a:ext uri="{FF2B5EF4-FFF2-40B4-BE49-F238E27FC236}">
                      <a16:creationId xmlns:a16="http://schemas.microsoft.com/office/drawing/2014/main" id="{32F4183A-D4AB-B381-B5D9-634B336117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24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>
                  <a:extLst>
                    <a:ext uri="{FF2B5EF4-FFF2-40B4-BE49-F238E27FC236}">
                      <a16:creationId xmlns:a16="http://schemas.microsoft.com/office/drawing/2014/main" id="{A5EC3534-5E56-4947-ADBF-077BAED19D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30C2B40-C92A-B14E-20DA-ACE30D8D19A5}"/>
                    </a:ext>
                  </a:extLst>
                </p:cNvPr>
                <p:cNvCxnSpPr>
                  <a:endCxn id="6" idx="1"/>
                </p:cNvCxnSpPr>
                <p:nvPr/>
              </p:nvCxnSpPr>
              <p:spPr>
                <a:xfrm>
                  <a:off x="4118517" y="5410200"/>
                  <a:ext cx="838200" cy="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0B9B560-CF59-1C85-3A18-B7C6B914D2BD}"/>
                    </a:ext>
                  </a:extLst>
                </p:cNvPr>
                <p:cNvCxnSpPr/>
                <p:nvPr/>
              </p:nvCxnSpPr>
              <p:spPr>
                <a:xfrm>
                  <a:off x="3124200" y="5410200"/>
                  <a:ext cx="838200" cy="0"/>
                </a:xfrm>
                <a:prstGeom prst="line">
                  <a:avLst/>
                </a:prstGeom>
                <a:ln w="19050"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4E9FDFA-2160-2BAC-D663-46E60D120762}"/>
                    </a:ext>
                  </a:extLst>
                </p:cNvPr>
                <p:cNvCxnSpPr>
                  <a:stCxn id="9" idx="2"/>
                  <a:endCxn id="10" idx="0"/>
                </p:cNvCxnSpPr>
                <p:nvPr/>
              </p:nvCxnSpPr>
              <p:spPr>
                <a:xfrm>
                  <a:off x="5713142" y="4800600"/>
                  <a:ext cx="3717" cy="1143000"/>
                </a:xfrm>
                <a:prstGeom prst="line">
                  <a:avLst/>
                </a:prstGeom>
                <a:ln w="19050"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F9D75FF4-8B22-DDBF-D5B4-84E73E5ABF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0243C466-0993-F5CB-4DEC-6679A54AC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3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DB17AD-B2C2-1A1C-2654-FAE48F3B5A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4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95F30E3-D018-47D4-1FEA-6D2D6B4BC0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5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908119A-9032-A295-8770-6F0B49896C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DC0ED89F-1920-7106-BD3C-00B45AF7DBBC}"/>
                </a:ext>
              </a:extLst>
            </p:cNvPr>
            <p:cNvSpPr/>
            <p:nvPr/>
          </p:nvSpPr>
          <p:spPr>
            <a:xfrm>
              <a:off x="2520963" y="4673840"/>
              <a:ext cx="1258535" cy="1193560"/>
            </a:xfrm>
            <a:prstGeom prst="arc">
              <a:avLst>
                <a:gd name="adj1" fmla="val 16200000"/>
                <a:gd name="adj2" fmla="val 353743"/>
              </a:avLst>
            </a:prstGeom>
            <a:ln w="15875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13CFF2-35C3-8D4D-B961-7E16C4C1DD8C}"/>
                  </a:ext>
                </a:extLst>
              </p:cNvPr>
              <p:cNvSpPr txBox="1"/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13CFF2-35C3-8D4D-B961-7E16C4C1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2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4" grpId="0" animBg="1"/>
      <p:bldP spid="82" grpId="0"/>
      <p:bldP spid="27" grpId="0" animBg="1"/>
      <p:bldP spid="28" grpId="0"/>
      <p:bldP spid="29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 rot="2687660">
            <a:off x="6236300" y="1709326"/>
            <a:ext cx="3219295" cy="3913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4" name="Equal 43"/>
          <p:cNvSpPr/>
          <p:nvPr/>
        </p:nvSpPr>
        <p:spPr>
          <a:xfrm>
            <a:off x="56388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543800" y="30480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048000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6667" r="-14286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106667" r="-14286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206667" r="-14286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306667" r="-14286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406667" r="-14286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506667" r="-14286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Multiply 40">
            <a:extLst>
              <a:ext uri="{FF2B5EF4-FFF2-40B4-BE49-F238E27FC236}">
                <a16:creationId xmlns:a16="http://schemas.microsoft.com/office/drawing/2014/main" id="{5F01895B-BE7F-54F9-8C9F-EB6277B97714}"/>
              </a:ext>
            </a:extLst>
          </p:cNvPr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448" r="-293333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448" r="-2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448" r="-1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448" r="-3448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103448" r="-293333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103448" r="-2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103448" r="-1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103448" r="-3448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203448" r="-29333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203448" r="-2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203448" r="-1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203448" r="-344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03448" r="-29333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03448" r="-2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03448" r="-1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03448" r="-344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403448" r="-29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403448" r="-2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403448" r="-1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403448" r="-3448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503448" r="-29333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503448" r="-2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503448" r="-1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503448" r="-3448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448" r="-3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448" r="-2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448" r="-1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448" r="-6897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103448" r="-3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103448" r="-2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103448" r="-1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103448" r="-6897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203448" r="-3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203448" r="-2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203448" r="-1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203448" r="-6897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03448" r="-3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03448" r="-2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03448" r="-1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03448" r="-6897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403448" r="-3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403448" r="-2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403448" r="-1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403448" r="-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503448" r="-3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503448" r="-2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503448" r="-1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503448" r="-689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115981"/>
                  </p:ext>
                </p:extLst>
              </p:nvPr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6667" r="-12500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106667" r="-12500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206667" r="-12500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306667" r="-1250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406667" r="-1250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506667" r="-1250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48446"/>
                  </p:ext>
                </p:extLst>
              </p:nvPr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F357A-456E-734B-893A-2EA689738A03}"/>
              </a:ext>
            </a:extLst>
          </p:cNvPr>
          <p:cNvGrpSpPr/>
          <p:nvPr/>
        </p:nvGrpSpPr>
        <p:grpSpPr>
          <a:xfrm>
            <a:off x="228600" y="4355068"/>
            <a:ext cx="3899651" cy="2121932"/>
            <a:chOff x="228600" y="4355068"/>
            <a:chExt cx="3899651" cy="21219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8635022-0A17-7E9D-D693-0399842FCE0C}"/>
                </a:ext>
              </a:extLst>
            </p:cNvPr>
            <p:cNvGrpSpPr/>
            <p:nvPr/>
          </p:nvGrpSpPr>
          <p:grpSpPr>
            <a:xfrm>
              <a:off x="228600" y="4355068"/>
              <a:ext cx="3899651" cy="2121932"/>
              <a:chOff x="228600" y="4355068"/>
              <a:chExt cx="3899651" cy="21219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24D58871-B013-D76A-1D52-ABA87D1649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0033943-52E7-B430-9F66-4DAEBA1F178D}"/>
                  </a:ext>
                </a:extLst>
              </p:cNvPr>
              <p:cNvGrpSpPr/>
              <p:nvPr/>
            </p:nvGrpSpPr>
            <p:grpSpPr>
              <a:xfrm>
                <a:off x="228600" y="4648200"/>
                <a:ext cx="3899651" cy="1828800"/>
                <a:chOff x="2866955" y="4648200"/>
                <a:chExt cx="3899651" cy="1828800"/>
              </a:xfrm>
            </p:grpSpPr>
            <p:pic>
              <p:nvPicPr>
                <p:cNvPr id="6" name="Picture 2">
                  <a:extLst>
                    <a:ext uri="{FF2B5EF4-FFF2-40B4-BE49-F238E27FC236}">
                      <a16:creationId xmlns:a16="http://schemas.microsoft.com/office/drawing/2014/main" id="{E86BD420-7478-4C9C-0DF3-34A186E992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67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186ED0E-1DA0-55CA-98DC-D16F8DAF34C4}"/>
                    </a:ext>
                  </a:extLst>
                </p:cNvPr>
                <p:cNvCxnSpPr>
                  <a:stCxn id="6" idx="0"/>
                  <a:endCxn id="9" idx="1"/>
                </p:cNvCxnSpPr>
                <p:nvPr/>
              </p:nvCxnSpPr>
              <p:spPr>
                <a:xfrm flipV="1">
                  <a:off x="5034776" y="4724400"/>
                  <a:ext cx="600307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7E670898-177A-5645-4605-9EBEBB7BB4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83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" name="Picture 2">
                  <a:extLst>
                    <a:ext uri="{FF2B5EF4-FFF2-40B4-BE49-F238E27FC236}">
                      <a16:creationId xmlns:a16="http://schemas.microsoft.com/office/drawing/2014/main" id="{033344FC-8C9A-E9F9-DA5D-559179BAE6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5083" y="4648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" name="Picture 2">
                  <a:extLst>
                    <a:ext uri="{FF2B5EF4-FFF2-40B4-BE49-F238E27FC236}">
                      <a16:creationId xmlns:a16="http://schemas.microsoft.com/office/drawing/2014/main" id="{15C85396-90E0-47D6-9471-14351EE5D1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8800" y="59436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B56E7E0-9BB1-08AA-F980-6364D78185C3}"/>
                    </a:ext>
                  </a:extLst>
                </p:cNvPr>
                <p:cNvCxnSpPr>
                  <a:stCxn id="9" idx="3"/>
                  <a:endCxn id="8" idx="0"/>
                </p:cNvCxnSpPr>
                <p:nvPr/>
              </p:nvCxnSpPr>
              <p:spPr>
                <a:xfrm>
                  <a:off x="5791200" y="4724400"/>
                  <a:ext cx="615176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B3D53B9-15F3-F574-3488-C9420C79C9B4}"/>
                    </a:ext>
                  </a:extLst>
                </p:cNvPr>
                <p:cNvCxnSpPr>
                  <a:stCxn id="6" idx="2"/>
                  <a:endCxn id="10" idx="1"/>
                </p:cNvCxnSpPr>
                <p:nvPr/>
              </p:nvCxnSpPr>
              <p:spPr>
                <a:xfrm>
                  <a:off x="5034776" y="5486400"/>
                  <a:ext cx="604024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4A9D68A-4C88-5B1E-33B8-4A73D2F6BA36}"/>
                    </a:ext>
                  </a:extLst>
                </p:cNvPr>
                <p:cNvCxnSpPr>
                  <a:cxnSpLocks/>
                  <a:stCxn id="10" idx="3"/>
                  <a:endCxn id="8" idx="2"/>
                </p:cNvCxnSpPr>
                <p:nvPr/>
              </p:nvCxnSpPr>
              <p:spPr>
                <a:xfrm flipV="1">
                  <a:off x="5794917" y="5486400"/>
                  <a:ext cx="611459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" name="Picture 2">
                  <a:extLst>
                    <a:ext uri="{FF2B5EF4-FFF2-40B4-BE49-F238E27FC236}">
                      <a16:creationId xmlns:a16="http://schemas.microsoft.com/office/drawing/2014/main" id="{32F4183A-D4AB-B381-B5D9-634B336117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24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>
                  <a:extLst>
                    <a:ext uri="{FF2B5EF4-FFF2-40B4-BE49-F238E27FC236}">
                      <a16:creationId xmlns:a16="http://schemas.microsoft.com/office/drawing/2014/main" id="{A5EC3534-5E56-4947-ADBF-077BAED19D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30C2B40-C92A-B14E-20DA-ACE30D8D19A5}"/>
                    </a:ext>
                  </a:extLst>
                </p:cNvPr>
                <p:cNvCxnSpPr>
                  <a:endCxn id="6" idx="1"/>
                </p:cNvCxnSpPr>
                <p:nvPr/>
              </p:nvCxnSpPr>
              <p:spPr>
                <a:xfrm>
                  <a:off x="4118517" y="5410200"/>
                  <a:ext cx="838200" cy="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0B9B560-CF59-1C85-3A18-B7C6B914D2BD}"/>
                    </a:ext>
                  </a:extLst>
                </p:cNvPr>
                <p:cNvCxnSpPr/>
                <p:nvPr/>
              </p:nvCxnSpPr>
              <p:spPr>
                <a:xfrm>
                  <a:off x="3124200" y="5410200"/>
                  <a:ext cx="838200" cy="0"/>
                </a:xfrm>
                <a:prstGeom prst="line">
                  <a:avLst/>
                </a:prstGeom>
                <a:ln w="19050"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4E9FDFA-2160-2BAC-D663-46E60D120762}"/>
                    </a:ext>
                  </a:extLst>
                </p:cNvPr>
                <p:cNvCxnSpPr>
                  <a:stCxn id="9" idx="2"/>
                  <a:endCxn id="10" idx="0"/>
                </p:cNvCxnSpPr>
                <p:nvPr/>
              </p:nvCxnSpPr>
              <p:spPr>
                <a:xfrm>
                  <a:off x="5713142" y="4800600"/>
                  <a:ext cx="3717" cy="1143000"/>
                </a:xfrm>
                <a:prstGeom prst="line">
                  <a:avLst/>
                </a:prstGeom>
                <a:ln w="19050"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F9D75FF4-8B22-DDBF-D5B4-84E73E5ABF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0243C466-0993-F5CB-4DEC-6679A54AC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3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DB17AD-B2C2-1A1C-2654-FAE48F3B5A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4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95F30E3-D018-47D4-1FEA-6D2D6B4BC0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5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908119A-9032-A295-8770-6F0B49896C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DC0ED89F-1920-7106-BD3C-00B45AF7DBBC}"/>
                </a:ext>
              </a:extLst>
            </p:cNvPr>
            <p:cNvSpPr/>
            <p:nvPr/>
          </p:nvSpPr>
          <p:spPr>
            <a:xfrm>
              <a:off x="2520963" y="4673840"/>
              <a:ext cx="1258535" cy="1193560"/>
            </a:xfrm>
            <a:prstGeom prst="arc">
              <a:avLst>
                <a:gd name="adj1" fmla="val 16200000"/>
                <a:gd name="adj2" fmla="val 353743"/>
              </a:avLst>
            </a:prstGeom>
            <a:ln w="15875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3"/>
              <p:cNvGraphicFramePr>
                <a:graphicFrameLocks/>
              </p:cNvGraphicFramePr>
              <p:nvPr/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9795490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3279" r="-4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3279" r="-406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3279" r="-3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3279" r="-2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3279" r="-101639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3279" r="-3333" b="-5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105000" r="-4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105000" r="-406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105000" r="-3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105000" r="-2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105000" r="-101639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105000" r="-333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201639" r="-4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201639" r="-406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201639" r="-3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201639" r="-2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201639" r="-10163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201639" r="-3333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306667" r="-4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306667" r="-406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306667" r="-3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306667" r="-2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306667" r="-10163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400000" r="-4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400000" r="-40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400000" r="-3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400000" r="-2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400000" r="-10163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400000" r="-333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508333" r="-4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508333" r="-406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50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508333" r="-10163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508333" r="-3333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0AA062-8088-D044-8D25-FA6CACE13470}"/>
                  </a:ext>
                </a:extLst>
              </p:cNvPr>
              <p:cNvSpPr txBox="1"/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0AA062-8088-D044-8D25-FA6CACE13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8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7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There is an edge 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) in the graph corresponding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if and only if </a:t>
                </a:r>
                <a:r>
                  <a:rPr lang="en-US" sz="2000" dirty="0"/>
                  <a:t>there is a path of length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7"/>
                <a:ext cx="8229600" cy="4525963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qual 43"/>
          <p:cNvSpPr/>
          <p:nvPr/>
        </p:nvSpPr>
        <p:spPr>
          <a:xfrm>
            <a:off x="56388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6667" r="-14286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106667" r="-14286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206667" r="-14286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306667" r="-14286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406667" r="-14286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506667" r="-14286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Multiply 40">
            <a:extLst>
              <a:ext uri="{FF2B5EF4-FFF2-40B4-BE49-F238E27FC236}">
                <a16:creationId xmlns:a16="http://schemas.microsoft.com/office/drawing/2014/main" id="{5F01895B-BE7F-54F9-8C9F-EB6277B97714}"/>
              </a:ext>
            </a:extLst>
          </p:cNvPr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448" r="-293333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448" r="-2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448" r="-1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448" r="-3448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103448" r="-293333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103448" r="-2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103448" r="-1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103448" r="-3448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203448" r="-29333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203448" r="-2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203448" r="-1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203448" r="-344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03448" r="-29333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03448" r="-2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03448" r="-1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03448" r="-344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403448" r="-29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403448" r="-2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403448" r="-1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403448" r="-3448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503448" r="-29333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503448" r="-2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503448" r="-1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503448" r="-3448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448" r="-3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448" r="-2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448" r="-1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448" r="-6897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103448" r="-3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103448" r="-2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103448" r="-1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103448" r="-6897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203448" r="-3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203448" r="-2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203448" r="-1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203448" r="-6897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03448" r="-3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03448" r="-2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03448" r="-1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03448" r="-6897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403448" r="-3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403448" r="-2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403448" r="-1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403448" r="-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503448" r="-3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503448" r="-2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503448" r="-1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503448" r="-689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115981"/>
                  </p:ext>
                </p:extLst>
              </p:nvPr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6667" r="-12500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106667" r="-12500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206667" r="-12500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306667" r="-1250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406667" r="-1250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506667" r="-1250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48446"/>
                  </p:ext>
                </p:extLst>
              </p:nvPr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F357A-456E-734B-893A-2EA689738A03}"/>
              </a:ext>
            </a:extLst>
          </p:cNvPr>
          <p:cNvGrpSpPr/>
          <p:nvPr/>
        </p:nvGrpSpPr>
        <p:grpSpPr>
          <a:xfrm>
            <a:off x="228600" y="4355068"/>
            <a:ext cx="3899651" cy="2121932"/>
            <a:chOff x="228600" y="4355068"/>
            <a:chExt cx="3899651" cy="21219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8635022-0A17-7E9D-D693-0399842FCE0C}"/>
                </a:ext>
              </a:extLst>
            </p:cNvPr>
            <p:cNvGrpSpPr/>
            <p:nvPr/>
          </p:nvGrpSpPr>
          <p:grpSpPr>
            <a:xfrm>
              <a:off x="228600" y="4355068"/>
              <a:ext cx="3899651" cy="2121932"/>
              <a:chOff x="228600" y="4355068"/>
              <a:chExt cx="3899651" cy="21219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24D58871-B013-D76A-1D52-ABA87D1649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0033943-52E7-B430-9F66-4DAEBA1F178D}"/>
                  </a:ext>
                </a:extLst>
              </p:cNvPr>
              <p:cNvGrpSpPr/>
              <p:nvPr/>
            </p:nvGrpSpPr>
            <p:grpSpPr>
              <a:xfrm>
                <a:off x="228600" y="4648200"/>
                <a:ext cx="3899651" cy="1828800"/>
                <a:chOff x="2866955" y="4648200"/>
                <a:chExt cx="3899651" cy="1828800"/>
              </a:xfrm>
            </p:grpSpPr>
            <p:pic>
              <p:nvPicPr>
                <p:cNvPr id="6" name="Picture 2">
                  <a:extLst>
                    <a:ext uri="{FF2B5EF4-FFF2-40B4-BE49-F238E27FC236}">
                      <a16:creationId xmlns:a16="http://schemas.microsoft.com/office/drawing/2014/main" id="{E86BD420-7478-4C9C-0DF3-34A186E992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67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186ED0E-1DA0-55CA-98DC-D16F8DAF34C4}"/>
                    </a:ext>
                  </a:extLst>
                </p:cNvPr>
                <p:cNvCxnSpPr>
                  <a:stCxn id="6" idx="0"/>
                  <a:endCxn id="9" idx="1"/>
                </p:cNvCxnSpPr>
                <p:nvPr/>
              </p:nvCxnSpPr>
              <p:spPr>
                <a:xfrm flipV="1">
                  <a:off x="5034776" y="4724400"/>
                  <a:ext cx="600307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7E670898-177A-5645-4605-9EBEBB7BB4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83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" name="Picture 2">
                  <a:extLst>
                    <a:ext uri="{FF2B5EF4-FFF2-40B4-BE49-F238E27FC236}">
                      <a16:creationId xmlns:a16="http://schemas.microsoft.com/office/drawing/2014/main" id="{033344FC-8C9A-E9F9-DA5D-559179BAE6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5083" y="4648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" name="Picture 2">
                  <a:extLst>
                    <a:ext uri="{FF2B5EF4-FFF2-40B4-BE49-F238E27FC236}">
                      <a16:creationId xmlns:a16="http://schemas.microsoft.com/office/drawing/2014/main" id="{15C85396-90E0-47D6-9471-14351EE5D1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8800" y="59436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B56E7E0-9BB1-08AA-F980-6364D78185C3}"/>
                    </a:ext>
                  </a:extLst>
                </p:cNvPr>
                <p:cNvCxnSpPr>
                  <a:stCxn id="9" idx="3"/>
                  <a:endCxn id="8" idx="0"/>
                </p:cNvCxnSpPr>
                <p:nvPr/>
              </p:nvCxnSpPr>
              <p:spPr>
                <a:xfrm>
                  <a:off x="5791200" y="4724400"/>
                  <a:ext cx="615176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B3D53B9-15F3-F574-3488-C9420C79C9B4}"/>
                    </a:ext>
                  </a:extLst>
                </p:cNvPr>
                <p:cNvCxnSpPr>
                  <a:stCxn id="6" idx="2"/>
                  <a:endCxn id="10" idx="1"/>
                </p:cNvCxnSpPr>
                <p:nvPr/>
              </p:nvCxnSpPr>
              <p:spPr>
                <a:xfrm>
                  <a:off x="5034776" y="5486400"/>
                  <a:ext cx="604024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4A9D68A-4C88-5B1E-33B8-4A73D2F6BA36}"/>
                    </a:ext>
                  </a:extLst>
                </p:cNvPr>
                <p:cNvCxnSpPr>
                  <a:cxnSpLocks/>
                  <a:stCxn id="10" idx="3"/>
                  <a:endCxn id="8" idx="2"/>
                </p:cNvCxnSpPr>
                <p:nvPr/>
              </p:nvCxnSpPr>
              <p:spPr>
                <a:xfrm flipV="1">
                  <a:off x="5794917" y="5486400"/>
                  <a:ext cx="611459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" name="Picture 2">
                  <a:extLst>
                    <a:ext uri="{FF2B5EF4-FFF2-40B4-BE49-F238E27FC236}">
                      <a16:creationId xmlns:a16="http://schemas.microsoft.com/office/drawing/2014/main" id="{32F4183A-D4AB-B381-B5D9-634B336117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24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>
                  <a:extLst>
                    <a:ext uri="{FF2B5EF4-FFF2-40B4-BE49-F238E27FC236}">
                      <a16:creationId xmlns:a16="http://schemas.microsoft.com/office/drawing/2014/main" id="{A5EC3534-5E56-4947-ADBF-077BAED19D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30C2B40-C92A-B14E-20DA-ACE30D8D19A5}"/>
                    </a:ext>
                  </a:extLst>
                </p:cNvPr>
                <p:cNvCxnSpPr>
                  <a:endCxn id="6" idx="1"/>
                </p:cNvCxnSpPr>
                <p:nvPr/>
              </p:nvCxnSpPr>
              <p:spPr>
                <a:xfrm>
                  <a:off x="4118517" y="5410200"/>
                  <a:ext cx="838200" cy="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0B9B560-CF59-1C85-3A18-B7C6B914D2BD}"/>
                    </a:ext>
                  </a:extLst>
                </p:cNvPr>
                <p:cNvCxnSpPr/>
                <p:nvPr/>
              </p:nvCxnSpPr>
              <p:spPr>
                <a:xfrm>
                  <a:off x="3124200" y="5410200"/>
                  <a:ext cx="838200" cy="0"/>
                </a:xfrm>
                <a:prstGeom prst="line">
                  <a:avLst/>
                </a:prstGeom>
                <a:ln w="19050"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4E9FDFA-2160-2BAC-D663-46E60D120762}"/>
                    </a:ext>
                  </a:extLst>
                </p:cNvPr>
                <p:cNvCxnSpPr>
                  <a:stCxn id="9" idx="2"/>
                  <a:endCxn id="10" idx="0"/>
                </p:cNvCxnSpPr>
                <p:nvPr/>
              </p:nvCxnSpPr>
              <p:spPr>
                <a:xfrm>
                  <a:off x="5713142" y="4800600"/>
                  <a:ext cx="3717" cy="1143000"/>
                </a:xfrm>
                <a:prstGeom prst="line">
                  <a:avLst/>
                </a:prstGeom>
                <a:ln w="19050"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F9D75FF4-8B22-DDBF-D5B4-84E73E5ABF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0243C466-0993-F5CB-4DEC-6679A54AC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3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DB17AD-B2C2-1A1C-2654-FAE48F3B5A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4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95F30E3-D018-47D4-1FEA-6D2D6B4BC0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5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908119A-9032-A295-8770-6F0B49896C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DC0ED89F-1920-7106-BD3C-00B45AF7DBBC}"/>
                </a:ext>
              </a:extLst>
            </p:cNvPr>
            <p:cNvSpPr/>
            <p:nvPr/>
          </p:nvSpPr>
          <p:spPr>
            <a:xfrm>
              <a:off x="2520963" y="4673840"/>
              <a:ext cx="1258535" cy="1193560"/>
            </a:xfrm>
            <a:prstGeom prst="arc">
              <a:avLst>
                <a:gd name="adj1" fmla="val 16200000"/>
                <a:gd name="adj2" fmla="val 353743"/>
              </a:avLst>
            </a:prstGeom>
            <a:ln w="15875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3"/>
              <p:cNvGraphicFramePr>
                <a:graphicFrameLocks/>
              </p:cNvGraphicFramePr>
              <p:nvPr/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5893891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3279" r="-4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3279" r="-406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3279" r="-3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3279" r="-2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3279" r="-101639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3279" r="-3333" b="-5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105000" r="-4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105000" r="-406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105000" r="-3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105000" r="-2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105000" r="-101639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105000" r="-333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201639" r="-4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201639" r="-406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201639" r="-3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201639" r="-2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201639" r="-10163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201639" r="-3333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306667" r="-4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306667" r="-406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306667" r="-3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306667" r="-2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306667" r="-10163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400000" r="-4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400000" r="-40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400000" r="-3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400000" r="-2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400000" r="-10163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400000" r="-333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508333" r="-4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508333" r="-406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50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508333" r="-10163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508333" r="-3333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0D998A9-EAE0-724F-BB2F-EDAB65CE3A54}"/>
              </a:ext>
            </a:extLst>
          </p:cNvPr>
          <p:cNvGrpSpPr/>
          <p:nvPr/>
        </p:nvGrpSpPr>
        <p:grpSpPr>
          <a:xfrm>
            <a:off x="5091949" y="4343400"/>
            <a:ext cx="3899651" cy="2121932"/>
            <a:chOff x="228600" y="4355068"/>
            <a:chExt cx="3899651" cy="2121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66D5A8E-4EA2-1441-87B1-8E53B5191E30}"/>
                    </a:ext>
                  </a:extLst>
                </p:cNvPr>
                <p:cNvSpPr txBox="1"/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23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5EE37F3-7304-C548-84CC-A606FAB46E18}"/>
                </a:ext>
              </a:extLst>
            </p:cNvPr>
            <p:cNvGrpSpPr/>
            <p:nvPr/>
          </p:nvGrpSpPr>
          <p:grpSpPr>
            <a:xfrm>
              <a:off x="228600" y="4648200"/>
              <a:ext cx="3899651" cy="1828800"/>
              <a:chOff x="2866955" y="4648200"/>
              <a:chExt cx="3899651" cy="1828800"/>
            </a:xfrm>
          </p:grpSpPr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ACA5AE9D-EEF2-6B43-B96E-0B53EAD4E5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D6065332-0798-4741-89AA-D4AC85278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83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B5D6B66A-3F4F-8B4B-9643-DDBD947F93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5083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1A0F4C56-D33D-E941-8E30-3C949AFB57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5943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>
                <a:extLst>
                  <a:ext uri="{FF2B5EF4-FFF2-40B4-BE49-F238E27FC236}">
                    <a16:creationId xmlns:a16="http://schemas.microsoft.com/office/drawing/2014/main" id="{D90D4825-5C6F-C346-B9BB-6628C9252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">
                <a:extLst>
                  <a:ext uri="{FF2B5EF4-FFF2-40B4-BE49-F238E27FC236}">
                    <a16:creationId xmlns:a16="http://schemas.microsoft.com/office/drawing/2014/main" id="{4C5BF68C-57AA-1244-A594-5AB994DE61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FEEFCE02-530C-3948-A421-28940D89E223}"/>
                      </a:ext>
                    </a:extLst>
                  </p:cNvPr>
                  <p:cNvSpPr txBox="1"/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14FC49B-C944-6347-987F-5FFA3C027F78}"/>
                      </a:ext>
                    </a:extLst>
                  </p:cNvPr>
                  <p:cNvSpPr txBox="1"/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4A2C447-4A99-7645-B95F-271FCA631614}"/>
                      </a:ext>
                    </a:extLst>
                  </p:cNvPr>
                  <p:cNvSpPr txBox="1"/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E8B34B06-CD21-FC4B-BD66-6B354094A5D7}"/>
                      </a:ext>
                    </a:extLst>
                  </p:cNvPr>
                  <p:cNvSpPr txBox="1"/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A7F870A-1DF3-3D47-9A3D-D053B8F1C48E}"/>
                      </a:ext>
                    </a:extLst>
                  </p:cNvPr>
                  <p:cNvSpPr txBox="1"/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8" name="Arc 57">
            <a:extLst>
              <a:ext uri="{FF2B5EF4-FFF2-40B4-BE49-F238E27FC236}">
                <a16:creationId xmlns:a16="http://schemas.microsoft.com/office/drawing/2014/main" id="{628D83D3-F8FF-504E-B65B-7F7251A21E7F}"/>
              </a:ext>
            </a:extLst>
          </p:cNvPr>
          <p:cNvSpPr/>
          <p:nvPr/>
        </p:nvSpPr>
        <p:spPr>
          <a:xfrm>
            <a:off x="5029200" y="5017532"/>
            <a:ext cx="2377394" cy="1535668"/>
          </a:xfrm>
          <a:prstGeom prst="arc">
            <a:avLst>
              <a:gd name="adj1" fmla="val 12271239"/>
              <a:gd name="adj2" fmla="val 2014131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4BBE1A-1719-F24C-A82E-FB92AF07CF36}"/>
              </a:ext>
            </a:extLst>
          </p:cNvPr>
          <p:cNvGrpSpPr/>
          <p:nvPr/>
        </p:nvGrpSpPr>
        <p:grpSpPr>
          <a:xfrm>
            <a:off x="6343511" y="4712732"/>
            <a:ext cx="1520283" cy="1295400"/>
            <a:chOff x="6343511" y="4712732"/>
            <a:chExt cx="1520283" cy="12954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3205DF-E803-414C-A9B1-301162E01AD5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344335" y="4712732"/>
              <a:ext cx="1515742" cy="647089"/>
            </a:xfrm>
            <a:prstGeom prst="line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863D26A-F38B-E847-9761-050D6A1DBD4A}"/>
                </a:ext>
              </a:extLst>
            </p:cNvPr>
            <p:cNvCxnSpPr>
              <a:stCxn id="49" idx="3"/>
              <a:endCxn id="48" idx="1"/>
            </p:cNvCxnSpPr>
            <p:nvPr/>
          </p:nvCxnSpPr>
          <p:spPr>
            <a:xfrm>
              <a:off x="6343511" y="5398532"/>
              <a:ext cx="1520283" cy="609600"/>
            </a:xfrm>
            <a:prstGeom prst="line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51A5FBF-3B07-0F4B-AFDF-3A7F62E7C3B6}"/>
              </a:ext>
            </a:extLst>
          </p:cNvPr>
          <p:cNvGrpSpPr/>
          <p:nvPr/>
        </p:nvGrpSpPr>
        <p:grpSpPr>
          <a:xfrm>
            <a:off x="7315200" y="4739481"/>
            <a:ext cx="1238111" cy="659051"/>
            <a:chOff x="7315200" y="4739481"/>
            <a:chExt cx="1238111" cy="65905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7802DDA-D85D-EF48-8F5F-9E4ABB1F6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200" y="4739481"/>
              <a:ext cx="625722" cy="594519"/>
            </a:xfrm>
            <a:prstGeom prst="line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05CE3E9-1D4F-A74A-9AF6-14B9211A4AA2}"/>
                </a:ext>
              </a:extLst>
            </p:cNvPr>
            <p:cNvCxnSpPr/>
            <p:nvPr/>
          </p:nvCxnSpPr>
          <p:spPr>
            <a:xfrm>
              <a:off x="7330394" y="5398532"/>
              <a:ext cx="1222917" cy="0"/>
            </a:xfrm>
            <a:prstGeom prst="line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A79642B-D039-DC4B-B4A4-454E17469251}"/>
              </a:ext>
            </a:extLst>
          </p:cNvPr>
          <p:cNvCxnSpPr/>
          <p:nvPr/>
        </p:nvCxnSpPr>
        <p:spPr>
          <a:xfrm flipH="1">
            <a:off x="8019911" y="5474732"/>
            <a:ext cx="611459" cy="533400"/>
          </a:xfrm>
          <a:prstGeom prst="line">
            <a:avLst/>
          </a:prstGeom>
          <a:ln w="1905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FD3FBB-7095-7942-A684-924A17287771}"/>
              </a:ext>
            </a:extLst>
          </p:cNvPr>
          <p:cNvCxnSpPr/>
          <p:nvPr/>
        </p:nvCxnSpPr>
        <p:spPr>
          <a:xfrm>
            <a:off x="1480162" y="5410200"/>
            <a:ext cx="838200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94746A-764B-0640-BAE3-4F323C643367}"/>
              </a:ext>
            </a:extLst>
          </p:cNvPr>
          <p:cNvCxnSpPr/>
          <p:nvPr/>
        </p:nvCxnSpPr>
        <p:spPr>
          <a:xfrm>
            <a:off x="485845" y="5410200"/>
            <a:ext cx="838200" cy="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615348E-1A1F-DD4A-A533-4A080399E6FC}"/>
              </a:ext>
            </a:extLst>
          </p:cNvPr>
          <p:cNvCxnSpPr/>
          <p:nvPr/>
        </p:nvCxnSpPr>
        <p:spPr>
          <a:xfrm>
            <a:off x="3062720" y="4800600"/>
            <a:ext cx="3717" cy="1143000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948F267-2A02-974B-9FAC-6EACC8D3CBDE}"/>
              </a:ext>
            </a:extLst>
          </p:cNvPr>
          <p:cNvCxnSpPr/>
          <p:nvPr/>
        </p:nvCxnSpPr>
        <p:spPr>
          <a:xfrm>
            <a:off x="2383489" y="5474732"/>
            <a:ext cx="604024" cy="53340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81E9024-FC3C-A04C-837C-29FC52A6913A}"/>
              </a:ext>
            </a:extLst>
          </p:cNvPr>
          <p:cNvCxnSpPr/>
          <p:nvPr/>
        </p:nvCxnSpPr>
        <p:spPr>
          <a:xfrm>
            <a:off x="3146482" y="4724400"/>
            <a:ext cx="615176" cy="60960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5509CF3C-F587-4644-8C05-DD4DAD72A0BE}"/>
              </a:ext>
            </a:extLst>
          </p:cNvPr>
          <p:cNvSpPr/>
          <p:nvPr/>
        </p:nvSpPr>
        <p:spPr>
          <a:xfrm>
            <a:off x="2514600" y="4673840"/>
            <a:ext cx="1258535" cy="1193560"/>
          </a:xfrm>
          <a:prstGeom prst="arc">
            <a:avLst>
              <a:gd name="adj1" fmla="val 16200000"/>
              <a:gd name="adj2" fmla="val 353743"/>
            </a:avLst>
          </a:prstGeom>
          <a:ln w="158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911A0CE-1C3A-254B-84C5-C42671646DC6}"/>
                  </a:ext>
                </a:extLst>
              </p:cNvPr>
              <p:cNvSpPr txBox="1"/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911A0CE-1C3A-254B-84C5-C42671646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46A593-33A5-F41E-9E18-A883A33964BA}"/>
              </a:ext>
            </a:extLst>
          </p:cNvPr>
          <p:cNvCxnSpPr/>
          <p:nvPr/>
        </p:nvCxnSpPr>
        <p:spPr>
          <a:xfrm>
            <a:off x="7930701" y="4788932"/>
            <a:ext cx="3717" cy="1143000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FAB44D-E3CA-D226-6073-460C217CF96C}"/>
                  </a:ext>
                </a:extLst>
              </p:cNvPr>
              <p:cNvSpPr txBox="1"/>
              <p:nvPr/>
            </p:nvSpPr>
            <p:spPr>
              <a:xfrm>
                <a:off x="7543800" y="30480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FAB44D-E3CA-D226-6073-460C217C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048000"/>
                <a:ext cx="40427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77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4" name="Equal 43"/>
          <p:cNvSpPr/>
          <p:nvPr/>
        </p:nvSpPr>
        <p:spPr>
          <a:xfrm>
            <a:off x="56388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6667" r="-14286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106667" r="-14286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206667" r="-14286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306667" r="-14286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406667" r="-14286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506667" r="-14286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Multiply 40">
            <a:extLst>
              <a:ext uri="{FF2B5EF4-FFF2-40B4-BE49-F238E27FC236}">
                <a16:creationId xmlns:a16="http://schemas.microsoft.com/office/drawing/2014/main" id="{5F01895B-BE7F-54F9-8C9F-EB6277B97714}"/>
              </a:ext>
            </a:extLst>
          </p:cNvPr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448" r="-293333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448" r="-2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448" r="-1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448" r="-3448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103448" r="-293333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103448" r="-2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103448" r="-1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103448" r="-3448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203448" r="-29333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203448" r="-2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203448" r="-1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203448" r="-344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03448" r="-29333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03448" r="-2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03448" r="-1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03448" r="-344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403448" r="-29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403448" r="-2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403448" r="-1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403448" r="-3448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503448" r="-29333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503448" r="-2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503448" r="-1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503448" r="-3448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448" r="-3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448" r="-2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448" r="-1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448" r="-6897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103448" r="-3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103448" r="-2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103448" r="-1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103448" r="-6897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203448" r="-3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203448" r="-2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203448" r="-1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203448" r="-6897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03448" r="-3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03448" r="-2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03448" r="-1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03448" r="-6897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403448" r="-3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403448" r="-2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403448" r="-1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403448" r="-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503448" r="-3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503448" r="-2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503448" r="-1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503448" r="-689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115981"/>
                  </p:ext>
                </p:extLst>
              </p:nvPr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6667" r="-12500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106667" r="-12500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206667" r="-12500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306667" r="-1250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406667" r="-1250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506667" r="-1250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48446"/>
                  </p:ext>
                </p:extLst>
              </p:nvPr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F357A-456E-734B-893A-2EA689738A03}"/>
              </a:ext>
            </a:extLst>
          </p:cNvPr>
          <p:cNvGrpSpPr/>
          <p:nvPr/>
        </p:nvGrpSpPr>
        <p:grpSpPr>
          <a:xfrm>
            <a:off x="228600" y="4355068"/>
            <a:ext cx="3899651" cy="2121932"/>
            <a:chOff x="228600" y="4355068"/>
            <a:chExt cx="3899651" cy="21219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8635022-0A17-7E9D-D693-0399842FCE0C}"/>
                </a:ext>
              </a:extLst>
            </p:cNvPr>
            <p:cNvGrpSpPr/>
            <p:nvPr/>
          </p:nvGrpSpPr>
          <p:grpSpPr>
            <a:xfrm>
              <a:off x="228600" y="4355068"/>
              <a:ext cx="3899651" cy="2121932"/>
              <a:chOff x="228600" y="4355068"/>
              <a:chExt cx="3899651" cy="21219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24D58871-B013-D76A-1D52-ABA87D1649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0033943-52E7-B430-9F66-4DAEBA1F178D}"/>
                  </a:ext>
                </a:extLst>
              </p:cNvPr>
              <p:cNvGrpSpPr/>
              <p:nvPr/>
            </p:nvGrpSpPr>
            <p:grpSpPr>
              <a:xfrm>
                <a:off x="228600" y="4648200"/>
                <a:ext cx="3899651" cy="1828800"/>
                <a:chOff x="2866955" y="4648200"/>
                <a:chExt cx="3899651" cy="1828800"/>
              </a:xfrm>
            </p:grpSpPr>
            <p:pic>
              <p:nvPicPr>
                <p:cNvPr id="6" name="Picture 2">
                  <a:extLst>
                    <a:ext uri="{FF2B5EF4-FFF2-40B4-BE49-F238E27FC236}">
                      <a16:creationId xmlns:a16="http://schemas.microsoft.com/office/drawing/2014/main" id="{E86BD420-7478-4C9C-0DF3-34A186E992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67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186ED0E-1DA0-55CA-98DC-D16F8DAF34C4}"/>
                    </a:ext>
                  </a:extLst>
                </p:cNvPr>
                <p:cNvCxnSpPr>
                  <a:stCxn id="6" idx="0"/>
                  <a:endCxn id="9" idx="1"/>
                </p:cNvCxnSpPr>
                <p:nvPr/>
              </p:nvCxnSpPr>
              <p:spPr>
                <a:xfrm flipV="1">
                  <a:off x="5034776" y="4724400"/>
                  <a:ext cx="600307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7E670898-177A-5645-4605-9EBEBB7BB4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83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" name="Picture 2">
                  <a:extLst>
                    <a:ext uri="{FF2B5EF4-FFF2-40B4-BE49-F238E27FC236}">
                      <a16:creationId xmlns:a16="http://schemas.microsoft.com/office/drawing/2014/main" id="{033344FC-8C9A-E9F9-DA5D-559179BAE6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5083" y="4648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" name="Picture 2">
                  <a:extLst>
                    <a:ext uri="{FF2B5EF4-FFF2-40B4-BE49-F238E27FC236}">
                      <a16:creationId xmlns:a16="http://schemas.microsoft.com/office/drawing/2014/main" id="{15C85396-90E0-47D6-9471-14351EE5D1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8800" y="59436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B56E7E0-9BB1-08AA-F980-6364D78185C3}"/>
                    </a:ext>
                  </a:extLst>
                </p:cNvPr>
                <p:cNvCxnSpPr>
                  <a:stCxn id="9" idx="3"/>
                  <a:endCxn id="8" idx="0"/>
                </p:cNvCxnSpPr>
                <p:nvPr/>
              </p:nvCxnSpPr>
              <p:spPr>
                <a:xfrm>
                  <a:off x="5791200" y="4724400"/>
                  <a:ext cx="615176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B3D53B9-15F3-F574-3488-C9420C79C9B4}"/>
                    </a:ext>
                  </a:extLst>
                </p:cNvPr>
                <p:cNvCxnSpPr>
                  <a:stCxn id="6" idx="2"/>
                  <a:endCxn id="10" idx="1"/>
                </p:cNvCxnSpPr>
                <p:nvPr/>
              </p:nvCxnSpPr>
              <p:spPr>
                <a:xfrm>
                  <a:off x="5034776" y="5486400"/>
                  <a:ext cx="604024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4A9D68A-4C88-5B1E-33B8-4A73D2F6BA36}"/>
                    </a:ext>
                  </a:extLst>
                </p:cNvPr>
                <p:cNvCxnSpPr>
                  <a:cxnSpLocks/>
                  <a:stCxn id="10" idx="3"/>
                  <a:endCxn id="8" idx="2"/>
                </p:cNvCxnSpPr>
                <p:nvPr/>
              </p:nvCxnSpPr>
              <p:spPr>
                <a:xfrm flipV="1">
                  <a:off x="5794917" y="5486400"/>
                  <a:ext cx="611459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" name="Picture 2">
                  <a:extLst>
                    <a:ext uri="{FF2B5EF4-FFF2-40B4-BE49-F238E27FC236}">
                      <a16:creationId xmlns:a16="http://schemas.microsoft.com/office/drawing/2014/main" id="{32F4183A-D4AB-B381-B5D9-634B336117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24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>
                  <a:extLst>
                    <a:ext uri="{FF2B5EF4-FFF2-40B4-BE49-F238E27FC236}">
                      <a16:creationId xmlns:a16="http://schemas.microsoft.com/office/drawing/2014/main" id="{A5EC3534-5E56-4947-ADBF-077BAED19D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30C2B40-C92A-B14E-20DA-ACE30D8D19A5}"/>
                    </a:ext>
                  </a:extLst>
                </p:cNvPr>
                <p:cNvCxnSpPr>
                  <a:endCxn id="6" idx="1"/>
                </p:cNvCxnSpPr>
                <p:nvPr/>
              </p:nvCxnSpPr>
              <p:spPr>
                <a:xfrm>
                  <a:off x="4118517" y="5410200"/>
                  <a:ext cx="838200" cy="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0B9B560-CF59-1C85-3A18-B7C6B914D2BD}"/>
                    </a:ext>
                  </a:extLst>
                </p:cNvPr>
                <p:cNvCxnSpPr/>
                <p:nvPr/>
              </p:nvCxnSpPr>
              <p:spPr>
                <a:xfrm>
                  <a:off x="3124200" y="5410200"/>
                  <a:ext cx="838200" cy="0"/>
                </a:xfrm>
                <a:prstGeom prst="line">
                  <a:avLst/>
                </a:prstGeom>
                <a:ln w="19050"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4E9FDFA-2160-2BAC-D663-46E60D120762}"/>
                    </a:ext>
                  </a:extLst>
                </p:cNvPr>
                <p:cNvCxnSpPr>
                  <a:stCxn id="9" idx="2"/>
                  <a:endCxn id="10" idx="0"/>
                </p:cNvCxnSpPr>
                <p:nvPr/>
              </p:nvCxnSpPr>
              <p:spPr>
                <a:xfrm>
                  <a:off x="5713142" y="4800600"/>
                  <a:ext cx="3717" cy="1143000"/>
                </a:xfrm>
                <a:prstGeom prst="line">
                  <a:avLst/>
                </a:prstGeom>
                <a:ln w="19050"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F9D75FF4-8B22-DDBF-D5B4-84E73E5ABF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0243C466-0993-F5CB-4DEC-6679A54AC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3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DB17AD-B2C2-1A1C-2654-FAE48F3B5A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4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95F30E3-D018-47D4-1FEA-6D2D6B4BC0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5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908119A-9032-A295-8770-6F0B49896C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DC0ED89F-1920-7106-BD3C-00B45AF7DBBC}"/>
                </a:ext>
              </a:extLst>
            </p:cNvPr>
            <p:cNvSpPr/>
            <p:nvPr/>
          </p:nvSpPr>
          <p:spPr>
            <a:xfrm>
              <a:off x="2520963" y="4673840"/>
              <a:ext cx="1258535" cy="1193560"/>
            </a:xfrm>
            <a:prstGeom prst="arc">
              <a:avLst>
                <a:gd name="adj1" fmla="val 16200000"/>
                <a:gd name="adj2" fmla="val 353743"/>
              </a:avLst>
            </a:prstGeom>
            <a:ln w="15875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3"/>
              <p:cNvGraphicFramePr>
                <a:graphicFrameLocks/>
              </p:cNvGraphicFramePr>
              <p:nvPr/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31619086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448" t="-3448" r="-5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3448" t="-3448" r="-4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3448" t="-3448" r="-3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3448" t="-3448" r="-2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3448" t="-3448" r="-1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3448" t="-3448" r="-6897" b="-5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448" t="-103448" r="-5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3448" t="-103448" r="-4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3448" t="-103448" r="-3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3448" t="-103448" r="-2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3448" t="-103448" r="-1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3448" t="-103448" r="-6897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448" t="-203448" r="-5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3448" t="-203448" r="-4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3448" t="-203448" r="-3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3448" t="-203448" r="-2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3448" t="-203448" r="-1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3448" t="-203448" r="-6897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448" t="-303448" r="-5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3448" t="-303448" r="-4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3448" t="-303448" r="-3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3448" t="-303448" r="-2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3448" t="-303448" r="-1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448" t="-403448" r="-5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3448" t="-403448" r="-4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3448" t="-403448" r="-3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3448" t="-403448" r="-2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3448" t="-403448" r="-1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3448" t="-403448" r="-689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448" t="-503448" r="-5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3448" t="-503448" r="-4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3448" t="-503448" r="-3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3448" t="-503448" r="-1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3448" t="-503448" r="-689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0D998A9-EAE0-724F-BB2F-EDAB65CE3A54}"/>
              </a:ext>
            </a:extLst>
          </p:cNvPr>
          <p:cNvGrpSpPr/>
          <p:nvPr/>
        </p:nvGrpSpPr>
        <p:grpSpPr>
          <a:xfrm>
            <a:off x="5091949" y="4343400"/>
            <a:ext cx="3899651" cy="2121932"/>
            <a:chOff x="228600" y="4355068"/>
            <a:chExt cx="3899651" cy="2121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66D5A8E-4EA2-1441-87B1-8E53B5191E30}"/>
                    </a:ext>
                  </a:extLst>
                </p:cNvPr>
                <p:cNvSpPr txBox="1"/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23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5EE37F3-7304-C548-84CC-A606FAB46E18}"/>
                </a:ext>
              </a:extLst>
            </p:cNvPr>
            <p:cNvGrpSpPr/>
            <p:nvPr/>
          </p:nvGrpSpPr>
          <p:grpSpPr>
            <a:xfrm>
              <a:off x="228600" y="4648200"/>
              <a:ext cx="3899651" cy="1828800"/>
              <a:chOff x="2866955" y="4648200"/>
              <a:chExt cx="3899651" cy="1828800"/>
            </a:xfrm>
          </p:grpSpPr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ACA5AE9D-EEF2-6B43-B96E-0B53EAD4E5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D6065332-0798-4741-89AA-D4AC85278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83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B5D6B66A-3F4F-8B4B-9643-DDBD947F93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5083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1A0F4C56-D33D-E941-8E30-3C949AFB57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5943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>
                <a:extLst>
                  <a:ext uri="{FF2B5EF4-FFF2-40B4-BE49-F238E27FC236}">
                    <a16:creationId xmlns:a16="http://schemas.microsoft.com/office/drawing/2014/main" id="{D90D4825-5C6F-C346-B9BB-6628C9252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">
                <a:extLst>
                  <a:ext uri="{FF2B5EF4-FFF2-40B4-BE49-F238E27FC236}">
                    <a16:creationId xmlns:a16="http://schemas.microsoft.com/office/drawing/2014/main" id="{4C5BF68C-57AA-1244-A594-5AB994DE61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FEEFCE02-530C-3948-A421-28940D89E223}"/>
                      </a:ext>
                    </a:extLst>
                  </p:cNvPr>
                  <p:cNvSpPr txBox="1"/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14FC49B-C944-6347-987F-5FFA3C027F78}"/>
                      </a:ext>
                    </a:extLst>
                  </p:cNvPr>
                  <p:cNvSpPr txBox="1"/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4A2C447-4A99-7645-B95F-271FCA631614}"/>
                      </a:ext>
                    </a:extLst>
                  </p:cNvPr>
                  <p:cNvSpPr txBox="1"/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E8B34B06-CD21-FC4B-BD66-6B354094A5D7}"/>
                      </a:ext>
                    </a:extLst>
                  </p:cNvPr>
                  <p:cNvSpPr txBox="1"/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A7F870A-1DF3-3D47-9A3D-D053B8F1C48E}"/>
                      </a:ext>
                    </a:extLst>
                  </p:cNvPr>
                  <p:cNvSpPr txBox="1"/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8" name="Arc 57">
            <a:extLst>
              <a:ext uri="{FF2B5EF4-FFF2-40B4-BE49-F238E27FC236}">
                <a16:creationId xmlns:a16="http://schemas.microsoft.com/office/drawing/2014/main" id="{628D83D3-F8FF-504E-B65B-7F7251A21E7F}"/>
              </a:ext>
            </a:extLst>
          </p:cNvPr>
          <p:cNvSpPr/>
          <p:nvPr/>
        </p:nvSpPr>
        <p:spPr>
          <a:xfrm>
            <a:off x="5029200" y="5017532"/>
            <a:ext cx="2377394" cy="1535668"/>
          </a:xfrm>
          <a:prstGeom prst="arc">
            <a:avLst>
              <a:gd name="adj1" fmla="val 12271239"/>
              <a:gd name="adj2" fmla="val 2014131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51A5FBF-3B07-0F4B-AFDF-3A7F62E7C3B6}"/>
              </a:ext>
            </a:extLst>
          </p:cNvPr>
          <p:cNvGrpSpPr/>
          <p:nvPr/>
        </p:nvGrpSpPr>
        <p:grpSpPr>
          <a:xfrm>
            <a:off x="7315200" y="4739481"/>
            <a:ext cx="1238111" cy="659051"/>
            <a:chOff x="7315200" y="4739481"/>
            <a:chExt cx="1238111" cy="65905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7802DDA-D85D-EF48-8F5F-9E4ABB1F6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200" y="4739481"/>
              <a:ext cx="625722" cy="594519"/>
            </a:xfrm>
            <a:prstGeom prst="line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05CE3E9-1D4F-A74A-9AF6-14B9211A4AA2}"/>
                </a:ext>
              </a:extLst>
            </p:cNvPr>
            <p:cNvCxnSpPr/>
            <p:nvPr/>
          </p:nvCxnSpPr>
          <p:spPr>
            <a:xfrm>
              <a:off x="7330394" y="5398532"/>
              <a:ext cx="1222917" cy="0"/>
            </a:xfrm>
            <a:prstGeom prst="line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A79642B-D039-DC4B-B4A4-454E17469251}"/>
              </a:ext>
            </a:extLst>
          </p:cNvPr>
          <p:cNvCxnSpPr/>
          <p:nvPr/>
        </p:nvCxnSpPr>
        <p:spPr>
          <a:xfrm flipH="1">
            <a:off x="8019911" y="5474732"/>
            <a:ext cx="611459" cy="533400"/>
          </a:xfrm>
          <a:prstGeom prst="line">
            <a:avLst/>
          </a:prstGeom>
          <a:ln w="1905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BCFE31-C0AE-3A4F-B658-7E1618D499F1}"/>
              </a:ext>
            </a:extLst>
          </p:cNvPr>
          <p:cNvCxnSpPr/>
          <p:nvPr/>
        </p:nvCxnSpPr>
        <p:spPr>
          <a:xfrm>
            <a:off x="6328317" y="5410200"/>
            <a:ext cx="838200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D0601B-7568-0B46-8C4E-F44A382C824B}"/>
              </a:ext>
            </a:extLst>
          </p:cNvPr>
          <p:cNvCxnSpPr/>
          <p:nvPr/>
        </p:nvCxnSpPr>
        <p:spPr>
          <a:xfrm>
            <a:off x="5334000" y="5410200"/>
            <a:ext cx="838200" cy="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DF5924C-7CC9-934D-8A2C-3D9DD7804833}"/>
              </a:ext>
            </a:extLst>
          </p:cNvPr>
          <p:cNvCxnSpPr/>
          <p:nvPr/>
        </p:nvCxnSpPr>
        <p:spPr>
          <a:xfrm>
            <a:off x="7924800" y="4800600"/>
            <a:ext cx="3717" cy="1143000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767E3FC-7EB7-0944-8F77-189FEA3A9D32}"/>
              </a:ext>
            </a:extLst>
          </p:cNvPr>
          <p:cNvCxnSpPr/>
          <p:nvPr/>
        </p:nvCxnSpPr>
        <p:spPr>
          <a:xfrm>
            <a:off x="7320776" y="5474732"/>
            <a:ext cx="604024" cy="53340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A2AE05B-D378-774A-8A5E-82C3F54A2A3D}"/>
              </a:ext>
            </a:extLst>
          </p:cNvPr>
          <p:cNvCxnSpPr/>
          <p:nvPr/>
        </p:nvCxnSpPr>
        <p:spPr>
          <a:xfrm>
            <a:off x="8023282" y="4774960"/>
            <a:ext cx="615176" cy="60960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9874E89C-5F61-5140-B570-B8111BF482DB}"/>
              </a:ext>
            </a:extLst>
          </p:cNvPr>
          <p:cNvSpPr/>
          <p:nvPr/>
        </p:nvSpPr>
        <p:spPr>
          <a:xfrm>
            <a:off x="7391400" y="4724400"/>
            <a:ext cx="1258535" cy="1193560"/>
          </a:xfrm>
          <a:prstGeom prst="arc">
            <a:avLst>
              <a:gd name="adj1" fmla="val 16200000"/>
              <a:gd name="adj2" fmla="val 353743"/>
            </a:avLst>
          </a:prstGeom>
          <a:ln w="158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9AB986-7248-0D44-A266-B1E0FA825213}"/>
                  </a:ext>
                </a:extLst>
              </p:cNvPr>
              <p:cNvSpPr txBox="1"/>
              <p:nvPr/>
            </p:nvSpPr>
            <p:spPr>
              <a:xfrm>
                <a:off x="7379344" y="6400800"/>
                <a:ext cx="50359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9AB986-7248-0D44-A266-B1E0FA825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344" y="6400800"/>
                <a:ext cx="503599" cy="37555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6056CF8-75D0-3542-9833-D1B943468D1D}"/>
                  </a:ext>
                </a:extLst>
              </p:cNvPr>
              <p:cNvSpPr txBox="1"/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6056CF8-75D0-3542-9833-D1B943468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015504EC-2F6A-3A18-AD58-EEB4CA5172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570037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There is an edge 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) in the graph corresponding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000" b="1" dirty="0"/>
                  <a:t>if and only if </a:t>
                </a:r>
                <a:r>
                  <a:rPr lang="en-US" sz="2000" dirty="0"/>
                  <a:t>there is a path of length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015504EC-2F6A-3A18-AD58-EEB4CA517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70037"/>
                <a:ext cx="8229600" cy="4525963"/>
              </a:xfrm>
              <a:prstGeom prst="rect">
                <a:avLst/>
              </a:prstGeom>
              <a:blipFill>
                <a:blip r:embed="rId48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B71BA1-3814-9BE7-32B3-0BD0E66E9774}"/>
                  </a:ext>
                </a:extLst>
              </p:cNvPr>
              <p:cNvSpPr txBox="1"/>
              <p:nvPr/>
            </p:nvSpPr>
            <p:spPr>
              <a:xfrm>
                <a:off x="4361369" y="3645349"/>
                <a:ext cx="2862322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B71BA1-3814-9BE7-32B3-0BD0E66E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369" y="3645349"/>
                <a:ext cx="2862322" cy="400110"/>
              </a:xfrm>
              <a:prstGeom prst="rect">
                <a:avLst/>
              </a:prstGeom>
              <a:blipFill>
                <a:blip r:embed="rId49"/>
                <a:stretch>
                  <a:fillRect l="-2128" t="-9091" r="-1489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14EA97C-A613-FBF9-7420-02066FD5BA29}"/>
              </a:ext>
            </a:extLst>
          </p:cNvPr>
          <p:cNvGrpSpPr/>
          <p:nvPr/>
        </p:nvGrpSpPr>
        <p:grpSpPr>
          <a:xfrm>
            <a:off x="6343511" y="4712732"/>
            <a:ext cx="1520283" cy="1295400"/>
            <a:chOff x="6343511" y="4712732"/>
            <a:chExt cx="1520283" cy="12954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94477-CF17-6EC3-C6CA-ACD79B53A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4335" y="4712732"/>
              <a:ext cx="1515742" cy="647089"/>
            </a:xfrm>
            <a:prstGeom prst="line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D072ECA-21D0-9EB3-A940-7CD6D30582E0}"/>
                </a:ext>
              </a:extLst>
            </p:cNvPr>
            <p:cNvCxnSpPr/>
            <p:nvPr/>
          </p:nvCxnSpPr>
          <p:spPr>
            <a:xfrm>
              <a:off x="6343511" y="5398532"/>
              <a:ext cx="1520283" cy="609600"/>
            </a:xfrm>
            <a:prstGeom prst="line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5679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compute transitive closure of graph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𝜔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36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blipFill rotWithShape="1">
                <a:blip r:embed="rId3"/>
                <a:stretch>
                  <a:fillRect l="-7477" t="-7955" r="-3084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blipFill rotWithShape="1">
                <a:blip r:embed="rId4"/>
                <a:stretch>
                  <a:fillRect l="-6897" t="-7955" r="-2758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𝟖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blipFill rotWithShape="1">
                <a:blip r:embed="rId5"/>
                <a:stretch>
                  <a:fillRect l="-6897" t="-8046" r="-275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48400" y="36576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95136" y="3733800"/>
                <a:ext cx="103951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36" y="3733800"/>
                <a:ext cx="1039515" cy="532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1143000" y="37951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831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00600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022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196DC4-AC23-2842-835F-3F346AC31794}"/>
                  </a:ext>
                </a:extLst>
              </p:cNvPr>
              <p:cNvSpPr txBox="1"/>
              <p:nvPr/>
            </p:nvSpPr>
            <p:spPr>
              <a:xfrm>
                <a:off x="3003301" y="3059668"/>
                <a:ext cx="3137397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1" dirty="0"/>
                  <a:t> Matrix Multiplications  </a:t>
                </a:r>
                <a:r>
                  <a:rPr lang="en-US" b="1" dirty="0">
                    <a:sym typeface="Wingdings" pitchFamily="2" charset="2"/>
                  </a:rPr>
                  <a:t></a:t>
                </a:r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196DC4-AC23-2842-835F-3F346AC31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301" y="3059668"/>
                <a:ext cx="3137397" cy="369332"/>
              </a:xfrm>
              <a:prstGeom prst="rect">
                <a:avLst/>
              </a:prstGeom>
              <a:blipFill>
                <a:blip r:embed="rId7"/>
                <a:stretch>
                  <a:fillRect l="-388" t="-9524" r="-77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09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7244</TotalTime>
  <Words>2473</Words>
  <Application>Microsoft Macintosh PowerPoint</Application>
  <PresentationFormat>On-screen Show (4:3)</PresentationFormat>
  <Paragraphs>1775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Design and Analysis of Algorithms </vt:lpstr>
      <vt:lpstr>RECAP of the Last Lecture</vt:lpstr>
      <vt:lpstr>Fast Matrix Multiplication </vt:lpstr>
      <vt:lpstr>Transitive Closure of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Interested in Research in Algorithms  related to Matrices?</vt:lpstr>
      <vt:lpstr>All Pairs Shortest Paths (APSP)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Distance in G^2             Distance in G</vt:lpstr>
      <vt:lpstr>Distance in G^2             Distance in 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498</cp:revision>
  <dcterms:created xsi:type="dcterms:W3CDTF">2011-12-03T04:13:03Z</dcterms:created>
  <dcterms:modified xsi:type="dcterms:W3CDTF">2023-11-01T05:08:42Z</dcterms:modified>
</cp:coreProperties>
</file>