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0"/>
  </p:notesMasterIdLst>
  <p:sldIdLst>
    <p:sldId id="274" r:id="rId2"/>
    <p:sldId id="490" r:id="rId3"/>
    <p:sldId id="493" r:id="rId4"/>
    <p:sldId id="518" r:id="rId5"/>
    <p:sldId id="517" r:id="rId6"/>
    <p:sldId id="509" r:id="rId7"/>
    <p:sldId id="494" r:id="rId8"/>
    <p:sldId id="495" r:id="rId9"/>
    <p:sldId id="497" r:id="rId10"/>
    <p:sldId id="500" r:id="rId11"/>
    <p:sldId id="501" r:id="rId12"/>
    <p:sldId id="496" r:id="rId13"/>
    <p:sldId id="504" r:id="rId14"/>
    <p:sldId id="527" r:id="rId15"/>
    <p:sldId id="483" r:id="rId16"/>
    <p:sldId id="486" r:id="rId17"/>
    <p:sldId id="488" r:id="rId18"/>
    <p:sldId id="484" r:id="rId19"/>
    <p:sldId id="505" r:id="rId20"/>
    <p:sldId id="529" r:id="rId21"/>
    <p:sldId id="485" r:id="rId22"/>
    <p:sldId id="549" r:id="rId23"/>
    <p:sldId id="541" r:id="rId24"/>
    <p:sldId id="548" r:id="rId25"/>
    <p:sldId id="583" r:id="rId26"/>
    <p:sldId id="584" r:id="rId27"/>
    <p:sldId id="585" r:id="rId28"/>
    <p:sldId id="586" r:id="rId2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27" autoAdjust="0"/>
    <p:restoredTop sz="94640" autoAdjust="0"/>
  </p:normalViewPr>
  <p:slideViewPr>
    <p:cSldViewPr>
      <p:cViewPr varScale="1">
        <p:scale>
          <a:sx n="108" d="100"/>
          <a:sy n="108" d="100"/>
        </p:scale>
        <p:origin x="190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11/4/2023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11/4/2023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11/4/2023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11/4/2023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11/4/2023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11/4/2023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11/4/2023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26.png"/><Relationship Id="rId3" Type="http://schemas.openxmlformats.org/officeDocument/2006/relationships/image" Target="../media/image23.png"/><Relationship Id="rId7" Type="http://schemas.openxmlformats.org/officeDocument/2006/relationships/image" Target="../media/image4.png"/><Relationship Id="rId12" Type="http://schemas.openxmlformats.org/officeDocument/2006/relationships/image" Target="../media/image2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1.png"/><Relationship Id="rId11" Type="http://schemas.openxmlformats.org/officeDocument/2006/relationships/image" Target="../media/image22.png"/><Relationship Id="rId5" Type="http://schemas.openxmlformats.org/officeDocument/2006/relationships/image" Target="../media/image210.png"/><Relationship Id="rId10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1.png"/><Relationship Id="rId3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30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29.png"/><Relationship Id="rId5" Type="http://schemas.openxmlformats.org/officeDocument/2006/relationships/image" Target="../media/image311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4" Type="http://schemas.openxmlformats.org/officeDocument/2006/relationships/image" Target="../media/image210.png"/><Relationship Id="rId9" Type="http://schemas.openxmlformats.org/officeDocument/2006/relationships/image" Target="../media/image21.png"/><Relationship Id="rId1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0.png"/><Relationship Id="rId7" Type="http://schemas.openxmlformats.org/officeDocument/2006/relationships/image" Target="../media/image330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0.png"/><Relationship Id="rId5" Type="http://schemas.openxmlformats.org/officeDocument/2006/relationships/image" Target="../media/image310.png"/><Relationship Id="rId4" Type="http://schemas.openxmlformats.org/officeDocument/2006/relationships/image" Target="../media/image30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38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1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0.png"/><Relationship Id="rId11" Type="http://schemas.openxmlformats.org/officeDocument/2006/relationships/image" Target="../media/image46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9" Type="http://schemas.openxmlformats.org/officeDocument/2006/relationships/image" Target="../media/image4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0.png"/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60.png"/><Relationship Id="rId4" Type="http://schemas.openxmlformats.org/officeDocument/2006/relationships/image" Target="../media/image45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17" Type="http://schemas.openxmlformats.org/officeDocument/2006/relationships/image" Target="../media/image50.png"/><Relationship Id="rId2" Type="http://schemas.openxmlformats.org/officeDocument/2006/relationships/image" Target="../media/image47.png"/><Relationship Id="rId16" Type="http://schemas.openxmlformats.org/officeDocument/2006/relationships/image" Target="../media/image49.png"/><Relationship Id="rId1" Type="http://schemas.openxmlformats.org/officeDocument/2006/relationships/slideLayout" Target="../slideLayouts/slideLayout4.xml"/><Relationship Id="rId15" Type="http://schemas.openxmlformats.org/officeDocument/2006/relationships/image" Target="../media/image60.png"/><Relationship Id="rId14" Type="http://schemas.openxmlformats.org/officeDocument/2006/relationships/image" Target="../media/image5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17" Type="http://schemas.openxmlformats.org/officeDocument/2006/relationships/image" Target="../media/image62.png"/><Relationship Id="rId2" Type="http://schemas.openxmlformats.org/officeDocument/2006/relationships/image" Target="../media/image47.png"/><Relationship Id="rId16" Type="http://schemas.openxmlformats.org/officeDocument/2006/relationships/image" Target="../media/image6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500.png"/><Relationship Id="rId15" Type="http://schemas.openxmlformats.org/officeDocument/2006/relationships/image" Target="../media/image60.png"/><Relationship Id="rId10" Type="http://schemas.openxmlformats.org/officeDocument/2006/relationships/image" Target="../media/image55.png"/><Relationship Id="rId4" Type="http://schemas.openxmlformats.org/officeDocument/2006/relationships/image" Target="../media/image490.png"/><Relationship Id="rId9" Type="http://schemas.openxmlformats.org/officeDocument/2006/relationships/image" Target="../media/image54.png"/><Relationship Id="rId14" Type="http://schemas.openxmlformats.org/officeDocument/2006/relationships/image" Target="../media/image5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500.png"/><Relationship Id="rId15" Type="http://schemas.openxmlformats.org/officeDocument/2006/relationships/image" Target="../media/image60.png"/><Relationship Id="rId10" Type="http://schemas.openxmlformats.org/officeDocument/2006/relationships/image" Target="../media/image55.png"/><Relationship Id="rId4" Type="http://schemas.openxmlformats.org/officeDocument/2006/relationships/image" Target="../media/image490.png"/><Relationship Id="rId9" Type="http://schemas.openxmlformats.org/officeDocument/2006/relationships/image" Target="../media/image54.png"/><Relationship Id="rId14" Type="http://schemas.openxmlformats.org/officeDocument/2006/relationships/image" Target="../media/image5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g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65.png"/><Relationship Id="rId7" Type="http://schemas.openxmlformats.org/officeDocument/2006/relationships/image" Target="../media/image70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0.png"/><Relationship Id="rId4" Type="http://schemas.openxmlformats.org/officeDocument/2006/relationships/image" Target="../media/image412.png"/><Relationship Id="rId9" Type="http://schemas.openxmlformats.org/officeDocument/2006/relationships/image" Target="../media/image11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1.png"/><Relationship Id="rId13" Type="http://schemas.openxmlformats.org/officeDocument/2006/relationships/image" Target="../media/image220.png"/><Relationship Id="rId3" Type="http://schemas.openxmlformats.org/officeDocument/2006/relationships/image" Target="../media/image142.png"/><Relationship Id="rId7" Type="http://schemas.openxmlformats.org/officeDocument/2006/relationships/image" Target="../media/image161.png"/><Relationship Id="rId12" Type="http://schemas.openxmlformats.org/officeDocument/2006/relationships/image" Target="../media/image212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2.png"/><Relationship Id="rId11" Type="http://schemas.openxmlformats.org/officeDocument/2006/relationships/image" Target="../media/image200.png"/><Relationship Id="rId5" Type="http://schemas.openxmlformats.org/officeDocument/2006/relationships/image" Target="../media/image141.png"/><Relationship Id="rId10" Type="http://schemas.openxmlformats.org/officeDocument/2006/relationships/image" Target="../media/image190.png"/><Relationship Id="rId4" Type="http://schemas.openxmlformats.org/officeDocument/2006/relationships/image" Target="../media/image411.png"/><Relationship Id="rId9" Type="http://schemas.openxmlformats.org/officeDocument/2006/relationships/image" Target="../media/image180.png"/><Relationship Id="rId14" Type="http://schemas.openxmlformats.org/officeDocument/2006/relationships/image" Target="../media/image23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10.png"/><Relationship Id="rId7" Type="http://schemas.openxmlformats.org/officeDocument/2006/relationships/image" Target="../media/image7.png"/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10" Type="http://schemas.openxmlformats.org/officeDocument/2006/relationships/image" Target="../media/image10.png"/><Relationship Id="rId4" Type="http://schemas.openxmlformats.org/officeDocument/2006/relationships/image" Target="../media/image311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11.png"/><Relationship Id="rId7" Type="http://schemas.openxmlformats.org/officeDocument/2006/relationships/image" Target="../media/image7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1.png"/><Relationship Id="rId7" Type="http://schemas.openxmlformats.org/officeDocument/2006/relationships/image" Target="../media/image16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2.png"/><Relationship Id="rId5" Type="http://schemas.openxmlformats.org/officeDocument/2006/relationships/image" Target="../media/image151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3" Type="http://schemas.openxmlformats.org/officeDocument/2006/relationships/image" Target="../media/image311.png"/><Relationship Id="rId7" Type="http://schemas.openxmlformats.org/officeDocument/2006/relationships/image" Target="../media/image6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160.png"/><Relationship Id="rId5" Type="http://schemas.openxmlformats.org/officeDocument/2006/relationships/image" Target="../media/image110.png"/><Relationship Id="rId10" Type="http://schemas.openxmlformats.org/officeDocument/2006/relationships/image" Target="../media/image150.png"/><Relationship Id="rId4" Type="http://schemas.openxmlformats.org/officeDocument/2006/relationships/image" Target="../media/image4.png"/><Relationship Id="rId9" Type="http://schemas.openxmlformats.org/officeDocument/2006/relationships/image" Target="../media/image14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9.png"/><Relationship Id="rId7" Type="http://schemas.openxmlformats.org/officeDocument/2006/relationships/image" Target="../media/image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1.png"/><Relationship Id="rId5" Type="http://schemas.openxmlformats.org/officeDocument/2006/relationships/image" Target="../media/image210.png"/><Relationship Id="rId10" Type="http://schemas.openxmlformats.org/officeDocument/2006/relationships/image" Target="../media/image22.png"/><Relationship Id="rId4" Type="http://schemas.openxmlformats.org/officeDocument/2006/relationships/image" Target="../media/image20.png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981200"/>
            <a:ext cx="8382000" cy="19050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>
                <a:solidFill>
                  <a:srgbClr val="002060"/>
                </a:solidFill>
              </a:rPr>
              <a:t>(CS345/CS345A)</a:t>
            </a:r>
            <a:r>
              <a:rPr lang="en-US" sz="3200" b="1" dirty="0">
                <a:solidFill>
                  <a:srgbClr val="C00000"/>
                </a:solidFill>
              </a:rPr>
              <a:t> </a:t>
            </a:r>
            <a:br>
              <a:rPr lang="en-US" sz="3200" b="1" dirty="0">
                <a:solidFill>
                  <a:srgbClr val="C00000"/>
                </a:solidFill>
              </a:rPr>
            </a:br>
            <a:endParaRPr lang="en-US" sz="3600" i="1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19600"/>
            <a:ext cx="76200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>
                <a:solidFill>
                  <a:srgbClr val="C00000"/>
                </a:solidFill>
              </a:rPr>
              <a:t>Lecture 35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>
                <a:solidFill>
                  <a:srgbClr val="7030A0"/>
                </a:solidFill>
              </a:rPr>
              <a:t>Pattern Matching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Exploring relation between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6C31"/>
                        </a:solidFill>
                        <a:latin typeface="Cambria Math"/>
                      </a:rPr>
                      <m:t>𝑭</m:t>
                    </m:r>
                    <m:d>
                      <m:dPr>
                        <m:ctrlPr>
                          <a:rPr lang="en-US" sz="32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e>
                    </m:d>
                  </m:oMath>
                </a14:m>
                <a:r>
                  <a:rPr lang="en-US" sz="3200" b="1" dirty="0"/>
                  <a:t> and</a:t>
                </a:r>
                <a:r>
                  <a:rPr lang="en-US" sz="3200" b="1" dirty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6C31"/>
                        </a:solidFill>
                        <a:latin typeface="Cambria Math"/>
                      </a:rPr>
                      <m:t>𝑭</m:t>
                    </m:r>
                    <m:d>
                      <m:dPr>
                        <m:ctrlPr>
                          <a:rPr lang="en-US" sz="32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32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32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e>
                    </m:d>
                  </m:oMath>
                </a14:m>
                <a:br>
                  <a:rPr lang="en-US" sz="3200" b="1" dirty="0"/>
                </a:br>
                <a:r>
                  <a:rPr lang="en-US" sz="3200" b="1" dirty="0"/>
                  <a:t> </a:t>
                </a:r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r="-963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A non-empty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𝑭</m:t>
                    </m:r>
                    <m:d>
                      <m:d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e>
                    </m:d>
                  </m:oMath>
                </a14:m>
                <a:r>
                  <a:rPr lang="en-US" sz="2000" dirty="0"/>
                  <a:t> is of the form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𝑿</m:t>
                    </m:r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/>
                      </a:rPr>
                      <m:t>∷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[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/>
                  <a:t>, where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𝑿</m:t>
                    </m:r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is a prefix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𝑭</m:t>
                    </m:r>
                    <m:d>
                      <m:d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Content Placehold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852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231091"/>
              </p:ext>
            </p:extLst>
          </p:nvPr>
        </p:nvGraphicFramePr>
        <p:xfrm>
          <a:off x="3048000" y="2590800"/>
          <a:ext cx="3429000" cy="381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7" name="Group 16"/>
          <p:cNvGrpSpPr/>
          <p:nvPr/>
        </p:nvGrpSpPr>
        <p:grpSpPr>
          <a:xfrm>
            <a:off x="4343400" y="1252639"/>
            <a:ext cx="726481" cy="652361"/>
            <a:chOff x="3980124" y="1252639"/>
            <a:chExt cx="726481" cy="65236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3980124" y="1252639"/>
                  <a:ext cx="72648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0124" y="1252639"/>
                  <a:ext cx="726481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1008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Arrow Connector 14"/>
            <p:cNvCxnSpPr/>
            <p:nvPr/>
          </p:nvCxnSpPr>
          <p:spPr>
            <a:xfrm>
              <a:off x="4419600" y="1600200"/>
              <a:ext cx="0" cy="304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76200" y="1307068"/>
            <a:ext cx="8619384" cy="978932"/>
            <a:chOff x="76200" y="1307068"/>
            <a:chExt cx="8619384" cy="978932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1" name="Content Placeholder 8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53581163"/>
                    </p:ext>
                  </p:extLst>
                </p:nvPr>
              </p:nvGraphicFramePr>
              <p:xfrm>
                <a:off x="457200" y="1915160"/>
                <a:ext cx="8229606" cy="37084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374073">
                        <a:extLst>
                          <a:ext uri="{9D8B030D-6E8A-4147-A177-3AD203B41FA5}">
                            <a16:colId xmlns:a16="http://schemas.microsoft.com/office/drawing/2014/main" val="20000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01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02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03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04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05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06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07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08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09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10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11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12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13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14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15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16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17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18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19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20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21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11" name="Content Placeholder 8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53581163"/>
                    </p:ext>
                  </p:extLst>
                </p:nvPr>
              </p:nvGraphicFramePr>
              <p:xfrm>
                <a:off x="457200" y="1915160"/>
                <a:ext cx="8229606" cy="37084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</a:tblGrid>
                    <a:tr h="370840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</a:tr>
                  </a:tbl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/>
                <p:cNvSpPr/>
                <p:nvPr/>
              </p:nvSpPr>
              <p:spPr>
                <a:xfrm>
                  <a:off x="515676" y="1307068"/>
                  <a:ext cx="36580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Rectangle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676" y="1307068"/>
                  <a:ext cx="365806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2166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/>
                <p:cNvSpPr/>
                <p:nvPr/>
              </p:nvSpPr>
              <p:spPr>
                <a:xfrm>
                  <a:off x="8320994" y="1371600"/>
                  <a:ext cx="37459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Rectangle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20994" y="1371600"/>
                  <a:ext cx="374590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1967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/>
                <p:cNvSpPr/>
                <p:nvPr/>
              </p:nvSpPr>
              <p:spPr>
                <a:xfrm>
                  <a:off x="76200" y="1840468"/>
                  <a:ext cx="38048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𝑻</m:t>
                        </m:r>
                      </m:oMath>
                    </m:oMathPara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Rectangle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0" y="1840468"/>
                  <a:ext cx="380489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5"/>
          <p:cNvGrpSpPr/>
          <p:nvPr/>
        </p:nvGrpSpPr>
        <p:grpSpPr>
          <a:xfrm>
            <a:off x="4935276" y="914400"/>
            <a:ext cx="322524" cy="990600"/>
            <a:chOff x="4231681" y="914400"/>
            <a:chExt cx="322524" cy="9906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4231681" y="914400"/>
                  <a:ext cx="32252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1681" y="914400"/>
                  <a:ext cx="32252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264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Straight Arrow Connector 36"/>
            <p:cNvCxnSpPr/>
            <p:nvPr/>
          </p:nvCxnSpPr>
          <p:spPr>
            <a:xfrm>
              <a:off x="4419600" y="1307068"/>
              <a:ext cx="0" cy="5979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Straight Connector 18"/>
          <p:cNvCxnSpPr/>
          <p:nvPr/>
        </p:nvCxnSpPr>
        <p:spPr>
          <a:xfrm>
            <a:off x="4782876" y="2133600"/>
            <a:ext cx="0" cy="533400"/>
          </a:xfrm>
          <a:prstGeom prst="line">
            <a:avLst/>
          </a:pr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419600" y="2133600"/>
            <a:ext cx="0" cy="533400"/>
          </a:xfrm>
          <a:prstGeom prst="line">
            <a:avLst/>
          </a:pr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3657600" y="2133600"/>
            <a:ext cx="381000" cy="533400"/>
            <a:chOff x="3657600" y="2133600"/>
            <a:chExt cx="381000" cy="533400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4038600" y="2133600"/>
              <a:ext cx="0" cy="533400"/>
            </a:xfrm>
            <a:prstGeom prst="line">
              <a:avLst/>
            </a:prstGeom>
            <a:ln w="381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657600" y="2133600"/>
              <a:ext cx="0" cy="533400"/>
            </a:xfrm>
            <a:prstGeom prst="line">
              <a:avLst/>
            </a:prstGeom>
            <a:ln w="381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543884"/>
              </p:ext>
            </p:extLst>
          </p:nvPr>
        </p:nvGraphicFramePr>
        <p:xfrm>
          <a:off x="3810000" y="3238500"/>
          <a:ext cx="3429000" cy="365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4" name="Straight Connector 43"/>
          <p:cNvCxnSpPr/>
          <p:nvPr/>
        </p:nvCxnSpPr>
        <p:spPr>
          <a:xfrm>
            <a:off x="5181600" y="2133600"/>
            <a:ext cx="0" cy="1230868"/>
          </a:xfrm>
          <a:prstGeom prst="line">
            <a:avLst/>
          </a:pr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800600" y="2819400"/>
            <a:ext cx="0" cy="533400"/>
          </a:xfrm>
          <a:prstGeom prst="line">
            <a:avLst/>
          </a:pr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4038600" y="2819400"/>
            <a:ext cx="381000" cy="533400"/>
            <a:chOff x="3657600" y="2133600"/>
            <a:chExt cx="381000" cy="533400"/>
          </a:xfrm>
        </p:grpSpPr>
        <p:cxnSp>
          <p:nvCxnSpPr>
            <p:cNvPr id="42" name="Straight Connector 41"/>
            <p:cNvCxnSpPr/>
            <p:nvPr/>
          </p:nvCxnSpPr>
          <p:spPr>
            <a:xfrm>
              <a:off x="4038600" y="2133600"/>
              <a:ext cx="0" cy="533400"/>
            </a:xfrm>
            <a:prstGeom prst="line">
              <a:avLst/>
            </a:prstGeom>
            <a:ln w="381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3657600" y="2133600"/>
              <a:ext cx="0" cy="533400"/>
            </a:xfrm>
            <a:prstGeom prst="line">
              <a:avLst/>
            </a:prstGeom>
            <a:ln w="381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3798331" y="3581402"/>
            <a:ext cx="1154668" cy="597930"/>
            <a:chOff x="3798331" y="3581402"/>
            <a:chExt cx="1154668" cy="597930"/>
          </a:xfrm>
        </p:grpSpPr>
        <p:sp>
          <p:nvSpPr>
            <p:cNvPr id="9" name="Right Brace 8"/>
            <p:cNvSpPr/>
            <p:nvPr/>
          </p:nvSpPr>
          <p:spPr>
            <a:xfrm rot="5400000">
              <a:off x="4237738" y="3141995"/>
              <a:ext cx="275854" cy="1154668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50"/>
                <p:cNvSpPr/>
                <p:nvPr/>
              </p:nvSpPr>
              <p:spPr>
                <a:xfrm>
                  <a:off x="4175738" y="3810000"/>
                  <a:ext cx="39786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𝑿</m:t>
                        </m:r>
                      </m:oMath>
                    </m:oMathPara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Rectangle 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5738" y="3810000"/>
                  <a:ext cx="397865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20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5" name="Straight Connector 44"/>
          <p:cNvCxnSpPr/>
          <p:nvPr/>
        </p:nvCxnSpPr>
        <p:spPr>
          <a:xfrm>
            <a:off x="3048000" y="2286000"/>
            <a:ext cx="0" cy="2743200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3276600" y="2133600"/>
            <a:ext cx="0" cy="533400"/>
          </a:xfrm>
          <a:prstGeom prst="line">
            <a:avLst/>
          </a:pr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914400" y="2286000"/>
            <a:ext cx="4020876" cy="369332"/>
            <a:chOff x="914400" y="2590800"/>
            <a:chExt cx="4020876" cy="369332"/>
          </a:xfrm>
        </p:grpSpPr>
        <p:sp>
          <p:nvSpPr>
            <p:cNvPr id="48" name="Right Brace 47"/>
            <p:cNvSpPr/>
            <p:nvPr/>
          </p:nvSpPr>
          <p:spPr>
            <a:xfrm rot="5400000" flipH="1">
              <a:off x="3896388" y="1856712"/>
              <a:ext cx="190500" cy="1887276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914400" y="2590800"/>
                  <a:ext cx="10751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𝑭</m:t>
                        </m:r>
                        <m:d>
                          <m:dPr>
                            <m:ctrlPr>
                              <a:rPr lang="en-US" b="1" i="1" dirty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400" y="2590800"/>
                  <a:ext cx="1075166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681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Straight Connector 51"/>
            <p:cNvCxnSpPr>
              <a:endCxn id="48" idx="1"/>
            </p:cNvCxnSpPr>
            <p:nvPr/>
          </p:nvCxnSpPr>
          <p:spPr>
            <a:xfrm>
              <a:off x="1900817" y="2705100"/>
              <a:ext cx="209082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4953000" y="2286000"/>
            <a:ext cx="381000" cy="2743200"/>
            <a:chOff x="4953000" y="2286000"/>
            <a:chExt cx="381000" cy="2743200"/>
          </a:xfrm>
        </p:grpSpPr>
        <p:cxnSp>
          <p:nvCxnSpPr>
            <p:cNvPr id="54" name="Straight Connector 53"/>
            <p:cNvCxnSpPr/>
            <p:nvPr/>
          </p:nvCxnSpPr>
          <p:spPr>
            <a:xfrm>
              <a:off x="5334000" y="2286000"/>
              <a:ext cx="0" cy="274320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4953000" y="2286000"/>
              <a:ext cx="0" cy="274320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932124" y="2907268"/>
            <a:ext cx="4401875" cy="369332"/>
            <a:chOff x="914400" y="2590800"/>
            <a:chExt cx="4401875" cy="369332"/>
          </a:xfrm>
        </p:grpSpPr>
        <p:sp>
          <p:nvSpPr>
            <p:cNvPr id="57" name="Right Brace 56"/>
            <p:cNvSpPr/>
            <p:nvPr/>
          </p:nvSpPr>
          <p:spPr>
            <a:xfrm rot="5400000" flipH="1">
              <a:off x="4453190" y="2097046"/>
              <a:ext cx="190501" cy="1535669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914400" y="2590800"/>
                  <a:ext cx="66159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𝑭</m:t>
                        </m:r>
                        <m:d>
                          <m:dPr>
                            <m:ctrlPr>
                              <a:rPr lang="en-US" b="1" i="1" dirty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400" y="2590800"/>
                  <a:ext cx="661591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1203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9" name="Straight Connector 58"/>
            <p:cNvCxnSpPr>
              <a:endCxn id="57" idx="1"/>
            </p:cNvCxnSpPr>
            <p:nvPr/>
          </p:nvCxnSpPr>
          <p:spPr>
            <a:xfrm flipV="1">
              <a:off x="1900817" y="2769630"/>
              <a:ext cx="2647623" cy="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loud Callout 59"/>
              <p:cNvSpPr/>
              <p:nvPr/>
            </p:nvSpPr>
            <p:spPr>
              <a:xfrm>
                <a:off x="5334000" y="3810000"/>
                <a:ext cx="3810001" cy="914400"/>
              </a:xfrm>
              <a:prstGeom prst="cloudCallou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How does a non-empty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6C31"/>
                        </a:solidFill>
                        <a:latin typeface="Cambria Math"/>
                      </a:rPr>
                      <m:t>𝑭</m:t>
                    </m:r>
                    <m:d>
                      <m:dPr>
                        <m:ctrlPr>
                          <a:rPr lang="en-US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 look like ?</a:t>
                </a:r>
              </a:p>
            </p:txBody>
          </p:sp>
        </mc:Choice>
        <mc:Fallback xmlns="">
          <p:sp>
            <p:nvSpPr>
              <p:cNvPr id="60" name="Cloud Callout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3810000"/>
                <a:ext cx="3810001" cy="914400"/>
              </a:xfrm>
              <a:prstGeom prst="cloudCallou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Connector 49"/>
          <p:cNvCxnSpPr/>
          <p:nvPr/>
        </p:nvCxnSpPr>
        <p:spPr>
          <a:xfrm>
            <a:off x="4876800" y="2133600"/>
            <a:ext cx="0" cy="1219200"/>
          </a:xfrm>
          <a:prstGeom prst="line">
            <a:avLst/>
          </a:pr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4114800" y="2133600"/>
            <a:ext cx="381000" cy="1219200"/>
            <a:chOff x="3657600" y="1447800"/>
            <a:chExt cx="381000" cy="1219200"/>
          </a:xfrm>
        </p:grpSpPr>
        <p:cxnSp>
          <p:nvCxnSpPr>
            <p:cNvPr id="62" name="Straight Connector 61"/>
            <p:cNvCxnSpPr/>
            <p:nvPr/>
          </p:nvCxnSpPr>
          <p:spPr>
            <a:xfrm>
              <a:off x="4038600" y="1447800"/>
              <a:ext cx="0" cy="1219200"/>
            </a:xfrm>
            <a:prstGeom prst="line">
              <a:avLst/>
            </a:prstGeom>
            <a:ln w="381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3657600" y="1447800"/>
              <a:ext cx="0" cy="1219200"/>
            </a:xfrm>
            <a:prstGeom prst="line">
              <a:avLst/>
            </a:prstGeom>
            <a:ln w="381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048000" y="5486400"/>
                <a:ext cx="343055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that is also a </a:t>
                </a:r>
                <a:r>
                  <a:rPr lang="en-US" sz="2000" u="sng" dirty="0"/>
                  <a:t>suffix</a:t>
                </a:r>
                <a:r>
                  <a:rPr lang="en-US" sz="2000" dirty="0"/>
                  <a:t>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𝑭</m:t>
                    </m:r>
                    <m:d>
                      <m:d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e>
                    </m:d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5486400"/>
                <a:ext cx="3430555" cy="400110"/>
              </a:xfrm>
              <a:prstGeom prst="rect">
                <a:avLst/>
              </a:prstGeom>
              <a:blipFill rotWithShape="1">
                <a:blip r:embed="rId13"/>
                <a:stretch>
                  <a:fillRect l="-1776" t="-7576" r="-2664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Rectangle 63"/>
          <p:cNvSpPr/>
          <p:nvPr/>
        </p:nvSpPr>
        <p:spPr>
          <a:xfrm>
            <a:off x="3886200" y="5181600"/>
            <a:ext cx="5105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6409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1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25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5" dur="17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6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1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26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9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60" grpId="0" animBg="1"/>
      <p:bldP spid="7" grpId="0"/>
      <p:bldP spid="6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Computing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6C31"/>
                        </a:solidFill>
                        <a:latin typeface="Cambria Math"/>
                      </a:rPr>
                      <m:t>𝑭</m:t>
                    </m:r>
                    <m:d>
                      <m:dPr>
                        <m:ctrlPr>
                          <a:rPr lang="en-US" sz="32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e>
                    </m:d>
                  </m:oMath>
                </a14:m>
                <a:r>
                  <a:rPr lang="en-US" sz="3200" b="1" dirty="0"/>
                  <a:t> using</a:t>
                </a:r>
                <a:r>
                  <a:rPr lang="en-US" sz="3200" b="1" dirty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6C31"/>
                        </a:solidFill>
                        <a:latin typeface="Cambria Math"/>
                      </a:rPr>
                      <m:t>𝑭</m:t>
                    </m:r>
                    <m:d>
                      <m:dPr>
                        <m:ctrlPr>
                          <a:rPr lang="en-US" sz="32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32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32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e>
                    </m:d>
                  </m:oMath>
                </a14:m>
                <a:br>
                  <a:rPr lang="en-US" sz="3200" b="1" dirty="0"/>
                </a:br>
                <a:r>
                  <a:rPr lang="en-US" sz="3200" b="1" dirty="0"/>
                  <a:t> </a:t>
                </a:r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5598924"/>
              </p:ext>
            </p:extLst>
          </p:nvPr>
        </p:nvGraphicFramePr>
        <p:xfrm>
          <a:off x="3048000" y="2590800"/>
          <a:ext cx="3429000" cy="381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7" name="Group 16"/>
          <p:cNvGrpSpPr/>
          <p:nvPr/>
        </p:nvGrpSpPr>
        <p:grpSpPr>
          <a:xfrm>
            <a:off x="4343400" y="1252639"/>
            <a:ext cx="726481" cy="652361"/>
            <a:chOff x="3980124" y="1252639"/>
            <a:chExt cx="726481" cy="65236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3980124" y="1252639"/>
                  <a:ext cx="72648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0124" y="1252639"/>
                  <a:ext cx="726481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008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Arrow Connector 14"/>
            <p:cNvCxnSpPr/>
            <p:nvPr/>
          </p:nvCxnSpPr>
          <p:spPr>
            <a:xfrm>
              <a:off x="4419600" y="1600200"/>
              <a:ext cx="0" cy="304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76200" y="1307068"/>
            <a:ext cx="8619384" cy="978932"/>
            <a:chOff x="76200" y="1307068"/>
            <a:chExt cx="8619384" cy="978932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1" name="Content Placeholder 8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210821817"/>
                    </p:ext>
                  </p:extLst>
                </p:nvPr>
              </p:nvGraphicFramePr>
              <p:xfrm>
                <a:off x="457200" y="1915160"/>
                <a:ext cx="8229606" cy="37084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374073">
                        <a:extLst>
                          <a:ext uri="{9D8B030D-6E8A-4147-A177-3AD203B41FA5}">
                            <a16:colId xmlns:a16="http://schemas.microsoft.com/office/drawing/2014/main" val="20000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01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02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03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04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05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06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07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08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09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10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11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12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13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14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15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16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17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18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19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20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21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11" name="Content Placeholder 8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210821817"/>
                    </p:ext>
                  </p:extLst>
                </p:nvPr>
              </p:nvGraphicFramePr>
              <p:xfrm>
                <a:off x="457200" y="1915160"/>
                <a:ext cx="8229606" cy="37084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</a:tblGrid>
                    <a:tr h="370840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</a:tr>
                  </a:tbl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/>
                <p:cNvSpPr/>
                <p:nvPr/>
              </p:nvSpPr>
              <p:spPr>
                <a:xfrm>
                  <a:off x="515676" y="1307068"/>
                  <a:ext cx="36580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Rectangle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676" y="1307068"/>
                  <a:ext cx="365806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166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/>
                <p:cNvSpPr/>
                <p:nvPr/>
              </p:nvSpPr>
              <p:spPr>
                <a:xfrm>
                  <a:off x="8320994" y="1371600"/>
                  <a:ext cx="37459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Rectangle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20994" y="1371600"/>
                  <a:ext cx="374590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967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/>
                <p:cNvSpPr/>
                <p:nvPr/>
              </p:nvSpPr>
              <p:spPr>
                <a:xfrm>
                  <a:off x="76200" y="1840468"/>
                  <a:ext cx="38048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𝑻</m:t>
                        </m:r>
                      </m:oMath>
                    </m:oMathPara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Rectangle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0" y="1840468"/>
                  <a:ext cx="380489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5"/>
          <p:cNvGrpSpPr/>
          <p:nvPr/>
        </p:nvGrpSpPr>
        <p:grpSpPr>
          <a:xfrm>
            <a:off x="4935276" y="914400"/>
            <a:ext cx="322524" cy="990600"/>
            <a:chOff x="4231681" y="914400"/>
            <a:chExt cx="322524" cy="9906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4231681" y="914400"/>
                  <a:ext cx="32252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1681" y="914400"/>
                  <a:ext cx="322524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264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Straight Arrow Connector 36"/>
            <p:cNvCxnSpPr/>
            <p:nvPr/>
          </p:nvCxnSpPr>
          <p:spPr>
            <a:xfrm>
              <a:off x="4419600" y="1307068"/>
              <a:ext cx="0" cy="5979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Straight Connector 18"/>
          <p:cNvCxnSpPr/>
          <p:nvPr/>
        </p:nvCxnSpPr>
        <p:spPr>
          <a:xfrm>
            <a:off x="4782876" y="2133600"/>
            <a:ext cx="0" cy="533400"/>
          </a:xfrm>
          <a:prstGeom prst="line">
            <a:avLst/>
          </a:pr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419600" y="2133600"/>
            <a:ext cx="0" cy="533400"/>
          </a:xfrm>
          <a:prstGeom prst="line">
            <a:avLst/>
          </a:pr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3657600" y="2133600"/>
            <a:ext cx="381000" cy="533400"/>
            <a:chOff x="3657600" y="2133600"/>
            <a:chExt cx="381000" cy="533400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4038600" y="2133600"/>
              <a:ext cx="0" cy="533400"/>
            </a:xfrm>
            <a:prstGeom prst="line">
              <a:avLst/>
            </a:prstGeom>
            <a:ln w="381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657600" y="2133600"/>
              <a:ext cx="0" cy="533400"/>
            </a:xfrm>
            <a:prstGeom prst="line">
              <a:avLst/>
            </a:prstGeom>
            <a:ln w="381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5107889"/>
              </p:ext>
            </p:extLst>
          </p:nvPr>
        </p:nvGraphicFramePr>
        <p:xfrm>
          <a:off x="3429000" y="3200400"/>
          <a:ext cx="3429000" cy="365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6" name="Straight Connector 35"/>
          <p:cNvCxnSpPr/>
          <p:nvPr/>
        </p:nvCxnSpPr>
        <p:spPr>
          <a:xfrm>
            <a:off x="4800600" y="2819400"/>
            <a:ext cx="0" cy="533400"/>
          </a:xfrm>
          <a:prstGeom prst="line">
            <a:avLst/>
          </a:pr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4038600" y="2819400"/>
            <a:ext cx="381000" cy="533400"/>
            <a:chOff x="3657600" y="2133600"/>
            <a:chExt cx="381000" cy="533400"/>
          </a:xfrm>
        </p:grpSpPr>
        <p:cxnSp>
          <p:nvCxnSpPr>
            <p:cNvPr id="42" name="Straight Connector 41"/>
            <p:cNvCxnSpPr/>
            <p:nvPr/>
          </p:nvCxnSpPr>
          <p:spPr>
            <a:xfrm>
              <a:off x="4038600" y="2133600"/>
              <a:ext cx="0" cy="533400"/>
            </a:xfrm>
            <a:prstGeom prst="line">
              <a:avLst/>
            </a:prstGeom>
            <a:ln w="381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3657600" y="2133600"/>
              <a:ext cx="0" cy="533400"/>
            </a:xfrm>
            <a:prstGeom prst="line">
              <a:avLst/>
            </a:prstGeom>
            <a:ln w="381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4572000" y="5029200"/>
            <a:ext cx="397865" cy="597932"/>
            <a:chOff x="4572000" y="5029200"/>
            <a:chExt cx="397865" cy="597932"/>
          </a:xfrm>
        </p:grpSpPr>
        <p:sp>
          <p:nvSpPr>
            <p:cNvPr id="9" name="Right Brace 8"/>
            <p:cNvSpPr/>
            <p:nvPr/>
          </p:nvSpPr>
          <p:spPr>
            <a:xfrm rot="5400000">
              <a:off x="4625374" y="4977428"/>
              <a:ext cx="275853" cy="379397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50"/>
                <p:cNvSpPr/>
                <p:nvPr/>
              </p:nvSpPr>
              <p:spPr>
                <a:xfrm>
                  <a:off x="4572000" y="5257800"/>
                  <a:ext cx="39786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𝑿</m:t>
                        </m:r>
                      </m:oMath>
                    </m:oMathPara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Rectangle 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0" y="5257800"/>
                  <a:ext cx="397865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333" r="-20000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0" name="Straight Connector 39"/>
          <p:cNvCxnSpPr/>
          <p:nvPr/>
        </p:nvCxnSpPr>
        <p:spPr>
          <a:xfrm>
            <a:off x="3657600" y="2819400"/>
            <a:ext cx="0" cy="533400"/>
          </a:xfrm>
          <a:prstGeom prst="line">
            <a:avLst/>
          </a:pr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9905216"/>
              </p:ext>
            </p:extLst>
          </p:nvPr>
        </p:nvGraphicFramePr>
        <p:xfrm>
          <a:off x="4572000" y="4663440"/>
          <a:ext cx="3429000" cy="365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6038849"/>
              </p:ext>
            </p:extLst>
          </p:nvPr>
        </p:nvGraphicFramePr>
        <p:xfrm>
          <a:off x="4191000" y="3901440"/>
          <a:ext cx="3429000" cy="365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8" name="Straight Connector 47"/>
          <p:cNvCxnSpPr/>
          <p:nvPr/>
        </p:nvCxnSpPr>
        <p:spPr>
          <a:xfrm>
            <a:off x="3276600" y="2133600"/>
            <a:ext cx="0" cy="533400"/>
          </a:xfrm>
          <a:prstGeom prst="line">
            <a:avLst/>
          </a:pr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5029200" y="2045732"/>
            <a:ext cx="292068" cy="697468"/>
            <a:chOff x="5029200" y="2045732"/>
            <a:chExt cx="292068" cy="697468"/>
          </a:xfrm>
        </p:grpSpPr>
        <p:cxnSp>
          <p:nvCxnSpPr>
            <p:cNvPr id="44" name="Straight Connector 43"/>
            <p:cNvCxnSpPr>
              <a:endCxn id="49" idx="0"/>
            </p:cNvCxnSpPr>
            <p:nvPr/>
          </p:nvCxnSpPr>
          <p:spPr>
            <a:xfrm flipH="1">
              <a:off x="5175234" y="2045732"/>
              <a:ext cx="6366" cy="16406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8"/>
            <p:cNvSpPr/>
            <p:nvPr/>
          </p:nvSpPr>
          <p:spPr>
            <a:xfrm>
              <a:off x="5029200" y="2209800"/>
              <a:ext cx="29206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?</a:t>
              </a:r>
            </a:p>
          </p:txBody>
        </p:sp>
        <p:cxnSp>
          <p:nvCxnSpPr>
            <p:cNvPr id="52" name="Straight Connector 51"/>
            <p:cNvCxnSpPr/>
            <p:nvPr/>
          </p:nvCxnSpPr>
          <p:spPr>
            <a:xfrm flipH="1">
              <a:off x="5175234" y="2579132"/>
              <a:ext cx="6366" cy="16406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2971800" y="1524000"/>
            <a:ext cx="2667000" cy="3200400"/>
            <a:chOff x="2971800" y="1524000"/>
            <a:chExt cx="2667000" cy="3200400"/>
          </a:xfrm>
        </p:grpSpPr>
        <p:sp>
          <p:nvSpPr>
            <p:cNvPr id="53" name="Arc 52"/>
            <p:cNvSpPr/>
            <p:nvPr/>
          </p:nvSpPr>
          <p:spPr>
            <a:xfrm>
              <a:off x="2971800" y="1524000"/>
              <a:ext cx="2444766" cy="3200400"/>
            </a:xfrm>
            <a:prstGeom prst="arc">
              <a:avLst>
                <a:gd name="adj1" fmla="val 18468499"/>
                <a:gd name="adj2" fmla="val 2880005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346732" y="2895600"/>
              <a:ext cx="29206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?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962400" y="1872734"/>
            <a:ext cx="1447800" cy="1784866"/>
            <a:chOff x="4038600" y="1872734"/>
            <a:chExt cx="1447800" cy="1784866"/>
          </a:xfrm>
        </p:grpSpPr>
        <p:sp>
          <p:nvSpPr>
            <p:cNvPr id="16" name="Arc 15"/>
            <p:cNvSpPr/>
            <p:nvPr/>
          </p:nvSpPr>
          <p:spPr>
            <a:xfrm>
              <a:off x="4038600" y="1872734"/>
              <a:ext cx="1371600" cy="1784866"/>
            </a:xfrm>
            <a:prstGeom prst="arc">
              <a:avLst>
                <a:gd name="adj1" fmla="val 18468499"/>
                <a:gd name="adj2" fmla="val 3250501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5194332" y="2590800"/>
              <a:ext cx="29206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?</a:t>
              </a:r>
            </a:p>
          </p:txBody>
        </p:sp>
      </p:grpSp>
      <p:cxnSp>
        <p:nvCxnSpPr>
          <p:cNvPr id="56" name="Straight Connector 55"/>
          <p:cNvCxnSpPr/>
          <p:nvPr/>
        </p:nvCxnSpPr>
        <p:spPr>
          <a:xfrm>
            <a:off x="3048000" y="2286000"/>
            <a:ext cx="0" cy="2743200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/>
          <p:cNvGrpSpPr/>
          <p:nvPr/>
        </p:nvGrpSpPr>
        <p:grpSpPr>
          <a:xfrm>
            <a:off x="914400" y="2286000"/>
            <a:ext cx="4020876" cy="369332"/>
            <a:chOff x="914400" y="2590800"/>
            <a:chExt cx="4020876" cy="369332"/>
          </a:xfrm>
        </p:grpSpPr>
        <p:sp>
          <p:nvSpPr>
            <p:cNvPr id="58" name="Right Brace 57"/>
            <p:cNvSpPr/>
            <p:nvPr/>
          </p:nvSpPr>
          <p:spPr>
            <a:xfrm rot="5400000" flipH="1">
              <a:off x="3896388" y="1856712"/>
              <a:ext cx="190500" cy="1887276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914400" y="2590800"/>
                  <a:ext cx="10751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𝑭</m:t>
                        </m:r>
                        <m:d>
                          <m:dPr>
                            <m:ctrlPr>
                              <a:rPr lang="en-US" b="1" i="1" dirty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400" y="2590800"/>
                  <a:ext cx="1075166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681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Straight Connector 59"/>
            <p:cNvCxnSpPr>
              <a:endCxn id="58" idx="1"/>
            </p:cNvCxnSpPr>
            <p:nvPr/>
          </p:nvCxnSpPr>
          <p:spPr>
            <a:xfrm>
              <a:off x="1900817" y="2705100"/>
              <a:ext cx="209082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4953000" y="2286000"/>
            <a:ext cx="381000" cy="2743200"/>
            <a:chOff x="4953000" y="2286000"/>
            <a:chExt cx="381000" cy="2743200"/>
          </a:xfrm>
        </p:grpSpPr>
        <p:cxnSp>
          <p:nvCxnSpPr>
            <p:cNvPr id="65" name="Straight Connector 64"/>
            <p:cNvCxnSpPr/>
            <p:nvPr/>
          </p:nvCxnSpPr>
          <p:spPr>
            <a:xfrm>
              <a:off x="5334000" y="2286000"/>
              <a:ext cx="0" cy="274320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4953000" y="2286000"/>
              <a:ext cx="0" cy="274320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4419600" y="3505200"/>
            <a:ext cx="381000" cy="533400"/>
            <a:chOff x="3657600" y="2133600"/>
            <a:chExt cx="381000" cy="533400"/>
          </a:xfrm>
        </p:grpSpPr>
        <p:cxnSp>
          <p:nvCxnSpPr>
            <p:cNvPr id="68" name="Straight Connector 67"/>
            <p:cNvCxnSpPr/>
            <p:nvPr/>
          </p:nvCxnSpPr>
          <p:spPr>
            <a:xfrm>
              <a:off x="4038600" y="2133600"/>
              <a:ext cx="0" cy="533400"/>
            </a:xfrm>
            <a:prstGeom prst="line">
              <a:avLst/>
            </a:prstGeom>
            <a:ln w="381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3657600" y="2133600"/>
              <a:ext cx="0" cy="533400"/>
            </a:xfrm>
            <a:prstGeom prst="line">
              <a:avLst/>
            </a:prstGeom>
            <a:ln w="381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0" name="Straight Connector 69"/>
          <p:cNvCxnSpPr>
            <a:stCxn id="16" idx="0"/>
          </p:cNvCxnSpPr>
          <p:nvPr/>
        </p:nvCxnSpPr>
        <p:spPr>
          <a:xfrm flipH="1">
            <a:off x="5105400" y="2137173"/>
            <a:ext cx="30068" cy="2739627"/>
          </a:xfrm>
          <a:prstGeom prst="line">
            <a:avLst/>
          </a:pr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5211668" y="2057400"/>
            <a:ext cx="0" cy="7620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264166" y="2057400"/>
            <a:ext cx="0" cy="1377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5029200" y="2057400"/>
            <a:ext cx="0" cy="20574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4800600" y="4114800"/>
            <a:ext cx="0" cy="685800"/>
          </a:xfrm>
          <a:prstGeom prst="line">
            <a:avLst/>
          </a:pr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90690" y="3060114"/>
            <a:ext cx="3338310" cy="646331"/>
            <a:chOff x="90690" y="3060114"/>
            <a:chExt cx="3338310" cy="6463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/>
                <p:cNvSpPr txBox="1"/>
                <p:nvPr/>
              </p:nvSpPr>
              <p:spPr>
                <a:xfrm>
                  <a:off x="90690" y="3060114"/>
                  <a:ext cx="2881110" cy="646331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/>
                    <a:t>Longest</a:t>
                  </a:r>
                  <a:r>
                    <a:rPr lang="en-US" sz="1400" dirty="0"/>
                    <a:t> prefix of 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6C31"/>
                          </a:solidFill>
                          <a:latin typeface="Cambria Math"/>
                        </a:rPr>
                        <m:t>𝑭</m:t>
                      </m:r>
                      <m:d>
                        <m:dPr>
                          <m:ctrlPr>
                            <a:rPr lang="en-US" b="1" i="1" dirty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e>
                      </m:d>
                    </m:oMath>
                  </a14:m>
                  <a:r>
                    <a:rPr lang="en-US" dirty="0"/>
                    <a:t> </a:t>
                  </a:r>
                </a:p>
                <a:p>
                  <a:r>
                    <a:rPr lang="en-US" sz="1400" dirty="0"/>
                    <a:t>that is suffix of 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6C31"/>
                          </a:solidFill>
                          <a:latin typeface="Cambria Math"/>
                        </a:rPr>
                        <m:t>𝑭</m:t>
                      </m:r>
                      <m:d>
                        <m:dPr>
                          <m:ctrlPr>
                            <a:rPr lang="en-US" b="1" i="1" dirty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e>
                      </m:d>
                    </m:oMath>
                  </a14:m>
                  <a:r>
                    <a:rPr lang="en-US" dirty="0"/>
                    <a:t> </a:t>
                  </a:r>
                  <a:r>
                    <a:rPr lang="en-US" sz="1600" dirty="0"/>
                    <a:t>as well </a:t>
                  </a:r>
                </a:p>
              </p:txBody>
            </p:sp>
          </mc:Choice>
          <mc:Fallback xmlns="">
            <p:sp>
              <p:nvSpPr>
                <p:cNvPr id="2" name="TextBox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690" y="3060114"/>
                  <a:ext cx="2881110" cy="646331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l="-421" t="-3704" b="-12963"/>
                  </a:stretch>
                </a:blip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Straight Connector 5"/>
            <p:cNvCxnSpPr>
              <a:stCxn id="2" idx="3"/>
              <a:endCxn id="38" idx="1"/>
            </p:cNvCxnSpPr>
            <p:nvPr/>
          </p:nvCxnSpPr>
          <p:spPr>
            <a:xfrm>
              <a:off x="2971800" y="3383280"/>
              <a:ext cx="457200" cy="0"/>
            </a:xfrm>
            <a:prstGeom prst="line">
              <a:avLst/>
            </a:prstGeom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/>
          <p:cNvGrpSpPr/>
          <p:nvPr/>
        </p:nvGrpSpPr>
        <p:grpSpPr>
          <a:xfrm>
            <a:off x="90690" y="3200400"/>
            <a:ext cx="3338310" cy="362984"/>
            <a:chOff x="90690" y="3060114"/>
            <a:chExt cx="3338310" cy="3629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/>
                <p:cNvSpPr txBox="1"/>
                <p:nvPr/>
              </p:nvSpPr>
              <p:spPr>
                <a:xfrm>
                  <a:off x="90690" y="3060114"/>
                  <a:ext cx="972382" cy="362984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Let it be 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𝑮</m:t>
                      </m:r>
                    </m:oMath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74" name="TextBox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690" y="3060114"/>
                  <a:ext cx="972382" cy="362984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l="-1242" r="-6211" b="-17742"/>
                  </a:stretch>
                </a:blip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6" name="Straight Connector 75"/>
            <p:cNvCxnSpPr/>
            <p:nvPr/>
          </p:nvCxnSpPr>
          <p:spPr>
            <a:xfrm>
              <a:off x="1063072" y="3249245"/>
              <a:ext cx="2365928" cy="0"/>
            </a:xfrm>
            <a:prstGeom prst="line">
              <a:avLst/>
            </a:prstGeom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58758" y="3758013"/>
            <a:ext cx="4132242" cy="646331"/>
            <a:chOff x="58758" y="2968658"/>
            <a:chExt cx="4132242" cy="6463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/>
                <p:cNvSpPr txBox="1"/>
                <p:nvPr/>
              </p:nvSpPr>
              <p:spPr>
                <a:xfrm>
                  <a:off x="58758" y="2968658"/>
                  <a:ext cx="2913042" cy="646331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/>
                    <a:t>Second Longest</a:t>
                  </a:r>
                  <a:r>
                    <a:rPr lang="en-US" sz="1400" dirty="0"/>
                    <a:t> prefix of 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6C31"/>
                          </a:solidFill>
                          <a:latin typeface="Cambria Math"/>
                        </a:rPr>
                        <m:t>𝑭</m:t>
                      </m:r>
                      <m:d>
                        <m:dPr>
                          <m:ctrlPr>
                            <a:rPr lang="en-US" b="1" i="1" dirty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e>
                      </m:d>
                    </m:oMath>
                  </a14:m>
                  <a:r>
                    <a:rPr lang="en-US" dirty="0"/>
                    <a:t> </a:t>
                  </a:r>
                </a:p>
                <a:p>
                  <a:r>
                    <a:rPr lang="en-US" sz="1400" dirty="0"/>
                    <a:t>that is suffix of 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6C31"/>
                          </a:solidFill>
                          <a:latin typeface="Cambria Math"/>
                        </a:rPr>
                        <m:t>𝑭</m:t>
                      </m:r>
                      <m:d>
                        <m:dPr>
                          <m:ctrlPr>
                            <a:rPr lang="en-US" b="1" i="1" dirty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e>
                      </m:d>
                    </m:oMath>
                  </a14:m>
                  <a:r>
                    <a:rPr lang="en-US" dirty="0"/>
                    <a:t> </a:t>
                  </a:r>
                  <a:r>
                    <a:rPr lang="en-US" sz="1600" dirty="0"/>
                    <a:t>as well </a:t>
                  </a:r>
                </a:p>
              </p:txBody>
            </p:sp>
          </mc:Choice>
          <mc:Fallback xmlns="">
            <p:sp>
              <p:nvSpPr>
                <p:cNvPr id="82" name="TextBox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758" y="2968658"/>
                  <a:ext cx="2913042" cy="646331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l="-417" t="-3704" r="-2292" b="-12963"/>
                  </a:stretch>
                </a:blip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3" name="Straight Connector 82"/>
            <p:cNvCxnSpPr>
              <a:stCxn id="82" idx="3"/>
              <a:endCxn id="47" idx="1"/>
            </p:cNvCxnSpPr>
            <p:nvPr/>
          </p:nvCxnSpPr>
          <p:spPr>
            <a:xfrm>
              <a:off x="2971800" y="3291824"/>
              <a:ext cx="1219200" cy="3141"/>
            </a:xfrm>
            <a:prstGeom prst="line">
              <a:avLst/>
            </a:prstGeom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4495800" y="2819400"/>
            <a:ext cx="381000" cy="1219200"/>
            <a:chOff x="3657600" y="1447800"/>
            <a:chExt cx="381000" cy="1219200"/>
          </a:xfrm>
        </p:grpSpPr>
        <p:cxnSp>
          <p:nvCxnSpPr>
            <p:cNvPr id="86" name="Straight Connector 85"/>
            <p:cNvCxnSpPr/>
            <p:nvPr/>
          </p:nvCxnSpPr>
          <p:spPr>
            <a:xfrm>
              <a:off x="4038600" y="1447800"/>
              <a:ext cx="0" cy="1219200"/>
            </a:xfrm>
            <a:prstGeom prst="line">
              <a:avLst/>
            </a:prstGeom>
            <a:ln w="381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3657600" y="1447800"/>
              <a:ext cx="0" cy="1219200"/>
            </a:xfrm>
            <a:prstGeom prst="line">
              <a:avLst/>
            </a:prstGeom>
            <a:ln w="381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 90"/>
          <p:cNvGrpSpPr/>
          <p:nvPr/>
        </p:nvGrpSpPr>
        <p:grpSpPr>
          <a:xfrm>
            <a:off x="90690" y="3773269"/>
            <a:ext cx="4100310" cy="633635"/>
            <a:chOff x="90690" y="3060114"/>
            <a:chExt cx="4100310" cy="63363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/>
                <p:cNvSpPr txBox="1"/>
                <p:nvPr/>
              </p:nvSpPr>
              <p:spPr>
                <a:xfrm>
                  <a:off x="90690" y="3060114"/>
                  <a:ext cx="2114297" cy="633635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/>
                    <a:t>Longest</a:t>
                  </a:r>
                  <a:r>
                    <a:rPr lang="en-US" sz="1400" dirty="0"/>
                    <a:t> prefix of 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𝑮</m:t>
                      </m:r>
                    </m:oMath>
                  </a14:m>
                  <a:endParaRPr lang="en-US" sz="1400" dirty="0"/>
                </a:p>
                <a:p>
                  <a:r>
                    <a:rPr lang="en-US" sz="1400" dirty="0"/>
                    <a:t>that is suffix of 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𝑮</m:t>
                      </m:r>
                    </m:oMath>
                  </a14:m>
                  <a:r>
                    <a:rPr lang="en-US" sz="1600" dirty="0"/>
                    <a:t> as well </a:t>
                  </a:r>
                </a:p>
              </p:txBody>
            </p:sp>
          </mc:Choice>
          <mc:Fallback xmlns="">
            <p:sp>
              <p:nvSpPr>
                <p:cNvPr id="92" name="TextBox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690" y="3060114"/>
                  <a:ext cx="2114297" cy="633635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l="-573" r="-2006" b="-10377"/>
                  </a:stretch>
                </a:blip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3" name="Straight Connector 92"/>
            <p:cNvCxnSpPr>
              <a:stCxn id="92" idx="3"/>
              <a:endCxn id="47" idx="1"/>
            </p:cNvCxnSpPr>
            <p:nvPr/>
          </p:nvCxnSpPr>
          <p:spPr>
            <a:xfrm flipV="1">
              <a:off x="2204987" y="3371165"/>
              <a:ext cx="1986013" cy="5767"/>
            </a:xfrm>
            <a:prstGeom prst="line">
              <a:avLst/>
            </a:prstGeom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Group 93"/>
          <p:cNvGrpSpPr/>
          <p:nvPr/>
        </p:nvGrpSpPr>
        <p:grpSpPr>
          <a:xfrm>
            <a:off x="776490" y="3904216"/>
            <a:ext cx="3338310" cy="362984"/>
            <a:chOff x="90690" y="3060114"/>
            <a:chExt cx="3338310" cy="3629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/>
                <p:cNvSpPr txBox="1"/>
                <p:nvPr/>
              </p:nvSpPr>
              <p:spPr>
                <a:xfrm>
                  <a:off x="90690" y="3060114"/>
                  <a:ext cx="998030" cy="362984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Let it be 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𝑯</m:t>
                      </m:r>
                    </m:oMath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95" name="TextBox 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690" y="3060114"/>
                  <a:ext cx="998030" cy="362984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l="-602" r="-6024" b="-17742"/>
                  </a:stretch>
                </a:blip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6" name="Straight Connector 95"/>
            <p:cNvCxnSpPr/>
            <p:nvPr/>
          </p:nvCxnSpPr>
          <p:spPr>
            <a:xfrm>
              <a:off x="1063072" y="3249245"/>
              <a:ext cx="2365928" cy="0"/>
            </a:xfrm>
            <a:prstGeom prst="line">
              <a:avLst/>
            </a:prstGeom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/>
          <p:cNvGrpSpPr/>
          <p:nvPr/>
        </p:nvGrpSpPr>
        <p:grpSpPr>
          <a:xfrm>
            <a:off x="439758" y="4535269"/>
            <a:ext cx="4132243" cy="639983"/>
            <a:chOff x="58758" y="2968658"/>
            <a:chExt cx="4132243" cy="63998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/>
                <p:cNvSpPr txBox="1"/>
                <p:nvPr/>
              </p:nvSpPr>
              <p:spPr>
                <a:xfrm>
                  <a:off x="58758" y="2968658"/>
                  <a:ext cx="2146357" cy="639983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/>
                    <a:t>Longest</a:t>
                  </a:r>
                  <a:r>
                    <a:rPr lang="en-US" sz="1400" dirty="0"/>
                    <a:t> prefix of 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𝑯</m:t>
                      </m:r>
                    </m:oMath>
                  </a14:m>
                  <a:endParaRPr lang="en-US" sz="1400" dirty="0"/>
                </a:p>
                <a:p>
                  <a:r>
                    <a:rPr lang="en-US" sz="1400" dirty="0"/>
                    <a:t>that is suffix of 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𝑯</m:t>
                      </m:r>
                    </m:oMath>
                  </a14:m>
                  <a:r>
                    <a:rPr lang="en-US" sz="1600" dirty="0"/>
                    <a:t> as well </a:t>
                  </a:r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758" y="2968658"/>
                  <a:ext cx="2146357" cy="639983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l="-282" r="-1977" b="-9346"/>
                  </a:stretch>
                </a:blip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9" name="Straight Connector 98"/>
            <p:cNvCxnSpPr>
              <a:stCxn id="98" idx="3"/>
            </p:cNvCxnSpPr>
            <p:nvPr/>
          </p:nvCxnSpPr>
          <p:spPr>
            <a:xfrm>
              <a:off x="2205115" y="3288650"/>
              <a:ext cx="1985886" cy="6315"/>
            </a:xfrm>
            <a:prstGeom prst="line">
              <a:avLst/>
            </a:prstGeom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Cloud Callout 99"/>
          <p:cNvSpPr/>
          <p:nvPr/>
        </p:nvSpPr>
        <p:spPr>
          <a:xfrm>
            <a:off x="5029200" y="5562600"/>
            <a:ext cx="3810001" cy="914400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Do you realize that we just need to preprocess the pattern suitably ?</a:t>
            </a:r>
          </a:p>
        </p:txBody>
      </p:sp>
    </p:spTree>
    <p:extLst>
      <p:ext uri="{BB962C8B-B14F-4D97-AF65-F5344CB8AC3E}">
        <p14:creationId xmlns:p14="http://schemas.microsoft.com/office/powerpoint/2010/main" val="23430240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1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1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6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9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3" dur="1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The function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C00000"/>
                        </a:solidFill>
                        <a:latin typeface="Cambria Math"/>
                      </a:rPr>
                      <m:t>𝝅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C0000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dirty="0">
                            <a:latin typeface="Cambria Math"/>
                          </a:rPr>
                          <m:t>𝑷</m:t>
                        </m:r>
                      </m:e>
                      <m:sup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p>
                    </m:sSup>
                  </m:oMath>
                </a14:m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𝑷</m:t>
                    </m:r>
                    <m:r>
                      <a:rPr lang="en-US" sz="2000" b="1" i="1" dirty="0" smtClean="0">
                        <a:latin typeface="Cambria Math"/>
                      </a:rPr>
                      <m:t>[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 smtClean="0">
                        <a:latin typeface="Cambria Math"/>
                      </a:rPr>
                      <m:t>..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 dirty="0" smtClean="0">
                        <a:latin typeface="Cambria Math"/>
                      </a:rPr>
                      <m:t>]</m:t>
                    </m:r>
                  </m:oMath>
                </a14:m>
                <a:endParaRPr lang="en-US" sz="2000" b="1" dirty="0"/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C0000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𝝅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: The length of </a:t>
                </a:r>
                <a:r>
                  <a:rPr lang="en-US" sz="2000" b="1" dirty="0">
                    <a:solidFill>
                      <a:schemeClr val="tx1"/>
                    </a:solidFill>
                  </a:rPr>
                  <a:t>longest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u="sng" dirty="0">
                    <a:solidFill>
                      <a:schemeClr val="tx1"/>
                    </a:solidFill>
                  </a:rPr>
                  <a:t>proper</a:t>
                </a:r>
                <a:r>
                  <a:rPr lang="en-US" sz="2000" dirty="0">
                    <a:solidFill>
                      <a:schemeClr val="tx1"/>
                    </a:solidFill>
                  </a:rPr>
                  <a:t> prefix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dirty="0">
                            <a:latin typeface="Cambria Math"/>
                          </a:rPr>
                          <m:t>𝑷</m:t>
                        </m:r>
                      </m:e>
                      <m:sup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p>
                    </m:sSup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which is also a suffix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dirty="0">
                            <a:latin typeface="Cambria Math"/>
                          </a:rPr>
                          <m:t>𝑷</m:t>
                        </m:r>
                      </m:e>
                      <m:sup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p>
                    </m:sSup>
                  </m:oMath>
                </a14:m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Observation: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𝝅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&lt;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 always.</a:t>
                </a:r>
                <a:endParaRPr lang="en-US" sz="2000" b="1" i="1" dirty="0">
                  <a:solidFill>
                    <a:srgbClr val="C00000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3126824"/>
              </p:ext>
            </p:extLst>
          </p:nvPr>
        </p:nvGraphicFramePr>
        <p:xfrm>
          <a:off x="2590800" y="1905000"/>
          <a:ext cx="3048000" cy="365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210311" y="1916668"/>
                <a:ext cx="3962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𝑷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0311" y="1916668"/>
                <a:ext cx="396262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200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1015592" y="1535668"/>
            <a:ext cx="3861208" cy="379784"/>
            <a:chOff x="1472792" y="2590800"/>
            <a:chExt cx="3861208" cy="379784"/>
          </a:xfrm>
        </p:grpSpPr>
        <p:sp>
          <p:nvSpPr>
            <p:cNvPr id="10" name="Right Brace 9"/>
            <p:cNvSpPr/>
            <p:nvPr/>
          </p:nvSpPr>
          <p:spPr>
            <a:xfrm rot="5400000" flipH="1">
              <a:off x="4095750" y="1657350"/>
              <a:ext cx="190500" cy="2286000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1472792" y="2590800"/>
                  <a:ext cx="508408" cy="37978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𝑷</m:t>
                            </m:r>
                          </m:e>
                          <m:sup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2792" y="2590800"/>
                  <a:ext cx="508408" cy="379784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4839" r="-15663" b="-2580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Connector 11"/>
            <p:cNvCxnSpPr>
              <a:endCxn id="10" idx="1"/>
            </p:cNvCxnSpPr>
            <p:nvPr/>
          </p:nvCxnSpPr>
          <p:spPr>
            <a:xfrm>
              <a:off x="1900817" y="2705100"/>
              <a:ext cx="229018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7729502"/>
              </p:ext>
            </p:extLst>
          </p:nvPr>
        </p:nvGraphicFramePr>
        <p:xfrm>
          <a:off x="3352800" y="2606040"/>
          <a:ext cx="3048000" cy="365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0" name="Group 19"/>
          <p:cNvGrpSpPr/>
          <p:nvPr/>
        </p:nvGrpSpPr>
        <p:grpSpPr>
          <a:xfrm>
            <a:off x="3581400" y="2133600"/>
            <a:ext cx="1143000" cy="533400"/>
            <a:chOff x="3581400" y="2133600"/>
            <a:chExt cx="1143000" cy="533400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4724400" y="2133600"/>
              <a:ext cx="0" cy="533400"/>
            </a:xfrm>
            <a:prstGeom prst="line">
              <a:avLst/>
            </a:prstGeom>
            <a:ln w="381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/>
            <p:cNvGrpSpPr/>
            <p:nvPr/>
          </p:nvGrpSpPr>
          <p:grpSpPr>
            <a:xfrm>
              <a:off x="3962400" y="2133600"/>
              <a:ext cx="381000" cy="533400"/>
              <a:chOff x="3657600" y="2133600"/>
              <a:chExt cx="381000" cy="533400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>
                <a:off x="4038600" y="2133600"/>
                <a:ext cx="0" cy="533400"/>
              </a:xfrm>
              <a:prstGeom prst="line">
                <a:avLst/>
              </a:prstGeom>
              <a:ln w="38100">
                <a:solidFill>
                  <a:srgbClr val="006C3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3657600" y="2133600"/>
                <a:ext cx="0" cy="533400"/>
              </a:xfrm>
              <a:prstGeom prst="line">
                <a:avLst/>
              </a:prstGeom>
              <a:ln w="38100">
                <a:solidFill>
                  <a:srgbClr val="006C3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/>
            <p:cNvCxnSpPr/>
            <p:nvPr/>
          </p:nvCxnSpPr>
          <p:spPr>
            <a:xfrm>
              <a:off x="3581400" y="2133600"/>
              <a:ext cx="0" cy="533400"/>
            </a:xfrm>
            <a:prstGeom prst="line">
              <a:avLst/>
            </a:prstGeom>
            <a:ln w="381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2600866" y="1371600"/>
            <a:ext cx="3178704" cy="381000"/>
            <a:chOff x="2600866" y="1371600"/>
            <a:chExt cx="3178704" cy="381000"/>
          </a:xfrm>
        </p:grpSpPr>
        <p:grpSp>
          <p:nvGrpSpPr>
            <p:cNvPr id="23" name="Group 22"/>
            <p:cNvGrpSpPr/>
            <p:nvPr/>
          </p:nvGrpSpPr>
          <p:grpSpPr>
            <a:xfrm>
              <a:off x="2600866" y="1371600"/>
              <a:ext cx="2272278" cy="369332"/>
              <a:chOff x="2600866" y="1371600"/>
              <a:chExt cx="2272278" cy="3693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Rectangle 20"/>
                  <p:cNvSpPr/>
                  <p:nvPr/>
                </p:nvSpPr>
                <p:spPr>
                  <a:xfrm>
                    <a:off x="4502210" y="1371600"/>
                    <a:ext cx="37093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𝑘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1" name="Rectangle 2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02210" y="1371600"/>
                    <a:ext cx="370934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2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600866" y="1371600"/>
                    <a:ext cx="36580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2" name="Rectangle 2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00866" y="1371600"/>
                    <a:ext cx="365805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1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/>
                <p:cNvSpPr/>
                <p:nvPr/>
              </p:nvSpPr>
              <p:spPr>
                <a:xfrm>
                  <a:off x="5344066" y="1383268"/>
                  <a:ext cx="43550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Rectangle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4066" y="1383268"/>
                  <a:ext cx="43550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1831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6" name="Rectangle 25"/>
          <p:cNvSpPr/>
          <p:nvPr/>
        </p:nvSpPr>
        <p:spPr>
          <a:xfrm>
            <a:off x="1219200" y="4191000"/>
            <a:ext cx="4191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5410200" y="4191000"/>
            <a:ext cx="3581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552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3" dur="1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8" dur="1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8" grpId="0"/>
      <p:bldP spid="26" grpId="0" animBg="1"/>
      <p:bldP spid="2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The function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C00000"/>
                        </a:solidFill>
                        <a:latin typeface="Cambria Math"/>
                      </a:rPr>
                      <m:t>𝝅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C0000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𝝅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𝝅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𝝅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𝟑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𝝅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𝟒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𝝅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𝟓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𝟑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𝝅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𝟔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𝟒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𝝅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𝟕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𝝅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𝟖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7825745"/>
              </p:ext>
            </p:extLst>
          </p:nvPr>
        </p:nvGraphicFramePr>
        <p:xfrm>
          <a:off x="2590800" y="1905000"/>
          <a:ext cx="3048000" cy="365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210311" y="1916668"/>
                <a:ext cx="3962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𝑷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0311" y="1916668"/>
                <a:ext cx="396262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200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0704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/>
                  <a:t>Computing </a:t>
                </a:r>
                <a14:m>
                  <m:oMath xmlns:m="http://schemas.openxmlformats.org/officeDocument/2006/math">
                    <m:r>
                      <a:rPr lang="en-US" sz="3600" b="1" i="1" dirty="0">
                        <a:solidFill>
                          <a:srgbClr val="006C31"/>
                        </a:solidFill>
                        <a:latin typeface="Cambria Math"/>
                      </a:rPr>
                      <m:t>𝑭</m:t>
                    </m:r>
                    <m:d>
                      <m:dPr>
                        <m:ctrlPr>
                          <a:rPr lang="en-US" sz="36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e>
                    </m:d>
                  </m:oMath>
                </a14:m>
                <a:br>
                  <a:rPr lang="en-US" sz="3600" dirty="0"/>
                </a:br>
                <a:endParaRPr lang="en-US" sz="3600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101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143000"/>
                <a:ext cx="4724400" cy="49831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/>
                  <a:t>Compute-F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−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;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while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e>
                    </m:d>
                    <m:r>
                      <a:rPr lang="en-US" sz="2000" i="1" dirty="0">
                        <a:latin typeface="Cambria Math"/>
                        <a:ea typeface="Cambria Math"/>
                      </a:rPr>
                      <m:t>≠</m:t>
                    </m:r>
                    <m:r>
                      <a:rPr lang="en-US" sz="2000" b="1" i="1" dirty="0">
                        <a:latin typeface="Cambria Math"/>
                      </a:rPr>
                      <m:t>𝑻</m:t>
                    </m:r>
                    <m:r>
                      <a:rPr lang="en-US" sz="2000" b="1" i="1" dirty="0">
                        <a:latin typeface="Cambria Math"/>
                      </a:rPr>
                      <m:t>[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b="1" dirty="0"/>
                  <a:t>  </a:t>
                </a:r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   {	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/>
                      </a:rPr>
                      <m:t>?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} </a:t>
                </a:r>
              </a:p>
              <a:p>
                <a:pPr marL="0" indent="0">
                  <a:buNone/>
                </a:pPr>
                <a:r>
                  <a:rPr lang="en-US" sz="2000" dirty="0"/>
                  <a:t>   </a:t>
                </a:r>
                <a:r>
                  <a:rPr lang="en-US" sz="2000" b="1" dirty="0"/>
                  <a:t>If</a:t>
                </a:r>
                <a:r>
                  <a:rPr lang="en-US" sz="2000" dirty="0"/>
                  <a:t> (            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  <a:r>
                  <a:rPr lang="en-US" sz="2000" dirty="0"/>
                  <a:t>                 )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</a:t>
                </a:r>
                <a:r>
                  <a:rPr lang="en-US" sz="2000" b="1" dirty="0"/>
                  <a:t>else                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return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;</a:t>
                </a: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Running time </a:t>
                </a:r>
                <a:r>
                  <a:rPr lang="en-US" sz="2000" dirty="0"/>
                  <a:t>of </a:t>
                </a:r>
                <a:r>
                  <a:rPr lang="en-US" sz="2000" b="1" dirty="0"/>
                  <a:t>Compute-F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) :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Case 1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e>
                    </m:d>
                    <m:r>
                      <a:rPr lang="en-US" sz="2000" b="1" i="1" dirty="0">
                        <a:latin typeface="Cambria Math"/>
                      </a:rPr>
                      <m:t>=</m:t>
                    </m:r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 dirty="0">
                            <a:latin typeface="Cambria Math"/>
                          </a:rPr>
                          <m:t>−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e>
                    </m:d>
                    <m:r>
                      <a:rPr lang="en-US" sz="2000" b="1" i="1" dirty="0">
                        <a:latin typeface="Cambria Math"/>
                      </a:rPr>
                      <m:t>+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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Case 2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e>
                    </m:d>
                    <m:r>
                      <a:rPr lang="en-US" sz="2000" b="1" i="1" dirty="0">
                        <a:latin typeface="Cambria Math"/>
                      </a:rPr>
                      <m:t>&lt;</m:t>
                    </m:r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 dirty="0">
                            <a:latin typeface="Cambria Math"/>
                          </a:rPr>
                          <m:t>−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e>
                    </m:d>
                  </m:oMath>
                </a14:m>
                <a:r>
                  <a:rPr lang="en-US" sz="2000" b="1" i="1" dirty="0">
                    <a:solidFill>
                      <a:srgbClr val="006C31"/>
                    </a:solidFill>
                    <a:latin typeface="Cambria Math"/>
                  </a:rPr>
                  <a:t>        </a:t>
                </a:r>
                <a:r>
                  <a:rPr lang="en-US" sz="2000" dirty="0">
                    <a:sym typeface="Wingdings" pitchFamily="2" charset="2"/>
                  </a:rPr>
                  <a:t>   </a:t>
                </a: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143000"/>
                <a:ext cx="4724400" cy="4983163"/>
              </a:xfrm>
              <a:blipFill rotWithShape="1">
                <a:blip r:embed="rId3"/>
                <a:stretch>
                  <a:fillRect l="-1290" t="-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219200" y="2297668"/>
                <a:ext cx="1265090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𝒌</m:t>
                      </m:r>
                      <m:r>
                        <m:rPr>
                          <m:nor/>
                        </m:rPr>
                        <a:rPr lang="en-US" dirty="0">
                          <a:sym typeface="Wingdings" pitchFamily="2" charset="2"/>
                        </a:rPr>
                        <m:t>  </m:t>
                      </m:r>
                      <m:r>
                        <a:rPr lang="en-US" b="1" i="1" dirty="0">
                          <a:solidFill>
                            <a:srgbClr val="C00000"/>
                          </a:solidFill>
                          <a:latin typeface="Cambria Math"/>
                        </a:rPr>
                        <m:t>𝝅</m:t>
                      </m:r>
                      <m:r>
                        <a:rPr lang="en-US" b="1" i="1" dirty="0"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b="1" i="1" dirty="0">
                          <a:latin typeface="Cambria Math"/>
                        </a:rPr>
                        <m:t>)</m:t>
                      </m:r>
                      <m:r>
                        <m:rPr>
                          <m:nor/>
                        </m:rPr>
                        <a:rPr lang="en-US" dirty="0"/>
                        <m:t>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2297668"/>
                <a:ext cx="1265090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066800" y="2971800"/>
                <a:ext cx="1821011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d>
                      <m:dPr>
                        <m:begChr m:val="["/>
                        <m:endChr m:val="]"/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e>
                    </m:d>
                    <m:r>
                      <a:rPr lang="en-US" i="1" dirty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1" i="1" dirty="0">
                        <a:latin typeface="Cambria Math"/>
                      </a:rPr>
                      <m:t>𝑻</m:t>
                    </m:r>
                    <m:r>
                      <a:rPr lang="en-US" b="1" i="1" dirty="0">
                        <a:latin typeface="Cambria Math"/>
                      </a:rPr>
                      <m:t>[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2971800"/>
                <a:ext cx="1821011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333" r="-1672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886200" y="4812268"/>
                <a:ext cx="6703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)</a:t>
                </a:r>
                <a:endParaRPr lang="en-US" b="1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4812268"/>
                <a:ext cx="670376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8257" t="-8197" r="-917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886200" y="5181600"/>
                <a:ext cx="19833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 dirty="0">
                            <a:latin typeface="Cambria Math"/>
                          </a:rPr>
                          <m:t>−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e>
                    </m:d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e>
                    </m:d>
                  </m:oMath>
                </a14:m>
                <a:r>
                  <a:rPr lang="en-US" dirty="0"/>
                  <a:t>)</a:t>
                </a:r>
                <a:endParaRPr lang="en-US" b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5181600"/>
                <a:ext cx="1983300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2769" t="-8197" r="-215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Group 42"/>
          <p:cNvGrpSpPr/>
          <p:nvPr/>
        </p:nvGrpSpPr>
        <p:grpSpPr>
          <a:xfrm>
            <a:off x="5147241" y="2450068"/>
            <a:ext cx="3844359" cy="2796064"/>
            <a:chOff x="5147241" y="2450068"/>
            <a:chExt cx="3844359" cy="2796064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5638800" y="2450068"/>
              <a:ext cx="0" cy="242673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638800" y="4876800"/>
              <a:ext cx="33528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6629400" y="4876800"/>
                  <a:ext cx="49564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</m:oMath>
                  </a14:m>
                  <a:r>
                    <a:rPr lang="en-US" dirty="0">
                      <a:sym typeface="Wingdings" panose="05000000000000000000" pitchFamily="2" charset="2"/>
                    </a:rPr>
                    <a:t>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9400" y="4876800"/>
                  <a:ext cx="495649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9836" r="-9877" b="-229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TextBox 19"/>
            <p:cNvSpPr txBox="1"/>
            <p:nvPr/>
          </p:nvSpPr>
          <p:spPr>
            <a:xfrm rot="16200000">
              <a:off x="5237121" y="3221080"/>
              <a:ext cx="4106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ym typeface="Wingdings" panose="05000000000000000000" pitchFamily="2" charset="2"/>
                </a:rPr>
                <a:t>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5147241" y="3405745"/>
                  <a:ext cx="64395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𝒇</m:t>
                        </m:r>
                        <m:d>
                          <m:dPr>
                            <m:ctrlPr>
                              <a:rPr lang="en-US" b="1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7241" y="3405745"/>
                  <a:ext cx="643959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2" name="Group 41"/>
          <p:cNvGrpSpPr/>
          <p:nvPr/>
        </p:nvGrpSpPr>
        <p:grpSpPr>
          <a:xfrm>
            <a:off x="5943600" y="4267200"/>
            <a:ext cx="609600" cy="609600"/>
            <a:chOff x="5943600" y="4267200"/>
            <a:chExt cx="609600" cy="609600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5943600" y="4572000"/>
              <a:ext cx="0" cy="304800"/>
            </a:xfrm>
            <a:prstGeom prst="lin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5943600" y="4572000"/>
              <a:ext cx="304800" cy="0"/>
            </a:xfrm>
            <a:prstGeom prst="lin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5943600" y="4572000"/>
              <a:ext cx="304800" cy="0"/>
            </a:xfrm>
            <a:prstGeom prst="lin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6248400" y="4267200"/>
              <a:ext cx="0" cy="304800"/>
            </a:xfrm>
            <a:prstGeom prst="lin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6248400" y="4267200"/>
              <a:ext cx="304800" cy="0"/>
            </a:xfrm>
            <a:prstGeom prst="lin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7"/>
          <p:cNvSpPr/>
          <p:nvPr/>
        </p:nvSpPr>
        <p:spPr>
          <a:xfrm>
            <a:off x="2874999" y="1066800"/>
            <a:ext cx="914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138419" y="1905000"/>
                <a:ext cx="1301959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and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b="1" i="1" dirty="0">
                        <a:latin typeface="Cambria Math"/>
                      </a:rPr>
                      <m:t>&gt;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dirty="0"/>
                  <a:t> )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8419" y="1905000"/>
                <a:ext cx="1301959" cy="369332"/>
              </a:xfrm>
              <a:prstGeom prst="rect">
                <a:avLst/>
              </a:prstGeom>
              <a:blipFill rotWithShape="1">
                <a:blip r:embed="rId11"/>
                <a:stretch>
                  <a:fillRect l="-4225" t="-8333" r="-7512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3048000" y="2931012"/>
            <a:ext cx="1600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6553200" y="3962400"/>
            <a:ext cx="304800" cy="304800"/>
            <a:chOff x="7162800" y="3962400"/>
            <a:chExt cx="304800" cy="304800"/>
          </a:xfrm>
        </p:grpSpPr>
        <p:cxnSp>
          <p:nvCxnSpPr>
            <p:cNvPr id="45" name="Straight Connector 44"/>
            <p:cNvCxnSpPr/>
            <p:nvPr/>
          </p:nvCxnSpPr>
          <p:spPr>
            <a:xfrm>
              <a:off x="7162800" y="3962400"/>
              <a:ext cx="0" cy="304800"/>
            </a:xfrm>
            <a:prstGeom prst="lin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7162800" y="3962400"/>
              <a:ext cx="304800" cy="0"/>
            </a:xfrm>
            <a:prstGeom prst="lin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6629400" y="3657600"/>
            <a:ext cx="304800" cy="304800"/>
            <a:chOff x="7467600" y="3657600"/>
            <a:chExt cx="304800" cy="304800"/>
          </a:xfrm>
        </p:grpSpPr>
        <p:cxnSp>
          <p:nvCxnSpPr>
            <p:cNvPr id="47" name="Straight Connector 46"/>
            <p:cNvCxnSpPr/>
            <p:nvPr/>
          </p:nvCxnSpPr>
          <p:spPr>
            <a:xfrm>
              <a:off x="7467600" y="3962400"/>
              <a:ext cx="304800" cy="0"/>
            </a:xfrm>
            <a:prstGeom prst="lin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7772400" y="3657600"/>
              <a:ext cx="0" cy="304800"/>
            </a:xfrm>
            <a:prstGeom prst="lin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Straight Connector 48"/>
          <p:cNvCxnSpPr/>
          <p:nvPr/>
        </p:nvCxnSpPr>
        <p:spPr>
          <a:xfrm>
            <a:off x="6934200" y="3657600"/>
            <a:ext cx="304800" cy="0"/>
          </a:xfrm>
          <a:prstGeom prst="line">
            <a:avLst/>
          </a:prstGeom>
          <a:ln w="28575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7239000" y="3657600"/>
            <a:ext cx="0" cy="914400"/>
          </a:xfrm>
          <a:prstGeom prst="line">
            <a:avLst/>
          </a:prstGeom>
          <a:ln w="28575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7239000" y="4267200"/>
            <a:ext cx="609600" cy="304800"/>
            <a:chOff x="8077200" y="4267200"/>
            <a:chExt cx="609600" cy="304800"/>
          </a:xfrm>
        </p:grpSpPr>
        <p:cxnSp>
          <p:nvCxnSpPr>
            <p:cNvPr id="51" name="Straight Connector 50"/>
            <p:cNvCxnSpPr/>
            <p:nvPr/>
          </p:nvCxnSpPr>
          <p:spPr>
            <a:xfrm>
              <a:off x="8077200" y="4572000"/>
              <a:ext cx="304800" cy="0"/>
            </a:xfrm>
            <a:prstGeom prst="lin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8077200" y="4572000"/>
              <a:ext cx="304800" cy="0"/>
            </a:xfrm>
            <a:prstGeom prst="lin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8382000" y="4267200"/>
              <a:ext cx="0" cy="304800"/>
            </a:xfrm>
            <a:prstGeom prst="lin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8382000" y="4267200"/>
              <a:ext cx="304800" cy="0"/>
            </a:xfrm>
            <a:prstGeom prst="lin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Down Ribbon 38"/>
              <p:cNvSpPr/>
              <p:nvPr/>
            </p:nvSpPr>
            <p:spPr>
              <a:xfrm>
                <a:off x="5638800" y="5061466"/>
                <a:ext cx="3505200" cy="1644134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  <m:r>
                      <a:rPr lang="en-US" sz="1600" b="1" i="1" dirty="0">
                        <a:solidFill>
                          <a:srgbClr val="006C3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Can increase by at most </a:t>
                </a:r>
                <a:r>
                  <a:rPr lang="en-US" sz="1600" b="1" dirty="0">
                    <a:solidFill>
                      <a:srgbClr val="0070C0"/>
                    </a:solidFill>
                  </a:rPr>
                  <a:t>1</a:t>
                </a:r>
                <a:r>
                  <a:rPr lang="en-US" sz="1600" dirty="0">
                    <a:solidFill>
                      <a:schemeClr val="tx1"/>
                    </a:solidFill>
                  </a:rPr>
                  <a:t> in one step but may decrease by any amount in a single step.</a:t>
                </a:r>
              </a:p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But it is always nonnegative.</a:t>
                </a:r>
              </a:p>
            </p:txBody>
          </p:sp>
        </mc:Choice>
        <mc:Fallback xmlns="">
          <p:sp>
            <p:nvSpPr>
              <p:cNvPr id="39" name="Down Ribbon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5061466"/>
                <a:ext cx="3505200" cy="1644134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12"/>
                <a:stretch>
                  <a:fillRect b="-219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loud Callout 39"/>
              <p:cNvSpPr/>
              <p:nvPr/>
            </p:nvSpPr>
            <p:spPr>
              <a:xfrm>
                <a:off x="5943600" y="1143000"/>
                <a:ext cx="2895600" cy="1374648"/>
              </a:xfrm>
              <a:prstGeom prst="cloudCallout">
                <a:avLst>
                  <a:gd name="adj1" fmla="val -26665"/>
                  <a:gd name="adj2" fmla="val 73681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Can you visualize the behavior  of function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?</a:t>
                </a:r>
              </a:p>
            </p:txBody>
          </p:sp>
        </mc:Choice>
        <mc:Fallback xmlns="">
          <p:sp>
            <p:nvSpPr>
              <p:cNvPr id="40" name="Cloud Callout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1143000"/>
                <a:ext cx="2895600" cy="1374648"/>
              </a:xfrm>
              <a:prstGeom prst="cloudCallout">
                <a:avLst>
                  <a:gd name="adj1" fmla="val -26665"/>
                  <a:gd name="adj2" fmla="val 73681"/>
                </a:avLst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23464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4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8" dur="1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  <p:bldP spid="7" grpId="0" animBg="1"/>
      <p:bldP spid="9" grpId="0" animBg="1"/>
      <p:bldP spid="10" grpId="0"/>
      <p:bldP spid="11" grpId="0"/>
      <p:bldP spid="12" grpId="0" animBg="1"/>
      <p:bldP spid="13" grpId="0" animBg="1"/>
      <p:bldP spid="39" grpId="0" animBg="1"/>
      <p:bldP spid="4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/>
              <a:t>The</a:t>
            </a:r>
            <a:r>
              <a:rPr lang="en-US" sz="3200" dirty="0">
                <a:solidFill>
                  <a:srgbClr val="7030A0"/>
                </a:solidFill>
              </a:rPr>
              <a:t> KMP </a:t>
            </a:r>
            <a:r>
              <a:rPr lang="en-US" sz="3200" dirty="0"/>
              <a:t>Algorithm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>
                <a:solidFill>
                  <a:srgbClr val="7030A0"/>
                </a:solidFill>
              </a:rPr>
              <a:t>K</a:t>
            </a:r>
            <a:r>
              <a:rPr lang="en-US" sz="2800" b="1" dirty="0">
                <a:solidFill>
                  <a:schemeClr val="tx1"/>
                </a:solidFill>
              </a:rPr>
              <a:t>: Knuth,  </a:t>
            </a:r>
            <a:r>
              <a:rPr lang="en-US" sz="2800" b="1" dirty="0">
                <a:solidFill>
                  <a:srgbClr val="7030A0"/>
                </a:solidFill>
              </a:rPr>
              <a:t>M</a:t>
            </a:r>
            <a:r>
              <a:rPr lang="en-US" sz="2800" b="1" dirty="0">
                <a:solidFill>
                  <a:schemeClr val="tx1"/>
                </a:solidFill>
              </a:rPr>
              <a:t>: Morris,  </a:t>
            </a:r>
            <a:r>
              <a:rPr lang="en-US" sz="2800" b="1" dirty="0">
                <a:solidFill>
                  <a:srgbClr val="7030A0"/>
                </a:solidFill>
              </a:rPr>
              <a:t>P</a:t>
            </a:r>
            <a:r>
              <a:rPr lang="en-US" sz="2800" b="1" dirty="0">
                <a:solidFill>
                  <a:schemeClr val="tx1"/>
                </a:solidFill>
              </a:rPr>
              <a:t>: Pratt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800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The</a:t>
            </a:r>
            <a:r>
              <a:rPr lang="en-US" sz="3200" b="1" dirty="0">
                <a:solidFill>
                  <a:srgbClr val="7030A0"/>
                </a:solidFill>
              </a:rPr>
              <a:t> KMP </a:t>
            </a:r>
            <a:r>
              <a:rPr lang="en-US" sz="3200" b="1" dirty="0"/>
              <a:t>algorithm</a:t>
            </a:r>
            <a:br>
              <a:rPr lang="en-US" sz="3200" b="1" dirty="0"/>
            </a:b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143000"/>
                <a:ext cx="4267200" cy="4525963"/>
              </a:xfrm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/>
                  <a:t>Compute-F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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</a:t>
                </a:r>
                <a:r>
                  <a:rPr lang="en-US" sz="2000" b="1" dirty="0"/>
                  <a:t>while</a:t>
                </a:r>
                <a:r>
                  <a:rPr lang="en-US" sz="2000" dirty="0"/>
                  <a:t>(</a:t>
                </a:r>
                <a:r>
                  <a:rPr lang="en-US" sz="2000" b="1" dirty="0"/>
                  <a:t>           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? </a:t>
                </a:r>
                <a:r>
                  <a:rPr lang="en-US" sz="2000" b="1" dirty="0"/>
                  <a:t>                 and     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?</a:t>
                </a:r>
                <a:r>
                  <a:rPr lang="en-US" sz="2000" b="1" dirty="0"/>
                  <a:t>        </a:t>
                </a:r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   {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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𝝅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} </a:t>
                </a:r>
              </a:p>
              <a:p>
                <a:pPr marL="0" indent="0">
                  <a:buNone/>
                </a:pPr>
                <a:r>
                  <a:rPr lang="en-US" sz="2000" dirty="0"/>
                  <a:t>   </a:t>
                </a:r>
                <a:r>
                  <a:rPr lang="en-US" sz="2000" b="1" dirty="0"/>
                  <a:t>If</a:t>
                </a:r>
                <a:r>
                  <a:rPr lang="en-US" sz="2000" dirty="0"/>
                  <a:t>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e>
                    </m:d>
                    <m:r>
                      <a:rPr lang="en-US" sz="2000" b="0" i="1" dirty="0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2000" b="1" i="1" dirty="0">
                        <a:latin typeface="Cambria Math"/>
                      </a:rPr>
                      <m:t>𝑻</m:t>
                    </m:r>
                    <m:r>
                      <a:rPr lang="en-US" sz="2000" b="1" i="1" dirty="0">
                        <a:latin typeface="Cambria Math"/>
                      </a:rPr>
                      <m:t>[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</a:t>
                </a:r>
                <a:r>
                  <a:rPr lang="en-US" sz="2000" b="1" dirty="0"/>
                  <a:t>else             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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chemeClr val="tx1"/>
                    </a:solidFill>
                  </a:rPr>
                  <a:t>   return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;</a:t>
                </a:r>
                <a:endParaRPr lang="en-US" sz="2000" b="1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tx1"/>
                    </a:solidFill>
                  </a:rPr>
                  <a:t>}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143000"/>
                <a:ext cx="4267200" cy="4525963"/>
              </a:xfrm>
              <a:blipFill rotWithShape="1">
                <a:blip r:embed="rId2"/>
                <a:stretch>
                  <a:fillRect l="-1282" t="-538" r="-213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143000"/>
                <a:ext cx="4038600" cy="4525963"/>
              </a:xfrm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/>
                  <a:t>Pattern-Match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𝑷</m:t>
                    </m:r>
                    <m:r>
                      <a:rPr lang="en-US" sz="2000" b="1" i="1" dirty="0">
                        <a:latin typeface="Cambria Math"/>
                      </a:rPr>
                      <m:t>[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latin typeface="Cambria Math"/>
                      </a:rPr>
                      <m:t>..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𝑻</m:t>
                    </m:r>
                    <m:r>
                      <a:rPr lang="en-US" sz="2000" b="1" i="1" dirty="0">
                        <a:latin typeface="Cambria Math"/>
                      </a:rPr>
                      <m:t>[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latin typeface="Cambria Math"/>
                      </a:rPr>
                      <m:t>..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For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    {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:r>
                  <a:rPr lang="en-US" sz="2000" b="1" dirty="0"/>
                  <a:t>Compute-F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);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If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2000" dirty="0"/>
                  <a:t>)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Print(“match occurred at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”);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}</a:t>
                </a:r>
              </a:p>
              <a:p>
                <a:pPr marL="0" indent="0">
                  <a:buNone/>
                </a:pPr>
                <a:r>
                  <a:rPr lang="en-US" sz="2000" dirty="0"/>
                  <a:t>}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143000"/>
                <a:ext cx="4038600" cy="4525963"/>
              </a:xfrm>
              <a:blipFill rotWithShape="1">
                <a:blip r:embed="rId3"/>
                <a:stretch>
                  <a:fillRect l="-1506" t="-538" r="-225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657600" y="1905000"/>
                <a:ext cx="817852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&gt;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1905000"/>
                <a:ext cx="817852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895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397022" y="1905000"/>
                <a:ext cx="1803378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𝑷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𝒌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e>
                      </m:d>
                      <m:r>
                        <a:rPr lang="en-US" i="1" dirty="0">
                          <a:latin typeface="Cambria Math"/>
                          <a:ea typeface="Cambria Math"/>
                        </a:rPr>
                        <m:t>≠</m:t>
                      </m:r>
                      <m:r>
                        <a:rPr lang="en-US" b="1" i="1" dirty="0">
                          <a:latin typeface="Cambria Math"/>
                        </a:rPr>
                        <m:t>𝑻</m:t>
                      </m:r>
                      <m:r>
                        <a:rPr lang="en-US" b="1" i="1" dirty="0">
                          <a:latin typeface="Cambria Math"/>
                        </a:rPr>
                        <m:t>[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b="1" i="1" dirty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7022" y="1905000"/>
                <a:ext cx="1803378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r="-405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109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 animBg="1"/>
      <p:bldP spid="8" grpId="0" build="p" animBg="1"/>
      <p:bldP spid="9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7030A0"/>
                </a:solidFill>
              </a:rPr>
              <a:t>Analysis of the running time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215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Analysis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15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066800"/>
                <a:ext cx="4267200" cy="4525963"/>
              </a:xfrm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/>
                  <a:t>Compute-F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−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</a:t>
                </a:r>
                <a:r>
                  <a:rPr lang="en-US" sz="2000" b="1" dirty="0"/>
                  <a:t>while</a:t>
                </a:r>
                <a:r>
                  <a:rPr lang="en-US" sz="2000" dirty="0"/>
                  <a:t>(</a:t>
                </a:r>
                <a:r>
                  <a:rPr lang="en-US" sz="2000" b="1" dirty="0"/>
                  <a:t>           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? </a:t>
                </a:r>
                <a:r>
                  <a:rPr lang="en-US" sz="2000" b="1" dirty="0"/>
                  <a:t>                 and     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?</a:t>
                </a:r>
                <a:r>
                  <a:rPr lang="en-US" sz="2000" b="1" dirty="0"/>
                  <a:t>        </a:t>
                </a:r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   {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𝝅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} </a:t>
                </a:r>
              </a:p>
              <a:p>
                <a:pPr marL="0" indent="0">
                  <a:buNone/>
                </a:pPr>
                <a:r>
                  <a:rPr lang="en-US" sz="2000" dirty="0"/>
                  <a:t>   </a:t>
                </a:r>
                <a:r>
                  <a:rPr lang="en-US" sz="2000" b="1" dirty="0"/>
                  <a:t>If</a:t>
                </a:r>
                <a:r>
                  <a:rPr lang="en-US" sz="2000" dirty="0"/>
                  <a:t>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e>
                    </m:d>
                    <m:r>
                      <a:rPr lang="en-US" sz="2000" i="1" dirty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2000" b="1" i="1" dirty="0">
                        <a:latin typeface="Cambria Math"/>
                      </a:rPr>
                      <m:t>𝑻</m:t>
                    </m:r>
                    <m:r>
                      <a:rPr lang="en-US" sz="2000" b="1" i="1" dirty="0">
                        <a:latin typeface="Cambria Math"/>
                      </a:rPr>
                      <m:t>[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</a:t>
                </a:r>
                <a:r>
                  <a:rPr lang="en-US" sz="2000" b="1" dirty="0"/>
                  <a:t>else             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return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;</a:t>
                </a: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16" name="Content Placeholder 1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066800"/>
                <a:ext cx="4267200" cy="4525963"/>
              </a:xfrm>
              <a:blipFill rotWithShape="1">
                <a:blip r:embed="rId2"/>
                <a:stretch>
                  <a:fillRect l="-1282" t="-538" r="-213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16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066800"/>
                <a:ext cx="4038600" cy="4525963"/>
              </a:xfrm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/>
                  <a:t>Pattern-Match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𝑷</m:t>
                    </m:r>
                    <m:r>
                      <a:rPr lang="en-US" sz="2000" b="1" i="1" dirty="0">
                        <a:latin typeface="Cambria Math"/>
                      </a:rPr>
                      <m:t>[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latin typeface="Cambria Math"/>
                      </a:rPr>
                      <m:t>..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𝑻</m:t>
                    </m:r>
                    <m:r>
                      <a:rPr lang="en-US" sz="2000" b="1" i="1" dirty="0">
                        <a:latin typeface="Cambria Math"/>
                      </a:rPr>
                      <m:t>[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latin typeface="Cambria Math"/>
                      </a:rPr>
                      <m:t>..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For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    {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:r>
                  <a:rPr lang="en-US" sz="2000" b="1" dirty="0"/>
                  <a:t>Compute-F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);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If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2000" dirty="0"/>
                  <a:t>)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Print(“match occurred at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”);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}</a:t>
                </a:r>
              </a:p>
              <a:p>
                <a:pPr marL="0" indent="0">
                  <a:buNone/>
                </a:pPr>
                <a:r>
                  <a:rPr lang="en-US" sz="2000" dirty="0"/>
                  <a:t>} 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17" name="Content Placeholder 1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066800"/>
                <a:ext cx="4038600" cy="4525963"/>
              </a:xfrm>
              <a:blipFill rotWithShape="1">
                <a:blip r:embed="rId3"/>
                <a:stretch>
                  <a:fillRect l="-1506" t="-538" r="-225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397022" y="1828800"/>
                <a:ext cx="1803378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𝑷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𝒌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e>
                      </m:d>
                      <m:r>
                        <a:rPr lang="en-US" i="1" dirty="0">
                          <a:latin typeface="Cambria Math"/>
                          <a:ea typeface="Cambria Math"/>
                        </a:rPr>
                        <m:t>≠</m:t>
                      </m:r>
                      <m:r>
                        <a:rPr lang="en-US" b="1" i="1" dirty="0">
                          <a:latin typeface="Cambria Math"/>
                        </a:rPr>
                        <m:t>𝑻</m:t>
                      </m:r>
                      <m:r>
                        <a:rPr lang="en-US" b="1" i="1" dirty="0">
                          <a:latin typeface="Cambria Math"/>
                        </a:rPr>
                        <m:t>[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b="1" i="1" dirty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7022" y="1828800"/>
                <a:ext cx="1803378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197" r="-405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657600" y="1840468"/>
                <a:ext cx="817852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&gt;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1840468"/>
                <a:ext cx="817852" cy="369332"/>
              </a:xfrm>
              <a:prstGeom prst="rect">
                <a:avLst/>
              </a:prstGeom>
              <a:blipFill rotWithShape="1">
                <a:blip r:embed="rId15"/>
                <a:stretch>
                  <a:fillRect t="-8197" r="-89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Down Ribbon 27"/>
              <p:cNvSpPr/>
              <p:nvPr/>
            </p:nvSpPr>
            <p:spPr>
              <a:xfrm>
                <a:off x="1524000" y="5410200"/>
                <a:ext cx="6616689" cy="9906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Let us try to show that amortized time complexity of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iteration is dominated by </a:t>
                </a:r>
                <a:r>
                  <a:rPr lang="en-US" b="1" dirty="0">
                    <a:solidFill>
                      <a:schemeClr val="tx1"/>
                    </a:solidFill>
                  </a:rPr>
                  <a:t>O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). </a:t>
                </a:r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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Down Ribbon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5410200"/>
                <a:ext cx="6616689" cy="9906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Group 31"/>
          <p:cNvGrpSpPr/>
          <p:nvPr/>
        </p:nvGrpSpPr>
        <p:grpSpPr>
          <a:xfrm>
            <a:off x="609600" y="2133600"/>
            <a:ext cx="8381999" cy="3429000"/>
            <a:chOff x="609600" y="2133600"/>
            <a:chExt cx="8381999" cy="3429000"/>
          </a:xfrm>
        </p:grpSpPr>
        <p:grpSp>
          <p:nvGrpSpPr>
            <p:cNvPr id="27" name="Group 26"/>
            <p:cNvGrpSpPr/>
            <p:nvPr/>
          </p:nvGrpSpPr>
          <p:grpSpPr>
            <a:xfrm>
              <a:off x="609600" y="2133600"/>
              <a:ext cx="8381999" cy="3429000"/>
              <a:chOff x="609600" y="2057400"/>
              <a:chExt cx="8381999" cy="34290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" name="Down Ribbon 1"/>
                  <p:cNvSpPr/>
                  <p:nvPr/>
                </p:nvSpPr>
                <p:spPr>
                  <a:xfrm>
                    <a:off x="609600" y="4343400"/>
                    <a:ext cx="8381999" cy="1143000"/>
                  </a:xfrm>
                  <a:prstGeom prst="ribbon">
                    <a:avLst>
                      <a:gd name="adj1" fmla="val 16667"/>
                      <a:gd name="adj2" fmla="val 75000"/>
                    </a:avLst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Time complexity of </a:t>
                    </a:r>
                    <a14:m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oMath>
                    </a14:m>
                    <a:r>
                      <a:rPr lang="en-US" dirty="0">
                        <a:solidFill>
                          <a:schemeClr val="tx1"/>
                        </a:solidFill>
                      </a:rPr>
                      <a:t> iteration is dominated by time complexity of  </a:t>
                    </a:r>
                    <a:r>
                      <a:rPr lang="en-US" b="1" dirty="0">
                        <a:solidFill>
                          <a:schemeClr val="tx1"/>
                        </a:solidFill>
                      </a:rPr>
                      <a:t>Compute-F</a:t>
                    </a:r>
                    <a:r>
                      <a:rPr lang="en-US" dirty="0">
                        <a:solidFill>
                          <a:schemeClr val="tx1"/>
                        </a:solidFill>
                      </a:rPr>
                      <a:t>(</a:t>
                    </a:r>
                    <a14:m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oMath>
                    </a14:m>
                    <a:r>
                      <a:rPr lang="en-US" dirty="0">
                        <a:solidFill>
                          <a:schemeClr val="tx1"/>
                        </a:solidFill>
                      </a:rPr>
                      <a:t>). Unfortunately it</a:t>
                    </a:r>
                    <a:r>
                      <a:rPr lang="en-US" dirty="0"/>
                      <a:t>; </a:t>
                    </a:r>
                    <a:r>
                      <a:rPr lang="en-US" dirty="0">
                        <a:solidFill>
                          <a:schemeClr val="tx1"/>
                        </a:solidFill>
                      </a:rPr>
                      <a:t>is not a constant. </a:t>
                    </a:r>
                    <a:r>
                      <a:rPr lang="en-US" dirty="0">
                        <a:solidFill>
                          <a:schemeClr val="tx1"/>
                        </a:solidFill>
                        <a:sym typeface="Wingdings" pitchFamily="2" charset="2"/>
                      </a:rPr>
                      <a:t></a:t>
                    </a:r>
                    <a:r>
                      <a:rPr lang="en-US" dirty="0">
                        <a:solidFill>
                          <a:schemeClr val="tx1"/>
                        </a:solidFill>
                      </a:rPr>
                      <a:t> </a:t>
                    </a:r>
                  </a:p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What should we do ?</a:t>
                    </a:r>
                  </a:p>
                </p:txBody>
              </p:sp>
            </mc:Choice>
            <mc:Fallback xmlns="">
              <p:sp>
                <p:nvSpPr>
                  <p:cNvPr id="2" name="Down Ribbon 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9600" y="4343400"/>
                    <a:ext cx="8381999" cy="1143000"/>
                  </a:xfrm>
                  <a:prstGeom prst="ribbon">
                    <a:avLst>
                      <a:gd name="adj1" fmla="val 16667"/>
                      <a:gd name="adj2" fmla="val 75000"/>
                    </a:avLst>
                  </a:prstGeom>
                  <a:blipFill rotWithShape="1">
                    <a:blip r:embed="rId17"/>
                    <a:stretch>
                      <a:fillRect b="-5208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4" name="Straight Connector 23"/>
              <p:cNvCxnSpPr/>
              <p:nvPr/>
            </p:nvCxnSpPr>
            <p:spPr>
              <a:xfrm>
                <a:off x="4876800" y="2057400"/>
                <a:ext cx="0" cy="25146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9" name="Straight Connector 28"/>
            <p:cNvCxnSpPr/>
            <p:nvPr/>
          </p:nvCxnSpPr>
          <p:spPr>
            <a:xfrm flipH="1">
              <a:off x="4876800" y="2133600"/>
              <a:ext cx="9144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480337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1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uiExpand="1" build="allAtOnce" animBg="1"/>
      <p:bldP spid="17" grpId="0" build="allAtOnce" animBg="1"/>
      <p:bldP spid="18" grpId="0" animBg="1"/>
      <p:bldP spid="19" grpId="0" animBg="1"/>
      <p:bldP spid="2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Analysis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15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066800"/>
                <a:ext cx="4267200" cy="4525963"/>
              </a:xfrm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/>
                  <a:t>Compute-F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−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</a:t>
                </a:r>
                <a:r>
                  <a:rPr lang="en-US" sz="2000" b="1" dirty="0"/>
                  <a:t>while</a:t>
                </a:r>
                <a:r>
                  <a:rPr lang="en-US" sz="2000" dirty="0"/>
                  <a:t>(</a:t>
                </a:r>
                <a:r>
                  <a:rPr lang="en-US" sz="2000" b="1" dirty="0"/>
                  <a:t>           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? </a:t>
                </a:r>
                <a:r>
                  <a:rPr lang="en-US" sz="2000" b="1" dirty="0"/>
                  <a:t>                 and     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?</a:t>
                </a:r>
                <a:r>
                  <a:rPr lang="en-US" sz="2000" b="1" dirty="0"/>
                  <a:t>        </a:t>
                </a:r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   {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𝝅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} </a:t>
                </a:r>
              </a:p>
              <a:p>
                <a:pPr marL="0" indent="0">
                  <a:buNone/>
                </a:pPr>
                <a:r>
                  <a:rPr lang="en-US" sz="2000" dirty="0"/>
                  <a:t>   </a:t>
                </a:r>
                <a:r>
                  <a:rPr lang="en-US" sz="2000" b="1" dirty="0"/>
                  <a:t>If</a:t>
                </a:r>
                <a:r>
                  <a:rPr lang="en-US" sz="2000" dirty="0"/>
                  <a:t>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e>
                    </m:d>
                    <m:r>
                      <a:rPr lang="en-US" sz="2000" i="1" dirty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2000" b="1" i="1" dirty="0">
                        <a:latin typeface="Cambria Math"/>
                      </a:rPr>
                      <m:t>𝑻</m:t>
                    </m:r>
                    <m:r>
                      <a:rPr lang="en-US" sz="2000" b="1" i="1" dirty="0">
                        <a:latin typeface="Cambria Math"/>
                      </a:rPr>
                      <m:t>[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</a:t>
                </a:r>
                <a:r>
                  <a:rPr lang="en-US" sz="2000" b="1" dirty="0"/>
                  <a:t>else             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return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;</a:t>
                </a: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16" name="Content Placeholder 1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066800"/>
                <a:ext cx="4267200" cy="4525963"/>
              </a:xfrm>
              <a:blipFill rotWithShape="1">
                <a:blip r:embed="rId2"/>
                <a:stretch>
                  <a:fillRect l="-1282" t="-538" r="-213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16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066800"/>
                <a:ext cx="4038600" cy="4525963"/>
              </a:xfrm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/>
                  <a:t>Pattern-Match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𝑷</m:t>
                    </m:r>
                    <m:r>
                      <a:rPr lang="en-US" sz="2000" b="1" i="1" dirty="0">
                        <a:latin typeface="Cambria Math"/>
                      </a:rPr>
                      <m:t>[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latin typeface="Cambria Math"/>
                      </a:rPr>
                      <m:t>..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𝑻</m:t>
                    </m:r>
                    <m:r>
                      <a:rPr lang="en-US" sz="2000" b="1" i="1" dirty="0">
                        <a:latin typeface="Cambria Math"/>
                      </a:rPr>
                      <m:t>[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latin typeface="Cambria Math"/>
                      </a:rPr>
                      <m:t>..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For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    {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:r>
                  <a:rPr lang="en-US" sz="2000" b="1" dirty="0"/>
                  <a:t>Compute-F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);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If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2000" dirty="0"/>
                  <a:t>)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Print(“match occurred at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”);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}</a:t>
                </a:r>
              </a:p>
              <a:p>
                <a:pPr marL="0" indent="0">
                  <a:buNone/>
                </a:pPr>
                <a:r>
                  <a:rPr lang="en-US" sz="2000" dirty="0"/>
                  <a:t>} 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17" name="Content Placeholder 1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066800"/>
                <a:ext cx="4038600" cy="4525963"/>
              </a:xfrm>
              <a:blipFill rotWithShape="1">
                <a:blip r:embed="rId3"/>
                <a:stretch>
                  <a:fillRect l="-1506" t="-538" r="-225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6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939852203"/>
                  </p:ext>
                </p:extLst>
              </p:nvPr>
            </p:nvGraphicFramePr>
            <p:xfrm>
              <a:off x="304800" y="4343400"/>
              <a:ext cx="8534400" cy="1706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432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133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905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53340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Actual Cost</a:t>
                          </a:r>
                          <a:r>
                            <a:rPr lang="en-US" baseline="0" dirty="0"/>
                            <a:t>  of 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1" i="1" dirty="0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oMath>
                          </a14:m>
                          <a:r>
                            <a:rPr lang="en-US" dirty="0" err="1"/>
                            <a:t>th</a:t>
                          </a:r>
                          <a:r>
                            <a:rPr lang="en-US" dirty="0"/>
                            <a:t> iteration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/>
                                  </a:rPr>
                                  <m:t>𝚫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𝝓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Amortized Cost </a:t>
                          </a:r>
                          <a:r>
                            <a:rPr lang="en-US" baseline="0" dirty="0"/>
                            <a:t>of 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1" i="1" dirty="0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oMath>
                          </a14:m>
                          <a:r>
                            <a:rPr lang="en-US" dirty="0" err="1"/>
                            <a:t>th</a:t>
                          </a:r>
                          <a:r>
                            <a:rPr lang="en-US" dirty="0"/>
                            <a:t> iteration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3340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3340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6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380959564"/>
                  </p:ext>
                </p:extLst>
              </p:nvPr>
            </p:nvGraphicFramePr>
            <p:xfrm>
              <a:off x="304800" y="4343400"/>
              <a:ext cx="8534400" cy="1706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43200"/>
                    <a:gridCol w="2133600"/>
                    <a:gridCol w="1905000"/>
                    <a:gridCol w="1752600"/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28571" t="-4762" r="-171429" b="-1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255591" t="-4762" r="-91693" b="-1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387805" t="-4762" b="-166667"/>
                          </a:stretch>
                        </a:blipFill>
                      </a:tcPr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28600" y="5040868"/>
                <a:ext cx="2971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b="1" dirty="0"/>
                  <a:t>Case 1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e>
                    </m:d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e>
                    </m:d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5040868"/>
                <a:ext cx="2971800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848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28600" y="5574268"/>
                <a:ext cx="2667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b="1" dirty="0"/>
                  <a:t>Case 2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e>
                    </m:d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&lt;</m:t>
                    </m:r>
                    <m:r>
                      <a:rPr lang="en-US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e>
                    </m:d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5574268"/>
                <a:ext cx="2667000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2059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971800" y="5574268"/>
                <a:ext cx="23375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≤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6C31"/>
                          </a:solidFill>
                          <a:latin typeface="Cambria Math"/>
                        </a:rPr>
                        <m:t>𝒇</m:t>
                      </m:r>
                      <m:d>
                        <m:dPr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e>
                      </m:d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>
                          <a:solidFill>
                            <a:srgbClr val="006C31"/>
                          </a:solidFill>
                          <a:latin typeface="Cambria Math"/>
                        </a:rPr>
                        <m:t>𝒇</m:t>
                      </m:r>
                      <m:d>
                        <m:dPr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e>
                      </m:d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5574268"/>
                <a:ext cx="2337563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287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038600" y="5040868"/>
                <a:ext cx="3545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5040868"/>
                <a:ext cx="354584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708099" y="6183868"/>
                <a:ext cx="3295069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mtClean="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dirty="0"/>
                  <a:t> at end of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err="1"/>
                  <a:t>th</a:t>
                </a:r>
                <a:r>
                  <a:rPr lang="en-US" dirty="0"/>
                  <a:t> iteration =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b="1" i="1" dirty="0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e>
                    </m:d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8099" y="6183868"/>
                <a:ext cx="3295069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370" t="-8197" r="-73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181600" y="5562600"/>
                <a:ext cx="21003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6C31"/>
                          </a:solidFill>
                          <a:latin typeface="Cambria Math"/>
                        </a:rPr>
                        <m:t>𝒇</m:t>
                      </m:r>
                      <m:d>
                        <m:dPr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e>
                      </m:d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>
                          <a:solidFill>
                            <a:srgbClr val="006C31"/>
                          </a:solidFill>
                          <a:latin typeface="Cambria Math"/>
                        </a:rPr>
                        <m:t>𝒇</m:t>
                      </m:r>
                      <m:d>
                        <m:dPr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e>
                      </m:d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5562600"/>
                <a:ext cx="2100319" cy="369332"/>
              </a:xfrm>
              <a:prstGeom prst="rect">
                <a:avLst/>
              </a:prstGeom>
              <a:blipFill rotWithShape="1">
                <a:blip r:embed="rId10"/>
                <a:stretch>
                  <a:fillRect b="-1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427216" y="5040868"/>
                <a:ext cx="3545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7216" y="5040868"/>
                <a:ext cx="354584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2203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875016" y="5029200"/>
                <a:ext cx="4924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5016" y="5029200"/>
                <a:ext cx="492443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197" r="-1481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7889557" y="5574268"/>
                <a:ext cx="6126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≤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9557" y="5574268"/>
                <a:ext cx="612668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8197" r="-1287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397022" y="1828800"/>
                <a:ext cx="1803378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𝑷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𝒌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e>
                      </m:d>
                      <m:r>
                        <a:rPr lang="en-US" i="1" dirty="0">
                          <a:latin typeface="Cambria Math"/>
                          <a:ea typeface="Cambria Math"/>
                        </a:rPr>
                        <m:t>≠</m:t>
                      </m:r>
                      <m:r>
                        <a:rPr lang="en-US" b="1" i="1" dirty="0">
                          <a:latin typeface="Cambria Math"/>
                        </a:rPr>
                        <m:t>𝑻</m:t>
                      </m:r>
                      <m:r>
                        <a:rPr lang="en-US" b="1" i="1" dirty="0">
                          <a:latin typeface="Cambria Math"/>
                        </a:rPr>
                        <m:t>[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b="1" i="1" dirty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7022" y="1828800"/>
                <a:ext cx="1803378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197" r="-405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657600" y="1840468"/>
                <a:ext cx="817852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&gt;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1840468"/>
                <a:ext cx="817852" cy="369332"/>
              </a:xfrm>
              <a:prstGeom prst="rect">
                <a:avLst/>
              </a:prstGeom>
              <a:blipFill rotWithShape="1">
                <a:blip r:embed="rId15"/>
                <a:stretch>
                  <a:fillRect t="-8197" r="-89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Down Ribbon 19"/>
              <p:cNvSpPr/>
              <p:nvPr/>
            </p:nvSpPr>
            <p:spPr>
              <a:xfrm>
                <a:off x="2209800" y="6016752"/>
                <a:ext cx="4038600" cy="68884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What should be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20" name="Down Ribbon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6016752"/>
                <a:ext cx="4038600" cy="68884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Down Ribbon 20"/>
          <p:cNvSpPr/>
          <p:nvPr/>
        </p:nvSpPr>
        <p:spPr>
          <a:xfrm>
            <a:off x="2133600" y="6092952"/>
            <a:ext cx="4038600" cy="6888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Look carefully at the </a:t>
            </a:r>
            <a:r>
              <a:rPr lang="en-US" b="1" dirty="0">
                <a:solidFill>
                  <a:schemeClr val="tx1"/>
                </a:solidFill>
              </a:rPr>
              <a:t>Case 2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2" name="Down Ribbon 21"/>
          <p:cNvSpPr/>
          <p:nvPr/>
        </p:nvSpPr>
        <p:spPr>
          <a:xfrm>
            <a:off x="2209800" y="6016752"/>
            <a:ext cx="4038600" cy="6888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Is there anything that has decreased  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Down Ribbon 22"/>
              <p:cNvSpPr/>
              <p:nvPr/>
            </p:nvSpPr>
            <p:spPr>
              <a:xfrm>
                <a:off x="685800" y="5867400"/>
                <a:ext cx="8077200" cy="9144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Yes,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has decreased.</a:t>
                </a:r>
                <a:endParaRPr lang="en-US" dirty="0">
                  <a:solidFill>
                    <a:schemeClr val="tx1"/>
                  </a:solidFill>
                  <a:sym typeface="Wingdings" pitchFamily="2" charset="2"/>
                </a:endParaRP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So try it as a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.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Down Ribbon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5867400"/>
                <a:ext cx="8077200" cy="9144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17"/>
                <a:stretch>
                  <a:fillRect b="-19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50831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 animBg="1"/>
      <p:bldP spid="11" grpId="0"/>
      <p:bldP spid="12" grpId="0"/>
      <p:bldP spid="13" grpId="0"/>
      <p:bldP spid="14" grpId="0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Problem 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7030A0"/>
                        </a:solidFill>
                        <a:latin typeface="Cambria Math"/>
                      </a:rPr>
                      <m:t>∑</m:t>
                    </m:r>
                  </m:oMath>
                </a14:m>
                <a:r>
                  <a:rPr lang="en-US" sz="2000" dirty="0"/>
                  <a:t> : a set of alphabets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Text</a:t>
                </a:r>
                <a:r>
                  <a:rPr lang="en-US" sz="2000" dirty="0"/>
                  <a:t> : a sequence of alphabets from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7030A0"/>
                        </a:solidFill>
                        <a:latin typeface="Cambria Math"/>
                      </a:rPr>
                      <m:t>∑</m:t>
                    </m:r>
                  </m:oMath>
                </a14:m>
                <a:endParaRPr lang="en-US" sz="2000" b="0" i="1" dirty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b="1" dirty="0"/>
                  <a:t>Pattern</a:t>
                </a:r>
                <a:r>
                  <a:rPr lang="en-US" sz="2000" dirty="0"/>
                  <a:t> : a sequence of alphabets from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7030A0"/>
                        </a:solidFill>
                        <a:latin typeface="Cambria Math"/>
                      </a:rPr>
                      <m:t>∑</m:t>
                    </m:r>
                  </m:oMath>
                </a14:m>
                <a:endParaRPr lang="en-US" sz="2000" i="1" dirty="0"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0" i="1" dirty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dirty="0"/>
                  <a:t>Representation of Text and Pattern</a:t>
                </a:r>
                <a:endParaRPr lang="en-US" sz="2000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𝑇</m:t>
                    </m:r>
                    <m:r>
                      <a:rPr lang="en-US" sz="2000" i="1">
                        <a:latin typeface="Cambria Math"/>
                      </a:rPr>
                      <m:t>[1..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/>
                  <a:t>: Array storing the text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𝑃</m:t>
                    </m:r>
                    <m:r>
                      <a:rPr lang="en-US" sz="2000" i="1">
                        <a:latin typeface="Cambria Math"/>
                      </a:rPr>
                      <m:t>[1..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i="1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/>
                  <a:t>: Array storing the pattern</a:t>
                </a:r>
              </a:p>
              <a:p>
                <a:pPr marL="0" indent="0">
                  <a:buNone/>
                </a:pPr>
                <a:r>
                  <a:rPr lang="en-US" sz="2000" dirty="0"/>
                  <a:t>Always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b="0" i="1" dirty="0">
                    <a:latin typeface="Cambria Math"/>
                  </a:rPr>
                  <a:t> </a:t>
                </a:r>
              </a:p>
              <a:p>
                <a:pPr marL="0" indent="0">
                  <a:buNone/>
                </a:pPr>
                <a:endParaRPr lang="en-US" sz="2000" b="0" i="1" dirty="0"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i="1" dirty="0"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14400" y="1524000"/>
            <a:ext cx="3657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43000" y="1981200"/>
            <a:ext cx="3657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524000" y="2362200"/>
            <a:ext cx="3657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447800" y="3429000"/>
            <a:ext cx="3657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524000" y="3810000"/>
            <a:ext cx="3657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524000" y="4888468"/>
            <a:ext cx="590257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Lucida Console" pitchFamily="49" charset="0"/>
              </a:rPr>
              <a:t>a </a:t>
            </a:r>
            <a:r>
              <a:rPr lang="en-US" dirty="0" err="1">
                <a:latin typeface="Lucida Console" pitchFamily="49" charset="0"/>
              </a:rPr>
              <a:t>a</a:t>
            </a:r>
            <a:r>
              <a:rPr lang="en-US" dirty="0">
                <a:latin typeface="Lucida Console" pitchFamily="49" charset="0"/>
              </a:rPr>
              <a:t> b a c a </a:t>
            </a:r>
            <a:r>
              <a:rPr lang="en-US" dirty="0" err="1">
                <a:latin typeface="Lucida Console" pitchFamily="49" charset="0"/>
              </a:rPr>
              <a:t>a</a:t>
            </a:r>
            <a:r>
              <a:rPr lang="en-US" dirty="0">
                <a:latin typeface="Lucida Console" pitchFamily="49" charset="0"/>
              </a:rPr>
              <a:t> b a </a:t>
            </a:r>
            <a:r>
              <a:rPr lang="en-US" dirty="0" err="1">
                <a:latin typeface="Lucida Console" pitchFamily="49" charset="0"/>
              </a:rPr>
              <a:t>a</a:t>
            </a:r>
            <a:r>
              <a:rPr lang="en-US" dirty="0">
                <a:latin typeface="Lucida Console" pitchFamily="49" charset="0"/>
              </a:rPr>
              <a:t> </a:t>
            </a:r>
            <a:r>
              <a:rPr lang="en-US" dirty="0" err="1">
                <a:latin typeface="Lucida Console" pitchFamily="49" charset="0"/>
              </a:rPr>
              <a:t>a</a:t>
            </a:r>
            <a:r>
              <a:rPr lang="en-US" dirty="0">
                <a:latin typeface="Lucida Console" pitchFamily="49" charset="0"/>
              </a:rPr>
              <a:t> b a </a:t>
            </a:r>
            <a:r>
              <a:rPr lang="en-US" dirty="0" err="1">
                <a:latin typeface="Lucida Console" pitchFamily="49" charset="0"/>
              </a:rPr>
              <a:t>a</a:t>
            </a:r>
            <a:r>
              <a:rPr lang="en-US" dirty="0">
                <a:latin typeface="Lucida Console" pitchFamily="49" charset="0"/>
              </a:rPr>
              <a:t> b </a:t>
            </a:r>
            <a:r>
              <a:rPr lang="en-US" dirty="0" err="1">
                <a:latin typeface="Lucida Console" pitchFamily="49" charset="0"/>
              </a:rPr>
              <a:t>b</a:t>
            </a:r>
            <a:r>
              <a:rPr lang="en-US" dirty="0">
                <a:latin typeface="Lucida Console" pitchFamily="49" charset="0"/>
              </a:rPr>
              <a:t> c .  .  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24000" y="5791200"/>
            <a:ext cx="1439818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Lucida Console" pitchFamily="49" charset="0"/>
              </a:rPr>
              <a:t>a </a:t>
            </a:r>
            <a:r>
              <a:rPr lang="en-US" dirty="0" err="1">
                <a:latin typeface="Lucida Console" pitchFamily="49" charset="0"/>
              </a:rPr>
              <a:t>a</a:t>
            </a:r>
            <a:r>
              <a:rPr lang="en-US" dirty="0">
                <a:latin typeface="Lucida Console" pitchFamily="49" charset="0"/>
              </a:rPr>
              <a:t> b a </a:t>
            </a:r>
            <a:r>
              <a:rPr lang="en-US" dirty="0" err="1">
                <a:latin typeface="Lucida Console" pitchFamily="49" charset="0"/>
              </a:rPr>
              <a:t>a</a:t>
            </a:r>
            <a:endParaRPr lang="en-US" dirty="0">
              <a:latin typeface="Lucida Console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056169" y="4876800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169" y="4876800"/>
                <a:ext cx="380489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2063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061925" y="5791200"/>
                <a:ext cx="3858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925" y="5791200"/>
                <a:ext cx="385875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875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/>
          <p:cNvGrpSpPr/>
          <p:nvPr/>
        </p:nvGrpSpPr>
        <p:grpSpPr>
          <a:xfrm>
            <a:off x="3048000" y="5181600"/>
            <a:ext cx="1143000" cy="533400"/>
            <a:chOff x="2514600" y="2133600"/>
            <a:chExt cx="1143000" cy="533400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3657600" y="2133600"/>
              <a:ext cx="0" cy="533400"/>
            </a:xfrm>
            <a:prstGeom prst="line">
              <a:avLst/>
            </a:prstGeom>
            <a:ln w="381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352800" y="2133600"/>
              <a:ext cx="0" cy="533400"/>
            </a:xfrm>
            <a:prstGeom prst="line">
              <a:avLst/>
            </a:prstGeom>
            <a:ln w="381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3090091" y="2133600"/>
              <a:ext cx="0" cy="533400"/>
            </a:xfrm>
            <a:prstGeom prst="line">
              <a:avLst/>
            </a:prstGeom>
            <a:ln w="381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2814005" y="2133600"/>
              <a:ext cx="0" cy="533400"/>
            </a:xfrm>
            <a:prstGeom prst="line">
              <a:avLst/>
            </a:prstGeom>
            <a:ln w="381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2514600" y="2133600"/>
              <a:ext cx="0" cy="533400"/>
            </a:xfrm>
            <a:prstGeom prst="line">
              <a:avLst/>
            </a:prstGeom>
            <a:ln w="381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2903582" y="5791200"/>
            <a:ext cx="1439818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Lucida Console" pitchFamily="49" charset="0"/>
              </a:rPr>
              <a:t>a </a:t>
            </a:r>
            <a:r>
              <a:rPr lang="en-US" dirty="0" err="1">
                <a:latin typeface="Lucida Console" pitchFamily="49" charset="0"/>
              </a:rPr>
              <a:t>a</a:t>
            </a:r>
            <a:r>
              <a:rPr lang="en-US" dirty="0">
                <a:latin typeface="Lucida Console" pitchFamily="49" charset="0"/>
              </a:rPr>
              <a:t> b a </a:t>
            </a:r>
            <a:r>
              <a:rPr lang="en-US" dirty="0" err="1">
                <a:latin typeface="Lucida Console" pitchFamily="49" charset="0"/>
              </a:rPr>
              <a:t>a</a:t>
            </a:r>
            <a:endParaRPr lang="en-US" dirty="0">
              <a:latin typeface="Lucida Console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962400" y="5791200"/>
            <a:ext cx="1439818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Lucida Console" pitchFamily="49" charset="0"/>
              </a:rPr>
              <a:t>a </a:t>
            </a:r>
            <a:r>
              <a:rPr lang="en-US" dirty="0" err="1">
                <a:latin typeface="Lucida Console" pitchFamily="49" charset="0"/>
              </a:rPr>
              <a:t>a</a:t>
            </a:r>
            <a:r>
              <a:rPr lang="en-US" dirty="0">
                <a:latin typeface="Lucida Console" pitchFamily="49" charset="0"/>
              </a:rPr>
              <a:t> b a </a:t>
            </a:r>
            <a:r>
              <a:rPr lang="en-US" dirty="0" err="1">
                <a:latin typeface="Lucida Console" pitchFamily="49" charset="0"/>
              </a:rPr>
              <a:t>a</a:t>
            </a:r>
            <a:endParaRPr lang="en-US" dirty="0">
              <a:latin typeface="Lucida Console" pitchFamily="49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4114800" y="5181600"/>
            <a:ext cx="1143000" cy="533400"/>
            <a:chOff x="2514600" y="2133600"/>
            <a:chExt cx="1143000" cy="533400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3657600" y="2133600"/>
              <a:ext cx="0" cy="533400"/>
            </a:xfrm>
            <a:prstGeom prst="line">
              <a:avLst/>
            </a:prstGeom>
            <a:ln w="381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352800" y="2133600"/>
              <a:ext cx="0" cy="533400"/>
            </a:xfrm>
            <a:prstGeom prst="line">
              <a:avLst/>
            </a:prstGeom>
            <a:ln w="381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082109" y="2133600"/>
              <a:ext cx="0" cy="533400"/>
            </a:xfrm>
            <a:prstGeom prst="line">
              <a:avLst/>
            </a:prstGeom>
            <a:ln w="381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2814005" y="2133600"/>
              <a:ext cx="0" cy="533400"/>
            </a:xfrm>
            <a:prstGeom prst="line">
              <a:avLst/>
            </a:prstGeom>
            <a:ln w="381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2514600" y="2133600"/>
              <a:ext cx="0" cy="533400"/>
            </a:xfrm>
            <a:prstGeom prst="line">
              <a:avLst/>
            </a:prstGeom>
            <a:ln w="381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66866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6" dur="1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6" dur="1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6" dur="1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1" dur="1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1" dur="1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1" grpId="1" animBg="1"/>
      <p:bldP spid="12" grpId="0"/>
      <p:bldP spid="13" grpId="0"/>
      <p:bldP spid="20" grpId="0" animBg="1"/>
      <p:bldP spid="20" grpId="1" animBg="1"/>
      <p:bldP spid="2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Analysis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15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066800"/>
                <a:ext cx="4267200" cy="4525963"/>
              </a:xfrm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/>
                  <a:t>Compute-F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−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</a:t>
                </a:r>
                <a:r>
                  <a:rPr lang="en-US" sz="2000" b="1" dirty="0"/>
                  <a:t>while</a:t>
                </a:r>
                <a:r>
                  <a:rPr lang="en-US" sz="2000" dirty="0"/>
                  <a:t>(</a:t>
                </a:r>
                <a:r>
                  <a:rPr lang="en-US" sz="2000" b="1" dirty="0"/>
                  <a:t>           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? </a:t>
                </a:r>
                <a:r>
                  <a:rPr lang="en-US" sz="2000" b="1" dirty="0"/>
                  <a:t>                 and     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?</a:t>
                </a:r>
                <a:r>
                  <a:rPr lang="en-US" sz="2000" b="1" dirty="0"/>
                  <a:t>        </a:t>
                </a:r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   {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𝝅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} </a:t>
                </a:r>
              </a:p>
              <a:p>
                <a:pPr marL="0" indent="0">
                  <a:buNone/>
                </a:pPr>
                <a:r>
                  <a:rPr lang="en-US" sz="2000" dirty="0"/>
                  <a:t>   </a:t>
                </a:r>
                <a:r>
                  <a:rPr lang="en-US" sz="2000" b="1" dirty="0"/>
                  <a:t>If</a:t>
                </a:r>
                <a:r>
                  <a:rPr lang="en-US" sz="2000" dirty="0"/>
                  <a:t>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e>
                    </m:d>
                    <m:r>
                      <a:rPr lang="en-US" sz="2000" i="1" dirty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2000" b="1" i="1" dirty="0">
                        <a:latin typeface="Cambria Math"/>
                      </a:rPr>
                      <m:t>𝑻</m:t>
                    </m:r>
                    <m:r>
                      <a:rPr lang="en-US" sz="2000" b="1" i="1" dirty="0">
                        <a:latin typeface="Cambria Math"/>
                      </a:rPr>
                      <m:t>[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</a:t>
                </a:r>
                <a:r>
                  <a:rPr lang="en-US" sz="2000" b="1" dirty="0"/>
                  <a:t>else             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return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;</a:t>
                </a: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16" name="Content Placeholder 1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066800"/>
                <a:ext cx="4267200" cy="4525963"/>
              </a:xfrm>
              <a:blipFill rotWithShape="1">
                <a:blip r:embed="rId2"/>
                <a:stretch>
                  <a:fillRect l="-1282" t="-538" r="-213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16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066800"/>
                <a:ext cx="4038600" cy="4525963"/>
              </a:xfrm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/>
                  <a:t>Pattern-Match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𝑷</m:t>
                    </m:r>
                    <m:r>
                      <a:rPr lang="en-US" sz="2000" b="1" i="1" dirty="0">
                        <a:latin typeface="Cambria Math"/>
                      </a:rPr>
                      <m:t>[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latin typeface="Cambria Math"/>
                      </a:rPr>
                      <m:t>..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𝑻</m:t>
                    </m:r>
                    <m:r>
                      <a:rPr lang="en-US" sz="2000" b="1" i="1" dirty="0">
                        <a:latin typeface="Cambria Math"/>
                      </a:rPr>
                      <m:t>[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latin typeface="Cambria Math"/>
                      </a:rPr>
                      <m:t>..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For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    {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:r>
                  <a:rPr lang="en-US" sz="2000" b="1" dirty="0"/>
                  <a:t>Compute-F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);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If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2000" dirty="0"/>
                  <a:t>)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Print(“match occurred at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”);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}</a:t>
                </a:r>
              </a:p>
              <a:p>
                <a:pPr marL="0" indent="0">
                  <a:buNone/>
                </a:pPr>
                <a:r>
                  <a:rPr lang="en-US" sz="2000" dirty="0"/>
                  <a:t>} 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17" name="Content Placeholder 1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066800"/>
                <a:ext cx="4038600" cy="4525963"/>
              </a:xfrm>
              <a:blipFill rotWithShape="1">
                <a:blip r:embed="rId3"/>
                <a:stretch>
                  <a:fillRect l="-1506" t="-538" r="-225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6"/>
              <p:cNvGraphicFramePr>
                <a:graphicFrameLocks/>
              </p:cNvGraphicFramePr>
              <p:nvPr/>
            </p:nvGraphicFramePr>
            <p:xfrm>
              <a:off x="304800" y="4343400"/>
              <a:ext cx="8534400" cy="1706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432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133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905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53340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Actual Cost</a:t>
                          </a:r>
                          <a:r>
                            <a:rPr lang="en-US" baseline="0" dirty="0"/>
                            <a:t>  of 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1" i="1" dirty="0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oMath>
                          </a14:m>
                          <a:r>
                            <a:rPr lang="en-US" dirty="0" err="1"/>
                            <a:t>th</a:t>
                          </a:r>
                          <a:r>
                            <a:rPr lang="en-US" dirty="0"/>
                            <a:t> iteration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/>
                                  </a:rPr>
                                  <m:t>𝚫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𝝓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Amortized Cost </a:t>
                          </a:r>
                          <a:r>
                            <a:rPr lang="en-US" baseline="0" dirty="0"/>
                            <a:t>of 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1" i="1" dirty="0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oMath>
                          </a14:m>
                          <a:r>
                            <a:rPr lang="en-US" dirty="0" err="1"/>
                            <a:t>th</a:t>
                          </a:r>
                          <a:r>
                            <a:rPr lang="en-US" dirty="0"/>
                            <a:t> iteration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3340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3340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6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380959564"/>
                  </p:ext>
                </p:extLst>
              </p:nvPr>
            </p:nvGraphicFramePr>
            <p:xfrm>
              <a:off x="304800" y="4343400"/>
              <a:ext cx="8534400" cy="1706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43200"/>
                    <a:gridCol w="2133600"/>
                    <a:gridCol w="1905000"/>
                    <a:gridCol w="1752600"/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28571" t="-4762" r="-171429" b="-1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255591" t="-4762" r="-91693" b="-1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387805" t="-4762" b="-166667"/>
                          </a:stretch>
                        </a:blipFill>
                      </a:tcPr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28600" y="5040868"/>
                <a:ext cx="2971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b="1" dirty="0"/>
                  <a:t>Case 1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e>
                    </m:d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e>
                    </m:d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5040868"/>
                <a:ext cx="2971800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848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28600" y="5574268"/>
                <a:ext cx="2667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b="1" dirty="0"/>
                  <a:t>Case 2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e>
                    </m:d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&lt;</m:t>
                    </m:r>
                    <m:r>
                      <a:rPr lang="en-US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e>
                    </m:d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5574268"/>
                <a:ext cx="2667000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2059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971800" y="5574268"/>
                <a:ext cx="23375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≤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6C31"/>
                          </a:solidFill>
                          <a:latin typeface="Cambria Math"/>
                        </a:rPr>
                        <m:t>𝒇</m:t>
                      </m:r>
                      <m:d>
                        <m:dPr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e>
                      </m:d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>
                          <a:solidFill>
                            <a:srgbClr val="006C31"/>
                          </a:solidFill>
                          <a:latin typeface="Cambria Math"/>
                        </a:rPr>
                        <m:t>𝒇</m:t>
                      </m:r>
                      <m:d>
                        <m:dPr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e>
                      </m:d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5574268"/>
                <a:ext cx="2337563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287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038600" y="5040868"/>
                <a:ext cx="3545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5040868"/>
                <a:ext cx="354584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708099" y="6183868"/>
                <a:ext cx="3295069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mtClean="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dirty="0"/>
                  <a:t> at end of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err="1"/>
                  <a:t>th</a:t>
                </a:r>
                <a:r>
                  <a:rPr lang="en-US" dirty="0"/>
                  <a:t> iteration =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b="1" i="1" dirty="0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e>
                    </m:d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8099" y="6183868"/>
                <a:ext cx="3295069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370" t="-8197" r="-73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181600" y="5562600"/>
                <a:ext cx="21003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6C31"/>
                          </a:solidFill>
                          <a:latin typeface="Cambria Math"/>
                        </a:rPr>
                        <m:t>𝒇</m:t>
                      </m:r>
                      <m:d>
                        <m:dPr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e>
                      </m:d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>
                          <a:solidFill>
                            <a:srgbClr val="006C31"/>
                          </a:solidFill>
                          <a:latin typeface="Cambria Math"/>
                        </a:rPr>
                        <m:t>𝒇</m:t>
                      </m:r>
                      <m:d>
                        <m:dPr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e>
                      </m:d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5562600"/>
                <a:ext cx="2100319" cy="369332"/>
              </a:xfrm>
              <a:prstGeom prst="rect">
                <a:avLst/>
              </a:prstGeom>
              <a:blipFill rotWithShape="1">
                <a:blip r:embed="rId10"/>
                <a:stretch>
                  <a:fillRect b="-1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427216" y="5040868"/>
                <a:ext cx="3545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7216" y="5040868"/>
                <a:ext cx="354584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2203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875016" y="5029200"/>
                <a:ext cx="4924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5016" y="5029200"/>
                <a:ext cx="492443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197" r="-1481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7889557" y="5574268"/>
                <a:ext cx="6126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≤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9557" y="5574268"/>
                <a:ext cx="612668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8197" r="-1287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397022" y="1828800"/>
                <a:ext cx="1803378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𝑷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𝒌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e>
                      </m:d>
                      <m:r>
                        <a:rPr lang="en-US" i="1" dirty="0">
                          <a:latin typeface="Cambria Math"/>
                          <a:ea typeface="Cambria Math"/>
                        </a:rPr>
                        <m:t>≠</m:t>
                      </m:r>
                      <m:r>
                        <a:rPr lang="en-US" b="1" i="1" dirty="0">
                          <a:latin typeface="Cambria Math"/>
                        </a:rPr>
                        <m:t>𝑻</m:t>
                      </m:r>
                      <m:r>
                        <a:rPr lang="en-US" b="1" i="1" dirty="0">
                          <a:latin typeface="Cambria Math"/>
                        </a:rPr>
                        <m:t>[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b="1" i="1" dirty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7022" y="1828800"/>
                <a:ext cx="1803378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197" r="-405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657600" y="1840468"/>
                <a:ext cx="817852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&gt;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1840468"/>
                <a:ext cx="817852" cy="369332"/>
              </a:xfrm>
              <a:prstGeom prst="rect">
                <a:avLst/>
              </a:prstGeom>
              <a:blipFill rotWithShape="1">
                <a:blip r:embed="rId15"/>
                <a:stretch>
                  <a:fillRect t="-8197" r="-89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9562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 animBg="1"/>
      <p:bldP spid="11" grpId="0"/>
      <p:bldP spid="12" grpId="0"/>
      <p:bldP spid="13" grpId="0"/>
      <p:bldP spid="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sz="2000" dirty="0"/>
                  <a:t>“</a:t>
                </a:r>
                <a:r>
                  <a:rPr lang="en-US" sz="2000" b="1" dirty="0"/>
                  <a:t>stack with multi-pop</a:t>
                </a:r>
                <a:r>
                  <a:rPr lang="en-US" sz="2000" dirty="0"/>
                  <a:t>” 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</a:t>
                </a:r>
                <a:r>
                  <a:rPr lang="en-US" sz="2000" dirty="0"/>
                  <a:t>: Given a pattern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𝑃</m:t>
                    </m:r>
                    <m:r>
                      <a:rPr lang="en-US" sz="2000" i="1">
                        <a:latin typeface="Cambria Math"/>
                      </a:rPr>
                      <m:t>[1..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i="1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/>
                  <a:t> and its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𝝅</m:t>
                    </m:r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function, </a:t>
                </a:r>
              </a:p>
              <a:p>
                <a:pPr marL="0" indent="0">
                  <a:buNone/>
                </a:pPr>
                <a:r>
                  <a:rPr lang="en-US" sz="2000" dirty="0"/>
                  <a:t>it takes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 time to determine all its matches in a text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𝑇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1..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en-US" sz="2000">
                        <a:latin typeface="Cambria Math"/>
                      </a:rPr>
                      <m:t>.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Homework</a:t>
                </a:r>
                <a:r>
                  <a:rPr lang="en-US" sz="2000" dirty="0"/>
                  <a:t>:  </a:t>
                </a:r>
              </a:p>
              <a:p>
                <a:pPr marL="0" indent="0">
                  <a:buNone/>
                </a:pPr>
                <a:r>
                  <a:rPr lang="en-US" sz="2000" dirty="0"/>
                  <a:t>Design an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2000" dirty="0"/>
                  <a:t>) time algorithm to compute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𝝅</m:t>
                    </m:r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function of a pattern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𝑃</m:t>
                    </m:r>
                    <m:r>
                      <a:rPr lang="en-US" sz="2000" i="1">
                        <a:latin typeface="Cambria Math"/>
                      </a:rPr>
                      <m:t>[1..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i="1">
                        <a:latin typeface="Cambria Math"/>
                      </a:rPr>
                      <m:t>]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We shall discuss it in the next class </a:t>
                </a:r>
                <a:r>
                  <a:rPr lang="en-US" sz="2000" dirty="0">
                    <a:sym typeface="Wingdings" panose="05000000000000000000" pitchFamily="2" charset="2"/>
                  </a:rPr>
                  <a:t></a:t>
                </a:r>
                <a:r>
                  <a:rPr lang="en-US" sz="2000" dirty="0"/>
                  <a:t>.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5" name="Cloud Callout 4"/>
          <p:cNvSpPr/>
          <p:nvPr/>
        </p:nvSpPr>
        <p:spPr>
          <a:xfrm>
            <a:off x="2286000" y="990600"/>
            <a:ext cx="4572000" cy="1371600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Does the analysis remind you of   the analysis of some problem we did in the recent past ?</a:t>
            </a:r>
          </a:p>
        </p:txBody>
      </p:sp>
    </p:spTree>
    <p:extLst>
      <p:ext uri="{BB962C8B-B14F-4D97-AF65-F5344CB8AC3E}">
        <p14:creationId xmlns:p14="http://schemas.microsoft.com/office/powerpoint/2010/main" val="19300733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A real computer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3429000"/>
            <a:ext cx="3026918" cy="10449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5105400"/>
            <a:ext cx="1275334" cy="1271111"/>
          </a:xfrm>
          <a:prstGeom prst="rect">
            <a:avLst/>
          </a:prstGeom>
        </p:spPr>
      </p:pic>
      <p:sp>
        <p:nvSpPr>
          <p:cNvPr id="8" name="Up-Down Arrow 7"/>
          <p:cNvSpPr/>
          <p:nvPr/>
        </p:nvSpPr>
        <p:spPr>
          <a:xfrm>
            <a:off x="4267200" y="2744724"/>
            <a:ext cx="304800" cy="60807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943600" y="3745468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RAM</a:t>
            </a:r>
          </a:p>
        </p:txBody>
      </p:sp>
      <p:sp>
        <p:nvSpPr>
          <p:cNvPr id="10" name="Up-Down Arrow 9"/>
          <p:cNvSpPr/>
          <p:nvPr/>
        </p:nvSpPr>
        <p:spPr>
          <a:xfrm>
            <a:off x="4267199" y="4473966"/>
            <a:ext cx="332867" cy="63143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2057400" y="1371600"/>
            <a:ext cx="4648200" cy="3102366"/>
          </a:xfrm>
          <a:prstGeom prst="roundRect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163731" y="2209800"/>
            <a:ext cx="166032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6C3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RAM model</a:t>
            </a:r>
          </a:p>
          <a:p>
            <a:pPr algn="ctr"/>
            <a:r>
              <a:rPr lang="en-US" b="1" dirty="0"/>
              <a:t>of computation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77198" y="3734582"/>
            <a:ext cx="684803" cy="369332"/>
          </a:xfrm>
          <a:prstGeom prst="rect">
            <a:avLst/>
          </a:prstGeom>
          <a:solidFill>
            <a:srgbClr val="FFC000"/>
          </a:solidFill>
          <a:ln>
            <a:solidFill>
              <a:srgbClr val="006C3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b="1" dirty="0">
                <a:solidFill>
                  <a:srgbClr val="7030A0"/>
                </a:solidFill>
              </a:rPr>
              <a:t>Assumption</a:t>
            </a:r>
            <a:r>
              <a:rPr lang="en-US" sz="1800" dirty="0"/>
              <a:t>: </a:t>
            </a:r>
          </a:p>
          <a:p>
            <a:pPr marL="0" indent="0">
              <a:buNone/>
            </a:pPr>
            <a:r>
              <a:rPr lang="en-US" sz="1800" dirty="0"/>
              <a:t>Entire input resides in RAM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079" y="1639924"/>
            <a:ext cx="1463040" cy="1091184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5791200" y="4609055"/>
            <a:ext cx="2905539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But when data is too large …</a:t>
            </a:r>
          </a:p>
        </p:txBody>
      </p:sp>
      <p:sp>
        <p:nvSpPr>
          <p:cNvPr id="21" name="Cross 20"/>
          <p:cNvSpPr/>
          <p:nvPr/>
        </p:nvSpPr>
        <p:spPr>
          <a:xfrm rot="2791157">
            <a:off x="646351" y="4320127"/>
            <a:ext cx="914400" cy="914400"/>
          </a:xfrm>
          <a:prstGeom prst="plus">
            <a:avLst>
              <a:gd name="adj" fmla="val 46495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960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7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animBg="1"/>
      <p:bldP spid="9" grpId="0"/>
      <p:bldP spid="10" grpId="0" animBg="1"/>
      <p:bldP spid="3" grpId="0" animBg="1"/>
      <p:bldP spid="3" grpId="1" animBg="1"/>
      <p:bldP spid="11" grpId="0" animBg="1"/>
      <p:bldP spid="11" grpId="1" animBg="1"/>
      <p:bldP spid="12" grpId="0" animBg="1"/>
      <p:bldP spid="12" grpId="1" animBg="1"/>
      <p:bldP spid="17" grpId="0" uiExpand="1" build="p"/>
      <p:bldP spid="19" grpId="0" animBg="1"/>
      <p:bldP spid="2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An </a:t>
            </a:r>
            <a:r>
              <a:rPr lang="en-US" sz="3200" b="1" dirty="0">
                <a:solidFill>
                  <a:srgbClr val="7030A0"/>
                </a:solidFill>
              </a:rPr>
              <a:t>accurate</a:t>
            </a:r>
            <a:r>
              <a:rPr lang="en-US" sz="3200" b="1" dirty="0"/>
              <a:t> model of computer for large data</a:t>
            </a:r>
            <a:br>
              <a:rPr lang="en-US" sz="3200" b="1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CPU time: </a:t>
            </a:r>
            <a:r>
              <a:rPr lang="en-US" sz="2000" b="1" dirty="0">
                <a:solidFill>
                  <a:srgbClr val="006C31"/>
                </a:solidFill>
              </a:rPr>
              <a:t>free</a:t>
            </a:r>
          </a:p>
          <a:p>
            <a:pPr marL="0" indent="0">
              <a:buNone/>
            </a:pPr>
            <a:r>
              <a:rPr lang="en-US" sz="2000" dirty="0"/>
              <a:t>Time Complexity : No. of </a:t>
            </a:r>
            <a:r>
              <a:rPr lang="en-US" sz="2000" b="1" dirty="0">
                <a:solidFill>
                  <a:srgbClr val="0070C0"/>
                </a:solidFill>
              </a:rPr>
              <a:t>scans</a:t>
            </a:r>
            <a:r>
              <a:rPr lang="en-US" sz="2000" dirty="0"/>
              <a:t> to solve the 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05200" y="1524000"/>
            <a:ext cx="2133600" cy="914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810000" y="1764268"/>
          <a:ext cx="1524000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715000" y="1764268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RAM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57200" y="5257800"/>
            <a:ext cx="0" cy="6096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304800" y="5867400"/>
          <a:ext cx="8610592" cy="38100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269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160681" y="6248400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Disc</a:t>
            </a:r>
          </a:p>
        </p:txBody>
      </p:sp>
      <p:sp>
        <p:nvSpPr>
          <p:cNvPr id="5" name="Rectangle 4"/>
          <p:cNvSpPr/>
          <p:nvPr/>
        </p:nvSpPr>
        <p:spPr>
          <a:xfrm>
            <a:off x="1600200" y="2667000"/>
            <a:ext cx="914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438400" y="3048000"/>
            <a:ext cx="3810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477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93889E-18 -1.11111E-6 L 0.91667 -1.11111E-6 " pathEditMode="relative" rAng="0" ptsTypes="AA">
                                      <p:cBhvr>
                                        <p:cTn id="37" dur="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8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6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9" grpId="0" animBg="1"/>
      <p:bldP spid="10" grpId="0"/>
      <p:bldP spid="12" grpId="0"/>
      <p:bldP spid="5" grpId="0" animBg="1"/>
      <p:bldP spid="1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200" dirty="0">
                <a:solidFill>
                  <a:srgbClr val="7030A0"/>
                </a:solidFill>
              </a:rPr>
              <a:t>Finding Median of </a:t>
            </a:r>
            <a:r>
              <a:rPr lang="en-US" sz="3200" u="sng" dirty="0">
                <a:solidFill>
                  <a:srgbClr val="0070C0"/>
                </a:solidFill>
              </a:rPr>
              <a:t>5 Trillion</a:t>
            </a:r>
            <a:r>
              <a:rPr lang="en-US" sz="3200" dirty="0">
                <a:solidFill>
                  <a:srgbClr val="0070C0"/>
                </a:solidFill>
              </a:rPr>
              <a:t> </a:t>
            </a:r>
            <a:r>
              <a:rPr lang="en-US" sz="3200" dirty="0">
                <a:solidFill>
                  <a:srgbClr val="7030A0"/>
                </a:solidFill>
              </a:rPr>
              <a:t>numbers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Efficiently using a computer of </a:t>
            </a:r>
            <a:r>
              <a:rPr lang="en-US" sz="2800" b="1" dirty="0">
                <a:solidFill>
                  <a:srgbClr val="C00000"/>
                </a:solidFill>
              </a:rPr>
              <a:t>1980</a:t>
            </a:r>
            <a:r>
              <a:rPr lang="en-US" sz="2800" b="1" dirty="0">
                <a:solidFill>
                  <a:schemeClr val="tx1"/>
                </a:solidFill>
              </a:rPr>
              <a:t>’s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786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3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/>
                  <a:t>Computing </a:t>
                </a:r>
                <a:r>
                  <a:rPr lang="en-US" sz="3600" b="1" dirty="0">
                    <a:solidFill>
                      <a:srgbClr val="006C31"/>
                    </a:solidFill>
                  </a:rPr>
                  <a:t>median</a:t>
                </a:r>
                <a:r>
                  <a:rPr lang="en-US" sz="3600" b="1" dirty="0"/>
                  <a:t> of </a:t>
                </a:r>
                <a14:m>
                  <m:oMath xmlns:m="http://schemas.openxmlformats.org/officeDocument/2006/math">
                    <m:r>
                      <a:rPr lang="en-US" sz="3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3600" b="1" dirty="0"/>
                  <a:t> elements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819400" y="2057401"/>
          <a:ext cx="3733800" cy="35052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6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2710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Algorithm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No. of scans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952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952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952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952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257800" y="3146754"/>
                <a:ext cx="6303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/>
                  <a:t>)</a:t>
                </a:r>
                <a:endParaRPr lang="en-US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3146754"/>
                <a:ext cx="630301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8738" t="-8197" r="-1747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261988" y="3657600"/>
                <a:ext cx="538224" cy="6522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e>
                          </m:rad>
                        </m:num>
                        <m:den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1988" y="3657600"/>
                <a:ext cx="538224" cy="652230"/>
              </a:xfrm>
              <a:prstGeom prst="rect">
                <a:avLst/>
              </a:prstGeom>
              <a:blipFill rotWithShape="1">
                <a:blip r:embed="rId4"/>
                <a:stretch>
                  <a:fillRect r="-15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029200" y="4426202"/>
                <a:ext cx="10038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1" i="0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𝐥𝐨𝐠</m:t>
                        </m:r>
                      </m:fName>
                      <m:e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func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4426202"/>
                <a:ext cx="1003801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4848" t="-8197" r="-1030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415776" y="5040868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5776" y="5040868"/>
                <a:ext cx="375424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209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3048000" y="3837620"/>
            <a:ext cx="1428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Exercise level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819400" y="4421165"/>
            <a:ext cx="1820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Assignment level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52800" y="5040868"/>
            <a:ext cx="724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Novel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9423" y="5941233"/>
            <a:ext cx="248997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Assumptions: </a:t>
            </a:r>
          </a:p>
          <a:p>
            <a:pPr algn="ctr"/>
            <a:r>
              <a:rPr lang="en-US" sz="1600" dirty="0"/>
              <a:t>(for ease of understanding)</a:t>
            </a:r>
            <a:r>
              <a:rPr lang="en-US" sz="1600" b="1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817206" y="5943600"/>
                <a:ext cx="1194494" cy="3797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e>
                      <m:sup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p>
                    </m:sSup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206" y="5943600"/>
                <a:ext cx="1194494" cy="379784"/>
              </a:xfrm>
              <a:prstGeom prst="rect">
                <a:avLst/>
              </a:prstGeom>
              <a:blipFill rotWithShape="1">
                <a:blip r:embed="rId7"/>
                <a:stretch>
                  <a:fillRect l="-3061" t="-4839" r="-8163" b="-25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6553200" y="5040868"/>
            <a:ext cx="956416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Optimal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994377" y="5943600"/>
                <a:ext cx="1263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for some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4377" y="5943600"/>
                <a:ext cx="1263423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3846" t="-8197" r="-769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644574" y="1530602"/>
                <a:ext cx="1918026" cy="374398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RAM size=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/>
                      </a:rPr>
                      <m:t>𝚯</m:t>
                    </m:r>
                    <m:r>
                      <a:rPr lang="en-US" b="1" i="1">
                        <a:latin typeface="Cambria Math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rad>
                    <m:r>
                      <a:rPr lang="en-US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4574" y="1530602"/>
                <a:ext cx="1918026" cy="374398"/>
              </a:xfrm>
              <a:prstGeom prst="rect">
                <a:avLst/>
              </a:prstGeom>
              <a:blipFill rotWithShape="1">
                <a:blip r:embed="rId9"/>
                <a:stretch>
                  <a:fillRect l="-2857" t="-6452" r="-4444" b="-2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2819400" y="6260068"/>
            <a:ext cx="2789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All elements are </a:t>
            </a:r>
            <a:r>
              <a:rPr lang="en-US" i="1" dirty="0"/>
              <a:t>distinct</a:t>
            </a:r>
            <a:r>
              <a:rPr lang="en-US" dirty="0"/>
              <a:t>.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829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4" grpId="0"/>
      <p:bldP spid="15" grpId="0"/>
      <p:bldP spid="16" grpId="0" animBg="1"/>
      <p:bldP spid="17" grpId="0"/>
      <p:bldP spid="18" grpId="0" animBg="1"/>
      <p:bldP spid="1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200" dirty="0"/>
              <a:t>        </a:t>
            </a:r>
            <a:r>
              <a:rPr lang="en-US" sz="3200" dirty="0" err="1"/>
              <a:t>ScAns</a:t>
            </a:r>
            <a:r>
              <a:rPr lang="en-US" sz="3200" dirty="0"/>
              <a:t> </a:t>
            </a:r>
            <a:r>
              <a:rPr lang="en-US" sz="3200" dirty="0">
                <a:solidFill>
                  <a:srgbClr val="7030A0"/>
                </a:solidFill>
              </a:rPr>
              <a:t>Algorithm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451971" y="1524000"/>
                <a:ext cx="813235" cy="10877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32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e>
                          </m:rad>
                        </m:num>
                        <m:den>
                          <m:r>
                            <a:rPr lang="en-US" sz="32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1971" y="1524000"/>
                <a:ext cx="813235" cy="1087734"/>
              </a:xfrm>
              <a:prstGeom prst="rect">
                <a:avLst/>
              </a:prstGeom>
              <a:blipFill rotWithShape="1">
                <a:blip r:embed="rId2"/>
                <a:stretch>
                  <a:fillRect r="-23881" b="-2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908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sz="32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32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</m:rad>
                      </m:num>
                      <m:den>
                        <m: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3200" b="1" dirty="0"/>
                  <a:t> scans algorithm</a:t>
                </a:r>
                <a:br>
                  <a:rPr lang="en-US" sz="3200" b="1" dirty="0"/>
                </a:b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532" b="-25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12"/>
              <p:cNvSpPr>
                <a:spLocks noGrp="1"/>
              </p:cNvSpPr>
              <p:nvPr>
                <p:ph idx="1"/>
              </p:nvPr>
            </p:nvSpPr>
            <p:spPr>
              <a:xfrm>
                <a:off x="0" y="1600200"/>
                <a:ext cx="8686800" cy="4525963"/>
              </a:xfrm>
            </p:spPr>
            <p:txBody>
              <a:bodyPr/>
              <a:lstStyle/>
              <a:p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r>
                  <a:rPr lang="en-US" sz="1800" dirty="0"/>
                  <a:t>Compute smallest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rad>
                  </m:oMath>
                </a14:m>
                <a:r>
                  <a:rPr lang="en-US" sz="1800" b="1" dirty="0"/>
                  <a:t> </a:t>
                </a:r>
                <a:r>
                  <a:rPr lang="en-US" sz="1800" dirty="0"/>
                  <a:t>elements in one scan. </a:t>
                </a:r>
              </a:p>
              <a:p>
                <a:r>
                  <a:rPr lang="en-US" sz="1800" dirty="0"/>
                  <a:t>Compute </a:t>
                </a:r>
                <a:r>
                  <a:rPr lang="en-US" sz="1800" b="1" dirty="0"/>
                  <a:t>next</a:t>
                </a:r>
                <a:r>
                  <a:rPr lang="en-US" sz="1800" dirty="0"/>
                  <a:t> smallest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rad>
                  </m:oMath>
                </a14:m>
                <a:r>
                  <a:rPr lang="en-US" sz="1800" b="1" dirty="0"/>
                  <a:t> </a:t>
                </a:r>
                <a:r>
                  <a:rPr lang="en-US" sz="1800" dirty="0"/>
                  <a:t>elements in one scan. </a:t>
                </a:r>
              </a:p>
              <a:p>
                <a:r>
                  <a:rPr lang="en-US" sz="1800" dirty="0"/>
                  <a:t> Compute </a:t>
                </a:r>
                <a:r>
                  <a:rPr lang="en-US" sz="1800" b="1" dirty="0"/>
                  <a:t>next</a:t>
                </a:r>
                <a:r>
                  <a:rPr lang="en-US" sz="1800" dirty="0"/>
                  <a:t> smallest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rad>
                  </m:oMath>
                </a14:m>
                <a:r>
                  <a:rPr lang="en-US" sz="1800" b="1" dirty="0"/>
                  <a:t> </a:t>
                </a:r>
                <a:r>
                  <a:rPr lang="en-US" sz="1800" dirty="0"/>
                  <a:t>elements in one scan. </a:t>
                </a:r>
              </a:p>
              <a:p>
                <a:r>
                  <a:rPr lang="en-US" sz="1800" dirty="0"/>
                  <a:t> </a:t>
                </a:r>
              </a:p>
              <a:p>
                <a:r>
                  <a:rPr lang="en-US" sz="1800" dirty="0"/>
                  <a:t> </a:t>
                </a:r>
              </a:p>
              <a:p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13" name="Content Placeholder 1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600200"/>
                <a:ext cx="8686800" cy="4525963"/>
              </a:xfrm>
              <a:blipFill rotWithShape="1">
                <a:blip r:embed="rId3"/>
                <a:stretch>
                  <a:fillRect l="-42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05200" y="1524000"/>
            <a:ext cx="2133600" cy="1295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987800" y="1764268"/>
          <a:ext cx="1270000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715000" y="1764268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644574" y="1066800"/>
                <a:ext cx="1918026" cy="374398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RAM size=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/>
                      </a:rPr>
                      <m:t>𝚯</m:t>
                    </m:r>
                    <m:r>
                      <a:rPr lang="en-US" b="1" i="1">
                        <a:latin typeface="Cambria Math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rad>
                    <m:r>
                      <a:rPr lang="en-US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4574" y="1066800"/>
                <a:ext cx="1918026" cy="374398"/>
              </a:xfrm>
              <a:prstGeom prst="rect">
                <a:avLst/>
              </a:prstGeom>
              <a:blipFill rotWithShape="1">
                <a:blip r:embed="rId4"/>
                <a:stretch>
                  <a:fillRect l="-2857" t="-6557" r="-4444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304800" y="5867400"/>
          <a:ext cx="8610592" cy="38100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269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160681" y="6248400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Disc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3987800" y="2297668"/>
          <a:ext cx="254000" cy="36933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5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2" name="Straight Arrow Connector 31"/>
          <p:cNvCxnSpPr/>
          <p:nvPr/>
        </p:nvCxnSpPr>
        <p:spPr>
          <a:xfrm>
            <a:off x="457200" y="5257800"/>
            <a:ext cx="0" cy="6096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371600" y="4572000"/>
            <a:ext cx="228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787640" y="1773275"/>
                <a:ext cx="162256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</a:rPr>
                        <m:t>   </m:t>
                      </m:r>
                      <m:r>
                        <a:rPr lang="en-US" sz="1600" b="1" i="1" smtClean="0">
                          <a:solidFill>
                            <a:schemeClr val="bg2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sz="1600" b="1" i="1" smtClean="0">
                          <a:solidFill>
                            <a:schemeClr val="bg2"/>
                          </a:solidFill>
                          <a:latin typeface="Cambria Math"/>
                        </a:rPr>
                        <m:t>   </m:t>
                      </m:r>
                      <m:r>
                        <a:rPr lang="en-US" sz="1600" b="1" i="1" smtClean="0">
                          <a:solidFill>
                            <a:schemeClr val="bg2"/>
                          </a:solidFill>
                          <a:latin typeface="Cambria Math"/>
                        </a:rPr>
                        <m:t>𝟕</m:t>
                      </m:r>
                      <m:r>
                        <a:rPr lang="en-US" sz="1600" b="1" i="1" smtClean="0">
                          <a:solidFill>
                            <a:schemeClr val="bg2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1600" b="1" i="1" smtClean="0">
                          <a:solidFill>
                            <a:schemeClr val="bg2"/>
                          </a:solidFill>
                          <a:latin typeface="Cambria Math"/>
                        </a:rPr>
                        <m:t>𝟏𝟎</m:t>
                      </m:r>
                      <m:r>
                        <a:rPr lang="en-US" sz="1600" b="1" i="1" smtClean="0">
                          <a:solidFill>
                            <a:schemeClr val="bg2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1600" b="1" i="1" smtClean="0">
                          <a:solidFill>
                            <a:schemeClr val="bg2"/>
                          </a:solidFill>
                          <a:latin typeface="Cambria Math"/>
                        </a:rPr>
                        <m:t>𝟐𝟏</m:t>
                      </m:r>
                      <m:r>
                        <a:rPr lang="en-US" sz="1600" b="1" i="1" smtClean="0">
                          <a:solidFill>
                            <a:schemeClr val="bg2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1600" b="1" i="1" smtClean="0">
                          <a:solidFill>
                            <a:schemeClr val="bg2"/>
                          </a:solidFill>
                          <a:latin typeface="Cambria Math"/>
                        </a:rPr>
                        <m:t>𝟒𝟐</m:t>
                      </m:r>
                    </m:oMath>
                  </m:oMathPara>
                </a14:m>
                <a:endParaRPr lang="en-US" sz="1600" b="1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7640" y="1773275"/>
                <a:ext cx="1622560" cy="338554"/>
              </a:xfrm>
              <a:prstGeom prst="rect">
                <a:avLst/>
              </a:prstGeom>
              <a:blipFill rotWithShape="1">
                <a:blip r:embed="rId5"/>
                <a:stretch>
                  <a:fillRect t="-5455" r="-2622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167207" y="58674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2"/>
                          </a:solidFill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en-US" b="1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7207" y="5867400"/>
                <a:ext cx="375424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333" r="-2131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2895600" y="5867400"/>
                <a:ext cx="47801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>
                          <a:solidFill>
                            <a:schemeClr val="bg2"/>
                          </a:solidFill>
                          <a:latin typeface="Cambria Math"/>
                        </a:rPr>
                        <m:t>𝟒𝟐</m:t>
                      </m:r>
                    </m:oMath>
                  </m:oMathPara>
                </a14:m>
                <a:endParaRPr lang="en-US" sz="1600" b="1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5867400"/>
                <a:ext cx="478015" cy="338554"/>
              </a:xfrm>
              <a:prstGeom prst="rect">
                <a:avLst/>
              </a:prstGeom>
              <a:blipFill rotWithShape="1">
                <a:blip r:embed="rId7"/>
                <a:stretch>
                  <a:fillRect t="-5455" r="-10256" b="-2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1274585" y="5867400"/>
                <a:ext cx="47801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bg2"/>
                          </a:solidFill>
                          <a:latin typeface="Cambria Math"/>
                        </a:rPr>
                        <m:t>𝟏𝟎</m:t>
                      </m:r>
                    </m:oMath>
                  </m:oMathPara>
                </a14:m>
                <a:endParaRPr lang="en-US" sz="1600" b="1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4585" y="5867400"/>
                <a:ext cx="478016" cy="338554"/>
              </a:xfrm>
              <a:prstGeom prst="rect">
                <a:avLst/>
              </a:prstGeom>
              <a:blipFill rotWithShape="1">
                <a:blip r:embed="rId8"/>
                <a:stretch>
                  <a:fillRect t="-5455" r="-10127" b="-2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4250449" y="5882789"/>
                <a:ext cx="47801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bg2"/>
                          </a:solidFill>
                          <a:latin typeface="Cambria Math"/>
                        </a:rPr>
                        <m:t>𝟐𝟏</m:t>
                      </m:r>
                    </m:oMath>
                  </m:oMathPara>
                </a14:m>
                <a:endParaRPr lang="en-US" sz="1600" b="1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0449" y="5882789"/>
                <a:ext cx="478016" cy="338554"/>
              </a:xfrm>
              <a:prstGeom prst="rect">
                <a:avLst/>
              </a:prstGeom>
              <a:blipFill rotWithShape="1">
                <a:blip r:embed="rId9"/>
                <a:stretch>
                  <a:fillRect t="-5357" r="-1012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6684784" y="5867400"/>
                <a:ext cx="35458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bg2"/>
                          </a:solidFill>
                          <a:latin typeface="Cambria Math"/>
                        </a:rPr>
                        <m:t>𝟕</m:t>
                      </m:r>
                    </m:oMath>
                  </m:oMathPara>
                </a14:m>
                <a:endParaRPr lang="en-US" sz="1600" b="1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4784" y="5867400"/>
                <a:ext cx="354584" cy="338554"/>
              </a:xfrm>
              <a:prstGeom prst="rect">
                <a:avLst/>
              </a:prstGeom>
              <a:blipFill rotWithShape="1">
                <a:blip r:embed="rId10"/>
                <a:stretch>
                  <a:fillRect t="-5455" r="-13793" b="-2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3886200" y="2286000"/>
                <a:ext cx="47801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>
                          <a:solidFill>
                            <a:schemeClr val="bg2"/>
                          </a:solidFill>
                          <a:latin typeface="Cambria Math"/>
                        </a:rPr>
                        <m:t>𝟒𝟐</m:t>
                      </m:r>
                    </m:oMath>
                  </m:oMathPara>
                </a14:m>
                <a:endParaRPr lang="en-US" sz="1600" b="1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2286000"/>
                <a:ext cx="478015" cy="338554"/>
              </a:xfrm>
              <a:prstGeom prst="rect">
                <a:avLst/>
              </a:prstGeom>
              <a:blipFill rotWithShape="1">
                <a:blip r:embed="rId11"/>
                <a:stretch>
                  <a:fillRect t="-5357" r="-10256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/>
          <p:cNvGrpSpPr/>
          <p:nvPr/>
        </p:nvGrpSpPr>
        <p:grpSpPr>
          <a:xfrm>
            <a:off x="1397254" y="5867400"/>
            <a:ext cx="5587492" cy="353943"/>
            <a:chOff x="1397254" y="5867400"/>
            <a:chExt cx="5587492" cy="353943"/>
          </a:xfrm>
        </p:grpSpPr>
        <p:sp>
          <p:nvSpPr>
            <p:cNvPr id="7" name="Rectangle 6"/>
            <p:cNvSpPr/>
            <p:nvPr/>
          </p:nvSpPr>
          <p:spPr>
            <a:xfrm>
              <a:off x="1397254" y="5879383"/>
              <a:ext cx="202946" cy="3419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033134" y="5867400"/>
              <a:ext cx="202946" cy="3419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369054" y="5867400"/>
              <a:ext cx="202946" cy="3419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248400" y="5867400"/>
              <a:ext cx="202946" cy="3419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6781800" y="5867400"/>
              <a:ext cx="202946" cy="3419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4" name="Straight Arrow Connector 43"/>
          <p:cNvCxnSpPr/>
          <p:nvPr/>
        </p:nvCxnSpPr>
        <p:spPr>
          <a:xfrm>
            <a:off x="457200" y="5257800"/>
            <a:ext cx="0" cy="6096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638800" y="2438400"/>
            <a:ext cx="192847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Effective input size</a:t>
            </a:r>
            <a:endParaRPr lang="en-US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5890877" y="2895600"/>
                <a:ext cx="340157" cy="307777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m:oMathPara>
                </a14:m>
                <a:endParaRPr lang="en-US" sz="14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0877" y="2895600"/>
                <a:ext cx="340157" cy="307777"/>
              </a:xfrm>
              <a:prstGeom prst="rect">
                <a:avLst/>
              </a:prstGeom>
              <a:blipFill rotWithShape="1">
                <a:blip r:embed="rId12"/>
                <a:stretch>
                  <a:fillRect t="-2000" r="-14286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5870061" y="3572713"/>
                <a:ext cx="787908" cy="31168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sz="14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ad>
                        <m:radPr>
                          <m:degHide m:val="on"/>
                          <m:ctrlPr>
                            <a:rPr lang="en-US" sz="1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4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</m:rad>
                    </m:oMath>
                  </m:oMathPara>
                </a14:m>
                <a:endParaRPr lang="en-US" sz="14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0061" y="3572713"/>
                <a:ext cx="787908" cy="311688"/>
              </a:xfrm>
              <a:prstGeom prst="rect">
                <a:avLst/>
              </a:prstGeom>
              <a:blipFill rotWithShape="1">
                <a:blip r:embed="rId13"/>
                <a:stretch>
                  <a:fillRect r="-4651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814677" y="4267200"/>
                <a:ext cx="895310" cy="31168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sz="14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sz="14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  <m:rad>
                        <m:radPr>
                          <m:degHide m:val="on"/>
                          <m:ctrlPr>
                            <a:rPr lang="en-US" sz="1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4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</m:rad>
                    </m:oMath>
                  </m:oMathPara>
                </a14:m>
                <a:endParaRPr lang="en-US" sz="14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4677" y="4267200"/>
                <a:ext cx="895310" cy="311688"/>
              </a:xfrm>
              <a:prstGeom prst="rect">
                <a:avLst/>
              </a:prstGeom>
              <a:blipFill rotWithShape="1">
                <a:blip r:embed="rId14"/>
                <a:stretch>
                  <a:fillRect r="-4082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Down Arrow 34"/>
          <p:cNvSpPr/>
          <p:nvPr/>
        </p:nvSpPr>
        <p:spPr>
          <a:xfrm>
            <a:off x="6705600" y="2895600"/>
            <a:ext cx="381000" cy="18755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loud Callout 14"/>
          <p:cNvSpPr/>
          <p:nvPr/>
        </p:nvSpPr>
        <p:spPr>
          <a:xfrm>
            <a:off x="7086600" y="3080266"/>
            <a:ext cx="2057400" cy="1052971"/>
          </a:xfrm>
          <a:prstGeom prst="cloudCallout">
            <a:avLst>
              <a:gd name="adj1" fmla="val -31686"/>
              <a:gd name="adj2" fmla="val 73051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Can’t we speed it up ?</a:t>
            </a:r>
          </a:p>
        </p:txBody>
      </p:sp>
    </p:spTree>
    <p:extLst>
      <p:ext uri="{BB962C8B-B14F-4D97-AF65-F5344CB8AC3E}">
        <p14:creationId xmlns:p14="http://schemas.microsoft.com/office/powerpoint/2010/main" val="2989348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93889E-18 -1.11111E-6 L 0.90833 -1.11111E-6 " pathEditMode="relative" rAng="0" ptsTypes="AA">
                                      <p:cBhvr>
                                        <p:cTn id="23" dur="6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4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93889E-18 -1.11111E-6 L 0.90833 -1.11111E-6 " pathEditMode="relative" rAng="0" ptsTypes="AA">
                                      <p:cBhvr>
                                        <p:cTn id="84" dur="6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4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1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1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1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1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3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 uiExpand="1" build="p"/>
      <p:bldP spid="5" grpId="0"/>
      <p:bldP spid="5" grpId="1"/>
      <p:bldP spid="6" grpId="0"/>
      <p:bldP spid="29" grpId="0"/>
      <p:bldP spid="31" grpId="0"/>
      <p:bldP spid="36" grpId="0"/>
      <p:bldP spid="38" grpId="0"/>
      <p:bldP spid="39" grpId="0"/>
      <p:bldP spid="28" grpId="0" animBg="1"/>
      <p:bldP spid="30" grpId="0" animBg="1"/>
      <p:bldP spid="33" grpId="0" animBg="1"/>
      <p:bldP spid="34" grpId="0" animBg="1"/>
      <p:bldP spid="35" grpId="0" animBg="1"/>
      <p:bldP spid="1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>
              <a:xfrm>
                <a:off x="722313" y="1828800"/>
                <a:ext cx="7772400" cy="1362075"/>
              </a:xfrm>
            </p:spPr>
            <p:txBody>
              <a:bodyPr/>
              <a:lstStyle/>
              <a:p>
                <a:pPr algn="ctr" fontAlgn="auto">
                  <a:spcAft>
                    <a:spcPts val="0"/>
                  </a:spcAft>
                  <a:defRPr/>
                </a:pP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/>
                      </a:rPr>
                      <m:t>𝑶</m:t>
                    </m:r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3200" b="1" i="0" smtClean="0">
                        <a:solidFill>
                          <a:schemeClr val="tx1"/>
                        </a:solidFill>
                        <a:latin typeface="Cambria Math"/>
                      </a:rPr>
                      <m:t>𝐥𝐨𝐠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3200" dirty="0"/>
                  <a:t>Scans </a:t>
                </a:r>
                <a:r>
                  <a:rPr lang="en-US" sz="3200" dirty="0">
                    <a:solidFill>
                      <a:srgbClr val="7030A0"/>
                    </a:solidFill>
                  </a:rPr>
                  <a:t>Algorithm</a:t>
                </a:r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22313" y="1828800"/>
                <a:ext cx="7772400" cy="1362075"/>
              </a:xfrm>
              <a:blipFill rotWithShape="1">
                <a:blip r:embed="rId2"/>
                <a:stretch>
                  <a:fillRect t="-5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Approach:</a:t>
            </a:r>
          </a:p>
          <a:p>
            <a:pPr algn="ctr"/>
            <a:r>
              <a:rPr lang="en-US" sz="2800" b="1" dirty="0">
                <a:solidFill>
                  <a:srgbClr val="006C31"/>
                </a:solidFill>
              </a:rPr>
              <a:t>Divide and Conquer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6CB34C-383D-D431-D9AD-47E37D3C2E00}"/>
              </a:ext>
            </a:extLst>
          </p:cNvPr>
          <p:cNvSpPr txBox="1"/>
          <p:nvPr/>
        </p:nvSpPr>
        <p:spPr>
          <a:xfrm>
            <a:off x="2145274" y="5300147"/>
            <a:ext cx="4926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Ponder over it. We shall discuss it in the next class.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4597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Definition</a:t>
                </a:r>
                <a:r>
                  <a:rPr lang="en-US" sz="2000" dirty="0"/>
                  <a:t>: Pattern matches Text at a location </a:t>
                </a:r>
                <a14:m>
                  <m:oMath xmlns:m="http://schemas.openxmlformats.org/officeDocument/2006/math">
                    <m:r>
                      <a:rPr lang="en-US" sz="2000" b="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 if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for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to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/>
                  <a:t>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𝑷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e>
                    </m:d>
                    <m:r>
                      <a:rPr lang="en-US" sz="2000" b="1" i="1" dirty="0">
                        <a:latin typeface="Cambria Math"/>
                      </a:rPr>
                      <m:t>=</m:t>
                    </m:r>
                  </m:oMath>
                </a14:m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𝑻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latin typeface="Cambria Math"/>
                          </a:rPr>
                          <m:t>  </m:t>
                        </m:r>
                        <m:r>
                          <a:rPr lang="en-US" sz="2000" b="1" i="1" dirty="0" smtClean="0">
                            <a:latin typeface="Cambria Math"/>
                          </a:rPr>
                          <m:t>   </m:t>
                        </m:r>
                        <m:r>
                          <a:rPr lang="en-US" sz="2000" b="1" i="1" dirty="0">
                            <a:latin typeface="Cambria Math"/>
                          </a:rPr>
                          <m:t>       </m:t>
                        </m:r>
                        <m:r>
                          <a:rPr lang="en-US" sz="200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?</m:t>
                        </m:r>
                        <m:r>
                          <a:rPr lang="en-US" sz="2000" b="1" i="1" dirty="0">
                            <a:latin typeface="Cambria Math"/>
                          </a:rPr>
                          <m:t>         </m:t>
                        </m:r>
                      </m:e>
                    </m:d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Find all occurrences of the </a:t>
                </a:r>
                <a:r>
                  <a:rPr lang="en-US" sz="2000" b="1" dirty="0"/>
                  <a:t>pattern</a:t>
                </a:r>
                <a:r>
                  <a:rPr lang="en-US" sz="2000" dirty="0"/>
                  <a:t> in the </a:t>
                </a:r>
                <a:r>
                  <a:rPr lang="en-US" sz="2000" b="1" dirty="0"/>
                  <a:t>text.</a:t>
                </a:r>
                <a:endParaRPr lang="en-US" sz="2000" b="1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10" name="Content Placehold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Group 34"/>
          <p:cNvGrpSpPr/>
          <p:nvPr/>
        </p:nvGrpSpPr>
        <p:grpSpPr>
          <a:xfrm>
            <a:off x="76200" y="1307068"/>
            <a:ext cx="8619384" cy="978932"/>
            <a:chOff x="76200" y="1307068"/>
            <a:chExt cx="8619384" cy="978932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1" name="Content Placeholder 8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4090664839"/>
                    </p:ext>
                  </p:extLst>
                </p:nvPr>
              </p:nvGraphicFramePr>
              <p:xfrm>
                <a:off x="457200" y="1915160"/>
                <a:ext cx="8229606" cy="37084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374073">
                        <a:extLst>
                          <a:ext uri="{9D8B030D-6E8A-4147-A177-3AD203B41FA5}">
                            <a16:colId xmlns:a16="http://schemas.microsoft.com/office/drawing/2014/main" val="20000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01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02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03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04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05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06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07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08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09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10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11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12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13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14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15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16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17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18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19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20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21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11" name="Content Placeholder 8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4090664839"/>
                    </p:ext>
                  </p:extLst>
                </p:nvPr>
              </p:nvGraphicFramePr>
              <p:xfrm>
                <a:off x="457200" y="1915160"/>
                <a:ext cx="8229606" cy="37084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</a:tblGrid>
                    <a:tr h="370840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</a:tr>
                  </a:tbl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/>
                <p:cNvSpPr/>
                <p:nvPr/>
              </p:nvSpPr>
              <p:spPr>
                <a:xfrm>
                  <a:off x="515676" y="1307068"/>
                  <a:ext cx="36580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Rectangle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676" y="1307068"/>
                  <a:ext cx="365806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166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/>
                <p:cNvSpPr/>
                <p:nvPr/>
              </p:nvSpPr>
              <p:spPr>
                <a:xfrm>
                  <a:off x="8320994" y="1371600"/>
                  <a:ext cx="37459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Rectangle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20994" y="1371600"/>
                  <a:ext cx="374590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1967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/>
                <p:cNvSpPr/>
                <p:nvPr/>
              </p:nvSpPr>
              <p:spPr>
                <a:xfrm>
                  <a:off x="76200" y="1840468"/>
                  <a:ext cx="38048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𝑻</m:t>
                        </m:r>
                      </m:oMath>
                    </m:oMathPara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Rectangle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0" y="1840468"/>
                  <a:ext cx="380489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Problem Definition</a:t>
            </a:r>
            <a:endParaRPr lang="en-US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5758768"/>
              </p:ext>
            </p:extLst>
          </p:nvPr>
        </p:nvGraphicFramePr>
        <p:xfrm>
          <a:off x="2286000" y="2529840"/>
          <a:ext cx="2667000" cy="365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7" name="Group 16"/>
          <p:cNvGrpSpPr/>
          <p:nvPr/>
        </p:nvGrpSpPr>
        <p:grpSpPr>
          <a:xfrm>
            <a:off x="4630476" y="1219200"/>
            <a:ext cx="322524" cy="685800"/>
            <a:chOff x="4267200" y="1219200"/>
            <a:chExt cx="322524" cy="6858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4267200" y="1219200"/>
                  <a:ext cx="32252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00" y="1219200"/>
                  <a:ext cx="32252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264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Arrow Connector 14"/>
            <p:cNvCxnSpPr/>
            <p:nvPr/>
          </p:nvCxnSpPr>
          <p:spPr>
            <a:xfrm>
              <a:off x="4419600" y="1600200"/>
              <a:ext cx="0" cy="304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Straight Connector 18"/>
          <p:cNvCxnSpPr/>
          <p:nvPr/>
        </p:nvCxnSpPr>
        <p:spPr>
          <a:xfrm>
            <a:off x="4782876" y="2133600"/>
            <a:ext cx="0" cy="533400"/>
          </a:xfrm>
          <a:prstGeom prst="line">
            <a:avLst/>
          </a:pr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419600" y="2133600"/>
            <a:ext cx="0" cy="533400"/>
          </a:xfrm>
          <a:prstGeom prst="line">
            <a:avLst/>
          </a:pr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2514600" y="2133600"/>
            <a:ext cx="1524000" cy="533400"/>
            <a:chOff x="2514600" y="2133600"/>
            <a:chExt cx="1524000" cy="533400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4038600" y="2133600"/>
              <a:ext cx="0" cy="533400"/>
            </a:xfrm>
            <a:prstGeom prst="line">
              <a:avLst/>
            </a:prstGeom>
            <a:ln w="381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657600" y="2133600"/>
              <a:ext cx="0" cy="533400"/>
            </a:xfrm>
            <a:prstGeom prst="line">
              <a:avLst/>
            </a:prstGeom>
            <a:ln w="381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276600" y="2133600"/>
              <a:ext cx="0" cy="533400"/>
            </a:xfrm>
            <a:prstGeom prst="line">
              <a:avLst/>
            </a:prstGeom>
            <a:ln w="381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2895600" y="2133600"/>
              <a:ext cx="0" cy="533400"/>
            </a:xfrm>
            <a:prstGeom prst="line">
              <a:avLst/>
            </a:prstGeom>
            <a:ln w="381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2514600" y="2133600"/>
              <a:ext cx="0" cy="533400"/>
            </a:xfrm>
            <a:prstGeom prst="line">
              <a:avLst/>
            </a:prstGeom>
            <a:ln w="381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1981711" y="2514600"/>
            <a:ext cx="3025793" cy="685800"/>
            <a:chOff x="1981711" y="2514600"/>
            <a:chExt cx="3025793" cy="6858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1981711" y="2514600"/>
                  <a:ext cx="39626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𝑷</m:t>
                        </m:r>
                      </m:oMath>
                    </m:oMathPara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1711" y="2514600"/>
                  <a:ext cx="396262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333" r="-21538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/>
                <p:cNvSpPr/>
                <p:nvPr/>
              </p:nvSpPr>
              <p:spPr>
                <a:xfrm>
                  <a:off x="4572000" y="2831068"/>
                  <a:ext cx="43550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Rectangle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0" y="2831068"/>
                  <a:ext cx="43550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1831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/>
                <p:cNvSpPr/>
                <p:nvPr/>
              </p:nvSpPr>
              <p:spPr>
                <a:xfrm>
                  <a:off x="2307696" y="2819400"/>
                  <a:ext cx="36580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" name="Rectangle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07696" y="2819400"/>
                  <a:ext cx="365806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333" r="-21667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007504" y="4051050"/>
                <a:ext cx="1229824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b="1" i="1" dirty="0">
                          <a:latin typeface="Cambria Math"/>
                        </a:rPr>
                        <m:t>−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𝒎</m:t>
                      </m:r>
                      <m:r>
                        <a:rPr lang="en-US" b="1" i="1" dirty="0">
                          <a:latin typeface="Cambria Math"/>
                        </a:rPr>
                        <m:t>+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7504" y="4051050"/>
                <a:ext cx="1229824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333" r="-594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 36"/>
          <p:cNvSpPr/>
          <p:nvPr/>
        </p:nvSpPr>
        <p:spPr>
          <a:xfrm>
            <a:off x="1676400" y="3581400"/>
            <a:ext cx="4114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600200" y="4495800"/>
            <a:ext cx="4953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356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2" dur="1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75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2" dur="1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2" grpId="0" animBg="1"/>
      <p:bldP spid="37" grpId="0" animBg="1"/>
      <p:bldP spid="3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76200" y="1307068"/>
            <a:ext cx="8619384" cy="978932"/>
            <a:chOff x="76200" y="1307068"/>
            <a:chExt cx="8619384" cy="978932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1" name="Content Placeholder 8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513256442"/>
                    </p:ext>
                  </p:extLst>
                </p:nvPr>
              </p:nvGraphicFramePr>
              <p:xfrm>
                <a:off x="457200" y="1915160"/>
                <a:ext cx="8229606" cy="37084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374073">
                        <a:extLst>
                          <a:ext uri="{9D8B030D-6E8A-4147-A177-3AD203B41FA5}">
                            <a16:colId xmlns:a16="http://schemas.microsoft.com/office/drawing/2014/main" val="20000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01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02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03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04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05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06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07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08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09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10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11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12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13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14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15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16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17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18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19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20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21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11" name="Content Placeholder 8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4090664839"/>
                    </p:ext>
                  </p:extLst>
                </p:nvPr>
              </p:nvGraphicFramePr>
              <p:xfrm>
                <a:off x="457200" y="1915160"/>
                <a:ext cx="8229606" cy="37084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</a:tblGrid>
                    <a:tr h="370840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</a:tr>
                  </a:tbl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/>
                <p:cNvSpPr/>
                <p:nvPr/>
              </p:nvSpPr>
              <p:spPr>
                <a:xfrm>
                  <a:off x="515676" y="1307068"/>
                  <a:ext cx="36580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Rectangle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676" y="1307068"/>
                  <a:ext cx="365806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197" r="-2166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/>
                <p:cNvSpPr/>
                <p:nvPr/>
              </p:nvSpPr>
              <p:spPr>
                <a:xfrm>
                  <a:off x="8320994" y="1371600"/>
                  <a:ext cx="37459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Rectangle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20994" y="1371600"/>
                  <a:ext cx="374590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967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/>
                <p:cNvSpPr/>
                <p:nvPr/>
              </p:nvSpPr>
              <p:spPr>
                <a:xfrm>
                  <a:off x="76200" y="1840468"/>
                  <a:ext cx="38048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𝑻</m:t>
                        </m:r>
                      </m:oMath>
                    </m:oMathPara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Rectangle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0" y="1840468"/>
                  <a:ext cx="380489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6C31"/>
                </a:solidFill>
              </a:rPr>
              <a:t>First attempt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Definition</a:t>
                </a:r>
                <a:r>
                  <a:rPr lang="en-US" sz="2000" dirty="0"/>
                  <a:t>: Pattern matches Text at a location </a:t>
                </a:r>
                <a14:m>
                  <m:oMath xmlns:m="http://schemas.openxmlformats.org/officeDocument/2006/math">
                    <m:r>
                      <a:rPr lang="en-US" sz="2000" b="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 if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for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to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/>
                  <a:t>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𝑷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e>
                    </m:d>
                    <m:r>
                      <a:rPr lang="en-US" sz="2000" b="1" i="1" dirty="0">
                        <a:latin typeface="Cambria Math"/>
                      </a:rPr>
                      <m:t>=</m:t>
                    </m:r>
                  </m:oMath>
                </a14:m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𝑻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latin typeface="Cambria Math"/>
                          </a:rPr>
                          <m:t>            </m:t>
                        </m:r>
                        <m:r>
                          <a:rPr lang="en-US" sz="200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?</m:t>
                        </m:r>
                        <m:r>
                          <a:rPr lang="en-US" sz="2000" b="1" i="1" dirty="0">
                            <a:latin typeface="Cambria Math"/>
                          </a:rPr>
                          <m:t>         </m:t>
                        </m:r>
                      </m:e>
                    </m:d>
                  </m:oMath>
                </a14:m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Find all occurrences of the </a:t>
                </a:r>
                <a:r>
                  <a:rPr lang="en-US" sz="2000" b="1" dirty="0"/>
                  <a:t>pattern</a:t>
                </a:r>
                <a:r>
                  <a:rPr lang="en-US" sz="2000" dirty="0"/>
                  <a:t> in the </a:t>
                </a:r>
                <a:r>
                  <a:rPr lang="en-US" sz="2000" b="1" dirty="0"/>
                  <a:t>text.</a:t>
                </a:r>
                <a:endParaRPr lang="en-US" sz="2000" b="1" i="1" dirty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Observation:  O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 time algorithm to check if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occurs</a:t>
                </a:r>
                <a:r>
                  <a:rPr lang="en-US" sz="2000" b="1" dirty="0"/>
                  <a:t> </a:t>
                </a:r>
                <a:r>
                  <a:rPr lang="en-US" sz="2000" dirty="0"/>
                  <a:t>at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/>
                      </a:rPr>
                      <m:t>𝑻</m:t>
                    </m:r>
                  </m:oMath>
                </a14:m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Fact 1</a:t>
                </a:r>
                <a:r>
                  <a:rPr lang="en-US" sz="2000" dirty="0"/>
                  <a:t>:  This is also the best we can do for any given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>
                  <a:buFont typeface="Wingdings"/>
                  <a:buChar char="è"/>
                </a:pPr>
                <a:r>
                  <a:rPr lang="en-US" sz="2000" b="1" dirty="0">
                    <a:sym typeface="Wingdings" pitchFamily="2" charset="2"/>
                  </a:rPr>
                  <a:t>O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 time algorithm to find all occurrences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10" name="Content Placehold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5"/>
                <a:stretch>
                  <a:fillRect l="-1852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241311"/>
              </p:ext>
            </p:extLst>
          </p:nvPr>
        </p:nvGraphicFramePr>
        <p:xfrm>
          <a:off x="2286000" y="2529840"/>
          <a:ext cx="2667000" cy="365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7" name="Group 16"/>
          <p:cNvGrpSpPr/>
          <p:nvPr/>
        </p:nvGrpSpPr>
        <p:grpSpPr>
          <a:xfrm>
            <a:off x="4630476" y="1219200"/>
            <a:ext cx="322524" cy="685800"/>
            <a:chOff x="4267200" y="1219200"/>
            <a:chExt cx="322524" cy="6858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4267200" y="1219200"/>
                  <a:ext cx="32252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00" y="1219200"/>
                  <a:ext cx="32252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264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Arrow Connector 14"/>
            <p:cNvCxnSpPr/>
            <p:nvPr/>
          </p:nvCxnSpPr>
          <p:spPr>
            <a:xfrm>
              <a:off x="4419600" y="1600200"/>
              <a:ext cx="0" cy="304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Straight Connector 18"/>
          <p:cNvCxnSpPr/>
          <p:nvPr/>
        </p:nvCxnSpPr>
        <p:spPr>
          <a:xfrm>
            <a:off x="4782876" y="2133600"/>
            <a:ext cx="0" cy="533400"/>
          </a:xfrm>
          <a:prstGeom prst="line">
            <a:avLst/>
          </a:pr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419600" y="2133600"/>
            <a:ext cx="0" cy="533400"/>
          </a:xfrm>
          <a:prstGeom prst="line">
            <a:avLst/>
          </a:pr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2514600" y="2133600"/>
            <a:ext cx="1524000" cy="533400"/>
            <a:chOff x="2514600" y="2133600"/>
            <a:chExt cx="1524000" cy="533400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4038600" y="2133600"/>
              <a:ext cx="0" cy="533400"/>
            </a:xfrm>
            <a:prstGeom prst="line">
              <a:avLst/>
            </a:prstGeom>
            <a:ln w="381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657600" y="2133600"/>
              <a:ext cx="0" cy="533400"/>
            </a:xfrm>
            <a:prstGeom prst="line">
              <a:avLst/>
            </a:prstGeom>
            <a:ln w="381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276600" y="2133600"/>
              <a:ext cx="0" cy="533400"/>
            </a:xfrm>
            <a:prstGeom prst="line">
              <a:avLst/>
            </a:prstGeom>
            <a:ln w="381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2895600" y="2133600"/>
              <a:ext cx="0" cy="533400"/>
            </a:xfrm>
            <a:prstGeom prst="line">
              <a:avLst/>
            </a:prstGeom>
            <a:ln w="381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2514600" y="2133600"/>
              <a:ext cx="0" cy="533400"/>
            </a:xfrm>
            <a:prstGeom prst="line">
              <a:avLst/>
            </a:prstGeom>
            <a:ln w="381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1981711" y="2514600"/>
            <a:ext cx="3025793" cy="685800"/>
            <a:chOff x="1981711" y="2514600"/>
            <a:chExt cx="3025793" cy="6858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1981711" y="2514600"/>
                  <a:ext cx="39626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𝑷</m:t>
                        </m:r>
                      </m:oMath>
                    </m:oMathPara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1711" y="2514600"/>
                  <a:ext cx="396262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333" r="-21538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/>
                <p:cNvSpPr/>
                <p:nvPr/>
              </p:nvSpPr>
              <p:spPr>
                <a:xfrm>
                  <a:off x="4572000" y="2831068"/>
                  <a:ext cx="43550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Rectangle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0" y="2831068"/>
                  <a:ext cx="43550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1831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/>
                <p:cNvSpPr/>
                <p:nvPr/>
              </p:nvSpPr>
              <p:spPr>
                <a:xfrm>
                  <a:off x="2307696" y="2819400"/>
                  <a:ext cx="36580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" name="Rectangle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07696" y="2819400"/>
                  <a:ext cx="365806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333" r="-21667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5007504" y="4051050"/>
                <a:ext cx="1229824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b="1" i="1" dirty="0">
                          <a:latin typeface="Cambria Math"/>
                        </a:rPr>
                        <m:t>−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𝒎</m:t>
                      </m:r>
                      <m:r>
                        <a:rPr lang="en-US" b="1" i="1" dirty="0">
                          <a:latin typeface="Cambria Math"/>
                        </a:rPr>
                        <m:t>+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7504" y="4051050"/>
                <a:ext cx="1229824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333" r="-594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/>
          <p:cNvSpPr/>
          <p:nvPr/>
        </p:nvSpPr>
        <p:spPr>
          <a:xfrm>
            <a:off x="1295400" y="5105400"/>
            <a:ext cx="4800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4495800" y="4800600"/>
            <a:ext cx="3505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905000" y="4800600"/>
            <a:ext cx="2590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loud Callout 36"/>
              <p:cNvSpPr/>
              <p:nvPr/>
            </p:nvSpPr>
            <p:spPr>
              <a:xfrm>
                <a:off x="5494848" y="2400300"/>
                <a:ext cx="3496752" cy="1181100"/>
              </a:xfrm>
              <a:prstGeom prst="cloudCallou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Does </a:t>
                </a:r>
                <a:r>
                  <a:rPr lang="en-US" sz="1600" b="1" dirty="0">
                    <a:solidFill>
                      <a:schemeClr val="tx1"/>
                    </a:solidFill>
                  </a:rPr>
                  <a:t>Fact 1</a:t>
                </a:r>
                <a:r>
                  <a:rPr lang="en-US" sz="1600" dirty="0">
                    <a:solidFill>
                      <a:schemeClr val="tx1"/>
                    </a:solidFill>
                  </a:rPr>
                  <a:t> imply that we can’t achieve better than </a:t>
                </a:r>
                <a:r>
                  <a:rPr lang="en-US" sz="1600" b="1" dirty="0">
                    <a:solidFill>
                      <a:schemeClr val="tx1"/>
                    </a:solidFill>
                    <a:sym typeface="Wingdings" pitchFamily="2" charset="2"/>
                  </a:rPr>
                  <a:t>O</a:t>
                </a:r>
                <a:r>
                  <a:rPr lang="en-US" sz="1600" dirty="0">
                    <a:solidFill>
                      <a:schemeClr val="tx1"/>
                    </a:solidFill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𝒎𝒏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  <a:sym typeface="Wingdings" pitchFamily="2" charset="2"/>
                  </a:rPr>
                  <a:t>) time ?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Cloud Callout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4848" y="2400300"/>
                <a:ext cx="3496752" cy="1181100"/>
              </a:xfrm>
              <a:prstGeom prst="cloudCallou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Group 38"/>
          <p:cNvGrpSpPr/>
          <p:nvPr/>
        </p:nvGrpSpPr>
        <p:grpSpPr>
          <a:xfrm>
            <a:off x="5867401" y="5562600"/>
            <a:ext cx="3080651" cy="1081444"/>
            <a:chOff x="5867401" y="5562600"/>
            <a:chExt cx="3080651" cy="1081444"/>
          </a:xfrm>
        </p:grpSpPr>
        <p:sp>
          <p:nvSpPr>
            <p:cNvPr id="40" name="Smiley Face 39"/>
            <p:cNvSpPr/>
            <p:nvPr/>
          </p:nvSpPr>
          <p:spPr>
            <a:xfrm>
              <a:off x="7086600" y="5562600"/>
              <a:ext cx="457200" cy="457200"/>
            </a:xfrm>
            <a:prstGeom prst="smileyFac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867401" y="6059269"/>
              <a:ext cx="3080651" cy="58477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No. </a:t>
              </a:r>
            </a:p>
            <a:p>
              <a:pPr algn="ctr"/>
              <a:r>
                <a:rPr lang="en-US" sz="1600" dirty="0"/>
                <a:t>The following slide will inspire you.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328160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1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1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1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 uiExpand="1" build="p"/>
      <p:bldP spid="42" grpId="0" animBg="1"/>
      <p:bldP spid="43" grpId="0" animBg="1"/>
      <p:bldP spid="44" grpId="0" animBg="1"/>
      <p:bldP spid="3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Prefix sum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sz="2000" b="1" dirty="0">
                    <a:sym typeface="Wingdings" pitchFamily="2" charset="2"/>
                  </a:rPr>
                  <a:t>S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≤</m:t>
                        </m:r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≤</m:t>
                        </m:r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r>
                          <a:rPr lang="en-US" sz="2000" b="1" i="0" dirty="0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𝐀</m:t>
                        </m:r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[</m:t>
                        </m:r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]</m:t>
                        </m:r>
                      </m:e>
                    </m:nary>
                  </m:oMath>
                </a14:m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Prefix-sum-problem </a:t>
                </a:r>
                <a:r>
                  <a:rPr lang="en-US" sz="2000" dirty="0"/>
                  <a:t>: Compute </a:t>
                </a:r>
                <a:r>
                  <a:rPr lang="en-US" sz="2000" b="1" dirty="0">
                    <a:sym typeface="Wingdings" pitchFamily="2" charset="2"/>
                  </a:rPr>
                  <a:t>S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 for each 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2000" b="1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Obvious fact:  O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 time algorithm to compute </a:t>
                </a:r>
                <a:r>
                  <a:rPr lang="en-US" sz="2000" b="1" dirty="0">
                    <a:sym typeface="Wingdings" pitchFamily="2" charset="2"/>
                  </a:rPr>
                  <a:t>S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).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Fact 1</a:t>
                </a:r>
                <a:r>
                  <a:rPr lang="en-US" sz="2000" dirty="0"/>
                  <a:t>: This is also the best we can do for any given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>
                  <a:buFont typeface="Wingdings"/>
                  <a:buChar char="è"/>
                </a:pPr>
                <a:r>
                  <a:rPr lang="en-US" sz="2000" b="1" dirty="0">
                    <a:sym typeface="Wingdings" pitchFamily="2" charset="2"/>
                  </a:rPr>
                  <a:t>O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000" dirty="0">
                    <a:sym typeface="Wingdings" pitchFamily="2" charset="2"/>
                  </a:rPr>
                  <a:t>) time algorithm to solve the problem.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But we can solve the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Prefix-sum-problem</a:t>
                </a:r>
                <a:r>
                  <a:rPr lang="en-US" sz="2000" dirty="0">
                    <a:sym typeface="Wingdings" pitchFamily="2" charset="2"/>
                  </a:rPr>
                  <a:t> in </a:t>
                </a:r>
                <a:r>
                  <a:rPr lang="en-US" sz="2000" b="1" dirty="0">
                    <a:sym typeface="Wingdings" pitchFamily="2" charset="2"/>
                  </a:rPr>
                  <a:t>O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 time using </a:t>
                </a:r>
                <a:r>
                  <a:rPr lang="en-US" sz="2000" b="1" i="1" dirty="0">
                    <a:solidFill>
                      <a:srgbClr val="7030A0"/>
                    </a:solidFill>
                    <a:sym typeface="Wingdings" pitchFamily="2" charset="2"/>
                  </a:rPr>
                  <a:t>collaboration  </a:t>
                </a:r>
                <a:r>
                  <a:rPr lang="en-US" sz="2000" b="1" i="1" dirty="0">
                    <a:sym typeface="Wingdings" pitchFamily="2" charset="2"/>
                  </a:rPr>
                  <a:t>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r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204508781"/>
                  </p:ext>
                </p:extLst>
              </p:nvPr>
            </p:nvGraphicFramePr>
            <p:xfrm>
              <a:off x="1905000" y="2209800"/>
              <a:ext cx="5410200" cy="37084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4508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10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1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−8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204508781"/>
                  </p:ext>
                </p:extLst>
              </p:nvPr>
            </p:nvGraphicFramePr>
            <p:xfrm>
              <a:off x="1905000" y="2209800"/>
              <a:ext cx="5410200" cy="37084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450850"/>
                    <a:gridCol w="450850"/>
                    <a:gridCol w="450850"/>
                    <a:gridCol w="450850"/>
                    <a:gridCol w="450850"/>
                    <a:gridCol w="450850"/>
                    <a:gridCol w="450850"/>
                    <a:gridCol w="450850"/>
                    <a:gridCol w="450850"/>
                    <a:gridCol w="450850"/>
                    <a:gridCol w="450850"/>
                    <a:gridCol w="45085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351" t="-8333" r="-1098649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1351" t="-8333" r="-998649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1351" t="-8333" r="-898649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01351" t="-8333" r="-798649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401351" t="-8333" r="-698649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501351" t="-8333" r="-598649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609589" t="-8333" r="-506849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700000" t="-8333" r="-40000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800000" t="-8333" r="-30000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900000" t="-8333" r="-20000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00000" t="-8333" r="-10000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100000" t="-8333" b="-25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6" name="TextBox 5"/>
          <p:cNvSpPr txBox="1"/>
          <p:nvPr/>
        </p:nvSpPr>
        <p:spPr>
          <a:xfrm>
            <a:off x="1463616" y="2209800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A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706676" y="1447800"/>
            <a:ext cx="322524" cy="685800"/>
            <a:chOff x="4267200" y="1219200"/>
            <a:chExt cx="322524" cy="6858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4267200" y="1219200"/>
                  <a:ext cx="32252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00" y="1219200"/>
                  <a:ext cx="32252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264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/>
            <p:cNvCxnSpPr/>
            <p:nvPr/>
          </p:nvCxnSpPr>
          <p:spPr>
            <a:xfrm>
              <a:off x="4419600" y="1600200"/>
              <a:ext cx="0" cy="304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124200" y="5638800"/>
                <a:ext cx="2076209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ym typeface="Wingdings" pitchFamily="2" charset="2"/>
                  </a:rPr>
                  <a:t>S</a:t>
                </a:r>
                <a:r>
                  <a:rPr lang="en-US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) = </a:t>
                </a:r>
                <a:r>
                  <a:rPr lang="en-US" b="1" dirty="0">
                    <a:sym typeface="Wingdings" pitchFamily="2" charset="2"/>
                  </a:rPr>
                  <a:t>S</a:t>
                </a:r>
                <a:r>
                  <a:rPr lang="en-US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)+ </a:t>
                </a:r>
                <a:r>
                  <a:rPr lang="en-US" b="1" dirty="0">
                    <a:sym typeface="Wingdings" pitchFamily="2" charset="2"/>
                  </a:rPr>
                  <a:t>A</a:t>
                </a:r>
                <a:r>
                  <a:rPr lang="en-US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) </a:t>
                </a:r>
                <a:endParaRPr lang="en-US" b="1" i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5638800"/>
                <a:ext cx="2076209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2339" t="-6349" r="-4094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44161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6" grpId="0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76200" y="1307068"/>
            <a:ext cx="8619384" cy="978932"/>
            <a:chOff x="76200" y="1307068"/>
            <a:chExt cx="8619384" cy="978932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1" name="Content Placeholder 8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234429853"/>
                    </p:ext>
                  </p:extLst>
                </p:nvPr>
              </p:nvGraphicFramePr>
              <p:xfrm>
                <a:off x="457200" y="1915160"/>
                <a:ext cx="8229606" cy="37084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374073">
                        <a:extLst>
                          <a:ext uri="{9D8B030D-6E8A-4147-A177-3AD203B41FA5}">
                            <a16:colId xmlns:a16="http://schemas.microsoft.com/office/drawing/2014/main" val="20000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01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02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03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04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05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06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07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08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09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10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11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12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13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14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15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16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17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18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19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20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21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11" name="Content Placeholder 8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4090664839"/>
                    </p:ext>
                  </p:extLst>
                </p:nvPr>
              </p:nvGraphicFramePr>
              <p:xfrm>
                <a:off x="457200" y="1915160"/>
                <a:ext cx="8229606" cy="37084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</a:tblGrid>
                    <a:tr h="370840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</a:tr>
                  </a:tbl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/>
                <p:cNvSpPr/>
                <p:nvPr/>
              </p:nvSpPr>
              <p:spPr>
                <a:xfrm>
                  <a:off x="515676" y="1307068"/>
                  <a:ext cx="36580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Rectangle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676" y="1307068"/>
                  <a:ext cx="365806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197" r="-2166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/>
                <p:cNvSpPr/>
                <p:nvPr/>
              </p:nvSpPr>
              <p:spPr>
                <a:xfrm>
                  <a:off x="8320994" y="1371600"/>
                  <a:ext cx="37459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Rectangle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20994" y="1371600"/>
                  <a:ext cx="374590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967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/>
                <p:cNvSpPr/>
                <p:nvPr/>
              </p:nvSpPr>
              <p:spPr>
                <a:xfrm>
                  <a:off x="76200" y="1840468"/>
                  <a:ext cx="38048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𝑻</m:t>
                        </m:r>
                      </m:oMath>
                    </m:oMathPara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Rectangle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0" y="1840468"/>
                  <a:ext cx="380489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Insight </a:t>
            </a:r>
            <a:r>
              <a:rPr lang="en-US" sz="3200" b="1" dirty="0"/>
              <a:t>for collaboration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Instead of verifying matching at location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from scratch,</a:t>
                </a:r>
              </a:p>
              <a:p>
                <a:pPr marL="0" indent="0">
                  <a:buNone/>
                </a:pPr>
                <a:r>
                  <a:rPr lang="en-US" sz="2000" dirty="0"/>
                  <a:t>we should exploit the </a:t>
                </a:r>
                <a:r>
                  <a:rPr lang="en-US" sz="2000" i="1" dirty="0">
                    <a:solidFill>
                      <a:srgbClr val="002060"/>
                    </a:solidFill>
                  </a:rPr>
                  <a:t>partial</a:t>
                </a:r>
                <a:r>
                  <a:rPr lang="en-US" sz="2000" dirty="0"/>
                  <a:t>-matching at location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10" name="Content Placehold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5"/>
                <a:stretch>
                  <a:fillRect l="-741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/>
          <p:cNvGrpSpPr/>
          <p:nvPr/>
        </p:nvGrpSpPr>
        <p:grpSpPr>
          <a:xfrm>
            <a:off x="4572000" y="1219200"/>
            <a:ext cx="322524" cy="685800"/>
            <a:chOff x="4208724" y="1219200"/>
            <a:chExt cx="322524" cy="6858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4208724" y="1219200"/>
                  <a:ext cx="32252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08724" y="1219200"/>
                  <a:ext cx="32252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264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Arrow Connector 14"/>
            <p:cNvCxnSpPr/>
            <p:nvPr/>
          </p:nvCxnSpPr>
          <p:spPr>
            <a:xfrm>
              <a:off x="4419600" y="1600200"/>
              <a:ext cx="0" cy="304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4876800" y="1219200"/>
            <a:ext cx="736099" cy="685800"/>
            <a:chOff x="4191000" y="1219200"/>
            <a:chExt cx="736099" cy="6858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/>
                <p:cNvSpPr/>
                <p:nvPr/>
              </p:nvSpPr>
              <p:spPr>
                <a:xfrm>
                  <a:off x="4191000" y="1219200"/>
                  <a:ext cx="73609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9" name="Rectangle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1000" y="1219200"/>
                  <a:ext cx="736099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991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Straight Arrow Connector 39"/>
            <p:cNvCxnSpPr/>
            <p:nvPr/>
          </p:nvCxnSpPr>
          <p:spPr>
            <a:xfrm>
              <a:off x="4419600" y="1600200"/>
              <a:ext cx="0" cy="304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Cloud Callout 27"/>
          <p:cNvSpPr/>
          <p:nvPr/>
        </p:nvSpPr>
        <p:spPr>
          <a:xfrm>
            <a:off x="3429000" y="4533900"/>
            <a:ext cx="4038600" cy="1181100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sym typeface="Wingdings" pitchFamily="2" charset="2"/>
              </a:rPr>
              <a:t>How to quantify the notion of </a:t>
            </a:r>
            <a:r>
              <a:rPr lang="en-US" sz="1600" i="1" dirty="0">
                <a:solidFill>
                  <a:srgbClr val="002060"/>
                </a:solidFill>
                <a:sym typeface="Wingdings" pitchFamily="2" charset="2"/>
              </a:rPr>
              <a:t>partial</a:t>
            </a:r>
            <a:r>
              <a:rPr lang="en-US" sz="1600" dirty="0">
                <a:solidFill>
                  <a:schemeClr val="tx1"/>
                </a:solidFill>
                <a:sym typeface="Wingdings" pitchFamily="2" charset="2"/>
              </a:rPr>
              <a:t>-matching?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65248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 uiExpand="1" build="p"/>
      <p:bldP spid="2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76200" y="1307068"/>
            <a:ext cx="8619384" cy="978932"/>
            <a:chOff x="76200" y="1307068"/>
            <a:chExt cx="8619384" cy="978932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1" name="Content Placeholder 8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712768193"/>
                    </p:ext>
                  </p:extLst>
                </p:nvPr>
              </p:nvGraphicFramePr>
              <p:xfrm>
                <a:off x="457200" y="1915160"/>
                <a:ext cx="8229606" cy="37084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374073">
                        <a:extLst>
                          <a:ext uri="{9D8B030D-6E8A-4147-A177-3AD203B41FA5}">
                            <a16:colId xmlns:a16="http://schemas.microsoft.com/office/drawing/2014/main" val="20000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01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02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03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04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05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06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07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08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09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10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11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12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13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14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15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16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17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18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19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20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21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11" name="Content Placeholder 8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712768193"/>
                    </p:ext>
                  </p:extLst>
                </p:nvPr>
              </p:nvGraphicFramePr>
              <p:xfrm>
                <a:off x="457200" y="1915160"/>
                <a:ext cx="8229606" cy="37084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</a:tblGrid>
                    <a:tr h="370840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</a:tr>
                  </a:tbl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/>
                <p:cNvSpPr/>
                <p:nvPr/>
              </p:nvSpPr>
              <p:spPr>
                <a:xfrm>
                  <a:off x="515676" y="1307068"/>
                  <a:ext cx="36580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Rectangle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676" y="1307068"/>
                  <a:ext cx="365806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197" r="-2166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/>
                <p:cNvSpPr/>
                <p:nvPr/>
              </p:nvSpPr>
              <p:spPr>
                <a:xfrm>
                  <a:off x="8320994" y="1371600"/>
                  <a:ext cx="37459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Rectangle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20994" y="1371600"/>
                  <a:ext cx="374590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967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/>
                <p:cNvSpPr/>
                <p:nvPr/>
              </p:nvSpPr>
              <p:spPr>
                <a:xfrm>
                  <a:off x="76200" y="1840468"/>
                  <a:ext cx="38048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𝑻</m:t>
                        </m:r>
                      </m:oMath>
                    </m:oMathPara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Rectangle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0" y="1840468"/>
                  <a:ext cx="380489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/>
                  <a:t>Pattern matching at a location </a:t>
                </a:r>
                <a14:m>
                  <m:oMath xmlns:m="http://schemas.openxmlformats.org/officeDocument/2006/math">
                    <m:r>
                      <a:rPr lang="en-US" sz="3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br>
                  <a:rPr lang="en-US" sz="3600" b="1" dirty="0"/>
                </a:br>
                <a:endParaRPr lang="en-US" sz="3600" b="1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5"/>
                <a:stretch>
                  <a:fillRect t="-10106" b="-21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𝑭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: longest prefix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that is matched at location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6C31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= Length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𝑭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e>
                    </m:d>
                    <m:r>
                      <a:rPr lang="en-US" sz="2000" b="1" i="1" dirty="0" smtClean="0">
                        <a:latin typeface="Cambria Math"/>
                      </a:rPr>
                      <m:t>=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2000" dirty="0"/>
                  <a:t>,  pattern matches at location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of text.                         </a:t>
                </a:r>
              </a:p>
            </p:txBody>
          </p:sp>
        </mc:Choice>
        <mc:Fallback xmlns="">
          <p:sp>
            <p:nvSpPr>
              <p:cNvPr id="10" name="Content Placehold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6"/>
                <a:stretch>
                  <a:fillRect l="-1852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0975326"/>
              </p:ext>
            </p:extLst>
          </p:nvPr>
        </p:nvGraphicFramePr>
        <p:xfrm>
          <a:off x="3429000" y="2606040"/>
          <a:ext cx="2667000" cy="365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7" name="Group 16"/>
          <p:cNvGrpSpPr/>
          <p:nvPr/>
        </p:nvGrpSpPr>
        <p:grpSpPr>
          <a:xfrm>
            <a:off x="4630476" y="1219200"/>
            <a:ext cx="322524" cy="685800"/>
            <a:chOff x="4267200" y="1219200"/>
            <a:chExt cx="322524" cy="6858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4267200" y="1219200"/>
                  <a:ext cx="32252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00" y="1219200"/>
                  <a:ext cx="322524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264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Arrow Connector 14"/>
            <p:cNvCxnSpPr/>
            <p:nvPr/>
          </p:nvCxnSpPr>
          <p:spPr>
            <a:xfrm>
              <a:off x="4419600" y="1600200"/>
              <a:ext cx="0" cy="304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Straight Connector 18"/>
          <p:cNvCxnSpPr/>
          <p:nvPr/>
        </p:nvCxnSpPr>
        <p:spPr>
          <a:xfrm>
            <a:off x="4782876" y="2133600"/>
            <a:ext cx="0" cy="533400"/>
          </a:xfrm>
          <a:prstGeom prst="line">
            <a:avLst/>
          </a:pr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419600" y="2133600"/>
            <a:ext cx="0" cy="533400"/>
          </a:xfrm>
          <a:prstGeom prst="line">
            <a:avLst/>
          </a:pr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3657600" y="2133600"/>
            <a:ext cx="381000" cy="533400"/>
            <a:chOff x="3657600" y="2133600"/>
            <a:chExt cx="381000" cy="533400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4038600" y="2133600"/>
              <a:ext cx="0" cy="533400"/>
            </a:xfrm>
            <a:prstGeom prst="line">
              <a:avLst/>
            </a:prstGeom>
            <a:ln w="381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657600" y="2133600"/>
              <a:ext cx="0" cy="533400"/>
            </a:xfrm>
            <a:prstGeom prst="line">
              <a:avLst/>
            </a:prstGeom>
            <a:ln w="381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3108938" y="2590800"/>
            <a:ext cx="3063262" cy="685800"/>
            <a:chOff x="3108938" y="2514600"/>
            <a:chExt cx="3063262" cy="6858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3108938" y="2514600"/>
                  <a:ext cx="39626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𝑷</m:t>
                        </m:r>
                      </m:oMath>
                    </m:oMathPara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8938" y="2514600"/>
                  <a:ext cx="396262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0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/>
                <p:cNvSpPr/>
                <p:nvPr/>
              </p:nvSpPr>
              <p:spPr>
                <a:xfrm>
                  <a:off x="5736696" y="2831068"/>
                  <a:ext cx="43550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Rectangle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6696" y="2831068"/>
                  <a:ext cx="435504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1805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/>
                <p:cNvSpPr/>
                <p:nvPr/>
              </p:nvSpPr>
              <p:spPr>
                <a:xfrm>
                  <a:off x="3367994" y="2819400"/>
                  <a:ext cx="36580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" name="Rectangle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7994" y="2819400"/>
                  <a:ext cx="365806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2" name="Group 41"/>
          <p:cNvGrpSpPr/>
          <p:nvPr/>
        </p:nvGrpSpPr>
        <p:grpSpPr>
          <a:xfrm>
            <a:off x="1600200" y="2221468"/>
            <a:ext cx="2581938" cy="369332"/>
            <a:chOff x="914400" y="2590800"/>
            <a:chExt cx="2581938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914400" y="2590800"/>
                  <a:ext cx="66159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𝑭</m:t>
                        </m:r>
                        <m:d>
                          <m:dPr>
                            <m:ctrlPr>
                              <a:rPr lang="en-US" b="1" i="1" dirty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400" y="2590800"/>
                  <a:ext cx="661591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1203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Straight Connector 44"/>
            <p:cNvCxnSpPr/>
            <p:nvPr/>
          </p:nvCxnSpPr>
          <p:spPr>
            <a:xfrm>
              <a:off x="1900817" y="2769631"/>
              <a:ext cx="159552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ight Brace 39"/>
          <p:cNvSpPr/>
          <p:nvPr/>
        </p:nvSpPr>
        <p:spPr>
          <a:xfrm rot="5400000" flipH="1">
            <a:off x="4086887" y="1724687"/>
            <a:ext cx="190501" cy="1541724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143000" y="4038600"/>
            <a:ext cx="5105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990600" y="4724400"/>
            <a:ext cx="5105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1905000" y="5486400"/>
            <a:ext cx="5105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342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1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1" dur="1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1" dur="1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1" dur="1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 uiExpand="1" build="p"/>
      <p:bldP spid="40" grpId="0" animBg="1"/>
      <p:bldP spid="37" grpId="0" animBg="1"/>
      <p:bldP spid="38" grpId="0" animBg="1"/>
      <p:bldP spid="4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>
              <a:xfrm>
                <a:off x="722313" y="1828800"/>
                <a:ext cx="7772400" cy="1362075"/>
              </a:xfrm>
            </p:spPr>
            <p:txBody>
              <a:bodyPr/>
              <a:lstStyle/>
              <a:p>
                <a:pPr algn="ctr"/>
                <a:r>
                  <a:rPr lang="en-US" sz="3200" dirty="0"/>
                  <a:t>Computing</a:t>
                </a:r>
                <a:r>
                  <a:rPr lang="en-US" sz="3200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  <m:r>
                      <a:rPr lang="en-US" sz="3200" i="1" dirty="0">
                        <a:latin typeface="Cambria Math"/>
                      </a:rPr>
                      <m:t>(</m:t>
                    </m:r>
                    <m:r>
                      <a:rPr lang="en-US" sz="3200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3200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3200" dirty="0">
                    <a:sym typeface="Wingdings" pitchFamily="2" charset="2"/>
                  </a:rPr>
                  <a:t> Collaboratively</a:t>
                </a:r>
                <a:r>
                  <a:rPr lang="en-US" sz="3200" dirty="0">
                    <a:solidFill>
                      <a:srgbClr val="7030A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22313" y="1828800"/>
                <a:ext cx="7772400" cy="1362075"/>
              </a:xfrm>
              <a:blipFill rotWithShape="1">
                <a:blip r:embed="rId2"/>
                <a:stretch>
                  <a:fillRect t="-5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>
                <a:solidFill>
                  <a:srgbClr val="7030A0"/>
                </a:solidFill>
                <a:sym typeface="Wingdings" pitchFamily="2" charset="2"/>
              </a:rPr>
              <a:t>incrementally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165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Exploring relation between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6C31"/>
                        </a:solidFill>
                        <a:latin typeface="Cambria Math"/>
                      </a:rPr>
                      <m:t>𝑭</m:t>
                    </m:r>
                    <m:d>
                      <m:dPr>
                        <m:ctrlPr>
                          <a:rPr lang="en-US" sz="32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e>
                    </m:d>
                  </m:oMath>
                </a14:m>
                <a:r>
                  <a:rPr lang="en-US" sz="3200" b="1" dirty="0"/>
                  <a:t> and</a:t>
                </a:r>
                <a:r>
                  <a:rPr lang="en-US" sz="3200" b="1" dirty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6C31"/>
                        </a:solidFill>
                        <a:latin typeface="Cambria Math"/>
                      </a:rPr>
                      <m:t>𝑭</m:t>
                    </m:r>
                    <m:d>
                      <m:dPr>
                        <m:ctrlPr>
                          <a:rPr lang="en-US" sz="32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32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32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e>
                    </m:d>
                  </m:oMath>
                </a14:m>
                <a:br>
                  <a:rPr lang="en-US" sz="3200" b="1" dirty="0"/>
                </a:br>
                <a:endParaRPr lang="en-US" sz="3200" b="1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r="-963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Observation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e>
                    </m:d>
                  </m:oMath>
                </a14:m>
                <a:r>
                  <a:rPr lang="en-US" sz="2000" b="1" i="1" dirty="0">
                    <a:solidFill>
                      <a:srgbClr val="0070C0"/>
                    </a:solidFill>
                    <a:latin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/>
                      </a:rPr>
                      <m:t>≤ </m:t>
                    </m:r>
                    <m:r>
                      <a:rPr lang="en-US" sz="2000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e>
                    </m:d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.                    </a:t>
                </a:r>
              </a:p>
            </p:txBody>
          </p:sp>
        </mc:Choice>
        <mc:Fallback xmlns="">
          <p:sp>
            <p:nvSpPr>
              <p:cNvPr id="10" name="Content Placehold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852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0310440"/>
              </p:ext>
            </p:extLst>
          </p:nvPr>
        </p:nvGraphicFramePr>
        <p:xfrm>
          <a:off x="3063258" y="2590800"/>
          <a:ext cx="3413745" cy="381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79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93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93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93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93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93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93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93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7930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7" name="Group 16"/>
          <p:cNvGrpSpPr/>
          <p:nvPr/>
        </p:nvGrpSpPr>
        <p:grpSpPr>
          <a:xfrm>
            <a:off x="4343400" y="1252639"/>
            <a:ext cx="726481" cy="652361"/>
            <a:chOff x="3980124" y="1252639"/>
            <a:chExt cx="726481" cy="65236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3980124" y="1252639"/>
                  <a:ext cx="72648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0124" y="1252639"/>
                  <a:ext cx="726481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1008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Arrow Connector 14"/>
            <p:cNvCxnSpPr/>
            <p:nvPr/>
          </p:nvCxnSpPr>
          <p:spPr>
            <a:xfrm>
              <a:off x="4419600" y="1600200"/>
              <a:ext cx="0" cy="304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76200" y="1307068"/>
            <a:ext cx="8619384" cy="978932"/>
            <a:chOff x="76200" y="1307068"/>
            <a:chExt cx="8619384" cy="978932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1" name="Content Placeholder 8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257895788"/>
                    </p:ext>
                  </p:extLst>
                </p:nvPr>
              </p:nvGraphicFramePr>
              <p:xfrm>
                <a:off x="457200" y="1915160"/>
                <a:ext cx="8229606" cy="37084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374073">
                        <a:extLst>
                          <a:ext uri="{9D8B030D-6E8A-4147-A177-3AD203B41FA5}">
                            <a16:colId xmlns:a16="http://schemas.microsoft.com/office/drawing/2014/main" val="20000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01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02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03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04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05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06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07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08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09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10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11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12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13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14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15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16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17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18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19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20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21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11" name="Content Placeholder 8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257895788"/>
                    </p:ext>
                  </p:extLst>
                </p:nvPr>
              </p:nvGraphicFramePr>
              <p:xfrm>
                <a:off x="457200" y="1915160"/>
                <a:ext cx="8229606" cy="37084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</a:tblGrid>
                    <a:tr h="370840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</a:tr>
                  </a:tbl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/>
                <p:cNvSpPr/>
                <p:nvPr/>
              </p:nvSpPr>
              <p:spPr>
                <a:xfrm>
                  <a:off x="515676" y="1307068"/>
                  <a:ext cx="36580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Rectangle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676" y="1307068"/>
                  <a:ext cx="365806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2166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/>
                <p:cNvSpPr/>
                <p:nvPr/>
              </p:nvSpPr>
              <p:spPr>
                <a:xfrm>
                  <a:off x="8320994" y="1371600"/>
                  <a:ext cx="37459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Rectangle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20994" y="1371600"/>
                  <a:ext cx="374590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1967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/>
                <p:cNvSpPr/>
                <p:nvPr/>
              </p:nvSpPr>
              <p:spPr>
                <a:xfrm>
                  <a:off x="76200" y="1840468"/>
                  <a:ext cx="38048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𝑻</m:t>
                        </m:r>
                      </m:oMath>
                    </m:oMathPara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Rectangle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0" y="1840468"/>
                  <a:ext cx="380489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5"/>
          <p:cNvGrpSpPr/>
          <p:nvPr/>
        </p:nvGrpSpPr>
        <p:grpSpPr>
          <a:xfrm>
            <a:off x="4935276" y="914400"/>
            <a:ext cx="322524" cy="990600"/>
            <a:chOff x="4231681" y="914400"/>
            <a:chExt cx="322524" cy="9906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4231681" y="914400"/>
                  <a:ext cx="32252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1681" y="914400"/>
                  <a:ext cx="32252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264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Straight Arrow Connector 36"/>
            <p:cNvCxnSpPr/>
            <p:nvPr/>
          </p:nvCxnSpPr>
          <p:spPr>
            <a:xfrm>
              <a:off x="4419600" y="1307068"/>
              <a:ext cx="0" cy="5979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6594361"/>
              </p:ext>
            </p:extLst>
          </p:nvPr>
        </p:nvGraphicFramePr>
        <p:xfrm>
          <a:off x="2667003" y="3276600"/>
          <a:ext cx="3429000" cy="381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1" name="Group 20"/>
          <p:cNvGrpSpPr/>
          <p:nvPr/>
        </p:nvGrpSpPr>
        <p:grpSpPr>
          <a:xfrm>
            <a:off x="4953000" y="2286000"/>
            <a:ext cx="381000" cy="2743200"/>
            <a:chOff x="4953000" y="2286000"/>
            <a:chExt cx="381000" cy="2743200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5334000" y="2286000"/>
              <a:ext cx="0" cy="274320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4953000" y="2286000"/>
              <a:ext cx="0" cy="274320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2895600" y="2133600"/>
            <a:ext cx="2286000" cy="1447800"/>
            <a:chOff x="2895600" y="2133600"/>
            <a:chExt cx="2286000" cy="1447800"/>
          </a:xfrm>
        </p:grpSpPr>
        <p:cxnSp>
          <p:nvCxnSpPr>
            <p:cNvPr id="44" name="Straight Connector 43"/>
            <p:cNvCxnSpPr/>
            <p:nvPr/>
          </p:nvCxnSpPr>
          <p:spPr>
            <a:xfrm>
              <a:off x="5181600" y="2133600"/>
              <a:ext cx="0" cy="1447800"/>
            </a:xfrm>
            <a:prstGeom prst="line">
              <a:avLst/>
            </a:prstGeom>
            <a:ln w="381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4724400" y="2133600"/>
              <a:ext cx="0" cy="1447800"/>
            </a:xfrm>
            <a:prstGeom prst="line">
              <a:avLst/>
            </a:prstGeom>
            <a:ln w="381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4343400" y="2133600"/>
              <a:ext cx="0" cy="1447800"/>
            </a:xfrm>
            <a:prstGeom prst="line">
              <a:avLst/>
            </a:prstGeom>
            <a:ln w="381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3962400" y="2133600"/>
              <a:ext cx="0" cy="1447800"/>
            </a:xfrm>
            <a:prstGeom prst="line">
              <a:avLst/>
            </a:prstGeom>
            <a:ln w="381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3581400" y="2133600"/>
              <a:ext cx="0" cy="1447800"/>
            </a:xfrm>
            <a:prstGeom prst="line">
              <a:avLst/>
            </a:prstGeom>
            <a:ln w="381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3200400" y="2133600"/>
              <a:ext cx="0" cy="1447800"/>
            </a:xfrm>
            <a:prstGeom prst="line">
              <a:avLst/>
            </a:prstGeom>
            <a:ln w="381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2895600" y="2133600"/>
              <a:ext cx="0" cy="1447800"/>
            </a:xfrm>
            <a:prstGeom prst="line">
              <a:avLst/>
            </a:prstGeom>
            <a:ln w="381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276600" y="2133600"/>
            <a:ext cx="1506276" cy="533400"/>
            <a:chOff x="3276600" y="2133600"/>
            <a:chExt cx="1506276" cy="533400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4782876" y="2133600"/>
              <a:ext cx="0" cy="533400"/>
            </a:xfrm>
            <a:prstGeom prst="line">
              <a:avLst/>
            </a:prstGeom>
            <a:ln w="381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4419600" y="2133600"/>
              <a:ext cx="0" cy="533400"/>
            </a:xfrm>
            <a:prstGeom prst="line">
              <a:avLst/>
            </a:prstGeom>
            <a:ln w="381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7"/>
            <p:cNvGrpSpPr/>
            <p:nvPr/>
          </p:nvGrpSpPr>
          <p:grpSpPr>
            <a:xfrm>
              <a:off x="3657600" y="2133600"/>
              <a:ext cx="381000" cy="533400"/>
              <a:chOff x="3657600" y="2133600"/>
              <a:chExt cx="381000" cy="533400"/>
            </a:xfrm>
          </p:grpSpPr>
          <p:cxnSp>
            <p:nvCxnSpPr>
              <p:cNvPr id="23" name="Straight Connector 22"/>
              <p:cNvCxnSpPr/>
              <p:nvPr/>
            </p:nvCxnSpPr>
            <p:spPr>
              <a:xfrm>
                <a:off x="4038600" y="2133600"/>
                <a:ext cx="0" cy="533400"/>
              </a:xfrm>
              <a:prstGeom prst="line">
                <a:avLst/>
              </a:prstGeom>
              <a:ln w="38100">
                <a:solidFill>
                  <a:srgbClr val="006C3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3657600" y="2133600"/>
                <a:ext cx="0" cy="533400"/>
              </a:xfrm>
              <a:prstGeom prst="line">
                <a:avLst/>
              </a:prstGeom>
              <a:ln w="38100">
                <a:solidFill>
                  <a:srgbClr val="006C3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3" name="Straight Connector 52"/>
            <p:cNvCxnSpPr/>
            <p:nvPr/>
          </p:nvCxnSpPr>
          <p:spPr>
            <a:xfrm>
              <a:off x="3276600" y="2133600"/>
              <a:ext cx="0" cy="533400"/>
            </a:xfrm>
            <a:prstGeom prst="line">
              <a:avLst/>
            </a:prstGeom>
            <a:ln w="381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914400" y="2286000"/>
            <a:ext cx="4020876" cy="369332"/>
            <a:chOff x="914400" y="2590800"/>
            <a:chExt cx="4020876" cy="369332"/>
          </a:xfrm>
        </p:grpSpPr>
        <p:sp>
          <p:nvSpPr>
            <p:cNvPr id="54" name="Right Brace 53"/>
            <p:cNvSpPr/>
            <p:nvPr/>
          </p:nvSpPr>
          <p:spPr>
            <a:xfrm rot="5400000" flipH="1">
              <a:off x="3896388" y="1856712"/>
              <a:ext cx="190500" cy="1887276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914400" y="2590800"/>
                  <a:ext cx="10751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𝑭</m:t>
                        </m:r>
                        <m:d>
                          <m:dPr>
                            <m:ctrlPr>
                              <a:rPr lang="en-US" b="1" i="1" dirty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400" y="2590800"/>
                  <a:ext cx="1075166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681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Straight Connector 55"/>
            <p:cNvCxnSpPr>
              <a:endCxn id="54" idx="1"/>
            </p:cNvCxnSpPr>
            <p:nvPr/>
          </p:nvCxnSpPr>
          <p:spPr>
            <a:xfrm>
              <a:off x="1900817" y="2705100"/>
              <a:ext cx="209082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932124" y="2907268"/>
            <a:ext cx="4401876" cy="369332"/>
            <a:chOff x="914400" y="2590800"/>
            <a:chExt cx="4401876" cy="369332"/>
          </a:xfrm>
        </p:grpSpPr>
        <p:sp>
          <p:nvSpPr>
            <p:cNvPr id="68" name="Right Brace 67"/>
            <p:cNvSpPr/>
            <p:nvPr/>
          </p:nvSpPr>
          <p:spPr>
            <a:xfrm rot="5400000" flipH="1">
              <a:off x="3925625" y="1569481"/>
              <a:ext cx="190501" cy="2590800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/>
                <p:cNvSpPr txBox="1"/>
                <p:nvPr/>
              </p:nvSpPr>
              <p:spPr>
                <a:xfrm>
                  <a:off x="914400" y="2590800"/>
                  <a:ext cx="66159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𝑭</m:t>
                        </m:r>
                        <m:d>
                          <m:dPr>
                            <m:ctrlPr>
                              <a:rPr lang="en-US" b="1" i="1" dirty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9" name="TextBox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400" y="2590800"/>
                  <a:ext cx="661591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1203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0" name="Straight Connector 69"/>
            <p:cNvCxnSpPr>
              <a:endCxn id="68" idx="1"/>
            </p:cNvCxnSpPr>
            <p:nvPr/>
          </p:nvCxnSpPr>
          <p:spPr>
            <a:xfrm>
              <a:off x="1900817" y="2769631"/>
              <a:ext cx="212005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3" name="Straight Connector 72"/>
          <p:cNvCxnSpPr/>
          <p:nvPr/>
        </p:nvCxnSpPr>
        <p:spPr>
          <a:xfrm>
            <a:off x="3048000" y="2286000"/>
            <a:ext cx="0" cy="2743200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Down Ribbon 74"/>
          <p:cNvSpPr/>
          <p:nvPr/>
        </p:nvSpPr>
        <p:spPr>
          <a:xfrm>
            <a:off x="6400799" y="5029200"/>
            <a:ext cx="2107489" cy="6126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IMPOSSIBLE</a:t>
            </a:r>
          </a:p>
        </p:txBody>
      </p:sp>
    </p:spTree>
    <p:extLst>
      <p:ext uri="{BB962C8B-B14F-4D97-AF65-F5344CB8AC3E}">
        <p14:creationId xmlns:p14="http://schemas.microsoft.com/office/powerpoint/2010/main" val="2641029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1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1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75" grpId="0" animBg="1"/>
      <p:bldP spid="75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13379</TotalTime>
  <Words>2047</Words>
  <Application>Microsoft Office PowerPoint</Application>
  <PresentationFormat>On-screen Show (4:3)</PresentationFormat>
  <Paragraphs>480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Cambria Math</vt:lpstr>
      <vt:lpstr>Lucida Console</vt:lpstr>
      <vt:lpstr>Wingdings</vt:lpstr>
      <vt:lpstr>Office Theme</vt:lpstr>
      <vt:lpstr>Design and Analysis of Algorithms (CS345/CS345A)  </vt:lpstr>
      <vt:lpstr>Problem Definition</vt:lpstr>
      <vt:lpstr>Problem Definition</vt:lpstr>
      <vt:lpstr>First attempt</vt:lpstr>
      <vt:lpstr>Prefix sum </vt:lpstr>
      <vt:lpstr>Insight for collaboration</vt:lpstr>
      <vt:lpstr>Pattern matching at a location i </vt:lpstr>
      <vt:lpstr>Computing f(i) Collaboratively </vt:lpstr>
      <vt:lpstr>Exploring relation between F(i) and F(i-1) </vt:lpstr>
      <vt:lpstr>Exploring relation between F(i) and F(i-1)  </vt:lpstr>
      <vt:lpstr>Computing F(i) using F(i-1)  </vt:lpstr>
      <vt:lpstr>The function π</vt:lpstr>
      <vt:lpstr>The function π</vt:lpstr>
      <vt:lpstr>Computing F(i) </vt:lpstr>
      <vt:lpstr>The KMP Algorithm</vt:lpstr>
      <vt:lpstr>The KMP algorithm </vt:lpstr>
      <vt:lpstr>Analysis of the running time</vt:lpstr>
      <vt:lpstr>Analysis </vt:lpstr>
      <vt:lpstr>Analysis </vt:lpstr>
      <vt:lpstr>Analysis </vt:lpstr>
      <vt:lpstr>PowerPoint Presentation</vt:lpstr>
      <vt:lpstr>A real computer</vt:lpstr>
      <vt:lpstr>An accurate model of computer for large data </vt:lpstr>
      <vt:lpstr>Finding Median of 5 Trillion numbers</vt:lpstr>
      <vt:lpstr>Computing median of n elements</vt:lpstr>
      <vt:lpstr>        ScAns Algorithm</vt:lpstr>
      <vt:lpstr>√n/2 scans algorithm </vt:lpstr>
      <vt:lpstr>O(log n) Scans Algorithm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1306</cp:revision>
  <dcterms:created xsi:type="dcterms:W3CDTF">2011-12-03T04:13:03Z</dcterms:created>
  <dcterms:modified xsi:type="dcterms:W3CDTF">2023-11-04T05:19:36Z</dcterms:modified>
</cp:coreProperties>
</file>