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5"/>
  </p:notesMasterIdLst>
  <p:sldIdLst>
    <p:sldId id="600" r:id="rId2"/>
    <p:sldId id="574" r:id="rId3"/>
    <p:sldId id="563" r:id="rId4"/>
    <p:sldId id="539" r:id="rId5"/>
    <p:sldId id="515" r:id="rId6"/>
    <p:sldId id="490" r:id="rId7"/>
    <p:sldId id="610" r:id="rId8"/>
    <p:sldId id="560" r:id="rId9"/>
    <p:sldId id="583" r:id="rId10"/>
    <p:sldId id="609" r:id="rId11"/>
    <p:sldId id="561" r:id="rId12"/>
    <p:sldId id="562" r:id="rId13"/>
    <p:sldId id="552" r:id="rId14"/>
    <p:sldId id="543" r:id="rId15"/>
    <p:sldId id="547" r:id="rId16"/>
    <p:sldId id="545" r:id="rId17"/>
    <p:sldId id="548" r:id="rId18"/>
    <p:sldId id="556" r:id="rId19"/>
    <p:sldId id="557" r:id="rId20"/>
    <p:sldId id="549" r:id="rId21"/>
    <p:sldId id="544" r:id="rId22"/>
    <p:sldId id="546" r:id="rId23"/>
    <p:sldId id="527" r:id="rId24"/>
    <p:sldId id="503" r:id="rId25"/>
    <p:sldId id="551" r:id="rId26"/>
    <p:sldId id="502" r:id="rId27"/>
    <p:sldId id="612" r:id="rId28"/>
    <p:sldId id="522" r:id="rId29"/>
    <p:sldId id="592" r:id="rId30"/>
    <p:sldId id="593" r:id="rId31"/>
    <p:sldId id="594" r:id="rId32"/>
    <p:sldId id="595" r:id="rId33"/>
    <p:sldId id="596"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2" autoAdjust="0"/>
    <p:restoredTop sz="92051" autoAdjust="0"/>
  </p:normalViewPr>
  <p:slideViewPr>
    <p:cSldViewPr>
      <p:cViewPr varScale="1">
        <p:scale>
          <a:sx n="99" d="100"/>
          <a:sy n="99" d="100"/>
        </p:scale>
        <p:origin x="264"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11/8/23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11/8/23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11/8/23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11/8/23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11/8/23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11/8/23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11/8/23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11/8/23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11/8/23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11/8/23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11/8/23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11/8/23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11/8/23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32.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61.png"/><Relationship Id="rId1" Type="http://schemas.openxmlformats.org/officeDocument/2006/relationships/slideLayout" Target="../slideLayouts/slideLayout2.xml"/><Relationship Id="rId4" Type="http://schemas.openxmlformats.org/officeDocument/2006/relationships/image" Target="../media/image18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 Id="rId9" Type="http://schemas.openxmlformats.org/officeDocument/2006/relationships/image" Target="../media/image110.png"/></Relationships>
</file>

<file path=ppt/slides/_rels/slide27.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70.png"/><Relationship Id="rId3" Type="http://schemas.openxmlformats.org/officeDocument/2006/relationships/image" Target="../media/image130.png"/><Relationship Id="rId7" Type="http://schemas.openxmlformats.org/officeDocument/2006/relationships/image" Target="../media/image170.png"/><Relationship Id="rId12" Type="http://schemas.openxmlformats.org/officeDocument/2006/relationships/image" Target="../media/image60.png"/><Relationship Id="rId2" Type="http://schemas.openxmlformats.org/officeDocument/2006/relationships/image" Target="../media/image131.png"/><Relationship Id="rId16"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60.png"/><Relationship Id="rId11" Type="http://schemas.openxmlformats.org/officeDocument/2006/relationships/image" Target="../media/image50.png"/><Relationship Id="rId5" Type="http://schemas.openxmlformats.org/officeDocument/2006/relationships/image" Target="../media/image150.png"/><Relationship Id="rId15" Type="http://schemas.openxmlformats.org/officeDocument/2006/relationships/image" Target="../media/image9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 Id="rId14" Type="http://schemas.openxmlformats.org/officeDocument/2006/relationships/image" Target="../media/image8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100.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1800.png"/><Relationship Id="rId13" Type="http://schemas.openxmlformats.org/officeDocument/2006/relationships/image" Target="../media/image61.png"/><Relationship Id="rId3" Type="http://schemas.openxmlformats.org/officeDocument/2006/relationships/image" Target="../media/image261.png"/><Relationship Id="rId7" Type="http://schemas.openxmlformats.org/officeDocument/2006/relationships/image" Target="../media/image1700.png"/><Relationship Id="rId12"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5.xml"/><Relationship Id="rId6" Type="http://schemas.openxmlformats.org/officeDocument/2006/relationships/image" Target="../media/image272.png"/><Relationship Id="rId11" Type="http://schemas.openxmlformats.org/officeDocument/2006/relationships/image" Target="../media/image28.png"/><Relationship Id="rId5" Type="http://schemas.openxmlformats.org/officeDocument/2006/relationships/image" Target="../media/image260.png"/><Relationship Id="rId10" Type="http://schemas.openxmlformats.org/officeDocument/2006/relationships/image" Target="../media/image2000.png"/><Relationship Id="rId4" Type="http://schemas.openxmlformats.org/officeDocument/2006/relationships/image" Target="../media/image27.png"/><Relationship Id="rId9" Type="http://schemas.openxmlformats.org/officeDocument/2006/relationships/image" Target="../media/image1900.png"/></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35.png"/><Relationship Id="rId2" Type="http://schemas.openxmlformats.org/officeDocument/2006/relationships/image" Target="../media/image301.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73.png"/><Relationship Id="rId7" Type="http://schemas.openxmlformats.org/officeDocument/2006/relationships/image" Target="../media/image34.png"/><Relationship Id="rId2" Type="http://schemas.openxmlformats.org/officeDocument/2006/relationships/image" Target="../media/image301.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8.png"/><Relationship Id="rId10" Type="http://schemas.openxmlformats.org/officeDocument/2006/relationships/image" Target="../media/image92.png"/><Relationship Id="rId4" Type="http://schemas.openxmlformats.org/officeDocument/2006/relationships/image" Target="../media/image82.png"/><Relationship Id="rId9"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914400" y="4499848"/>
            <a:ext cx="7239000" cy="1600200"/>
          </a:xfrm>
        </p:spPr>
        <p:style>
          <a:lnRef idx="1">
            <a:schemeClr val="accent4"/>
          </a:lnRef>
          <a:fillRef idx="2">
            <a:schemeClr val="accent4"/>
          </a:fillRef>
          <a:effectRef idx="1">
            <a:schemeClr val="accent4"/>
          </a:effectRef>
          <a:fontRef idx="minor">
            <a:schemeClr val="dk1"/>
          </a:fontRef>
        </p:style>
        <p:txBody>
          <a:bodyPr rtlCol="0">
            <a:noAutofit/>
          </a:bodyPr>
          <a:lstStyle/>
          <a:p>
            <a:pPr fontAlgn="auto">
              <a:spcAft>
                <a:spcPts val="0"/>
              </a:spcAft>
              <a:defRPr/>
            </a:pPr>
            <a:r>
              <a:rPr lang="en-US" sz="2800" b="1" dirty="0">
                <a:solidFill>
                  <a:srgbClr val="C00000"/>
                </a:solidFill>
              </a:rPr>
              <a:t>Lecture 37</a:t>
            </a:r>
          </a:p>
          <a:p>
            <a:pPr fontAlgn="auto">
              <a:spcAft>
                <a:spcPts val="0"/>
              </a:spcAft>
              <a:defRPr/>
            </a:pPr>
            <a:endParaRPr lang="en-US" sz="1000" b="1" dirty="0">
              <a:solidFill>
                <a:srgbClr val="7030A0"/>
              </a:solidFill>
            </a:endParaRPr>
          </a:p>
          <a:p>
            <a:pPr fontAlgn="auto">
              <a:spcAft>
                <a:spcPts val="0"/>
              </a:spcAft>
              <a:defRPr/>
            </a:pPr>
            <a:r>
              <a:rPr lang="en-US" sz="2800" b="1" dirty="0">
                <a:solidFill>
                  <a:srgbClr val="7030A0"/>
                </a:solidFill>
              </a:rPr>
              <a:t>NP Completeness – II</a:t>
            </a: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6" name="TextBox 5"/>
          <p:cNvSpPr txBox="1"/>
          <p:nvPr/>
        </p:nvSpPr>
        <p:spPr>
          <a:xfrm>
            <a:off x="4114800" y="3077230"/>
            <a:ext cx="4267199" cy="523220"/>
          </a:xfrm>
          <a:prstGeom prst="rect">
            <a:avLst/>
          </a:prstGeom>
          <a:noFill/>
        </p:spPr>
        <p:txBody>
          <a:bodyPr wrap="square" rtlCol="0">
            <a:spAutoFit/>
          </a:bodyPr>
          <a:lstStyle/>
          <a:p>
            <a:r>
              <a:rPr lang="en-US" sz="2800" b="1" dirty="0">
                <a:solidFill>
                  <a:srgbClr val="002060"/>
                </a:solidFill>
              </a:rPr>
              <a:t>CS345A</a:t>
            </a:r>
            <a:endParaRPr lang="en-US" sz="2800" b="1" dirty="0"/>
          </a:p>
        </p:txBody>
      </p:sp>
    </p:spTree>
    <p:custDataLst>
      <p:tags r:id="rId1"/>
    </p:custDataLst>
    <p:extLst>
      <p:ext uri="{BB962C8B-B14F-4D97-AF65-F5344CB8AC3E}">
        <p14:creationId xmlns:p14="http://schemas.microsoft.com/office/powerpoint/2010/main" val="3156696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a:t>: any decision problem</a:t>
                </a:r>
              </a:p>
              <a:p>
                <a:pPr marL="0" indent="0" algn="ctr">
                  <a:buNone/>
                </a:pPr>
                <a:endParaRPr lang="en-US" sz="2000" dirty="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a:p>
              <a:p>
                <a:pPr marL="0" indent="0">
                  <a:buNone/>
                </a:pPr>
                <a:endParaRPr lang="en-US" sz="2000" dirty="0"/>
              </a:p>
              <a:p>
                <a:pPr marL="0" indent="0">
                  <a:buNone/>
                </a:pPr>
                <a:r>
                  <a:rPr lang="en-US" sz="2000" b="1" dirty="0">
                    <a:solidFill>
                      <a:srgbClr val="006C31"/>
                    </a:solidFill>
                  </a:rPr>
                  <a:t>Efficient</a:t>
                </a:r>
                <a:r>
                  <a:rPr lang="en-US" sz="2000" b="1" dirty="0"/>
                  <a: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a:t>
                </a:r>
              </a:p>
              <a:p>
                <a:pPr marL="0" indent="0">
                  <a:buNone/>
                </a:pPr>
                <a:r>
                  <a:rPr lang="en-US" sz="2000" dirty="0"/>
                  <a:t>A </a:t>
                </a:r>
                <a:r>
                  <a:rPr lang="en-US" sz="2000" dirty="0">
                    <a:solidFill>
                      <a:srgbClr val="7030A0"/>
                    </a:solidFill>
                  </a:rPr>
                  <a:t>polynomial time </a:t>
                </a:r>
                <a:r>
                  <a:rPr lang="en-US" sz="2000" dirty="0"/>
                  <a:t>algorithm </a:t>
                </a:r>
                <a14:m>
                  <m:oMath xmlns:m="http://schemas.openxmlformats.org/officeDocument/2006/math">
                    <m:r>
                      <a:rPr lang="en-US" sz="2000" b="1" i="1" dirty="0">
                        <a:solidFill>
                          <a:srgbClr val="C00000"/>
                        </a:solidFill>
                        <a:latin typeface="Cambria Math"/>
                      </a:rPr>
                      <m:t>𝑨</m:t>
                    </m:r>
                  </m:oMath>
                </a14:m>
                <a:r>
                  <a:rPr lang="en-US" sz="2000" dirty="0"/>
                  <a:t> with output {</a:t>
                </a:r>
                <a:r>
                  <a:rPr lang="en-US" sz="2000" dirty="0" err="1">
                    <a:solidFill>
                      <a:srgbClr val="006C31"/>
                    </a:solidFill>
                  </a:rPr>
                  <a:t>yes</a:t>
                </a:r>
                <a:r>
                  <a:rPr lang="en-US" sz="2000" dirty="0" err="1"/>
                  <a:t>,</a:t>
                </a:r>
                <a:r>
                  <a:rPr lang="en-US" sz="2000" dirty="0" err="1">
                    <a:solidFill>
                      <a:srgbClr val="7030A0"/>
                    </a:solidFill>
                  </a:rPr>
                  <a:t>no</a:t>
                </a:r>
                <a:r>
                  <a:rPr lang="en-US" sz="2000" dirty="0"/>
                  <a:t>}  </a:t>
                </a:r>
              </a:p>
              <a:p>
                <a:r>
                  <a:rPr lang="en-US" sz="2000" b="1" dirty="0"/>
                  <a:t>Input</a:t>
                </a:r>
                <a:r>
                  <a:rPr lang="en-US" sz="2000" dirty="0"/>
                  <a:t> :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a:t>)</a:t>
                </a:r>
              </a:p>
              <a:p>
                <a:endParaRPr lang="en-US" sz="2000" dirty="0"/>
              </a:p>
              <a:p>
                <a:endParaRPr lang="en-US" sz="2000" dirty="0"/>
              </a:p>
              <a:p>
                <a:r>
                  <a:rPr lang="en-US" sz="2000" b="1" dirty="0"/>
                  <a:t>Behavior</a:t>
                </a:r>
                <a:r>
                  <a:rPr lang="en-US" sz="2000" dirty="0"/>
                  <a:t>:   There is a polynomial function </a:t>
                </a:r>
                <a14:m>
                  <m:oMath xmlns:m="http://schemas.openxmlformats.org/officeDocument/2006/math">
                    <m:r>
                      <a:rPr lang="en-US" sz="2000" b="1" i="1" dirty="0" smtClean="0">
                        <a:solidFill>
                          <a:srgbClr val="0070C0"/>
                        </a:solidFill>
                        <a:latin typeface="Cambria Math"/>
                      </a:rPr>
                      <m:t>𝒑</m:t>
                    </m:r>
                  </m:oMath>
                </a14:m>
                <a:r>
                  <a:rPr lang="en-US" sz="2000" dirty="0"/>
                  <a:t> such that</a:t>
                </a:r>
              </a:p>
              <a:p>
                <a:pPr marL="0" indent="0">
                  <a:buNone/>
                </a:pPr>
                <a:r>
                  <a:rPr lang="en-US" sz="2000" b="1" dirty="0">
                    <a:solidFill>
                      <a:srgbClr val="0070C0"/>
                    </a:solidFill>
                  </a:rPr>
                  <a:t>          </a:t>
                </a:r>
                <a14:m>
                  <m:oMath xmlns:m="http://schemas.openxmlformats.org/officeDocument/2006/math">
                    <m:r>
                      <a:rPr lang="en-US" sz="2000" b="1" i="1" dirty="0">
                        <a:solidFill>
                          <a:srgbClr val="0070C0"/>
                        </a:solidFill>
                        <a:latin typeface="Cambria Math"/>
                      </a:rPr>
                      <m:t>𝑰</m:t>
                    </m:r>
                  </m:oMath>
                </a14:m>
                <a:r>
                  <a:rPr lang="en-US" sz="2000" dirty="0"/>
                  <a:t> is </a:t>
                </a:r>
                <a:r>
                  <a:rPr lang="en-US" sz="2000" dirty="0">
                    <a:solidFill>
                      <a:srgbClr val="006C31"/>
                    </a:solidFill>
                  </a:rPr>
                  <a:t>yes</a:t>
                </a:r>
                <a:r>
                  <a:rPr lang="en-US" sz="2000" dirty="0"/>
                  <a:t>-instance of </a:t>
                </a:r>
                <a14:m>
                  <m:oMath xmlns:m="http://schemas.openxmlformats.org/officeDocument/2006/math">
                    <m:r>
                      <a:rPr lang="en-US" sz="2000" b="1" i="1" dirty="0">
                        <a:solidFill>
                          <a:srgbClr val="C00000"/>
                        </a:solidFill>
                        <a:latin typeface="Cambria Math"/>
                      </a:rPr>
                      <m:t>𝑿</m:t>
                    </m:r>
                  </m:oMath>
                </a14:m>
                <a:r>
                  <a:rPr lang="en-US" sz="2000" dirty="0"/>
                  <a:t>  </a:t>
                </a:r>
                <a:r>
                  <a:rPr lang="en-US" sz="2000" b="1" dirty="0"/>
                  <a:t>if and only if</a:t>
                </a:r>
              </a:p>
              <a:p>
                <a:pPr marL="0" indent="0">
                  <a:buNone/>
                </a:pPr>
                <a:r>
                  <a:rPr lang="en-US" sz="2000" dirty="0"/>
                  <a:t>          there exists a string </a:t>
                </a:r>
                <a14:m>
                  <m:oMath xmlns:m="http://schemas.openxmlformats.org/officeDocument/2006/math">
                    <m:r>
                      <a:rPr lang="en-US" sz="2000" b="1" i="1" dirty="0">
                        <a:solidFill>
                          <a:srgbClr val="0070C0"/>
                        </a:solidFill>
                        <a:latin typeface="Cambria Math"/>
                      </a:rPr>
                      <m:t>𝒔</m:t>
                    </m:r>
                  </m:oMath>
                </a14:m>
                <a:r>
                  <a:rPr lang="en-US" sz="2000" dirty="0"/>
                  <a:t> with </a:t>
                </a:r>
                <a14:m>
                  <m:oMath xmlns:m="http://schemas.openxmlformats.org/officeDocument/2006/math">
                    <m:d>
                      <m:dPr>
                        <m:begChr m:val="|"/>
                        <m:endChr m:val="|"/>
                        <m:ctrlPr>
                          <a:rPr lang="en-US" sz="2000" b="0" i="1" dirty="0" smtClean="0">
                            <a:solidFill>
                              <a:srgbClr val="0070C0"/>
                            </a:solidFill>
                            <a:latin typeface="Cambria Math" panose="02040503050406030204" pitchFamily="18" charset="0"/>
                          </a:rPr>
                        </m:ctrlPr>
                      </m:dPr>
                      <m:e>
                        <m:r>
                          <a:rPr lang="en-US" sz="2000" b="1" i="1" dirty="0">
                            <a:solidFill>
                              <a:srgbClr val="0070C0"/>
                            </a:solidFill>
                            <a:latin typeface="Cambria Math"/>
                          </a:rPr>
                          <m:t>𝒔</m:t>
                        </m:r>
                      </m:e>
                    </m:d>
                    <m:r>
                      <a:rPr lang="en-US" sz="2000" b="1" i="1" dirty="0" smtClean="0">
                        <a:solidFill>
                          <a:srgbClr val="0070C0"/>
                        </a:solidFill>
                        <a:latin typeface="Cambria Math"/>
                      </a:rPr>
                      <m:t>≤</m:t>
                    </m:r>
                    <m:r>
                      <a:rPr lang="en-US" sz="2000" b="1" i="1" dirty="0" smtClean="0">
                        <a:solidFill>
                          <a:srgbClr val="0070C0"/>
                        </a:solidFill>
                        <a:latin typeface="Cambria Math"/>
                      </a:rPr>
                      <m:t>𝒑</m:t>
                    </m:r>
                    <m:r>
                      <a:rPr lang="en-US" sz="2000" b="1" i="1" dirty="0" smtClean="0">
                        <a:solidFill>
                          <a:srgbClr val="0070C0"/>
                        </a:solidFill>
                        <a:latin typeface="Cambria Math"/>
                      </a:rPr>
                      <m:t>(</m:t>
                    </m:r>
                    <m:d>
                      <m:dPr>
                        <m:begChr m:val="|"/>
                        <m:endChr m:val="|"/>
                        <m:ctrlPr>
                          <a:rPr lang="en-US" sz="2000" b="1" i="1" dirty="0" smtClean="0">
                            <a:solidFill>
                              <a:srgbClr val="0070C0"/>
                            </a:solidFill>
                            <a:latin typeface="Cambria Math" panose="02040503050406030204" pitchFamily="18" charset="0"/>
                          </a:rPr>
                        </m:ctrlPr>
                      </m:dPr>
                      <m:e>
                        <m:r>
                          <a:rPr lang="en-US" sz="2000" b="1" i="1" dirty="0" smtClean="0">
                            <a:solidFill>
                              <a:srgbClr val="0070C0"/>
                            </a:solidFill>
                            <a:latin typeface="Cambria Math"/>
                          </a:rPr>
                          <m:t>𝑰</m:t>
                        </m:r>
                      </m:e>
                    </m:d>
                    <m:r>
                      <a:rPr lang="en-US" sz="2000" b="1" i="1" dirty="0" smtClean="0">
                        <a:solidFill>
                          <a:srgbClr val="0070C0"/>
                        </a:solidFill>
                        <a:latin typeface="Cambria Math"/>
                      </a:rPr>
                      <m:t>)</m:t>
                    </m:r>
                  </m:oMath>
                </a14:m>
                <a:r>
                  <a:rPr lang="en-US" sz="2000" dirty="0"/>
                  <a:t> such that </a:t>
                </a:r>
                <a14:m>
                  <m:oMath xmlns:m="http://schemas.openxmlformats.org/officeDocument/2006/math">
                    <m:r>
                      <a:rPr lang="en-US" sz="2000" b="1" i="1" dirty="0">
                        <a:solidFill>
                          <a:srgbClr val="C00000"/>
                        </a:solidFill>
                        <a:latin typeface="Cambria Math"/>
                      </a:rPr>
                      <m:t>𝑨</m:t>
                    </m:r>
                  </m:oMath>
                </a14:m>
                <a:r>
                  <a:rPr lang="en-US" sz="2000" dirty="0"/>
                  <a:t> outputs </a:t>
                </a:r>
                <a:r>
                  <a:rPr lang="en-US" sz="2000" dirty="0">
                    <a:solidFill>
                      <a:srgbClr val="006C31"/>
                    </a:solidFill>
                  </a:rPr>
                  <a:t>yes</a:t>
                </a:r>
                <a:r>
                  <a:rPr lang="en-US" sz="2000" dirty="0"/>
                  <a:t> on input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𝒔</m:t>
                    </m:r>
                  </m:oMath>
                </a14:m>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r="-2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a:solidFill>
                    <a:srgbClr val="006C31"/>
                  </a:solidFill>
                </a:rPr>
                <a:t>Yes</a:t>
              </a:r>
              <a:r>
                <a:rPr lang="en-US" dirty="0"/>
                <a:t> instance</a:t>
              </a:r>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a:solidFill>
                    <a:srgbClr val="7030A0"/>
                  </a:solidFill>
                </a:rPr>
                <a:t>No</a:t>
              </a:r>
              <a:r>
                <a:rPr lang="en-US" dirty="0"/>
                <a:t> instance</a:t>
              </a:r>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524000" y="4114800"/>
            <a:ext cx="1884940" cy="762000"/>
            <a:chOff x="1524000" y="4114800"/>
            <a:chExt cx="1884940" cy="762000"/>
          </a:xfrm>
        </p:grpSpPr>
        <p:sp>
          <p:nvSpPr>
            <p:cNvPr id="13" name="TextBox 12"/>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a:t>Proposed solution</a:t>
              </a:r>
            </a:p>
          </p:txBody>
        </p:sp>
        <p:cxnSp>
          <p:nvCxnSpPr>
            <p:cNvPr id="16" name="Elbow Connector 15"/>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3048000" y="5650468"/>
            <a:ext cx="1828799" cy="369332"/>
          </a:xfrm>
          <a:prstGeom prst="rect">
            <a:avLst/>
          </a:prstGeom>
          <a:solidFill>
            <a:schemeClr val="bg2"/>
          </a:solidFill>
        </p:spPr>
        <p:txBody>
          <a:bodyPr wrap="square" rtlCol="0">
            <a:spAutoFit/>
          </a:bodyPr>
          <a:lstStyle/>
          <a:p>
            <a:r>
              <a:rPr lang="en-US" dirty="0"/>
              <a:t>                            </a:t>
            </a:r>
          </a:p>
        </p:txBody>
      </p:sp>
      <p:sp>
        <p:nvSpPr>
          <p:cNvPr id="18" name="TextBox 17"/>
          <p:cNvSpPr txBox="1"/>
          <p:nvPr/>
        </p:nvSpPr>
        <p:spPr>
          <a:xfrm>
            <a:off x="4876800" y="5650468"/>
            <a:ext cx="4038600" cy="369332"/>
          </a:xfrm>
          <a:prstGeom prst="rect">
            <a:avLst/>
          </a:prstGeom>
          <a:solidFill>
            <a:schemeClr val="bg2"/>
          </a:solidFill>
        </p:spPr>
        <p:txBody>
          <a:bodyPr wrap="square" rtlCol="0">
            <a:spAutoFit/>
          </a:bodyPr>
          <a:lstStyle/>
          <a:p>
            <a:r>
              <a:rPr lang="en-US" dirty="0"/>
              <a:t>                            </a:t>
            </a:r>
          </a:p>
        </p:txBody>
      </p:sp>
      <mc:AlternateContent xmlns:mc="http://schemas.openxmlformats.org/markup-compatibility/2006" xmlns:a14="http://schemas.microsoft.com/office/drawing/2010/main">
        <mc:Choice Requires="a14">
          <p:sp>
            <p:nvSpPr>
              <p:cNvPr id="19" name="Down Ribbon 18"/>
              <p:cNvSpPr/>
              <p:nvPr/>
            </p:nvSpPr>
            <p:spPr>
              <a:xfrm>
                <a:off x="6629400" y="914400"/>
                <a:ext cx="2362200" cy="20574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Ponder over the redefined behavior of</a:t>
                </a:r>
                <a:r>
                  <a:rPr lang="en-US" b="1" dirty="0">
                    <a:solidFill>
                      <a:srgbClr val="C00000"/>
                    </a:solidFill>
                  </a:rPr>
                  <a:t> </a:t>
                </a:r>
                <a14:m>
                  <m:oMath xmlns:m="http://schemas.openxmlformats.org/officeDocument/2006/math">
                    <m:r>
                      <a:rPr lang="en-US" b="1" i="1" dirty="0">
                        <a:solidFill>
                          <a:srgbClr val="C00000"/>
                        </a:solidFill>
                        <a:latin typeface="Cambria Math"/>
                      </a:rPr>
                      <m:t>𝑨</m:t>
                    </m:r>
                  </m:oMath>
                </a14:m>
                <a:r>
                  <a:rPr lang="en-US" dirty="0">
                    <a:solidFill>
                      <a:schemeClr val="tx1"/>
                    </a:solidFill>
                  </a:rPr>
                  <a:t>. Take your time … </a:t>
                </a:r>
                <a:endParaRPr lang="en-US" dirty="0"/>
              </a:p>
            </p:txBody>
          </p:sp>
        </mc:Choice>
        <mc:Fallback xmlns="">
          <p:sp>
            <p:nvSpPr>
              <p:cNvPr id="19" name="Down Ribbon 18"/>
              <p:cNvSpPr>
                <a:spLocks noRot="1" noChangeAspect="1" noMove="1" noResize="1" noEditPoints="1" noAdjustHandles="1" noChangeArrowheads="1" noChangeShapeType="1" noTextEdit="1"/>
              </p:cNvSpPr>
              <p:nvPr/>
            </p:nvSpPr>
            <p:spPr>
              <a:xfrm>
                <a:off x="6629400" y="914400"/>
                <a:ext cx="2362200" cy="2057400"/>
              </a:xfrm>
              <a:prstGeom prst="ribbon">
                <a:avLst>
                  <a:gd name="adj1" fmla="val 16667"/>
                  <a:gd name="adj2" fmla="val 75000"/>
                </a:avLst>
              </a:prstGeom>
              <a:blipFill rotWithShape="1">
                <a:blip r:embed="rId3"/>
                <a:stretch>
                  <a:fillRect/>
                </a:stretch>
              </a:blipFill>
            </p:spPr>
            <p:txBody>
              <a:bodyPr/>
              <a:lstStyle/>
              <a:p>
                <a:r>
                  <a:rPr lang="en-US">
                    <a:noFill/>
                  </a:rPr>
                  <a:t> </a:t>
                </a:r>
              </a:p>
            </p:txBody>
          </p:sp>
        </mc:Fallback>
      </mc:AlternateContent>
      <p:sp>
        <p:nvSpPr>
          <p:cNvPr id="20" name="TextBox 19"/>
          <p:cNvSpPr txBox="1"/>
          <p:nvPr/>
        </p:nvSpPr>
        <p:spPr>
          <a:xfrm>
            <a:off x="2877605" y="511909"/>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a:t>certifier</a:t>
            </a:r>
            <a:endParaRPr lang="en-US" sz="3600" dirty="0"/>
          </a:p>
        </p:txBody>
      </p:sp>
    </p:spTree>
    <p:extLst>
      <p:ext uri="{BB962C8B-B14F-4D97-AF65-F5344CB8AC3E}">
        <p14:creationId xmlns:p14="http://schemas.microsoft.com/office/powerpoint/2010/main" val="965389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7"/>
                                        </p:tgtEl>
                                      </p:cBhvr>
                                    </p:animEffect>
                                    <p:set>
                                      <p:cBhvr>
                                        <p:cTn id="17" dur="1" fill="hold">
                                          <p:stCondLst>
                                            <p:cond delay="499"/>
                                          </p:stCondLst>
                                        </p:cTn>
                                        <p:tgtEl>
                                          <p:spTgt spid="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18"/>
                                        </p:tgtEl>
                                      </p:cBhvr>
                                    </p:animEffect>
                                    <p:set>
                                      <p:cBhvr>
                                        <p:cTn id="22" dur="1" fill="hold">
                                          <p:stCondLst>
                                            <p:cond delay="1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4000" dirty="0"/>
          </a:p>
        </p:txBody>
      </p:sp>
      <p:sp>
        <p:nvSpPr>
          <p:cNvPr id="3" name="Content Placeholder 2"/>
          <p:cNvSpPr>
            <a:spLocks noGrp="1"/>
          </p:cNvSpPr>
          <p:nvPr>
            <p:ph idx="1"/>
          </p:nvPr>
        </p:nvSpPr>
        <p:spPr/>
        <p:txBody>
          <a:bodyPr/>
          <a:lstStyle/>
          <a:p>
            <a:pPr marL="0" indent="0" algn="ctr">
              <a:buNone/>
            </a:pPr>
            <a:r>
              <a:rPr lang="en-US" sz="2000" b="1" dirty="0">
                <a:solidFill>
                  <a:srgbClr val="7030A0"/>
                </a:solidFill>
              </a:rPr>
              <a:t>Examples</a:t>
            </a: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lgn="ctr">
              <a:buNone/>
            </a:pPr>
            <a:endParaRPr lang="en-US" sz="2000" b="1" dirty="0">
              <a:solidFill>
                <a:srgbClr val="7030A0"/>
              </a:solidFill>
            </a:endParaRPr>
          </a:p>
          <a:p>
            <a:pPr marL="0" indent="0">
              <a:buNone/>
            </a:pPr>
            <a:r>
              <a:rPr lang="en-US" sz="2000" dirty="0"/>
              <a:t>Convince yourself that these certifiers satisfy </a:t>
            </a:r>
          </a:p>
          <a:p>
            <a:pPr marL="0" indent="0">
              <a:buNone/>
            </a:pPr>
            <a:r>
              <a:rPr lang="en-US" sz="2000" dirty="0"/>
              <a:t>the </a:t>
            </a:r>
            <a:r>
              <a:rPr lang="en-US" sz="2000" i="1" dirty="0">
                <a:solidFill>
                  <a:srgbClr val="7030A0"/>
                </a:solidFill>
              </a:rPr>
              <a:t>redefined</a:t>
            </a:r>
            <a:r>
              <a:rPr lang="en-US" sz="2000" dirty="0"/>
              <a:t> behavior of efficient certifiers described in the previous slide. </a:t>
            </a:r>
          </a:p>
          <a:p>
            <a:pPr marL="0" indent="0">
              <a:buNone/>
            </a:pPr>
            <a:endParaRPr lang="en-US" sz="20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3880294842"/>
              </p:ext>
            </p:extLst>
          </p:nvPr>
        </p:nvGraphicFramePr>
        <p:xfrm>
          <a:off x="89762" y="2203966"/>
          <a:ext cx="8978038" cy="3429000"/>
        </p:xfrm>
        <a:graphic>
          <a:graphicData uri="http://schemas.openxmlformats.org/drawingml/2006/table">
            <a:tbl>
              <a:tblPr firstRow="1" bandRow="1">
                <a:tableStyleId>{3C2FFA5D-87B4-456A-9821-1D502468CF0F}</a:tableStyleId>
              </a:tblPr>
              <a:tblGrid>
                <a:gridCol w="2882038">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6C31"/>
                          </a:solidFill>
                        </a:rPr>
                        <a:t>Efficient </a:t>
                      </a:r>
                      <a:r>
                        <a:rPr lang="en-US" sz="1800" b="1" dirty="0">
                          <a:solidFill>
                            <a:schemeClr val="tx1"/>
                          </a:solidFill>
                        </a:rPr>
                        <a:t>certifiers</a:t>
                      </a:r>
                      <a:r>
                        <a:rPr lang="en-US" sz="1800" dirty="0">
                          <a:solidFill>
                            <a:schemeClr val="tx1"/>
                          </a:solidFill>
                        </a:rPr>
                        <a:t>:</a:t>
                      </a:r>
                    </a:p>
                  </a:txBody>
                  <a:tcPr>
                    <a:solidFill>
                      <a:schemeClr val="accent1">
                        <a:lumMod val="20000"/>
                        <a:lumOff val="80000"/>
                      </a:schemeClr>
                    </a:solidFill>
                  </a:tcPr>
                </a:tc>
                <a:extLst>
                  <a:ext uri="{0D108BD9-81ED-4DB2-BD59-A6C34878D82A}">
                    <a16:rowId xmlns:a16="http://schemas.microsoft.com/office/drawing/2014/main" val="10000"/>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838200" y="2602468"/>
            <a:ext cx="1386598" cy="369332"/>
          </a:xfrm>
          <a:prstGeom prst="rect">
            <a:avLst/>
          </a:prstGeom>
          <a:noFill/>
        </p:spPr>
        <p:txBody>
          <a:bodyPr wrap="none" rtlCol="0">
            <a:spAutoFit/>
          </a:bodyPr>
          <a:lstStyle/>
          <a:p>
            <a:r>
              <a:rPr lang="en-US" dirty="0"/>
              <a:t>Longest Path</a:t>
            </a:r>
          </a:p>
        </p:txBody>
      </p:sp>
      <p:sp>
        <p:nvSpPr>
          <p:cNvPr id="9" name="TextBox 8"/>
          <p:cNvSpPr txBox="1"/>
          <p:nvPr/>
        </p:nvSpPr>
        <p:spPr>
          <a:xfrm>
            <a:off x="152400" y="3364468"/>
            <a:ext cx="2844048" cy="369332"/>
          </a:xfrm>
          <a:prstGeom prst="rect">
            <a:avLst/>
          </a:prstGeom>
          <a:noFill/>
        </p:spPr>
        <p:txBody>
          <a:bodyPr wrap="none" rtlCol="0">
            <a:spAutoFit/>
          </a:bodyPr>
          <a:lstStyle/>
          <a:p>
            <a:r>
              <a:rPr lang="en-US" dirty="0"/>
              <a:t>Travelling salesman Problem</a:t>
            </a:r>
          </a:p>
        </p:txBody>
      </p:sp>
      <p:sp>
        <p:nvSpPr>
          <p:cNvPr id="10" name="TextBox 9"/>
          <p:cNvSpPr txBox="1"/>
          <p:nvPr/>
        </p:nvSpPr>
        <p:spPr>
          <a:xfrm>
            <a:off x="805185" y="2976880"/>
            <a:ext cx="1353063" cy="369332"/>
          </a:xfrm>
          <a:prstGeom prst="rect">
            <a:avLst/>
          </a:prstGeom>
          <a:noFill/>
        </p:spPr>
        <p:txBody>
          <a:bodyPr wrap="none" rtlCol="0">
            <a:spAutoFit/>
          </a:bodyPr>
          <a:lstStyle/>
          <a:p>
            <a:r>
              <a:rPr lang="en-US" dirty="0"/>
              <a:t>Vertex cover</a:t>
            </a:r>
          </a:p>
        </p:txBody>
      </p:sp>
      <p:grpSp>
        <p:nvGrpSpPr>
          <p:cNvPr id="18" name="Group 17"/>
          <p:cNvGrpSpPr/>
          <p:nvPr/>
        </p:nvGrpSpPr>
        <p:grpSpPr>
          <a:xfrm>
            <a:off x="152400" y="4114800"/>
            <a:ext cx="2803396" cy="1600200"/>
            <a:chOff x="152400" y="4114800"/>
            <a:chExt cx="2803396" cy="1600200"/>
          </a:xfrm>
        </p:grpSpPr>
        <p:sp>
          <p:nvSpPr>
            <p:cNvPr id="7" name="TextBox 6"/>
            <p:cNvSpPr txBox="1"/>
            <p:nvPr/>
          </p:nvSpPr>
          <p:spPr>
            <a:xfrm>
              <a:off x="766046" y="4507468"/>
              <a:ext cx="1367554" cy="369332"/>
            </a:xfrm>
            <a:prstGeom prst="rect">
              <a:avLst/>
            </a:prstGeom>
            <a:noFill/>
          </p:spPr>
          <p:txBody>
            <a:bodyPr wrap="none" rtlCol="0">
              <a:spAutoFit/>
            </a:bodyPr>
            <a:lstStyle/>
            <a:p>
              <a:r>
                <a:rPr lang="en-US" dirty="0"/>
                <a:t>3D matching</a:t>
              </a:r>
            </a:p>
          </p:txBody>
        </p:sp>
        <p:sp>
          <p:nvSpPr>
            <p:cNvPr id="8" name="TextBox 7"/>
            <p:cNvSpPr txBox="1"/>
            <p:nvPr/>
          </p:nvSpPr>
          <p:spPr>
            <a:xfrm>
              <a:off x="718788" y="4114800"/>
              <a:ext cx="1744260" cy="369332"/>
            </a:xfrm>
            <a:prstGeom prst="rect">
              <a:avLst/>
            </a:prstGeom>
            <a:noFill/>
          </p:spPr>
          <p:txBody>
            <a:bodyPr wrap="none" rtlCol="0">
              <a:spAutoFit/>
            </a:bodyPr>
            <a:lstStyle/>
            <a:p>
              <a:r>
                <a:rPr lang="en-US" dirty="0"/>
                <a:t>Independent Set</a:t>
              </a:r>
            </a:p>
          </p:txBody>
        </p:sp>
        <p:sp>
          <p:nvSpPr>
            <p:cNvPr id="11" name="TextBox 10"/>
            <p:cNvSpPr txBox="1"/>
            <p:nvPr/>
          </p:nvSpPr>
          <p:spPr>
            <a:xfrm>
              <a:off x="152400" y="4888468"/>
              <a:ext cx="2803396" cy="369332"/>
            </a:xfrm>
            <a:prstGeom prst="rect">
              <a:avLst/>
            </a:prstGeom>
            <a:noFill/>
          </p:spPr>
          <p:txBody>
            <a:bodyPr wrap="none" rtlCol="0">
              <a:spAutoFit/>
            </a:bodyPr>
            <a:lstStyle/>
            <a:p>
              <a:r>
                <a:rPr lang="en-US" dirty="0"/>
                <a:t>Integer Linear Programming</a:t>
              </a:r>
            </a:p>
          </p:txBody>
        </p:sp>
        <p:sp>
          <p:nvSpPr>
            <p:cNvPr id="12" name="TextBox 11"/>
            <p:cNvSpPr txBox="1"/>
            <p:nvPr/>
          </p:nvSpPr>
          <p:spPr>
            <a:xfrm rot="5400000">
              <a:off x="1378413" y="5188413"/>
              <a:ext cx="468398" cy="584775"/>
            </a:xfrm>
            <a:prstGeom prst="rect">
              <a:avLst/>
            </a:prstGeom>
            <a:noFill/>
          </p:spPr>
          <p:txBody>
            <a:bodyPr wrap="none" rtlCol="0">
              <a:spAutoFit/>
            </a:bodyPr>
            <a:lstStyle/>
            <a:p>
              <a:r>
                <a:rPr lang="en-US" sz="3200" dirty="0"/>
                <a:t>…</a:t>
              </a:r>
            </a:p>
          </p:txBody>
        </p:sp>
      </p:grpSp>
      <p:sp>
        <p:nvSpPr>
          <p:cNvPr id="13" name="TextBox 12"/>
          <p:cNvSpPr txBox="1"/>
          <p:nvPr/>
        </p:nvSpPr>
        <p:spPr>
          <a:xfrm>
            <a:off x="710448" y="3733800"/>
            <a:ext cx="1909112" cy="369332"/>
          </a:xfrm>
          <a:prstGeom prst="rect">
            <a:avLst/>
          </a:prstGeom>
          <a:noFill/>
        </p:spPr>
        <p:txBody>
          <a:bodyPr wrap="none" rtlCol="0">
            <a:spAutoFit/>
          </a:bodyPr>
          <a:lstStyle/>
          <a:p>
            <a:r>
              <a:rPr lang="en-US" dirty="0"/>
              <a:t>Hamiltonian cycle</a:t>
            </a:r>
          </a:p>
        </p:txBody>
      </p:sp>
      <mc:AlternateContent xmlns:mc="http://schemas.openxmlformats.org/markup-compatibility/2006" xmlns:a14="http://schemas.microsoft.com/office/drawing/2010/main">
        <mc:Choice Requires="a14">
          <p:sp>
            <p:nvSpPr>
              <p:cNvPr id="14" name="TextBox 13"/>
              <p:cNvSpPr txBox="1"/>
              <p:nvPr/>
            </p:nvSpPr>
            <p:spPr>
              <a:xfrm>
                <a:off x="2971800" y="2602468"/>
                <a:ext cx="5757858"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path of length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𝒌</m:t>
                    </m:r>
                  </m:oMath>
                </a14:m>
                <a:r>
                  <a:rPr lang="en-US" sz="1600" dirty="0"/>
                  <a:t> in </a:t>
                </a:r>
                <a14:m>
                  <m:oMath xmlns:m="http://schemas.openxmlformats.org/officeDocument/2006/math">
                    <m:r>
                      <a:rPr lang="en-US" sz="1600" b="1" i="1" dirty="0" smtClean="0">
                        <a:solidFill>
                          <a:srgbClr val="0070C0"/>
                        </a:solidFill>
                        <a:latin typeface="Cambria Math"/>
                      </a:rPr>
                      <m:t>𝑮</m:t>
                    </m:r>
                  </m:oMath>
                </a14:m>
                <a:r>
                  <a:rPr lang="en-US" sz="1600" dirty="0"/>
                  <a:t> </a:t>
                </a:r>
              </a:p>
            </p:txBody>
          </p:sp>
        </mc:Choice>
        <mc:Fallback xmlns="">
          <p:sp>
            <p:nvSpPr>
              <p:cNvPr id="14" name="TextBox 13"/>
              <p:cNvSpPr txBox="1">
                <a:spLocks noRot="1" noChangeAspect="1" noMove="1" noResize="1" noEditPoints="1" noAdjustHandles="1" noChangeArrowheads="1" noChangeShapeType="1" noTextEdit="1"/>
              </p:cNvSpPr>
              <p:nvPr/>
            </p:nvSpPr>
            <p:spPr>
              <a:xfrm>
                <a:off x="2971800" y="2602468"/>
                <a:ext cx="5757858" cy="338554"/>
              </a:xfrm>
              <a:prstGeom prst="rect">
                <a:avLst/>
              </a:prstGeom>
              <a:blipFill>
                <a:blip r:embed="rId2"/>
                <a:stretch>
                  <a:fillRect l="-661" t="-3571"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971800" y="2983468"/>
                <a:ext cx="6495496"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vertex cover of size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𝒌</m:t>
                    </m:r>
                  </m:oMath>
                </a14:m>
                <a:r>
                  <a:rPr lang="en-US" sz="1600" dirty="0"/>
                  <a:t> for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5" name="TextBox 14"/>
              <p:cNvSpPr txBox="1">
                <a:spLocks noRot="1" noChangeAspect="1" noMove="1" noResize="1" noEditPoints="1" noAdjustHandles="1" noChangeArrowheads="1" noChangeShapeType="1" noTextEdit="1"/>
              </p:cNvSpPr>
              <p:nvPr/>
            </p:nvSpPr>
            <p:spPr>
              <a:xfrm>
                <a:off x="2971800" y="2983468"/>
                <a:ext cx="6495496" cy="338554"/>
              </a:xfrm>
              <a:prstGeom prst="rect">
                <a:avLst/>
              </a:prstGeom>
              <a:blipFill rotWithShape="1">
                <a:blip r:embed="rId3"/>
                <a:stretch>
                  <a:fillRect l="-563"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971800" y="3364468"/>
                <a:ext cx="5753626"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tour of cost  </a:t>
                </a:r>
                <a14:m>
                  <m:oMath xmlns:m="http://schemas.openxmlformats.org/officeDocument/2006/math">
                    <m:r>
                      <a:rPr lang="en-US" sz="1600" b="1" i="1" dirty="0" smtClean="0">
                        <a:solidFill>
                          <a:srgbClr val="0070C0"/>
                        </a:solidFill>
                        <a:latin typeface="Cambria Math"/>
                      </a:rPr>
                      <m:t>≤</m:t>
                    </m:r>
                    <m:r>
                      <a:rPr lang="en-US" sz="1600" b="1" i="1" dirty="0" smtClean="0">
                        <a:solidFill>
                          <a:srgbClr val="0070C0"/>
                        </a:solidFill>
                        <a:latin typeface="Cambria Math"/>
                      </a:rPr>
                      <m:t>𝒄</m:t>
                    </m:r>
                  </m:oMath>
                </a14:m>
                <a:r>
                  <a:rPr lang="en-US" sz="1600" dirty="0"/>
                  <a:t> in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6" name="TextBox 15"/>
              <p:cNvSpPr txBox="1">
                <a:spLocks noRot="1" noChangeAspect="1" noMove="1" noResize="1" noEditPoints="1" noAdjustHandles="1" noChangeArrowheads="1" noChangeShapeType="1" noTextEdit="1"/>
              </p:cNvSpPr>
              <p:nvPr/>
            </p:nvSpPr>
            <p:spPr>
              <a:xfrm>
                <a:off x="2971800" y="3364468"/>
                <a:ext cx="5753626" cy="338554"/>
              </a:xfrm>
              <a:prstGeom prst="rect">
                <a:avLst/>
              </a:prstGeom>
              <a:blipFill rotWithShape="1">
                <a:blip r:embed="rId4"/>
                <a:stretch>
                  <a:fillRect l="-636" t="-545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971800" y="3733800"/>
                <a:ext cx="4746364" cy="338554"/>
              </a:xfrm>
              <a:prstGeom prst="rect">
                <a:avLst/>
              </a:prstGeom>
              <a:noFill/>
            </p:spPr>
            <p:txBody>
              <a:bodyPr wrap="none" rtlCol="0">
                <a:spAutoFit/>
              </a:bodyPr>
              <a:lstStyle/>
              <a:p>
                <a:r>
                  <a:rPr lang="en-US" sz="1600" dirty="0"/>
                  <a:t>Determines if the given string </a:t>
                </a:r>
                <a14:m>
                  <m:oMath xmlns:m="http://schemas.openxmlformats.org/officeDocument/2006/math">
                    <m:r>
                      <a:rPr lang="en-US" sz="1600" b="1" i="1" dirty="0">
                        <a:solidFill>
                          <a:srgbClr val="0070C0"/>
                        </a:solidFill>
                        <a:latin typeface="Cambria Math"/>
                      </a:rPr>
                      <m:t>𝒔</m:t>
                    </m:r>
                  </m:oMath>
                </a14:m>
                <a:r>
                  <a:rPr lang="en-US" sz="1600" dirty="0"/>
                  <a:t> is indeed a cycle in </a:t>
                </a:r>
                <a14:m>
                  <m:oMath xmlns:m="http://schemas.openxmlformats.org/officeDocument/2006/math">
                    <m:r>
                      <a:rPr lang="en-US" sz="1600" b="1" i="1" dirty="0">
                        <a:solidFill>
                          <a:srgbClr val="0070C0"/>
                        </a:solidFill>
                        <a:latin typeface="Cambria Math"/>
                      </a:rPr>
                      <m:t>𝑮</m:t>
                    </m:r>
                  </m:oMath>
                </a14:m>
                <a:r>
                  <a:rPr lang="en-US" sz="1600" dirty="0"/>
                  <a:t> </a:t>
                </a:r>
              </a:p>
            </p:txBody>
          </p:sp>
        </mc:Choice>
        <mc:Fallback xmlns="">
          <p:sp>
            <p:nvSpPr>
              <p:cNvPr id="17" name="TextBox 16"/>
              <p:cNvSpPr txBox="1">
                <a:spLocks noRot="1" noChangeAspect="1" noMove="1" noResize="1" noEditPoints="1" noAdjustHandles="1" noChangeArrowheads="1" noChangeShapeType="1" noTextEdit="1"/>
              </p:cNvSpPr>
              <p:nvPr/>
            </p:nvSpPr>
            <p:spPr>
              <a:xfrm>
                <a:off x="2971800" y="3733800"/>
                <a:ext cx="4746364" cy="338554"/>
              </a:xfrm>
              <a:prstGeom prst="rect">
                <a:avLst/>
              </a:prstGeom>
              <a:blipFill rotWithShape="1">
                <a:blip r:embed="rId5"/>
                <a:stretch>
                  <a:fillRect l="-771" t="-5455" b="-21818"/>
                </a:stretch>
              </a:blipFill>
            </p:spPr>
            <p:txBody>
              <a:bodyPr/>
              <a:lstStyle/>
              <a:p>
                <a:r>
                  <a:rPr lang="en-US">
                    <a:noFill/>
                  </a:rPr>
                  <a:t> </a:t>
                </a:r>
              </a:p>
            </p:txBody>
          </p:sp>
        </mc:Fallback>
      </mc:AlternateContent>
      <p:sp>
        <p:nvSpPr>
          <p:cNvPr id="19" name="TextBox 18"/>
          <p:cNvSpPr txBox="1"/>
          <p:nvPr/>
        </p:nvSpPr>
        <p:spPr>
          <a:xfrm rot="5400000">
            <a:off x="5340813" y="4045413"/>
            <a:ext cx="468398" cy="584775"/>
          </a:xfrm>
          <a:prstGeom prst="rect">
            <a:avLst/>
          </a:prstGeom>
          <a:noFill/>
        </p:spPr>
        <p:txBody>
          <a:bodyPr wrap="none" rtlCol="0">
            <a:spAutoFit/>
          </a:bodyPr>
          <a:lstStyle/>
          <a:p>
            <a:r>
              <a:rPr lang="en-US" sz="3200" dirty="0"/>
              <a:t>…</a:t>
            </a:r>
          </a:p>
        </p:txBody>
      </p:sp>
      <p:sp>
        <p:nvSpPr>
          <p:cNvPr id="20" name="TextBox 19"/>
          <p:cNvSpPr txBox="1"/>
          <p:nvPr/>
        </p:nvSpPr>
        <p:spPr>
          <a:xfrm>
            <a:off x="2877605" y="533400"/>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a:t>certifier</a:t>
            </a:r>
            <a:endParaRPr lang="en-US" sz="3600" dirty="0"/>
          </a:p>
        </p:txBody>
      </p:sp>
    </p:spTree>
    <p:extLst>
      <p:ext uri="{BB962C8B-B14F-4D97-AF65-F5344CB8AC3E}">
        <p14:creationId xmlns:p14="http://schemas.microsoft.com/office/powerpoint/2010/main" val="3596682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2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20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20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175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up)">
                                      <p:cBhvr>
                                        <p:cTn id="64" dur="125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up)">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9" grpId="0"/>
      <p:bldP spid="10" grpId="0"/>
      <p:bldP spid="13" grpId="0"/>
      <p:bldP spid="14" grpId="0"/>
      <p:bldP spid="15" grpId="0"/>
      <p:bldP spid="16" grpId="0"/>
      <p:bldP spid="17" grpId="0"/>
      <p:bldP spid="19" grpId="0"/>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p:sp>
        <p:nvSpPr>
          <p:cNvPr id="3" name="Content Placeholder 2"/>
          <p:cNvSpPr>
            <a:spLocks noGrp="1"/>
          </p:cNvSpPr>
          <p:nvPr>
            <p:ph idx="1"/>
          </p:nvPr>
        </p:nvSpPr>
        <p:spPr>
          <a:xfrm>
            <a:off x="457200" y="1600200"/>
            <a:ext cx="8382000" cy="4525963"/>
          </a:xfrm>
        </p:spPr>
        <p:txBody>
          <a:bodyPr/>
          <a:lstStyle/>
          <a:p>
            <a:pPr marL="0" indent="0">
              <a:buNone/>
            </a:pPr>
            <a:r>
              <a:rPr lang="en-US" sz="2000" b="1" dirty="0">
                <a:solidFill>
                  <a:srgbClr val="C00000"/>
                </a:solidFill>
              </a:rPr>
              <a:t>Definition </a:t>
            </a:r>
            <a:r>
              <a:rPr lang="en-US" sz="2000" dirty="0"/>
              <a:t>(</a:t>
            </a:r>
            <a:r>
              <a:rPr lang="en-US" sz="2000" b="1" dirty="0">
                <a:solidFill>
                  <a:srgbClr val="006C31"/>
                </a:solidFill>
              </a:rPr>
              <a:t>NP</a:t>
            </a:r>
            <a:r>
              <a:rPr lang="en-US" sz="2000" dirty="0">
                <a:sym typeface="Wingdings" pitchFamily="2" charset="2"/>
              </a:rPr>
              <a:t>)</a:t>
            </a:r>
            <a:r>
              <a:rPr lang="en-US" sz="2000" dirty="0"/>
              <a:t>: </a:t>
            </a:r>
          </a:p>
          <a:p>
            <a:pPr marL="0" indent="0">
              <a:buNone/>
            </a:pPr>
            <a:r>
              <a:rPr lang="en-US" sz="2000" dirty="0"/>
              <a:t>The set of all </a:t>
            </a:r>
            <a:r>
              <a:rPr lang="en-US" sz="2000" u="sng" dirty="0"/>
              <a:t>decision</a:t>
            </a:r>
            <a:r>
              <a:rPr lang="en-US" sz="2000" dirty="0"/>
              <a:t> problems  which have </a:t>
            </a:r>
            <a:r>
              <a:rPr lang="en-US" sz="2000" b="1" dirty="0"/>
              <a:t>efficient certifier</a:t>
            </a:r>
            <a:r>
              <a:rPr lang="en-US" sz="2000" dirty="0"/>
              <a:t>.</a:t>
            </a:r>
          </a:p>
          <a:p>
            <a:pPr marL="0" indent="0">
              <a:buNone/>
            </a:pPr>
            <a:endParaRPr lang="en-US" sz="2000" dirty="0"/>
          </a:p>
          <a:p>
            <a:pPr marL="0" indent="0" algn="ctr">
              <a:buNone/>
            </a:pPr>
            <a:r>
              <a:rPr lang="en-US" sz="2000" b="1" dirty="0">
                <a:solidFill>
                  <a:srgbClr val="006C31"/>
                </a:solidFill>
              </a:rPr>
              <a:t>NP </a:t>
            </a:r>
            <a:r>
              <a:rPr lang="en-US" sz="2000" dirty="0"/>
              <a:t>: “Non-deterministic polynomial time”</a:t>
            </a:r>
          </a:p>
          <a:p>
            <a:pPr marL="0" indent="0" algn="ctr">
              <a:buNone/>
            </a:pPr>
            <a:endParaRPr lang="en-US" sz="2000" dirty="0"/>
          </a:p>
          <a:p>
            <a:pPr marL="0" indent="0">
              <a:buNone/>
            </a:pPr>
            <a:r>
              <a:rPr lang="en-US" sz="2000" b="1" dirty="0">
                <a:solidFill>
                  <a:srgbClr val="C00000"/>
                </a:solidFill>
              </a:rPr>
              <a:t>Definition </a:t>
            </a:r>
            <a:r>
              <a:rPr lang="en-US" sz="2000" dirty="0"/>
              <a:t> (</a:t>
            </a:r>
            <a:r>
              <a:rPr lang="en-US" sz="2000" b="1" dirty="0">
                <a:solidFill>
                  <a:srgbClr val="006C31"/>
                </a:solidFill>
              </a:rPr>
              <a:t>P</a:t>
            </a:r>
            <a:r>
              <a:rPr lang="en-US" sz="2000" dirty="0">
                <a:sym typeface="Wingdings" pitchFamily="2" charset="2"/>
              </a:rPr>
              <a:t>):</a:t>
            </a:r>
            <a:endParaRPr lang="en-US" sz="2000" dirty="0"/>
          </a:p>
          <a:p>
            <a:pPr marL="0" indent="0">
              <a:buNone/>
            </a:pPr>
            <a:r>
              <a:rPr lang="en-US" sz="2000" dirty="0"/>
              <a:t> The set of all decision problems which have </a:t>
            </a:r>
            <a:r>
              <a:rPr lang="en-US" sz="2000" b="1" dirty="0"/>
              <a:t>efficient</a:t>
            </a:r>
            <a:r>
              <a:rPr lang="en-US" sz="2000" dirty="0"/>
              <a:t> algorithm.</a:t>
            </a:r>
          </a:p>
          <a:p>
            <a:pPr marL="0" indent="0">
              <a:buNone/>
            </a:pPr>
            <a:endParaRPr lang="en-US" sz="2000" dirty="0"/>
          </a:p>
          <a:p>
            <a:pPr marL="0" indent="0">
              <a:buNone/>
            </a:pPr>
            <a:r>
              <a:rPr lang="en-US" sz="2000" dirty="0"/>
              <a:t>Any Relation between </a:t>
            </a:r>
            <a:r>
              <a:rPr lang="en-US" sz="2000" b="1" dirty="0">
                <a:solidFill>
                  <a:srgbClr val="006C31"/>
                </a:solidFill>
              </a:rPr>
              <a:t>P</a:t>
            </a:r>
            <a:r>
              <a:rPr lang="en-US" sz="2000" dirty="0">
                <a:sym typeface="Wingdings" pitchFamily="2" charset="2"/>
              </a:rPr>
              <a:t>   and </a:t>
            </a:r>
            <a:r>
              <a:rPr lang="en-US" sz="2000" b="1" dirty="0">
                <a:solidFill>
                  <a:srgbClr val="006C31"/>
                </a:solidFill>
              </a:rPr>
              <a:t>NP</a:t>
            </a:r>
            <a:r>
              <a:rPr lang="en-US" sz="2000" dirty="0">
                <a:sym typeface="Wingdings" pitchFamily="2" charset="2"/>
              </a:rPr>
              <a:t>  :     </a:t>
            </a:r>
            <a:r>
              <a:rPr lang="en-US" sz="2000" dirty="0">
                <a:solidFill>
                  <a:srgbClr val="C00000"/>
                </a:solidFill>
                <a:sym typeface="Wingdings" pitchFamily="2" charset="2"/>
              </a:rPr>
              <a:t>?</a:t>
            </a:r>
            <a:endParaRPr lang="en-US" sz="2000"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sp>
        <p:nvSpPr>
          <p:cNvPr id="5" name="Rectangle 4"/>
          <p:cNvSpPr/>
          <p:nvPr/>
        </p:nvSpPr>
        <p:spPr>
          <a:xfrm>
            <a:off x="3886200" y="1981200"/>
            <a:ext cx="3429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86200" y="3810000"/>
            <a:ext cx="3429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701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5"/>
                                        </p:tgtEl>
                                      </p:cBhvr>
                                    </p:animEffect>
                                    <p:set>
                                      <p:cBhvr>
                                        <p:cTn id="17" dur="1" fill="hold">
                                          <p:stCondLst>
                                            <p:cond delay="1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3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6"/>
                                        </p:tgtEl>
                                      </p:cBhvr>
                                    </p:animEffect>
                                    <p:set>
                                      <p:cBhvr>
                                        <p:cTn id="37" dur="1" fill="hold">
                                          <p:stCondLst>
                                            <p:cond delay="1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P </a:t>
            </a:r>
            <a:r>
              <a:rPr lang="en-US" sz="4000" b="1" dirty="0"/>
              <a:t>is contained in </a:t>
            </a:r>
            <a:r>
              <a:rPr lang="en-US" sz="4000" b="1" dirty="0">
                <a:solidFill>
                  <a:srgbClr val="006C31"/>
                </a:solidFill>
              </a:rPr>
              <a:t>NP</a:t>
            </a:r>
            <a:endParaRPr lang="en-US" sz="4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a:t>: any decision problem in </a:t>
                </a:r>
                <a:r>
                  <a:rPr lang="en-US" sz="2000" b="1" dirty="0">
                    <a:solidFill>
                      <a:srgbClr val="006C31"/>
                    </a:solidFill>
                  </a:rPr>
                  <a:t>P</a:t>
                </a:r>
              </a:p>
              <a:p>
                <a:pPr marL="0" indent="0" algn="ctr">
                  <a:buNone/>
                </a:pPr>
                <a:endParaRPr lang="en-US" sz="2000" dirty="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a:p>
              <a:p>
                <a:pPr marL="0" indent="0">
                  <a:buNone/>
                </a:pPr>
                <a:endParaRPr lang="en-US" sz="2000" dirty="0"/>
              </a:p>
              <a:p>
                <a:pPr marL="0" indent="0">
                  <a:buNone/>
                </a:pPr>
                <a:r>
                  <a:rPr lang="en-US" sz="2000" dirty="0"/>
                  <a:t>Let </a:t>
                </a:r>
                <a14:m>
                  <m:oMath xmlns:m="http://schemas.openxmlformats.org/officeDocument/2006/math">
                    <m:r>
                      <a:rPr lang="en-US" sz="2000" b="1" i="1" dirty="0" smtClean="0">
                        <a:solidFill>
                          <a:srgbClr val="0070C0"/>
                        </a:solidFill>
                        <a:latin typeface="Cambria Math"/>
                      </a:rPr>
                      <m:t>𝑸</m:t>
                    </m:r>
                  </m:oMath>
                </a14:m>
                <a:r>
                  <a:rPr lang="en-US" sz="2000" dirty="0"/>
                  <a:t> be the polynomial time algorithm for </a:t>
                </a:r>
                <a:r>
                  <a:rPr lang="en-US" sz="2000" u="sng" dirty="0"/>
                  <a:t>solving</a:t>
                </a:r>
                <a:r>
                  <a:rPr lang="en-US" sz="2000" dirty="0"/>
                  <a:t>  </a:t>
                </a:r>
                <a14:m>
                  <m:oMath xmlns:m="http://schemas.openxmlformats.org/officeDocument/2006/math">
                    <m:r>
                      <a:rPr lang="en-US" sz="2000" b="1" i="1" dirty="0">
                        <a:solidFill>
                          <a:srgbClr val="C00000"/>
                        </a:solidFill>
                        <a:latin typeface="Cambria Math"/>
                      </a:rPr>
                      <m:t>𝑿</m:t>
                    </m:r>
                  </m:oMath>
                </a14:m>
                <a:r>
                  <a:rPr lang="en-US" sz="2000" dirty="0"/>
                  <a:t>.</a:t>
                </a:r>
              </a:p>
              <a:p>
                <a:pPr marL="0" indent="0">
                  <a:buNone/>
                </a:pPr>
                <a:r>
                  <a:rPr lang="en-US" sz="2000" b="1" dirty="0"/>
                  <a:t>Efficient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a:t>
                </a:r>
              </a:p>
              <a:p>
                <a:pPr marL="0" indent="0">
                  <a:buNone/>
                </a:pPr>
                <a:r>
                  <a:rPr lang="en-US" sz="2000" dirty="0"/>
                  <a:t>A polynomial time algorithm </a:t>
                </a:r>
                <a14:m>
                  <m:oMath xmlns:m="http://schemas.openxmlformats.org/officeDocument/2006/math">
                    <m:r>
                      <a:rPr lang="en-US" sz="2000" b="1" i="1" dirty="0">
                        <a:solidFill>
                          <a:srgbClr val="C00000"/>
                        </a:solidFill>
                        <a:latin typeface="Cambria Math"/>
                      </a:rPr>
                      <m:t>𝑨</m:t>
                    </m:r>
                  </m:oMath>
                </a14:m>
                <a:r>
                  <a:rPr lang="en-US" sz="2000" dirty="0"/>
                  <a:t> with output {</a:t>
                </a:r>
                <a:r>
                  <a:rPr lang="en-US" sz="2000" dirty="0" err="1">
                    <a:solidFill>
                      <a:srgbClr val="006C31"/>
                    </a:solidFill>
                  </a:rPr>
                  <a:t>yes</a:t>
                </a:r>
                <a:r>
                  <a:rPr lang="en-US" sz="2000" dirty="0" err="1"/>
                  <a:t>,</a:t>
                </a:r>
                <a:r>
                  <a:rPr lang="en-US" sz="2000" dirty="0" err="1">
                    <a:solidFill>
                      <a:srgbClr val="7030A0"/>
                    </a:solidFill>
                  </a:rPr>
                  <a:t>no</a:t>
                </a:r>
                <a:r>
                  <a:rPr lang="en-US" sz="2000" dirty="0"/>
                  <a:t>}  </a:t>
                </a:r>
              </a:p>
              <a:p>
                <a:r>
                  <a:rPr lang="en-US" sz="2000" b="1" dirty="0"/>
                  <a:t>Input</a:t>
                </a:r>
                <a:r>
                  <a:rPr lang="en-US" sz="2000" dirty="0"/>
                  <a:t> :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a:t>)</a:t>
                </a:r>
              </a:p>
              <a:p>
                <a:endParaRPr lang="en-US" sz="2000" dirty="0"/>
              </a:p>
              <a:p>
                <a:endParaRPr lang="en-US" sz="2000" dirty="0"/>
              </a:p>
              <a:p>
                <a:r>
                  <a:rPr lang="en-US" sz="2000" b="1" dirty="0"/>
                  <a:t>Behavior</a:t>
                </a:r>
                <a:r>
                  <a:rPr lang="en-US" sz="2000" dirty="0"/>
                  <a:t>:   On getting input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𝒔</m:t>
                    </m:r>
                  </m:oMath>
                </a14:m>
                <a:r>
                  <a:rPr lang="en-US" sz="2000" dirty="0"/>
                  <a:t>),</a:t>
                </a:r>
              </a:p>
              <a:p>
                <a:pPr marL="0" indent="0">
                  <a:buNone/>
                </a:pPr>
                <a:r>
                  <a:rPr lang="en-US" sz="2000" dirty="0"/>
                  <a:t>                          just ignore </a:t>
                </a:r>
                <a14:m>
                  <m:oMath xmlns:m="http://schemas.openxmlformats.org/officeDocument/2006/math">
                    <m:r>
                      <a:rPr lang="en-US" sz="2000" b="1" i="1" dirty="0">
                        <a:solidFill>
                          <a:srgbClr val="0070C0"/>
                        </a:solidFill>
                        <a:latin typeface="Cambria Math"/>
                      </a:rPr>
                      <m:t>𝒔</m:t>
                    </m:r>
                  </m:oMath>
                </a14:m>
                <a:r>
                  <a:rPr lang="en-US" sz="2000" dirty="0"/>
                  <a:t>,</a:t>
                </a:r>
              </a:p>
              <a:p>
                <a:pPr marL="0" indent="0">
                  <a:buNone/>
                </a:pPr>
                <a:r>
                  <a:rPr lang="en-US" sz="2000" dirty="0"/>
                  <a:t>                          execute the algorithm </a:t>
                </a:r>
                <a14:m>
                  <m:oMath xmlns:m="http://schemas.openxmlformats.org/officeDocument/2006/math">
                    <m:r>
                      <a:rPr lang="en-US" sz="2000" b="1" i="1" dirty="0">
                        <a:solidFill>
                          <a:srgbClr val="0070C0"/>
                        </a:solidFill>
                        <a:latin typeface="Cambria Math"/>
                      </a:rPr>
                      <m:t>𝑸</m:t>
                    </m:r>
                    <m:r>
                      <a:rPr lang="en-US" sz="2000" b="1" i="1" dirty="0">
                        <a:solidFill>
                          <a:srgbClr val="0070C0"/>
                        </a:solidFill>
                        <a:latin typeface="Cambria Math"/>
                      </a:rPr>
                      <m:t> </m:t>
                    </m:r>
                  </m:oMath>
                </a14:m>
                <a:r>
                  <a:rPr lang="en-US" sz="2000" dirty="0"/>
                  <a:t>on input </a:t>
                </a:r>
                <a14:m>
                  <m:oMath xmlns:m="http://schemas.openxmlformats.org/officeDocument/2006/math">
                    <m:r>
                      <a:rPr lang="en-US" sz="2000" b="1" i="1" dirty="0">
                        <a:solidFill>
                          <a:srgbClr val="0070C0"/>
                        </a:solidFill>
                        <a:latin typeface="Cambria Math"/>
                      </a:rPr>
                      <m:t>𝑰</m:t>
                    </m:r>
                  </m:oMath>
                </a14:m>
                <a:r>
                  <a:rPr lang="en-US" sz="2000" dirty="0"/>
                  <a:t>. </a:t>
                </a:r>
              </a:p>
              <a:p>
                <a:pPr marL="0" indent="0">
                  <a:buNone/>
                </a:pPr>
                <a:r>
                  <a:rPr lang="en-US" sz="2000" dirty="0"/>
                  <a:t>                          If the answer is yes, output yes; if the answer is no, output no.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b="-161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a:solidFill>
                    <a:srgbClr val="006C31"/>
                  </a:solidFill>
                </a:rPr>
                <a:t>Yes</a:t>
              </a:r>
              <a:r>
                <a:rPr lang="en-US" dirty="0"/>
                <a:t> instance</a:t>
              </a:r>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a:solidFill>
                    <a:srgbClr val="7030A0"/>
                  </a:solidFill>
                </a:rPr>
                <a:t>No</a:t>
              </a:r>
              <a:r>
                <a:rPr lang="en-US" dirty="0"/>
                <a:t> instance</a:t>
              </a:r>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524000" y="4495800"/>
            <a:ext cx="1884940" cy="762000"/>
            <a:chOff x="1524000" y="4114800"/>
            <a:chExt cx="1884940" cy="762000"/>
          </a:xfrm>
        </p:grpSpPr>
        <p:sp>
          <p:nvSpPr>
            <p:cNvPr id="13" name="TextBox 12"/>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a:t>Proposed solution</a:t>
              </a:r>
            </a:p>
          </p:txBody>
        </p:sp>
        <p:cxnSp>
          <p:nvCxnSpPr>
            <p:cNvPr id="16" name="Elbow Connector 15"/>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 name="Down Ribbon 6"/>
          <p:cNvSpPr/>
          <p:nvPr/>
        </p:nvSpPr>
        <p:spPr>
          <a:xfrm>
            <a:off x="6096000" y="3505200"/>
            <a:ext cx="3048000" cy="1635514"/>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600" dirty="0">
                <a:solidFill>
                  <a:schemeClr val="tx1"/>
                </a:solidFill>
              </a:rPr>
              <a:t>Convince yourself that this certifiers satisfy </a:t>
            </a:r>
          </a:p>
          <a:p>
            <a:pPr marL="0" indent="0">
              <a:buNone/>
            </a:pPr>
            <a:r>
              <a:rPr lang="en-US" sz="1600" dirty="0">
                <a:solidFill>
                  <a:schemeClr val="tx1"/>
                </a:solidFill>
              </a:rPr>
              <a:t>the </a:t>
            </a:r>
            <a:r>
              <a:rPr lang="en-US" sz="1600" i="1" dirty="0">
                <a:solidFill>
                  <a:srgbClr val="7030A0"/>
                </a:solidFill>
              </a:rPr>
              <a:t>redefined</a:t>
            </a:r>
            <a:r>
              <a:rPr lang="en-US" sz="1600" dirty="0"/>
              <a:t> </a:t>
            </a:r>
            <a:r>
              <a:rPr lang="en-US" sz="1600" dirty="0">
                <a:solidFill>
                  <a:schemeClr val="tx1"/>
                </a:solidFill>
              </a:rPr>
              <a:t>behavior of efficient certifiers. </a:t>
            </a:r>
          </a:p>
        </p:txBody>
      </p:sp>
      <p:sp>
        <p:nvSpPr>
          <p:cNvPr id="17" name="TextBox 16">
            <a:extLst>
              <a:ext uri="{FF2B5EF4-FFF2-40B4-BE49-F238E27FC236}">
                <a16:creationId xmlns:a16="http://schemas.microsoft.com/office/drawing/2014/main" id="{EAE0EC9D-3673-BE4C-9499-2803F34B9B52}"/>
              </a:ext>
            </a:extLst>
          </p:cNvPr>
          <p:cNvSpPr txBox="1"/>
          <p:nvPr/>
        </p:nvSpPr>
        <p:spPr>
          <a:xfrm>
            <a:off x="5029200" y="6386556"/>
            <a:ext cx="3124200" cy="369332"/>
          </a:xfrm>
          <a:prstGeom prst="rect">
            <a:avLst/>
          </a:prstGeom>
          <a:solidFill>
            <a:schemeClr val="bg2"/>
          </a:solidFill>
        </p:spPr>
        <p:txBody>
          <a:bodyPr wrap="square" rtlCol="0">
            <a:spAutoFit/>
          </a:bodyPr>
          <a:lstStyle/>
          <a:p>
            <a:r>
              <a:rPr lang="en-US" dirty="0"/>
              <a:t>                            </a:t>
            </a:r>
          </a:p>
        </p:txBody>
      </p:sp>
    </p:spTree>
    <p:extLst>
      <p:ext uri="{BB962C8B-B14F-4D97-AF65-F5344CB8AC3E}">
        <p14:creationId xmlns:p14="http://schemas.microsoft.com/office/powerpoint/2010/main" val="23777715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right)">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20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left)">
                                      <p:cBhvr>
                                        <p:cTn id="44" dur="20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down)">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wipe(left)">
                                      <p:cBhvr>
                                        <p:cTn id="59" dur="20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wipe(left)">
                                      <p:cBhvr>
                                        <p:cTn id="64" dur="20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wipe(left)">
                                      <p:cBhvr>
                                        <p:cTn id="69" dur="20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wipe(left)">
                                      <p:cBhvr>
                                        <p:cTn id="74" dur="3750"/>
                                        <p:tgtEl>
                                          <p:spTgt spid="3">
                                            <p:txEl>
                                              <p:pRg st="13" end="1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xit" presetSubtype="8" fill="hold" grpId="0" nodeType="clickEffect">
                                  <p:stCondLst>
                                    <p:cond delay="0"/>
                                  </p:stCondLst>
                                  <p:childTnLst>
                                    <p:animEffect transition="out" filter="wipe(left)">
                                      <p:cBhvr>
                                        <p:cTn id="78" dur="500"/>
                                        <p:tgtEl>
                                          <p:spTgt spid="17"/>
                                        </p:tgtEl>
                                      </p:cBhvr>
                                    </p:animEffect>
                                    <p:set>
                                      <p:cBhvr>
                                        <p:cTn id="79" dur="1" fill="hold">
                                          <p:stCondLst>
                                            <p:cond delay="499"/>
                                          </p:stCondLst>
                                        </p:cTn>
                                        <p:tgtEl>
                                          <p:spTgt spid="1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1000"/>
                                        <p:tgtEl>
                                          <p:spTgt spid="7"/>
                                        </p:tgtEl>
                                      </p:cBhvr>
                                    </p:animEffect>
                                    <p:anim calcmode="lin" valueType="num">
                                      <p:cBhvr>
                                        <p:cTn id="85" dur="1000" fill="hold"/>
                                        <p:tgtEl>
                                          <p:spTgt spid="7"/>
                                        </p:tgtEl>
                                        <p:attrNameLst>
                                          <p:attrName>ppt_x</p:attrName>
                                        </p:attrNameLst>
                                      </p:cBhvr>
                                      <p:tavLst>
                                        <p:tav tm="0">
                                          <p:val>
                                            <p:strVal val="#ppt_x"/>
                                          </p:val>
                                        </p:tav>
                                        <p:tav tm="100000">
                                          <p:val>
                                            <p:strVal val="#ppt_x"/>
                                          </p:val>
                                        </p:tav>
                                      </p:tavLst>
                                    </p:anim>
                                    <p:anim calcmode="lin" valueType="num">
                                      <p:cBhvr>
                                        <p:cTn id="8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6C31"/>
                </a:solidFill>
              </a:rPr>
              <a:t>NP</a:t>
            </a:r>
            <a:r>
              <a:rPr lang="en-US" sz="3600" b="1" dirty="0"/>
              <a:t> versus </a:t>
            </a:r>
            <a:r>
              <a:rPr lang="en-US" sz="3600" b="1" dirty="0">
                <a:solidFill>
                  <a:srgbClr val="006C31"/>
                </a:solidFill>
              </a:rPr>
              <a:t>P</a:t>
            </a:r>
          </a:p>
        </p:txBody>
      </p:sp>
      <p:sp>
        <p:nvSpPr>
          <p:cNvPr id="3" name="Content Placeholder 2"/>
          <p:cNvSpPr>
            <a:spLocks noGrp="1"/>
          </p:cNvSpPr>
          <p:nvPr>
            <p:ph idx="1"/>
          </p:nvPr>
        </p:nvSpPr>
        <p:spPr/>
        <p:txBody>
          <a:bodyPr>
            <a:normAutofit/>
          </a:bodyPr>
          <a:lstStyle/>
          <a:p>
            <a:pPr marL="0" indent="0">
              <a:buNone/>
            </a:pPr>
            <a:endParaRPr lang="en-US" sz="2000" dirty="0"/>
          </a:p>
        </p:txBody>
      </p:sp>
      <p:sp>
        <p:nvSpPr>
          <p:cNvPr id="4" name="Oval 3"/>
          <p:cNvSpPr/>
          <p:nvPr/>
        </p:nvSpPr>
        <p:spPr>
          <a:xfrm>
            <a:off x="2133600" y="25146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grpSp>
        <p:nvGrpSpPr>
          <p:cNvPr id="10" name="Group 9"/>
          <p:cNvGrpSpPr/>
          <p:nvPr/>
        </p:nvGrpSpPr>
        <p:grpSpPr>
          <a:xfrm>
            <a:off x="4191000" y="3505200"/>
            <a:ext cx="1908298" cy="1219200"/>
            <a:chOff x="4191000" y="3505200"/>
            <a:chExt cx="1908298" cy="1219200"/>
          </a:xfrm>
        </p:grpSpPr>
        <p:sp>
          <p:nvSpPr>
            <p:cNvPr id="5" name="Oval 4"/>
            <p:cNvSpPr/>
            <p:nvPr/>
          </p:nvSpPr>
          <p:spPr>
            <a:xfrm>
              <a:off x="4191000" y="3505200"/>
              <a:ext cx="1600200" cy="1219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91200" y="3821668"/>
              <a:ext cx="308098" cy="369332"/>
            </a:xfrm>
            <a:prstGeom prst="rect">
              <a:avLst/>
            </a:prstGeom>
            <a:noFill/>
          </p:spPr>
          <p:txBody>
            <a:bodyPr wrap="none" rtlCol="0">
              <a:spAutoFit/>
            </a:bodyPr>
            <a:lstStyle/>
            <a:p>
              <a:r>
                <a:rPr lang="en-US" b="1" dirty="0">
                  <a:solidFill>
                    <a:srgbClr val="006C31"/>
                  </a:solidFill>
                </a:rPr>
                <a:t>P</a:t>
              </a:r>
            </a:p>
          </p:txBody>
        </p:sp>
      </p:grpSp>
      <p:sp>
        <p:nvSpPr>
          <p:cNvPr id="7" name="TextBox 6"/>
          <p:cNvSpPr txBox="1"/>
          <p:nvPr/>
        </p:nvSpPr>
        <p:spPr>
          <a:xfrm>
            <a:off x="6934200" y="3657600"/>
            <a:ext cx="460382" cy="369332"/>
          </a:xfrm>
          <a:prstGeom prst="rect">
            <a:avLst/>
          </a:prstGeom>
          <a:noFill/>
        </p:spPr>
        <p:txBody>
          <a:bodyPr wrap="none" rtlCol="0">
            <a:spAutoFit/>
          </a:bodyPr>
          <a:lstStyle/>
          <a:p>
            <a:r>
              <a:rPr lang="en-US" b="1" dirty="0">
                <a:solidFill>
                  <a:srgbClr val="006C31"/>
                </a:solidFill>
              </a:rPr>
              <a:t>NP</a:t>
            </a:r>
          </a:p>
        </p:txBody>
      </p:sp>
      <p:sp>
        <p:nvSpPr>
          <p:cNvPr id="8" name="TextBox 7"/>
          <p:cNvSpPr txBox="1"/>
          <p:nvPr/>
        </p:nvSpPr>
        <p:spPr>
          <a:xfrm>
            <a:off x="2057400" y="5715000"/>
            <a:ext cx="5315366" cy="369332"/>
          </a:xfrm>
          <a:prstGeom prst="rect">
            <a:avLst/>
          </a:prstGeom>
          <a:noFill/>
        </p:spPr>
        <p:txBody>
          <a:bodyPr wrap="none" rtlCol="0">
            <a:spAutoFit/>
          </a:bodyPr>
          <a:lstStyle/>
          <a:p>
            <a:r>
              <a:rPr lang="en-US" b="1" dirty="0"/>
              <a:t>Verifying a </a:t>
            </a:r>
            <a:r>
              <a:rPr lang="en-US" b="1" u="sng" dirty="0"/>
              <a:t>proposed solution </a:t>
            </a:r>
            <a:r>
              <a:rPr lang="en-US" dirty="0"/>
              <a:t>versus </a:t>
            </a:r>
            <a:r>
              <a:rPr lang="en-US" b="1" dirty="0"/>
              <a:t>finding a </a:t>
            </a:r>
            <a:r>
              <a:rPr lang="en-US" b="1" u="sng" dirty="0"/>
              <a:t>solution</a:t>
            </a:r>
          </a:p>
        </p:txBody>
      </p:sp>
      <p:sp>
        <p:nvSpPr>
          <p:cNvPr id="9" name="TextBox 8"/>
          <p:cNvSpPr txBox="1"/>
          <p:nvPr/>
        </p:nvSpPr>
        <p:spPr>
          <a:xfrm>
            <a:off x="3838220" y="1840468"/>
            <a:ext cx="1715534" cy="523220"/>
          </a:xfrm>
          <a:prstGeom prst="rect">
            <a:avLst/>
          </a:prstGeom>
          <a:noFill/>
          <a:ln>
            <a:solidFill>
              <a:srgbClr val="FF0000"/>
            </a:solidFill>
          </a:ln>
        </p:spPr>
        <p:txBody>
          <a:bodyPr wrap="none" rtlCol="0">
            <a:spAutoFit/>
          </a:bodyPr>
          <a:lstStyle/>
          <a:p>
            <a:r>
              <a:rPr lang="en-US" sz="2800" b="1" dirty="0"/>
              <a:t>Is </a:t>
            </a:r>
            <a:r>
              <a:rPr lang="en-US" sz="2800" b="1" dirty="0">
                <a:solidFill>
                  <a:srgbClr val="006C31"/>
                </a:solidFill>
              </a:rPr>
              <a:t>P</a:t>
            </a:r>
            <a:r>
              <a:rPr lang="en-US" sz="2800" b="1" dirty="0"/>
              <a:t> = </a:t>
            </a:r>
            <a:r>
              <a:rPr lang="en-US" sz="2800" b="1" dirty="0">
                <a:solidFill>
                  <a:srgbClr val="006C31"/>
                </a:solidFill>
              </a:rPr>
              <a:t>NP</a:t>
            </a:r>
            <a:r>
              <a:rPr lang="en-US" sz="2800" b="1" dirty="0"/>
              <a:t> ?</a:t>
            </a:r>
          </a:p>
        </p:txBody>
      </p:sp>
    </p:spTree>
    <p:extLst>
      <p:ext uri="{BB962C8B-B14F-4D97-AF65-F5344CB8AC3E}">
        <p14:creationId xmlns:p14="http://schemas.microsoft.com/office/powerpoint/2010/main" val="2471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006C31"/>
                </a:solidFill>
              </a:rPr>
              <a:t>NP Complete  </a:t>
            </a:r>
            <a:br>
              <a:rPr lang="en-US" sz="3200" dirty="0">
                <a:solidFill>
                  <a:srgbClr val="006C31"/>
                </a:solidFill>
              </a:rPr>
            </a:br>
            <a:r>
              <a:rPr lang="en-US" sz="3200" dirty="0">
                <a:solidFill>
                  <a:srgbClr val="7030A0"/>
                </a:solidFill>
              </a:rPr>
              <a:t>A class of </a:t>
            </a:r>
            <a:r>
              <a:rPr lang="en-US" sz="3200" dirty="0" err="1">
                <a:solidFill>
                  <a:srgbClr val="7030A0"/>
                </a:solidFill>
              </a:rPr>
              <a:t>problemS</a:t>
            </a:r>
            <a:endParaRPr lang="en-US" sz="3200" dirty="0">
              <a:solidFill>
                <a:srgbClr val="C0000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sp>
        <p:nvSpPr>
          <p:cNvPr id="2" name="Text Placeholder 1">
            <a:extLst>
              <a:ext uri="{FF2B5EF4-FFF2-40B4-BE49-F238E27FC236}">
                <a16:creationId xmlns:a16="http://schemas.microsoft.com/office/drawing/2014/main" id="{66F16908-5DEF-D041-B2E3-FF4177B982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8882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006C31"/>
                </a:solidFill>
              </a:rPr>
              <a:t>NP</a:t>
            </a:r>
            <a:r>
              <a:rPr lang="en-US" sz="4000" b="1" dirty="0"/>
              <a:t>-complete</a:t>
            </a:r>
          </a:p>
        </p:txBody>
      </p:sp>
      <mc:AlternateContent xmlns:mc="http://schemas.openxmlformats.org/markup-compatibility/2006" xmlns:a14="http://schemas.microsoft.com/office/drawing/2010/main">
        <mc:Choice Requires="a14">
          <p:sp>
            <p:nvSpPr>
              <p:cNvPr id="51" name="Content Placeholder 50"/>
              <p:cNvSpPr>
                <a:spLocks noGrp="1"/>
              </p:cNvSpPr>
              <p:nvPr>
                <p:ph idx="1"/>
              </p:nvPr>
            </p:nvSpPr>
            <p:spPr/>
            <p:txBody>
              <a:bodyPr>
                <a:normAutofit/>
              </a:bodyPr>
              <a:lstStyle/>
              <a:p>
                <a:r>
                  <a:rPr lang="en-US" sz="2000" dirty="0"/>
                  <a:t>A problem </a:t>
                </a:r>
                <a14:m>
                  <m:oMath xmlns:m="http://schemas.openxmlformats.org/officeDocument/2006/math">
                    <m:r>
                      <a:rPr lang="en-US" sz="2000" b="1" i="1" dirty="0">
                        <a:solidFill>
                          <a:srgbClr val="C00000"/>
                        </a:solidFill>
                        <a:latin typeface="Cambria Math"/>
                      </a:rPr>
                      <m:t>𝑿</m:t>
                    </m:r>
                  </m:oMath>
                </a14:m>
                <a:r>
                  <a:rPr lang="en-US" sz="2000" dirty="0"/>
                  <a:t> in </a:t>
                </a:r>
                <a:r>
                  <a:rPr lang="en-US" sz="2000" b="1" dirty="0">
                    <a:solidFill>
                      <a:srgbClr val="006C31"/>
                    </a:solidFill>
                  </a:rPr>
                  <a:t>NP</a:t>
                </a:r>
                <a:r>
                  <a:rPr lang="en-US" sz="2000" dirty="0"/>
                  <a:t> class is </a:t>
                </a:r>
                <a:r>
                  <a:rPr lang="en-US" sz="2000" b="1" dirty="0">
                    <a:solidFill>
                      <a:srgbClr val="006C31"/>
                    </a:solidFill>
                  </a:rPr>
                  <a:t>NP</a:t>
                </a:r>
                <a:r>
                  <a:rPr lang="en-US" sz="2000" b="1" dirty="0">
                    <a:solidFill>
                      <a:srgbClr val="002060"/>
                    </a:solidFill>
                  </a:rPr>
                  <a:t>-complete</a:t>
                </a:r>
                <a:r>
                  <a:rPr lang="en-US" sz="2000" dirty="0"/>
                  <a:t> if for every </a:t>
                </a:r>
                <a14:m>
                  <m:oMath xmlns:m="http://schemas.openxmlformats.org/officeDocument/2006/math">
                    <m:r>
                      <a:rPr lang="en-US" sz="2000" b="1" i="1" dirty="0">
                        <a:solidFill>
                          <a:srgbClr val="C00000"/>
                        </a:solidFill>
                        <a:latin typeface="Cambria Math"/>
                      </a:rPr>
                      <m:t>𝑨</m:t>
                    </m:r>
                    <m:r>
                      <a:rPr lang="en-US" sz="2000" b="1" i="1" dirty="0" smtClean="0">
                        <a:solidFill>
                          <a:schemeClr val="tx1"/>
                        </a:solidFill>
                        <a:latin typeface="Cambria Math"/>
                      </a:rPr>
                      <m:t>∈ </m:t>
                    </m:r>
                  </m:oMath>
                </a14:m>
                <a:r>
                  <a:rPr lang="en-US" sz="2000" b="1" dirty="0">
                    <a:solidFill>
                      <a:srgbClr val="006C31"/>
                    </a:solidFill>
                  </a:rPr>
                  <a:t>NP</a:t>
                </a:r>
              </a:p>
              <a:p>
                <a:pPr marL="0" indent="0">
                  <a:buNone/>
                </a:pPr>
                <a14:m>
                  <m:oMathPara xmlns:m="http://schemas.openxmlformats.org/officeDocument/2006/math">
                    <m:oMathParaPr>
                      <m:jc m:val="centerGroup"/>
                    </m:oMathParaPr>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smtClean="0">
                          <a:solidFill>
                            <a:srgbClr val="C00000"/>
                          </a:solidFill>
                          <a:latin typeface="Cambria Math"/>
                        </a:rPr>
                        <m:t>𝑿</m:t>
                      </m:r>
                    </m:oMath>
                  </m:oMathPara>
                </a14:m>
                <a:endParaRPr lang="en-US" sz="2000" dirty="0"/>
              </a:p>
            </p:txBody>
          </p:sp>
        </mc:Choice>
        <mc:Fallback xmlns="">
          <p:sp>
            <p:nvSpPr>
              <p:cNvPr id="51" name="Content Placeholder 50"/>
              <p:cNvSpPr>
                <a:spLocks noGrp="1" noRot="1" noChangeAspect="1" noMove="1" noResize="1" noEditPoints="1" noAdjustHandles="1" noChangeArrowheads="1" noChangeShapeType="1" noTextEdit="1"/>
              </p:cNvSpPr>
              <p:nvPr>
                <p:ph idx="1"/>
              </p:nvPr>
            </p:nvSpPr>
            <p:spPr>
              <a:blipFill rotWithShape="1">
                <a:blip r:embed="rId2"/>
                <a:stretch>
                  <a:fillRect l="-593" t="-674"/>
                </a:stretch>
              </a:blipFill>
            </p:spPr>
            <p:txBody>
              <a:bodyPr/>
              <a:lstStyle/>
              <a:p>
                <a:r>
                  <a:rPr lang="en-US">
                    <a:noFill/>
                  </a:rPr>
                  <a:t> </a:t>
                </a:r>
              </a:p>
            </p:txBody>
          </p:sp>
        </mc:Fallback>
      </mc:AlternateContent>
      <p:sp>
        <p:nvSpPr>
          <p:cNvPr id="4" name="Oval 3"/>
          <p:cNvSpPr/>
          <p:nvPr/>
        </p:nvSpPr>
        <p:spPr>
          <a:xfrm>
            <a:off x="1866900" y="28194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2" name="TextBox 51"/>
          <p:cNvSpPr txBox="1"/>
          <p:nvPr/>
        </p:nvSpPr>
        <p:spPr>
          <a:xfrm>
            <a:off x="6591300" y="3219450"/>
            <a:ext cx="460382" cy="369332"/>
          </a:xfrm>
          <a:prstGeom prst="rect">
            <a:avLst/>
          </a:prstGeom>
          <a:noFill/>
        </p:spPr>
        <p:txBody>
          <a:bodyPr wrap="none" rtlCol="0">
            <a:spAutoFit/>
          </a:bodyPr>
          <a:lstStyle/>
          <a:p>
            <a:r>
              <a:rPr lang="en-US" b="1" dirty="0"/>
              <a:t>NP</a:t>
            </a:r>
          </a:p>
        </p:txBody>
      </p:sp>
      <p:grpSp>
        <p:nvGrpSpPr>
          <p:cNvPr id="3" name="Group 2"/>
          <p:cNvGrpSpPr/>
          <p:nvPr/>
        </p:nvGrpSpPr>
        <p:grpSpPr>
          <a:xfrm>
            <a:off x="2743200" y="3124200"/>
            <a:ext cx="3543300" cy="2069945"/>
            <a:chOff x="2514600" y="2514600"/>
            <a:chExt cx="3543300" cy="2069945"/>
          </a:xfrm>
        </p:grpSpPr>
        <p:sp>
          <p:nvSpPr>
            <p:cNvPr id="5" name="Oval 4"/>
            <p:cNvSpPr/>
            <p:nvPr/>
          </p:nvSpPr>
          <p:spPr>
            <a:xfrm>
              <a:off x="3048000" y="2895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636691" y="2514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4600" y="3795596"/>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429465" y="43434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5900" y="299735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81600" y="4173344"/>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943600" y="371475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648200" y="262936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229100" y="447024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2628900" y="2667000"/>
              <a:ext cx="3314700" cy="1841345"/>
              <a:chOff x="2628900" y="2628900"/>
              <a:chExt cx="3314700" cy="1841345"/>
            </a:xfrm>
          </p:grpSpPr>
          <p:cxnSp>
            <p:nvCxnSpPr>
              <p:cNvPr id="17" name="Straight Arrow Connector 16"/>
              <p:cNvCxnSpPr>
                <a:stCxn id="6" idx="4"/>
              </p:cNvCxnSpPr>
              <p:nvPr/>
            </p:nvCxnSpPr>
            <p:spPr>
              <a:xfrm>
                <a:off x="3693841" y="2628900"/>
                <a:ext cx="285298"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3"/>
              </p:cNvCxnSpPr>
              <p:nvPr/>
            </p:nvCxnSpPr>
            <p:spPr>
              <a:xfrm flipH="1">
                <a:off x="4059961" y="2726926"/>
                <a:ext cx="604978" cy="7188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p:cNvCxnSpPr>
              <p:nvPr/>
            </p:nvCxnSpPr>
            <p:spPr>
              <a:xfrm flipH="1">
                <a:off x="4059961" y="3094916"/>
                <a:ext cx="1252678" cy="4316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p:cNvCxnSpPr>
              <p:nvPr/>
            </p:nvCxnSpPr>
            <p:spPr>
              <a:xfrm flipH="1" flipV="1">
                <a:off x="4076700" y="3543300"/>
                <a:ext cx="18669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0"/>
              </p:cNvCxnSpPr>
              <p:nvPr/>
            </p:nvCxnSpPr>
            <p:spPr>
              <a:xfrm flipH="1" flipV="1">
                <a:off x="4019550" y="3543300"/>
                <a:ext cx="266700" cy="9269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p:cNvCxnSpPr>
              <p:nvPr/>
            </p:nvCxnSpPr>
            <p:spPr>
              <a:xfrm flipH="1" flipV="1">
                <a:off x="4076700" y="3543300"/>
                <a:ext cx="1104900" cy="6871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0"/>
              </p:cNvCxnSpPr>
              <p:nvPr/>
            </p:nvCxnSpPr>
            <p:spPr>
              <a:xfrm flipV="1">
                <a:off x="3486615" y="3526561"/>
                <a:ext cx="492524"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5" idx="6"/>
              </p:cNvCxnSpPr>
              <p:nvPr/>
            </p:nvCxnSpPr>
            <p:spPr>
              <a:xfrm>
                <a:off x="3162300" y="2952750"/>
                <a:ext cx="800100"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6"/>
              </p:cNvCxnSpPr>
              <p:nvPr/>
            </p:nvCxnSpPr>
            <p:spPr>
              <a:xfrm flipV="1">
                <a:off x="2628900" y="3526561"/>
                <a:ext cx="1350239" cy="3261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grpSp>
      <p:grpSp>
        <p:nvGrpSpPr>
          <p:cNvPr id="15" name="Group 14"/>
          <p:cNvGrpSpPr/>
          <p:nvPr/>
        </p:nvGrpSpPr>
        <p:grpSpPr>
          <a:xfrm>
            <a:off x="3810000" y="4076700"/>
            <a:ext cx="495300" cy="419100"/>
            <a:chOff x="3810000" y="4076700"/>
            <a:chExt cx="495300" cy="419100"/>
          </a:xfrm>
        </p:grpSpPr>
        <p:sp>
          <p:nvSpPr>
            <p:cNvPr id="30" name="Oval 29"/>
            <p:cNvSpPr/>
            <p:nvPr/>
          </p:nvSpPr>
          <p:spPr>
            <a:xfrm>
              <a:off x="4191000" y="4076700"/>
              <a:ext cx="114300" cy="1143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3810000" y="4126468"/>
                  <a:ext cx="397866" cy="369332"/>
                </a:xfrm>
                <a:prstGeom prst="rect">
                  <a:avLst/>
                </a:prstGeom>
                <a:noFill/>
              </p:spPr>
              <p:txBody>
                <a:bodyPr wrap="none" rtlCol="0">
                  <a:spAutoFit/>
                </a:bodyPr>
                <a:lstStyle/>
                <a:p>
                  <a:pPr marL="0" indent="0">
                    <a:buNone/>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𝑿</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3810000" y="4126468"/>
                  <a:ext cx="397866" cy="369332"/>
                </a:xfrm>
                <a:prstGeom prst="rect">
                  <a:avLst/>
                </a:prstGeom>
                <a:blipFill rotWithShape="1">
                  <a:blip r:embed="rId3"/>
                  <a:stretch>
                    <a:fillRect t="-8197" r="-20000" b="-24590"/>
                  </a:stretch>
                </a:blipFill>
              </p:spPr>
              <p:txBody>
                <a:bodyPr/>
                <a:lstStyle/>
                <a:p>
                  <a:r>
                    <a:rPr lang="en-US">
                      <a:noFill/>
                    </a:rPr>
                    <a:t> </a:t>
                  </a:r>
                </a:p>
              </p:txBody>
            </p:sp>
          </mc:Fallback>
        </mc:AlternateContent>
      </p:grpSp>
      <p:sp>
        <p:nvSpPr>
          <p:cNvPr id="14" name="Rectangle 13"/>
          <p:cNvSpPr/>
          <p:nvPr/>
        </p:nvSpPr>
        <p:spPr>
          <a:xfrm>
            <a:off x="5029200" y="1524000"/>
            <a:ext cx="2590800" cy="533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76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wipe(left)">
                                      <p:cBhvr>
                                        <p:cTn id="7" dur="25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1250"/>
                                        <p:tgtEl>
                                          <p:spTgt spid="14"/>
                                        </p:tgtEl>
                                      </p:cBhvr>
                                    </p:animEffect>
                                    <p:set>
                                      <p:cBhvr>
                                        <p:cTn id="12" dur="1" fill="hold">
                                          <p:stCondLst>
                                            <p:cond delay="124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xEl>
                                              <p:pRg st="1" end="1"/>
                                            </p:txEl>
                                          </p:spTgt>
                                        </p:tgtEl>
                                        <p:attrNameLst>
                                          <p:attrName>style.visibility</p:attrName>
                                        </p:attrNameLst>
                                      </p:cBhvr>
                                      <p:to>
                                        <p:strVal val="visible"/>
                                      </p:to>
                                    </p:set>
                                    <p:animEffect transition="in" filter="fade">
                                      <p:cBhvr>
                                        <p:cTn id="17" dur="500"/>
                                        <p:tgtEl>
                                          <p:spTgt spid="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ircle(in)">
                                      <p:cBhvr>
                                        <p:cTn id="3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uiExpand="1" build="p"/>
      <p:bldP spid="4" grpId="0" animBg="1"/>
      <p:bldP spid="52"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Does any </a:t>
            </a:r>
            <a:r>
              <a:rPr lang="en-US" sz="3200" b="1" dirty="0">
                <a:solidFill>
                  <a:srgbClr val="006C31"/>
                </a:solidFill>
              </a:rPr>
              <a:t>NP</a:t>
            </a:r>
            <a:r>
              <a:rPr lang="en-US" sz="3200" b="1" dirty="0"/>
              <a:t>-complete problem exist ?</a:t>
            </a:r>
            <a:br>
              <a:rPr lang="en-US" sz="3200" b="1" dirty="0"/>
            </a:br>
            <a:endParaRPr lang="en-US" sz="3200" b="1" dirty="0"/>
          </a:p>
        </p:txBody>
      </p:sp>
      <p:sp>
        <p:nvSpPr>
          <p:cNvPr id="3" name="Content Placeholder 2"/>
          <p:cNvSpPr>
            <a:spLocks noGrp="1"/>
          </p:cNvSpPr>
          <p:nvPr>
            <p:ph idx="1"/>
          </p:nvPr>
        </p:nvSpPr>
        <p:spPr>
          <a:xfrm>
            <a:off x="457200" y="914400"/>
            <a:ext cx="8229600" cy="5211763"/>
          </a:xfrm>
        </p:spPr>
        <p:txBody>
          <a:bodyPr/>
          <a:lstStyle/>
          <a:p>
            <a:pPr marL="0" indent="0">
              <a:buNone/>
            </a:pPr>
            <a:r>
              <a:rPr lang="en-US" sz="2000" dirty="0"/>
              <a:t>It really needs</a:t>
            </a:r>
          </a:p>
          <a:p>
            <a:r>
              <a:rPr lang="en-US" sz="2000" dirty="0"/>
              <a:t> </a:t>
            </a:r>
            <a:r>
              <a:rPr lang="en-US" sz="2000" u="sng" dirty="0"/>
              <a:t>courage</a:t>
            </a:r>
            <a:r>
              <a:rPr lang="en-US" sz="2000" dirty="0"/>
              <a:t> to ask such a question and </a:t>
            </a:r>
          </a:p>
          <a:p>
            <a:r>
              <a:rPr lang="en-US" sz="2000" u="sng" dirty="0"/>
              <a:t>great insight</a:t>
            </a:r>
            <a:r>
              <a:rPr lang="en-US" sz="2000" dirty="0"/>
              <a:t>  to pursue its answer ?</a:t>
            </a:r>
          </a:p>
          <a:p>
            <a:pPr marL="0" indent="0">
              <a:buNone/>
            </a:pPr>
            <a:endParaRPr lang="en-US" sz="2000" dirty="0"/>
          </a:p>
          <a:p>
            <a:pPr marL="0" indent="0">
              <a:buNone/>
            </a:pPr>
            <a:r>
              <a:rPr lang="en-US" sz="2000" b="1" dirty="0">
                <a:solidFill>
                  <a:srgbClr val="C00000"/>
                </a:solidFill>
              </a:rPr>
              <a:t>Because</a:t>
            </a:r>
            <a:r>
              <a:rPr lang="en-US" sz="2000" dirty="0"/>
              <a:t>: </a:t>
            </a:r>
          </a:p>
          <a:p>
            <a:r>
              <a:rPr lang="en-US" sz="2000" dirty="0"/>
              <a:t>Every problem, known as well as </a:t>
            </a:r>
            <a:r>
              <a:rPr lang="en-US" sz="2000" u="sng" dirty="0"/>
              <a:t>unknown</a:t>
            </a:r>
            <a:r>
              <a:rPr lang="en-US" sz="2000" dirty="0"/>
              <a:t>, from  class </a:t>
            </a:r>
            <a:r>
              <a:rPr lang="en-US" sz="2000" b="1" dirty="0">
                <a:solidFill>
                  <a:srgbClr val="006C31"/>
                </a:solidFill>
              </a:rPr>
              <a:t>NP </a:t>
            </a:r>
            <a:r>
              <a:rPr lang="en-US" sz="2000" dirty="0"/>
              <a:t> has be reducible to this problem.  </a:t>
            </a:r>
          </a:p>
          <a:p>
            <a:r>
              <a:rPr lang="en-US" sz="2000" dirty="0"/>
              <a:t>Such a problem would indeed be the hardest of all problems in </a:t>
            </a:r>
            <a:r>
              <a:rPr lang="en-US" sz="2000" b="1" dirty="0">
                <a:solidFill>
                  <a:srgbClr val="006C31"/>
                </a:solidFill>
              </a:rPr>
              <a:t>NP</a:t>
            </a:r>
            <a:r>
              <a:rPr lang="en-US" sz="2000" dirty="0"/>
              <a:t>.</a:t>
            </a:r>
          </a:p>
          <a:p>
            <a:endParaRPr lang="en-US" sz="2000" dirty="0"/>
          </a:p>
          <a:p>
            <a:pPr marL="0" indent="0" algn="ctr">
              <a:buNone/>
            </a:pPr>
            <a:r>
              <a:rPr lang="en-US" sz="2000" dirty="0"/>
              <a:t>But only such great questions in science lead to great inventions.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Tree>
    <p:extLst>
      <p:ext uri="{BB962C8B-B14F-4D97-AF65-F5344CB8AC3E}">
        <p14:creationId xmlns:p14="http://schemas.microsoft.com/office/powerpoint/2010/main" val="2651677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Does any </a:t>
            </a:r>
            <a:r>
              <a:rPr lang="en-US" sz="3200" b="1" dirty="0">
                <a:solidFill>
                  <a:srgbClr val="006C31"/>
                </a:solidFill>
              </a:rPr>
              <a:t>NP</a:t>
            </a:r>
            <a:r>
              <a:rPr lang="en-US" sz="3200" b="1" dirty="0"/>
              <a:t>-complete problem exist ?</a:t>
            </a:r>
            <a:br>
              <a:rPr lang="en-US" sz="3200" b="1" dirty="0"/>
            </a:br>
            <a:endParaRPr lang="en-US" sz="32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lstStyle/>
              <a:p>
                <a:pPr marL="0" indent="0">
                  <a:buNone/>
                </a:pPr>
                <a:r>
                  <a:rPr lang="en-US" sz="2000" b="1" dirty="0"/>
                  <a:t>Circuit </a:t>
                </a:r>
                <a:r>
                  <a:rPr lang="en-US" sz="2000" b="1" dirty="0" err="1"/>
                  <a:t>satisfiability</a:t>
                </a:r>
                <a:r>
                  <a:rPr lang="en-US" sz="2000" b="1" dirty="0"/>
                  <a:t> problem: </a:t>
                </a:r>
                <a:r>
                  <a:rPr lang="en-US" sz="2000" dirty="0"/>
                  <a:t>[</a:t>
                </a:r>
                <a:r>
                  <a:rPr lang="en-US" sz="2000" dirty="0">
                    <a:solidFill>
                      <a:srgbClr val="7030A0"/>
                    </a:solidFill>
                  </a:rPr>
                  <a:t>Cook</a:t>
                </a:r>
                <a:r>
                  <a:rPr lang="en-US" sz="2000" dirty="0"/>
                  <a:t> and </a:t>
                </a:r>
                <a:r>
                  <a:rPr lang="en-US" sz="2000" dirty="0">
                    <a:solidFill>
                      <a:srgbClr val="7030A0"/>
                    </a:solidFill>
                  </a:rPr>
                  <a:t>Levin</a:t>
                </a:r>
                <a:r>
                  <a:rPr lang="en-US" sz="2000" dirty="0"/>
                  <a:t> , </a:t>
                </a:r>
                <a:r>
                  <a:rPr lang="en-US" sz="2000" dirty="0">
                    <a:solidFill>
                      <a:srgbClr val="0070C0"/>
                    </a:solidFill>
                  </a:rPr>
                  <a:t>1971</a:t>
                </a:r>
                <a:r>
                  <a:rPr lang="en-US" sz="2000" dirty="0"/>
                  <a:t>]</a:t>
                </a:r>
              </a:p>
              <a:p>
                <a:pPr marL="0" indent="0">
                  <a:buNone/>
                </a:pPr>
                <a:r>
                  <a:rPr lang="en-US" sz="2000" dirty="0"/>
                  <a:t>A DAG with nodes corresponding to </a:t>
                </a:r>
                <a:r>
                  <a:rPr lang="en-US" sz="2000" b="1" dirty="0">
                    <a:solidFill>
                      <a:srgbClr val="C00000"/>
                    </a:solidFill>
                  </a:rPr>
                  <a:t>AND</a:t>
                </a:r>
                <a:r>
                  <a:rPr lang="en-US" sz="2000" dirty="0"/>
                  <a:t>,</a:t>
                </a:r>
                <a:r>
                  <a:rPr lang="en-US" sz="2000" b="1" dirty="0">
                    <a:solidFill>
                      <a:srgbClr val="C00000"/>
                    </a:solidFill>
                  </a:rPr>
                  <a:t>NOT</a:t>
                </a:r>
                <a:r>
                  <a:rPr lang="en-US" sz="2000" dirty="0"/>
                  <a:t>,</a:t>
                </a:r>
                <a:r>
                  <a:rPr lang="en-US" sz="2000" b="1" dirty="0">
                    <a:solidFill>
                      <a:srgbClr val="C00000"/>
                    </a:solidFill>
                  </a:rPr>
                  <a:t>OR</a:t>
                </a:r>
                <a:r>
                  <a:rPr lang="en-US" sz="2000" dirty="0"/>
                  <a:t> gates and </a:t>
                </a:r>
                <a14:m>
                  <m:oMath xmlns:m="http://schemas.openxmlformats.org/officeDocument/2006/math">
                    <m:r>
                      <a:rPr lang="en-US" sz="2000" b="1" i="1" dirty="0" smtClean="0">
                        <a:solidFill>
                          <a:srgbClr val="0070C0"/>
                        </a:solidFill>
                        <a:latin typeface="Cambria Math"/>
                      </a:rPr>
                      <m:t>𝒏</m:t>
                    </m:r>
                  </m:oMath>
                </a14:m>
                <a:r>
                  <a:rPr lang="en-US" sz="2000" dirty="0"/>
                  <a:t> binary inputs,     </a:t>
                </a:r>
              </a:p>
              <a:p>
                <a:pPr marL="0" indent="0">
                  <a:buNone/>
                </a:pPr>
                <a:r>
                  <a:rPr lang="en-US" sz="2000" dirty="0"/>
                  <a:t>                        does there exist any binary input which gives output </a:t>
                </a:r>
                <a:r>
                  <a:rPr lang="en-US" sz="2000" dirty="0">
                    <a:solidFill>
                      <a:srgbClr val="0070C0"/>
                    </a:solidFill>
                  </a:rPr>
                  <a:t>1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741" t="-585" r="-27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grpSp>
        <p:nvGrpSpPr>
          <p:cNvPr id="56" name="Group 55"/>
          <p:cNvGrpSpPr/>
          <p:nvPr/>
        </p:nvGrpSpPr>
        <p:grpSpPr>
          <a:xfrm>
            <a:off x="1371600" y="1981200"/>
            <a:ext cx="4495800" cy="4038600"/>
            <a:chOff x="1371600" y="1981200"/>
            <a:chExt cx="4495800" cy="4038600"/>
          </a:xfrm>
        </p:grpSpPr>
        <p:grpSp>
          <p:nvGrpSpPr>
            <p:cNvPr id="15" name="Group 14"/>
            <p:cNvGrpSpPr/>
            <p:nvPr/>
          </p:nvGrpSpPr>
          <p:grpSpPr>
            <a:xfrm>
              <a:off x="1371600" y="2362200"/>
              <a:ext cx="4495800" cy="3200400"/>
              <a:chOff x="1371600" y="2362200"/>
              <a:chExt cx="4495800" cy="3200400"/>
            </a:xfrm>
          </p:grpSpPr>
          <p:sp>
            <p:nvSpPr>
              <p:cNvPr id="5" name="Oval 4"/>
              <p:cNvSpPr/>
              <p:nvPr/>
            </p:nvSpPr>
            <p:spPr>
              <a:xfrm>
                <a:off x="13716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432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72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486400" y="5181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Oval 8"/>
                  <p:cNvSpPr/>
                  <p:nvPr/>
                </p:nvSpPr>
                <p:spPr>
                  <a:xfrm>
                    <a:off x="48768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9" name="Oval 8"/>
                  <p:cNvSpPr>
                    <a:spLocks noRot="1" noChangeAspect="1" noMove="1" noResize="1" noEditPoints="1" noAdjustHandles="1" noChangeArrowheads="1" noChangeShapeType="1" noTextEdit="1"/>
                  </p:cNvSpPr>
                  <p:nvPr/>
                </p:nvSpPr>
                <p:spPr>
                  <a:xfrm>
                    <a:off x="4876800" y="4038600"/>
                    <a:ext cx="381000" cy="381000"/>
                  </a:xfrm>
                  <a:prstGeom prst="ellipse">
                    <a:avLst/>
                  </a:prstGeom>
                  <a:blipFill rotWithShape="1">
                    <a:blip r:embed="rId3"/>
                    <a:stretch>
                      <a:fillRect t="-3030" r="-10448" b="-196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p:cNvSpPr/>
                  <p:nvPr/>
                </p:nvSpPr>
                <p:spPr>
                  <a:xfrm>
                    <a:off x="20574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10" name="Oval 9"/>
                  <p:cNvSpPr>
                    <a:spLocks noRot="1" noChangeAspect="1" noMove="1" noResize="1" noEditPoints="1" noAdjustHandles="1" noChangeArrowheads="1" noChangeShapeType="1" noTextEdit="1"/>
                  </p:cNvSpPr>
                  <p:nvPr/>
                </p:nvSpPr>
                <p:spPr>
                  <a:xfrm>
                    <a:off x="2057400" y="4038600"/>
                    <a:ext cx="381000" cy="381000"/>
                  </a:xfrm>
                  <a:prstGeom prst="ellipse">
                    <a:avLst/>
                  </a:prstGeom>
                  <a:blipFill rotWithShape="1">
                    <a:blip r:embed="rId4"/>
                    <a:stretch>
                      <a:fillRect t="-3030" r="-16667" b="-19697"/>
                    </a:stretch>
                  </a:blipFill>
                  <a:ln>
                    <a:solidFill>
                      <a:schemeClr val="tx1"/>
                    </a:solidFill>
                  </a:ln>
                </p:spPr>
                <p:txBody>
                  <a:bodyPr/>
                  <a:lstStyle/>
                  <a:p>
                    <a:r>
                      <a:rPr lang="en-US">
                        <a:noFill/>
                      </a:rPr>
                      <a:t> </a:t>
                    </a:r>
                  </a:p>
                </p:txBody>
              </p:sp>
            </mc:Fallback>
          </mc:AlternateContent>
          <p:sp>
            <p:nvSpPr>
              <p:cNvPr id="11" name="Oval 10"/>
              <p:cNvSpPr/>
              <p:nvPr/>
            </p:nvSpPr>
            <p:spPr>
              <a:xfrm>
                <a:off x="3657600" y="40386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V</a:t>
                </a:r>
              </a:p>
            </p:txBody>
          </p:sp>
          <p:sp>
            <p:nvSpPr>
              <p:cNvPr id="12" name="Oval 11"/>
              <p:cNvSpPr/>
              <p:nvPr/>
            </p:nvSpPr>
            <p:spPr>
              <a:xfrm>
                <a:off x="2819400" y="3124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V</a:t>
                </a:r>
                <a:endParaRPr lang="en-US" dirty="0"/>
              </a:p>
            </p:txBody>
          </p:sp>
          <mc:AlternateContent xmlns:mc="http://schemas.openxmlformats.org/markup-compatibility/2006" xmlns:a14="http://schemas.microsoft.com/office/drawing/2010/main">
            <mc:Choice Requires="a14">
              <p:sp>
                <p:nvSpPr>
                  <p:cNvPr id="13" name="Oval 12"/>
                  <p:cNvSpPr/>
                  <p:nvPr/>
                </p:nvSpPr>
                <p:spPr>
                  <a:xfrm>
                    <a:off x="4495800" y="3124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solidFill>
                        <a:srgbClr val="C00000"/>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4495800" y="3124200"/>
                    <a:ext cx="381000" cy="381000"/>
                  </a:xfrm>
                  <a:prstGeom prst="ellipse">
                    <a:avLst/>
                  </a:prstGeom>
                  <a:blipFill rotWithShape="1">
                    <a:blip r:embed="rId4"/>
                    <a:stretch>
                      <a:fillRect t="-3030" r="-16667" b="-1969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3733800" y="2362200"/>
                    <a:ext cx="381000" cy="3810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m:t>
                          </m:r>
                        </m:oMath>
                      </m:oMathPara>
                    </a14:m>
                    <a:endParaRPr lang="en-US" dirty="0"/>
                  </a:p>
                </p:txBody>
              </p:sp>
            </mc:Choice>
            <mc:Fallback xmlns="">
              <p:sp>
                <p:nvSpPr>
                  <p:cNvPr id="14" name="Oval 13"/>
                  <p:cNvSpPr>
                    <a:spLocks noRot="1" noChangeAspect="1" noMove="1" noResize="1" noEditPoints="1" noAdjustHandles="1" noChangeArrowheads="1" noChangeShapeType="1" noTextEdit="1"/>
                  </p:cNvSpPr>
                  <p:nvPr/>
                </p:nvSpPr>
                <p:spPr>
                  <a:xfrm>
                    <a:off x="3733800" y="2362200"/>
                    <a:ext cx="381000" cy="381000"/>
                  </a:xfrm>
                  <a:prstGeom prst="ellipse">
                    <a:avLst/>
                  </a:prstGeom>
                  <a:blipFill rotWithShape="1">
                    <a:blip r:embed="rId5"/>
                    <a:stretch>
                      <a:fillRect t="-3030" r="-10606" b="-19697"/>
                    </a:stretch>
                  </a:blipFill>
                  <a:ln>
                    <a:solidFill>
                      <a:schemeClr val="tx1"/>
                    </a:solidFill>
                  </a:ln>
                </p:spPr>
                <p:txBody>
                  <a:bodyPr/>
                  <a:lstStyle/>
                  <a:p>
                    <a:r>
                      <a:rPr lang="en-US">
                        <a:noFill/>
                      </a:rPr>
                      <a:t> </a:t>
                    </a:r>
                  </a:p>
                </p:txBody>
              </p:sp>
            </mc:Fallback>
          </mc:AlternateContent>
        </p:grpSp>
        <p:cxnSp>
          <p:nvCxnSpPr>
            <p:cNvPr id="17" name="Straight Arrow Connector 16"/>
            <p:cNvCxnSpPr>
              <a:stCxn id="8" idx="0"/>
              <a:endCxn id="9" idx="4"/>
            </p:cNvCxnSpPr>
            <p:nvPr/>
          </p:nvCxnSpPr>
          <p:spPr>
            <a:xfrm flipH="1" flipV="1">
              <a:off x="50673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0"/>
              <a:endCxn id="9" idx="4"/>
            </p:cNvCxnSpPr>
            <p:nvPr/>
          </p:nvCxnSpPr>
          <p:spPr>
            <a:xfrm flipV="1">
              <a:off x="44577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13" idx="4"/>
            </p:cNvCxnSpPr>
            <p:nvPr/>
          </p:nvCxnSpPr>
          <p:spPr>
            <a:xfrm flipH="1" flipV="1">
              <a:off x="4686300" y="3505200"/>
              <a:ext cx="3810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0"/>
              <a:endCxn id="12" idx="5"/>
            </p:cNvCxnSpPr>
            <p:nvPr/>
          </p:nvCxnSpPr>
          <p:spPr>
            <a:xfrm flipH="1" flipV="1">
              <a:off x="3144604" y="3449404"/>
              <a:ext cx="703496" cy="589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0"/>
              <a:endCxn id="12" idx="3"/>
            </p:cNvCxnSpPr>
            <p:nvPr/>
          </p:nvCxnSpPr>
          <p:spPr>
            <a:xfrm flipV="1">
              <a:off x="2247900" y="3449404"/>
              <a:ext cx="627296" cy="589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3886200" y="4419600"/>
              <a:ext cx="609600" cy="762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0"/>
              <a:endCxn id="11" idx="3"/>
            </p:cNvCxnSpPr>
            <p:nvPr/>
          </p:nvCxnSpPr>
          <p:spPr>
            <a:xfrm flipV="1">
              <a:off x="2933700" y="4363804"/>
              <a:ext cx="779696" cy="8177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0"/>
              <a:endCxn id="10" idx="3"/>
            </p:cNvCxnSpPr>
            <p:nvPr/>
          </p:nvCxnSpPr>
          <p:spPr>
            <a:xfrm flipV="1">
              <a:off x="1562100" y="4363804"/>
              <a:ext cx="551096" cy="8177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4" idx="3"/>
            </p:cNvCxnSpPr>
            <p:nvPr/>
          </p:nvCxnSpPr>
          <p:spPr>
            <a:xfrm flipV="1">
              <a:off x="3124200" y="2687404"/>
              <a:ext cx="665396" cy="49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4" idx="5"/>
            </p:cNvCxnSpPr>
            <p:nvPr/>
          </p:nvCxnSpPr>
          <p:spPr>
            <a:xfrm flipH="1" flipV="1">
              <a:off x="4059004" y="2687404"/>
              <a:ext cx="492592" cy="4925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Up Arrow 48"/>
            <p:cNvSpPr/>
            <p:nvPr/>
          </p:nvSpPr>
          <p:spPr>
            <a:xfrm>
              <a:off x="5548884"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Up Arrow 49"/>
            <p:cNvSpPr/>
            <p:nvPr/>
          </p:nvSpPr>
          <p:spPr>
            <a:xfrm>
              <a:off x="43434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p Arrow 50"/>
            <p:cNvSpPr/>
            <p:nvPr/>
          </p:nvSpPr>
          <p:spPr>
            <a:xfrm>
              <a:off x="28194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Up Arrow 51"/>
            <p:cNvSpPr/>
            <p:nvPr/>
          </p:nvSpPr>
          <p:spPr>
            <a:xfrm>
              <a:off x="1447800" y="56388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Up Arrow 52"/>
            <p:cNvSpPr/>
            <p:nvPr/>
          </p:nvSpPr>
          <p:spPr>
            <a:xfrm>
              <a:off x="3810000" y="1981200"/>
              <a:ext cx="242316"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526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175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7030A0"/>
                </a:solidFill>
              </a:rPr>
              <a:t>This slide is optional.</a:t>
            </a:r>
            <a:br>
              <a:rPr lang="en-US" sz="2400" dirty="0">
                <a:solidFill>
                  <a:srgbClr val="7030A0"/>
                </a:solidFill>
              </a:rPr>
            </a:br>
            <a:r>
              <a:rPr lang="en-US" sz="2400" dirty="0">
                <a:solidFill>
                  <a:srgbClr val="7030A0"/>
                </a:solidFill>
              </a:rPr>
              <a:t>(meant for the student whose aim is beyond just a good grade)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solidFill>
                      <a:srgbClr val="C00000"/>
                    </a:solidFill>
                  </a:rPr>
                  <a:t>Question</a:t>
                </a:r>
                <a:r>
                  <a:rPr lang="en-US" sz="2000" dirty="0"/>
                  <a:t>:</a:t>
                </a:r>
              </a:p>
              <a:p>
                <a:pPr marL="0" indent="0">
                  <a:buNone/>
                </a:pPr>
                <a:r>
                  <a:rPr lang="en-US" sz="2000" dirty="0"/>
                  <a:t>How can every problem from NP be reduced to circuit </a:t>
                </a:r>
                <a:r>
                  <a:rPr lang="en-US" sz="2000" dirty="0" err="1"/>
                  <a:t>satisfiability</a:t>
                </a:r>
                <a:r>
                  <a:rPr lang="en-US" sz="2000" dirty="0"/>
                  <a:t> ?</a:t>
                </a:r>
              </a:p>
              <a:p>
                <a:pPr marL="0" indent="0">
                  <a:buNone/>
                </a:pPr>
                <a:r>
                  <a:rPr lang="en-US" sz="2000" b="1" dirty="0"/>
                  <a:t>Answer</a:t>
                </a:r>
                <a:r>
                  <a:rPr lang="en-US" sz="2000" dirty="0"/>
                  <a:t>:</a:t>
                </a:r>
              </a:p>
              <a:p>
                <a:pPr marL="0" indent="0">
                  <a:buNone/>
                </a:pPr>
                <a:r>
                  <a:rPr lang="en-US" sz="2000" dirty="0"/>
                  <a:t>Consider any problem </a:t>
                </a:r>
                <a14:m>
                  <m:oMath xmlns:m="http://schemas.openxmlformats.org/officeDocument/2006/math">
                    <m:r>
                      <a:rPr lang="en-US" sz="2000" b="1" i="1" dirty="0" smtClean="0">
                        <a:solidFill>
                          <a:srgbClr val="C00000"/>
                        </a:solidFill>
                        <a:latin typeface="Cambria Math"/>
                      </a:rPr>
                      <m:t>𝑿</m:t>
                    </m:r>
                    <m:r>
                      <a:rPr lang="en-US" sz="2000" b="1" i="1" dirty="0" smtClean="0">
                        <a:solidFill>
                          <a:schemeClr val="tx1"/>
                        </a:solidFill>
                        <a:latin typeface="Cambria Math"/>
                      </a:rPr>
                      <m:t>∈</m:t>
                    </m:r>
                  </m:oMath>
                </a14:m>
                <a:r>
                  <a:rPr lang="en-US" sz="2000" b="1" dirty="0">
                    <a:solidFill>
                      <a:srgbClr val="006C31"/>
                    </a:solidFill>
                  </a:rPr>
                  <a:t> NP</a:t>
                </a:r>
                <a:r>
                  <a:rPr lang="en-US" sz="2000" dirty="0"/>
                  <a:t>.</a:t>
                </a:r>
              </a:p>
              <a:p>
                <a:pPr marL="0" indent="0">
                  <a:buNone/>
                </a:pPr>
                <a:r>
                  <a:rPr lang="en-US" sz="2000" dirty="0"/>
                  <a:t>What we know is that it has an efficient certifier, say </a:t>
                </a:r>
                <a14:m>
                  <m:oMath xmlns:m="http://schemas.openxmlformats.org/officeDocument/2006/math">
                    <m:r>
                      <a:rPr lang="en-US" sz="2000" b="1" i="1" dirty="0" smtClean="0">
                        <a:solidFill>
                          <a:srgbClr val="0070C0"/>
                        </a:solidFill>
                        <a:latin typeface="Cambria Math"/>
                      </a:rPr>
                      <m:t>𝑸</m:t>
                    </m:r>
                  </m:oMath>
                </a14:m>
                <a:r>
                  <a:rPr lang="en-US" sz="2000" dirty="0"/>
                  <a:t>. </a:t>
                </a:r>
              </a:p>
              <a:p>
                <a:pPr marL="0" indent="0">
                  <a:buNone/>
                </a:pPr>
                <a:r>
                  <a:rPr lang="en-US" sz="2000" dirty="0"/>
                  <a:t>Any algorithm which outputs yes/no can be represented as a DAG </a:t>
                </a:r>
              </a:p>
              <a:p>
                <a:r>
                  <a:rPr lang="en-US" sz="2000" dirty="0"/>
                  <a:t>Where internal nodes are gates.</a:t>
                </a:r>
              </a:p>
              <a:p>
                <a:r>
                  <a:rPr lang="en-US" sz="2000" dirty="0"/>
                  <a:t>Leaves are binary inputs</a:t>
                </a:r>
              </a:p>
              <a:p>
                <a:r>
                  <a:rPr lang="en-US" sz="2000" dirty="0"/>
                  <a:t>Output is 1/0.</a:t>
                </a:r>
              </a:p>
              <a:p>
                <a:pPr marL="0" indent="0">
                  <a:buNone/>
                </a:pPr>
                <a:r>
                  <a:rPr lang="en-US" sz="2000" dirty="0"/>
                  <a:t>So Cook &amp; Levin essentially </a:t>
                </a:r>
                <a:r>
                  <a:rPr lang="en-US" sz="2000" u="sng" dirty="0"/>
                  <a:t>transform</a:t>
                </a:r>
                <a:r>
                  <a:rPr lang="en-US" sz="2000" dirty="0"/>
                  <a:t> </a:t>
                </a:r>
                <a14:m>
                  <m:oMath xmlns:m="http://schemas.openxmlformats.org/officeDocument/2006/math">
                    <m:r>
                      <a:rPr lang="en-US" sz="2000" b="1" i="1" dirty="0">
                        <a:solidFill>
                          <a:srgbClr val="0070C0"/>
                        </a:solidFill>
                        <a:latin typeface="Cambria Math"/>
                      </a:rPr>
                      <m:t>𝑸</m:t>
                    </m:r>
                  </m:oMath>
                </a14:m>
                <a:r>
                  <a:rPr lang="en-US" sz="2000" dirty="0"/>
                  <a:t> into the corresponding DAG, </a:t>
                </a:r>
              </a:p>
              <a:p>
                <a:pPr marL="0" indent="0">
                  <a:buNone/>
                </a:pPr>
                <a:r>
                  <a:rPr lang="en-US" sz="2000" dirty="0"/>
                  <a:t>and then </a:t>
                </a:r>
                <a:r>
                  <a:rPr lang="en-US" sz="2000" u="sng" dirty="0"/>
                  <a:t>simulates</a:t>
                </a:r>
                <a:r>
                  <a:rPr lang="en-US" sz="2000" dirty="0"/>
                  <a:t> </a:t>
                </a:r>
                <a14:m>
                  <m:oMath xmlns:m="http://schemas.openxmlformats.org/officeDocument/2006/math">
                    <m:r>
                      <a:rPr lang="en-US" sz="2000" b="1" i="1" dirty="0">
                        <a:solidFill>
                          <a:srgbClr val="0070C0"/>
                        </a:solidFill>
                        <a:latin typeface="Cambria Math"/>
                      </a:rPr>
                      <m:t>𝑸</m:t>
                    </m:r>
                  </m:oMath>
                </a14:m>
                <a:r>
                  <a:rPr lang="en-US" sz="2000" dirty="0"/>
                  <a:t> on the proposed solution.</a:t>
                </a:r>
              </a:p>
              <a:p>
                <a:pPr marL="0" indent="0">
                  <a:buNone/>
                </a:pPr>
                <a:r>
                  <a:rPr lang="en-US" sz="2000" dirty="0"/>
                  <a:t>[This is just a sketch. Interested students should study it sometime in future.]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2"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Tree>
    <p:extLst>
      <p:ext uri="{BB962C8B-B14F-4D97-AF65-F5344CB8AC3E}">
        <p14:creationId xmlns:p14="http://schemas.microsoft.com/office/powerpoint/2010/main" val="2941624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2060"/>
                </a:solidFill>
              </a:rPr>
              <a:t>This lecture is going to be </a:t>
            </a:r>
            <a:r>
              <a:rPr lang="en-US" sz="2800" b="1" dirty="0">
                <a:solidFill>
                  <a:srgbClr val="C00000"/>
                </a:solidFill>
              </a:rPr>
              <a:t>different </a:t>
            </a:r>
            <a:br>
              <a:rPr lang="en-US" sz="2800" b="1" dirty="0">
                <a:solidFill>
                  <a:srgbClr val="C00000"/>
                </a:solidFill>
              </a:rPr>
            </a:br>
            <a:r>
              <a:rPr lang="en-US" sz="2800" b="1" dirty="0">
                <a:solidFill>
                  <a:srgbClr val="002060"/>
                </a:solidFill>
              </a:rPr>
              <a:t>from all other lectures.</a:t>
            </a:r>
          </a:p>
        </p:txBody>
      </p:sp>
      <p:sp>
        <p:nvSpPr>
          <p:cNvPr id="3" name="Content Placeholder 2"/>
          <p:cNvSpPr>
            <a:spLocks noGrp="1"/>
          </p:cNvSpPr>
          <p:nvPr>
            <p:ph idx="1"/>
          </p:nvPr>
        </p:nvSpPr>
        <p:spPr>
          <a:xfrm>
            <a:off x="152400" y="1600200"/>
            <a:ext cx="8839200" cy="5105400"/>
          </a:xfrm>
        </p:spPr>
        <p:txBody>
          <a:bodyPr/>
          <a:lstStyle/>
          <a:p>
            <a:pPr marL="0" indent="0">
              <a:buNone/>
            </a:pPr>
            <a:r>
              <a:rPr lang="en-US" sz="2000" b="1" dirty="0">
                <a:solidFill>
                  <a:srgbClr val="7030A0"/>
                </a:solidFill>
              </a:rPr>
              <a:t>Reasons</a:t>
            </a:r>
            <a:r>
              <a:rPr lang="en-US" sz="2000" dirty="0"/>
              <a:t>:</a:t>
            </a:r>
          </a:p>
          <a:p>
            <a:pPr marL="0" indent="0">
              <a:buNone/>
            </a:pPr>
            <a:r>
              <a:rPr lang="en-US" sz="2000" dirty="0"/>
              <a:t>The theory of NP class and NP complete class of problems took decades to get developed. So it is not justified that one can quickly understand the way this class is defined and the reason behind it.</a:t>
            </a:r>
          </a:p>
          <a:p>
            <a:pPr marL="0" indent="0">
              <a:buNone/>
            </a:pPr>
            <a:endParaRPr lang="en-US" sz="2000" dirty="0"/>
          </a:p>
          <a:p>
            <a:pPr marL="0" indent="0">
              <a:buNone/>
            </a:pPr>
            <a:r>
              <a:rPr lang="en-US" sz="2000" b="1" dirty="0">
                <a:solidFill>
                  <a:srgbClr val="006C31"/>
                </a:solidFill>
              </a:rPr>
              <a:t>Advice</a:t>
            </a:r>
            <a:r>
              <a:rPr lang="en-US" sz="2000" dirty="0"/>
              <a:t>: </a:t>
            </a:r>
          </a:p>
          <a:p>
            <a:pPr marL="0" indent="0">
              <a:buNone/>
            </a:pPr>
            <a:r>
              <a:rPr lang="en-US" sz="2000" dirty="0"/>
              <a:t>Go over the lecture slides with open mind.</a:t>
            </a:r>
          </a:p>
          <a:p>
            <a:pPr marL="0" indent="0">
              <a:buNone/>
            </a:pPr>
            <a:r>
              <a:rPr lang="en-US" sz="2000" dirty="0"/>
              <a:t>On some slides, you will find formulation/definition to capture a class of problems.</a:t>
            </a:r>
          </a:p>
          <a:p>
            <a:pPr marL="0" indent="0">
              <a:buNone/>
            </a:pPr>
            <a:r>
              <a:rPr lang="en-US" sz="2000" dirty="0"/>
              <a:t>If you don’t find a formulation/definition </a:t>
            </a:r>
            <a:r>
              <a:rPr lang="en-US" sz="2000" u="sng" dirty="0"/>
              <a:t>convincing</a:t>
            </a:r>
            <a:r>
              <a:rPr lang="en-US" sz="2000" dirty="0"/>
              <a:t>, </a:t>
            </a:r>
          </a:p>
          <a:p>
            <a:pPr marL="0" indent="0">
              <a:buNone/>
            </a:pPr>
            <a:r>
              <a:rPr lang="en-US" sz="2000" dirty="0"/>
              <a:t>discard it </a:t>
            </a:r>
            <a:r>
              <a:rPr lang="en-US" sz="2000" u="sng" dirty="0"/>
              <a:t>temporarily</a:t>
            </a:r>
            <a:r>
              <a:rPr lang="en-US" sz="2000" dirty="0"/>
              <a:t> and </a:t>
            </a:r>
          </a:p>
          <a:p>
            <a:pPr marL="0" indent="0">
              <a:buNone/>
            </a:pPr>
            <a:r>
              <a:rPr lang="en-US" sz="2000" dirty="0"/>
              <a:t>search on your own for an alternate formulation</a:t>
            </a:r>
          </a:p>
          <a:p>
            <a:pPr marL="0" indent="0">
              <a:buNone/>
            </a:pPr>
            <a:r>
              <a:rPr lang="en-US" sz="2000" dirty="0"/>
              <a:t>Now revisit the formulation in the slide.</a:t>
            </a:r>
          </a:p>
          <a:p>
            <a:pPr marL="0" indent="0">
              <a:buNone/>
            </a:pPr>
            <a:r>
              <a:rPr lang="en-US" sz="2000" dirty="0"/>
              <a:t>This should help you understand the formulation in a better way. </a:t>
            </a:r>
          </a:p>
          <a:p>
            <a:pPr marL="0" indent="0">
              <a:buNone/>
            </a:pPr>
            <a:r>
              <a:rPr lang="en-US" sz="2000" dirty="0"/>
              <a:t>You are of course welcome to have a discussion with me.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5" name="Rectangle 4"/>
          <p:cNvSpPr/>
          <p:nvPr/>
        </p:nvSpPr>
        <p:spPr>
          <a:xfrm>
            <a:off x="5791200" y="152400"/>
            <a:ext cx="1828800"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743200" y="838200"/>
            <a:ext cx="3581400" cy="685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24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left)">
                                      <p:cBhvr>
                                        <p:cTn id="47" dur="20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wipe(left)">
                                      <p:cBhvr>
                                        <p:cTn id="52" dur="20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wipe(left)">
                                      <p:cBhvr>
                                        <p:cTn id="57" dur="20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wipe(left)">
                                      <p:cBhvr>
                                        <p:cTn id="62" dur="20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How many </a:t>
            </a:r>
            <a:r>
              <a:rPr lang="en-US" sz="3200" b="1" dirty="0">
                <a:solidFill>
                  <a:srgbClr val="006C31"/>
                </a:solidFill>
              </a:rPr>
              <a:t>NP</a:t>
            </a:r>
            <a:r>
              <a:rPr lang="en-US" sz="3200" b="1" dirty="0"/>
              <a:t>-complete problems exist ?</a:t>
            </a: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830763"/>
              </a:xfrm>
            </p:spPr>
            <p:txBody>
              <a:bodyPr/>
              <a:lstStyle/>
              <a:p>
                <a:pPr marL="0" indent="0">
                  <a:buNone/>
                </a:pPr>
                <a:r>
                  <a:rPr lang="en-US" sz="2000" dirty="0"/>
                  <a:t>Polynomial reduction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𝑿</m:t>
                    </m:r>
                  </m:oMath>
                </a14:m>
                <a:r>
                  <a:rPr lang="en-US" sz="2000" dirty="0"/>
                  <a:t>                   [</a:t>
                </a:r>
                <a:r>
                  <a:rPr lang="en-US" sz="2000" dirty="0">
                    <a:solidFill>
                      <a:srgbClr val="7030A0"/>
                    </a:solidFill>
                  </a:rPr>
                  <a:t>Richard</a:t>
                </a:r>
                <a:r>
                  <a:rPr lang="en-US" sz="2000" dirty="0"/>
                  <a:t> </a:t>
                </a:r>
                <a:r>
                  <a:rPr lang="en-US" sz="2000" dirty="0">
                    <a:solidFill>
                      <a:srgbClr val="7030A0"/>
                    </a:solidFill>
                  </a:rPr>
                  <a:t>Karp</a:t>
                </a:r>
                <a:r>
                  <a:rPr lang="en-US" sz="2000" dirty="0"/>
                  <a:t>, 1972]</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830763"/>
              </a:xfrm>
              <a:blipFill rotWithShape="1">
                <a:blip r:embed="rId2"/>
                <a:stretch>
                  <a:fillRect l="-741" t="-6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grpSp>
        <p:nvGrpSpPr>
          <p:cNvPr id="42" name="Group 41"/>
          <p:cNvGrpSpPr/>
          <p:nvPr/>
        </p:nvGrpSpPr>
        <p:grpSpPr>
          <a:xfrm>
            <a:off x="1727952" y="2743200"/>
            <a:ext cx="7035048" cy="2743200"/>
            <a:chOff x="1727952" y="2743200"/>
            <a:chExt cx="7035048" cy="2743200"/>
          </a:xfrm>
        </p:grpSpPr>
        <p:sp>
          <p:nvSpPr>
            <p:cNvPr id="5" name="TextBox 4"/>
            <p:cNvSpPr txBox="1"/>
            <p:nvPr/>
          </p:nvSpPr>
          <p:spPr>
            <a:xfrm>
              <a:off x="4709402" y="2754868"/>
              <a:ext cx="703591" cy="369332"/>
            </a:xfrm>
            <a:prstGeom prst="rect">
              <a:avLst/>
            </a:prstGeom>
            <a:solidFill>
              <a:srgbClr val="FFC000"/>
            </a:solidFill>
            <a:ln>
              <a:solidFill>
                <a:schemeClr val="tx1"/>
              </a:solidFill>
            </a:ln>
          </p:spPr>
          <p:txBody>
            <a:bodyPr wrap="none" rtlCol="0">
              <a:spAutoFit/>
            </a:bodyPr>
            <a:lstStyle/>
            <a:p>
              <a:r>
                <a:rPr lang="en-US" dirty="0"/>
                <a:t>3-SAT</a:t>
              </a:r>
            </a:p>
          </p:txBody>
        </p:sp>
        <p:sp>
          <p:nvSpPr>
            <p:cNvPr id="7" name="TextBox 6"/>
            <p:cNvSpPr txBox="1"/>
            <p:nvPr/>
          </p:nvSpPr>
          <p:spPr>
            <a:xfrm>
              <a:off x="2133600" y="2743200"/>
              <a:ext cx="1744260" cy="369332"/>
            </a:xfrm>
            <a:prstGeom prst="rect">
              <a:avLst/>
            </a:prstGeom>
            <a:solidFill>
              <a:srgbClr val="FFC000"/>
            </a:solidFill>
            <a:ln>
              <a:solidFill>
                <a:schemeClr val="tx1"/>
              </a:solidFill>
            </a:ln>
          </p:spPr>
          <p:txBody>
            <a:bodyPr wrap="none" rtlCol="0">
              <a:spAutoFit/>
            </a:bodyPr>
            <a:lstStyle/>
            <a:p>
              <a:r>
                <a:rPr lang="en-US" dirty="0"/>
                <a:t>Independent Set</a:t>
              </a:r>
            </a:p>
          </p:txBody>
        </p:sp>
        <p:sp>
          <p:nvSpPr>
            <p:cNvPr id="8" name="TextBox 7"/>
            <p:cNvSpPr txBox="1"/>
            <p:nvPr/>
          </p:nvSpPr>
          <p:spPr>
            <a:xfrm>
              <a:off x="5918952" y="5117068"/>
              <a:ext cx="2844048" cy="369332"/>
            </a:xfrm>
            <a:prstGeom prst="rect">
              <a:avLst/>
            </a:prstGeom>
            <a:solidFill>
              <a:srgbClr val="FFC000"/>
            </a:solidFill>
            <a:ln>
              <a:solidFill>
                <a:schemeClr val="tx1"/>
              </a:solidFill>
            </a:ln>
          </p:spPr>
          <p:txBody>
            <a:bodyPr wrap="none" rtlCol="0">
              <a:spAutoFit/>
            </a:bodyPr>
            <a:lstStyle/>
            <a:p>
              <a:r>
                <a:rPr lang="en-US" dirty="0"/>
                <a:t>Travelling salesman Problem</a:t>
              </a:r>
            </a:p>
          </p:txBody>
        </p:sp>
        <p:sp>
          <p:nvSpPr>
            <p:cNvPr id="10" name="TextBox 9"/>
            <p:cNvSpPr txBox="1"/>
            <p:nvPr/>
          </p:nvSpPr>
          <p:spPr>
            <a:xfrm>
              <a:off x="1727952" y="4114800"/>
              <a:ext cx="2803396" cy="369332"/>
            </a:xfrm>
            <a:prstGeom prst="rect">
              <a:avLst/>
            </a:prstGeom>
            <a:solidFill>
              <a:srgbClr val="FFC000"/>
            </a:solidFill>
            <a:ln>
              <a:solidFill>
                <a:schemeClr val="tx1"/>
              </a:solidFill>
            </a:ln>
          </p:spPr>
          <p:txBody>
            <a:bodyPr wrap="none" rtlCol="0">
              <a:spAutoFit/>
            </a:bodyPr>
            <a:lstStyle/>
            <a:p>
              <a:r>
                <a:rPr lang="en-US" dirty="0"/>
                <a:t>Integer Linear Programming</a:t>
              </a:r>
            </a:p>
          </p:txBody>
        </p:sp>
        <p:sp>
          <p:nvSpPr>
            <p:cNvPr id="11" name="TextBox 10"/>
            <p:cNvSpPr txBox="1"/>
            <p:nvPr/>
          </p:nvSpPr>
          <p:spPr>
            <a:xfrm>
              <a:off x="3424888" y="4876800"/>
              <a:ext cx="1909112" cy="369332"/>
            </a:xfrm>
            <a:prstGeom prst="rect">
              <a:avLst/>
            </a:prstGeom>
            <a:solidFill>
              <a:srgbClr val="FFC000"/>
            </a:solidFill>
            <a:ln>
              <a:solidFill>
                <a:schemeClr val="tx1"/>
              </a:solidFill>
            </a:ln>
          </p:spPr>
          <p:txBody>
            <a:bodyPr wrap="none" rtlCol="0">
              <a:spAutoFit/>
            </a:bodyPr>
            <a:lstStyle/>
            <a:p>
              <a:r>
                <a:rPr lang="en-US" dirty="0"/>
                <a:t>Hamiltonian cycle</a:t>
              </a:r>
            </a:p>
          </p:txBody>
        </p:sp>
      </p:grpSp>
      <p:sp>
        <p:nvSpPr>
          <p:cNvPr id="12" name="TextBox 11"/>
          <p:cNvSpPr txBox="1"/>
          <p:nvPr/>
        </p:nvSpPr>
        <p:spPr>
          <a:xfrm>
            <a:off x="3352800" y="1828800"/>
            <a:ext cx="1967590" cy="369332"/>
          </a:xfrm>
          <a:prstGeom prst="rect">
            <a:avLst/>
          </a:prstGeom>
          <a:solidFill>
            <a:srgbClr val="FFC000"/>
          </a:solidFill>
          <a:ln>
            <a:solidFill>
              <a:schemeClr val="tx1"/>
            </a:solidFill>
          </a:ln>
        </p:spPr>
        <p:txBody>
          <a:bodyPr wrap="none" rtlCol="0">
            <a:spAutoFit/>
          </a:bodyPr>
          <a:lstStyle/>
          <a:p>
            <a:r>
              <a:rPr lang="en-US" dirty="0"/>
              <a:t>Circuit </a:t>
            </a:r>
            <a:r>
              <a:rPr lang="en-US" dirty="0" err="1"/>
              <a:t>Satisfiability</a:t>
            </a:r>
            <a:endParaRPr lang="en-US" dirty="0"/>
          </a:p>
        </p:txBody>
      </p:sp>
      <p:cxnSp>
        <p:nvCxnSpPr>
          <p:cNvPr id="14" name="Straight Arrow Connector 13"/>
          <p:cNvCxnSpPr>
            <a:endCxn id="5" idx="0"/>
          </p:cNvCxnSpPr>
          <p:nvPr/>
        </p:nvCxnSpPr>
        <p:spPr>
          <a:xfrm>
            <a:off x="4709402" y="2198132"/>
            <a:ext cx="351796" cy="556736"/>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514600" y="3124200"/>
            <a:ext cx="76200" cy="990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3282050" y="3124200"/>
            <a:ext cx="1427352" cy="9906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953000" y="3112532"/>
            <a:ext cx="104680" cy="176426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3"/>
            <a:endCxn id="8" idx="1"/>
          </p:cNvCxnSpPr>
          <p:nvPr/>
        </p:nvCxnSpPr>
        <p:spPr>
          <a:xfrm>
            <a:off x="5334000" y="5061466"/>
            <a:ext cx="584952" cy="24026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0B57BF-BCC2-0B4E-B1AA-77D81B675D1C}"/>
              </a:ext>
            </a:extLst>
          </p:cNvPr>
          <p:cNvSpPr txBox="1"/>
          <p:nvPr/>
        </p:nvSpPr>
        <p:spPr>
          <a:xfrm>
            <a:off x="228600" y="2743200"/>
            <a:ext cx="1380634" cy="369332"/>
          </a:xfrm>
          <a:prstGeom prst="rect">
            <a:avLst/>
          </a:prstGeom>
          <a:solidFill>
            <a:srgbClr val="FFC000"/>
          </a:solidFill>
          <a:ln>
            <a:solidFill>
              <a:schemeClr val="tx1"/>
            </a:solidFill>
          </a:ln>
        </p:spPr>
        <p:txBody>
          <a:bodyPr wrap="none" rtlCol="0">
            <a:spAutoFit/>
          </a:bodyPr>
          <a:lstStyle/>
          <a:p>
            <a:r>
              <a:rPr lang="en-US" dirty="0"/>
              <a:t>Vertex Cover</a:t>
            </a:r>
          </a:p>
        </p:txBody>
      </p:sp>
      <p:cxnSp>
        <p:nvCxnSpPr>
          <p:cNvPr id="19" name="Straight Arrow Connector 18">
            <a:extLst>
              <a:ext uri="{FF2B5EF4-FFF2-40B4-BE49-F238E27FC236}">
                <a16:creationId xmlns:a16="http://schemas.microsoft.com/office/drawing/2014/main" id="{CD56746F-1969-3647-B1D0-05CF9D41B06C}"/>
              </a:ext>
            </a:extLst>
          </p:cNvPr>
          <p:cNvCxnSpPr>
            <a:cxnSpLocks/>
            <a:stCxn id="7" idx="1"/>
            <a:endCxn id="18" idx="3"/>
          </p:cNvCxnSpPr>
          <p:nvPr/>
        </p:nvCxnSpPr>
        <p:spPr>
          <a:xfrm flipH="1">
            <a:off x="1609234" y="2927866"/>
            <a:ext cx="524366"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87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up)">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righ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6C31"/>
                </a:solidFill>
                <a:effectLst>
                  <a:outerShdw blurRad="38100" dist="38100" dir="2700000" algn="tl">
                    <a:srgbClr val="000000">
                      <a:alpha val="43137"/>
                    </a:srgbClr>
                  </a:outerShdw>
                </a:effectLst>
              </a:rPr>
              <a:t>NP</a:t>
            </a:r>
            <a:r>
              <a:rPr lang="en-US" sz="3600" b="1" dirty="0">
                <a:effectLst>
                  <a:outerShdw blurRad="38100" dist="38100" dir="2700000" algn="tl">
                    <a:srgbClr val="000000">
                      <a:alpha val="43137"/>
                    </a:srgbClr>
                  </a:outerShdw>
                </a:effectLst>
              </a:rPr>
              <a:t> versus </a:t>
            </a:r>
            <a:r>
              <a:rPr lang="en-US" sz="3600" b="1" dirty="0">
                <a:solidFill>
                  <a:srgbClr val="006C31"/>
                </a:solidFill>
                <a:effectLst>
                  <a:outerShdw blurRad="38100" dist="38100" dir="2700000" algn="tl">
                    <a:srgbClr val="000000">
                      <a:alpha val="43137"/>
                    </a:srgbClr>
                  </a:outerShdw>
                </a:effectLst>
              </a:rPr>
              <a:t>P</a:t>
            </a:r>
          </a:p>
        </p:txBody>
      </p:sp>
      <p:sp>
        <p:nvSpPr>
          <p:cNvPr id="3" name="Content Placeholder 2"/>
          <p:cNvSpPr>
            <a:spLocks noGrp="1"/>
          </p:cNvSpPr>
          <p:nvPr>
            <p:ph idx="1"/>
          </p:nvPr>
        </p:nvSpPr>
        <p:spPr>
          <a:xfrm>
            <a:off x="457200" y="1752600"/>
            <a:ext cx="8229600" cy="4724400"/>
          </a:xfrm>
        </p:spPr>
        <p:txBody>
          <a:bodyPr>
            <a:normAutofit lnSpcReduction="10000"/>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If any </a:t>
            </a:r>
            <a:r>
              <a:rPr lang="en-US" sz="2000" b="1" dirty="0">
                <a:solidFill>
                  <a:srgbClr val="006C31"/>
                </a:solidFill>
              </a:rPr>
              <a:t>NP</a:t>
            </a:r>
            <a:r>
              <a:rPr lang="en-US" sz="2000" dirty="0"/>
              <a:t>-complete problem is solved in polynomial time</a:t>
            </a:r>
          </a:p>
          <a:p>
            <a:pPr marL="0" indent="0">
              <a:buNone/>
            </a:pPr>
            <a:r>
              <a:rPr lang="en-US" sz="2000" dirty="0">
                <a:sym typeface="Wingdings" pitchFamily="2" charset="2"/>
              </a:rPr>
              <a:t></a:t>
            </a:r>
            <a:r>
              <a:rPr lang="en-US" sz="2000" b="1" dirty="0">
                <a:solidFill>
                  <a:srgbClr val="0070C0"/>
                </a:solidFill>
              </a:rPr>
              <a:t> </a:t>
            </a:r>
            <a:r>
              <a:rPr lang="en-US" sz="2000" b="1" dirty="0">
                <a:solidFill>
                  <a:srgbClr val="006C31"/>
                </a:solidFill>
              </a:rPr>
              <a:t>P</a:t>
            </a:r>
            <a:r>
              <a:rPr lang="en-US" sz="2000" b="1" dirty="0"/>
              <a:t> = </a:t>
            </a:r>
            <a:r>
              <a:rPr lang="en-US" sz="2000" b="1" dirty="0">
                <a:solidFill>
                  <a:srgbClr val="006C31"/>
                </a:solidFill>
              </a:rPr>
              <a:t>NP</a:t>
            </a:r>
            <a:r>
              <a:rPr lang="en-US" sz="2000" b="1" dirty="0"/>
              <a:t> </a:t>
            </a:r>
            <a:endParaRPr lang="en-US" sz="2000" dirty="0"/>
          </a:p>
        </p:txBody>
      </p:sp>
      <p:sp>
        <p:nvSpPr>
          <p:cNvPr id="4" name="Oval 3"/>
          <p:cNvSpPr/>
          <p:nvPr/>
        </p:nvSpPr>
        <p:spPr>
          <a:xfrm>
            <a:off x="2133600" y="25146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Oval 4"/>
          <p:cNvSpPr/>
          <p:nvPr/>
        </p:nvSpPr>
        <p:spPr>
          <a:xfrm>
            <a:off x="4191000" y="3505200"/>
            <a:ext cx="1600200" cy="12192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91200" y="3821668"/>
            <a:ext cx="308098" cy="369332"/>
          </a:xfrm>
          <a:prstGeom prst="rect">
            <a:avLst/>
          </a:prstGeom>
          <a:noFill/>
        </p:spPr>
        <p:txBody>
          <a:bodyPr wrap="none" rtlCol="0">
            <a:spAutoFit/>
          </a:bodyPr>
          <a:lstStyle/>
          <a:p>
            <a:r>
              <a:rPr lang="en-US" b="1" dirty="0">
                <a:solidFill>
                  <a:srgbClr val="006C31"/>
                </a:solidFill>
              </a:rPr>
              <a:t>P</a:t>
            </a:r>
          </a:p>
        </p:txBody>
      </p:sp>
      <p:sp>
        <p:nvSpPr>
          <p:cNvPr id="7" name="TextBox 6"/>
          <p:cNvSpPr txBox="1"/>
          <p:nvPr/>
        </p:nvSpPr>
        <p:spPr>
          <a:xfrm>
            <a:off x="6934200" y="3657600"/>
            <a:ext cx="460382" cy="369332"/>
          </a:xfrm>
          <a:prstGeom prst="rect">
            <a:avLst/>
          </a:prstGeom>
          <a:noFill/>
        </p:spPr>
        <p:txBody>
          <a:bodyPr wrap="none" rtlCol="0">
            <a:spAutoFit/>
          </a:bodyPr>
          <a:lstStyle/>
          <a:p>
            <a:r>
              <a:rPr lang="en-US" b="1" dirty="0">
                <a:solidFill>
                  <a:srgbClr val="006C31"/>
                </a:solidFill>
              </a:rPr>
              <a:t>NP</a:t>
            </a:r>
          </a:p>
        </p:txBody>
      </p:sp>
      <p:sp>
        <p:nvSpPr>
          <p:cNvPr id="9" name="TextBox 8"/>
          <p:cNvSpPr txBox="1"/>
          <p:nvPr/>
        </p:nvSpPr>
        <p:spPr>
          <a:xfrm>
            <a:off x="3838220" y="1840468"/>
            <a:ext cx="1715534" cy="523220"/>
          </a:xfrm>
          <a:prstGeom prst="rect">
            <a:avLst/>
          </a:prstGeom>
          <a:noFill/>
          <a:ln>
            <a:solidFill>
              <a:srgbClr val="FF0000"/>
            </a:solidFill>
          </a:ln>
        </p:spPr>
        <p:txBody>
          <a:bodyPr wrap="none" rtlCol="0">
            <a:spAutoFit/>
          </a:bodyPr>
          <a:lstStyle/>
          <a:p>
            <a:r>
              <a:rPr lang="en-US" sz="2800" b="1" dirty="0"/>
              <a:t>Is </a:t>
            </a:r>
            <a:r>
              <a:rPr lang="en-US" sz="2800" b="1" dirty="0">
                <a:solidFill>
                  <a:srgbClr val="006C31"/>
                </a:solidFill>
              </a:rPr>
              <a:t>P</a:t>
            </a:r>
            <a:r>
              <a:rPr lang="en-US" sz="2800" b="1" dirty="0"/>
              <a:t> = </a:t>
            </a:r>
            <a:r>
              <a:rPr lang="en-US" sz="2800" b="1" dirty="0">
                <a:solidFill>
                  <a:srgbClr val="006C31"/>
                </a:solidFill>
              </a:rPr>
              <a:t>NP</a:t>
            </a:r>
            <a:r>
              <a:rPr lang="en-US" sz="2800" b="1" dirty="0"/>
              <a:t> ?</a:t>
            </a:r>
          </a:p>
        </p:txBody>
      </p:sp>
      <p:grpSp>
        <p:nvGrpSpPr>
          <p:cNvPr id="12" name="Group 11"/>
          <p:cNvGrpSpPr/>
          <p:nvPr/>
        </p:nvGrpSpPr>
        <p:grpSpPr>
          <a:xfrm>
            <a:off x="2514600" y="3048000"/>
            <a:ext cx="1600200" cy="1600200"/>
            <a:chOff x="2514600" y="3048000"/>
            <a:chExt cx="1600200" cy="1600200"/>
          </a:xfrm>
        </p:grpSpPr>
        <p:sp>
          <p:nvSpPr>
            <p:cNvPr id="10" name="Oval 9"/>
            <p:cNvSpPr/>
            <p:nvPr/>
          </p:nvSpPr>
          <p:spPr>
            <a:xfrm>
              <a:off x="2514600" y="3048000"/>
              <a:ext cx="1600200" cy="12192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590800" y="4278868"/>
              <a:ext cx="1423018" cy="369332"/>
            </a:xfrm>
            <a:prstGeom prst="rect">
              <a:avLst/>
            </a:prstGeom>
            <a:noFill/>
          </p:spPr>
          <p:txBody>
            <a:bodyPr wrap="none" rtlCol="0">
              <a:spAutoFit/>
            </a:bodyPr>
            <a:lstStyle/>
            <a:p>
              <a:r>
                <a:rPr lang="en-US" b="1" dirty="0">
                  <a:solidFill>
                    <a:srgbClr val="006C31"/>
                  </a:solidFill>
                </a:rPr>
                <a:t>NP</a:t>
              </a:r>
              <a:r>
                <a:rPr lang="en-US" b="1" dirty="0"/>
                <a:t>-complete</a:t>
              </a:r>
              <a:endParaRPr lang="en-US" b="1" dirty="0">
                <a:solidFill>
                  <a:srgbClr val="C00000"/>
                </a:solidFill>
              </a:endParaRPr>
            </a:p>
          </p:txBody>
        </p:sp>
      </p:grpSp>
    </p:spTree>
    <p:extLst>
      <p:ext uri="{BB962C8B-B14F-4D97-AF65-F5344CB8AC3E}">
        <p14:creationId xmlns:p14="http://schemas.microsoft.com/office/powerpoint/2010/main" val="21504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animEffect transition="in" filter="fade">
                                      <p:cBhvr>
                                        <p:cTn id="1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How to show a problem to be </a:t>
            </a:r>
            <a:r>
              <a:rPr lang="en-US" sz="3200" b="1" dirty="0">
                <a:solidFill>
                  <a:srgbClr val="006C31"/>
                </a:solidFill>
                <a:effectLst>
                  <a:outerShdw blurRad="38100" dist="38100" dir="2700000" algn="tl">
                    <a:srgbClr val="000000">
                      <a:alpha val="43137"/>
                    </a:srgbClr>
                  </a:outerShdw>
                </a:effectLst>
              </a:rPr>
              <a:t>NP</a:t>
            </a:r>
            <a:r>
              <a:rPr lang="en-US" sz="3200" b="1" dirty="0">
                <a:effectLst>
                  <a:outerShdw blurRad="38100" dist="38100" dir="2700000" algn="tl">
                    <a:srgbClr val="000000">
                      <a:alpha val="43137"/>
                    </a:srgbClr>
                  </a:outerShdw>
                </a:effectLst>
              </a:rPr>
              <a:t>-complete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000" dirty="0"/>
                  <a:t>Let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be a problem which we wish to show to be </a:t>
                </a:r>
                <a:r>
                  <a:rPr lang="en-US" sz="2000" b="1" dirty="0">
                    <a:solidFill>
                      <a:srgbClr val="006C31"/>
                    </a:solidFill>
                  </a:rPr>
                  <a:t>NP</a:t>
                </a:r>
                <a:r>
                  <a:rPr lang="en-US" sz="2000" dirty="0"/>
                  <a:t>-complete</a:t>
                </a:r>
                <a:endParaRPr lang="en-US" sz="2000" dirty="0">
                  <a:solidFill>
                    <a:srgbClr val="FF0000"/>
                  </a:solidFill>
                </a:endParaRPr>
              </a:p>
              <a:p>
                <a:pPr marL="457200" indent="-457200">
                  <a:buFont typeface="+mj-lt"/>
                  <a:buAutoNum type="arabicPeriod"/>
                </a:pPr>
                <a:r>
                  <a:rPr lang="en-US" sz="2000" dirty="0"/>
                  <a:t>Show that </a:t>
                </a:r>
                <a14:m>
                  <m:oMath xmlns:m="http://schemas.openxmlformats.org/officeDocument/2006/math">
                    <m:r>
                      <a:rPr lang="en-US" sz="2000" b="1" i="1" dirty="0" smtClean="0">
                        <a:solidFill>
                          <a:srgbClr val="C00000"/>
                        </a:solidFill>
                        <a:latin typeface="Cambria Math"/>
                      </a:rPr>
                      <m:t>𝑿</m:t>
                    </m:r>
                  </m:oMath>
                </a14:m>
                <a:r>
                  <a:rPr lang="en-US" sz="2000" dirty="0">
                    <a:solidFill>
                      <a:srgbClr val="0070C0"/>
                    </a:solidFill>
                  </a:rPr>
                  <a:t> </a:t>
                </a:r>
                <a:r>
                  <a:rPr lang="el-GR" sz="2000" dirty="0"/>
                  <a:t>ϵ</a:t>
                </a:r>
                <a:r>
                  <a:rPr lang="en-US" sz="2000" dirty="0">
                    <a:solidFill>
                      <a:srgbClr val="0070C0"/>
                    </a:solidFill>
                  </a:rPr>
                  <a:t> </a:t>
                </a:r>
                <a:r>
                  <a:rPr lang="en-US" sz="2000" b="1" dirty="0">
                    <a:solidFill>
                      <a:srgbClr val="006C31"/>
                    </a:solidFill>
                  </a:rPr>
                  <a:t>NP</a:t>
                </a:r>
              </a:p>
              <a:p>
                <a:pPr marL="457200" indent="-457200">
                  <a:buFont typeface="+mj-lt"/>
                  <a:buAutoNum type="arabicPeriod"/>
                </a:pPr>
                <a:r>
                  <a:rPr lang="en-US" sz="2000" dirty="0"/>
                  <a:t>Pick a problem </a:t>
                </a:r>
                <a14:m>
                  <m:oMath xmlns:m="http://schemas.openxmlformats.org/officeDocument/2006/math">
                    <m:r>
                      <a:rPr lang="en-US" sz="2000" b="1" i="1" dirty="0">
                        <a:solidFill>
                          <a:srgbClr val="C00000"/>
                        </a:solidFill>
                        <a:latin typeface="Cambria Math"/>
                      </a:rPr>
                      <m:t>𝑨</m:t>
                    </m:r>
                  </m:oMath>
                </a14:m>
                <a:r>
                  <a:rPr lang="en-US" sz="2000" dirty="0"/>
                  <a:t> which is already known to be </a:t>
                </a:r>
                <a:r>
                  <a:rPr lang="en-US" sz="2000" b="1" dirty="0">
                    <a:solidFill>
                      <a:srgbClr val="006C31"/>
                    </a:solidFill>
                  </a:rPr>
                  <a:t>NP</a:t>
                </a:r>
                <a:r>
                  <a:rPr lang="en-US" sz="2000" dirty="0"/>
                  <a:t>-complete</a:t>
                </a:r>
                <a:endParaRPr lang="en-US" sz="2000" dirty="0">
                  <a:solidFill>
                    <a:srgbClr val="FF0000"/>
                  </a:solidFill>
                </a:endParaRPr>
              </a:p>
              <a:p>
                <a:pPr marL="457200" indent="-457200">
                  <a:buFont typeface="+mj-lt"/>
                  <a:buAutoNum type="arabicPeriod"/>
                </a:pPr>
                <a:r>
                  <a:rPr lang="en-US" sz="2000" dirty="0"/>
                  <a:t>Show that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𝑿</m:t>
                    </m:r>
                  </m:oMath>
                </a14:m>
                <a:endParaRPr lang="en-US" sz="2000"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grpSp>
        <p:nvGrpSpPr>
          <p:cNvPr id="33" name="Group 32"/>
          <p:cNvGrpSpPr/>
          <p:nvPr/>
        </p:nvGrpSpPr>
        <p:grpSpPr>
          <a:xfrm>
            <a:off x="4686300" y="5181600"/>
            <a:ext cx="342992" cy="369332"/>
            <a:chOff x="4686300" y="5181600"/>
            <a:chExt cx="342992" cy="369332"/>
          </a:xfrm>
        </p:grpSpPr>
        <p:sp>
          <p:nvSpPr>
            <p:cNvPr id="27" name="Oval 26"/>
            <p:cNvSpPr/>
            <p:nvPr/>
          </p:nvSpPr>
          <p:spPr>
            <a:xfrm>
              <a:off x="4686300" y="519066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724400" y="5181600"/>
              <a:ext cx="304892" cy="369332"/>
            </a:xfrm>
            <a:prstGeom prst="rect">
              <a:avLst/>
            </a:prstGeom>
            <a:noFill/>
          </p:spPr>
          <p:txBody>
            <a:bodyPr wrap="none" rtlCol="0">
              <a:spAutoFit/>
            </a:bodyPr>
            <a:lstStyle/>
            <a:p>
              <a:r>
                <a:rPr lang="en-US" dirty="0">
                  <a:solidFill>
                    <a:srgbClr val="0070C0"/>
                  </a:solidFill>
                </a:rPr>
                <a:t>Y</a:t>
              </a:r>
            </a:p>
          </p:txBody>
        </p:sp>
      </p:grpSp>
      <p:grpSp>
        <p:nvGrpSpPr>
          <p:cNvPr id="35" name="Group 34"/>
          <p:cNvGrpSpPr/>
          <p:nvPr/>
        </p:nvGrpSpPr>
        <p:grpSpPr>
          <a:xfrm>
            <a:off x="2057400" y="3352800"/>
            <a:ext cx="5410200" cy="2895600"/>
            <a:chOff x="2057400" y="3352800"/>
            <a:chExt cx="5410200" cy="2895600"/>
          </a:xfrm>
        </p:grpSpPr>
        <p:grpSp>
          <p:nvGrpSpPr>
            <p:cNvPr id="4" name="Group 3"/>
            <p:cNvGrpSpPr/>
            <p:nvPr/>
          </p:nvGrpSpPr>
          <p:grpSpPr>
            <a:xfrm>
              <a:off x="2057400" y="3352800"/>
              <a:ext cx="4724400" cy="2895600"/>
              <a:chOff x="1866900" y="2209800"/>
              <a:chExt cx="4724400" cy="2895600"/>
            </a:xfrm>
          </p:grpSpPr>
          <p:sp>
            <p:nvSpPr>
              <p:cNvPr id="5" name="Oval 4"/>
              <p:cNvSpPr/>
              <p:nvPr/>
            </p:nvSpPr>
            <p:spPr>
              <a:xfrm>
                <a:off x="1866900" y="2209800"/>
                <a:ext cx="4724400" cy="2895600"/>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6" name="Oval 5"/>
              <p:cNvSpPr/>
              <p:nvPr/>
            </p:nvSpPr>
            <p:spPr>
              <a:xfrm>
                <a:off x="3048000" y="2895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636691" y="2514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14600" y="3795596"/>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429465" y="43434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295900" y="299735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181600" y="4173344"/>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943600" y="371475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262936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229100" y="4470245"/>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962400" y="3429000"/>
                <a:ext cx="114300" cy="1143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2628900" y="2628900"/>
                <a:ext cx="3314700" cy="1841345"/>
                <a:chOff x="2628900" y="2628900"/>
                <a:chExt cx="3314700" cy="1841345"/>
              </a:xfrm>
            </p:grpSpPr>
            <p:cxnSp>
              <p:nvCxnSpPr>
                <p:cNvPr id="18" name="Straight Arrow Connector 17"/>
                <p:cNvCxnSpPr>
                  <a:stCxn id="7" idx="4"/>
                  <a:endCxn id="15" idx="1"/>
                </p:cNvCxnSpPr>
                <p:nvPr/>
              </p:nvCxnSpPr>
              <p:spPr>
                <a:xfrm>
                  <a:off x="3693841" y="2628900"/>
                  <a:ext cx="285298"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5" idx="7"/>
                </p:cNvCxnSpPr>
                <p:nvPr/>
              </p:nvCxnSpPr>
              <p:spPr>
                <a:xfrm flipH="1">
                  <a:off x="4059961" y="2726926"/>
                  <a:ext cx="604978" cy="7188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5" idx="5"/>
                </p:cNvCxnSpPr>
                <p:nvPr/>
              </p:nvCxnSpPr>
              <p:spPr>
                <a:xfrm flipH="1">
                  <a:off x="4059961" y="3094916"/>
                  <a:ext cx="1252678" cy="4316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2"/>
                </p:cNvCxnSpPr>
                <p:nvPr/>
              </p:nvCxnSpPr>
              <p:spPr>
                <a:xfrm flipH="1" flipV="1">
                  <a:off x="4076700" y="3543300"/>
                  <a:ext cx="1866900" cy="2286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0"/>
                </p:cNvCxnSpPr>
                <p:nvPr/>
              </p:nvCxnSpPr>
              <p:spPr>
                <a:xfrm flipH="1" flipV="1">
                  <a:off x="4019550" y="3543300"/>
                  <a:ext cx="266700" cy="9269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p:cNvCxnSpPr>
                <p:nvPr/>
              </p:nvCxnSpPr>
              <p:spPr>
                <a:xfrm flipH="1" flipV="1">
                  <a:off x="4076700" y="3543300"/>
                  <a:ext cx="1104900" cy="6871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0"/>
                  <a:endCxn id="15" idx="3"/>
                </p:cNvCxnSpPr>
                <p:nvPr/>
              </p:nvCxnSpPr>
              <p:spPr>
                <a:xfrm flipV="1">
                  <a:off x="3486615" y="3526561"/>
                  <a:ext cx="492524" cy="8168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6"/>
                  <a:endCxn id="15" idx="2"/>
                </p:cNvCxnSpPr>
                <p:nvPr/>
              </p:nvCxnSpPr>
              <p:spPr>
                <a:xfrm>
                  <a:off x="3162300" y="2952750"/>
                  <a:ext cx="800100" cy="533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6"/>
                  <a:endCxn id="15" idx="3"/>
                </p:cNvCxnSpPr>
                <p:nvPr/>
              </p:nvCxnSpPr>
              <p:spPr>
                <a:xfrm flipV="1">
                  <a:off x="2628900" y="3526561"/>
                  <a:ext cx="1350239" cy="3261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p:cNvSpPr txBox="1"/>
                  <p:nvPr/>
                </p:nvSpPr>
                <p:spPr>
                  <a:xfrm>
                    <a:off x="3581400" y="3516868"/>
                    <a:ext cx="38985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𝑨</m:t>
                          </m:r>
                        </m:oMath>
                      </m:oMathPara>
                    </a14:m>
                    <a:endParaRPr lang="en-US" dirty="0">
                      <a:solidFill>
                        <a:srgbClr val="0070C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581400" y="3516868"/>
                    <a:ext cx="389850" cy="369332"/>
                  </a:xfrm>
                  <a:prstGeom prst="rect">
                    <a:avLst/>
                  </a:prstGeom>
                  <a:blipFill rotWithShape="1">
                    <a:blip r:embed="rId3"/>
                    <a:stretch>
                      <a:fillRect t="-8197" r="-20313" b="-24590"/>
                    </a:stretch>
                  </a:blipFill>
                </p:spPr>
                <p:txBody>
                  <a:bodyPr/>
                  <a:lstStyle/>
                  <a:p>
                    <a:r>
                      <a:rPr lang="en-US">
                        <a:noFill/>
                      </a:rPr>
                      <a:t> </a:t>
                    </a:r>
                  </a:p>
                </p:txBody>
              </p:sp>
            </mc:Fallback>
          </mc:AlternateContent>
        </p:grpSp>
        <p:sp>
          <p:nvSpPr>
            <p:cNvPr id="34" name="TextBox 33"/>
            <p:cNvSpPr txBox="1"/>
            <p:nvPr/>
          </p:nvSpPr>
          <p:spPr>
            <a:xfrm>
              <a:off x="7007218" y="4431268"/>
              <a:ext cx="460382" cy="369332"/>
            </a:xfrm>
            <a:prstGeom prst="rect">
              <a:avLst/>
            </a:prstGeom>
            <a:noFill/>
          </p:spPr>
          <p:txBody>
            <a:bodyPr wrap="none" rtlCol="0">
              <a:spAutoFit/>
            </a:bodyPr>
            <a:lstStyle/>
            <a:p>
              <a:r>
                <a:rPr lang="en-US" b="1" dirty="0"/>
                <a:t>NP</a:t>
              </a:r>
            </a:p>
          </p:txBody>
        </p:sp>
      </p:grpSp>
      <p:cxnSp>
        <p:nvCxnSpPr>
          <p:cNvPr id="29" name="Straight Arrow Connector 28"/>
          <p:cNvCxnSpPr>
            <a:endCxn id="27" idx="1"/>
          </p:cNvCxnSpPr>
          <p:nvPr/>
        </p:nvCxnSpPr>
        <p:spPr>
          <a:xfrm>
            <a:off x="4250461" y="4686300"/>
            <a:ext cx="452578" cy="52109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4648200" y="5181600"/>
            <a:ext cx="397866" cy="381000"/>
            <a:chOff x="4648200" y="5181600"/>
            <a:chExt cx="397866" cy="381000"/>
          </a:xfrm>
        </p:grpSpPr>
        <p:sp>
          <p:nvSpPr>
            <p:cNvPr id="36" name="Oval 35"/>
            <p:cNvSpPr/>
            <p:nvPr/>
          </p:nvSpPr>
          <p:spPr>
            <a:xfrm>
              <a:off x="4648200" y="5181600"/>
              <a:ext cx="114300" cy="1143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p:cNvSpPr txBox="1"/>
                <p:nvPr/>
              </p:nvSpPr>
              <p:spPr>
                <a:xfrm>
                  <a:off x="4648200" y="5193268"/>
                  <a:ext cx="3978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C00000"/>
                            </a:solidFill>
                            <a:latin typeface="Cambria Math"/>
                          </a:rPr>
                          <m:t>𝑿</m:t>
                        </m:r>
                      </m:oMath>
                    </m:oMathPara>
                  </a14:m>
                  <a:endParaRPr lang="en-US" dirty="0">
                    <a:solidFill>
                      <a:srgbClr val="0070C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4648200" y="5193268"/>
                  <a:ext cx="397866" cy="369332"/>
                </a:xfrm>
                <a:prstGeom prst="rect">
                  <a:avLst/>
                </a:prstGeom>
                <a:blipFill rotWithShape="1">
                  <a:blip r:embed="rId4"/>
                  <a:stretch>
                    <a:fillRect t="-8197" r="-20000" b="-24590"/>
                  </a:stretch>
                </a:blipFill>
              </p:spPr>
              <p:txBody>
                <a:bodyPr/>
                <a:lstStyle/>
                <a:p>
                  <a:r>
                    <a:rPr lang="en-US">
                      <a:noFill/>
                    </a:rPr>
                    <a:t> </a:t>
                  </a:r>
                </a:p>
              </p:txBody>
            </p:sp>
          </mc:Fallback>
        </mc:AlternateContent>
      </p:grpSp>
      <p:sp>
        <p:nvSpPr>
          <p:cNvPr id="39" name="Rectangle 38"/>
          <p:cNvSpPr/>
          <p:nvPr/>
        </p:nvSpPr>
        <p:spPr>
          <a:xfrm>
            <a:off x="2819400" y="23622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2590800" y="16764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7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3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39"/>
                                        </p:tgtEl>
                                      </p:cBhvr>
                                    </p:animEffect>
                                    <p:set>
                                      <p:cBhvr>
                                        <p:cTn id="22" dur="1" fill="hold">
                                          <p:stCondLst>
                                            <p:cond delay="1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80">
                                          <p:stCondLst>
                                            <p:cond delay="0"/>
                                          </p:stCondLst>
                                        </p:cTn>
                                        <p:tgtEl>
                                          <p:spTgt spid="29"/>
                                        </p:tgtEl>
                                      </p:cBhvr>
                                    </p:animEffect>
                                    <p:anim calcmode="lin" valueType="num">
                                      <p:cBhvr>
                                        <p:cTn id="4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53" dur="26">
                                          <p:stCondLst>
                                            <p:cond delay="650"/>
                                          </p:stCondLst>
                                        </p:cTn>
                                        <p:tgtEl>
                                          <p:spTgt spid="29"/>
                                        </p:tgtEl>
                                      </p:cBhvr>
                                      <p:to x="100000" y="60000"/>
                                    </p:animScale>
                                    <p:animScale>
                                      <p:cBhvr>
                                        <p:cTn id="54" dur="166" decel="50000">
                                          <p:stCondLst>
                                            <p:cond delay="676"/>
                                          </p:stCondLst>
                                        </p:cTn>
                                        <p:tgtEl>
                                          <p:spTgt spid="29"/>
                                        </p:tgtEl>
                                      </p:cBhvr>
                                      <p:to x="100000" y="100000"/>
                                    </p:animScale>
                                    <p:animScale>
                                      <p:cBhvr>
                                        <p:cTn id="55" dur="26">
                                          <p:stCondLst>
                                            <p:cond delay="1312"/>
                                          </p:stCondLst>
                                        </p:cTn>
                                        <p:tgtEl>
                                          <p:spTgt spid="29"/>
                                        </p:tgtEl>
                                      </p:cBhvr>
                                      <p:to x="100000" y="80000"/>
                                    </p:animScale>
                                    <p:animScale>
                                      <p:cBhvr>
                                        <p:cTn id="56" dur="166" decel="50000">
                                          <p:stCondLst>
                                            <p:cond delay="1338"/>
                                          </p:stCondLst>
                                        </p:cTn>
                                        <p:tgtEl>
                                          <p:spTgt spid="29"/>
                                        </p:tgtEl>
                                      </p:cBhvr>
                                      <p:to x="100000" y="100000"/>
                                    </p:animScale>
                                    <p:animScale>
                                      <p:cBhvr>
                                        <p:cTn id="57" dur="26">
                                          <p:stCondLst>
                                            <p:cond delay="1642"/>
                                          </p:stCondLst>
                                        </p:cTn>
                                        <p:tgtEl>
                                          <p:spTgt spid="29"/>
                                        </p:tgtEl>
                                      </p:cBhvr>
                                      <p:to x="100000" y="90000"/>
                                    </p:animScale>
                                    <p:animScale>
                                      <p:cBhvr>
                                        <p:cTn id="58" dur="166" decel="50000">
                                          <p:stCondLst>
                                            <p:cond delay="1668"/>
                                          </p:stCondLst>
                                        </p:cTn>
                                        <p:tgtEl>
                                          <p:spTgt spid="29"/>
                                        </p:tgtEl>
                                      </p:cBhvr>
                                      <p:to x="100000" y="100000"/>
                                    </p:animScale>
                                    <p:animScale>
                                      <p:cBhvr>
                                        <p:cTn id="59" dur="26">
                                          <p:stCondLst>
                                            <p:cond delay="1808"/>
                                          </p:stCondLst>
                                        </p:cTn>
                                        <p:tgtEl>
                                          <p:spTgt spid="29"/>
                                        </p:tgtEl>
                                      </p:cBhvr>
                                      <p:to x="100000" y="95000"/>
                                    </p:animScale>
                                    <p:animScale>
                                      <p:cBhvr>
                                        <p:cTn id="60" dur="166" decel="50000">
                                          <p:stCondLst>
                                            <p:cond delay="1834"/>
                                          </p:stCondLst>
                                        </p:cTn>
                                        <p:tgtEl>
                                          <p:spTgt spid="2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Example </a:t>
            </a:r>
            <a:endParaRPr lang="en-US" sz="3200" dirty="0">
              <a:solidFill>
                <a:srgbClr val="C00000"/>
              </a:solidFill>
            </a:endParaRPr>
          </a:p>
        </p:txBody>
      </p:sp>
      <p:sp>
        <p:nvSpPr>
          <p:cNvPr id="6" name="Text Placeholder 5"/>
          <p:cNvSpPr>
            <a:spLocks noGrp="1"/>
          </p:cNvSpPr>
          <p:nvPr>
            <p:ph type="body" idx="1"/>
          </p:nvPr>
        </p:nvSpPr>
        <p:spPr/>
        <p:txBody>
          <a:bodyPr/>
          <a:lstStyle/>
          <a:p>
            <a:pPr algn="ctr"/>
            <a:r>
              <a:rPr lang="en-US" sz="2800" b="1" dirty="0">
                <a:solidFill>
                  <a:schemeClr val="tx1"/>
                </a:solidFill>
              </a:rPr>
              <a:t>Showing</a:t>
            </a:r>
            <a:r>
              <a:rPr lang="en-US" sz="2800" b="1" dirty="0">
                <a:solidFill>
                  <a:srgbClr val="C00000"/>
                </a:solidFill>
              </a:rPr>
              <a:t> Dominating Set </a:t>
            </a:r>
            <a:r>
              <a:rPr lang="en-US" sz="2800" b="1" dirty="0">
                <a:solidFill>
                  <a:schemeClr val="tx1"/>
                </a:solidFill>
              </a:rPr>
              <a:t>to be </a:t>
            </a:r>
            <a:r>
              <a:rPr lang="en-US" sz="2800" b="1" dirty="0">
                <a:solidFill>
                  <a:srgbClr val="006C31"/>
                </a:solidFill>
              </a:rPr>
              <a:t>NP</a:t>
            </a:r>
            <a:r>
              <a:rPr lang="en-US" sz="2800" b="1" dirty="0">
                <a:solidFill>
                  <a:schemeClr val="tx1"/>
                </a:solidFill>
              </a:rPr>
              <a:t>-complete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spTree>
    <p:extLst>
      <p:ext uri="{BB962C8B-B14F-4D97-AF65-F5344CB8AC3E}">
        <p14:creationId xmlns:p14="http://schemas.microsoft.com/office/powerpoint/2010/main" val="230738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Dominating  Set</a:t>
            </a:r>
            <a:br>
              <a:rPr lang="en-US" sz="3200" b="1" dirty="0">
                <a:solidFill>
                  <a:srgbClr val="C00000"/>
                </a:solidFill>
              </a:rPr>
            </a:br>
            <a:br>
              <a:rPr lang="en-US" sz="3200" b="1" dirty="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762000"/>
                <a:ext cx="8229600" cy="5791200"/>
              </a:xfrm>
            </p:spPr>
            <p:txBody>
              <a:bodyPr/>
              <a:lstStyle/>
              <a:p>
                <a:pPr marL="0" indent="0">
                  <a:buNone/>
                </a:pPr>
                <a:r>
                  <a:rPr lang="en-US" sz="2000" b="1" dirty="0">
                    <a:solidFill>
                      <a:srgbClr val="C00000"/>
                    </a:solidFill>
                  </a:rPr>
                  <a:t>Definition</a:t>
                </a:r>
                <a:r>
                  <a:rPr lang="en-US" sz="2000" dirty="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t>
                </a:r>
              </a:p>
              <a:p>
                <a:pPr marL="0" indent="0" algn="ctr">
                  <a:buNone/>
                </a:pPr>
                <a14:m>
                  <m:oMath xmlns:m="http://schemas.openxmlformats.org/officeDocument/2006/math">
                    <m:r>
                      <a:rPr lang="en-US" sz="2000" b="1" i="1" dirty="0" smtClean="0">
                        <a:solidFill>
                          <a:srgbClr val="0070C0"/>
                        </a:solidFill>
                        <a:latin typeface="Cambria Math"/>
                      </a:rPr>
                      <m:t>𝑵</m:t>
                    </m:r>
                    <m:r>
                      <a:rPr lang="en-US" sz="2000" b="1" i="1" dirty="0" smtClean="0">
                        <a:solidFill>
                          <a:srgbClr val="0070C0"/>
                        </a:solidFill>
                        <a:latin typeface="Cambria Math"/>
                      </a:rPr>
                      <m:t>(</m:t>
                    </m:r>
                    <m:r>
                      <a:rPr lang="en-US" sz="2000" b="1" i="1" dirty="0">
                        <a:solidFill>
                          <a:srgbClr val="0070C0"/>
                        </a:solidFill>
                        <a:latin typeface="Cambria Math"/>
                      </a:rPr>
                      <m:t>𝒖</m:t>
                    </m:r>
                    <m:r>
                      <a:rPr lang="en-US" sz="2000" b="1" i="1" dirty="0" smtClean="0">
                        <a:solidFill>
                          <a:srgbClr val="0070C0"/>
                        </a:solidFill>
                        <a:latin typeface="Cambria Math"/>
                      </a:rPr>
                      <m:t>)</m:t>
                    </m:r>
                  </m:oMath>
                </a14:m>
                <a:r>
                  <a:rPr lang="en-US" sz="2000" dirty="0"/>
                  <a:t>= {</a:t>
                </a:r>
                <a14:m>
                  <m:oMath xmlns:m="http://schemas.openxmlformats.org/officeDocument/2006/math">
                    <m:r>
                      <a:rPr lang="en-US" sz="2000" b="1" i="1" dirty="0" smtClean="0">
                        <a:solidFill>
                          <a:srgbClr val="0070C0"/>
                        </a:solidFill>
                        <a:latin typeface="Cambria Math"/>
                      </a:rPr>
                      <m:t>𝒗</m:t>
                    </m:r>
                    <m:r>
                      <a:rPr lang="en-US" sz="2000" b="1" i="1" dirty="0">
                        <a:solidFill>
                          <a:srgbClr val="0070C0"/>
                        </a:solidFill>
                        <a:latin typeface="Cambria Math"/>
                      </a:rPr>
                      <m:t> </m:t>
                    </m:r>
                  </m:oMath>
                </a14:m>
                <a:r>
                  <a:rPr lang="en-US" sz="2000" dirty="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𝒖</m:t>
                    </m:r>
                  </m:oMath>
                </a14:m>
                <a:r>
                  <a:rPr lang="en-US" sz="2000" dirty="0"/>
                  <a:t> or (</a:t>
                </a:r>
                <a14:m>
                  <m:oMath xmlns:m="http://schemas.openxmlformats.org/officeDocument/2006/math">
                    <m:r>
                      <a:rPr lang="en-US" sz="2000" b="1" i="1" dirty="0" smtClean="0">
                        <a:solidFill>
                          <a:srgbClr val="0070C0"/>
                        </a:solidFill>
                        <a:latin typeface="Cambria Math"/>
                      </a:rPr>
                      <m:t>𝒖</m:t>
                    </m:r>
                    <m:r>
                      <a:rPr lang="en-US" sz="2000" b="1" i="1" dirty="0" smtClean="0">
                        <a:solidFill>
                          <a:srgbClr val="0070C0"/>
                        </a:solidFill>
                        <a:latin typeface="Cambria Math"/>
                      </a:rPr>
                      <m:t>,</m:t>
                    </m:r>
                    <m:r>
                      <a:rPr lang="en-US" sz="2000" b="1" i="1" dirty="0" smtClean="0">
                        <a:solidFill>
                          <a:srgbClr val="0070C0"/>
                        </a:solidFill>
                        <a:latin typeface="Cambria Math"/>
                      </a:rPr>
                      <m:t>𝒗</m:t>
                    </m:r>
                  </m:oMath>
                </a14:m>
                <a:r>
                  <a:rPr lang="en-US" sz="2000" dirty="0"/>
                  <a:t>)</a:t>
                </a:r>
                <a:r>
                  <a:rPr lang="en-US" sz="2000" b="1" dirty="0">
                    <a:solidFill>
                      <a:srgbClr val="0070C0"/>
                    </a:solidFill>
                  </a:rPr>
                  <a:t> </a:t>
                </a:r>
                <a14:m>
                  <m:oMath xmlns:m="http://schemas.openxmlformats.org/officeDocument/2006/math">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a:solidFill>
                          <a:srgbClr val="0070C0"/>
                        </a:solidFill>
                        <a:latin typeface="Cambria Math"/>
                      </a:rPr>
                      <m:t> </m:t>
                    </m:r>
                  </m:oMath>
                </a14:m>
                <a:r>
                  <a:rPr lang="en-US" sz="2000" dirty="0"/>
                  <a:t>} </a:t>
                </a:r>
              </a:p>
              <a:p>
                <a:pPr marL="0" indent="0">
                  <a:buNone/>
                </a:pPr>
                <a:r>
                  <a:rPr lang="en-US" sz="2000" dirty="0"/>
                  <a:t>In other  words, </a:t>
                </a:r>
                <a14:m>
                  <m:oMath xmlns:m="http://schemas.openxmlformats.org/officeDocument/2006/math">
                    <m:r>
                      <a:rPr lang="en-US" sz="2000" b="1" i="1" dirty="0">
                        <a:solidFill>
                          <a:srgbClr val="0070C0"/>
                        </a:solidFill>
                        <a:latin typeface="Cambria Math"/>
                      </a:rPr>
                      <m:t>𝑵</m:t>
                    </m:r>
                    <m:r>
                      <a:rPr lang="en-US" sz="2000" b="1" i="1" dirty="0">
                        <a:solidFill>
                          <a:srgbClr val="0070C0"/>
                        </a:solidFill>
                        <a:latin typeface="Cambria Math"/>
                      </a:rPr>
                      <m:t>(</m:t>
                    </m:r>
                    <m:r>
                      <a:rPr lang="en-US" sz="2000" b="1" i="1" dirty="0">
                        <a:solidFill>
                          <a:srgbClr val="0070C0"/>
                        </a:solidFill>
                        <a:latin typeface="Cambria Math"/>
                      </a:rPr>
                      <m:t>𝒖</m:t>
                    </m:r>
                    <m:r>
                      <a:rPr lang="en-US" sz="2000" b="1" i="1" dirty="0">
                        <a:solidFill>
                          <a:srgbClr val="0070C0"/>
                        </a:solidFill>
                        <a:latin typeface="Cambria Math"/>
                      </a:rPr>
                      <m:t>)</m:t>
                    </m:r>
                  </m:oMath>
                </a14:m>
                <a:r>
                  <a:rPr lang="en-US" sz="2000" dirty="0"/>
                  <a:t> is the set consisting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and all neighbors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in </a:t>
                </a:r>
                <a14:m>
                  <m:oMath xmlns:m="http://schemas.openxmlformats.org/officeDocument/2006/math">
                    <m:r>
                      <a:rPr lang="en-US" sz="2000" b="1" i="1" dirty="0">
                        <a:solidFill>
                          <a:srgbClr val="0070C0"/>
                        </a:solidFill>
                        <a:latin typeface="Cambria Math"/>
                      </a:rPr>
                      <m:t>𝑮</m:t>
                    </m:r>
                  </m:oMath>
                </a14:m>
                <a:r>
                  <a:rPr lang="en-US" sz="2000" dirty="0"/>
                  <a:t>.</a:t>
                </a:r>
              </a:p>
              <a:p>
                <a:pPr marL="0" indent="0">
                  <a:buNone/>
                </a:pPr>
                <a:r>
                  <a:rPr lang="en-US" sz="2000" dirty="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is said to be an dominating  set if</a:t>
                </a:r>
              </a:p>
              <a:p>
                <a:pPr marL="0" indent="0">
                  <a:buNone/>
                </a:pPr>
                <a:r>
                  <a:rPr lang="en-US" sz="2000" dirty="0"/>
                  <a:t>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smtClean="0">
                        <a:solidFill>
                          <a:srgbClr val="0070C0"/>
                        </a:solidFill>
                        <a:latin typeface="Cambria Math"/>
                      </a:rPr>
                      <m:t>𝑽</m:t>
                    </m:r>
                  </m:oMath>
                </a14:m>
                <a:r>
                  <a:rPr lang="en-US" sz="2000" dirty="0"/>
                  <a:t>,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panose="02040503050406030204" pitchFamily="18" charset="0"/>
                          </a:rPr>
                        </m:ctrlPr>
                      </m:dPr>
                      <m:e>
                        <m:r>
                          <a:rPr lang="en-US" sz="2000" b="1" i="1" dirty="0">
                            <a:solidFill>
                              <a:srgbClr val="0070C0"/>
                            </a:solidFill>
                            <a:latin typeface="Cambria Math"/>
                          </a:rPr>
                          <m:t>𝒖</m:t>
                        </m:r>
                      </m:e>
                    </m:d>
                    <m:r>
                      <a:rPr lang="en-US" sz="2000" b="1" i="1" dirty="0" smtClean="0">
                        <a:solidFill>
                          <a:srgbClr val="0070C0"/>
                        </a:solidFill>
                        <a:latin typeface="Cambria Math"/>
                      </a:rPr>
                      <m:t>∩</m:t>
                    </m:r>
                    <m:r>
                      <a:rPr lang="en-US" sz="2000" b="1" i="1" dirty="0" smtClean="0">
                        <a:solidFill>
                          <a:srgbClr val="0070C0"/>
                        </a:solidFill>
                        <a:latin typeface="Cambria Math"/>
                      </a:rPr>
                      <m:t>𝑿</m:t>
                    </m:r>
                    <m:r>
                      <a:rPr lang="en-US" sz="2000" b="1" i="1" dirty="0" smtClean="0">
                        <a:solidFill>
                          <a:srgbClr val="0070C0"/>
                        </a:solidFill>
                        <a:latin typeface="Cambria Math"/>
                        <a:ea typeface="Cambria Math"/>
                      </a:rPr>
                      <m:t>≠∅</m:t>
                    </m:r>
                  </m:oMath>
                </a14:m>
                <a:r>
                  <a:rPr lang="en-US" sz="2000" dirty="0"/>
                  <a:t> 	</a:t>
                </a:r>
                <a:r>
                  <a:rPr lang="en-US" sz="2000" b="1" dirty="0">
                    <a:solidFill>
                      <a:srgbClr val="0070C0"/>
                    </a:solidFill>
                  </a:rPr>
                  <a:t> </a:t>
                </a: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Optimization </a:t>
                </a:r>
                <a:r>
                  <a:rPr lang="en-US" sz="2000" b="1" dirty="0"/>
                  <a:t>version</a:t>
                </a:r>
                <a:r>
                  <a:rPr lang="en-US" sz="2000" dirty="0"/>
                  <a:t>: compute dominating set of  </a:t>
                </a:r>
                <a:r>
                  <a:rPr lang="en-US" sz="2000" u="sng" dirty="0"/>
                  <a:t>smallest</a:t>
                </a:r>
                <a:r>
                  <a:rPr lang="en-US" sz="2000" dirty="0"/>
                  <a:t> size.</a:t>
                </a:r>
              </a:p>
              <a:p>
                <a:pPr marL="0" indent="0">
                  <a:buNone/>
                </a:pPr>
                <a:r>
                  <a:rPr lang="en-US" sz="2000" b="1" dirty="0">
                    <a:solidFill>
                      <a:srgbClr val="C00000"/>
                    </a:solidFill>
                  </a:rPr>
                  <a:t>Decision </a:t>
                </a:r>
                <a:r>
                  <a:rPr lang="en-US" sz="2000" b="1" dirty="0"/>
                  <a:t>version</a:t>
                </a:r>
                <a:r>
                  <a:rPr lang="en-US" sz="2000" dirty="0"/>
                  <a:t>: Does there exist a dominating set of size </a:t>
                </a:r>
                <a14:m>
                  <m:oMath xmlns:m="http://schemas.openxmlformats.org/officeDocument/2006/math">
                    <m:r>
                      <a:rPr lang="en-US" sz="2000" b="1" i="1" dirty="0" smtClean="0">
                        <a:solidFill>
                          <a:srgbClr val="0070C0"/>
                        </a:solidFill>
                        <a:latin typeface="Cambria Math"/>
                      </a:rPr>
                      <m:t>𝒌</m:t>
                    </m:r>
                  </m:oMath>
                </a14:m>
                <a:r>
                  <a:rPr lang="en-US" sz="2000" dirty="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762000"/>
                <a:ext cx="8229600" cy="5791200"/>
              </a:xfrm>
              <a:blipFill rotWithShape="1">
                <a:blip r:embed="rId2"/>
                <a:stretch>
                  <a:fillRect l="-741" t="-5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24</a:t>
            </a:fld>
            <a:endParaRPr lang="en-US"/>
          </a:p>
        </p:txBody>
      </p:sp>
      <p:sp>
        <p:nvSpPr>
          <p:cNvPr id="29" name="Oval 28"/>
          <p:cNvSpPr/>
          <p:nvPr/>
        </p:nvSpPr>
        <p:spPr>
          <a:xfrm>
            <a:off x="3886200" y="5029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29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715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7818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Ribbon 35"/>
          <p:cNvSpPr/>
          <p:nvPr/>
        </p:nvSpPr>
        <p:spPr>
          <a:xfrm>
            <a:off x="6052706" y="2057400"/>
            <a:ext cx="2557893"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the smallest dominating set ?</a:t>
            </a:r>
          </a:p>
        </p:txBody>
      </p:sp>
      <p:sp>
        <p:nvSpPr>
          <p:cNvPr id="37" name="TextBox 36"/>
          <p:cNvSpPr txBox="1"/>
          <p:nvPr/>
        </p:nvSpPr>
        <p:spPr>
          <a:xfrm>
            <a:off x="7696200" y="2971800"/>
            <a:ext cx="602857" cy="369332"/>
          </a:xfrm>
          <a:prstGeom prst="rect">
            <a:avLst/>
          </a:prstGeom>
          <a:solidFill>
            <a:srgbClr val="FFC000"/>
          </a:solidFill>
        </p:spPr>
        <p:txBody>
          <a:bodyPr wrap="none" rtlCol="0">
            <a:spAutoFit/>
          </a:bodyPr>
          <a:lstStyle/>
          <a:p>
            <a:pPr algn="ctr"/>
            <a:r>
              <a:rPr lang="en-US" b="1" dirty="0">
                <a:solidFill>
                  <a:srgbClr val="C00000"/>
                </a:solidFill>
              </a:rPr>
              <a:t>NO. </a:t>
            </a:r>
          </a:p>
        </p:txBody>
      </p:sp>
      <p:sp>
        <p:nvSpPr>
          <p:cNvPr id="47" name="Down Ribbon 46"/>
          <p:cNvSpPr/>
          <p:nvPr/>
        </p:nvSpPr>
        <p:spPr>
          <a:xfrm>
            <a:off x="6248400" y="2057400"/>
            <a:ext cx="2362200"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the smallest dominating set ?</a:t>
            </a:r>
          </a:p>
        </p:txBody>
      </p:sp>
      <p:sp>
        <p:nvSpPr>
          <p:cNvPr id="48" name="TextBox 47"/>
          <p:cNvSpPr txBox="1"/>
          <p:nvPr/>
        </p:nvSpPr>
        <p:spPr>
          <a:xfrm>
            <a:off x="7729039" y="2971800"/>
            <a:ext cx="576761" cy="369332"/>
          </a:xfrm>
          <a:prstGeom prst="rect">
            <a:avLst/>
          </a:prstGeom>
          <a:solidFill>
            <a:srgbClr val="FFC000"/>
          </a:solidFill>
        </p:spPr>
        <p:txBody>
          <a:bodyPr wrap="none" rtlCol="0">
            <a:spAutoFit/>
          </a:bodyPr>
          <a:lstStyle/>
          <a:p>
            <a:pPr algn="ctr"/>
            <a:r>
              <a:rPr lang="en-US" b="1" dirty="0">
                <a:solidFill>
                  <a:srgbClr val="C00000"/>
                </a:solidFill>
              </a:rPr>
              <a:t>YES </a:t>
            </a:r>
          </a:p>
        </p:txBody>
      </p:sp>
      <p:grpSp>
        <p:nvGrpSpPr>
          <p:cNvPr id="9" name="Group 8"/>
          <p:cNvGrpSpPr/>
          <p:nvPr/>
        </p:nvGrpSpPr>
        <p:grpSpPr>
          <a:xfrm>
            <a:off x="2667000" y="2895600"/>
            <a:ext cx="4648200" cy="2731532"/>
            <a:chOff x="2667000" y="2895600"/>
            <a:chExt cx="4648200" cy="2731532"/>
          </a:xfrm>
        </p:grpSpPr>
        <p:grpSp>
          <p:nvGrpSpPr>
            <p:cNvPr id="51" name="Group 50"/>
            <p:cNvGrpSpPr/>
            <p:nvPr/>
          </p:nvGrpSpPr>
          <p:grpSpPr>
            <a:xfrm>
              <a:off x="3352800" y="2895600"/>
              <a:ext cx="3962400" cy="2731532"/>
              <a:chOff x="3200400" y="2971800"/>
              <a:chExt cx="3962400" cy="2731532"/>
            </a:xfrm>
          </p:grpSpPr>
          <p:grpSp>
            <p:nvGrpSpPr>
              <p:cNvPr id="45" name="Group 44"/>
              <p:cNvGrpSpPr/>
              <p:nvPr/>
            </p:nvGrpSpPr>
            <p:grpSpPr>
              <a:xfrm>
                <a:off x="3200400" y="2971800"/>
                <a:ext cx="2885214" cy="2731532"/>
                <a:chOff x="3200400" y="2971800"/>
                <a:chExt cx="2885214" cy="2731532"/>
              </a:xfrm>
            </p:grpSpPr>
            <p:grpSp>
              <p:nvGrpSpPr>
                <p:cNvPr id="38" name="Group 37"/>
                <p:cNvGrpSpPr/>
                <p:nvPr/>
              </p:nvGrpSpPr>
              <p:grpSpPr>
                <a:xfrm>
                  <a:off x="3467102" y="3276600"/>
                  <a:ext cx="2324098" cy="2133602"/>
                  <a:chOff x="3467102" y="3276600"/>
                  <a:chExt cx="2324098" cy="2133602"/>
                </a:xfrm>
              </p:grpSpPr>
              <p:grpSp>
                <p:nvGrpSpPr>
                  <p:cNvPr id="8" name="Group 7"/>
                  <p:cNvGrpSpPr/>
                  <p:nvPr/>
                </p:nvGrpSpPr>
                <p:grpSpPr>
                  <a:xfrm>
                    <a:off x="3467102" y="3276600"/>
                    <a:ext cx="2324098" cy="2133602"/>
                    <a:chOff x="1028702" y="3581400"/>
                    <a:chExt cx="2324098" cy="2133602"/>
                  </a:xfrm>
                </p:grpSpPr>
                <p:grpSp>
                  <p:nvGrpSpPr>
                    <p:cNvPr id="10" name="Group 9"/>
                    <p:cNvGrpSpPr/>
                    <p:nvPr/>
                  </p:nvGrpSpPr>
                  <p:grpSpPr>
                    <a:xfrm rot="5400000">
                      <a:off x="1123950" y="3486152"/>
                      <a:ext cx="2133602" cy="2324098"/>
                      <a:chOff x="1485897" y="3162302"/>
                      <a:chExt cx="2133602" cy="2324098"/>
                    </a:xfrm>
                  </p:grpSpPr>
                  <p:sp>
                    <p:nvSpPr>
                      <p:cNvPr id="15" name="Oval 14"/>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8"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39" name="TextBox 38"/>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3"/>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4"/>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5"/>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7"/>
                        <a:stretch>
                          <a:fillRect t="-8197" r="-22951" b="-24590"/>
                        </a:stretch>
                      </a:blipFill>
                    </p:spPr>
                    <p:txBody>
                      <a:bodyPr/>
                      <a:lstStyle/>
                      <a:p>
                        <a:r>
                          <a:rPr lang="en-US">
                            <a:noFill/>
                          </a:rPr>
                          <a:t> </a:t>
                        </a:r>
                      </a:p>
                    </p:txBody>
                  </p:sp>
                </mc:Fallback>
              </mc:AlternateContent>
            </p:grpSp>
          </p:grpSp>
          <p:cxnSp>
            <p:nvCxnSpPr>
              <p:cNvPr id="46" name="Straight Connector 4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8"/>
                    <a:stretch>
                      <a:fillRect t="-8197" r="-25455" b="-24590"/>
                    </a:stretch>
                  </a:blipFill>
                </p:spPr>
                <p:txBody>
                  <a:bodyPr/>
                  <a:lstStyle/>
                  <a:p>
                    <a:r>
                      <a:rPr lang="en-US">
                        <a:noFill/>
                      </a:rPr>
                      <a:t> </a:t>
                    </a:r>
                  </a:p>
                </p:txBody>
              </p:sp>
            </mc:Fallback>
          </mc:AlternateContent>
        </p:grpSp>
        <p:cxnSp>
          <p:nvCxnSpPr>
            <p:cNvPr id="52" name="Straight Connector 51"/>
            <p:cNvCxnSpPr>
              <a:stCxn id="15" idx="4"/>
              <a:endCxn id="16" idx="7"/>
            </p:cNvCxnSpPr>
            <p:nvPr/>
          </p:nvCxnSpPr>
          <p:spPr>
            <a:xfrm flipH="1">
              <a:off x="3749584" y="4038600"/>
              <a:ext cx="2041616" cy="538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rot="5400000">
              <a:off x="2667000" y="5257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Oval 54"/>
          <p:cNvSpPr/>
          <p:nvPr/>
        </p:nvSpPr>
        <p:spPr>
          <a:xfrm>
            <a:off x="25146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819400" y="5562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362200" y="5943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3657600" y="12192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362200" y="22860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495300" y="1534738"/>
            <a:ext cx="7962900" cy="31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439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1500"/>
                                        <p:tgtEl>
                                          <p:spTgt spid="57"/>
                                        </p:tgtEl>
                                      </p:cBhvr>
                                    </p:animEffect>
                                    <p:set>
                                      <p:cBhvr>
                                        <p:cTn id="17" dur="1" fill="hold">
                                          <p:stCondLst>
                                            <p:cond delay="1499"/>
                                          </p:stCondLst>
                                        </p:cTn>
                                        <p:tgtEl>
                                          <p:spTgt spid="5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xit" presetSubtype="10" fill="hold" grpId="0" nodeType="clickEffect">
                                  <p:stCondLst>
                                    <p:cond delay="0"/>
                                  </p:stCondLst>
                                  <p:childTnLst>
                                    <p:animEffect transition="out" filter="randombar(horizontal)">
                                      <p:cBhvr>
                                        <p:cTn id="21" dur="500"/>
                                        <p:tgtEl>
                                          <p:spTgt spid="58"/>
                                        </p:tgtEl>
                                      </p:cBhvr>
                                    </p:animEffect>
                                    <p:set>
                                      <p:cBhvr>
                                        <p:cTn id="22" dur="1" fill="hold">
                                          <p:stCondLst>
                                            <p:cond delay="499"/>
                                          </p:stCondLst>
                                        </p:cTn>
                                        <p:tgtEl>
                                          <p:spTgt spid="5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3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59"/>
                                        </p:tgtEl>
                                      </p:cBhvr>
                                    </p:animEffect>
                                    <p:set>
                                      <p:cBhvr>
                                        <p:cTn id="37" dur="1" fill="hold">
                                          <p:stCondLst>
                                            <p:cond delay="1499"/>
                                          </p:stCondLst>
                                        </p:cTn>
                                        <p:tgtEl>
                                          <p:spTgt spid="5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1500"/>
                                        <p:tgtEl>
                                          <p:spTgt spid="53"/>
                                        </p:tgtEl>
                                      </p:cBhvr>
                                    </p:animEffect>
                                    <p:set>
                                      <p:cBhvr>
                                        <p:cTn id="47" dur="1" fill="hold">
                                          <p:stCondLst>
                                            <p:cond delay="1499"/>
                                          </p:stCondLst>
                                        </p:cTn>
                                        <p:tgtEl>
                                          <p:spTgt spid="5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14" end="14"/>
                                            </p:txEl>
                                          </p:spTgt>
                                        </p:tgtEl>
                                        <p:attrNameLst>
                                          <p:attrName>style.visibility</p:attrName>
                                        </p:attrNameLst>
                                      </p:cBhvr>
                                      <p:to>
                                        <p:strVal val="visible"/>
                                      </p:to>
                                    </p:set>
                                    <p:animEffect transition="in" filter="fade">
                                      <p:cBhvr>
                                        <p:cTn id="52" dur="500"/>
                                        <p:tgtEl>
                                          <p:spTgt spid="6">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500"/>
                                        <p:tgtEl>
                                          <p:spTgt spid="56"/>
                                        </p:tgtEl>
                                      </p:cBhvr>
                                    </p:animEffect>
                                    <p:set>
                                      <p:cBhvr>
                                        <p:cTn id="57" dur="1" fill="hold">
                                          <p:stCondLst>
                                            <p:cond delay="1499"/>
                                          </p:stCondLst>
                                        </p:cTn>
                                        <p:tgtEl>
                                          <p:spTgt spid="5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down)">
                                      <p:cBhvr>
                                        <p:cTn id="70" dur="500"/>
                                        <p:tgtEl>
                                          <p:spTgt spid="29"/>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wipe(down)">
                                      <p:cBhvr>
                                        <p:cTn id="76" dur="500"/>
                                        <p:tgtEl>
                                          <p:spTgt spid="55"/>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randombar(horizontal)">
                                      <p:cBhvr>
                                        <p:cTn id="81" dur="500"/>
                                        <p:tgtEl>
                                          <p:spTgt spid="36"/>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 calcmode="lin" valueType="num">
                                      <p:cBhvr>
                                        <p:cTn id="86" dur="500" fill="hold"/>
                                        <p:tgtEl>
                                          <p:spTgt spid="37"/>
                                        </p:tgtEl>
                                        <p:attrNameLst>
                                          <p:attrName>ppt_w</p:attrName>
                                        </p:attrNameLst>
                                      </p:cBhvr>
                                      <p:tavLst>
                                        <p:tav tm="0">
                                          <p:val>
                                            <p:fltVal val="0"/>
                                          </p:val>
                                        </p:tav>
                                        <p:tav tm="100000">
                                          <p:val>
                                            <p:strVal val="#ppt_w"/>
                                          </p:val>
                                        </p:tav>
                                      </p:tavLst>
                                    </p:anim>
                                    <p:anim calcmode="lin" valueType="num">
                                      <p:cBhvr>
                                        <p:cTn id="87" dur="500" fill="hold"/>
                                        <p:tgtEl>
                                          <p:spTgt spid="37"/>
                                        </p:tgtEl>
                                        <p:attrNameLst>
                                          <p:attrName>ppt_h</p:attrName>
                                        </p:attrNameLst>
                                      </p:cBhvr>
                                      <p:tavLst>
                                        <p:tav tm="0">
                                          <p:val>
                                            <p:fltVal val="0"/>
                                          </p:val>
                                        </p:tav>
                                        <p:tav tm="100000">
                                          <p:val>
                                            <p:strVal val="#ppt_h"/>
                                          </p:val>
                                        </p:tav>
                                      </p:tavLst>
                                    </p:anim>
                                    <p:animEffect transition="in" filter="fade">
                                      <p:cBhvr>
                                        <p:cTn id="88" dur="50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31"/>
                                        </p:tgtEl>
                                      </p:cBhvr>
                                    </p:animEffect>
                                    <p:set>
                                      <p:cBhvr>
                                        <p:cTn id="93" dur="1" fill="hold">
                                          <p:stCondLst>
                                            <p:cond delay="499"/>
                                          </p:stCondLst>
                                        </p:cTn>
                                        <p:tgtEl>
                                          <p:spTgt spid="31"/>
                                        </p:tgtEl>
                                        <p:attrNameLst>
                                          <p:attrName>style.visibility</p:attrName>
                                        </p:attrNameLst>
                                      </p:cBhvr>
                                      <p:to>
                                        <p:strVal val="hidden"/>
                                      </p:to>
                                    </p:set>
                                  </p:childTnLst>
                                </p:cTn>
                              </p:par>
                              <p:par>
                                <p:cTn id="94" presetID="22" presetClass="exit" presetSubtype="4" fill="hold" grpId="1" nodeType="withEffect">
                                  <p:stCondLst>
                                    <p:cond delay="0"/>
                                  </p:stCondLst>
                                  <p:childTnLst>
                                    <p:animEffect transition="out" filter="wipe(down)">
                                      <p:cBhvr>
                                        <p:cTn id="95" dur="500"/>
                                        <p:tgtEl>
                                          <p:spTgt spid="29"/>
                                        </p:tgtEl>
                                      </p:cBhvr>
                                    </p:animEffect>
                                    <p:set>
                                      <p:cBhvr>
                                        <p:cTn id="96" dur="1" fill="hold">
                                          <p:stCondLst>
                                            <p:cond delay="499"/>
                                          </p:stCondLst>
                                        </p:cTn>
                                        <p:tgtEl>
                                          <p:spTgt spid="2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4" presetClass="exit" presetSubtype="10" fill="hold" grpId="1" nodeType="clickEffect">
                                  <p:stCondLst>
                                    <p:cond delay="0"/>
                                  </p:stCondLst>
                                  <p:childTnLst>
                                    <p:animEffect transition="out" filter="randombar(horizontal)">
                                      <p:cBhvr>
                                        <p:cTn id="100" dur="500"/>
                                        <p:tgtEl>
                                          <p:spTgt spid="36"/>
                                        </p:tgtEl>
                                      </p:cBhvr>
                                    </p:animEffect>
                                    <p:set>
                                      <p:cBhvr>
                                        <p:cTn id="101" dur="1" fill="hold">
                                          <p:stCondLst>
                                            <p:cond delay="499"/>
                                          </p:stCondLst>
                                        </p:cTn>
                                        <p:tgtEl>
                                          <p:spTgt spid="36"/>
                                        </p:tgtEl>
                                        <p:attrNameLst>
                                          <p:attrName>style.visibility</p:attrName>
                                        </p:attrNameLst>
                                      </p:cBhvr>
                                      <p:to>
                                        <p:strVal val="hidden"/>
                                      </p:to>
                                    </p:set>
                                  </p:childTnLst>
                                </p:cTn>
                              </p:par>
                              <p:par>
                                <p:cTn id="102" presetID="14" presetClass="exit" presetSubtype="10" fill="hold" grpId="1" nodeType="withEffect">
                                  <p:stCondLst>
                                    <p:cond delay="0"/>
                                  </p:stCondLst>
                                  <p:childTnLst>
                                    <p:animEffect transition="out" filter="randombar(horizontal)">
                                      <p:cBhvr>
                                        <p:cTn id="103" dur="500"/>
                                        <p:tgtEl>
                                          <p:spTgt spid="37"/>
                                        </p:tgtEl>
                                      </p:cBhvr>
                                    </p:animEffect>
                                    <p:set>
                                      <p:cBhvr>
                                        <p:cTn id="104" dur="1" fill="hold">
                                          <p:stCondLst>
                                            <p:cond delay="499"/>
                                          </p:stCondLst>
                                        </p:cTn>
                                        <p:tgtEl>
                                          <p:spTgt spid="37"/>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wipe(down)">
                                      <p:cBhvr>
                                        <p:cTn id="109" dur="500"/>
                                        <p:tgtEl>
                                          <p:spTgt spid="32"/>
                                        </p:tgtEl>
                                      </p:cBhvr>
                                    </p:animEffect>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47"/>
                                        </p:tgtEl>
                                        <p:attrNameLst>
                                          <p:attrName>style.visibility</p:attrName>
                                        </p:attrNameLst>
                                      </p:cBhvr>
                                      <p:to>
                                        <p:strVal val="visible"/>
                                      </p:to>
                                    </p:set>
                                    <p:animEffect transition="in" filter="fade">
                                      <p:cBhvr>
                                        <p:cTn id="114" dur="1000"/>
                                        <p:tgtEl>
                                          <p:spTgt spid="47"/>
                                        </p:tgtEl>
                                      </p:cBhvr>
                                    </p:animEffect>
                                    <p:anim calcmode="lin" valueType="num">
                                      <p:cBhvr>
                                        <p:cTn id="115" dur="1000" fill="hold"/>
                                        <p:tgtEl>
                                          <p:spTgt spid="47"/>
                                        </p:tgtEl>
                                        <p:attrNameLst>
                                          <p:attrName>ppt_x</p:attrName>
                                        </p:attrNameLst>
                                      </p:cBhvr>
                                      <p:tavLst>
                                        <p:tav tm="0">
                                          <p:val>
                                            <p:strVal val="#ppt_x"/>
                                          </p:val>
                                        </p:tav>
                                        <p:tav tm="100000">
                                          <p:val>
                                            <p:strVal val="#ppt_x"/>
                                          </p:val>
                                        </p:tav>
                                      </p:tavLst>
                                    </p:anim>
                                    <p:anim calcmode="lin" valueType="num">
                                      <p:cBhvr>
                                        <p:cTn id="11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grpId="0" nodeType="clickEffect">
                                  <p:stCondLst>
                                    <p:cond delay="0"/>
                                  </p:stCondLst>
                                  <p:childTnLst>
                                    <p:set>
                                      <p:cBhvr>
                                        <p:cTn id="120" dur="1" fill="hold">
                                          <p:stCondLst>
                                            <p:cond delay="0"/>
                                          </p:stCondLst>
                                        </p:cTn>
                                        <p:tgtEl>
                                          <p:spTgt spid="48"/>
                                        </p:tgtEl>
                                        <p:attrNameLst>
                                          <p:attrName>style.visibility</p:attrName>
                                        </p:attrNameLst>
                                      </p:cBhvr>
                                      <p:to>
                                        <p:strVal val="visible"/>
                                      </p:to>
                                    </p:set>
                                    <p:anim calcmode="lin" valueType="num">
                                      <p:cBhvr>
                                        <p:cTn id="121" dur="500" fill="hold"/>
                                        <p:tgtEl>
                                          <p:spTgt spid="48"/>
                                        </p:tgtEl>
                                        <p:attrNameLst>
                                          <p:attrName>ppt_w</p:attrName>
                                        </p:attrNameLst>
                                      </p:cBhvr>
                                      <p:tavLst>
                                        <p:tav tm="0">
                                          <p:val>
                                            <p:fltVal val="0"/>
                                          </p:val>
                                        </p:tav>
                                        <p:tav tm="100000">
                                          <p:val>
                                            <p:strVal val="#ppt_w"/>
                                          </p:val>
                                        </p:tav>
                                      </p:tavLst>
                                    </p:anim>
                                    <p:anim calcmode="lin" valueType="num">
                                      <p:cBhvr>
                                        <p:cTn id="122" dur="500" fill="hold"/>
                                        <p:tgtEl>
                                          <p:spTgt spid="48"/>
                                        </p:tgtEl>
                                        <p:attrNameLst>
                                          <p:attrName>ppt_h</p:attrName>
                                        </p:attrNameLst>
                                      </p:cBhvr>
                                      <p:tavLst>
                                        <p:tav tm="0">
                                          <p:val>
                                            <p:fltVal val="0"/>
                                          </p:val>
                                        </p:tav>
                                        <p:tav tm="100000">
                                          <p:val>
                                            <p:strVal val="#ppt_h"/>
                                          </p:val>
                                        </p:tav>
                                      </p:tavLst>
                                    </p:anim>
                                    <p:animEffect transition="in" filter="fade">
                                      <p:cBhvr>
                                        <p:cTn id="12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9" grpId="0" animBg="1"/>
      <p:bldP spid="29" grpId="1" animBg="1"/>
      <p:bldP spid="31" grpId="0" animBg="1"/>
      <p:bldP spid="31" grpId="1" animBg="1"/>
      <p:bldP spid="32" grpId="0" animBg="1"/>
      <p:bldP spid="35" grpId="0" animBg="1"/>
      <p:bldP spid="36" grpId="0" animBg="1"/>
      <p:bldP spid="36" grpId="1" animBg="1"/>
      <p:bldP spid="37" grpId="0" animBg="1"/>
      <p:bldP spid="37" grpId="1" animBg="1"/>
      <p:bldP spid="47" grpId="0" animBg="1"/>
      <p:bldP spid="48" grpId="0" animBg="1"/>
      <p:bldP spid="55" grpId="0" animBg="1"/>
      <p:bldP spid="53" grpId="0" animBg="1"/>
      <p:bldP spid="56" grpId="0" animBg="1"/>
      <p:bldP spid="57" grpId="0" animBg="1"/>
      <p:bldP spid="59" grpId="0" animBg="1"/>
      <p:bldP spid="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Dominating  Set</a:t>
            </a:r>
            <a:br>
              <a:rPr lang="en-US" sz="3200" b="1" dirty="0">
                <a:solidFill>
                  <a:srgbClr val="C00000"/>
                </a:solidFill>
              </a:rPr>
            </a:br>
            <a:br>
              <a:rPr lang="en-US" sz="3200" b="1" dirty="0">
                <a:solidFill>
                  <a:srgbClr val="C00000"/>
                </a:solidFill>
              </a:rPr>
            </a:br>
            <a:endParaRPr lang="en-US" sz="3200" dirty="0"/>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457200" y="762000"/>
                <a:ext cx="8229600" cy="5791200"/>
              </a:xfrm>
            </p:spPr>
            <p:txBody>
              <a:bodyPr/>
              <a:lstStyle/>
              <a:p>
                <a:pPr marL="0" indent="0">
                  <a:buNone/>
                </a:pPr>
                <a:r>
                  <a:rPr lang="en-US" sz="2000" b="1" dirty="0">
                    <a:solidFill>
                      <a:srgbClr val="C00000"/>
                    </a:solidFill>
                  </a:rPr>
                  <a:t>Definition</a:t>
                </a:r>
                <a:r>
                  <a:rPr lang="en-US" sz="2000" dirty="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t>
                </a:r>
              </a:p>
              <a:p>
                <a:pPr marL="0" indent="0" algn="ctr">
                  <a:buNone/>
                </a:pPr>
                <a14:m>
                  <m:oMath xmlns:m="http://schemas.openxmlformats.org/officeDocument/2006/math">
                    <m:r>
                      <a:rPr lang="en-US" sz="2000" b="1" i="1" dirty="0" smtClean="0">
                        <a:solidFill>
                          <a:srgbClr val="0070C0"/>
                        </a:solidFill>
                        <a:latin typeface="Cambria Math"/>
                      </a:rPr>
                      <m:t>𝑵</m:t>
                    </m:r>
                    <m:r>
                      <a:rPr lang="en-US" sz="2000" b="1" i="1" dirty="0" smtClean="0">
                        <a:solidFill>
                          <a:srgbClr val="0070C0"/>
                        </a:solidFill>
                        <a:latin typeface="Cambria Math"/>
                      </a:rPr>
                      <m:t>(</m:t>
                    </m:r>
                    <m:r>
                      <a:rPr lang="en-US" sz="2000" b="1" i="1" dirty="0">
                        <a:solidFill>
                          <a:srgbClr val="0070C0"/>
                        </a:solidFill>
                        <a:latin typeface="Cambria Math"/>
                      </a:rPr>
                      <m:t>𝒖</m:t>
                    </m:r>
                    <m:r>
                      <a:rPr lang="en-US" sz="2000" b="1" i="1" dirty="0" smtClean="0">
                        <a:solidFill>
                          <a:srgbClr val="0070C0"/>
                        </a:solidFill>
                        <a:latin typeface="Cambria Math"/>
                      </a:rPr>
                      <m:t>)</m:t>
                    </m:r>
                  </m:oMath>
                </a14:m>
                <a:r>
                  <a:rPr lang="en-US" sz="2000" dirty="0"/>
                  <a:t>= {</a:t>
                </a:r>
                <a14:m>
                  <m:oMath xmlns:m="http://schemas.openxmlformats.org/officeDocument/2006/math">
                    <m:r>
                      <a:rPr lang="en-US" sz="2000" b="1" i="1" dirty="0" smtClean="0">
                        <a:solidFill>
                          <a:srgbClr val="0070C0"/>
                        </a:solidFill>
                        <a:latin typeface="Cambria Math"/>
                      </a:rPr>
                      <m:t>𝒗</m:t>
                    </m:r>
                    <m:r>
                      <a:rPr lang="en-US" sz="2000" b="1" i="1" dirty="0">
                        <a:solidFill>
                          <a:srgbClr val="0070C0"/>
                        </a:solidFill>
                        <a:latin typeface="Cambria Math"/>
                      </a:rPr>
                      <m:t> </m:t>
                    </m:r>
                  </m:oMath>
                </a14:m>
                <a:r>
                  <a:rPr lang="en-US" sz="2000" dirty="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𝒖</m:t>
                    </m:r>
                  </m:oMath>
                </a14:m>
                <a:r>
                  <a:rPr lang="en-US" sz="2000" dirty="0"/>
                  <a:t> or (</a:t>
                </a:r>
                <a14:m>
                  <m:oMath xmlns:m="http://schemas.openxmlformats.org/officeDocument/2006/math">
                    <m:r>
                      <a:rPr lang="en-US" sz="2000" b="1" i="1" dirty="0" smtClean="0">
                        <a:solidFill>
                          <a:srgbClr val="0070C0"/>
                        </a:solidFill>
                        <a:latin typeface="Cambria Math"/>
                      </a:rPr>
                      <m:t>𝒖</m:t>
                    </m:r>
                    <m:r>
                      <a:rPr lang="en-US" sz="2000" b="1" i="1" dirty="0" smtClean="0">
                        <a:solidFill>
                          <a:srgbClr val="0070C0"/>
                        </a:solidFill>
                        <a:latin typeface="Cambria Math"/>
                      </a:rPr>
                      <m:t>,</m:t>
                    </m:r>
                    <m:r>
                      <a:rPr lang="en-US" sz="2000" b="1" i="1" dirty="0" smtClean="0">
                        <a:solidFill>
                          <a:srgbClr val="0070C0"/>
                        </a:solidFill>
                        <a:latin typeface="Cambria Math"/>
                      </a:rPr>
                      <m:t>𝒗</m:t>
                    </m:r>
                  </m:oMath>
                </a14:m>
                <a:r>
                  <a:rPr lang="en-US" sz="2000" dirty="0"/>
                  <a:t>)</a:t>
                </a:r>
                <a:r>
                  <a:rPr lang="en-US" sz="2000" b="1" dirty="0">
                    <a:solidFill>
                      <a:srgbClr val="0070C0"/>
                    </a:solidFill>
                  </a:rPr>
                  <a:t> </a:t>
                </a:r>
                <a14:m>
                  <m:oMath xmlns:m="http://schemas.openxmlformats.org/officeDocument/2006/math">
                    <m:r>
                      <a:rPr lang="en-US" sz="2000" b="1" i="1" dirty="0" smtClean="0">
                        <a:solidFill>
                          <a:schemeClr val="tx1"/>
                        </a:solidFill>
                        <a:latin typeface="Cambria Math"/>
                      </a:rPr>
                      <m:t>∈</m:t>
                    </m:r>
                    <m:r>
                      <a:rPr lang="en-US" sz="2000" b="1" i="1" dirty="0" smtClean="0">
                        <a:solidFill>
                          <a:srgbClr val="0070C0"/>
                        </a:solidFill>
                        <a:latin typeface="Cambria Math"/>
                      </a:rPr>
                      <m:t>𝑬</m:t>
                    </m:r>
                    <m:r>
                      <a:rPr lang="en-US" sz="2000" b="1" i="1" dirty="0">
                        <a:solidFill>
                          <a:srgbClr val="0070C0"/>
                        </a:solidFill>
                        <a:latin typeface="Cambria Math"/>
                      </a:rPr>
                      <m:t> </m:t>
                    </m:r>
                  </m:oMath>
                </a14:m>
                <a:r>
                  <a:rPr lang="en-US" sz="2000" dirty="0"/>
                  <a:t>} </a:t>
                </a:r>
              </a:p>
              <a:p>
                <a:pPr marL="0" indent="0">
                  <a:buNone/>
                </a:pPr>
                <a:r>
                  <a:rPr lang="en-US" sz="2000" dirty="0"/>
                  <a:t>In other  words, </a:t>
                </a:r>
                <a14:m>
                  <m:oMath xmlns:m="http://schemas.openxmlformats.org/officeDocument/2006/math">
                    <m:r>
                      <a:rPr lang="en-US" sz="2000" b="1" i="1" dirty="0">
                        <a:solidFill>
                          <a:srgbClr val="0070C0"/>
                        </a:solidFill>
                        <a:latin typeface="Cambria Math"/>
                      </a:rPr>
                      <m:t>𝑵</m:t>
                    </m:r>
                    <m:r>
                      <a:rPr lang="en-US" sz="2000" b="1" i="1" dirty="0">
                        <a:solidFill>
                          <a:srgbClr val="0070C0"/>
                        </a:solidFill>
                        <a:latin typeface="Cambria Math"/>
                      </a:rPr>
                      <m:t>(</m:t>
                    </m:r>
                    <m:r>
                      <a:rPr lang="en-US" sz="2000" b="1" i="1" dirty="0">
                        <a:solidFill>
                          <a:srgbClr val="0070C0"/>
                        </a:solidFill>
                        <a:latin typeface="Cambria Math"/>
                      </a:rPr>
                      <m:t>𝒖</m:t>
                    </m:r>
                    <m:r>
                      <a:rPr lang="en-US" sz="2000" b="1" i="1" dirty="0">
                        <a:solidFill>
                          <a:srgbClr val="0070C0"/>
                        </a:solidFill>
                        <a:latin typeface="Cambria Math"/>
                      </a:rPr>
                      <m:t>)</m:t>
                    </m:r>
                  </m:oMath>
                </a14:m>
                <a:r>
                  <a:rPr lang="en-US" sz="2000" dirty="0"/>
                  <a:t> is the set consisting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and all neighbors of </a:t>
                </a:r>
                <a14:m>
                  <m:oMath xmlns:m="http://schemas.openxmlformats.org/officeDocument/2006/math">
                    <m:r>
                      <a:rPr lang="en-US" sz="2000" b="1" i="1" dirty="0">
                        <a:solidFill>
                          <a:srgbClr val="0070C0"/>
                        </a:solidFill>
                        <a:latin typeface="Cambria Math"/>
                      </a:rPr>
                      <m:t>𝒖</m:t>
                    </m:r>
                    <m:r>
                      <a:rPr lang="en-US" sz="2000" b="1" i="1" dirty="0">
                        <a:solidFill>
                          <a:srgbClr val="0070C0"/>
                        </a:solidFill>
                        <a:latin typeface="Cambria Math"/>
                      </a:rPr>
                      <m:t> </m:t>
                    </m:r>
                  </m:oMath>
                </a14:m>
                <a:r>
                  <a:rPr lang="en-US" sz="2000" dirty="0"/>
                  <a:t>in </a:t>
                </a:r>
                <a14:m>
                  <m:oMath xmlns:m="http://schemas.openxmlformats.org/officeDocument/2006/math">
                    <m:r>
                      <a:rPr lang="en-US" sz="2000" b="1" i="1" dirty="0">
                        <a:solidFill>
                          <a:srgbClr val="0070C0"/>
                        </a:solidFill>
                        <a:latin typeface="Cambria Math"/>
                      </a:rPr>
                      <m:t>𝑮</m:t>
                    </m:r>
                  </m:oMath>
                </a14:m>
                <a:r>
                  <a:rPr lang="en-US" sz="2000" dirty="0"/>
                  <a:t>.</a:t>
                </a:r>
              </a:p>
              <a:p>
                <a:pPr marL="0" indent="0">
                  <a:buNone/>
                </a:pPr>
                <a:r>
                  <a:rPr lang="en-US" sz="2000" dirty="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is said to be an dominating  set if</a:t>
                </a:r>
              </a:p>
              <a:p>
                <a:pPr marL="0" indent="0">
                  <a:buNone/>
                </a:pPr>
                <a:r>
                  <a:rPr lang="en-US" sz="2000" dirty="0"/>
                  <a:t>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smtClean="0">
                        <a:solidFill>
                          <a:srgbClr val="0070C0"/>
                        </a:solidFill>
                        <a:latin typeface="Cambria Math"/>
                      </a:rPr>
                      <m:t>𝑽</m:t>
                    </m:r>
                  </m:oMath>
                </a14:m>
                <a:r>
                  <a:rPr lang="en-US" sz="2000" dirty="0"/>
                  <a:t>,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panose="02040503050406030204" pitchFamily="18" charset="0"/>
                          </a:rPr>
                        </m:ctrlPr>
                      </m:dPr>
                      <m:e>
                        <m:r>
                          <a:rPr lang="en-US" sz="2000" b="1" i="1" dirty="0">
                            <a:solidFill>
                              <a:srgbClr val="0070C0"/>
                            </a:solidFill>
                            <a:latin typeface="Cambria Math"/>
                          </a:rPr>
                          <m:t>𝒖</m:t>
                        </m:r>
                      </m:e>
                    </m:d>
                    <m:r>
                      <a:rPr lang="en-US" sz="2000" b="1" i="1" dirty="0" smtClean="0">
                        <a:solidFill>
                          <a:srgbClr val="0070C0"/>
                        </a:solidFill>
                        <a:latin typeface="Cambria Math"/>
                      </a:rPr>
                      <m:t>∩</m:t>
                    </m:r>
                    <m:r>
                      <a:rPr lang="en-US" sz="2000" b="1" i="1" dirty="0" smtClean="0">
                        <a:solidFill>
                          <a:srgbClr val="0070C0"/>
                        </a:solidFill>
                        <a:latin typeface="Cambria Math"/>
                      </a:rPr>
                      <m:t>𝑿</m:t>
                    </m:r>
                    <m:r>
                      <a:rPr lang="en-US" sz="2000" b="1" i="1" dirty="0" smtClean="0">
                        <a:solidFill>
                          <a:srgbClr val="0070C0"/>
                        </a:solidFill>
                        <a:latin typeface="Cambria Math"/>
                        <a:ea typeface="Cambria Math"/>
                      </a:rPr>
                      <m:t>≠∅</m:t>
                    </m:r>
                  </m:oMath>
                </a14:m>
                <a:r>
                  <a:rPr lang="en-US" sz="2000" dirty="0"/>
                  <a:t> 	</a:t>
                </a:r>
                <a:r>
                  <a:rPr lang="en-US" sz="2000" b="1" dirty="0">
                    <a:solidFill>
                      <a:srgbClr val="0070C0"/>
                    </a:solidFill>
                  </a:rPr>
                  <a:t> </a:t>
                </a:r>
                <a:endParaRPr lang="en-US" sz="2000" b="1" dirty="0">
                  <a:solidFill>
                    <a:srgbClr val="C00000"/>
                  </a:solidFill>
                </a:endParaRPr>
              </a:p>
              <a:p>
                <a:pPr marL="0" indent="0">
                  <a:buNone/>
                </a:pPr>
                <a:endParaRPr lang="en-US" sz="2000" dirty="0"/>
              </a:p>
              <a:p>
                <a:pPr marL="0" indent="0">
                  <a:buNone/>
                </a:pPr>
                <a:r>
                  <a:rPr lang="en-US" sz="2000" b="1" dirty="0">
                    <a:solidFill>
                      <a:srgbClr val="C00000"/>
                    </a:solidFill>
                  </a:rPr>
                  <a:t>Decision </a:t>
                </a:r>
                <a:r>
                  <a:rPr lang="en-US" sz="2000" b="1" dirty="0"/>
                  <a:t>version</a:t>
                </a:r>
                <a:r>
                  <a:rPr lang="en-US" sz="2000" dirty="0"/>
                  <a:t>: </a:t>
                </a:r>
              </a:p>
              <a:p>
                <a:pPr marL="0" indent="0">
                  <a:buNone/>
                </a:pPr>
                <a:r>
                  <a:rPr lang="en-US" sz="2000" dirty="0"/>
                  <a:t>                                Does there exist a dominating set of size </a:t>
                </a:r>
                <a14:m>
                  <m:oMath xmlns:m="http://schemas.openxmlformats.org/officeDocument/2006/math">
                    <m:r>
                      <a:rPr lang="en-US" sz="2000" b="1" i="1" dirty="0" smtClean="0">
                        <a:solidFill>
                          <a:srgbClr val="0070C0"/>
                        </a:solidFill>
                        <a:latin typeface="Cambria Math"/>
                      </a:rPr>
                      <m:t>𝒌</m:t>
                    </m:r>
                  </m:oMath>
                </a14:m>
                <a:r>
                  <a:rPr lang="en-US" sz="2000" dirty="0"/>
                  <a:t> ?</a:t>
                </a:r>
              </a:p>
              <a:p>
                <a:pPr marL="0" indent="0">
                  <a:buNone/>
                </a:pPr>
                <a:endParaRPr lang="en-US" sz="2000" dirty="0"/>
              </a:p>
              <a:p>
                <a:pPr marL="0" indent="0">
                  <a:buNone/>
                </a:pPr>
                <a:r>
                  <a:rPr lang="en-US" sz="2000" b="1" dirty="0"/>
                  <a:t>Efficient Certifier</a:t>
                </a:r>
                <a:r>
                  <a:rPr lang="en-US" sz="2000" dirty="0"/>
                  <a:t>: </a:t>
                </a:r>
              </a:p>
              <a:p>
                <a:pPr marL="0" indent="0">
                  <a:buNone/>
                </a:pPr>
                <a:r>
                  <a:rPr lang="en-US" sz="2000" b="1" dirty="0"/>
                  <a:t>Input</a:t>
                </a:r>
                <a:r>
                  <a:rPr lang="en-US" sz="2000" dirty="0"/>
                  <a:t>: ((</a:t>
                </a:r>
                <a14:m>
                  <m:oMath xmlns:m="http://schemas.openxmlformats.org/officeDocument/2006/math">
                    <m:r>
                      <a:rPr lang="en-US" sz="2000" b="1" i="1" dirty="0">
                        <a:solidFill>
                          <a:srgbClr val="0070C0"/>
                        </a:solidFill>
                        <a:latin typeface="Cambria Math"/>
                      </a:rPr>
                      <m:t>𝑮</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𝒌</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𝑿</m:t>
                    </m:r>
                  </m:oMath>
                </a14:m>
                <a:r>
                  <a:rPr lang="en-US" sz="2000" dirty="0"/>
                  <a: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a:p>
              <a:p>
                <a:pPr marL="0" indent="0">
                  <a:buNone/>
                </a:pPr>
                <a:r>
                  <a:rPr lang="en-US" sz="2000" b="1" dirty="0"/>
                  <a:t>Behavior</a:t>
                </a:r>
                <a:r>
                  <a:rPr lang="en-US" sz="2000" dirty="0"/>
                  <a:t>:</a:t>
                </a:r>
                <a:endParaRPr lang="en-US" sz="2000" b="1" dirty="0"/>
              </a:p>
              <a:p>
                <a:pPr marL="0" indent="0">
                  <a:buNone/>
                </a:pPr>
                <a:r>
                  <a:rPr lang="en-US" sz="2000" dirty="0"/>
                  <a:t>It checks whether </a:t>
                </a:r>
                <a14:m>
                  <m:oMath xmlns:m="http://schemas.openxmlformats.org/officeDocument/2006/math">
                    <m:r>
                      <a:rPr lang="en-US" sz="2000" b="1" i="1" dirty="0">
                        <a:solidFill>
                          <a:srgbClr val="0070C0"/>
                        </a:solidFill>
                        <a:latin typeface="Cambria Math"/>
                      </a:rPr>
                      <m:t>𝑿</m:t>
                    </m:r>
                  </m:oMath>
                </a14:m>
                <a:r>
                  <a:rPr lang="en-US" sz="2000" dirty="0"/>
                  <a:t> is a set of </a:t>
                </a:r>
                <a14:m>
                  <m:oMath xmlns:m="http://schemas.openxmlformats.org/officeDocument/2006/math">
                    <m:r>
                      <a:rPr lang="en-US" sz="2000" b="1" i="1" dirty="0">
                        <a:solidFill>
                          <a:srgbClr val="0070C0"/>
                        </a:solidFill>
                        <a:latin typeface="Cambria Math"/>
                      </a:rPr>
                      <m:t>𝒌</m:t>
                    </m:r>
                  </m:oMath>
                </a14:m>
                <a:r>
                  <a:rPr lang="en-US" sz="2000" dirty="0"/>
                  <a:t> vertices.</a:t>
                </a:r>
              </a:p>
              <a:p>
                <a:pPr marL="0" indent="0">
                  <a:buNone/>
                </a:pPr>
                <a:r>
                  <a:rPr lang="en-US" sz="2000" dirty="0"/>
                  <a:t>It</a:t>
                </a:r>
                <a:r>
                  <a:rPr lang="en-US" sz="2000" b="1" dirty="0"/>
                  <a:t> </a:t>
                </a:r>
                <a:r>
                  <a:rPr lang="en-US" sz="2000" dirty="0"/>
                  <a:t>checks for each  </a:t>
                </a:r>
                <a14:m>
                  <m:oMath xmlns:m="http://schemas.openxmlformats.org/officeDocument/2006/math">
                    <m:r>
                      <a:rPr lang="en-US" sz="2000" b="1" i="1" dirty="0">
                        <a:solidFill>
                          <a:srgbClr val="0070C0"/>
                        </a:solidFill>
                        <a:latin typeface="Cambria Math"/>
                      </a:rPr>
                      <m:t>𝒖</m:t>
                    </m:r>
                    <m:r>
                      <a:rPr lang="en-US" sz="2000" b="1" i="1" dirty="0">
                        <a:latin typeface="Cambria Math"/>
                      </a:rPr>
                      <m:t>∈</m:t>
                    </m:r>
                    <m:r>
                      <a:rPr lang="en-US" sz="2000" b="1" i="1" dirty="0">
                        <a:solidFill>
                          <a:srgbClr val="0070C0"/>
                        </a:solidFill>
                        <a:latin typeface="Cambria Math"/>
                      </a:rPr>
                      <m:t>𝑽</m:t>
                    </m:r>
                  </m:oMath>
                </a14:m>
                <a:r>
                  <a:rPr lang="en-US" sz="2000" dirty="0"/>
                  <a:t>,   whether   </a:t>
                </a:r>
                <a14:m>
                  <m:oMath xmlns:m="http://schemas.openxmlformats.org/officeDocument/2006/math">
                    <m:r>
                      <a:rPr lang="en-US" sz="2000" b="1" i="1" dirty="0">
                        <a:solidFill>
                          <a:srgbClr val="0070C0"/>
                        </a:solidFill>
                        <a:latin typeface="Cambria Math"/>
                      </a:rPr>
                      <m:t>𝑵</m:t>
                    </m:r>
                    <m:d>
                      <m:dPr>
                        <m:ctrlPr>
                          <a:rPr lang="en-US" sz="2000" b="1" i="1" dirty="0">
                            <a:solidFill>
                              <a:srgbClr val="0070C0"/>
                            </a:solidFill>
                            <a:latin typeface="Cambria Math" panose="02040503050406030204" pitchFamily="18" charset="0"/>
                          </a:rPr>
                        </m:ctrlPr>
                      </m:dPr>
                      <m:e>
                        <m:r>
                          <a:rPr lang="en-US" sz="2000" b="1" i="1" dirty="0">
                            <a:solidFill>
                              <a:srgbClr val="0070C0"/>
                            </a:solidFill>
                            <a:latin typeface="Cambria Math"/>
                          </a:rPr>
                          <m:t>𝒖</m:t>
                        </m:r>
                      </m:e>
                    </m:d>
                    <m:r>
                      <a:rPr lang="en-US" sz="2000" b="1" i="1" dirty="0">
                        <a:solidFill>
                          <a:srgbClr val="0070C0"/>
                        </a:solidFill>
                        <a:latin typeface="Cambria Math"/>
                      </a:rPr>
                      <m:t>∩</m:t>
                    </m:r>
                    <m:r>
                      <a:rPr lang="en-US" sz="2000" b="1" i="1" dirty="0" smtClean="0">
                        <a:solidFill>
                          <a:srgbClr val="0070C0"/>
                        </a:solidFill>
                        <a:latin typeface="Cambria Math"/>
                      </a:rPr>
                      <m:t>𝑿</m:t>
                    </m:r>
                    <m:r>
                      <a:rPr lang="en-US" sz="2000" b="1" i="1" dirty="0">
                        <a:solidFill>
                          <a:srgbClr val="0070C0"/>
                        </a:solidFill>
                        <a:latin typeface="Cambria Math"/>
                        <a:ea typeface="Cambria Math"/>
                      </a:rPr>
                      <m:t>≠∅</m:t>
                    </m:r>
                  </m:oMath>
                </a14:m>
                <a:r>
                  <a:rPr lang="en-US" sz="2000" dirty="0"/>
                  <a:t> ?</a:t>
                </a:r>
              </a:p>
              <a:p>
                <a:pPr marL="0" indent="0">
                  <a:buNone/>
                </a:pPr>
                <a:r>
                  <a:rPr lang="en-US" sz="2000" dirty="0"/>
                  <a:t>This algorithm takes </a:t>
                </a:r>
                <a:r>
                  <a:rPr lang="en-US" sz="2000" b="1" dirty="0"/>
                  <a:t>O</a:t>
                </a:r>
                <a:r>
                  <a:rPr lang="en-US" sz="2000" dirty="0"/>
                  <a:t>(</a:t>
                </a:r>
                <a14:m>
                  <m:oMath xmlns:m="http://schemas.openxmlformats.org/officeDocument/2006/math">
                    <m:r>
                      <a:rPr lang="en-US" sz="2000" b="1" i="1" dirty="0" smtClean="0">
                        <a:solidFill>
                          <a:srgbClr val="0070C0"/>
                        </a:solidFill>
                        <a:latin typeface="Cambria Math"/>
                      </a:rPr>
                      <m:t>𝒎</m:t>
                    </m:r>
                    <m:r>
                      <a:rPr lang="en-US" sz="2000" b="1" i="1" dirty="0" smtClean="0">
                        <a:solidFill>
                          <a:srgbClr val="0070C0"/>
                        </a:solidFill>
                        <a:latin typeface="Cambria Math"/>
                      </a:rPr>
                      <m:t>+</m:t>
                    </m:r>
                    <m:r>
                      <a:rPr lang="en-US" sz="2000" b="1" i="1" dirty="0" smtClean="0">
                        <a:solidFill>
                          <a:srgbClr val="0070C0"/>
                        </a:solidFill>
                        <a:latin typeface="Cambria Math"/>
                      </a:rPr>
                      <m:t>𝒏</m:t>
                    </m:r>
                  </m:oMath>
                </a14:m>
                <a:r>
                  <a:rPr lang="en-US" sz="2000" dirty="0"/>
                  <a:t>) time.	</a:t>
                </a:r>
                <a:r>
                  <a:rPr lang="en-US" sz="2000" b="1" dirty="0">
                    <a:solidFill>
                      <a:srgbClr val="0070C0"/>
                    </a:solidFill>
                  </a:rPr>
                  <a:t> </a:t>
                </a:r>
              </a:p>
              <a:p>
                <a:pPr marL="0" indent="0">
                  <a:buNone/>
                </a:pPr>
                <a:endParaRPr lang="en-US" sz="2000" b="1" dirty="0">
                  <a:solidFill>
                    <a:srgbClr val="0070C0"/>
                  </a:solidFill>
                </a:endParaRPr>
              </a:p>
              <a:p>
                <a:pPr marL="0" indent="0">
                  <a:buNone/>
                </a:pPr>
                <a:endParaRPr lang="en-US" sz="2000" b="1" dirty="0">
                  <a:solidFill>
                    <a:srgbClr val="C00000"/>
                  </a:solidFill>
                </a:endParaRPr>
              </a:p>
              <a:p>
                <a:pPr marL="0" indent="0">
                  <a:buNone/>
                </a:pPr>
                <a:endParaRPr lang="en-US" sz="2000"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457200" y="762000"/>
                <a:ext cx="8229600" cy="5791200"/>
              </a:xfrm>
              <a:blipFill>
                <a:blip r:embed="rId2"/>
                <a:stretch>
                  <a:fillRect l="-772" t="-6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25</a:t>
            </a:fld>
            <a:endParaRPr lang="en-US"/>
          </a:p>
        </p:txBody>
      </p:sp>
      <p:sp>
        <p:nvSpPr>
          <p:cNvPr id="7" name="Rectangle 6"/>
          <p:cNvSpPr/>
          <p:nvPr/>
        </p:nvSpPr>
        <p:spPr>
          <a:xfrm>
            <a:off x="457200" y="1524000"/>
            <a:ext cx="8001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5300" y="1534738"/>
            <a:ext cx="7962900" cy="31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76600" y="5562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FE0579F-0C8C-3068-9FA3-B7FA8D072560}"/>
              </a:ext>
            </a:extLst>
          </p:cNvPr>
          <p:cNvSpPr/>
          <p:nvPr/>
        </p:nvSpPr>
        <p:spPr>
          <a:xfrm>
            <a:off x="1524000" y="5181600"/>
            <a:ext cx="4648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828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125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wipe(left)">
                                      <p:cBhvr>
                                        <p:cTn id="12" dur="2250"/>
                                        <p:tgtEl>
                                          <p:spTgt spid="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wipe(left)">
                                      <p:cBhvr>
                                        <p:cTn id="22" dur="20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animEffect transition="in" filter="fade">
                                      <p:cBhvr>
                                        <p:cTn id="27" dur="500"/>
                                        <p:tgtEl>
                                          <p:spTgt spid="6">
                                            <p:txEl>
                                              <p:pRg st="11" end="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2" end="12"/>
                                            </p:txEl>
                                          </p:spTgt>
                                        </p:tgtEl>
                                        <p:attrNameLst>
                                          <p:attrName>style.visibility</p:attrName>
                                        </p:attrNameLst>
                                      </p:cBhvr>
                                      <p:to>
                                        <p:strVal val="visible"/>
                                      </p:to>
                                    </p:set>
                                    <p:animEffect transition="in" filter="fade">
                                      <p:cBhvr>
                                        <p:cTn id="32" dur="500"/>
                                        <p:tgtEl>
                                          <p:spTgt spid="6">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500"/>
                                        <p:tgtEl>
                                          <p:spTgt spid="2"/>
                                        </p:tgtEl>
                                      </p:cBhvr>
                                    </p:animEffect>
                                    <p:set>
                                      <p:cBhvr>
                                        <p:cTn id="37" dur="1" fill="hold">
                                          <p:stCondLst>
                                            <p:cond delay="1499"/>
                                          </p:stCondLst>
                                        </p:cTn>
                                        <p:tgtEl>
                                          <p:spTgt spid="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wipe(left)">
                                      <p:cBhvr>
                                        <p:cTn id="42" dur="2000"/>
                                        <p:tgtEl>
                                          <p:spTgt spid="6">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1500"/>
                                        <p:tgtEl>
                                          <p:spTgt spid="9"/>
                                        </p:tgtEl>
                                      </p:cBhvr>
                                    </p:animEffect>
                                    <p:set>
                                      <p:cBhvr>
                                        <p:cTn id="47" dur="1" fill="hold">
                                          <p:stCondLst>
                                            <p:cond delay="1499"/>
                                          </p:stCondLst>
                                        </p:cTn>
                                        <p:tgtEl>
                                          <p:spTgt spid="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14" end="14"/>
                                            </p:txEl>
                                          </p:spTgt>
                                        </p:tgtEl>
                                        <p:attrNameLst>
                                          <p:attrName>style.visibility</p:attrName>
                                        </p:attrNameLst>
                                      </p:cBhvr>
                                      <p:to>
                                        <p:strVal val="visible"/>
                                      </p:to>
                                    </p:set>
                                    <p:animEffect transition="in" filter="wipe(left)">
                                      <p:cBhvr>
                                        <p:cTn id="52" dur="20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solidFill>
                  <a:srgbClr val="C00000"/>
                </a:solidFill>
              </a:rPr>
              <a:t>Vertex Cover</a:t>
            </a:r>
            <a:br>
              <a:rPr lang="en-US" sz="3200" b="1" dirty="0">
                <a:solidFill>
                  <a:srgbClr val="C00000"/>
                </a:solidFill>
              </a:rPr>
            </a:br>
            <a:endParaRPr lang="en-US" sz="3200"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57200" y="1295400"/>
                <a:ext cx="8229600" cy="5257800"/>
              </a:xfrm>
            </p:spPr>
            <p:txBody>
              <a:bodyPr/>
              <a:lstStyle/>
              <a:p>
                <a:pPr marL="0" indent="0">
                  <a:buNone/>
                </a:pPr>
                <a:r>
                  <a:rPr lang="en-US" sz="2000" b="1" dirty="0">
                    <a:solidFill>
                      <a:srgbClr val="C00000"/>
                    </a:solidFill>
                  </a:rPr>
                  <a:t>Definition</a:t>
                </a:r>
                <a:r>
                  <a:rPr lang="en-US" sz="2000" dirty="0"/>
                  <a:t>: Given an undirected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t>
                </a:r>
              </a:p>
              <a:p>
                <a:pPr marL="0" indent="0">
                  <a:buNone/>
                </a:pPr>
                <a:r>
                  <a:rPr lang="en-US" sz="2000" dirty="0"/>
                  <a:t>a subset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is said to be a </a:t>
                </a:r>
                <a:r>
                  <a:rPr lang="en-US" sz="2000" b="1" dirty="0"/>
                  <a:t>vertex cover </a:t>
                </a:r>
                <a:r>
                  <a:rPr lang="en-US" sz="2000" dirty="0"/>
                  <a:t>if </a:t>
                </a:r>
              </a:p>
              <a:p>
                <a:pPr marL="0" indent="0">
                  <a:buNone/>
                </a:pPr>
                <a:r>
                  <a:rPr lang="en-US" sz="2000" dirty="0"/>
                  <a:t>For each edge </a:t>
                </a:r>
                <a14:m>
                  <m:oMath xmlns:m="http://schemas.openxmlformats.org/officeDocument/2006/math">
                    <m:d>
                      <m:dPr>
                        <m:ctrlPr>
                          <a:rPr lang="en-US" sz="2000" i="1" dirty="0">
                            <a:latin typeface="Cambria Math" panose="02040503050406030204" pitchFamily="18" charset="0"/>
                          </a:rPr>
                        </m:ctrlPr>
                      </m:dPr>
                      <m:e>
                        <m:r>
                          <a:rPr lang="en-US" sz="2000" b="1" i="1" dirty="0">
                            <a:solidFill>
                              <a:srgbClr val="0070C0"/>
                            </a:solidFill>
                            <a:latin typeface="Cambria Math"/>
                          </a:rPr>
                          <m:t>𝒖</m:t>
                        </m:r>
                        <m:r>
                          <a:rPr lang="en-US" sz="2000" dirty="0">
                            <a:latin typeface="Cambria Math"/>
                          </a:rPr>
                          <m:t>,</m:t>
                        </m:r>
                        <m:r>
                          <a:rPr lang="en-US" sz="2000" b="1" i="1" dirty="0">
                            <a:solidFill>
                              <a:srgbClr val="0070C0"/>
                            </a:solidFill>
                            <a:latin typeface="Cambria Math"/>
                          </a:rPr>
                          <m:t>𝒗</m:t>
                        </m:r>
                      </m:e>
                    </m:d>
                    <m:r>
                      <a:rPr lang="en-US" sz="2000" i="1" dirty="0">
                        <a:latin typeface="Cambria Math"/>
                      </a:rPr>
                      <m:t>∈</m:t>
                    </m:r>
                    <m:r>
                      <a:rPr lang="en-US" sz="2000" b="1" i="1" dirty="0">
                        <a:solidFill>
                          <a:srgbClr val="0070C0"/>
                        </a:solidFill>
                        <a:latin typeface="Cambria Math"/>
                      </a:rPr>
                      <m:t>𝑬</m:t>
                    </m:r>
                  </m:oMath>
                </a14:m>
                <a:r>
                  <a:rPr lang="en-US" sz="2000" dirty="0"/>
                  <a:t>,</a:t>
                </a:r>
              </a:p>
              <a:p>
                <a:pPr marL="0" indent="0">
                  <a:buNone/>
                </a:pPr>
                <a:r>
                  <a:rPr lang="en-US" sz="2000" dirty="0"/>
                  <a:t>	either </a:t>
                </a:r>
                <a14:m>
                  <m:oMath xmlns:m="http://schemas.openxmlformats.org/officeDocument/2006/math">
                    <m:r>
                      <a:rPr lang="en-US" sz="2000" b="1" i="1" dirty="0">
                        <a:solidFill>
                          <a:srgbClr val="0070C0"/>
                        </a:solidFill>
                        <a:latin typeface="Cambria Math"/>
                      </a:rPr>
                      <m:t>𝒖</m:t>
                    </m:r>
                    <m:r>
                      <a:rPr lang="en-US" sz="2000" b="1" i="1" dirty="0" smtClean="0">
                        <a:solidFill>
                          <a:schemeClr val="tx1"/>
                        </a:solidFill>
                        <a:latin typeface="Cambria Math"/>
                      </a:rPr>
                      <m:t>∈</m:t>
                    </m:r>
                    <m:r>
                      <a:rPr lang="en-US" sz="2000" b="1" i="1" dirty="0" smtClean="0">
                        <a:solidFill>
                          <a:srgbClr val="0070C0"/>
                        </a:solidFill>
                        <a:latin typeface="Cambria Math"/>
                      </a:rPr>
                      <m:t>𝑿</m:t>
                    </m:r>
                  </m:oMath>
                </a14:m>
                <a:r>
                  <a:rPr lang="en-US" sz="2000" dirty="0"/>
                  <a:t> or </a:t>
                </a:r>
                <a14:m>
                  <m:oMath xmlns:m="http://schemas.openxmlformats.org/officeDocument/2006/math">
                    <m:r>
                      <a:rPr lang="en-US" sz="2000" b="1" i="1" dirty="0" smtClean="0">
                        <a:solidFill>
                          <a:srgbClr val="0070C0"/>
                        </a:solidFill>
                        <a:latin typeface="Cambria Math"/>
                      </a:rPr>
                      <m:t>𝒗</m:t>
                    </m:r>
                    <m:r>
                      <a:rPr lang="en-US" sz="2000" b="1" i="1" dirty="0">
                        <a:latin typeface="Cambria Math"/>
                      </a:rPr>
                      <m:t>∈</m:t>
                    </m:r>
                    <m:r>
                      <a:rPr lang="en-US" sz="2000" b="1" i="1" dirty="0">
                        <a:solidFill>
                          <a:srgbClr val="0070C0"/>
                        </a:solidFill>
                        <a:latin typeface="Cambria Math"/>
                      </a:rPr>
                      <m:t>𝑿</m:t>
                    </m:r>
                  </m:oMath>
                </a14:m>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dirty="0">
                  <a:solidFill>
                    <a:srgbClr val="C00000"/>
                  </a:solidFill>
                </a:endParaRPr>
              </a:p>
              <a:p>
                <a:pPr marL="0" indent="0">
                  <a:buNone/>
                </a:pPr>
                <a:r>
                  <a:rPr lang="en-US" sz="2000" b="1" dirty="0">
                    <a:solidFill>
                      <a:srgbClr val="C00000"/>
                    </a:solidFill>
                  </a:rPr>
                  <a:t>Optimization </a:t>
                </a:r>
                <a:r>
                  <a:rPr lang="en-US" sz="2000" b="1" dirty="0"/>
                  <a:t>version</a:t>
                </a:r>
                <a:r>
                  <a:rPr lang="en-US" sz="2000" dirty="0"/>
                  <a:t>: compute vertex cover of </a:t>
                </a:r>
                <a:r>
                  <a:rPr lang="en-US" sz="2000" u="sng" dirty="0"/>
                  <a:t>smallest</a:t>
                </a:r>
                <a:r>
                  <a:rPr lang="en-US" sz="2000" dirty="0"/>
                  <a:t> size.</a:t>
                </a:r>
              </a:p>
              <a:p>
                <a:pPr marL="0" indent="0">
                  <a:buNone/>
                </a:pPr>
                <a:r>
                  <a:rPr lang="en-US" sz="2000" b="1" dirty="0">
                    <a:solidFill>
                      <a:srgbClr val="C00000"/>
                    </a:solidFill>
                  </a:rPr>
                  <a:t>Decision </a:t>
                </a:r>
                <a:r>
                  <a:rPr lang="en-US" sz="2000" b="1" dirty="0"/>
                  <a:t>version</a:t>
                </a:r>
                <a:r>
                  <a:rPr lang="en-US" sz="2000" dirty="0"/>
                  <a:t>: Does there exist a vertex cover of size </a:t>
                </a:r>
                <a14:m>
                  <m:oMath xmlns:m="http://schemas.openxmlformats.org/officeDocument/2006/math">
                    <m:r>
                      <a:rPr lang="en-US" sz="2000" b="1" i="1" dirty="0" smtClean="0">
                        <a:solidFill>
                          <a:srgbClr val="0070C0"/>
                        </a:solidFill>
                        <a:latin typeface="Cambria Math"/>
                      </a:rPr>
                      <m:t>𝒌</m:t>
                    </m:r>
                  </m:oMath>
                </a14:m>
                <a:r>
                  <a:rPr lang="en-US" sz="2000" dirty="0"/>
                  <a:t>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57200" y="1295400"/>
                <a:ext cx="8229600" cy="5257800"/>
              </a:xfrm>
              <a:blipFill rotWithShape="1">
                <a:blip r:embed="rId2"/>
                <a:stretch>
                  <a:fillRect l="-741" t="-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26</a:t>
            </a:fld>
            <a:endParaRPr lang="en-US"/>
          </a:p>
        </p:txBody>
      </p:sp>
      <p:grpSp>
        <p:nvGrpSpPr>
          <p:cNvPr id="51" name="Group 50"/>
          <p:cNvGrpSpPr/>
          <p:nvPr/>
        </p:nvGrpSpPr>
        <p:grpSpPr>
          <a:xfrm>
            <a:off x="3352800" y="2895600"/>
            <a:ext cx="3962400" cy="2731532"/>
            <a:chOff x="3200400" y="2971800"/>
            <a:chExt cx="3962400" cy="2731532"/>
          </a:xfrm>
        </p:grpSpPr>
        <p:grpSp>
          <p:nvGrpSpPr>
            <p:cNvPr id="45" name="Group 44"/>
            <p:cNvGrpSpPr/>
            <p:nvPr/>
          </p:nvGrpSpPr>
          <p:grpSpPr>
            <a:xfrm>
              <a:off x="3200400" y="2971800"/>
              <a:ext cx="2885214" cy="2731532"/>
              <a:chOff x="3200400" y="2971800"/>
              <a:chExt cx="2885214" cy="2731532"/>
            </a:xfrm>
          </p:grpSpPr>
          <p:grpSp>
            <p:nvGrpSpPr>
              <p:cNvPr id="38" name="Group 37"/>
              <p:cNvGrpSpPr/>
              <p:nvPr/>
            </p:nvGrpSpPr>
            <p:grpSpPr>
              <a:xfrm>
                <a:off x="3467102" y="3276600"/>
                <a:ext cx="2324098" cy="2133602"/>
                <a:chOff x="3467102" y="3276600"/>
                <a:chExt cx="2324098" cy="2133602"/>
              </a:xfrm>
            </p:grpSpPr>
            <p:grpSp>
              <p:nvGrpSpPr>
                <p:cNvPr id="8" name="Group 7"/>
                <p:cNvGrpSpPr/>
                <p:nvPr/>
              </p:nvGrpSpPr>
              <p:grpSpPr>
                <a:xfrm>
                  <a:off x="3467102" y="3276600"/>
                  <a:ext cx="2324098" cy="2133602"/>
                  <a:chOff x="1028702" y="3581400"/>
                  <a:chExt cx="2324098" cy="2133602"/>
                </a:xfrm>
              </p:grpSpPr>
              <p:grpSp>
                <p:nvGrpSpPr>
                  <p:cNvPr id="10" name="Group 9"/>
                  <p:cNvGrpSpPr/>
                  <p:nvPr/>
                </p:nvGrpSpPr>
                <p:grpSpPr>
                  <a:xfrm rot="5400000">
                    <a:off x="1123950" y="3486152"/>
                    <a:ext cx="2133602" cy="2324098"/>
                    <a:chOff x="1485897" y="3162302"/>
                    <a:chExt cx="2133602" cy="2324098"/>
                  </a:xfrm>
                </p:grpSpPr>
                <p:sp>
                  <p:nvSpPr>
                    <p:cNvPr id="15" name="Oval 14"/>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6"/>
                  <a:endCxn id="18"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39" name="TextBox 38"/>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39" name="TextBox 38"/>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3"/>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0" name="TextBox 39"/>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4"/>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5"/>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7"/>
                      <a:stretch>
                        <a:fillRect t="-8197" r="-22951" b="-24590"/>
                      </a:stretch>
                    </a:blipFill>
                  </p:spPr>
                  <p:txBody>
                    <a:bodyPr/>
                    <a:lstStyle/>
                    <a:p>
                      <a:r>
                        <a:rPr lang="en-US">
                          <a:noFill/>
                        </a:rPr>
                        <a:t> </a:t>
                      </a:r>
                    </a:p>
                  </p:txBody>
                </p:sp>
              </mc:Fallback>
            </mc:AlternateContent>
          </p:grpSp>
        </p:grpSp>
        <p:cxnSp>
          <p:nvCxnSpPr>
            <p:cNvPr id="46" name="Straight Connector 4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8"/>
                  <a:stretch>
                    <a:fillRect t="-8197" r="-25455" b="-24590"/>
                  </a:stretch>
                </a:blipFill>
              </p:spPr>
              <p:txBody>
                <a:bodyPr/>
                <a:lstStyle/>
                <a:p>
                  <a:r>
                    <a:rPr lang="en-US">
                      <a:noFill/>
                    </a:rPr>
                    <a:t> </a:t>
                  </a:r>
                </a:p>
              </p:txBody>
            </p:sp>
          </mc:Fallback>
        </mc:AlternateContent>
      </p:grpSp>
      <p:sp>
        <p:nvSpPr>
          <p:cNvPr id="52" name="Oval 51"/>
          <p:cNvSpPr/>
          <p:nvPr/>
        </p:nvSpPr>
        <p:spPr>
          <a:xfrm>
            <a:off x="4572000" y="29718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5715000" y="3810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181600" y="5105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own Ribbon 1"/>
          <p:cNvSpPr/>
          <p:nvPr/>
        </p:nvSpPr>
        <p:spPr>
          <a:xfrm>
            <a:off x="6052707" y="2057400"/>
            <a:ext cx="2244468"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a vertex cover ?</a:t>
            </a:r>
          </a:p>
        </p:txBody>
      </p:sp>
      <mc:AlternateContent xmlns:mc="http://schemas.openxmlformats.org/markup-compatibility/2006" xmlns:a14="http://schemas.microsoft.com/office/drawing/2010/main">
        <mc:Choice Requires="a14">
          <p:sp>
            <p:nvSpPr>
              <p:cNvPr id="7" name="TextBox 6"/>
              <p:cNvSpPr txBox="1"/>
              <p:nvPr/>
            </p:nvSpPr>
            <p:spPr>
              <a:xfrm>
                <a:off x="7057770" y="3124200"/>
                <a:ext cx="1948610" cy="1200329"/>
              </a:xfrm>
              <a:prstGeom prst="rect">
                <a:avLst/>
              </a:prstGeom>
              <a:solidFill>
                <a:srgbClr val="FFC000"/>
              </a:solidFill>
            </p:spPr>
            <p:txBody>
              <a:bodyPr wrap="none" rtlCol="0">
                <a:spAutoFit/>
              </a:bodyPr>
              <a:lstStyle/>
              <a:p>
                <a:pPr algn="ctr"/>
                <a:r>
                  <a:rPr lang="en-US" b="1" dirty="0">
                    <a:solidFill>
                      <a:srgbClr val="C00000"/>
                    </a:solidFill>
                  </a:rPr>
                  <a:t>NO. </a:t>
                </a:r>
              </a:p>
              <a:p>
                <a:r>
                  <a:rPr lang="en-US" b="1" dirty="0"/>
                  <a:t>Reason</a:t>
                </a:r>
                <a:r>
                  <a:rPr lang="en-US" dirty="0"/>
                  <a:t>:</a:t>
                </a:r>
              </a:p>
              <a:p>
                <a:r>
                  <a:rPr lang="en-US" dirty="0"/>
                  <a:t>None of </a:t>
                </a:r>
                <a14:m>
                  <m:oMath xmlns:m="http://schemas.openxmlformats.org/officeDocument/2006/math">
                    <m:d>
                      <m:dPr>
                        <m:ctrlPr>
                          <a:rPr lang="en-US" i="1" dirty="0">
                            <a:latin typeface="Cambria Math" panose="02040503050406030204" pitchFamily="18" charset="0"/>
                          </a:rPr>
                        </m:ctrlPr>
                      </m:dPr>
                      <m:e>
                        <m:r>
                          <a:rPr lang="en-US" b="1" i="1" dirty="0" smtClean="0">
                            <a:solidFill>
                              <a:srgbClr val="0070C0"/>
                            </a:solidFill>
                            <a:latin typeface="Cambria Math"/>
                          </a:rPr>
                          <m:t>𝒚</m:t>
                        </m:r>
                        <m:r>
                          <a:rPr lang="en-US" dirty="0">
                            <a:latin typeface="Cambria Math"/>
                          </a:rPr>
                          <m:t>,</m:t>
                        </m:r>
                        <m:r>
                          <a:rPr lang="en-US" b="1" i="1" dirty="0" smtClean="0">
                            <a:solidFill>
                              <a:srgbClr val="0070C0"/>
                            </a:solidFill>
                            <a:latin typeface="Cambria Math"/>
                          </a:rPr>
                          <m:t>𝒛</m:t>
                        </m:r>
                      </m:e>
                    </m:d>
                  </m:oMath>
                </a14:m>
                <a:endParaRPr lang="en-US" dirty="0"/>
              </a:p>
              <a:p>
                <a:r>
                  <a:rPr lang="en-US" dirty="0"/>
                  <a:t>or </a:t>
                </a:r>
                <a14:m>
                  <m:oMath xmlns:m="http://schemas.openxmlformats.org/officeDocument/2006/math">
                    <m:d>
                      <m:dPr>
                        <m:ctrlPr>
                          <a:rPr lang="en-US" i="1" dirty="0">
                            <a:latin typeface="Cambria Math" panose="02040503050406030204" pitchFamily="18" charset="0"/>
                          </a:rPr>
                        </m:ctrlPr>
                      </m:dPr>
                      <m:e>
                        <m:r>
                          <a:rPr lang="en-US" b="1" i="1" dirty="0" smtClean="0">
                            <a:solidFill>
                              <a:srgbClr val="0070C0"/>
                            </a:solidFill>
                            <a:latin typeface="Cambria Math"/>
                          </a:rPr>
                          <m:t>𝒚</m:t>
                        </m:r>
                        <m:r>
                          <a:rPr lang="en-US" dirty="0">
                            <a:latin typeface="Cambria Math"/>
                          </a:rPr>
                          <m:t>,</m:t>
                        </m:r>
                        <m:r>
                          <a:rPr lang="en-US" b="1" i="1" dirty="0" smtClean="0">
                            <a:solidFill>
                              <a:srgbClr val="0070C0"/>
                            </a:solidFill>
                            <a:latin typeface="Cambria Math"/>
                          </a:rPr>
                          <m:t>𝒕</m:t>
                        </m:r>
                      </m:e>
                    </m:d>
                  </m:oMath>
                </a14:m>
                <a:r>
                  <a:rPr lang="en-US" dirty="0"/>
                  <a:t> is covered</a:t>
                </a:r>
              </a:p>
            </p:txBody>
          </p:sp>
        </mc:Choice>
        <mc:Fallback xmlns="">
          <p:sp>
            <p:nvSpPr>
              <p:cNvPr id="7" name="TextBox 6"/>
              <p:cNvSpPr txBox="1">
                <a:spLocks noRot="1" noChangeAspect="1" noMove="1" noResize="1" noEditPoints="1" noAdjustHandles="1" noChangeArrowheads="1" noChangeShapeType="1" noTextEdit="1"/>
              </p:cNvSpPr>
              <p:nvPr/>
            </p:nvSpPr>
            <p:spPr>
              <a:xfrm>
                <a:off x="7057770" y="3124200"/>
                <a:ext cx="1948610" cy="1200329"/>
              </a:xfrm>
              <a:prstGeom prst="rect">
                <a:avLst/>
              </a:prstGeom>
              <a:blipFill rotWithShape="1">
                <a:blip r:embed="rId9"/>
                <a:stretch>
                  <a:fillRect l="-2821" t="-2551" r="-2508" b="-7143"/>
                </a:stretch>
              </a:blipFill>
            </p:spPr>
            <p:txBody>
              <a:bodyPr/>
              <a:lstStyle/>
              <a:p>
                <a:r>
                  <a:rPr lang="en-US">
                    <a:noFill/>
                  </a:rPr>
                  <a:t> </a:t>
                </a:r>
              </a:p>
            </p:txBody>
          </p:sp>
        </mc:Fallback>
      </mc:AlternateContent>
      <p:sp>
        <p:nvSpPr>
          <p:cNvPr id="35" name="Down Ribbon 34"/>
          <p:cNvSpPr/>
          <p:nvPr/>
        </p:nvSpPr>
        <p:spPr>
          <a:xfrm>
            <a:off x="5908932" y="1828800"/>
            <a:ext cx="2244468" cy="917448"/>
          </a:xfrm>
          <a:prstGeom prst="ribbon">
            <a:avLst>
              <a:gd name="adj1" fmla="val 16667"/>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a vertex cover now ?</a:t>
            </a:r>
          </a:p>
        </p:txBody>
      </p:sp>
      <p:sp>
        <p:nvSpPr>
          <p:cNvPr id="36" name="TextBox 35"/>
          <p:cNvSpPr txBox="1"/>
          <p:nvPr/>
        </p:nvSpPr>
        <p:spPr>
          <a:xfrm>
            <a:off x="6327174" y="2895600"/>
            <a:ext cx="607026" cy="369332"/>
          </a:xfrm>
          <a:prstGeom prst="rect">
            <a:avLst/>
          </a:prstGeom>
          <a:solidFill>
            <a:srgbClr val="FFC000"/>
          </a:solidFill>
        </p:spPr>
        <p:txBody>
          <a:bodyPr wrap="none" rtlCol="0">
            <a:spAutoFit/>
          </a:bodyPr>
          <a:lstStyle/>
          <a:p>
            <a:pPr algn="ctr"/>
            <a:r>
              <a:rPr lang="en-US" b="1" dirty="0">
                <a:solidFill>
                  <a:srgbClr val="C00000"/>
                </a:solidFill>
              </a:rPr>
              <a:t>Yes. </a:t>
            </a:r>
          </a:p>
        </p:txBody>
      </p:sp>
    </p:spTree>
    <p:extLst>
      <p:ext uri="{BB962C8B-B14F-4D97-AF65-F5344CB8AC3E}">
        <p14:creationId xmlns:p14="http://schemas.microsoft.com/office/powerpoint/2010/main" val="491902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1000"/>
                                        <p:tgtEl>
                                          <p:spTgt spid="51"/>
                                        </p:tgtEl>
                                      </p:cBhvr>
                                    </p:animEffect>
                                    <p:anim calcmode="lin" valueType="num">
                                      <p:cBhvr>
                                        <p:cTn id="28" dur="1000" fill="hold"/>
                                        <p:tgtEl>
                                          <p:spTgt spid="51"/>
                                        </p:tgtEl>
                                        <p:attrNameLst>
                                          <p:attrName>ppt_x</p:attrName>
                                        </p:attrNameLst>
                                      </p:cBhvr>
                                      <p:tavLst>
                                        <p:tav tm="0">
                                          <p:val>
                                            <p:strVal val="#ppt_x"/>
                                          </p:val>
                                        </p:tav>
                                        <p:tav tm="100000">
                                          <p:val>
                                            <p:strVal val="#ppt_x"/>
                                          </p:val>
                                        </p:tav>
                                      </p:tavLst>
                                    </p:anim>
                                    <p:anim calcmode="lin" valueType="num">
                                      <p:cBhvr>
                                        <p:cTn id="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down)">
                                      <p:cBhvr>
                                        <p:cTn id="34" dur="500"/>
                                        <p:tgtEl>
                                          <p:spTgt spid="5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down)">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xit" presetSubtype="10" fill="hold" grpId="1" nodeType="clickEffect">
                                  <p:stCondLst>
                                    <p:cond delay="0"/>
                                  </p:stCondLst>
                                  <p:childTnLst>
                                    <p:animEffect transition="out" filter="randombar(horizontal)">
                                      <p:cBhvr>
                                        <p:cTn id="55" dur="500"/>
                                        <p:tgtEl>
                                          <p:spTgt spid="2"/>
                                        </p:tgtEl>
                                      </p:cBhvr>
                                    </p:animEffect>
                                    <p:set>
                                      <p:cBhvr>
                                        <p:cTn id="56" dur="1" fill="hold">
                                          <p:stCondLst>
                                            <p:cond delay="499"/>
                                          </p:stCondLst>
                                        </p:cTn>
                                        <p:tgtEl>
                                          <p:spTgt spid="2"/>
                                        </p:tgtEl>
                                        <p:attrNameLst>
                                          <p:attrName>style.visibility</p:attrName>
                                        </p:attrNameLst>
                                      </p:cBhvr>
                                      <p:to>
                                        <p:strVal val="hidden"/>
                                      </p:to>
                                    </p:set>
                                  </p:childTnLst>
                                </p:cTn>
                              </p:par>
                              <p:par>
                                <p:cTn id="57" presetID="14" presetClass="exit" presetSubtype="10" fill="hold" grpId="1" nodeType="withEffect">
                                  <p:stCondLst>
                                    <p:cond delay="0"/>
                                  </p:stCondLst>
                                  <p:childTnLst>
                                    <p:animEffect transition="out" filter="randombar(horizontal)">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down)">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500" fill="hold"/>
                                        <p:tgtEl>
                                          <p:spTgt spid="36"/>
                                        </p:tgtEl>
                                        <p:attrNameLst>
                                          <p:attrName>ppt_w</p:attrName>
                                        </p:attrNameLst>
                                      </p:cBhvr>
                                      <p:tavLst>
                                        <p:tav tm="0">
                                          <p:val>
                                            <p:fltVal val="0"/>
                                          </p:val>
                                        </p:tav>
                                        <p:tav tm="100000">
                                          <p:val>
                                            <p:strVal val="#ppt_w"/>
                                          </p:val>
                                        </p:tav>
                                      </p:tavLst>
                                    </p:anim>
                                    <p:anim calcmode="lin" valueType="num">
                                      <p:cBhvr>
                                        <p:cTn id="77" dur="500" fill="hold"/>
                                        <p:tgtEl>
                                          <p:spTgt spid="36"/>
                                        </p:tgtEl>
                                        <p:attrNameLst>
                                          <p:attrName>ppt_h</p:attrName>
                                        </p:attrNameLst>
                                      </p:cBhvr>
                                      <p:tavLst>
                                        <p:tav tm="0">
                                          <p:val>
                                            <p:fltVal val="0"/>
                                          </p:val>
                                        </p:tav>
                                        <p:tav tm="100000">
                                          <p:val>
                                            <p:strVal val="#ppt_h"/>
                                          </p:val>
                                        </p:tav>
                                      </p:tavLst>
                                    </p:anim>
                                    <p:animEffect transition="in" filter="fade">
                                      <p:cBhvr>
                                        <p:cTn id="78" dur="5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animEffect transition="in" filter="fade">
                                      <p:cBhvr>
                                        <p:cTn id="83" dur="500"/>
                                        <p:tgtEl>
                                          <p:spTgt spid="6">
                                            <p:txEl>
                                              <p:pRg st="12" end="1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6">
                                            <p:txEl>
                                              <p:pRg st="13" end="13"/>
                                            </p:txEl>
                                          </p:spTgt>
                                        </p:tgtEl>
                                        <p:attrNameLst>
                                          <p:attrName>style.visibility</p:attrName>
                                        </p:attrNameLst>
                                      </p:cBhvr>
                                      <p:to>
                                        <p:strVal val="visible"/>
                                      </p:to>
                                    </p:set>
                                    <p:animEffect transition="in" filter="fade">
                                      <p:cBhvr>
                                        <p:cTn id="88"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52" grpId="0" animBg="1"/>
      <p:bldP spid="53" grpId="0" animBg="1"/>
      <p:bldP spid="56" grpId="0" animBg="1"/>
      <p:bldP spid="2" grpId="0" animBg="1"/>
      <p:bldP spid="2" grpId="1" animBg="1"/>
      <p:bldP spid="7" grpId="0" animBg="1"/>
      <p:bldP spid="7" grpId="1" animBg="1"/>
      <p:bldP spid="35" grpId="0" animBg="1"/>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6" name="Text Placeholder 5"/>
          <p:cNvSpPr>
            <a:spLocks noGrp="1"/>
          </p:cNvSpPr>
          <p:nvPr>
            <p:ph type="body" idx="1"/>
          </p:nvPr>
        </p:nvSpPr>
        <p:spPr>
          <a:xfrm>
            <a:off x="228600" y="1535113"/>
            <a:ext cx="4040188" cy="639762"/>
          </a:xfrm>
        </p:spPr>
        <p:txBody>
          <a:bodyPr/>
          <a:lstStyle/>
          <a:p>
            <a:r>
              <a:rPr lang="en-US" dirty="0">
                <a:solidFill>
                  <a:srgbClr val="C00000"/>
                </a:solidFill>
              </a:rPr>
              <a:t>VC</a:t>
            </a:r>
            <a:r>
              <a:rPr lang="en-US" dirty="0"/>
              <a:t>: Vertex Cover</a:t>
            </a:r>
          </a:p>
        </p:txBody>
      </p:sp>
      <mc:AlternateContent xmlns:mc="http://schemas.openxmlformats.org/markup-compatibility/2006" xmlns:a14="http://schemas.microsoft.com/office/drawing/2010/main">
        <mc:Choice Requires="a14">
          <p:sp>
            <p:nvSpPr>
              <p:cNvPr id="7" name="Content Placeholder 6"/>
              <p:cNvSpPr>
                <a:spLocks noGrp="1"/>
              </p:cNvSpPr>
              <p:nvPr>
                <p:ph sz="half" idx="2"/>
              </p:nvPr>
            </p:nvSpPr>
            <p:spPr>
              <a:xfrm>
                <a:off x="228600" y="2174875"/>
                <a:ext cx="4268788" cy="3951288"/>
              </a:xfrm>
            </p:spPr>
            <p:txBody>
              <a:bodyPr/>
              <a:lstStyle/>
              <a:p>
                <a:pPr marL="0" indent="0">
                  <a:buNone/>
                </a:pPr>
                <a:r>
                  <a:rPr lang="en-US" sz="2000" b="1" dirty="0"/>
                  <a:t>Input</a:t>
                </a:r>
                <a:r>
                  <a:rPr lang="en-US" sz="2000" dirty="0"/>
                  <a:t>: an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and </a:t>
                </a:r>
                <a14:m>
                  <m:oMath xmlns:m="http://schemas.openxmlformats.org/officeDocument/2006/math">
                    <m:r>
                      <a:rPr lang="en-US" sz="2000" b="1" i="1" dirty="0">
                        <a:solidFill>
                          <a:srgbClr val="0070C0"/>
                        </a:solidFill>
                        <a:latin typeface="Cambria Math"/>
                      </a:rPr>
                      <m:t>𝒌</m:t>
                    </m:r>
                    <m:r>
                      <a:rPr lang="en-US" sz="2000" b="1" i="1" dirty="0" smtClean="0">
                        <a:solidFill>
                          <a:srgbClr val="0070C0"/>
                        </a:solidFill>
                        <a:latin typeface="Cambria Math"/>
                      </a:rPr>
                      <m:t>∈</m:t>
                    </m:r>
                    <m:sSup>
                      <m:sSupPr>
                        <m:ctrlPr>
                          <a:rPr lang="en-US" sz="2000" b="1" i="1" dirty="0" smtClean="0">
                            <a:solidFill>
                              <a:srgbClr val="0070C0"/>
                            </a:solidFill>
                            <a:latin typeface="Cambria Math" panose="02040503050406030204" pitchFamily="18" charset="0"/>
                          </a:rPr>
                        </m:ctrlPr>
                      </m:sSupPr>
                      <m:e>
                        <m:r>
                          <a:rPr lang="en-US" sz="2000" b="1" i="1" dirty="0" smtClean="0">
                            <a:solidFill>
                              <a:srgbClr val="0070C0"/>
                            </a:solidFill>
                            <a:latin typeface="Cambria Math"/>
                          </a:rPr>
                          <m:t>𝒁</m:t>
                        </m:r>
                      </m:e>
                      <m:sup>
                        <m:r>
                          <a:rPr lang="en-US" sz="2000" b="1" i="1" dirty="0" smtClean="0">
                            <a:solidFill>
                              <a:srgbClr val="0070C0"/>
                            </a:solidFill>
                            <a:latin typeface="Cambria Math"/>
                          </a:rPr>
                          <m:t>+</m:t>
                        </m:r>
                      </m:sup>
                    </m:sSup>
                  </m:oMath>
                </a14:m>
                <a:endParaRPr lang="en-US" sz="2000" dirty="0"/>
              </a:p>
              <a:p>
                <a:pPr marL="0" indent="0">
                  <a:buNone/>
                </a:pPr>
                <a:r>
                  <a:rPr lang="en-US" sz="2000" b="1" dirty="0"/>
                  <a:t>Problem</a:t>
                </a:r>
                <a:r>
                  <a:rPr lang="en-US" sz="2000" dirty="0"/>
                  <a:t>: Does there exist a vertex cover of size </a:t>
                </a:r>
                <a14:m>
                  <m:oMath xmlns:m="http://schemas.openxmlformats.org/officeDocument/2006/math">
                    <m:r>
                      <a:rPr lang="en-US" sz="2000" b="1" i="1" dirty="0">
                        <a:solidFill>
                          <a:srgbClr val="0070C0"/>
                        </a:solidFill>
                        <a:latin typeface="Cambria Math"/>
                      </a:rPr>
                      <m:t>𝒌</m:t>
                    </m:r>
                  </m:oMath>
                </a14:m>
                <a:r>
                  <a:rPr lang="en-US" sz="2000" dirty="0"/>
                  <a:t>?</a:t>
                </a:r>
              </a:p>
              <a:p>
                <a:pPr marL="0" indent="0">
                  <a:buNone/>
                </a:pPr>
                <a:endParaRPr lang="en-US" sz="2000" dirty="0"/>
              </a:p>
            </p:txBody>
          </p:sp>
        </mc:Choice>
        <mc:Fallback xmlns="">
          <p:sp>
            <p:nvSpPr>
              <p:cNvPr id="7" name="Content Placeholder 6"/>
              <p:cNvSpPr>
                <a:spLocks noGrp="1" noRot="1" noChangeAspect="1" noMove="1" noResize="1" noEditPoints="1" noAdjustHandles="1" noChangeArrowheads="1" noChangeShapeType="1" noTextEdit="1"/>
              </p:cNvSpPr>
              <p:nvPr>
                <p:ph sz="half" idx="2"/>
              </p:nvPr>
            </p:nvSpPr>
            <p:spPr>
              <a:xfrm>
                <a:off x="228600" y="2174875"/>
                <a:ext cx="4268788" cy="3951288"/>
              </a:xfrm>
              <a:blipFill rotWithShape="1">
                <a:blip r:embed="rId3"/>
                <a:stretch>
                  <a:fillRect l="-1571" t="-772" r="-2286"/>
                </a:stretch>
              </a:blipFill>
            </p:spPr>
            <p:txBody>
              <a:bodyPr/>
              <a:lstStyle/>
              <a:p>
                <a:r>
                  <a:rPr lang="en-US">
                    <a:noFill/>
                  </a:rPr>
                  <a:t> </a:t>
                </a:r>
              </a:p>
            </p:txBody>
          </p:sp>
        </mc:Fallback>
      </mc:AlternateContent>
      <p:sp>
        <p:nvSpPr>
          <p:cNvPr id="8" name="Text Placeholder 7"/>
          <p:cNvSpPr>
            <a:spLocks noGrp="1"/>
          </p:cNvSpPr>
          <p:nvPr>
            <p:ph type="body" sz="quarter" idx="3"/>
          </p:nvPr>
        </p:nvSpPr>
        <p:spPr/>
        <p:txBody>
          <a:bodyPr/>
          <a:lstStyle/>
          <a:p>
            <a:r>
              <a:rPr lang="en-US" dirty="0">
                <a:solidFill>
                  <a:srgbClr val="C00000"/>
                </a:solidFill>
              </a:rPr>
              <a:t>DS</a:t>
            </a:r>
            <a:r>
              <a:rPr lang="en-US" dirty="0"/>
              <a:t>: Dominating Set</a:t>
            </a:r>
          </a:p>
        </p:txBody>
      </p:sp>
      <mc:AlternateContent xmlns:mc="http://schemas.openxmlformats.org/markup-compatibility/2006" xmlns:a14="http://schemas.microsoft.com/office/drawing/2010/main">
        <mc:Choice Requires="a14">
          <p:sp>
            <p:nvSpPr>
              <p:cNvPr id="9" name="Content Placeholder 8"/>
              <p:cNvSpPr>
                <a:spLocks noGrp="1"/>
              </p:cNvSpPr>
              <p:nvPr>
                <p:ph sz="quarter" idx="4"/>
              </p:nvPr>
            </p:nvSpPr>
            <p:spPr>
              <a:xfrm>
                <a:off x="4645025" y="2174875"/>
                <a:ext cx="4346575" cy="3951288"/>
              </a:xfrm>
            </p:spPr>
            <p:txBody>
              <a:bodyPr/>
              <a:lstStyle/>
              <a:p>
                <a:pPr marL="0" indent="0">
                  <a:buNone/>
                </a:pPr>
                <a:r>
                  <a:rPr lang="en-US" sz="2000" b="1" dirty="0"/>
                  <a:t>Input</a:t>
                </a:r>
                <a:r>
                  <a:rPr lang="en-US" sz="2000" dirty="0"/>
                  <a:t>: an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and </a:t>
                </a:r>
                <a14:m>
                  <m:oMath xmlns:m="http://schemas.openxmlformats.org/officeDocument/2006/math">
                    <m:r>
                      <a:rPr lang="en-US" sz="2000" b="1" i="1" dirty="0" smtClean="0">
                        <a:solidFill>
                          <a:srgbClr val="0070C0"/>
                        </a:solidFill>
                        <a:latin typeface="Cambria Math"/>
                      </a:rPr>
                      <m:t>𝒕</m:t>
                    </m:r>
                    <m:r>
                      <a:rPr lang="en-US" sz="2000" b="1" i="1" dirty="0">
                        <a:solidFill>
                          <a:srgbClr val="0070C0"/>
                        </a:solidFill>
                        <a:latin typeface="Cambria Math"/>
                      </a:rPr>
                      <m:t>∈</m:t>
                    </m:r>
                    <m:sSup>
                      <m:sSupPr>
                        <m:ctrlPr>
                          <a:rPr lang="en-US" sz="2000" b="1" i="1" dirty="0">
                            <a:solidFill>
                              <a:srgbClr val="0070C0"/>
                            </a:solidFill>
                            <a:latin typeface="Cambria Math" panose="02040503050406030204" pitchFamily="18" charset="0"/>
                          </a:rPr>
                        </m:ctrlPr>
                      </m:sSupPr>
                      <m:e>
                        <m:r>
                          <a:rPr lang="en-US" sz="2000" b="1" i="1" dirty="0">
                            <a:solidFill>
                              <a:srgbClr val="0070C0"/>
                            </a:solidFill>
                            <a:latin typeface="Cambria Math"/>
                          </a:rPr>
                          <m:t>𝒁</m:t>
                        </m:r>
                      </m:e>
                      <m:sup>
                        <m:r>
                          <a:rPr lang="en-US" sz="2000" b="1" i="1" dirty="0">
                            <a:solidFill>
                              <a:srgbClr val="0070C0"/>
                            </a:solidFill>
                            <a:latin typeface="Cambria Math"/>
                          </a:rPr>
                          <m:t>+</m:t>
                        </m:r>
                      </m:sup>
                    </m:sSup>
                  </m:oMath>
                </a14:m>
                <a:endParaRPr lang="en-US" sz="2000" dirty="0"/>
              </a:p>
              <a:p>
                <a:pPr marL="0" indent="0">
                  <a:buNone/>
                </a:pPr>
                <a:r>
                  <a:rPr lang="en-US" sz="2000" b="1" dirty="0"/>
                  <a:t>Problem</a:t>
                </a:r>
                <a:r>
                  <a:rPr lang="en-US" sz="2000" dirty="0"/>
                  <a:t>: Does there exist an dominating set of size </a:t>
                </a:r>
                <a14:m>
                  <m:oMath xmlns:m="http://schemas.openxmlformats.org/officeDocument/2006/math">
                    <m:r>
                      <a:rPr lang="en-US" sz="2000" b="1" i="1" dirty="0" smtClean="0">
                        <a:solidFill>
                          <a:srgbClr val="0070C0"/>
                        </a:solidFill>
                        <a:latin typeface="Cambria Math"/>
                      </a:rPr>
                      <m:t>𝒕</m:t>
                    </m:r>
                  </m:oMath>
                </a14:m>
                <a:r>
                  <a:rPr lang="en-US" sz="2000" dirty="0"/>
                  <a:t> ?</a:t>
                </a:r>
              </a:p>
              <a:p>
                <a:pPr marL="0" indent="0">
                  <a:buNone/>
                </a:pPr>
                <a:endParaRPr lang="en-US" sz="2000" dirty="0"/>
              </a:p>
            </p:txBody>
          </p:sp>
        </mc:Choice>
        <mc:Fallback xmlns="">
          <p:sp>
            <p:nvSpPr>
              <p:cNvPr id="9" name="Content Placeholder 8"/>
              <p:cNvSpPr>
                <a:spLocks noGrp="1" noRot="1" noChangeAspect="1" noMove="1" noResize="1" noEditPoints="1" noAdjustHandles="1" noChangeArrowheads="1" noChangeShapeType="1" noTextEdit="1"/>
              </p:cNvSpPr>
              <p:nvPr>
                <p:ph sz="quarter" idx="4"/>
              </p:nvPr>
            </p:nvSpPr>
            <p:spPr>
              <a:xfrm>
                <a:off x="4645025" y="2174875"/>
                <a:ext cx="4346575" cy="3951288"/>
              </a:xfrm>
              <a:blipFill rotWithShape="1">
                <a:blip r:embed="rId4"/>
                <a:stretch>
                  <a:fillRect l="-1543" t="-7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27</a:t>
            </a:fld>
            <a:endParaRPr lang="en-US"/>
          </a:p>
        </p:txBody>
      </p:sp>
      <p:grpSp>
        <p:nvGrpSpPr>
          <p:cNvPr id="10" name="Group 9"/>
          <p:cNvGrpSpPr/>
          <p:nvPr/>
        </p:nvGrpSpPr>
        <p:grpSpPr>
          <a:xfrm>
            <a:off x="76200" y="3364468"/>
            <a:ext cx="3962400" cy="2731532"/>
            <a:chOff x="3200400" y="2971800"/>
            <a:chExt cx="3962400" cy="2731532"/>
          </a:xfrm>
        </p:grpSpPr>
        <p:grpSp>
          <p:nvGrpSpPr>
            <p:cNvPr id="11" name="Group 10"/>
            <p:cNvGrpSpPr/>
            <p:nvPr/>
          </p:nvGrpSpPr>
          <p:grpSpPr>
            <a:xfrm>
              <a:off x="3200400" y="2971800"/>
              <a:ext cx="2885214" cy="2731532"/>
              <a:chOff x="3200400" y="2971800"/>
              <a:chExt cx="2885214" cy="2731532"/>
            </a:xfrm>
          </p:grpSpPr>
          <p:grpSp>
            <p:nvGrpSpPr>
              <p:cNvPr id="15" name="Group 14"/>
              <p:cNvGrpSpPr/>
              <p:nvPr/>
            </p:nvGrpSpPr>
            <p:grpSpPr>
              <a:xfrm>
                <a:off x="3467102" y="3276600"/>
                <a:ext cx="2324098" cy="2133602"/>
                <a:chOff x="3467102" y="3276600"/>
                <a:chExt cx="2324098" cy="2133602"/>
              </a:xfrm>
            </p:grpSpPr>
            <p:grpSp>
              <p:nvGrpSpPr>
                <p:cNvPr id="22" name="Group 21"/>
                <p:cNvGrpSpPr/>
                <p:nvPr/>
              </p:nvGrpSpPr>
              <p:grpSpPr>
                <a:xfrm>
                  <a:off x="3467102" y="3276600"/>
                  <a:ext cx="2324098" cy="2133602"/>
                  <a:chOff x="1028702" y="3581400"/>
                  <a:chExt cx="2324098" cy="2133602"/>
                </a:xfrm>
              </p:grpSpPr>
              <p:grpSp>
                <p:nvGrpSpPr>
                  <p:cNvPr id="25" name="Group 24"/>
                  <p:cNvGrpSpPr/>
                  <p:nvPr/>
                </p:nvGrpSpPr>
                <p:grpSpPr>
                  <a:xfrm rot="5400000">
                    <a:off x="1123950" y="3486152"/>
                    <a:ext cx="2133602" cy="2324098"/>
                    <a:chOff x="1485897" y="3162302"/>
                    <a:chExt cx="2133602" cy="2324098"/>
                  </a:xfrm>
                </p:grpSpPr>
                <p:sp>
                  <p:nvSpPr>
                    <p:cNvPr id="29" name="Oval 28"/>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Connector 25"/>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9" idx="6"/>
                  <a:endCxn id="32"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7" name="TextBox 16"/>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5"/>
                      <a:stretch>
                        <a:fillRect t="-8333" r="-2131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6"/>
                      <a:stretch>
                        <a:fillRect t="-8197" r="-19355"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12" name="Straight Connector 11"/>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p:grpSp>
        <p:nvGrpSpPr>
          <p:cNvPr id="34" name="Group 33"/>
          <p:cNvGrpSpPr/>
          <p:nvPr/>
        </p:nvGrpSpPr>
        <p:grpSpPr>
          <a:xfrm>
            <a:off x="5181600" y="3364468"/>
            <a:ext cx="3962400" cy="2731532"/>
            <a:chOff x="3200400" y="2971800"/>
            <a:chExt cx="3962400" cy="2731532"/>
          </a:xfrm>
        </p:grpSpPr>
        <p:grpSp>
          <p:nvGrpSpPr>
            <p:cNvPr id="35" name="Group 34"/>
            <p:cNvGrpSpPr/>
            <p:nvPr/>
          </p:nvGrpSpPr>
          <p:grpSpPr>
            <a:xfrm>
              <a:off x="3200400" y="2971800"/>
              <a:ext cx="2885214" cy="2731532"/>
              <a:chOff x="3200400" y="2971800"/>
              <a:chExt cx="2885214" cy="2731532"/>
            </a:xfrm>
          </p:grpSpPr>
          <p:grpSp>
            <p:nvGrpSpPr>
              <p:cNvPr id="39" name="Group 38"/>
              <p:cNvGrpSpPr/>
              <p:nvPr/>
            </p:nvGrpSpPr>
            <p:grpSpPr>
              <a:xfrm>
                <a:off x="3467102" y="3276600"/>
                <a:ext cx="2324098" cy="2133602"/>
                <a:chOff x="3467102" y="3276600"/>
                <a:chExt cx="2324098" cy="2133602"/>
              </a:xfrm>
            </p:grpSpPr>
            <p:grpSp>
              <p:nvGrpSpPr>
                <p:cNvPr id="46" name="Group 45"/>
                <p:cNvGrpSpPr/>
                <p:nvPr/>
              </p:nvGrpSpPr>
              <p:grpSpPr>
                <a:xfrm>
                  <a:off x="3467102" y="3276600"/>
                  <a:ext cx="2324098" cy="2133602"/>
                  <a:chOff x="1028702" y="3581400"/>
                  <a:chExt cx="2324098" cy="2133602"/>
                </a:xfrm>
              </p:grpSpPr>
              <p:grpSp>
                <p:nvGrpSpPr>
                  <p:cNvPr id="49" name="Group 48"/>
                  <p:cNvGrpSpPr/>
                  <p:nvPr/>
                </p:nvGrpSpPr>
                <p:grpSpPr>
                  <a:xfrm rot="5400000">
                    <a:off x="1123950" y="3486152"/>
                    <a:ext cx="2133602" cy="2324098"/>
                    <a:chOff x="1485897" y="3162302"/>
                    <a:chExt cx="2133602" cy="2324098"/>
                  </a:xfrm>
                </p:grpSpPr>
                <p:sp>
                  <p:nvSpPr>
                    <p:cNvPr id="53" name="Oval 52"/>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Connector 49"/>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3" idx="6"/>
                  <a:endCxn id="56"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41" name="TextBox 40"/>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11"/>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12"/>
                      <a:stretch>
                        <a:fillRect t="-8333" r="-20968"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13"/>
                      <a:stretch>
                        <a:fillRect t="-8333" r="-22414"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14"/>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15"/>
                      <a:stretch>
                        <a:fillRect t="-8197" r="-22951" b="-24590"/>
                      </a:stretch>
                    </a:blipFill>
                  </p:spPr>
                  <p:txBody>
                    <a:bodyPr/>
                    <a:lstStyle/>
                    <a:p>
                      <a:r>
                        <a:rPr lang="en-US">
                          <a:noFill/>
                        </a:rPr>
                        <a:t> </a:t>
                      </a:r>
                    </a:p>
                  </p:txBody>
                </p:sp>
              </mc:Fallback>
            </mc:AlternateContent>
          </p:grpSp>
        </p:grpSp>
        <p:cxnSp>
          <p:nvCxnSpPr>
            <p:cNvPr id="36" name="Straight Connector 35"/>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6"/>
                  <a:stretch>
                    <a:fillRect t="-8197" r="-25455" b="-24590"/>
                  </a:stretch>
                </a:blipFill>
              </p:spPr>
              <p:txBody>
                <a:bodyPr/>
                <a:lstStyle/>
                <a:p>
                  <a:r>
                    <a:rPr lang="en-US">
                      <a:noFill/>
                    </a:rPr>
                    <a:t> </a:t>
                  </a:r>
                </a:p>
              </p:txBody>
            </p:sp>
          </mc:Fallback>
        </mc:AlternateContent>
      </p:grpSp>
      <p:sp>
        <p:nvSpPr>
          <p:cNvPr id="58" name="Oval 57"/>
          <p:cNvSpPr/>
          <p:nvPr/>
        </p:nvSpPr>
        <p:spPr>
          <a:xfrm>
            <a:off x="1295400" y="3429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2438400" y="4267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610600" y="55626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905000" y="56388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7467600" y="42672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rot="5400000">
            <a:off x="152400" y="5638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029200" y="54864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rot="5400000">
            <a:off x="5181600" y="56388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29" idx="4"/>
            <a:endCxn id="30" idx="0"/>
          </p:cNvCxnSpPr>
          <p:nvPr/>
        </p:nvCxnSpPr>
        <p:spPr>
          <a:xfrm flipH="1">
            <a:off x="495302" y="4507468"/>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3" idx="4"/>
          </p:cNvCxnSpPr>
          <p:nvPr/>
        </p:nvCxnSpPr>
        <p:spPr>
          <a:xfrm flipH="1" flipV="1">
            <a:off x="5578384" y="4495800"/>
            <a:ext cx="2041616" cy="116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loud Callout 1">
            <a:extLst>
              <a:ext uri="{FF2B5EF4-FFF2-40B4-BE49-F238E27FC236}">
                <a16:creationId xmlns:a16="http://schemas.microsoft.com/office/drawing/2014/main" id="{90EE5639-A5EB-39C1-FA94-29D5A5D3476B}"/>
              </a:ext>
            </a:extLst>
          </p:cNvPr>
          <p:cNvSpPr/>
          <p:nvPr/>
        </p:nvSpPr>
        <p:spPr>
          <a:xfrm>
            <a:off x="3124200" y="3364468"/>
            <a:ext cx="1905000" cy="1588532"/>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 you see any relation between the </a:t>
            </a:r>
            <a:r>
              <a:rPr lang="en-US" sz="1600" b="1" dirty="0">
                <a:solidFill>
                  <a:srgbClr val="C00000"/>
                </a:solidFill>
              </a:rPr>
              <a:t>VC</a:t>
            </a:r>
            <a:r>
              <a:rPr lang="en-US" sz="1600" dirty="0">
                <a:solidFill>
                  <a:schemeClr val="tx1"/>
                </a:solidFill>
              </a:rPr>
              <a:t> and </a:t>
            </a:r>
            <a:r>
              <a:rPr lang="en-US" sz="1600" b="1" dirty="0">
                <a:solidFill>
                  <a:srgbClr val="C00000"/>
                </a:solidFill>
              </a:rPr>
              <a:t>DS</a:t>
            </a:r>
            <a:r>
              <a:rPr lang="en-US" sz="1600" dirty="0">
                <a:solidFill>
                  <a:schemeClr val="tx1"/>
                </a:solidFill>
              </a:rPr>
              <a:t>?</a:t>
            </a:r>
          </a:p>
        </p:txBody>
      </p:sp>
    </p:spTree>
    <p:extLst>
      <p:ext uri="{BB962C8B-B14F-4D97-AF65-F5344CB8AC3E}">
        <p14:creationId xmlns:p14="http://schemas.microsoft.com/office/powerpoint/2010/main" val="2429396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500"/>
                                        <p:tgtEl>
                                          <p:spTgt spid="6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down)">
                                      <p:cBhvr>
                                        <p:cTn id="28" dur="500"/>
                                        <p:tgtEl>
                                          <p:spTgt spid="5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500"/>
                                        <p:tgtEl>
                                          <p:spTgt spid="5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down)">
                                      <p:cBhvr>
                                        <p:cTn id="34" dur="500"/>
                                        <p:tgtEl>
                                          <p:spTgt spid="6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fade">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fade">
                                      <p:cBhvr>
                                        <p:cTn id="44" dur="500"/>
                                        <p:tgtEl>
                                          <p:spTgt spid="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down)">
                                      <p:cBhvr>
                                        <p:cTn id="60" dur="500"/>
                                        <p:tgtEl>
                                          <p:spTgt spid="6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wipe(down)">
                                      <p:cBhvr>
                                        <p:cTn id="63" dur="500"/>
                                        <p:tgtEl>
                                          <p:spTgt spid="62"/>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wipe(down)">
                                      <p:cBhvr>
                                        <p:cTn id="66" dur="500"/>
                                        <p:tgtEl>
                                          <p:spTgt spid="69"/>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5"/>
                                        </p:tgtEl>
                                        <p:attrNameLst>
                                          <p:attrName>style.visibility</p:attrName>
                                        </p:attrNameLst>
                                      </p:cBhvr>
                                      <p:to>
                                        <p:strVal val="visible"/>
                                      </p:to>
                                    </p:set>
                                    <p:anim calcmode="lin" valueType="num">
                                      <p:cBhvr>
                                        <p:cTn id="71" dur="2000" fill="hold"/>
                                        <p:tgtEl>
                                          <p:spTgt spid="5"/>
                                        </p:tgtEl>
                                        <p:attrNameLst>
                                          <p:attrName>ppt_w</p:attrName>
                                        </p:attrNameLst>
                                      </p:cBhvr>
                                      <p:tavLst>
                                        <p:tav tm="0">
                                          <p:val>
                                            <p:fltVal val="0"/>
                                          </p:val>
                                        </p:tav>
                                        <p:tav tm="100000">
                                          <p:val>
                                            <p:strVal val="#ppt_w"/>
                                          </p:val>
                                        </p:tav>
                                      </p:tavLst>
                                    </p:anim>
                                    <p:anim calcmode="lin" valueType="num">
                                      <p:cBhvr>
                                        <p:cTn id="72" dur="2000" fill="hold"/>
                                        <p:tgtEl>
                                          <p:spTgt spid="5"/>
                                        </p:tgtEl>
                                        <p:attrNameLst>
                                          <p:attrName>ppt_h</p:attrName>
                                        </p:attrNameLst>
                                      </p:cBhvr>
                                      <p:tavLst>
                                        <p:tav tm="0">
                                          <p:val>
                                            <p:fltVal val="0"/>
                                          </p:val>
                                        </p:tav>
                                        <p:tav tm="100000">
                                          <p:val>
                                            <p:strVal val="#ppt_h"/>
                                          </p:val>
                                        </p:tav>
                                      </p:tavLst>
                                    </p:anim>
                                    <p:anim calcmode="lin" valueType="num">
                                      <p:cBhvr>
                                        <p:cTn id="73" dur="2000" fill="hold"/>
                                        <p:tgtEl>
                                          <p:spTgt spid="5"/>
                                        </p:tgtEl>
                                        <p:attrNameLst>
                                          <p:attrName>style.rotation</p:attrName>
                                        </p:attrNameLst>
                                      </p:cBhvr>
                                      <p:tavLst>
                                        <p:tav tm="0">
                                          <p:val>
                                            <p:fltVal val="90"/>
                                          </p:val>
                                        </p:tav>
                                        <p:tav tm="100000">
                                          <p:val>
                                            <p:fltVal val="0"/>
                                          </p:val>
                                        </p:tav>
                                      </p:tavLst>
                                    </p:anim>
                                    <p:animEffect transition="in" filter="fade">
                                      <p:cBhvr>
                                        <p:cTn id="74" dur="20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69"/>
                                        </p:tgtEl>
                                        <p:attrNameLst>
                                          <p:attrName>ppt_x</p:attrName>
                                        </p:attrNameLst>
                                      </p:cBhvr>
                                      <p:tavLst>
                                        <p:tav tm="0">
                                          <p:val>
                                            <p:strVal val="ppt_x"/>
                                          </p:val>
                                        </p:tav>
                                        <p:tav tm="100000">
                                          <p:val>
                                            <p:strVal val="ppt_x"/>
                                          </p:val>
                                        </p:tav>
                                      </p:tavLst>
                                    </p:anim>
                                    <p:anim calcmode="lin" valueType="num">
                                      <p:cBhvr additive="base">
                                        <p:cTn id="79" dur="500"/>
                                        <p:tgtEl>
                                          <p:spTgt spid="69"/>
                                        </p:tgtEl>
                                        <p:attrNameLst>
                                          <p:attrName>ppt_y</p:attrName>
                                        </p:attrNameLst>
                                      </p:cBhvr>
                                      <p:tavLst>
                                        <p:tav tm="0">
                                          <p:val>
                                            <p:strVal val="ppt_y"/>
                                          </p:val>
                                        </p:tav>
                                        <p:tav tm="100000">
                                          <p:val>
                                            <p:strVal val="1+ppt_h/2"/>
                                          </p:val>
                                        </p:tav>
                                      </p:tavLst>
                                    </p:anim>
                                    <p:set>
                                      <p:cBhvr>
                                        <p:cTn id="80" dur="1" fill="hold">
                                          <p:stCondLst>
                                            <p:cond delay="499"/>
                                          </p:stCondLst>
                                        </p:cTn>
                                        <p:tgtEl>
                                          <p:spTgt spid="69"/>
                                        </p:tgtEl>
                                        <p:attrNameLst>
                                          <p:attrName>style.visibility</p:attrName>
                                        </p:attrNameLst>
                                      </p:cBhvr>
                                      <p:to>
                                        <p:strVal val="hidden"/>
                                      </p:to>
                                    </p:set>
                                  </p:childTnLst>
                                </p:cTn>
                              </p:par>
                              <p:par>
                                <p:cTn id="81" presetID="2" presetClass="exit" presetSubtype="4" fill="hold" grpId="1" nodeType="withEffect">
                                  <p:stCondLst>
                                    <p:cond delay="0"/>
                                  </p:stCondLst>
                                  <p:childTnLst>
                                    <p:anim calcmode="lin" valueType="num">
                                      <p:cBhvr additive="base">
                                        <p:cTn id="82" dur="500"/>
                                        <p:tgtEl>
                                          <p:spTgt spid="70"/>
                                        </p:tgtEl>
                                        <p:attrNameLst>
                                          <p:attrName>ppt_x</p:attrName>
                                        </p:attrNameLst>
                                      </p:cBhvr>
                                      <p:tavLst>
                                        <p:tav tm="0">
                                          <p:val>
                                            <p:strVal val="ppt_x"/>
                                          </p:val>
                                        </p:tav>
                                        <p:tav tm="100000">
                                          <p:val>
                                            <p:strVal val="ppt_x"/>
                                          </p:val>
                                        </p:tav>
                                      </p:tavLst>
                                    </p:anim>
                                    <p:anim calcmode="lin" valueType="num">
                                      <p:cBhvr additive="base">
                                        <p:cTn id="83" dur="500"/>
                                        <p:tgtEl>
                                          <p:spTgt spid="70"/>
                                        </p:tgtEl>
                                        <p:attrNameLst>
                                          <p:attrName>ppt_y</p:attrName>
                                        </p:attrNameLst>
                                      </p:cBhvr>
                                      <p:tavLst>
                                        <p:tav tm="0">
                                          <p:val>
                                            <p:strVal val="ppt_y"/>
                                          </p:val>
                                        </p:tav>
                                        <p:tav tm="100000">
                                          <p:val>
                                            <p:strVal val="1+ppt_h/2"/>
                                          </p:val>
                                        </p:tav>
                                      </p:tavLst>
                                    </p:anim>
                                    <p:set>
                                      <p:cBhvr>
                                        <p:cTn id="84" dur="1" fill="hold">
                                          <p:stCondLst>
                                            <p:cond delay="499"/>
                                          </p:stCondLst>
                                        </p:cTn>
                                        <p:tgtEl>
                                          <p:spTgt spid="70"/>
                                        </p:tgtEl>
                                        <p:attrNameLst>
                                          <p:attrName>style.visibility</p:attrName>
                                        </p:attrNameLst>
                                      </p:cBhvr>
                                      <p:to>
                                        <p:strVal val="hidden"/>
                                      </p:to>
                                    </p:set>
                                  </p:childTnLst>
                                </p:cTn>
                              </p:par>
                              <p:par>
                                <p:cTn id="85" presetID="2" presetClass="exit" presetSubtype="4" fill="hold" grpId="1" nodeType="withEffect">
                                  <p:stCondLst>
                                    <p:cond delay="0"/>
                                  </p:stCondLst>
                                  <p:childTnLst>
                                    <p:anim calcmode="lin" valueType="num">
                                      <p:cBhvr additive="base">
                                        <p:cTn id="86" dur="500"/>
                                        <p:tgtEl>
                                          <p:spTgt spid="68"/>
                                        </p:tgtEl>
                                        <p:attrNameLst>
                                          <p:attrName>ppt_x</p:attrName>
                                        </p:attrNameLst>
                                      </p:cBhvr>
                                      <p:tavLst>
                                        <p:tav tm="0">
                                          <p:val>
                                            <p:strVal val="ppt_x"/>
                                          </p:val>
                                        </p:tav>
                                        <p:tav tm="100000">
                                          <p:val>
                                            <p:strVal val="ppt_x"/>
                                          </p:val>
                                        </p:tav>
                                      </p:tavLst>
                                    </p:anim>
                                    <p:anim calcmode="lin" valueType="num">
                                      <p:cBhvr additive="base">
                                        <p:cTn id="87" dur="500"/>
                                        <p:tgtEl>
                                          <p:spTgt spid="68"/>
                                        </p:tgtEl>
                                        <p:attrNameLst>
                                          <p:attrName>ppt_y</p:attrName>
                                        </p:attrNameLst>
                                      </p:cBhvr>
                                      <p:tavLst>
                                        <p:tav tm="0">
                                          <p:val>
                                            <p:strVal val="ppt_y"/>
                                          </p:val>
                                        </p:tav>
                                        <p:tav tm="100000">
                                          <p:val>
                                            <p:strVal val="1+ppt_h/2"/>
                                          </p:val>
                                        </p:tav>
                                      </p:tavLst>
                                    </p:anim>
                                    <p:set>
                                      <p:cBhvr>
                                        <p:cTn id="88" dur="1" fill="hold">
                                          <p:stCondLst>
                                            <p:cond delay="499"/>
                                          </p:stCondLst>
                                        </p:cTn>
                                        <p:tgtEl>
                                          <p:spTgt spid="6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47" presetClass="entr" presetSubtype="0" fill="hold" grpId="0" nodeType="click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fade">
                                      <p:cBhvr>
                                        <p:cTn id="93" dur="1000"/>
                                        <p:tgtEl>
                                          <p:spTgt spid="2"/>
                                        </p:tgtEl>
                                      </p:cBhvr>
                                    </p:animEffect>
                                    <p:anim calcmode="lin" valueType="num">
                                      <p:cBhvr>
                                        <p:cTn id="94" dur="1000" fill="hold"/>
                                        <p:tgtEl>
                                          <p:spTgt spid="2"/>
                                        </p:tgtEl>
                                        <p:attrNameLst>
                                          <p:attrName>ppt_x</p:attrName>
                                        </p:attrNameLst>
                                      </p:cBhvr>
                                      <p:tavLst>
                                        <p:tav tm="0">
                                          <p:val>
                                            <p:strVal val="#ppt_x"/>
                                          </p:val>
                                        </p:tav>
                                        <p:tav tm="100000">
                                          <p:val>
                                            <p:strVal val="#ppt_x"/>
                                          </p:val>
                                        </p:tav>
                                      </p:tavLst>
                                    </p:anim>
                                    <p:anim calcmode="lin" valueType="num">
                                      <p:cBhvr>
                                        <p:cTn id="9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58" grpId="0" animBg="1"/>
      <p:bldP spid="59" grpId="0" animBg="1"/>
      <p:bldP spid="62" grpId="0" animBg="1"/>
      <p:bldP spid="63" grpId="0" animBg="1"/>
      <p:bldP spid="64" grpId="0" animBg="1"/>
      <p:bldP spid="68" grpId="0" animBg="1"/>
      <p:bldP spid="68" grpId="1" animBg="1"/>
      <p:bldP spid="69" grpId="0" animBg="1"/>
      <p:bldP spid="69" grpId="1" animBg="1"/>
      <p:bldP spid="70" grpId="0" animBg="1"/>
      <p:bldP spid="70" grpId="1"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itle 7"/>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8" name="Title 7"/>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p:cNvSpPr>
                <a:spLocks noGrp="1"/>
              </p:cNvSpPr>
              <p:nvPr>
                <p:ph idx="1"/>
              </p:nvPr>
            </p:nvSpPr>
            <p:spPr>
              <a:xfrm>
                <a:off x="457200" y="1600200"/>
                <a:ext cx="8458200" cy="4525963"/>
              </a:xfrm>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b="1" dirty="0">
                    <a:solidFill>
                      <a:srgbClr val="7030A0"/>
                    </a:solidFill>
                  </a:rPr>
                  <a:t>Observation 1</a:t>
                </a:r>
                <a:r>
                  <a:rPr lang="en-US" sz="2000" dirty="0"/>
                  <a:t>: Let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 be vertex cover of </a:t>
                </a:r>
                <a14:m>
                  <m:oMath xmlns:m="http://schemas.openxmlformats.org/officeDocument/2006/math">
                    <m:r>
                      <a:rPr lang="en-US" sz="2000" b="1" i="1" dirty="0" smtClean="0">
                        <a:solidFill>
                          <a:srgbClr val="0070C0"/>
                        </a:solidFill>
                        <a:latin typeface="Cambria Math"/>
                      </a:rPr>
                      <m:t>𝑮</m:t>
                    </m:r>
                  </m:oMath>
                </a14:m>
                <a:r>
                  <a:rPr lang="en-US" sz="2000" dirty="0"/>
                  <a:t>. </a:t>
                </a:r>
                <a14:m>
                  <m:oMath xmlns:m="http://schemas.openxmlformats.org/officeDocument/2006/math">
                    <m:r>
                      <a:rPr lang="en-US" sz="2000" b="1" i="1" dirty="0">
                        <a:solidFill>
                          <a:srgbClr val="0070C0"/>
                        </a:solidFill>
                        <a:latin typeface="Cambria Math"/>
                      </a:rPr>
                      <m:t>𝑿</m:t>
                    </m:r>
                  </m:oMath>
                </a14:m>
                <a:r>
                  <a:rPr lang="en-US" sz="2000" dirty="0"/>
                  <a:t> is also a dominating set for </a:t>
                </a:r>
                <a14:m>
                  <m:oMath xmlns:m="http://schemas.openxmlformats.org/officeDocument/2006/math">
                    <m:r>
                      <a:rPr lang="en-US" sz="2000" b="1" i="1" dirty="0" smtClean="0">
                        <a:solidFill>
                          <a:srgbClr val="0070C0"/>
                        </a:solidFill>
                        <a:latin typeface="Cambria Math"/>
                      </a:rPr>
                      <m:t>𝑮</m:t>
                    </m:r>
                  </m:oMath>
                </a14:m>
                <a:r>
                  <a:rPr lang="en-US" sz="2000" dirty="0"/>
                  <a:t> </a:t>
                </a:r>
              </a:p>
              <a:p>
                <a:pPr marL="0" indent="0">
                  <a:buNone/>
                </a:pPr>
                <a:r>
                  <a:rPr lang="en-US" sz="2000" dirty="0"/>
                  <a:t>                           </a:t>
                </a:r>
                <a:r>
                  <a:rPr lang="en-US" sz="2000" u="sng" dirty="0"/>
                  <a:t>provided</a:t>
                </a:r>
                <a:r>
                  <a:rPr lang="en-US" sz="2000" dirty="0"/>
                  <a:t> there are no isolated vertex in </a:t>
                </a:r>
                <a14:m>
                  <m:oMath xmlns:m="http://schemas.openxmlformats.org/officeDocument/2006/math">
                    <m:r>
                      <a:rPr lang="en-US" sz="2000" b="1" i="1" dirty="0" smtClean="0">
                        <a:solidFill>
                          <a:srgbClr val="0070C0"/>
                        </a:solidFill>
                        <a:latin typeface="Cambria Math"/>
                      </a:rPr>
                      <m:t>𝑮</m:t>
                    </m:r>
                  </m:oMath>
                </a14:m>
                <a:r>
                  <a:rPr lang="en-US" sz="2000" dirty="0"/>
                  <a:t>.</a:t>
                </a:r>
              </a:p>
              <a:p>
                <a:pPr marL="0" indent="0">
                  <a:buNone/>
                </a:pPr>
                <a:endParaRPr lang="en-US" sz="2000" dirty="0"/>
              </a:p>
              <a:p>
                <a:pPr marL="0" indent="0">
                  <a:buNone/>
                </a:pPr>
                <a:r>
                  <a:rPr lang="en-US" sz="2000" dirty="0">
                    <a:sym typeface="Wingdings" pitchFamily="2" charset="2"/>
                  </a:rPr>
                  <a:t></a:t>
                </a:r>
              </a:p>
              <a:p>
                <a:pPr marL="0" indent="0">
                  <a:buNone/>
                </a:pPr>
                <a:r>
                  <a:rPr lang="en-US" sz="2000" dirty="0"/>
                  <a:t>So without loss of generality assume </a:t>
                </a:r>
                <a14:m>
                  <m:oMath xmlns:m="http://schemas.openxmlformats.org/officeDocument/2006/math">
                    <m:r>
                      <a:rPr lang="en-US" sz="2000" b="1" i="1" dirty="0">
                        <a:solidFill>
                          <a:srgbClr val="0070C0"/>
                        </a:solidFill>
                        <a:latin typeface="Cambria Math"/>
                      </a:rPr>
                      <m:t>𝑮</m:t>
                    </m:r>
                  </m:oMath>
                </a14:m>
                <a:r>
                  <a:rPr lang="en-US" sz="2000" dirty="0"/>
                  <a:t> does not have any isolated vertex.</a:t>
                </a:r>
              </a:p>
              <a:p>
                <a:pPr marL="0" indent="0">
                  <a:buNone/>
                </a:pPr>
                <a:endParaRPr lang="en-US" sz="2000" dirty="0"/>
              </a:p>
            </p:txBody>
          </p:sp>
        </mc:Choice>
        <mc:Fallback xmlns="">
          <p:sp>
            <p:nvSpPr>
              <p:cNvPr id="9" name="Content Placeholder 8"/>
              <p:cNvSpPr>
                <a:spLocks noGrp="1" noRot="1" noChangeAspect="1" noMove="1" noResize="1" noEditPoints="1" noAdjustHandles="1" noChangeArrowheads="1" noChangeShapeType="1" noTextEdit="1"/>
              </p:cNvSpPr>
              <p:nvPr>
                <p:ph idx="1"/>
              </p:nvPr>
            </p:nvSpPr>
            <p:spPr>
              <a:xfrm>
                <a:off x="457200" y="1600200"/>
                <a:ext cx="8458200" cy="4525963"/>
              </a:xfrm>
              <a:blipFill rotWithShape="1">
                <a:blip r:embed="rId3"/>
                <a:stretch>
                  <a:fillRect l="-720" t="-674" r="-115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pPr>
              <a:defRPr/>
            </a:pPr>
            <a:fld id="{A18461BB-7A72-48FB-85BD-B2543F198267}" type="slidenum">
              <a:rPr lang="en-US" smtClean="0"/>
              <a:pPr>
                <a:defRPr/>
              </a:pPr>
              <a:t>28</a:t>
            </a:fld>
            <a:endParaRPr lang="en-US"/>
          </a:p>
        </p:txBody>
      </p:sp>
    </p:spTree>
    <p:extLst>
      <p:ext uri="{BB962C8B-B14F-4D97-AF65-F5344CB8AC3E}">
        <p14:creationId xmlns:p14="http://schemas.microsoft.com/office/powerpoint/2010/main" val="1296587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fade">
                                      <p:cBhvr>
                                        <p:cTn id="17" dur="5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686800" cy="4525963"/>
              </a:xfrm>
            </p:spPr>
            <p:txBody>
              <a:bodyPr/>
              <a:lstStyle/>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Aim</a:t>
                </a:r>
                <a:r>
                  <a:rPr lang="en-US" sz="2000" dirty="0"/>
                  <a:t>: Given a graph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a:solidFill>
                          <a:srgbClr val="0070C0"/>
                        </a:solidFill>
                        <a:latin typeface="Cambria Math"/>
                      </a:rPr>
                      <m:t>,</m:t>
                    </m:r>
                    <m:r>
                      <a:rPr lang="en-US" sz="2000" b="1" i="1" dirty="0">
                        <a:solidFill>
                          <a:srgbClr val="0070C0"/>
                        </a:solidFill>
                        <a:latin typeface="Cambria Math"/>
                      </a:rPr>
                      <m:t>𝑬</m:t>
                    </m:r>
                    <m:r>
                      <a:rPr lang="en-US" sz="2000" b="1" i="1" dirty="0">
                        <a:solidFill>
                          <a:srgbClr val="0070C0"/>
                        </a:solidFill>
                        <a:latin typeface="Cambria Math"/>
                      </a:rPr>
                      <m:t>)</m:t>
                    </m:r>
                  </m:oMath>
                </a14:m>
                <a:r>
                  <a:rPr lang="en-US" sz="2000" dirty="0"/>
                  <a:t>, how should </a:t>
                </a:r>
                <a14:m>
                  <m:oMath xmlns:m="http://schemas.openxmlformats.org/officeDocument/2006/math">
                    <m:r>
                      <a:rPr lang="en-US" sz="2000" b="1" i="1" dirty="0">
                        <a:solidFill>
                          <a:srgbClr val="006C31"/>
                        </a:solidFill>
                        <a:latin typeface="Cambria Math"/>
                      </a:rPr>
                      <m:t>𝒇</m:t>
                    </m:r>
                  </m:oMath>
                </a14:m>
                <a:r>
                  <a:rPr lang="en-US" sz="2000" dirty="0"/>
                  <a:t> transform it to graph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oMath>
                </a14:m>
                <a:r>
                  <a:rPr lang="en-US" sz="2000" dirty="0"/>
                  <a:t> such that</a:t>
                </a:r>
              </a:p>
              <a:p>
                <a:pPr marL="0" indent="0" algn="ctr">
                  <a:buNone/>
                </a:pPr>
                <a:r>
                  <a:rPr lang="en-US" sz="2000" dirty="0"/>
                  <a:t> </a:t>
                </a:r>
                <a14:m>
                  <m:oMath xmlns:m="http://schemas.openxmlformats.org/officeDocument/2006/math">
                    <m:r>
                      <a:rPr lang="en-US" sz="2000" b="1" i="1" dirty="0">
                        <a:solidFill>
                          <a:srgbClr val="0070C0"/>
                        </a:solidFill>
                        <a:latin typeface="Cambria Math"/>
                      </a:rPr>
                      <m:t>𝑮</m:t>
                    </m:r>
                  </m:oMath>
                </a14:m>
                <a:r>
                  <a:rPr lang="en-US" sz="2000" dirty="0"/>
                  <a:t>  has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r>
                      <a:rPr lang="en-US" sz="2000" b="1" i="1" dirty="0">
                        <a:solidFill>
                          <a:srgbClr val="0070C0"/>
                        </a:solidFill>
                        <a:latin typeface="Cambria Math"/>
                      </a:rPr>
                      <m:t> </m:t>
                    </m:r>
                  </m:oMath>
                </a14:m>
                <a:r>
                  <a:rPr lang="en-US" sz="2000" u="sng" dirty="0"/>
                  <a:t>if and only if</a:t>
                </a:r>
                <a:r>
                  <a:rPr lang="en-US" sz="2000" dirty="0"/>
                  <a:t> </a:t>
                </a:r>
                <a14:m>
                  <m:oMath xmlns:m="http://schemas.openxmlformats.org/officeDocument/2006/math">
                    <m:r>
                      <a:rPr lang="en-US" sz="2000" b="1" i="1" dirty="0" smtClean="0">
                        <a:solidFill>
                          <a:srgbClr val="0070C0"/>
                        </a:solidFill>
                        <a:latin typeface="Cambria Math"/>
                      </a:rPr>
                      <m:t>𝑮</m:t>
                    </m:r>
                    <m:r>
                      <a:rPr lang="en-US" sz="2000" b="1" i="1" dirty="0" smtClean="0">
                        <a:solidFill>
                          <a:srgbClr val="0070C0"/>
                        </a:solidFill>
                        <a:latin typeface="Cambria Math"/>
                      </a:rPr>
                      <m:t>′ </m:t>
                    </m:r>
                  </m:oMath>
                </a14:m>
                <a:r>
                  <a:rPr lang="en-US" sz="2000" dirty="0"/>
                  <a:t>has a dominating set of size </a:t>
                </a:r>
                <a14:m>
                  <m:oMath xmlns:m="http://schemas.openxmlformats.org/officeDocument/2006/math">
                    <m:r>
                      <a:rPr lang="en-US" sz="2000" b="0" i="1" dirty="0" smtClean="0">
                        <a:solidFill>
                          <a:srgbClr val="0070C0"/>
                        </a:solidFill>
                        <a:latin typeface="Cambria Math"/>
                      </a:rPr>
                      <m:t>≤</m:t>
                    </m:r>
                    <m:r>
                      <a:rPr lang="en-US" sz="2000" b="1" i="1" dirty="0" smtClean="0">
                        <a:solidFill>
                          <a:srgbClr val="0070C0"/>
                        </a:solidFill>
                        <a:latin typeface="Cambria Math"/>
                      </a:rPr>
                      <m:t>𝒌</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686800" cy="4525963"/>
              </a:xfrm>
              <a:blipFill rotWithShape="1">
                <a:blip r:embed="rId3"/>
                <a:stretch>
                  <a:fillRect l="-772" t="-674" r="-9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mc:AlternateContent xmlns:mc="http://schemas.openxmlformats.org/markup-compatibility/2006" xmlns:a14="http://schemas.microsoft.com/office/drawing/2010/main">
        <mc:Choice Requires="a14">
          <p:sp>
            <p:nvSpPr>
              <p:cNvPr id="29" name="Rounded Rectangle 28"/>
              <p:cNvSpPr/>
              <p:nvPr/>
            </p:nvSpPr>
            <p:spPr>
              <a:xfrm>
                <a:off x="4191000" y="2514600"/>
                <a:ext cx="1219200" cy="1524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1" i="1" dirty="0" smtClean="0">
                          <a:solidFill>
                            <a:srgbClr val="006C31"/>
                          </a:solidFill>
                          <a:latin typeface="Cambria Math"/>
                        </a:rPr>
                        <m:t>𝒇</m:t>
                      </m:r>
                    </m:oMath>
                  </m:oMathPara>
                </a14:m>
                <a:endParaRPr lang="en-US" sz="2800" dirty="0">
                  <a:solidFill>
                    <a:srgbClr val="006C31"/>
                  </a:solidFill>
                </a:endParaRPr>
              </a:p>
            </p:txBody>
          </p:sp>
        </mc:Choice>
        <mc:Fallback xmlns="">
          <p:sp>
            <p:nvSpPr>
              <p:cNvPr id="29" name="Rounded Rectangle 28"/>
              <p:cNvSpPr>
                <a:spLocks noRot="1" noChangeAspect="1" noMove="1" noResize="1" noEditPoints="1" noAdjustHandles="1" noChangeArrowheads="1" noChangeShapeType="1" noTextEdit="1"/>
              </p:cNvSpPr>
              <p:nvPr/>
            </p:nvSpPr>
            <p:spPr>
              <a:xfrm>
                <a:off x="4191000" y="2514600"/>
                <a:ext cx="1219200" cy="1524000"/>
              </a:xfrm>
              <a:prstGeom prst="round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ight Arrow 29"/>
              <p:cNvSpPr/>
              <p:nvPr/>
            </p:nvSpPr>
            <p:spPr>
              <a:xfrm>
                <a:off x="2590800" y="2895600"/>
                <a:ext cx="1600200" cy="789432"/>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14:m>
                  <m:oMath xmlns:m="http://schemas.openxmlformats.org/officeDocument/2006/math">
                    <m:r>
                      <a:rPr lang="en-US" b="1" i="1" dirty="0" smtClean="0">
                        <a:solidFill>
                          <a:srgbClr val="0070C0"/>
                        </a:solidFill>
                        <a:latin typeface="Cambria Math"/>
                      </a:rPr>
                      <m:t>𝑮</m:t>
                    </m:r>
                  </m:oMath>
                </a14:m>
                <a:r>
                  <a:rPr lang="en-US" dirty="0">
                    <a:solidFill>
                      <a:schemeClr val="tx1"/>
                    </a:solidFill>
                  </a:rPr>
                  <a:t>,</a:t>
                </a:r>
                <a:r>
                  <a:rPr lang="en-US" b="1" dirty="0">
                    <a:solidFill>
                      <a:srgbClr val="0070C0"/>
                    </a:solidFill>
                  </a:rPr>
                  <a:t> </a:t>
                </a:r>
                <a14:m>
                  <m:oMath xmlns:m="http://schemas.openxmlformats.org/officeDocument/2006/math">
                    <m:r>
                      <a:rPr lang="en-US" b="1" i="1" dirty="0" smtClean="0">
                        <a:solidFill>
                          <a:srgbClr val="0070C0"/>
                        </a:solidFill>
                        <a:latin typeface="Cambria Math"/>
                      </a:rPr>
                      <m:t>𝒌</m:t>
                    </m:r>
                  </m:oMath>
                </a14:m>
                <a:r>
                  <a:rPr lang="en-US" dirty="0">
                    <a:solidFill>
                      <a:schemeClr val="tx1"/>
                    </a:solidFill>
                  </a:rPr>
                  <a:t>)</a:t>
                </a:r>
              </a:p>
            </p:txBody>
          </p:sp>
        </mc:Choice>
        <mc:Fallback xmlns="">
          <p:sp>
            <p:nvSpPr>
              <p:cNvPr id="30" name="Right Arrow 29"/>
              <p:cNvSpPr>
                <a:spLocks noRot="1" noChangeAspect="1" noMove="1" noResize="1" noEditPoints="1" noAdjustHandles="1" noChangeArrowheads="1" noChangeShapeType="1" noTextEdit="1"/>
              </p:cNvSpPr>
              <p:nvPr/>
            </p:nvSpPr>
            <p:spPr>
              <a:xfrm>
                <a:off x="2590800" y="2895600"/>
                <a:ext cx="1600200" cy="789432"/>
              </a:xfrm>
              <a:prstGeom prst="rightArrow">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ight Arrow 30"/>
              <p:cNvSpPr/>
              <p:nvPr/>
            </p:nvSpPr>
            <p:spPr>
              <a:xfrm>
                <a:off x="5410200" y="2895600"/>
                <a:ext cx="1600200" cy="789432"/>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14:m>
                  <m:oMath xmlns:m="http://schemas.openxmlformats.org/officeDocument/2006/math">
                    <m:r>
                      <a:rPr lang="en-US" b="1" i="1" dirty="0" smtClean="0">
                        <a:solidFill>
                          <a:srgbClr val="0070C0"/>
                        </a:solidFill>
                        <a:latin typeface="Cambria Math"/>
                      </a:rPr>
                      <m:t>𝑮</m:t>
                    </m:r>
                    <m:r>
                      <a:rPr lang="en-US" b="1" i="1" dirty="0" smtClean="0">
                        <a:solidFill>
                          <a:srgbClr val="0070C0"/>
                        </a:solidFill>
                        <a:latin typeface="Cambria Math"/>
                      </a:rPr>
                      <m:t>′</m:t>
                    </m:r>
                  </m:oMath>
                </a14:m>
                <a:r>
                  <a:rPr lang="en-US" dirty="0">
                    <a:solidFill>
                      <a:schemeClr val="tx1"/>
                    </a:solidFill>
                  </a:rPr>
                  <a:t>,</a:t>
                </a:r>
                <a:r>
                  <a:rPr lang="en-US" b="1" dirty="0">
                    <a:solidFill>
                      <a:srgbClr val="0070C0"/>
                    </a:solidFill>
                  </a:rPr>
                  <a:t> </a:t>
                </a:r>
                <a14:m>
                  <m:oMath xmlns:m="http://schemas.openxmlformats.org/officeDocument/2006/math">
                    <m:r>
                      <a:rPr lang="en-US" b="1" i="1" dirty="0" smtClean="0">
                        <a:solidFill>
                          <a:srgbClr val="0070C0"/>
                        </a:solidFill>
                        <a:latin typeface="Cambria Math"/>
                      </a:rPr>
                      <m:t>𝒌</m:t>
                    </m:r>
                  </m:oMath>
                </a14:m>
                <a:r>
                  <a:rPr lang="en-US" dirty="0">
                    <a:solidFill>
                      <a:schemeClr val="tx1"/>
                    </a:solidFill>
                  </a:rPr>
                  <a:t>)</a:t>
                </a:r>
              </a:p>
            </p:txBody>
          </p:sp>
        </mc:Choice>
        <mc:Fallback xmlns="">
          <p:sp>
            <p:nvSpPr>
              <p:cNvPr id="31" name="Right Arrow 30"/>
              <p:cNvSpPr>
                <a:spLocks noRot="1" noChangeAspect="1" noMove="1" noResize="1" noEditPoints="1" noAdjustHandles="1" noChangeArrowheads="1" noChangeShapeType="1" noTextEdit="1"/>
              </p:cNvSpPr>
              <p:nvPr/>
            </p:nvSpPr>
            <p:spPr>
              <a:xfrm>
                <a:off x="5410200" y="2895600"/>
                <a:ext cx="1600200" cy="789432"/>
              </a:xfrm>
              <a:prstGeom prst="rightArrow">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66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Definition of </a:t>
            </a:r>
            <a:r>
              <a:rPr lang="en-US" sz="2800" b="1" dirty="0">
                <a:solidFill>
                  <a:srgbClr val="0070C0"/>
                </a:solidFill>
              </a:rPr>
              <a:t>Continuous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25963"/>
              </a:xfrm>
            </p:spPr>
            <p:txBody>
              <a:bodyPr/>
              <a:lstStyle/>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Definition</a:t>
                </a:r>
                <a:r>
                  <a:rPr lang="en-US" sz="2000" dirty="0"/>
                  <a:t>: </a:t>
                </a:r>
              </a:p>
              <a:p>
                <a:pPr marL="0" indent="0">
                  <a:buNone/>
                </a:pPr>
                <a:r>
                  <a:rPr lang="en-US" sz="2000" dirty="0"/>
                  <a:t>A function is said to be continuous at point </a:t>
                </a:r>
                <a14:m>
                  <m:oMath xmlns:m="http://schemas.openxmlformats.org/officeDocument/2006/math">
                    <m:sSub>
                      <m:sSubPr>
                        <m:ctrlPr>
                          <a:rPr lang="en-US" sz="2000" b="1" i="1" dirty="0">
                            <a:solidFill>
                              <a:srgbClr val="C00000"/>
                            </a:solidFill>
                            <a:latin typeface="Cambria Math" panose="02040503050406030204" pitchFamily="18" charset="0"/>
                          </a:rPr>
                        </m:ctrlPr>
                      </m:sSubPr>
                      <m:e>
                        <m:r>
                          <a:rPr lang="en-US" sz="2000" b="1" i="1" dirty="0">
                            <a:latin typeface="Cambria Math"/>
                          </a:rPr>
                          <m:t>𝒙</m:t>
                        </m:r>
                      </m:e>
                      <m:sub>
                        <m:r>
                          <a:rPr lang="en-US" sz="2000" b="1" i="1" dirty="0">
                            <a:solidFill>
                              <a:srgbClr val="0070C0"/>
                            </a:solidFill>
                            <a:latin typeface="Cambria Math"/>
                          </a:rPr>
                          <m:t>𝟎</m:t>
                        </m:r>
                      </m:sub>
                    </m:sSub>
                  </m:oMath>
                </a14:m>
                <a:r>
                  <a:rPr lang="en-US" sz="2000" dirty="0"/>
                  <a:t>, </a:t>
                </a:r>
              </a:p>
              <a:p>
                <a:pPr marL="0" indent="0">
                  <a:buNone/>
                </a:pPr>
                <a:r>
                  <a:rPr lang="en-US" sz="2000" dirty="0"/>
                  <a:t>if for each </a:t>
                </a:r>
                <a14:m>
                  <m:oMath xmlns:m="http://schemas.openxmlformats.org/officeDocument/2006/math">
                    <m:r>
                      <a:rPr lang="en-US" sz="2000" b="1" i="1" dirty="0" smtClean="0">
                        <a:solidFill>
                          <a:srgbClr val="0070C0"/>
                        </a:solidFill>
                        <a:latin typeface="Cambria Math"/>
                      </a:rPr>
                      <m:t>𝜹</m:t>
                    </m:r>
                    <m:r>
                      <a:rPr lang="en-US" sz="2000" b="1" i="1" dirty="0" smtClean="0">
                        <a:solidFill>
                          <a:schemeClr val="tx1"/>
                        </a:solidFill>
                        <a:latin typeface="Cambria Math"/>
                      </a:rPr>
                      <m:t>&gt;</m:t>
                    </m:r>
                    <m:r>
                      <a:rPr lang="en-US" sz="2000" b="1" i="1" dirty="0" smtClean="0">
                        <a:solidFill>
                          <a:srgbClr val="0070C0"/>
                        </a:solidFill>
                        <a:latin typeface="Cambria Math"/>
                      </a:rPr>
                      <m:t>𝟎</m:t>
                    </m:r>
                  </m:oMath>
                </a14:m>
                <a:r>
                  <a:rPr lang="en-US" sz="2000" dirty="0"/>
                  <a:t>, there exists </a:t>
                </a:r>
                <a14:m>
                  <m:oMath xmlns:m="http://schemas.openxmlformats.org/officeDocument/2006/math">
                    <m:r>
                      <a:rPr lang="en-US" sz="2000" b="1" i="1" dirty="0" smtClean="0">
                        <a:solidFill>
                          <a:srgbClr val="0070C0"/>
                        </a:solidFill>
                        <a:latin typeface="Cambria Math"/>
                      </a:rPr>
                      <m:t>𝝐</m:t>
                    </m:r>
                    <m:r>
                      <a:rPr lang="en-US" sz="2000" b="1" i="1" dirty="0">
                        <a:latin typeface="Cambria Math"/>
                      </a:rPr>
                      <m:t>&gt;</m:t>
                    </m:r>
                    <m:r>
                      <a:rPr lang="en-US" sz="2000" b="1" i="1" dirty="0">
                        <a:solidFill>
                          <a:srgbClr val="0070C0"/>
                        </a:solidFill>
                        <a:latin typeface="Cambria Math"/>
                      </a:rPr>
                      <m:t>𝟎</m:t>
                    </m:r>
                  </m:oMath>
                </a14:m>
                <a:r>
                  <a:rPr lang="en-US" sz="2000" dirty="0"/>
                  <a:t>, such that </a:t>
                </a:r>
              </a:p>
              <a:p>
                <a:pPr marL="0" indent="0" algn="ctr">
                  <a:buNone/>
                </a:pPr>
                <a:r>
                  <a:rPr lang="en-US" sz="2000" dirty="0"/>
                  <a:t>for every </a:t>
                </a:r>
                <a14:m>
                  <m:oMath xmlns:m="http://schemas.openxmlformats.org/officeDocument/2006/math">
                    <m:r>
                      <a:rPr lang="en-US" sz="2000" b="1" i="1" dirty="0">
                        <a:latin typeface="Cambria Math"/>
                      </a:rPr>
                      <m:t>𝒙</m:t>
                    </m:r>
                  </m:oMath>
                </a14:m>
                <a:r>
                  <a:rPr lang="en-US" sz="2000" dirty="0">
                    <a:solidFill>
                      <a:srgbClr val="0070C0"/>
                    </a:solidFill>
                  </a:rPr>
                  <a:t> </a:t>
                </a:r>
                <a:r>
                  <a:rPr lang="en-US" sz="2000" dirty="0"/>
                  <a:t>if </a:t>
                </a:r>
                <a:r>
                  <a:rPr lang="en-US" sz="2000" b="1" dirty="0"/>
                  <a:t> </a:t>
                </a:r>
                <a14:m>
                  <m:oMath xmlns:m="http://schemas.openxmlformats.org/officeDocument/2006/math">
                    <m:r>
                      <a:rPr lang="en-US" sz="2000" b="1" i="0" dirty="0" smtClean="0">
                        <a:latin typeface="Cambria Math"/>
                      </a:rPr>
                      <m:t>|</m:t>
                    </m:r>
                    <m:r>
                      <a:rPr lang="en-US" sz="2000" b="1" i="1" dirty="0">
                        <a:latin typeface="Cambria Math"/>
                      </a:rPr>
                      <m:t>𝒙</m:t>
                    </m:r>
                    <m:r>
                      <a:rPr lang="en-US" sz="2000" b="1" i="1" dirty="0" smtClean="0">
                        <a:latin typeface="Cambria Math"/>
                      </a:rPr>
                      <m:t>−</m:t>
                    </m:r>
                    <m:sSub>
                      <m:sSubPr>
                        <m:ctrlPr>
                          <a:rPr lang="en-US" sz="2000" b="1" i="1" dirty="0" smtClean="0">
                            <a:latin typeface="Cambria Math" panose="02040503050406030204" pitchFamily="18" charset="0"/>
                          </a:rPr>
                        </m:ctrlPr>
                      </m:sSubPr>
                      <m:e>
                        <m:r>
                          <a:rPr lang="en-US" sz="2000" b="1" i="1" dirty="0">
                            <a:latin typeface="Cambria Math"/>
                          </a:rPr>
                          <m:t>𝒙</m:t>
                        </m:r>
                      </m:e>
                      <m:sub>
                        <m:r>
                          <a:rPr lang="en-US" sz="2000" b="1" i="1" dirty="0" smtClean="0">
                            <a:solidFill>
                              <a:srgbClr val="0070C0"/>
                            </a:solidFill>
                            <a:latin typeface="Cambria Math"/>
                          </a:rPr>
                          <m:t>𝟎</m:t>
                        </m:r>
                      </m:sub>
                    </m:sSub>
                    <m:r>
                      <a:rPr lang="en-US" sz="2000" b="1" i="1" dirty="0" smtClean="0">
                        <a:latin typeface="Cambria Math"/>
                      </a:rPr>
                      <m:t>|</m:t>
                    </m:r>
                  </m:oMath>
                </a14:m>
                <a:r>
                  <a:rPr lang="en-US" sz="2000" b="1" dirty="0"/>
                  <a:t> </a:t>
                </a:r>
                <a14:m>
                  <m:oMath xmlns:m="http://schemas.openxmlformats.org/officeDocument/2006/math">
                    <m:r>
                      <a:rPr lang="en-US" sz="2000" b="1" i="0" dirty="0" smtClean="0">
                        <a:latin typeface="Cambria Math"/>
                      </a:rPr>
                      <m:t>&lt;</m:t>
                    </m:r>
                    <m:r>
                      <a:rPr lang="en-US" sz="2000" b="1" i="1" dirty="0" smtClean="0">
                        <a:solidFill>
                          <a:srgbClr val="0070C0"/>
                        </a:solidFill>
                        <a:latin typeface="Cambria Math"/>
                      </a:rPr>
                      <m:t>𝝐</m:t>
                    </m:r>
                  </m:oMath>
                </a14:m>
                <a:r>
                  <a:rPr lang="en-US" sz="2000" dirty="0"/>
                  <a:t>, then </a:t>
                </a:r>
                <a14:m>
                  <m:oMath xmlns:m="http://schemas.openxmlformats.org/officeDocument/2006/math">
                    <m:r>
                      <a:rPr lang="en-US" sz="2000" b="1" dirty="0">
                        <a:latin typeface="Cambria Math"/>
                      </a:rPr>
                      <m:t>|</m:t>
                    </m:r>
                    <m:r>
                      <a:rPr lang="en-US" sz="2000" b="1" i="1" dirty="0" smtClean="0">
                        <a:latin typeface="Cambria Math"/>
                      </a:rPr>
                      <m:t>𝒇</m:t>
                    </m:r>
                    <m:r>
                      <a:rPr lang="en-US" sz="2000" b="1" i="1" dirty="0" smtClean="0">
                        <a:latin typeface="Cambria Math"/>
                      </a:rPr>
                      <m:t>(</m:t>
                    </m:r>
                    <m:r>
                      <a:rPr lang="en-US" sz="2000" b="1" i="1" dirty="0">
                        <a:latin typeface="Cambria Math"/>
                      </a:rPr>
                      <m:t>𝒙</m:t>
                    </m:r>
                    <m:r>
                      <a:rPr lang="en-US" sz="2000" b="1" i="1" dirty="0" smtClean="0">
                        <a:latin typeface="Cambria Math"/>
                      </a:rPr>
                      <m:t>)</m:t>
                    </m:r>
                    <m:r>
                      <a:rPr lang="en-US" sz="2000" b="1" i="1" dirty="0">
                        <a:latin typeface="Cambria Math"/>
                      </a:rPr>
                      <m:t>−</m:t>
                    </m:r>
                    <m:r>
                      <a:rPr lang="en-US" sz="2000" b="1" i="1" dirty="0" smtClean="0">
                        <a:latin typeface="Cambria Math"/>
                      </a:rPr>
                      <m:t>𝒇</m:t>
                    </m:r>
                    <m:r>
                      <a:rPr lang="en-US" sz="2000" b="1" i="1" dirty="0" smtClean="0">
                        <a:latin typeface="Cambria Math"/>
                      </a:rPr>
                      <m:t>(</m:t>
                    </m:r>
                    <m:sSub>
                      <m:sSubPr>
                        <m:ctrlPr>
                          <a:rPr lang="en-US" sz="2000" b="1" i="1" dirty="0">
                            <a:latin typeface="Cambria Math" panose="02040503050406030204" pitchFamily="18" charset="0"/>
                          </a:rPr>
                        </m:ctrlPr>
                      </m:sSubPr>
                      <m:e>
                        <m:r>
                          <a:rPr lang="en-US" sz="2000" b="1" i="1" dirty="0">
                            <a:latin typeface="Cambria Math"/>
                          </a:rPr>
                          <m:t>𝒙</m:t>
                        </m:r>
                      </m:e>
                      <m:sub>
                        <m:r>
                          <a:rPr lang="en-US" sz="2000" b="1" i="1" dirty="0">
                            <a:solidFill>
                              <a:srgbClr val="0070C0"/>
                            </a:solidFill>
                            <a:latin typeface="Cambria Math"/>
                          </a:rPr>
                          <m:t>𝟎</m:t>
                        </m:r>
                      </m:sub>
                    </m:sSub>
                    <m:r>
                      <a:rPr lang="en-US" sz="2000" b="1" i="1" dirty="0" smtClean="0">
                        <a:solidFill>
                          <a:schemeClr val="tx1"/>
                        </a:solidFill>
                        <a:latin typeface="Cambria Math"/>
                      </a:rPr>
                      <m:t>)</m:t>
                    </m:r>
                    <m:r>
                      <a:rPr lang="en-US" sz="2000" b="1" i="1" dirty="0">
                        <a:latin typeface="Cambria Math"/>
                      </a:rPr>
                      <m:t>|</m:t>
                    </m:r>
                  </m:oMath>
                </a14:m>
                <a:r>
                  <a:rPr lang="en-US" sz="2000" b="1" dirty="0"/>
                  <a:t> </a:t>
                </a:r>
                <a14:m>
                  <m:oMath xmlns:m="http://schemas.openxmlformats.org/officeDocument/2006/math">
                    <m:r>
                      <a:rPr lang="en-US" sz="2000" b="1" dirty="0">
                        <a:latin typeface="Cambria Math"/>
                      </a:rPr>
                      <m:t>&lt;</m:t>
                    </m:r>
                    <m:r>
                      <a:rPr lang="en-US" sz="2000" b="1" i="1" dirty="0" smtClean="0">
                        <a:solidFill>
                          <a:srgbClr val="0070C0"/>
                        </a:solidFill>
                        <a:latin typeface="Cambria Math"/>
                      </a:rPr>
                      <m:t>𝜹</m:t>
                    </m:r>
                  </m:oMath>
                </a14:m>
                <a:endParaRPr lang="en-US" sz="2000" dirty="0">
                  <a:solidFill>
                    <a:srgbClr val="0070C0"/>
                  </a:solidFill>
                </a:endParaRPr>
              </a:p>
              <a:p>
                <a:pPr marL="0" indent="0">
                  <a:buNone/>
                </a:pPr>
                <a:endParaRPr lang="en-US" sz="2000" dirty="0"/>
              </a:p>
              <a:p>
                <a:pPr marL="0" indent="0">
                  <a:buNone/>
                </a:pPr>
                <a:endParaRPr lang="en-US" sz="2000" dirty="0">
                  <a:solidFill>
                    <a:srgbClr val="0070C0"/>
                  </a:solidFill>
                </a:endParaRPr>
              </a:p>
              <a:p>
                <a:pPr marL="0" indent="0">
                  <a:buNone/>
                </a:pPr>
                <a:endParaRPr lang="en-US" sz="2000" dirty="0">
                  <a:solidFill>
                    <a:srgbClr val="0070C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25963"/>
              </a:xfrm>
              <a:blipFill rotWithShape="1">
                <a:blip r:embed="rId2"/>
                <a:stretch>
                  <a:fillRect l="-741" t="-674" b="-242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sp>
        <p:nvSpPr>
          <p:cNvPr id="5" name="Rectangle 4"/>
          <p:cNvSpPr/>
          <p:nvPr/>
        </p:nvSpPr>
        <p:spPr>
          <a:xfrm>
            <a:off x="2362200" y="5257800"/>
            <a:ext cx="5029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24400" y="5715000"/>
            <a:ext cx="50292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200400" y="1524000"/>
            <a:ext cx="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3200400" y="4267200"/>
            <a:ext cx="3200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3200400" y="1923586"/>
            <a:ext cx="2291575" cy="1505414"/>
          </a:xfrm>
          <a:custGeom>
            <a:avLst/>
            <a:gdLst>
              <a:gd name="connsiteX0" fmla="*/ 0 w 2531327"/>
              <a:gd name="connsiteY0" fmla="*/ 1405053 h 1405053"/>
              <a:gd name="connsiteX1" fmla="*/ 390293 w 2531327"/>
              <a:gd name="connsiteY1" fmla="*/ 1215483 h 1405053"/>
              <a:gd name="connsiteX2" fmla="*/ 1126273 w 2531327"/>
              <a:gd name="connsiteY2" fmla="*/ 936702 h 1405053"/>
              <a:gd name="connsiteX3" fmla="*/ 2118732 w 2531327"/>
              <a:gd name="connsiteY3" fmla="*/ 457200 h 1405053"/>
              <a:gd name="connsiteX4" fmla="*/ 2442117 w 2531327"/>
              <a:gd name="connsiteY4" fmla="*/ 144965 h 1405053"/>
              <a:gd name="connsiteX5" fmla="*/ 2531327 w 2531327"/>
              <a:gd name="connsiteY5" fmla="*/ 0 h 1405053"/>
              <a:gd name="connsiteX0" fmla="*/ 0 w 2740731"/>
              <a:gd name="connsiteY0" fmla="*/ 1505414 h 1505414"/>
              <a:gd name="connsiteX1" fmla="*/ 390293 w 2740731"/>
              <a:gd name="connsiteY1" fmla="*/ 1315844 h 1505414"/>
              <a:gd name="connsiteX2" fmla="*/ 1126273 w 2740731"/>
              <a:gd name="connsiteY2" fmla="*/ 1037063 h 1505414"/>
              <a:gd name="connsiteX3" fmla="*/ 2118732 w 2740731"/>
              <a:gd name="connsiteY3" fmla="*/ 557561 h 1505414"/>
              <a:gd name="connsiteX4" fmla="*/ 2442117 w 2740731"/>
              <a:gd name="connsiteY4" fmla="*/ 245326 h 1505414"/>
              <a:gd name="connsiteX5" fmla="*/ 2740731 w 2740731"/>
              <a:gd name="connsiteY5" fmla="*/ 0 h 1505414"/>
              <a:gd name="connsiteX0" fmla="*/ 0 w 2740731"/>
              <a:gd name="connsiteY0" fmla="*/ 1505414 h 1505414"/>
              <a:gd name="connsiteX1" fmla="*/ 390293 w 2740731"/>
              <a:gd name="connsiteY1" fmla="*/ 1315844 h 1505414"/>
              <a:gd name="connsiteX2" fmla="*/ 1126273 w 2740731"/>
              <a:gd name="connsiteY2" fmla="*/ 1037063 h 1505414"/>
              <a:gd name="connsiteX3" fmla="*/ 2094097 w 2740731"/>
              <a:gd name="connsiteY3" fmla="*/ 468351 h 1505414"/>
              <a:gd name="connsiteX4" fmla="*/ 2442117 w 2740731"/>
              <a:gd name="connsiteY4" fmla="*/ 245326 h 1505414"/>
              <a:gd name="connsiteX5" fmla="*/ 2740731 w 2740731"/>
              <a:gd name="connsiteY5" fmla="*/ 0 h 1505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0731" h="1505414">
                <a:moveTo>
                  <a:pt x="0" y="1505414"/>
                </a:moveTo>
                <a:cubicBezTo>
                  <a:pt x="101290" y="1449658"/>
                  <a:pt x="202581" y="1393902"/>
                  <a:pt x="390293" y="1315844"/>
                </a:cubicBezTo>
                <a:cubicBezTo>
                  <a:pt x="578005" y="1237786"/>
                  <a:pt x="842306" y="1178312"/>
                  <a:pt x="1126273" y="1037063"/>
                </a:cubicBezTo>
                <a:cubicBezTo>
                  <a:pt x="1410240" y="895814"/>
                  <a:pt x="1874790" y="600307"/>
                  <a:pt x="2094097" y="468351"/>
                </a:cubicBezTo>
                <a:cubicBezTo>
                  <a:pt x="2313404" y="336395"/>
                  <a:pt x="2334345" y="323384"/>
                  <a:pt x="2442117" y="245326"/>
                </a:cubicBezTo>
                <a:cubicBezTo>
                  <a:pt x="2549889" y="167268"/>
                  <a:pt x="2730509" y="34382"/>
                  <a:pt x="2740731" y="0"/>
                </a:cubicBez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p:cNvCxnSpPr/>
          <p:nvPr/>
        </p:nvCxnSpPr>
        <p:spPr>
          <a:xfrm>
            <a:off x="4321098" y="1551878"/>
            <a:ext cx="0" cy="2715322"/>
          </a:xfrm>
          <a:prstGeom prst="line">
            <a:avLst/>
          </a:prstGeom>
          <a:ln w="9525">
            <a:solidFill>
              <a:schemeClr val="tx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4114800" y="4202668"/>
                <a:ext cx="4779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1" i="1" smtClean="0">
                              <a:solidFill>
                                <a:schemeClr val="tx1"/>
                              </a:solidFill>
                              <a:latin typeface="Cambria Math"/>
                            </a:rPr>
                            <m:t>𝒙</m:t>
                          </m:r>
                        </m:e>
                        <m:sub>
                          <m:r>
                            <a:rPr lang="en-US" i="1">
                              <a:solidFill>
                                <a:srgbClr val="0070C0"/>
                              </a:solidFill>
                              <a:latin typeface="Cambria Math"/>
                            </a:rPr>
                            <m:t>0</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4114800" y="4202668"/>
                <a:ext cx="477951" cy="369332"/>
              </a:xfrm>
              <a:prstGeom prst="rect">
                <a:avLst/>
              </a:prstGeom>
              <a:blipFill rotWithShape="1">
                <a:blip r:embed="rId3"/>
                <a:stretch>
                  <a:fillRect t="-8197" r="-1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11855" y="1828800"/>
                <a:ext cx="529889" cy="369332"/>
              </a:xfrm>
              <a:prstGeom prst="rect">
                <a:avLst/>
              </a:prstGeom>
              <a:noFill/>
            </p:spPr>
            <p:txBody>
              <a:bodyPr wrap="none" rtlCol="0">
                <a:spAutoFit/>
              </a:bodyPr>
              <a:lstStyle/>
              <a:p>
                <a:r>
                  <a:rPr lang="en-US" b="1" dirty="0"/>
                  <a:t>f</a:t>
                </a:r>
                <a:r>
                  <a:rPr lang="en-US" dirty="0"/>
                  <a:t>(</a:t>
                </a:r>
                <a14:m>
                  <m:oMath xmlns:m="http://schemas.openxmlformats.org/officeDocument/2006/math">
                    <m:r>
                      <a:rPr lang="en-US" b="1" i="1" smtClean="0">
                        <a:solidFill>
                          <a:schemeClr val="tx1"/>
                        </a:solidFill>
                        <a:latin typeface="Cambria Math"/>
                      </a:rPr>
                      <m:t>𝒙</m:t>
                    </m:r>
                  </m:oMath>
                </a14:m>
                <a:r>
                  <a:rPr lang="en-US" dirty="0"/>
                  <a:t>)</a:t>
                </a:r>
              </a:p>
            </p:txBody>
          </p:sp>
        </mc:Choice>
        <mc:Fallback xmlns="">
          <p:sp>
            <p:nvSpPr>
              <p:cNvPr id="13" name="TextBox 12"/>
              <p:cNvSpPr txBox="1">
                <a:spLocks noRot="1" noChangeAspect="1" noMove="1" noResize="1" noEditPoints="1" noAdjustHandles="1" noChangeArrowheads="1" noChangeShapeType="1" noTextEdit="1"/>
              </p:cNvSpPr>
              <p:nvPr/>
            </p:nvSpPr>
            <p:spPr>
              <a:xfrm>
                <a:off x="4611855" y="1828800"/>
                <a:ext cx="529889" cy="369332"/>
              </a:xfrm>
              <a:prstGeom prst="rect">
                <a:avLst/>
              </a:prstGeom>
              <a:blipFill rotWithShape="1">
                <a:blip r:embed="rId4"/>
                <a:stretch>
                  <a:fillRect l="-10465" t="-8197" r="-22093" b="-24590"/>
                </a:stretch>
              </a:blipFill>
            </p:spPr>
            <p:txBody>
              <a:bodyPr/>
              <a:lstStyle/>
              <a:p>
                <a:r>
                  <a:rPr lang="en-US">
                    <a:noFill/>
                  </a:rPr>
                  <a:t> </a:t>
                </a:r>
              </a:p>
            </p:txBody>
          </p:sp>
        </mc:Fallback>
      </mc:AlternateContent>
      <p:sp>
        <p:nvSpPr>
          <p:cNvPr id="16" name="Oval 15"/>
          <p:cNvSpPr/>
          <p:nvPr/>
        </p:nvSpPr>
        <p:spPr>
          <a:xfrm>
            <a:off x="4180625" y="2738554"/>
            <a:ext cx="238975" cy="233246"/>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7375" y="5638800"/>
            <a:ext cx="50292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Ribbon 6"/>
          <p:cNvSpPr/>
          <p:nvPr/>
        </p:nvSpPr>
        <p:spPr>
          <a:xfrm>
            <a:off x="5344161" y="1143000"/>
            <a:ext cx="3809999" cy="2133600"/>
          </a:xfrm>
          <a:prstGeom prst="ribbon">
            <a:avLst>
              <a:gd name="adj1" fmla="val 16666"/>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However, after spending enough time and thinking, you would have realized that this definition fully captures the intuition of a continuous function.</a:t>
            </a:r>
          </a:p>
        </p:txBody>
      </p:sp>
      <p:sp>
        <p:nvSpPr>
          <p:cNvPr id="19" name="Down Ribbon 18"/>
          <p:cNvSpPr/>
          <p:nvPr/>
        </p:nvSpPr>
        <p:spPr>
          <a:xfrm>
            <a:off x="5410200" y="1102577"/>
            <a:ext cx="3809999" cy="1752600"/>
          </a:xfrm>
          <a:prstGeom prst="ribbon">
            <a:avLst>
              <a:gd name="adj1" fmla="val 16666"/>
              <a:gd name="adj2" fmla="val 7500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Many of you would have found the definition of </a:t>
            </a:r>
            <a:r>
              <a:rPr lang="en-US" b="1" dirty="0">
                <a:solidFill>
                  <a:schemeClr val="tx1"/>
                </a:solidFill>
              </a:rPr>
              <a:t>continuity</a:t>
            </a:r>
            <a:r>
              <a:rPr lang="en-US" dirty="0">
                <a:solidFill>
                  <a:schemeClr val="tx1"/>
                </a:solidFill>
              </a:rPr>
              <a:t> of a function strange and an overkill </a:t>
            </a:r>
            <a:r>
              <a:rPr lang="en-US" dirty="0">
                <a:solidFill>
                  <a:schemeClr val="tx1"/>
                </a:solidFill>
                <a:sym typeface="Wingdings" pitchFamily="2" charset="2"/>
              </a:rPr>
              <a:t></a:t>
            </a:r>
            <a:r>
              <a:rPr lang="en-US" dirty="0">
                <a:solidFill>
                  <a:schemeClr val="tx1"/>
                </a:solidFill>
              </a:rPr>
              <a:t>.</a:t>
            </a:r>
          </a:p>
        </p:txBody>
      </p:sp>
      <p:sp>
        <p:nvSpPr>
          <p:cNvPr id="20" name="Down Ribbon 19"/>
          <p:cNvSpPr/>
          <p:nvPr/>
        </p:nvSpPr>
        <p:spPr>
          <a:xfrm>
            <a:off x="5374640" y="1562038"/>
            <a:ext cx="3809999" cy="1066800"/>
          </a:xfrm>
          <a:prstGeom prst="ribbon">
            <a:avLst>
              <a:gd name="adj1" fmla="val 16666"/>
              <a:gd name="adj2" fmla="val 75000"/>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Same is going to be the case of NP problems </a:t>
            </a:r>
            <a:r>
              <a:rPr lang="en-US" dirty="0">
                <a:solidFill>
                  <a:schemeClr val="tx1"/>
                </a:solidFill>
                <a:sym typeface="Wingdings" pitchFamily="2" charset="2"/>
              </a:rPr>
              <a:t></a:t>
            </a:r>
            <a:r>
              <a:rPr lang="en-US" dirty="0">
                <a:solidFill>
                  <a:schemeClr val="tx1"/>
                </a:solidFill>
              </a:rPr>
              <a:t>.</a:t>
            </a:r>
          </a:p>
        </p:txBody>
      </p:sp>
    </p:spTree>
    <p:extLst>
      <p:ext uri="{BB962C8B-B14F-4D97-AF65-F5344CB8AC3E}">
        <p14:creationId xmlns:p14="http://schemas.microsoft.com/office/powerpoint/2010/main" val="37642634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17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randombar(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left)">
                                      <p:cBhvr>
                                        <p:cTn id="59" dur="2000"/>
                                        <p:tgtEl>
                                          <p:spTgt spid="3">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wipe(left)">
                                      <p:cBhvr>
                                        <p:cTn id="64" dur="2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8" fill="hold" grpId="0" nodeType="clickEffect">
                                  <p:stCondLst>
                                    <p:cond delay="0"/>
                                  </p:stCondLst>
                                  <p:childTnLst>
                                    <p:animEffect transition="out" filter="wipe(left)">
                                      <p:cBhvr>
                                        <p:cTn id="68" dur="1500"/>
                                        <p:tgtEl>
                                          <p:spTgt spid="5"/>
                                        </p:tgtEl>
                                      </p:cBhvr>
                                    </p:animEffect>
                                    <p:set>
                                      <p:cBhvr>
                                        <p:cTn id="69" dur="1" fill="hold">
                                          <p:stCondLst>
                                            <p:cond delay="1499"/>
                                          </p:stCondLst>
                                        </p:cTn>
                                        <p:tgtEl>
                                          <p:spTgt spid="5"/>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wipe(left)">
                                      <p:cBhvr>
                                        <p:cTn id="74" dur="2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xit" presetSubtype="8" fill="hold" grpId="0" nodeType="clickEffect">
                                  <p:stCondLst>
                                    <p:cond delay="0"/>
                                  </p:stCondLst>
                                  <p:childTnLst>
                                    <p:animEffect transition="out" filter="wipe(left)">
                                      <p:cBhvr>
                                        <p:cTn id="78" dur="1500"/>
                                        <p:tgtEl>
                                          <p:spTgt spid="17"/>
                                        </p:tgtEl>
                                      </p:cBhvr>
                                    </p:animEffect>
                                    <p:set>
                                      <p:cBhvr>
                                        <p:cTn id="79" dur="1" fill="hold">
                                          <p:stCondLst>
                                            <p:cond delay="1499"/>
                                          </p:stCondLst>
                                        </p:cTn>
                                        <p:tgtEl>
                                          <p:spTgt spid="1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8" fill="hold" grpId="0" nodeType="clickEffect">
                                  <p:stCondLst>
                                    <p:cond delay="0"/>
                                  </p:stCondLst>
                                  <p:childTnLst>
                                    <p:animEffect transition="out" filter="wipe(left)">
                                      <p:cBhvr>
                                        <p:cTn id="83" dur="1500"/>
                                        <p:tgtEl>
                                          <p:spTgt spid="6"/>
                                        </p:tgtEl>
                                      </p:cBhvr>
                                    </p:animEffect>
                                    <p:set>
                                      <p:cBhvr>
                                        <p:cTn id="84" dur="1" fill="hold">
                                          <p:stCondLst>
                                            <p:cond delay="1499"/>
                                          </p:stCondLst>
                                        </p:cTn>
                                        <p:tgtEl>
                                          <p:spTgt spid="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19"/>
                                        </p:tgtEl>
                                      </p:cBhvr>
                                    </p:animEffect>
                                    <p:set>
                                      <p:cBhvr>
                                        <p:cTn id="89" dur="1" fill="hold">
                                          <p:stCondLst>
                                            <p:cond delay="499"/>
                                          </p:stCondLst>
                                        </p:cTn>
                                        <p:tgtEl>
                                          <p:spTgt spid="19"/>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4" presetClass="entr" presetSubtype="10"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randombar(horizontal)">
                                      <p:cBhvr>
                                        <p:cTn id="94" dur="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1" nodeType="clickEffect">
                                  <p:stCondLst>
                                    <p:cond delay="0"/>
                                  </p:stCondLst>
                                  <p:childTnLst>
                                    <p:animEffect transition="out" filter="fade">
                                      <p:cBhvr>
                                        <p:cTn id="98" dur="500"/>
                                        <p:tgtEl>
                                          <p:spTgt spid="7"/>
                                        </p:tgtEl>
                                      </p:cBhvr>
                                    </p:animEffect>
                                    <p:set>
                                      <p:cBhvr>
                                        <p:cTn id="99" dur="1" fill="hold">
                                          <p:stCondLst>
                                            <p:cond delay="499"/>
                                          </p:stCondLst>
                                        </p:cTn>
                                        <p:tgtEl>
                                          <p:spTgt spid="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randombar(horizontal)">
                                      <p:cBhvr>
                                        <p:cTn id="104" dur="500"/>
                                        <p:tgtEl>
                                          <p:spTgt spid="2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1" nodeType="clickEffect">
                                  <p:stCondLst>
                                    <p:cond delay="0"/>
                                  </p:stCondLst>
                                  <p:childTnLst>
                                    <p:animEffect transition="out" filter="fade">
                                      <p:cBhvr>
                                        <p:cTn id="108" dur="500"/>
                                        <p:tgtEl>
                                          <p:spTgt spid="20"/>
                                        </p:tgtEl>
                                      </p:cBhvr>
                                    </p:animEffect>
                                    <p:set>
                                      <p:cBhvr>
                                        <p:cTn id="109"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6" grpId="0" animBg="1"/>
      <p:bldP spid="10" grpId="0" animBg="1"/>
      <p:bldP spid="12" grpId="0"/>
      <p:bldP spid="13" grpId="0"/>
      <p:bldP spid="16" grpId="0" animBg="1"/>
      <p:bldP spid="17" grpId="0" animBg="1"/>
      <p:bldP spid="7" grpId="0" animBg="1"/>
      <p:bldP spid="7" grpId="1" animBg="1"/>
      <p:bldP spid="19" grpId="0" animBg="1"/>
      <p:bldP spid="19" grpId="1" animBg="1"/>
      <p:bldP spid="20" grpId="0" animBg="1"/>
      <p:bldP spid="20"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Title 30"/>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31" name="Title 30"/>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 Placeholder 31"/>
              <p:cNvSpPr>
                <a:spLocks noGrp="1"/>
              </p:cNvSpPr>
              <p:nvPr>
                <p:ph type="body" idx="1"/>
              </p:nvPr>
            </p:nvSpPr>
            <p:spPr/>
            <p:txBody>
              <a:bodyPr/>
              <a:lstStyle/>
              <a:p>
                <a:r>
                  <a:rPr lang="en-US" dirty="0">
                    <a:solidFill>
                      <a:srgbClr val="C00000"/>
                    </a:solidFill>
                  </a:rPr>
                  <a:t>VC</a:t>
                </a:r>
                <a:r>
                  <a:rPr lang="en-US" dirty="0"/>
                  <a:t>: Instance (</a:t>
                </a:r>
                <a14:m>
                  <m:oMath xmlns:m="http://schemas.openxmlformats.org/officeDocument/2006/math">
                    <m:r>
                      <a:rPr lang="en-US" i="1" dirty="0">
                        <a:solidFill>
                          <a:srgbClr val="0070C0"/>
                        </a:solidFill>
                        <a:latin typeface="Cambria Math"/>
                      </a:rPr>
                      <m:t>𝑮</m:t>
                    </m:r>
                  </m:oMath>
                </a14:m>
                <a:r>
                  <a:rPr lang="en-US" dirty="0"/>
                  <a:t>,</a:t>
                </a:r>
                <a:r>
                  <a:rPr lang="en-US" dirty="0">
                    <a:solidFill>
                      <a:srgbClr val="0070C0"/>
                    </a:solidFill>
                  </a:rPr>
                  <a:t> </a:t>
                </a:r>
                <a14:m>
                  <m:oMath xmlns:m="http://schemas.openxmlformats.org/officeDocument/2006/math">
                    <m:r>
                      <a:rPr lang="en-US" i="1" dirty="0">
                        <a:solidFill>
                          <a:srgbClr val="0070C0"/>
                        </a:solidFill>
                        <a:latin typeface="Cambria Math"/>
                      </a:rPr>
                      <m:t>𝒌</m:t>
                    </m:r>
                  </m:oMath>
                </a14:m>
                <a:r>
                  <a:rPr lang="en-US" dirty="0"/>
                  <a:t>)</a:t>
                </a:r>
              </a:p>
            </p:txBody>
          </p:sp>
        </mc:Choice>
        <mc:Fallback xmlns="">
          <p:sp>
            <p:nvSpPr>
              <p:cNvPr id="32" name="Text Placeholder 31"/>
              <p:cNvSpPr>
                <a:spLocks noGrp="1" noRot="1" noChangeAspect="1" noMove="1" noResize="1" noEditPoints="1" noAdjustHandles="1" noChangeArrowheads="1" noChangeShapeType="1" noTextEdit="1"/>
              </p:cNvSpPr>
              <p:nvPr>
                <p:ph type="body" idx="1"/>
              </p:nvPr>
            </p:nvSpPr>
            <p:spPr>
              <a:blipFill rotWithShape="1">
                <a:blip r:embed="rId3"/>
                <a:stretch>
                  <a:fillRect l="-2262" b="-21905"/>
                </a:stretch>
              </a:blipFill>
            </p:spPr>
            <p:txBody>
              <a:bodyPr/>
              <a:lstStyle/>
              <a:p>
                <a:r>
                  <a:rPr lang="en-US">
                    <a:noFill/>
                  </a:rPr>
                  <a:t> </a:t>
                </a:r>
              </a:p>
            </p:txBody>
          </p:sp>
        </mc:Fallback>
      </mc:AlternateContent>
      <p:sp>
        <p:nvSpPr>
          <p:cNvPr id="33" name="Content Placeholder 32"/>
          <p:cNvSpPr>
            <a:spLocks noGrp="1"/>
          </p:cNvSpPr>
          <p:nvPr>
            <p:ph sz="half" idx="2"/>
          </p:nvPr>
        </p:nvSpPr>
        <p:spPr/>
        <p:txBody>
          <a:bodyPr/>
          <a:lstStyle/>
          <a:p>
            <a:endParaRPr lang="en-US" dirty="0"/>
          </a:p>
        </p:txBody>
      </p:sp>
      <mc:AlternateContent xmlns:mc="http://schemas.openxmlformats.org/markup-compatibility/2006" xmlns:a14="http://schemas.microsoft.com/office/drawing/2010/main">
        <mc:Choice Requires="a14">
          <p:sp>
            <p:nvSpPr>
              <p:cNvPr id="34" name="Text Placeholder 33"/>
              <p:cNvSpPr>
                <a:spLocks noGrp="1"/>
              </p:cNvSpPr>
              <p:nvPr>
                <p:ph type="body" sz="quarter" idx="3"/>
              </p:nvPr>
            </p:nvSpPr>
            <p:spPr>
              <a:xfrm>
                <a:off x="4645025" y="1524000"/>
                <a:ext cx="4041775" cy="639762"/>
              </a:xfrm>
            </p:spPr>
            <p:txBody>
              <a:bodyPr/>
              <a:lstStyle/>
              <a:p>
                <a:r>
                  <a:rPr lang="en-US" dirty="0">
                    <a:solidFill>
                      <a:srgbClr val="C00000"/>
                    </a:solidFill>
                  </a:rPr>
                  <a:t>DS</a:t>
                </a:r>
                <a:r>
                  <a:rPr lang="en-US" dirty="0"/>
                  <a:t>: Instance (</a:t>
                </a:r>
                <a14:m>
                  <m:oMath xmlns:m="http://schemas.openxmlformats.org/officeDocument/2006/math">
                    <m:r>
                      <a:rPr lang="en-US" i="1" dirty="0">
                        <a:solidFill>
                          <a:srgbClr val="0070C0"/>
                        </a:solidFill>
                        <a:latin typeface="Cambria Math"/>
                      </a:rPr>
                      <m:t>𝑮</m:t>
                    </m:r>
                    <m:r>
                      <a:rPr lang="en-US" b="1" i="1" dirty="0" smtClean="0">
                        <a:solidFill>
                          <a:srgbClr val="0070C0"/>
                        </a:solidFill>
                        <a:latin typeface="Cambria Math"/>
                      </a:rPr>
                      <m:t>′</m:t>
                    </m:r>
                  </m:oMath>
                </a14:m>
                <a:r>
                  <a:rPr lang="en-US" dirty="0"/>
                  <a:t>,</a:t>
                </a:r>
                <a:r>
                  <a:rPr lang="en-US" dirty="0">
                    <a:solidFill>
                      <a:srgbClr val="0070C0"/>
                    </a:solidFill>
                  </a:rPr>
                  <a:t> </a:t>
                </a:r>
                <a14:m>
                  <m:oMath xmlns:m="http://schemas.openxmlformats.org/officeDocument/2006/math">
                    <m:r>
                      <a:rPr lang="en-US" i="1" dirty="0">
                        <a:solidFill>
                          <a:srgbClr val="0070C0"/>
                        </a:solidFill>
                        <a:latin typeface="Cambria Math"/>
                      </a:rPr>
                      <m:t>𝒌</m:t>
                    </m:r>
                  </m:oMath>
                </a14:m>
                <a:r>
                  <a:rPr lang="en-US" dirty="0"/>
                  <a:t>)</a:t>
                </a:r>
              </a:p>
            </p:txBody>
          </p:sp>
        </mc:Choice>
        <mc:Fallback xmlns="">
          <p:sp>
            <p:nvSpPr>
              <p:cNvPr id="34" name="Text Placeholder 33"/>
              <p:cNvSpPr>
                <a:spLocks noGrp="1" noRot="1" noChangeAspect="1" noMove="1" noResize="1" noEditPoints="1" noAdjustHandles="1" noChangeArrowheads="1" noChangeShapeType="1" noTextEdit="1"/>
              </p:cNvSpPr>
              <p:nvPr>
                <p:ph type="body" sz="quarter" idx="3"/>
              </p:nvPr>
            </p:nvSpPr>
            <p:spPr>
              <a:xfrm>
                <a:off x="4645025" y="1524000"/>
                <a:ext cx="4041775" cy="639762"/>
              </a:xfrm>
              <a:blipFill rotWithShape="1">
                <a:blip r:embed="rId4"/>
                <a:stretch>
                  <a:fillRect l="-2413" b="-21905"/>
                </a:stretch>
              </a:blipFill>
            </p:spPr>
            <p:txBody>
              <a:bodyPr/>
              <a:lstStyle/>
              <a:p>
                <a:r>
                  <a:rPr lang="en-US">
                    <a:noFill/>
                  </a:rPr>
                  <a:t> </a:t>
                </a:r>
              </a:p>
            </p:txBody>
          </p:sp>
        </mc:Fallback>
      </mc:AlternateContent>
      <p:sp>
        <p:nvSpPr>
          <p:cNvPr id="35" name="Content Placeholder 34"/>
          <p:cNvSpPr>
            <a:spLocks noGrp="1"/>
          </p:cNvSpPr>
          <p:nvPr>
            <p:ph sz="quarter" idx="4"/>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grpSp>
        <p:nvGrpSpPr>
          <p:cNvPr id="5" name="Group 4"/>
          <p:cNvGrpSpPr/>
          <p:nvPr/>
        </p:nvGrpSpPr>
        <p:grpSpPr>
          <a:xfrm>
            <a:off x="4724400" y="2328480"/>
            <a:ext cx="3962400" cy="2731532"/>
            <a:chOff x="3200400" y="2971800"/>
            <a:chExt cx="3962400" cy="2731532"/>
          </a:xfrm>
        </p:grpSpPr>
        <p:grpSp>
          <p:nvGrpSpPr>
            <p:cNvPr id="6" name="Group 5"/>
            <p:cNvGrpSpPr/>
            <p:nvPr/>
          </p:nvGrpSpPr>
          <p:grpSpPr>
            <a:xfrm>
              <a:off x="3200400" y="2971800"/>
              <a:ext cx="2885214" cy="2731532"/>
              <a:chOff x="3200400" y="2971800"/>
              <a:chExt cx="2885214" cy="2731532"/>
            </a:xfrm>
          </p:grpSpPr>
          <p:grpSp>
            <p:nvGrpSpPr>
              <p:cNvPr id="10" name="Group 9"/>
              <p:cNvGrpSpPr/>
              <p:nvPr/>
            </p:nvGrpSpPr>
            <p:grpSpPr>
              <a:xfrm>
                <a:off x="3467102" y="3276600"/>
                <a:ext cx="2324098" cy="2133602"/>
                <a:chOff x="3467102" y="3276600"/>
                <a:chExt cx="2324098" cy="2133602"/>
              </a:xfrm>
            </p:grpSpPr>
            <p:grpSp>
              <p:nvGrpSpPr>
                <p:cNvPr id="17" name="Group 16"/>
                <p:cNvGrpSpPr/>
                <p:nvPr/>
              </p:nvGrpSpPr>
              <p:grpSpPr>
                <a:xfrm>
                  <a:off x="3467102" y="3276600"/>
                  <a:ext cx="2324098" cy="2133602"/>
                  <a:chOff x="1028702" y="3581400"/>
                  <a:chExt cx="2324098" cy="2133602"/>
                </a:xfrm>
              </p:grpSpPr>
              <p:grpSp>
                <p:nvGrpSpPr>
                  <p:cNvPr id="20" name="Group 19"/>
                  <p:cNvGrpSpPr/>
                  <p:nvPr/>
                </p:nvGrpSpPr>
                <p:grpSpPr>
                  <a:xfrm rot="5400000">
                    <a:off x="1123950" y="3486152"/>
                    <a:ext cx="2133602" cy="2324098"/>
                    <a:chOff x="1485897" y="3162302"/>
                    <a:chExt cx="2133602" cy="2324098"/>
                  </a:xfrm>
                </p:grpSpPr>
                <p:sp>
                  <p:nvSpPr>
                    <p:cNvPr id="24" name="Oval 23"/>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Connector 20"/>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4" idx="6"/>
                  <a:endCxn id="27"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2" name="TextBox 11"/>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5"/>
                      <a:stretch>
                        <a:fillRect t="-8197" r="-23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6"/>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7" name="Straight Connector 6"/>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p:grpSp>
        <p:nvGrpSpPr>
          <p:cNvPr id="39" name="Group 38"/>
          <p:cNvGrpSpPr/>
          <p:nvPr/>
        </p:nvGrpSpPr>
        <p:grpSpPr>
          <a:xfrm>
            <a:off x="5104632" y="2590800"/>
            <a:ext cx="991367" cy="817623"/>
            <a:chOff x="3503664" y="3276600"/>
            <a:chExt cx="991367" cy="817623"/>
          </a:xfrm>
        </p:grpSpPr>
        <p:cxnSp>
          <p:nvCxnSpPr>
            <p:cNvPr id="29" name="Straight Connector 28"/>
            <p:cNvCxnSpPr>
              <a:stCxn id="30" idx="5"/>
              <a:endCxn id="15" idx="3"/>
            </p:cNvCxnSpPr>
            <p:nvPr/>
          </p:nvCxnSpPr>
          <p:spPr>
            <a:xfrm flipH="1">
              <a:off x="3503664" y="3406682"/>
              <a:ext cx="176254" cy="68754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rot="5400000">
              <a:off x="3657600" y="32766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28" idx="4"/>
              <a:endCxn id="30" idx="0"/>
            </p:cNvCxnSpPr>
            <p:nvPr/>
          </p:nvCxnSpPr>
          <p:spPr>
            <a:xfrm flipH="1" flipV="1">
              <a:off x="3810000" y="3352800"/>
              <a:ext cx="685031" cy="116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rot="4371868">
            <a:off x="6373700" y="2636123"/>
            <a:ext cx="827336" cy="849617"/>
            <a:chOff x="3561456" y="3122244"/>
            <a:chExt cx="827336" cy="849619"/>
          </a:xfrm>
        </p:grpSpPr>
        <p:cxnSp>
          <p:nvCxnSpPr>
            <p:cNvPr id="41" name="Straight Connector 40"/>
            <p:cNvCxnSpPr>
              <a:stCxn id="42" idx="5"/>
              <a:endCxn id="28" idx="0"/>
            </p:cNvCxnSpPr>
            <p:nvPr/>
          </p:nvCxnSpPr>
          <p:spPr>
            <a:xfrm rot="17228132" flipH="1" flipV="1">
              <a:off x="3307268" y="3657045"/>
              <a:ext cx="569006" cy="6063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rot="5400000">
              <a:off x="3682247" y="3294335"/>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24" idx="2"/>
              <a:endCxn id="42" idx="0"/>
            </p:cNvCxnSpPr>
            <p:nvPr/>
          </p:nvCxnSpPr>
          <p:spPr>
            <a:xfrm rot="17228132" flipH="1" flipV="1">
              <a:off x="3964534" y="3029765"/>
              <a:ext cx="331779" cy="51673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rot="13009823">
            <a:off x="6899016" y="4554352"/>
            <a:ext cx="1358153" cy="752468"/>
            <a:chOff x="3272313" y="3114686"/>
            <a:chExt cx="1358153" cy="752468"/>
          </a:xfrm>
        </p:grpSpPr>
        <p:cxnSp>
          <p:nvCxnSpPr>
            <p:cNvPr id="45" name="Straight Connector 44"/>
            <p:cNvCxnSpPr>
              <a:stCxn id="46" idx="5"/>
              <a:endCxn id="8" idx="5"/>
            </p:cNvCxnSpPr>
            <p:nvPr/>
          </p:nvCxnSpPr>
          <p:spPr>
            <a:xfrm rot="8590177" flipV="1">
              <a:off x="3272313" y="3577454"/>
              <a:ext cx="623334" cy="2897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rot="5400000">
              <a:off x="3724295" y="3289454"/>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a:stCxn id="27" idx="7"/>
              <a:endCxn id="46" idx="0"/>
            </p:cNvCxnSpPr>
            <p:nvPr/>
          </p:nvCxnSpPr>
          <p:spPr>
            <a:xfrm rot="8590177">
              <a:off x="3903359" y="3114686"/>
              <a:ext cx="727107" cy="33105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rot="13009823">
            <a:off x="5677340" y="4565263"/>
            <a:ext cx="1052547" cy="672804"/>
            <a:chOff x="3286959" y="3219475"/>
            <a:chExt cx="1052547" cy="672804"/>
          </a:xfrm>
        </p:grpSpPr>
        <p:cxnSp>
          <p:nvCxnSpPr>
            <p:cNvPr id="52" name="Straight Connector 51"/>
            <p:cNvCxnSpPr>
              <a:stCxn id="53" idx="5"/>
              <a:endCxn id="27" idx="6"/>
            </p:cNvCxnSpPr>
            <p:nvPr/>
          </p:nvCxnSpPr>
          <p:spPr>
            <a:xfrm rot="8590177" flipV="1">
              <a:off x="3286959" y="3580492"/>
              <a:ext cx="488442" cy="31178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rot="5400000">
              <a:off x="3610889" y="3335127"/>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26" idx="7"/>
              <a:endCxn id="53" idx="0"/>
            </p:cNvCxnSpPr>
            <p:nvPr/>
          </p:nvCxnSpPr>
          <p:spPr>
            <a:xfrm rot="8590177">
              <a:off x="3799049" y="3219475"/>
              <a:ext cx="540457" cy="299255"/>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rot="10177246">
            <a:off x="6789014" y="3588256"/>
            <a:ext cx="643501" cy="1016818"/>
            <a:chOff x="3566825" y="3195917"/>
            <a:chExt cx="643501" cy="1016818"/>
          </a:xfrm>
        </p:grpSpPr>
        <p:cxnSp>
          <p:nvCxnSpPr>
            <p:cNvPr id="60" name="Straight Connector 59"/>
            <p:cNvCxnSpPr>
              <a:stCxn id="61" idx="6"/>
            </p:cNvCxnSpPr>
            <p:nvPr/>
          </p:nvCxnSpPr>
          <p:spPr>
            <a:xfrm rot="11422754" flipH="1" flipV="1">
              <a:off x="3577764" y="3501297"/>
              <a:ext cx="143450" cy="71143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rot="5400000">
              <a:off x="3566825" y="3341796"/>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a:endCxn id="61" idx="0"/>
            </p:cNvCxnSpPr>
            <p:nvPr/>
          </p:nvCxnSpPr>
          <p:spPr>
            <a:xfrm rot="11422754" flipV="1">
              <a:off x="3739395" y="3195917"/>
              <a:ext cx="470931" cy="26668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rot="20595790">
            <a:off x="5587111" y="3504528"/>
            <a:ext cx="1724734" cy="963769"/>
            <a:chOff x="3590711" y="3223045"/>
            <a:chExt cx="1724734" cy="963770"/>
          </a:xfrm>
        </p:grpSpPr>
        <p:cxnSp>
          <p:nvCxnSpPr>
            <p:cNvPr id="70" name="Straight Connector 69"/>
            <p:cNvCxnSpPr>
              <a:stCxn id="71" idx="5"/>
              <a:endCxn id="26" idx="1"/>
            </p:cNvCxnSpPr>
            <p:nvPr/>
          </p:nvCxnSpPr>
          <p:spPr>
            <a:xfrm rot="1004210" flipH="1">
              <a:off x="3590711" y="3254194"/>
              <a:ext cx="549894" cy="932621"/>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rot="5400000">
              <a:off x="4240926" y="3223045"/>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a:stCxn id="24" idx="5"/>
              <a:endCxn id="71" idx="0"/>
            </p:cNvCxnSpPr>
            <p:nvPr/>
          </p:nvCxnSpPr>
          <p:spPr>
            <a:xfrm rot="1004210" flipH="1">
              <a:off x="4394215" y="3293203"/>
              <a:ext cx="921230" cy="1416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304800" y="2286000"/>
            <a:ext cx="3962400" cy="2731532"/>
            <a:chOff x="3200400" y="2971800"/>
            <a:chExt cx="3962400" cy="2731532"/>
          </a:xfrm>
        </p:grpSpPr>
        <p:grpSp>
          <p:nvGrpSpPr>
            <p:cNvPr id="112" name="Group 111"/>
            <p:cNvGrpSpPr/>
            <p:nvPr/>
          </p:nvGrpSpPr>
          <p:grpSpPr>
            <a:xfrm>
              <a:off x="3200400" y="2971800"/>
              <a:ext cx="2885214" cy="2731532"/>
              <a:chOff x="3200400" y="2971800"/>
              <a:chExt cx="2885214" cy="2731532"/>
            </a:xfrm>
          </p:grpSpPr>
          <p:grpSp>
            <p:nvGrpSpPr>
              <p:cNvPr id="116" name="Group 115"/>
              <p:cNvGrpSpPr/>
              <p:nvPr/>
            </p:nvGrpSpPr>
            <p:grpSpPr>
              <a:xfrm>
                <a:off x="3467102" y="3276600"/>
                <a:ext cx="2324098" cy="2133602"/>
                <a:chOff x="3467102" y="3276600"/>
                <a:chExt cx="2324098" cy="2133602"/>
              </a:xfrm>
            </p:grpSpPr>
            <p:grpSp>
              <p:nvGrpSpPr>
                <p:cNvPr id="123" name="Group 122"/>
                <p:cNvGrpSpPr/>
                <p:nvPr/>
              </p:nvGrpSpPr>
              <p:grpSpPr>
                <a:xfrm>
                  <a:off x="3467102" y="3276600"/>
                  <a:ext cx="2324098" cy="2133602"/>
                  <a:chOff x="1028702" y="3581400"/>
                  <a:chExt cx="2324098" cy="2133602"/>
                </a:xfrm>
              </p:grpSpPr>
              <p:grpSp>
                <p:nvGrpSpPr>
                  <p:cNvPr id="126" name="Group 125"/>
                  <p:cNvGrpSpPr/>
                  <p:nvPr/>
                </p:nvGrpSpPr>
                <p:grpSpPr>
                  <a:xfrm rot="5400000">
                    <a:off x="1123950" y="3486152"/>
                    <a:ext cx="2133602" cy="2324098"/>
                    <a:chOff x="1485897" y="3162302"/>
                    <a:chExt cx="2133602" cy="2324098"/>
                  </a:xfrm>
                </p:grpSpPr>
                <p:sp>
                  <p:nvSpPr>
                    <p:cNvPr id="130" name="Oval 129"/>
                    <p:cNvSpPr/>
                    <p:nvPr/>
                  </p:nvSpPr>
                  <p:spPr>
                    <a:xfrm>
                      <a:off x="2247897" y="31623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2247897" y="5334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3467099" y="48387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3467099" y="36195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485897" y="422910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7" name="Straight Connector 126"/>
                  <p:cNvCxnSpPr/>
                  <p:nvPr/>
                </p:nvCxnSpPr>
                <p:spPr>
                  <a:xfrm flipH="1">
                    <a:off x="1158784" y="3711482"/>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2263681" y="3711482"/>
                    <a:ext cx="959037"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1654081" y="5692684"/>
                    <a:ext cx="11114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4" name="Straight Connector 123"/>
                <p:cNvCxnSpPr/>
                <p:nvPr/>
              </p:nvCxnSpPr>
              <p:spPr>
                <a:xfrm flipH="1">
                  <a:off x="4092481" y="4168682"/>
                  <a:ext cx="1568637" cy="111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130" idx="6"/>
                  <a:endCxn id="133" idx="1"/>
                </p:cNvCxnSpPr>
                <p:nvPr/>
              </p:nvCxnSpPr>
              <p:spPr>
                <a:xfrm flipH="1">
                  <a:off x="5311681" y="4191000"/>
                  <a:ext cx="403319" cy="1089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3200400" y="2971800"/>
                <a:ext cx="2885214" cy="2731532"/>
                <a:chOff x="3200400" y="2971800"/>
                <a:chExt cx="2885214" cy="2731532"/>
              </a:xfrm>
            </p:grpSpPr>
            <mc:AlternateContent xmlns:mc="http://schemas.openxmlformats.org/markup-compatibility/2006" xmlns:a14="http://schemas.microsoft.com/office/drawing/2010/main">
              <mc:Choice Requires="a14">
                <p:sp>
                  <p:nvSpPr>
                    <p:cNvPr id="118" name="TextBox 117"/>
                    <p:cNvSpPr txBox="1"/>
                    <p:nvPr/>
                  </p:nvSpPr>
                  <p:spPr>
                    <a:xfrm>
                      <a:off x="5715000" y="3897868"/>
                      <a:ext cx="370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𝒙</m:t>
                            </m:r>
                          </m:oMath>
                        </m:oMathPara>
                      </a14:m>
                      <a:endParaRPr lang="en-US" dirty="0"/>
                    </a:p>
                  </p:txBody>
                </p:sp>
              </mc:Choice>
              <mc:Fallback xmlns="">
                <p:sp>
                  <p:nvSpPr>
                    <p:cNvPr id="118" name="TextBox 117"/>
                    <p:cNvSpPr txBox="1">
                      <a:spLocks noRot="1" noChangeAspect="1" noMove="1" noResize="1" noEditPoints="1" noAdjustHandles="1" noChangeArrowheads="1" noChangeShapeType="1" noTextEdit="1"/>
                    </p:cNvSpPr>
                    <p:nvPr/>
                  </p:nvSpPr>
                  <p:spPr>
                    <a:xfrm>
                      <a:off x="5715000" y="3897868"/>
                      <a:ext cx="370614" cy="369332"/>
                    </a:xfrm>
                    <a:prstGeom prst="rect">
                      <a:avLst/>
                    </a:prstGeom>
                    <a:blipFill rotWithShape="1">
                      <a:blip r:embed="rId11"/>
                      <a:stretch>
                        <a:fillRect t="-8333" r="-2333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p:cNvSpPr txBox="1"/>
                    <p:nvPr/>
                  </p:nvSpPr>
                  <p:spPr>
                    <a:xfrm>
                      <a:off x="5110976" y="5334000"/>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119" name="TextBox 118"/>
                    <p:cNvSpPr txBox="1">
                      <a:spLocks noRot="1" noChangeAspect="1" noMove="1" noResize="1" noEditPoints="1" noAdjustHandles="1" noChangeArrowheads="1" noChangeShapeType="1" noTextEdit="1"/>
                    </p:cNvSpPr>
                    <p:nvPr/>
                  </p:nvSpPr>
                  <p:spPr>
                    <a:xfrm>
                      <a:off x="5110976" y="5334000"/>
                      <a:ext cx="375424" cy="369332"/>
                    </a:xfrm>
                    <a:prstGeom prst="rect">
                      <a:avLst/>
                    </a:prstGeom>
                    <a:blipFill rotWithShape="1">
                      <a:blip r:embed="rId12"/>
                      <a:stretch>
                        <a:fillRect t="-8197" r="-2096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3663176" y="5181600"/>
                      <a:ext cx="3561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𝒛</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663176" y="5181600"/>
                      <a:ext cx="356187" cy="369332"/>
                    </a:xfrm>
                    <a:prstGeom prst="rect">
                      <a:avLst/>
                    </a:prstGeom>
                    <a:blipFill rotWithShape="1">
                      <a:blip r:embed="rId7"/>
                      <a:stretch>
                        <a:fillRect t="-8197" r="-220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3200400" y="3897868"/>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𝒂</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200400" y="3897868"/>
                      <a:ext cx="380232" cy="369332"/>
                    </a:xfrm>
                    <a:prstGeom prst="rect">
                      <a:avLst/>
                    </a:prstGeom>
                    <a:blipFill rotWithShape="1">
                      <a:blip r:embed="rId8"/>
                      <a:stretch>
                        <a:fillRect t="-8333" r="-209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p:cNvSpPr txBox="1"/>
                    <p:nvPr/>
                  </p:nvSpPr>
                  <p:spPr>
                    <a:xfrm>
                      <a:off x="4495800" y="297180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𝒃</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4495800" y="2971800"/>
                      <a:ext cx="377026" cy="369332"/>
                    </a:xfrm>
                    <a:prstGeom prst="rect">
                      <a:avLst/>
                    </a:prstGeom>
                    <a:blipFill rotWithShape="1">
                      <a:blip r:embed="rId9"/>
                      <a:stretch>
                        <a:fillRect t="-8197" r="-20968" b="-24590"/>
                      </a:stretch>
                    </a:blipFill>
                  </p:spPr>
                  <p:txBody>
                    <a:bodyPr/>
                    <a:lstStyle/>
                    <a:p>
                      <a:r>
                        <a:rPr lang="en-US">
                          <a:noFill/>
                        </a:rPr>
                        <a:t> </a:t>
                      </a:r>
                    </a:p>
                  </p:txBody>
                </p:sp>
              </mc:Fallback>
            </mc:AlternateContent>
          </p:grpSp>
        </p:grpSp>
        <p:cxnSp>
          <p:nvCxnSpPr>
            <p:cNvPr id="113" name="Straight Connector 112"/>
            <p:cNvCxnSpPr/>
            <p:nvPr/>
          </p:nvCxnSpPr>
          <p:spPr>
            <a:xfrm flipH="1">
              <a:off x="5333999" y="5387884"/>
              <a:ext cx="14478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rot="5400000">
              <a:off x="6776223" y="5334002"/>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5" name="TextBox 114"/>
                <p:cNvSpPr txBox="1"/>
                <p:nvPr/>
              </p:nvSpPr>
              <p:spPr>
                <a:xfrm>
                  <a:off x="6829054" y="5193268"/>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𝒕</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29054" y="5193268"/>
                  <a:ext cx="333746" cy="369332"/>
                </a:xfrm>
                <a:prstGeom prst="rect">
                  <a:avLst/>
                </a:prstGeom>
                <a:blipFill rotWithShape="1">
                  <a:blip r:embed="rId10"/>
                  <a:stretch>
                    <a:fillRect t="-8197" r="-23636"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TextBox 1"/>
              <p:cNvSpPr txBox="1"/>
              <p:nvPr/>
            </p:nvSpPr>
            <p:spPr>
              <a:xfrm>
                <a:off x="762000" y="5401270"/>
                <a:ext cx="7845546" cy="923330"/>
              </a:xfrm>
              <a:prstGeom prst="rect">
                <a:avLst/>
              </a:prstGeom>
              <a:noFill/>
            </p:spPr>
            <p:txBody>
              <a:bodyPr wrap="none" rtlCol="0">
                <a:spAutoFit/>
              </a:bodyPr>
              <a:lstStyle/>
              <a:p>
                <a:pPr marL="0" indent="0">
                  <a:buNone/>
                </a:pPr>
                <a:r>
                  <a:rPr lang="en-US" b="1" dirty="0">
                    <a:solidFill>
                      <a:srgbClr val="C00000"/>
                    </a:solidFill>
                    <a:sym typeface="Wingdings" pitchFamily="2" charset="2"/>
                  </a:rPr>
                  <a:t>Theorem</a:t>
                </a:r>
                <a:r>
                  <a:rPr lang="en-US" b="1" dirty="0">
                    <a:sym typeface="Wingdings" pitchFamily="2" charset="2"/>
                  </a:rPr>
                  <a:t> : </a:t>
                </a:r>
              </a:p>
              <a:p>
                <a:pPr marL="0" indent="0">
                  <a:buNone/>
                </a:pPr>
                <a14:m>
                  <m:oMath xmlns:m="http://schemas.openxmlformats.org/officeDocument/2006/math">
                    <m:r>
                      <a:rPr lang="en-US" b="1" i="1" dirty="0">
                        <a:solidFill>
                          <a:srgbClr val="0070C0"/>
                        </a:solidFill>
                        <a:latin typeface="Cambria Math"/>
                      </a:rPr>
                      <m:t>𝑮</m:t>
                    </m:r>
                  </m:oMath>
                </a14:m>
                <a:r>
                  <a:rPr lang="en-US" b="1" dirty="0">
                    <a:sym typeface="Wingdings" pitchFamily="2" charset="2"/>
                  </a:rPr>
                  <a:t> </a:t>
                </a:r>
                <a:r>
                  <a:rPr lang="en-US" dirty="0">
                    <a:sym typeface="Wingdings" pitchFamily="2" charset="2"/>
                  </a:rPr>
                  <a:t>has a vertex cover of size </a:t>
                </a:r>
                <a14:m>
                  <m:oMath xmlns:m="http://schemas.openxmlformats.org/officeDocument/2006/math">
                    <m:r>
                      <a:rPr lang="en-US" b="0" i="1" dirty="0" smtClean="0">
                        <a:solidFill>
                          <a:srgbClr val="0070C0"/>
                        </a:solidFill>
                        <a:latin typeface="Cambria Math"/>
                      </a:rPr>
                      <m:t>≤</m:t>
                    </m:r>
                    <m:r>
                      <a:rPr lang="en-US" b="1" i="1" dirty="0">
                        <a:solidFill>
                          <a:srgbClr val="0070C0"/>
                        </a:solidFill>
                        <a:latin typeface="Cambria Math"/>
                      </a:rPr>
                      <m:t>𝒌</m:t>
                    </m:r>
                    <m:r>
                      <a:rPr lang="en-US" b="1" i="1" dirty="0">
                        <a:solidFill>
                          <a:srgbClr val="0070C0"/>
                        </a:solidFill>
                        <a:latin typeface="Cambria Math"/>
                      </a:rPr>
                      <m:t> </m:t>
                    </m:r>
                  </m:oMath>
                </a14:m>
                <a:r>
                  <a:rPr lang="en-US" b="1" dirty="0">
                    <a:sym typeface="Wingdings" pitchFamily="2" charset="2"/>
                  </a:rPr>
                  <a:t>if and only if </a:t>
                </a:r>
                <a14:m>
                  <m:oMath xmlns:m="http://schemas.openxmlformats.org/officeDocument/2006/math">
                    <m:r>
                      <a:rPr lang="en-US" b="1" i="1" dirty="0">
                        <a:solidFill>
                          <a:srgbClr val="0070C0"/>
                        </a:solidFill>
                        <a:latin typeface="Cambria Math"/>
                      </a:rPr>
                      <m:t>𝑮</m:t>
                    </m:r>
                    <m:r>
                      <a:rPr lang="en-US" b="1" i="1" dirty="0">
                        <a:solidFill>
                          <a:srgbClr val="0070C0"/>
                        </a:solidFill>
                        <a:latin typeface="Cambria Math"/>
                      </a:rPr>
                      <m:t>′</m:t>
                    </m:r>
                  </m:oMath>
                </a14:m>
                <a:r>
                  <a:rPr lang="en-US" b="1" dirty="0">
                    <a:sym typeface="Wingdings" pitchFamily="2" charset="2"/>
                  </a:rPr>
                  <a:t> </a:t>
                </a:r>
                <a:r>
                  <a:rPr lang="en-US" dirty="0">
                    <a:sym typeface="Wingdings" pitchFamily="2" charset="2"/>
                  </a:rPr>
                  <a:t>has a dominating set of size </a:t>
                </a:r>
                <a14:m>
                  <m:oMath xmlns:m="http://schemas.openxmlformats.org/officeDocument/2006/math">
                    <m:r>
                      <a:rPr lang="en-US" b="0" i="1" dirty="0" smtClean="0">
                        <a:solidFill>
                          <a:srgbClr val="0070C0"/>
                        </a:solidFill>
                        <a:latin typeface="Cambria Math"/>
                      </a:rPr>
                      <m:t>≤</m:t>
                    </m:r>
                    <m:r>
                      <a:rPr lang="en-US" b="1" i="1" dirty="0">
                        <a:solidFill>
                          <a:srgbClr val="0070C0"/>
                        </a:solidFill>
                        <a:latin typeface="Cambria Math"/>
                      </a:rPr>
                      <m:t>𝒌</m:t>
                    </m:r>
                  </m:oMath>
                </a14:m>
                <a:r>
                  <a:rPr lang="en-US" dirty="0">
                    <a:sym typeface="Wingdings" pitchFamily="2" charset="2"/>
                  </a:rPr>
                  <a:t>.</a:t>
                </a:r>
              </a:p>
              <a:p>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62000" y="5401270"/>
                <a:ext cx="7845546" cy="923330"/>
              </a:xfrm>
              <a:prstGeom prst="rect">
                <a:avLst/>
              </a:prstGeom>
              <a:blipFill rotWithShape="1">
                <a:blip r:embed="rId13"/>
                <a:stretch>
                  <a:fillRect l="-622" t="-3289" b="-9211"/>
                </a:stretch>
              </a:blipFill>
            </p:spPr>
            <p:txBody>
              <a:bodyPr/>
              <a:lstStyle/>
              <a:p>
                <a:r>
                  <a:rPr lang="en-US">
                    <a:noFill/>
                  </a:rPr>
                  <a:t> </a:t>
                </a:r>
              </a:p>
            </p:txBody>
          </p:sp>
        </mc:Fallback>
      </mc:AlternateContent>
      <p:cxnSp>
        <p:nvCxnSpPr>
          <p:cNvPr id="81" name="Straight Connector 80"/>
          <p:cNvCxnSpPr>
            <a:stCxn id="24" idx="4"/>
            <a:endCxn id="25" idx="0"/>
          </p:cNvCxnSpPr>
          <p:nvPr/>
        </p:nvCxnSpPr>
        <p:spPr>
          <a:xfrm flipH="1">
            <a:off x="5143502" y="3471480"/>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762000" y="3391420"/>
            <a:ext cx="20192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8229600" y="45720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7086600" y="3276600"/>
            <a:ext cx="4572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p:cNvGrpSpPr/>
          <p:nvPr/>
        </p:nvGrpSpPr>
        <p:grpSpPr>
          <a:xfrm rot="893714">
            <a:off x="5138423" y="2962467"/>
            <a:ext cx="2075624" cy="587118"/>
            <a:chOff x="3239821" y="3223045"/>
            <a:chExt cx="2075624" cy="587119"/>
          </a:xfrm>
        </p:grpSpPr>
        <p:cxnSp>
          <p:nvCxnSpPr>
            <p:cNvPr id="86" name="Straight Connector 85"/>
            <p:cNvCxnSpPr>
              <a:stCxn id="89" idx="5"/>
              <a:endCxn id="25" idx="1"/>
            </p:cNvCxnSpPr>
            <p:nvPr/>
          </p:nvCxnSpPr>
          <p:spPr>
            <a:xfrm rot="20706286" flipH="1">
              <a:off x="3239821" y="3486911"/>
              <a:ext cx="1083168" cy="323253"/>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rot="5400000">
              <a:off x="4240926" y="3223045"/>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p:cNvCxnSpPr>
              <a:endCxn id="89" idx="0"/>
            </p:cNvCxnSpPr>
            <p:nvPr/>
          </p:nvCxnSpPr>
          <p:spPr>
            <a:xfrm rot="1004210" flipH="1">
              <a:off x="4394215" y="3293203"/>
              <a:ext cx="921230" cy="14168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91" name="Rectangle 90"/>
          <p:cNvSpPr/>
          <p:nvPr/>
        </p:nvSpPr>
        <p:spPr>
          <a:xfrm>
            <a:off x="767576" y="5715000"/>
            <a:ext cx="3099387"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3810001" y="5638800"/>
            <a:ext cx="45720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41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wipe(down)">
                                      <p:cBhvr>
                                        <p:cTn id="23" dur="500"/>
                                        <p:tgtEl>
                                          <p:spTgt spid="8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7"/>
                                        </p:tgtEl>
                                        <p:attrNameLst>
                                          <p:attrName>style.visibility</p:attrName>
                                        </p:attrNameLst>
                                      </p:cBhvr>
                                      <p:to>
                                        <p:strVal val="visible"/>
                                      </p:to>
                                    </p:set>
                                    <p:animEffect transition="in" filter="wipe(down)">
                                      <p:cBhvr>
                                        <p:cTn id="26" dur="500"/>
                                        <p:tgtEl>
                                          <p:spTgt spid="87"/>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500" fill="hold"/>
                                        <p:tgtEl>
                                          <p:spTgt spid="39"/>
                                        </p:tgtEl>
                                        <p:attrNameLst>
                                          <p:attrName>ppt_x</p:attrName>
                                        </p:attrNameLst>
                                      </p:cBhvr>
                                      <p:tavLst>
                                        <p:tav tm="0">
                                          <p:val>
                                            <p:strVal val="0-#ppt_w/2"/>
                                          </p:val>
                                        </p:tav>
                                        <p:tav tm="100000">
                                          <p:val>
                                            <p:strVal val="#ppt_x"/>
                                          </p:val>
                                        </p:tav>
                                      </p:tavLst>
                                    </p:anim>
                                    <p:anim calcmode="lin" valueType="num">
                                      <p:cBhvr additive="base">
                                        <p:cTn id="32" dur="1500" fill="hold"/>
                                        <p:tgtEl>
                                          <p:spTgt spid="39"/>
                                        </p:tgtEl>
                                        <p:attrNameLst>
                                          <p:attrName>ppt_y</p:attrName>
                                        </p:attrNameLst>
                                      </p:cBhvr>
                                      <p:tavLst>
                                        <p:tav tm="0">
                                          <p:val>
                                            <p:strVal val="0-#ppt_h/2"/>
                                          </p:val>
                                        </p:tav>
                                        <p:tav tm="100000">
                                          <p:val>
                                            <p:strVal val="#ppt_y"/>
                                          </p:val>
                                        </p:tav>
                                      </p:tavLst>
                                    </p:anim>
                                  </p:childTnLst>
                                </p:cTn>
                              </p:par>
                            </p:childTnLst>
                          </p:cTn>
                        </p:par>
                        <p:par>
                          <p:cTn id="33" fill="hold">
                            <p:stCondLst>
                              <p:cond delay="1500"/>
                            </p:stCondLst>
                            <p:childTnLst>
                              <p:par>
                                <p:cTn id="34" presetID="2" presetClass="entr" presetSubtype="3" fill="hold" nodeType="afterEffect">
                                  <p:stCondLst>
                                    <p:cond delay="10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1500" fill="hold"/>
                                        <p:tgtEl>
                                          <p:spTgt spid="40"/>
                                        </p:tgtEl>
                                        <p:attrNameLst>
                                          <p:attrName>ppt_x</p:attrName>
                                        </p:attrNameLst>
                                      </p:cBhvr>
                                      <p:tavLst>
                                        <p:tav tm="0">
                                          <p:val>
                                            <p:strVal val="1+#ppt_w/2"/>
                                          </p:val>
                                        </p:tav>
                                        <p:tav tm="100000">
                                          <p:val>
                                            <p:strVal val="#ppt_x"/>
                                          </p:val>
                                        </p:tav>
                                      </p:tavLst>
                                    </p:anim>
                                    <p:anim calcmode="lin" valueType="num">
                                      <p:cBhvr additive="base">
                                        <p:cTn id="37" dur="1500" fill="hold"/>
                                        <p:tgtEl>
                                          <p:spTgt spid="40"/>
                                        </p:tgtEl>
                                        <p:attrNameLst>
                                          <p:attrName>ppt_y</p:attrName>
                                        </p:attrNameLst>
                                      </p:cBhvr>
                                      <p:tavLst>
                                        <p:tav tm="0">
                                          <p:val>
                                            <p:strVal val="0-#ppt_h/2"/>
                                          </p:val>
                                        </p:tav>
                                        <p:tav tm="100000">
                                          <p:val>
                                            <p:strVal val="#ppt_y"/>
                                          </p:val>
                                        </p:tav>
                                      </p:tavLst>
                                    </p:anim>
                                  </p:childTnLst>
                                </p:cTn>
                              </p:par>
                            </p:childTnLst>
                          </p:cTn>
                        </p:par>
                        <p:par>
                          <p:cTn id="38" fill="hold">
                            <p:stCondLst>
                              <p:cond delay="4000"/>
                            </p:stCondLst>
                            <p:childTnLst>
                              <p:par>
                                <p:cTn id="39" presetID="2" presetClass="entr" presetSubtype="2" fill="hold" nodeType="afterEffect">
                                  <p:stCondLst>
                                    <p:cond delay="1000"/>
                                  </p:stCondLst>
                                  <p:childTnLst>
                                    <p:set>
                                      <p:cBhvr>
                                        <p:cTn id="40" dur="1" fill="hold">
                                          <p:stCondLst>
                                            <p:cond delay="0"/>
                                          </p:stCondLst>
                                        </p:cTn>
                                        <p:tgtEl>
                                          <p:spTgt spid="59"/>
                                        </p:tgtEl>
                                        <p:attrNameLst>
                                          <p:attrName>style.visibility</p:attrName>
                                        </p:attrNameLst>
                                      </p:cBhvr>
                                      <p:to>
                                        <p:strVal val="visible"/>
                                      </p:to>
                                    </p:set>
                                    <p:anim calcmode="lin" valueType="num">
                                      <p:cBhvr additive="base">
                                        <p:cTn id="41" dur="1500" fill="hold"/>
                                        <p:tgtEl>
                                          <p:spTgt spid="59"/>
                                        </p:tgtEl>
                                        <p:attrNameLst>
                                          <p:attrName>ppt_x</p:attrName>
                                        </p:attrNameLst>
                                      </p:cBhvr>
                                      <p:tavLst>
                                        <p:tav tm="0">
                                          <p:val>
                                            <p:strVal val="1+#ppt_w/2"/>
                                          </p:val>
                                        </p:tav>
                                        <p:tav tm="100000">
                                          <p:val>
                                            <p:strVal val="#ppt_x"/>
                                          </p:val>
                                        </p:tav>
                                      </p:tavLst>
                                    </p:anim>
                                    <p:anim calcmode="lin" valueType="num">
                                      <p:cBhvr additive="base">
                                        <p:cTn id="42" dur="1500" fill="hold"/>
                                        <p:tgtEl>
                                          <p:spTgt spid="59"/>
                                        </p:tgtEl>
                                        <p:attrNameLst>
                                          <p:attrName>ppt_y</p:attrName>
                                        </p:attrNameLst>
                                      </p:cBhvr>
                                      <p:tavLst>
                                        <p:tav tm="0">
                                          <p:val>
                                            <p:strVal val="#ppt_y"/>
                                          </p:val>
                                        </p:tav>
                                        <p:tav tm="100000">
                                          <p:val>
                                            <p:strVal val="#ppt_y"/>
                                          </p:val>
                                        </p:tav>
                                      </p:tavLst>
                                    </p:anim>
                                  </p:childTnLst>
                                </p:cTn>
                              </p:par>
                            </p:childTnLst>
                          </p:cTn>
                        </p:par>
                        <p:par>
                          <p:cTn id="43" fill="hold">
                            <p:stCondLst>
                              <p:cond delay="6500"/>
                            </p:stCondLst>
                            <p:childTnLst>
                              <p:par>
                                <p:cTn id="44" presetID="2" presetClass="entr" presetSubtype="8" fill="hold" nodeType="afterEffect">
                                  <p:stCondLst>
                                    <p:cond delay="100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1500" fill="hold"/>
                                        <p:tgtEl>
                                          <p:spTgt spid="69"/>
                                        </p:tgtEl>
                                        <p:attrNameLst>
                                          <p:attrName>ppt_x</p:attrName>
                                        </p:attrNameLst>
                                      </p:cBhvr>
                                      <p:tavLst>
                                        <p:tav tm="0">
                                          <p:val>
                                            <p:strVal val="0-#ppt_w/2"/>
                                          </p:val>
                                        </p:tav>
                                        <p:tav tm="100000">
                                          <p:val>
                                            <p:strVal val="#ppt_x"/>
                                          </p:val>
                                        </p:tav>
                                      </p:tavLst>
                                    </p:anim>
                                    <p:anim calcmode="lin" valueType="num">
                                      <p:cBhvr additive="base">
                                        <p:cTn id="47" dur="1500" fill="hold"/>
                                        <p:tgtEl>
                                          <p:spTgt spid="69"/>
                                        </p:tgtEl>
                                        <p:attrNameLst>
                                          <p:attrName>ppt_y</p:attrName>
                                        </p:attrNameLst>
                                      </p:cBhvr>
                                      <p:tavLst>
                                        <p:tav tm="0">
                                          <p:val>
                                            <p:strVal val="#ppt_y"/>
                                          </p:val>
                                        </p:tav>
                                        <p:tav tm="100000">
                                          <p:val>
                                            <p:strVal val="#ppt_y"/>
                                          </p:val>
                                        </p:tav>
                                      </p:tavLst>
                                    </p:anim>
                                  </p:childTnLst>
                                </p:cTn>
                              </p:par>
                            </p:childTnLst>
                          </p:cTn>
                        </p:par>
                        <p:par>
                          <p:cTn id="48" fill="hold">
                            <p:stCondLst>
                              <p:cond delay="9000"/>
                            </p:stCondLst>
                            <p:childTnLst>
                              <p:par>
                                <p:cTn id="49" presetID="2" presetClass="entr" presetSubtype="4" fill="hold" nodeType="afterEffect">
                                  <p:stCondLst>
                                    <p:cond delay="100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1500" fill="hold"/>
                                        <p:tgtEl>
                                          <p:spTgt spid="51"/>
                                        </p:tgtEl>
                                        <p:attrNameLst>
                                          <p:attrName>ppt_x</p:attrName>
                                        </p:attrNameLst>
                                      </p:cBhvr>
                                      <p:tavLst>
                                        <p:tav tm="0">
                                          <p:val>
                                            <p:strVal val="#ppt_x"/>
                                          </p:val>
                                        </p:tav>
                                        <p:tav tm="100000">
                                          <p:val>
                                            <p:strVal val="#ppt_x"/>
                                          </p:val>
                                        </p:tav>
                                      </p:tavLst>
                                    </p:anim>
                                    <p:anim calcmode="lin" valueType="num">
                                      <p:cBhvr additive="base">
                                        <p:cTn id="52" dur="1500" fill="hold"/>
                                        <p:tgtEl>
                                          <p:spTgt spid="51"/>
                                        </p:tgtEl>
                                        <p:attrNameLst>
                                          <p:attrName>ppt_y</p:attrName>
                                        </p:attrNameLst>
                                      </p:cBhvr>
                                      <p:tavLst>
                                        <p:tav tm="0">
                                          <p:val>
                                            <p:strVal val="1+#ppt_h/2"/>
                                          </p:val>
                                        </p:tav>
                                        <p:tav tm="100000">
                                          <p:val>
                                            <p:strVal val="#ppt_y"/>
                                          </p:val>
                                        </p:tav>
                                      </p:tavLst>
                                    </p:anim>
                                  </p:childTnLst>
                                </p:cTn>
                              </p:par>
                            </p:childTnLst>
                          </p:cTn>
                        </p:par>
                        <p:par>
                          <p:cTn id="53" fill="hold">
                            <p:stCondLst>
                              <p:cond delay="11500"/>
                            </p:stCondLst>
                            <p:childTnLst>
                              <p:par>
                                <p:cTn id="54" presetID="2" presetClass="entr" presetSubtype="4" fill="hold" nodeType="afterEffect">
                                  <p:stCondLst>
                                    <p:cond delay="100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1500" fill="hold"/>
                                        <p:tgtEl>
                                          <p:spTgt spid="44"/>
                                        </p:tgtEl>
                                        <p:attrNameLst>
                                          <p:attrName>ppt_x</p:attrName>
                                        </p:attrNameLst>
                                      </p:cBhvr>
                                      <p:tavLst>
                                        <p:tav tm="0">
                                          <p:val>
                                            <p:strVal val="#ppt_x"/>
                                          </p:val>
                                        </p:tav>
                                        <p:tav tm="100000">
                                          <p:val>
                                            <p:strVal val="#ppt_x"/>
                                          </p:val>
                                        </p:tav>
                                      </p:tavLst>
                                    </p:anim>
                                    <p:anim calcmode="lin" valueType="num">
                                      <p:cBhvr additive="base">
                                        <p:cTn id="57" dur="1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14000"/>
                            </p:stCondLst>
                            <p:childTnLst>
                              <p:par>
                                <p:cTn id="59" presetID="2" presetClass="entr" presetSubtype="8" fill="hold" nodeType="afterEffect">
                                  <p:stCondLst>
                                    <p:cond delay="0"/>
                                  </p:stCondLst>
                                  <p:childTnLst>
                                    <p:set>
                                      <p:cBhvr>
                                        <p:cTn id="60" dur="1" fill="hold">
                                          <p:stCondLst>
                                            <p:cond delay="0"/>
                                          </p:stCondLst>
                                        </p:cTn>
                                        <p:tgtEl>
                                          <p:spTgt spid="85"/>
                                        </p:tgtEl>
                                        <p:attrNameLst>
                                          <p:attrName>style.visibility</p:attrName>
                                        </p:attrNameLst>
                                      </p:cBhvr>
                                      <p:to>
                                        <p:strVal val="visible"/>
                                      </p:to>
                                    </p:set>
                                    <p:anim calcmode="lin" valueType="num">
                                      <p:cBhvr additive="base">
                                        <p:cTn id="61" dur="1500" fill="hold"/>
                                        <p:tgtEl>
                                          <p:spTgt spid="85"/>
                                        </p:tgtEl>
                                        <p:attrNameLst>
                                          <p:attrName>ppt_x</p:attrName>
                                        </p:attrNameLst>
                                      </p:cBhvr>
                                      <p:tavLst>
                                        <p:tav tm="0">
                                          <p:val>
                                            <p:strVal val="0-#ppt_w/2"/>
                                          </p:val>
                                        </p:tav>
                                        <p:tav tm="100000">
                                          <p:val>
                                            <p:strVal val="#ppt_x"/>
                                          </p:val>
                                        </p:tav>
                                      </p:tavLst>
                                    </p:anim>
                                    <p:anim calcmode="lin" valueType="num">
                                      <p:cBhvr additive="base">
                                        <p:cTn id="62" dur="1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grpId="1" nodeType="clickEffect">
                                  <p:stCondLst>
                                    <p:cond delay="0"/>
                                  </p:stCondLst>
                                  <p:childTnLst>
                                    <p:animEffect transition="out" filter="randombar(horizontal)">
                                      <p:cBhvr>
                                        <p:cTn id="66" dur="500"/>
                                        <p:tgtEl>
                                          <p:spTgt spid="88"/>
                                        </p:tgtEl>
                                      </p:cBhvr>
                                    </p:animEffect>
                                    <p:set>
                                      <p:cBhvr>
                                        <p:cTn id="67" dur="1" fill="hold">
                                          <p:stCondLst>
                                            <p:cond delay="499"/>
                                          </p:stCondLst>
                                        </p:cTn>
                                        <p:tgtEl>
                                          <p:spTgt spid="88"/>
                                        </p:tgtEl>
                                        <p:attrNameLst>
                                          <p:attrName>style.visibility</p:attrName>
                                        </p:attrNameLst>
                                      </p:cBhvr>
                                      <p:to>
                                        <p:strVal val="hidden"/>
                                      </p:to>
                                    </p:set>
                                  </p:childTnLst>
                                </p:cTn>
                              </p:par>
                              <p:par>
                                <p:cTn id="68" presetID="14" presetClass="exit" presetSubtype="10" fill="hold" grpId="1" nodeType="withEffect">
                                  <p:stCondLst>
                                    <p:cond delay="0"/>
                                  </p:stCondLst>
                                  <p:childTnLst>
                                    <p:animEffect transition="out" filter="randombar(horizontal)">
                                      <p:cBhvr>
                                        <p:cTn id="69" dur="500"/>
                                        <p:tgtEl>
                                          <p:spTgt spid="87"/>
                                        </p:tgtEl>
                                      </p:cBhvr>
                                    </p:animEffect>
                                    <p:set>
                                      <p:cBhvr>
                                        <p:cTn id="70" dur="1" fill="hold">
                                          <p:stCondLst>
                                            <p:cond delay="499"/>
                                          </p:stCondLst>
                                        </p:cTn>
                                        <p:tgtEl>
                                          <p:spTgt spid="8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fade">
                                      <p:cBhvr>
                                        <p:cTn id="75" dur="500"/>
                                        <p:tgtEl>
                                          <p:spTgt spid="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8" fill="hold" grpId="0" nodeType="clickEffect">
                                  <p:stCondLst>
                                    <p:cond delay="0"/>
                                  </p:stCondLst>
                                  <p:childTnLst>
                                    <p:animEffect transition="out" filter="wipe(left)">
                                      <p:cBhvr>
                                        <p:cTn id="79" dur="1000"/>
                                        <p:tgtEl>
                                          <p:spTgt spid="91"/>
                                        </p:tgtEl>
                                      </p:cBhvr>
                                    </p:animEffect>
                                    <p:set>
                                      <p:cBhvr>
                                        <p:cTn id="80" dur="1" fill="hold">
                                          <p:stCondLst>
                                            <p:cond delay="999"/>
                                          </p:stCondLst>
                                        </p:cTn>
                                        <p:tgtEl>
                                          <p:spTgt spid="9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xit" presetSubtype="8" fill="hold" grpId="0" nodeType="clickEffect">
                                  <p:stCondLst>
                                    <p:cond delay="0"/>
                                  </p:stCondLst>
                                  <p:childTnLst>
                                    <p:animEffect transition="out" filter="wipe(left)">
                                      <p:cBhvr>
                                        <p:cTn id="84" dur="1000"/>
                                        <p:tgtEl>
                                          <p:spTgt spid="92"/>
                                        </p:tgtEl>
                                      </p:cBhvr>
                                    </p:animEffect>
                                    <p:set>
                                      <p:cBhvr>
                                        <p:cTn id="85" dur="1" fill="hold">
                                          <p:stCondLst>
                                            <p:cond delay="9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7" grpId="0" animBg="1"/>
      <p:bldP spid="87" grpId="1" animBg="1"/>
      <p:bldP spid="88" grpId="0" animBg="1"/>
      <p:bldP spid="88" grpId="1" animBg="1"/>
      <p:bldP spid="91" grpId="0" animBg="1"/>
      <p:bldP spid="9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3" name="Content Placeholder 2"/>
          <p:cNvSpPr>
            <a:spLocks noGrp="1"/>
          </p:cNvSpPr>
          <p:nvPr>
            <p:ph sz="half" idx="1"/>
          </p:nvPr>
        </p:nvSpPr>
        <p:spPr/>
        <p:txBody>
          <a:bodyPr/>
          <a:lstStyle/>
          <a:p>
            <a:pPr marL="0" indent="0">
              <a:buNone/>
            </a:pPr>
            <a:endParaRPr lang="en-US" sz="2000" dirty="0"/>
          </a:p>
        </p:txBody>
      </p:sp>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267200" y="1600200"/>
                <a:ext cx="4724400" cy="4525963"/>
              </a:xfrm>
            </p:spPr>
            <p:txBody>
              <a:bodyPr/>
              <a:lstStyle/>
              <a:p>
                <a:pPr marL="0" indent="0">
                  <a:buNone/>
                </a:pPr>
                <a:r>
                  <a:rPr lang="en-US" sz="2000" b="1" dirty="0">
                    <a:solidFill>
                      <a:srgbClr val="C00000"/>
                    </a:solidFill>
                    <a:sym typeface="Wingdings" pitchFamily="2" charset="2"/>
                  </a:rPr>
                  <a:t>Theorem</a:t>
                </a:r>
                <a:r>
                  <a:rPr lang="en-US" sz="2000" b="1" dirty="0">
                    <a:sym typeface="Wingdings" pitchFamily="2" charset="2"/>
                  </a:rPr>
                  <a:t> (): </a:t>
                </a:r>
              </a:p>
              <a:p>
                <a:pPr marL="0" indent="0">
                  <a:buNone/>
                </a:pPr>
                <a:r>
                  <a:rPr lang="en-US" sz="2000" dirty="0">
                    <a:sym typeface="Wingdings" pitchFamily="2" charset="2"/>
                  </a:rPr>
                  <a:t>If </a:t>
                </a:r>
                <a14:m>
                  <m:oMath xmlns:m="http://schemas.openxmlformats.org/officeDocument/2006/math">
                    <m:r>
                      <a:rPr lang="en-US" sz="2000" b="1" i="1" dirty="0">
                        <a:solidFill>
                          <a:srgbClr val="0070C0"/>
                        </a:solidFill>
                        <a:latin typeface="Cambria Math"/>
                      </a:rPr>
                      <m:t>𝑮</m:t>
                    </m:r>
                  </m:oMath>
                </a14:m>
                <a:r>
                  <a:rPr lang="en-US" sz="2000" b="1" dirty="0">
                    <a:sym typeface="Wingdings" pitchFamily="2" charset="2"/>
                  </a:rPr>
                  <a:t> </a:t>
                </a:r>
                <a:r>
                  <a:rPr lang="en-US" sz="2000" dirty="0">
                    <a:sym typeface="Wingdings" pitchFamily="2" charset="2"/>
                  </a:rPr>
                  <a:t>has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r>
                      <a:rPr lang="en-US" sz="2000" b="1" i="1" dirty="0">
                        <a:solidFill>
                          <a:srgbClr val="0070C0"/>
                        </a:solidFill>
                        <a:latin typeface="Cambria Math"/>
                      </a:rPr>
                      <m:t> </m:t>
                    </m:r>
                  </m:oMath>
                </a14:m>
                <a:endParaRPr lang="en-US" sz="2000" b="1" dirty="0">
                  <a:sym typeface="Wingdings" pitchFamily="2" charset="2"/>
                </a:endParaRPr>
              </a:p>
              <a:p>
                <a:pPr marL="0" indent="0">
                  <a:buNone/>
                </a:pPr>
                <a:r>
                  <a:rPr lang="en-US" sz="2000" b="1" dirty="0">
                    <a:sym typeface="Wingdings" pitchFamily="2" charset="2"/>
                  </a:rPr>
                  <a:t>then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b="1" dirty="0">
                    <a:sym typeface="Wingdings" pitchFamily="2" charset="2"/>
                  </a:rPr>
                  <a:t> </a:t>
                </a:r>
                <a:r>
                  <a:rPr lang="en-US" sz="2000" dirty="0">
                    <a:sym typeface="Wingdings" pitchFamily="2" charset="2"/>
                  </a:rPr>
                  <a:t>has a dominating set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sym typeface="Wingdings" pitchFamily="2" charset="2"/>
                  </a:rPr>
                  <a:t>.</a:t>
                </a:r>
              </a:p>
              <a:p>
                <a:pPr marL="0" indent="0">
                  <a:buNone/>
                </a:pPr>
                <a:r>
                  <a:rPr lang="en-US" sz="2000" b="1" dirty="0"/>
                  <a:t>Proof</a:t>
                </a:r>
                <a:r>
                  <a:rPr lang="en-US" sz="2000" dirty="0"/>
                  <a:t>:</a:t>
                </a:r>
              </a:p>
              <a:p>
                <a:pPr marL="0" indent="0">
                  <a:buNone/>
                </a:pPr>
                <a:r>
                  <a:rPr lang="en-US" sz="2000" dirty="0"/>
                  <a:t>Let </a:t>
                </a:r>
                <a14:m>
                  <m:oMath xmlns:m="http://schemas.openxmlformats.org/officeDocument/2006/math">
                    <m:r>
                      <a:rPr lang="en-US" sz="2000" b="1" i="1" dirty="0">
                        <a:solidFill>
                          <a:srgbClr val="0070C0"/>
                        </a:solidFill>
                        <a:latin typeface="Cambria Math"/>
                      </a:rPr>
                      <m:t>𝑿</m:t>
                    </m:r>
                  </m:oMath>
                </a14:m>
                <a:r>
                  <a:rPr lang="en-US" sz="2000" dirty="0"/>
                  <a:t> be a vertex cover of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 </m:t>
                    </m:r>
                  </m:oMath>
                </a14:m>
                <a:r>
                  <a:rPr lang="en-US" sz="2000" dirty="0"/>
                  <a: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a:t>
                </a:r>
              </a:p>
              <a:p>
                <a:pPr marL="0" indent="0">
                  <a:buNone/>
                </a:pPr>
                <a:r>
                  <a:rPr lang="en-US" sz="2000" dirty="0"/>
                  <a:t>Consider any vertex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m:t>
                    </m:r>
                    <m:r>
                      <a:rPr lang="en-US" sz="2000" b="1" i="1" dirty="0" smtClean="0">
                        <a:solidFill>
                          <a:srgbClr val="0070C0"/>
                        </a:solidFill>
                        <a:latin typeface="Cambria Math"/>
                      </a:rPr>
                      <m:t>𝑽</m:t>
                    </m:r>
                    <m:r>
                      <a:rPr lang="en-US" sz="2000" b="1" i="1" dirty="0" smtClean="0">
                        <a:solidFill>
                          <a:srgbClr val="0070C0"/>
                        </a:solidFill>
                        <a:latin typeface="Cambria Math"/>
                      </a:rPr>
                      <m:t>′</m:t>
                    </m:r>
                  </m:oMath>
                </a14:m>
                <a:r>
                  <a:rPr lang="en-US" sz="2000" dirty="0"/>
                  <a:t>.</a:t>
                </a:r>
              </a:p>
              <a:p>
                <a:pPr marL="0" indent="0">
                  <a:buNone/>
                </a:pPr>
                <a:r>
                  <a:rPr lang="en-US" sz="2000" b="1" dirty="0"/>
                  <a:t>Case 1</a:t>
                </a:r>
                <a:r>
                  <a:rPr lang="en-US" sz="2000" dirty="0"/>
                  <a:t>:  </a:t>
                </a:r>
                <a14:m>
                  <m:oMath xmlns:m="http://schemas.openxmlformats.org/officeDocument/2006/math">
                    <m:r>
                      <a:rPr lang="en-US" sz="2000" b="1" i="1" dirty="0">
                        <a:solidFill>
                          <a:srgbClr val="0070C0"/>
                        </a:solidFill>
                        <a:latin typeface="Cambria Math"/>
                      </a:rPr>
                      <m:t>𝒗</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a:p>
              <a:p>
                <a:pPr marL="0" indent="0">
                  <a:buNone/>
                </a:pPr>
                <a:r>
                  <a:rPr lang="en-US" sz="2000" dirty="0"/>
                  <a:t>    </a:t>
                </a:r>
                <a:r>
                  <a:rPr lang="en-US" sz="2000" dirty="0">
                    <a:sym typeface="Wingdings" panose="05000000000000000000" pitchFamily="2" charset="2"/>
                  </a:rPr>
                  <a:t>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 </m:t>
                    </m:r>
                  </m:oMath>
                </a14:m>
                <a:r>
                  <a:rPr lang="en-US" sz="2000" dirty="0"/>
                  <a:t>is dominated (use </a:t>
                </a:r>
                <a:r>
                  <a:rPr lang="en-US" sz="2000" b="1" dirty="0">
                    <a:solidFill>
                      <a:srgbClr val="7030A0"/>
                    </a:solidFill>
                  </a:rPr>
                  <a:t>Observation</a:t>
                </a:r>
                <a:r>
                  <a:rPr lang="en-US" sz="2000" dirty="0"/>
                  <a:t> </a:t>
                </a:r>
                <a:r>
                  <a:rPr lang="en-US" sz="2000" b="1" dirty="0">
                    <a:solidFill>
                      <a:srgbClr val="0070C0"/>
                    </a:solidFill>
                  </a:rPr>
                  <a:t>1</a:t>
                </a:r>
                <a:r>
                  <a:rPr lang="en-US" sz="2000" dirty="0"/>
                  <a:t>)</a:t>
                </a:r>
              </a:p>
              <a:p>
                <a:pPr marL="0" indent="0">
                  <a:buNone/>
                </a:pPr>
                <a:r>
                  <a:rPr lang="en-US" sz="2000" b="1" dirty="0"/>
                  <a:t>Case 2</a:t>
                </a:r>
                <a:r>
                  <a:rPr lang="en-US" sz="2000" dirty="0"/>
                  <a:t>: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m:t>
                    </m:r>
                    <m:r>
                      <a:rPr lang="en-US" sz="2000" b="1" i="1" dirty="0">
                        <a:solidFill>
                          <a:srgbClr val="0070C0"/>
                        </a:solidFill>
                        <a:latin typeface="Cambria Math"/>
                      </a:rPr>
                      <m:t>𝑽</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b="1" i="1" dirty="0"/>
              </a:p>
              <a:p>
                <a:pPr marL="0" indent="0">
                  <a:buNone/>
                </a:pPr>
                <a:r>
                  <a:rPr lang="en-US" sz="2000" dirty="0"/>
                  <a:t>(</a:t>
                </a:r>
                <a14:m>
                  <m:oMath xmlns:m="http://schemas.openxmlformats.org/officeDocument/2006/math">
                    <m:r>
                      <a:rPr lang="en-US" sz="2000" b="1" i="1" dirty="0" smtClean="0">
                        <a:solidFill>
                          <a:srgbClr val="0070C0"/>
                        </a:solidFill>
                        <a:latin typeface="Cambria Math"/>
                      </a:rPr>
                      <m:t>𝒘</m:t>
                    </m:r>
                  </m:oMath>
                </a14:m>
                <a:r>
                  <a:rPr lang="en-US" sz="2000" dirty="0"/>
                  <a:t>,</a:t>
                </a:r>
                <a14:m>
                  <m:oMath xmlns:m="http://schemas.openxmlformats.org/officeDocument/2006/math">
                    <m:r>
                      <a:rPr lang="en-US" sz="2000" b="1" i="1" dirty="0" smtClean="0">
                        <a:solidFill>
                          <a:srgbClr val="0070C0"/>
                        </a:solidFill>
                        <a:latin typeface="Cambria Math"/>
                      </a:rPr>
                      <m:t>𝒚</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m:t>
                    </m:r>
                    <m:r>
                      <a:rPr lang="en-US" sz="2000" b="1" i="1" dirty="0" smtClean="0">
                        <a:solidFill>
                          <a:srgbClr val="0070C0"/>
                        </a:solidFill>
                        <a:latin typeface="Cambria Math"/>
                      </a:rPr>
                      <m:t>𝑬</m:t>
                    </m:r>
                  </m:oMath>
                </a14:m>
                <a:r>
                  <a:rPr lang="en-US" sz="2000" b="1" i="1" dirty="0"/>
                  <a:t> </a:t>
                </a:r>
                <a:r>
                  <a:rPr lang="en-US" sz="2000" dirty="0"/>
                  <a:t>and the edge is covered by </a:t>
                </a:r>
                <a14:m>
                  <m:oMath xmlns:m="http://schemas.openxmlformats.org/officeDocument/2006/math">
                    <m:r>
                      <a:rPr lang="en-US" sz="2000" b="1" i="1" dirty="0">
                        <a:solidFill>
                          <a:srgbClr val="0070C0"/>
                        </a:solidFill>
                        <a:latin typeface="Cambria Math"/>
                      </a:rPr>
                      <m:t>𝑿</m:t>
                    </m:r>
                  </m:oMath>
                </a14:m>
                <a:r>
                  <a:rPr lang="en-US" sz="2000" dirty="0"/>
                  <a:t>,</a:t>
                </a:r>
                <a:endParaRPr lang="en-US" sz="2000" b="1" i="1" dirty="0"/>
              </a:p>
              <a:p>
                <a:pPr marL="0" indent="0">
                  <a:buNone/>
                </a:pPr>
                <a:r>
                  <a:rPr lang="en-US" sz="2000" dirty="0"/>
                  <a:t>so either </a:t>
                </a:r>
                <a14:m>
                  <m:oMath xmlns:m="http://schemas.openxmlformats.org/officeDocument/2006/math">
                    <m:r>
                      <a:rPr lang="en-US" sz="2000" b="1" i="1" dirty="0" smtClean="0">
                        <a:solidFill>
                          <a:srgbClr val="0070C0"/>
                        </a:solidFill>
                        <a:latin typeface="Cambria Math"/>
                      </a:rPr>
                      <m:t>𝒘</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or </a:t>
                </a:r>
                <a14:m>
                  <m:oMath xmlns:m="http://schemas.openxmlformats.org/officeDocument/2006/math">
                    <m:r>
                      <a:rPr lang="en-US" sz="2000" b="1" i="1" dirty="0" smtClean="0">
                        <a:solidFill>
                          <a:srgbClr val="0070C0"/>
                        </a:solidFill>
                        <a:latin typeface="Cambria Math"/>
                      </a:rPr>
                      <m:t>𝒚</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a:t>
                </a:r>
              </a:p>
              <a:p>
                <a:pPr marL="0" indent="0">
                  <a:buNone/>
                </a:pPr>
                <a:r>
                  <a:rPr lang="en-US" sz="2000" dirty="0"/>
                  <a:t>   </a:t>
                </a:r>
                <a:r>
                  <a:rPr lang="en-US" sz="2000" dirty="0">
                    <a:sym typeface="Wingdings" panose="05000000000000000000" pitchFamily="2" charset="2"/>
                  </a:rPr>
                  <a:t> </a:t>
                </a:r>
                <a14:m>
                  <m:oMath xmlns:m="http://schemas.openxmlformats.org/officeDocument/2006/math">
                    <m:r>
                      <a:rPr lang="en-US" sz="2000" b="1" i="1" dirty="0">
                        <a:solidFill>
                          <a:srgbClr val="0070C0"/>
                        </a:solidFill>
                        <a:latin typeface="Cambria Math"/>
                      </a:rPr>
                      <m:t>𝒗</m:t>
                    </m:r>
                    <m:r>
                      <a:rPr lang="en-US" sz="2000" b="1" i="1" dirty="0">
                        <a:solidFill>
                          <a:srgbClr val="0070C0"/>
                        </a:solidFill>
                        <a:latin typeface="Cambria Math"/>
                      </a:rPr>
                      <m:t> </m:t>
                    </m:r>
                  </m:oMath>
                </a14:m>
                <a:r>
                  <a:rPr lang="en-US" sz="2000" dirty="0"/>
                  <a:t>is dominated in this case as well </a:t>
                </a:r>
                <a:r>
                  <a:rPr lang="en-US" sz="2000" dirty="0">
                    <a:sym typeface="Wingdings" panose="05000000000000000000" pitchFamily="2" charset="2"/>
                  </a:rPr>
                  <a:t></a:t>
                </a:r>
                <a:endParaRPr lang="en-US" sz="2000" dirty="0"/>
              </a:p>
              <a:p>
                <a:pPr marL="0" indent="0">
                  <a:buNone/>
                </a:pPr>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267200" y="1600200"/>
                <a:ext cx="4724400" cy="4525963"/>
              </a:xfrm>
              <a:blipFill rotWithShape="1">
                <a:blip r:embed="rId3"/>
                <a:stretch>
                  <a:fillRect l="-1290" t="-809" b="-80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p:grpSp>
        <p:nvGrpSpPr>
          <p:cNvPr id="15" name="Group 14"/>
          <p:cNvGrpSpPr/>
          <p:nvPr/>
        </p:nvGrpSpPr>
        <p:grpSpPr>
          <a:xfrm rot="1999401">
            <a:off x="2014418" y="2599790"/>
            <a:ext cx="1240508" cy="1066227"/>
            <a:chOff x="1883692" y="2972373"/>
            <a:chExt cx="1240508" cy="1066227"/>
          </a:xfrm>
        </p:grpSpPr>
        <p:cxnSp>
          <p:nvCxnSpPr>
            <p:cNvPr id="6" name="Straight Connector 5"/>
            <p:cNvCxnSpPr/>
            <p:nvPr/>
          </p:nvCxnSpPr>
          <p:spPr>
            <a:xfrm flipH="1">
              <a:off x="2050867" y="3308164"/>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83692" y="2972373"/>
              <a:ext cx="1067100" cy="884055"/>
              <a:chOff x="3330723" y="3104196"/>
              <a:chExt cx="1067100" cy="884055"/>
            </a:xfrm>
          </p:grpSpPr>
          <p:cxnSp>
            <p:nvCxnSpPr>
              <p:cNvPr id="8" name="Straight Connector 7"/>
              <p:cNvCxnSpPr>
                <a:stCxn id="14" idx="5"/>
              </p:cNvCxnSpPr>
              <p:nvPr/>
            </p:nvCxnSpPr>
            <p:spPr>
              <a:xfrm rot="19600599" flipH="1">
                <a:off x="3330723" y="3516377"/>
                <a:ext cx="527025" cy="47187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4" idx="0"/>
              </p:cNvCxnSpPr>
              <p:nvPr/>
            </p:nvCxnSpPr>
            <p:spPr>
              <a:xfrm rot="19600599" flipH="1" flipV="1">
                <a:off x="3861110" y="3104196"/>
                <a:ext cx="536713" cy="5145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5400000">
              <a:off x="2971800" y="3200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5400000">
              <a:off x="1981200" y="3886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2362200" y="2667000"/>
            <a:ext cx="375424" cy="457200"/>
            <a:chOff x="2362200" y="2667000"/>
            <a:chExt cx="375424" cy="457200"/>
          </a:xfrm>
        </p:grpSpPr>
        <p:sp>
          <p:nvSpPr>
            <p:cNvPr id="14" name="Oval 13"/>
            <p:cNvSpPr/>
            <p:nvPr/>
          </p:nvSpPr>
          <p:spPr>
            <a:xfrm rot="5400000">
              <a:off x="2514600" y="2667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362200" y="2754868"/>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𝒗</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2754868"/>
                  <a:ext cx="375424" cy="369332"/>
                </a:xfrm>
                <a:prstGeom prst="rect">
                  <a:avLst/>
                </a:prstGeom>
                <a:blipFill rotWithShape="1">
                  <a:blip r:embed="rId4"/>
                  <a:stretch>
                    <a:fillRect/>
                  </a:stretch>
                </a:blipFill>
              </p:spPr>
              <p:txBody>
                <a:bodyPr/>
                <a:lstStyle/>
                <a:p>
                  <a:r>
                    <a:rPr lang="en-US">
                      <a:noFill/>
                    </a:rPr>
                    <a:t> </a:t>
                  </a:r>
                </a:p>
              </p:txBody>
            </p:sp>
          </mc:Fallback>
        </mc:AlternateContent>
      </p:grpSp>
      <p:grpSp>
        <p:nvGrpSpPr>
          <p:cNvPr id="22" name="Group 21"/>
          <p:cNvGrpSpPr/>
          <p:nvPr/>
        </p:nvGrpSpPr>
        <p:grpSpPr>
          <a:xfrm>
            <a:off x="1752600" y="3212068"/>
            <a:ext cx="1670823" cy="445532"/>
            <a:chOff x="1752600" y="3212068"/>
            <a:chExt cx="1670823" cy="445532"/>
          </a:xfrm>
        </p:grpSpPr>
        <mc:AlternateContent xmlns:mc="http://schemas.openxmlformats.org/markup-compatibility/2006" xmlns:a14="http://schemas.microsoft.com/office/drawing/2010/main">
          <mc:Choice Requires="a14">
            <p:sp>
              <p:nvSpPr>
                <p:cNvPr id="20" name="TextBox 19"/>
                <p:cNvSpPr txBox="1"/>
                <p:nvPr/>
              </p:nvSpPr>
              <p:spPr>
                <a:xfrm>
                  <a:off x="1752600" y="3288268"/>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752600" y="3288268"/>
                  <a:ext cx="418704"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048000" y="32120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48000" y="3212068"/>
                  <a:ext cx="375423" cy="369332"/>
                </a:xfrm>
                <a:prstGeom prst="rect">
                  <a:avLst/>
                </a:prstGeom>
                <a:blipFill rotWithShape="1">
                  <a:blip r:embed="rId6"/>
                  <a:stretch>
                    <a:fillRect b="-4918"/>
                  </a:stretch>
                </a:blipFill>
              </p:spPr>
              <p:txBody>
                <a:bodyPr/>
                <a:lstStyle/>
                <a:p>
                  <a:r>
                    <a:rPr lang="en-US">
                      <a:noFill/>
                    </a:rPr>
                    <a:t> </a:t>
                  </a:r>
                </a:p>
              </p:txBody>
            </p:sp>
          </mc:Fallback>
        </mc:AlternateContent>
      </p:grpSp>
      <p:grpSp>
        <p:nvGrpSpPr>
          <p:cNvPr id="23" name="Group 22"/>
          <p:cNvGrpSpPr/>
          <p:nvPr/>
        </p:nvGrpSpPr>
        <p:grpSpPr>
          <a:xfrm>
            <a:off x="1545553" y="2166802"/>
            <a:ext cx="375424" cy="457200"/>
            <a:chOff x="2362200" y="2667000"/>
            <a:chExt cx="375424" cy="457200"/>
          </a:xfrm>
        </p:grpSpPr>
        <p:sp>
          <p:nvSpPr>
            <p:cNvPr id="24" name="Oval 23"/>
            <p:cNvSpPr/>
            <p:nvPr/>
          </p:nvSpPr>
          <p:spPr>
            <a:xfrm rot="5400000">
              <a:off x="2514600" y="26670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2362200" y="2754868"/>
                  <a:ext cx="3754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a:solidFill>
                              <a:srgbClr val="0070C0"/>
                            </a:solidFill>
                            <a:latin typeface="Cambria Math"/>
                          </a:rPr>
                          <m:t>𝒗</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2754868"/>
                  <a:ext cx="375424" cy="369332"/>
                </a:xfrm>
                <a:prstGeom prst="rect">
                  <a:avLst/>
                </a:prstGeom>
                <a:blipFill rotWithShape="1">
                  <a:blip r:embed="rId4"/>
                  <a:stretch>
                    <a:fillRect/>
                  </a:stretch>
                </a:blipFill>
              </p:spPr>
              <p:txBody>
                <a:bodyPr/>
                <a:lstStyle/>
                <a:p>
                  <a:r>
                    <a:rPr lang="en-US">
                      <a:noFill/>
                    </a:rPr>
                    <a:t> </a:t>
                  </a:r>
                </a:p>
              </p:txBody>
            </p:sp>
          </mc:Fallback>
        </mc:AlternateContent>
      </p:grpSp>
      <p:grpSp>
        <p:nvGrpSpPr>
          <p:cNvPr id="9" name="Group 8"/>
          <p:cNvGrpSpPr/>
          <p:nvPr/>
        </p:nvGrpSpPr>
        <p:grpSpPr>
          <a:xfrm>
            <a:off x="1854936" y="2171882"/>
            <a:ext cx="1520084" cy="408186"/>
            <a:chOff x="2649241" y="2335014"/>
            <a:chExt cx="1346483" cy="408186"/>
          </a:xfrm>
        </p:grpSpPr>
        <p:cxnSp>
          <p:nvCxnSpPr>
            <p:cNvPr id="26" name="Straight Connector 25"/>
            <p:cNvCxnSpPr/>
            <p:nvPr/>
          </p:nvCxnSpPr>
          <p:spPr>
            <a:xfrm flipH="1">
              <a:off x="2649241" y="2409742"/>
              <a:ext cx="115155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3663176" y="2335014"/>
              <a:ext cx="332548" cy="408186"/>
              <a:chOff x="2362200" y="2716014"/>
              <a:chExt cx="332548" cy="408186"/>
            </a:xfrm>
          </p:grpSpPr>
          <p:sp>
            <p:nvSpPr>
              <p:cNvPr id="29" name="Oval 28"/>
              <p:cNvSpPr/>
              <p:nvPr/>
            </p:nvSpPr>
            <p:spPr>
              <a:xfrm rot="5400000">
                <a:off x="2514600" y="2716014"/>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p:cNvSpPr txBox="1"/>
                  <p:nvPr/>
                </p:nvSpPr>
                <p:spPr>
                  <a:xfrm>
                    <a:off x="2362200" y="2754868"/>
                    <a:ext cx="3325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2362200" y="2754868"/>
                    <a:ext cx="332548" cy="369332"/>
                  </a:xfrm>
                  <a:prstGeom prst="rect">
                    <a:avLst/>
                  </a:prstGeom>
                  <a:blipFill rotWithShape="1">
                    <a:blip r:embed="rId7"/>
                    <a:stretch>
                      <a:fillRect b="-6667"/>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8633281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fade">
                                      <p:cBhvr>
                                        <p:cTn id="54" dur="500"/>
                                        <p:tgtEl>
                                          <p:spTgt spid="5">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nodeType="clickEffect">
                                  <p:stCondLst>
                                    <p:cond delay="0"/>
                                  </p:stCondLst>
                                  <p:childTnLst>
                                    <p:animEffect transition="out" filter="randombar(horizontal)">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par>
                                <p:cTn id="60" presetID="14" presetClass="exit" presetSubtype="10" fill="hold" nodeType="withEffect">
                                  <p:stCondLst>
                                    <p:cond delay="0"/>
                                  </p:stCondLst>
                                  <p:childTnLst>
                                    <p:animEffect transition="out" filter="randombar(horizontal)">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
                                            <p:txEl>
                                              <p:pRg st="8" end="8"/>
                                            </p:txEl>
                                          </p:spTgt>
                                        </p:tgtEl>
                                        <p:attrNameLst>
                                          <p:attrName>style.visibility</p:attrName>
                                        </p:attrNameLst>
                                      </p:cBhvr>
                                      <p:to>
                                        <p:strVal val="visible"/>
                                      </p:to>
                                    </p:set>
                                    <p:animEffect transition="in" filter="fade">
                                      <p:cBhvr>
                                        <p:cTn id="67" dur="500"/>
                                        <p:tgtEl>
                                          <p:spTgt spid="5">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p:cTn id="72" dur="500" fill="hold"/>
                                        <p:tgtEl>
                                          <p:spTgt spid="19"/>
                                        </p:tgtEl>
                                        <p:attrNameLst>
                                          <p:attrName>ppt_w</p:attrName>
                                        </p:attrNameLst>
                                      </p:cBhvr>
                                      <p:tavLst>
                                        <p:tav tm="0">
                                          <p:val>
                                            <p:fltVal val="0"/>
                                          </p:val>
                                        </p:tav>
                                        <p:tav tm="100000">
                                          <p:val>
                                            <p:strVal val="#ppt_w"/>
                                          </p:val>
                                        </p:tav>
                                      </p:tavLst>
                                    </p:anim>
                                    <p:anim calcmode="lin" valueType="num">
                                      <p:cBhvr>
                                        <p:cTn id="73" dur="500" fill="hold"/>
                                        <p:tgtEl>
                                          <p:spTgt spid="19"/>
                                        </p:tgtEl>
                                        <p:attrNameLst>
                                          <p:attrName>ppt_h</p:attrName>
                                        </p:attrNameLst>
                                      </p:cBhvr>
                                      <p:tavLst>
                                        <p:tav tm="0">
                                          <p:val>
                                            <p:fltVal val="0"/>
                                          </p:val>
                                        </p:tav>
                                        <p:tav tm="100000">
                                          <p:val>
                                            <p:strVal val="#ppt_h"/>
                                          </p:val>
                                        </p:tav>
                                      </p:tavLst>
                                    </p:anim>
                                    <p:animEffect transition="in" filter="fade">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circle(in)">
                                      <p:cBhvr>
                                        <p:cTn id="79" dur="1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animEffect transition="in" filter="fade">
                                      <p:cBhvr>
                                        <p:cTn id="89" dur="500"/>
                                        <p:tgtEl>
                                          <p:spTgt spid="5">
                                            <p:txEl>
                                              <p:pRg st="9" end="9"/>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
                                            <p:txEl>
                                              <p:pRg st="10" end="10"/>
                                            </p:txEl>
                                          </p:spTgt>
                                        </p:tgtEl>
                                        <p:attrNameLst>
                                          <p:attrName>style.visibility</p:attrName>
                                        </p:attrNameLst>
                                      </p:cBhvr>
                                      <p:to>
                                        <p:strVal val="visible"/>
                                      </p:to>
                                    </p:set>
                                    <p:animEffect transition="in" filter="fade">
                                      <p:cBhvr>
                                        <p:cTn id="94" dur="500"/>
                                        <p:tgtEl>
                                          <p:spTgt spid="5">
                                            <p:txEl>
                                              <p:pRg st="10" end="1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
                                            <p:txEl>
                                              <p:pRg st="11" end="11"/>
                                            </p:txEl>
                                          </p:spTgt>
                                        </p:tgtEl>
                                        <p:attrNameLst>
                                          <p:attrName>style.visibility</p:attrName>
                                        </p:attrNameLst>
                                      </p:cBhvr>
                                      <p:to>
                                        <p:strVal val="visible"/>
                                      </p:to>
                                    </p:set>
                                    <p:animEffect transition="in" filter="fade">
                                      <p:cBhvr>
                                        <p:cTn id="9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solidFill>
                      <a:srgbClr val="C00000"/>
                    </a:solidFill>
                  </a:rPr>
                  <a:t>VC</a:t>
                </a:r>
                <a:r>
                  <a:rPr lang="en-US" sz="3200" b="1" dirty="0">
                    <a:solidFill>
                      <a:srgbClr val="7030A0"/>
                    </a:solidFill>
                  </a:rPr>
                  <a:t> </a:t>
                </a:r>
                <a14:m>
                  <m:oMath xmlns:m="http://schemas.openxmlformats.org/officeDocument/2006/math">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oMath>
                </a14:m>
                <a:r>
                  <a:rPr lang="en-US" sz="3200" dirty="0">
                    <a:solidFill>
                      <a:srgbClr val="C00000"/>
                    </a:solidFill>
                  </a:rPr>
                  <a:t> </a:t>
                </a:r>
                <a:r>
                  <a:rPr lang="en-US" sz="3200" b="1" dirty="0">
                    <a:solidFill>
                      <a:srgbClr val="C00000"/>
                    </a:solidFill>
                  </a:rPr>
                  <a:t>DS</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0" y="1600200"/>
                <a:ext cx="4495800" cy="4525963"/>
              </a:xfr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solidFill>
                      <a:srgbClr val="C00000"/>
                    </a:solidFill>
                  </a:rPr>
                  <a:t>Lemma</a:t>
                </a:r>
                <a:r>
                  <a:rPr lang="en-US" sz="2000" dirty="0"/>
                  <a:t>: </a:t>
                </a:r>
              </a:p>
              <a:p>
                <a:pPr marL="0" indent="0">
                  <a:buNone/>
                </a:pPr>
                <a:r>
                  <a:rPr lang="en-US" sz="2000" dirty="0"/>
                  <a:t>If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b="1" dirty="0">
                    <a:sym typeface="Wingdings" pitchFamily="2" charset="2"/>
                  </a:rPr>
                  <a:t> </a:t>
                </a:r>
                <a:r>
                  <a:rPr lang="en-US" sz="2000" dirty="0">
                    <a:sym typeface="Wingdings" pitchFamily="2" charset="2"/>
                  </a:rPr>
                  <a:t>has a dominating set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 </a:t>
                </a:r>
              </a:p>
              <a:p>
                <a:pPr marL="0" indent="0">
                  <a:buNone/>
                </a:pPr>
                <a:r>
                  <a:rPr lang="en-US" sz="2000" dirty="0"/>
                  <a:t>then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dirty="0"/>
                  <a:t> also has a dominating set  </a:t>
                </a:r>
                <a14:m>
                  <m:oMath xmlns:m="http://schemas.openxmlformats.org/officeDocument/2006/math">
                    <m:r>
                      <a:rPr lang="en-US" sz="2000" b="1" i="1" dirty="0" smtClean="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endParaRPr lang="en-US" sz="2000" dirty="0"/>
              </a:p>
              <a:p>
                <a:pPr marL="0" indent="0">
                  <a:buNone/>
                </a:pPr>
                <a:r>
                  <a:rPr lang="en-US" sz="2000" dirty="0"/>
                  <a: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0" y="1600200"/>
                <a:ext cx="4495800" cy="4525963"/>
              </a:xfrm>
              <a:blipFill rotWithShape="1">
                <a:blip r:embed="rId3"/>
                <a:stretch>
                  <a:fillRect l="-1355" t="-674" r="-813" b="-1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half" idx="2"/>
              </p:nvPr>
            </p:nvSpPr>
            <p:spPr>
              <a:xfrm>
                <a:off x="4648200" y="1600200"/>
                <a:ext cx="4343400" cy="4525963"/>
              </a:xfrm>
            </p:spPr>
            <p:txBody>
              <a:bodyPr/>
              <a:lstStyle/>
              <a:p>
                <a:pPr marL="0" indent="0">
                  <a:buNone/>
                </a:pPr>
                <a:r>
                  <a:rPr lang="en-US" sz="2000" b="1" dirty="0">
                    <a:solidFill>
                      <a:srgbClr val="C00000"/>
                    </a:solidFill>
                    <a:sym typeface="Wingdings" pitchFamily="2" charset="2"/>
                  </a:rPr>
                  <a:t>Theorem</a:t>
                </a:r>
                <a:r>
                  <a:rPr lang="en-US" sz="2000" b="1" dirty="0">
                    <a:sym typeface="Wingdings" pitchFamily="2" charset="2"/>
                  </a:rPr>
                  <a:t> (): </a:t>
                </a:r>
              </a:p>
              <a:p>
                <a:pPr marL="0" indent="0">
                  <a:buNone/>
                </a:pPr>
                <a:r>
                  <a:rPr lang="en-US" sz="2000" dirty="0">
                    <a:sym typeface="Wingdings" pitchFamily="2" charset="2"/>
                  </a:rPr>
                  <a:t>If </a:t>
                </a:r>
                <a14:m>
                  <m:oMath xmlns:m="http://schemas.openxmlformats.org/officeDocument/2006/math">
                    <m:r>
                      <a:rPr lang="en-US" sz="2000" b="1" i="1" dirty="0">
                        <a:solidFill>
                          <a:srgbClr val="0070C0"/>
                        </a:solidFill>
                        <a:latin typeface="Cambria Math"/>
                      </a:rPr>
                      <m:t>𝑮</m:t>
                    </m:r>
                    <m:r>
                      <a:rPr lang="en-US" sz="2000" b="1" i="1" dirty="0">
                        <a:solidFill>
                          <a:srgbClr val="0070C0"/>
                        </a:solidFill>
                        <a:latin typeface="Cambria Math"/>
                      </a:rPr>
                      <m:t>′</m:t>
                    </m:r>
                  </m:oMath>
                </a14:m>
                <a:r>
                  <a:rPr lang="en-US" sz="2000" b="1" dirty="0">
                    <a:sym typeface="Wingdings" pitchFamily="2" charset="2"/>
                  </a:rPr>
                  <a:t> </a:t>
                </a:r>
                <a:r>
                  <a:rPr lang="en-US" sz="2000" dirty="0">
                    <a:sym typeface="Wingdings" pitchFamily="2" charset="2"/>
                  </a:rPr>
                  <a:t>has a dominating set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sym typeface="Wingdings" pitchFamily="2" charset="2"/>
                  </a:rPr>
                  <a:t>, </a:t>
                </a:r>
              </a:p>
              <a:p>
                <a:pPr marL="0" indent="0">
                  <a:buNone/>
                </a:pPr>
                <a:r>
                  <a:rPr lang="en-US" sz="2000" dirty="0">
                    <a:sym typeface="Wingdings" pitchFamily="2" charset="2"/>
                  </a:rPr>
                  <a:t>then </a:t>
                </a:r>
                <a14:m>
                  <m:oMath xmlns:m="http://schemas.openxmlformats.org/officeDocument/2006/math">
                    <m:r>
                      <a:rPr lang="en-US" sz="2000" b="1" i="1" dirty="0">
                        <a:solidFill>
                          <a:srgbClr val="0070C0"/>
                        </a:solidFill>
                        <a:latin typeface="Cambria Math"/>
                      </a:rPr>
                      <m:t>𝑮</m:t>
                    </m:r>
                  </m:oMath>
                </a14:m>
                <a:r>
                  <a:rPr lang="en-US" sz="2000" b="1" dirty="0">
                    <a:sym typeface="Wingdings" pitchFamily="2" charset="2"/>
                  </a:rPr>
                  <a:t> </a:t>
                </a:r>
                <a:r>
                  <a:rPr lang="en-US" sz="2000" dirty="0">
                    <a:sym typeface="Wingdings" pitchFamily="2" charset="2"/>
                  </a:rPr>
                  <a:t>has a vertex cover of size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𝒌</m:t>
                    </m:r>
                  </m:oMath>
                </a14:m>
                <a:r>
                  <a:rPr lang="en-US" sz="2000" dirty="0">
                    <a:sym typeface="Wingdings" pitchFamily="2" charset="2"/>
                  </a:rPr>
                  <a:t>.</a:t>
                </a:r>
              </a:p>
              <a:p>
                <a:pPr marL="0" indent="0">
                  <a:buNone/>
                </a:pPr>
                <a:r>
                  <a:rPr lang="en-US" sz="2000" b="1" dirty="0"/>
                  <a:t>Proof</a:t>
                </a:r>
                <a:r>
                  <a:rPr lang="en-US" sz="2000" dirty="0"/>
                  <a:t>:</a:t>
                </a:r>
              </a:p>
              <a:p>
                <a:pPr marL="0" indent="0">
                  <a:buNone/>
                </a:pPr>
                <a:r>
                  <a:rPr lang="en-US" sz="2000" dirty="0"/>
                  <a:t>Let </a:t>
                </a:r>
                <a14:m>
                  <m:oMath xmlns:m="http://schemas.openxmlformats.org/officeDocument/2006/math">
                    <m:r>
                      <a:rPr lang="en-US" sz="2000" b="1" i="1" dirty="0">
                        <a:solidFill>
                          <a:srgbClr val="0070C0"/>
                        </a:solidFill>
                        <a:latin typeface="Cambria Math"/>
                      </a:rPr>
                      <m:t>𝑿</m:t>
                    </m:r>
                  </m:oMath>
                </a14:m>
                <a:r>
                  <a:rPr lang="en-US" sz="2000" dirty="0"/>
                  <a:t> be a dominating set of </a:t>
                </a:r>
                <a14:m>
                  <m:oMath xmlns:m="http://schemas.openxmlformats.org/officeDocument/2006/math">
                    <m:r>
                      <a:rPr lang="en-US" sz="2000" b="1" i="1" dirty="0">
                        <a:solidFill>
                          <a:srgbClr val="0070C0"/>
                        </a:solidFill>
                        <a:latin typeface="Cambria Math"/>
                      </a:rPr>
                      <m:t>𝑮</m:t>
                    </m:r>
                    <m:r>
                      <a:rPr lang="en-US" sz="2000" b="1" i="1" dirty="0" smtClean="0">
                        <a:solidFill>
                          <a:srgbClr val="0070C0"/>
                        </a:solidFill>
                        <a:latin typeface="Cambria Math"/>
                      </a:rPr>
                      <m:t>′</m:t>
                    </m:r>
                  </m:oMath>
                </a14:m>
                <a:r>
                  <a:rPr lang="en-US" sz="2000" dirty="0"/>
                  <a:t>.</a:t>
                </a:r>
              </a:p>
              <a:p>
                <a:pPr marL="0" indent="0">
                  <a:buNone/>
                </a:pPr>
                <a:r>
                  <a:rPr lang="en-US" sz="2000" dirty="0"/>
                  <a:t>We can assume that </a:t>
                </a:r>
                <a14:m>
                  <m:oMath xmlns:m="http://schemas.openxmlformats.org/officeDocument/2006/math">
                    <m:r>
                      <a:rPr lang="en-US" sz="2000" b="1" i="1" dirty="0">
                        <a:solidFill>
                          <a:srgbClr val="0070C0"/>
                        </a:solidFill>
                        <a:latin typeface="Cambria Math"/>
                      </a:rPr>
                      <m:t>𝑿</m:t>
                    </m:r>
                    <m:r>
                      <a:rPr lang="en-US" sz="2000" b="1" i="1" dirty="0" smtClean="0">
                        <a:solidFill>
                          <a:srgbClr val="0070C0"/>
                        </a:solidFill>
                        <a:latin typeface="Cambria Math"/>
                      </a:rPr>
                      <m:t>⊆</m:t>
                    </m:r>
                    <m:r>
                      <a:rPr lang="en-US" sz="2000" b="1" i="1" dirty="0" smtClean="0">
                        <a:solidFill>
                          <a:srgbClr val="0070C0"/>
                        </a:solidFill>
                        <a:latin typeface="Cambria Math"/>
                      </a:rPr>
                      <m:t>𝑽</m:t>
                    </m:r>
                  </m:oMath>
                </a14:m>
                <a:r>
                  <a:rPr lang="en-US" sz="2000" dirty="0"/>
                  <a:t>.</a:t>
                </a:r>
              </a:p>
              <a:p>
                <a:pPr marL="0" indent="0">
                  <a:buNone/>
                </a:pPr>
                <a:r>
                  <a:rPr lang="en-US" sz="2000" dirty="0"/>
                  <a:t>Now consider any edge (</a:t>
                </a:r>
                <a14:m>
                  <m:oMath xmlns:m="http://schemas.openxmlformats.org/officeDocument/2006/math">
                    <m:r>
                      <a:rPr lang="en-US" sz="2000" b="1" i="1" dirty="0" smtClean="0">
                        <a:solidFill>
                          <a:srgbClr val="0070C0"/>
                        </a:solidFill>
                        <a:latin typeface="Cambria Math"/>
                      </a:rPr>
                      <m:t>𝒘</m:t>
                    </m:r>
                  </m:oMath>
                </a14:m>
                <a:r>
                  <a:rPr lang="en-US" sz="2000" dirty="0"/>
                  <a:t>,</a:t>
                </a:r>
                <a14:m>
                  <m:oMath xmlns:m="http://schemas.openxmlformats.org/officeDocument/2006/math">
                    <m:r>
                      <a:rPr lang="en-US" sz="2000" b="1" i="1" dirty="0">
                        <a:solidFill>
                          <a:srgbClr val="0070C0"/>
                        </a:solidFill>
                        <a:latin typeface="Cambria Math"/>
                      </a:rPr>
                      <m:t>𝒚</m:t>
                    </m:r>
                  </m:oMath>
                </a14:m>
                <a:r>
                  <a:rPr lang="en-US" sz="2000" dirty="0"/>
                  <a:t>)</a:t>
                </a:r>
                <a:r>
                  <a:rPr lang="en-US" sz="2000" b="1" dirty="0">
                    <a:solidFill>
                      <a:srgbClr val="0070C0"/>
                    </a:solidFill>
                  </a:rPr>
                  <a:t> </a:t>
                </a:r>
                <a14:m>
                  <m:oMath xmlns:m="http://schemas.openxmlformats.org/officeDocument/2006/math">
                    <m:r>
                      <a:rPr lang="en-US" sz="2000" b="1" i="1" dirty="0">
                        <a:solidFill>
                          <a:srgbClr val="0070C0"/>
                        </a:solidFill>
                        <a:latin typeface="Cambria Math"/>
                      </a:rPr>
                      <m:t>∈</m:t>
                    </m:r>
                    <m:r>
                      <a:rPr lang="en-US" sz="2000" b="1" i="1" dirty="0">
                        <a:solidFill>
                          <a:srgbClr val="0070C0"/>
                        </a:solidFill>
                        <a:latin typeface="Cambria Math"/>
                      </a:rPr>
                      <m:t>𝑬</m:t>
                    </m:r>
                  </m:oMath>
                </a14:m>
                <a:r>
                  <a:rPr lang="en-US" sz="2000" b="1" i="1" dirty="0"/>
                  <a:t>.</a:t>
                </a:r>
              </a:p>
              <a:p>
                <a:pPr marL="0" indent="0">
                  <a:buNone/>
                </a:pPr>
                <a:r>
                  <a:rPr lang="en-US" sz="2000" dirty="0"/>
                  <a:t>Since </a:t>
                </a:r>
                <a14:m>
                  <m:oMath xmlns:m="http://schemas.openxmlformats.org/officeDocument/2006/math">
                    <m:r>
                      <a:rPr lang="en-US" sz="2000" b="1" i="1" dirty="0" smtClean="0">
                        <a:solidFill>
                          <a:srgbClr val="0070C0"/>
                        </a:solidFill>
                        <a:latin typeface="Cambria Math"/>
                      </a:rPr>
                      <m:t>𝒗</m:t>
                    </m:r>
                  </m:oMath>
                </a14:m>
                <a:r>
                  <a:rPr lang="en-US" sz="2000" i="1" dirty="0"/>
                  <a:t> </a:t>
                </a:r>
                <a:r>
                  <a:rPr lang="en-US" sz="2000" dirty="0"/>
                  <a:t>is dominated in </a:t>
                </a:r>
                <a14:m>
                  <m:oMath xmlns:m="http://schemas.openxmlformats.org/officeDocument/2006/math">
                    <m:r>
                      <a:rPr lang="en-US" sz="2000" b="1" i="1" dirty="0">
                        <a:solidFill>
                          <a:srgbClr val="0070C0"/>
                        </a:solidFill>
                        <a:latin typeface="Cambria Math"/>
                      </a:rPr>
                      <m:t>𝑿</m:t>
                    </m:r>
                  </m:oMath>
                </a14:m>
                <a:r>
                  <a:rPr lang="en-US" sz="2000" i="1" dirty="0"/>
                  <a:t>.</a:t>
                </a:r>
              </a:p>
              <a:p>
                <a:pPr marL="0" indent="0">
                  <a:buNone/>
                </a:pPr>
                <a:r>
                  <a:rPr lang="en-US" sz="2000" dirty="0"/>
                  <a:t> </a:t>
                </a:r>
                <a:r>
                  <a:rPr lang="en-US" sz="2000" dirty="0">
                    <a:sym typeface="Wingdings" panose="05000000000000000000" pitchFamily="2" charset="2"/>
                  </a:rPr>
                  <a:t></a:t>
                </a:r>
                <a:r>
                  <a:rPr lang="en-US" sz="2000" dirty="0"/>
                  <a:t> </a:t>
                </a:r>
                <a14:m>
                  <m:oMath xmlns:m="http://schemas.openxmlformats.org/officeDocument/2006/math">
                    <m:r>
                      <a:rPr lang="en-US" sz="2000" b="1" i="1" dirty="0" smtClean="0">
                        <a:solidFill>
                          <a:srgbClr val="0070C0"/>
                        </a:solidFill>
                        <a:latin typeface="Cambria Math"/>
                      </a:rPr>
                      <m:t>𝒘</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or </a:t>
                </a:r>
                <a14:m>
                  <m:oMath xmlns:m="http://schemas.openxmlformats.org/officeDocument/2006/math">
                    <m:r>
                      <a:rPr lang="en-US" sz="2000" b="1" i="1" dirty="0" smtClean="0">
                        <a:solidFill>
                          <a:srgbClr val="0070C0"/>
                        </a:solidFill>
                        <a:latin typeface="Cambria Math"/>
                      </a:rPr>
                      <m:t>𝒚</m:t>
                    </m:r>
                    <m:r>
                      <a:rPr lang="en-US" sz="2000" b="1" i="1" dirty="0" smtClean="0">
                        <a:solidFill>
                          <a:srgbClr val="0070C0"/>
                        </a:solidFill>
                        <a:latin typeface="Cambria Math"/>
                      </a:rPr>
                      <m:t>∈</m:t>
                    </m:r>
                    <m:r>
                      <a:rPr lang="en-US" sz="2000" b="1" i="1" dirty="0" smtClean="0">
                        <a:solidFill>
                          <a:srgbClr val="0070C0"/>
                        </a:solidFill>
                        <a:latin typeface="Cambria Math"/>
                      </a:rPr>
                      <m:t>𝑿</m:t>
                    </m:r>
                  </m:oMath>
                </a14:m>
                <a:r>
                  <a:rPr lang="en-US" sz="2000" dirty="0"/>
                  <a:t>. </a:t>
                </a:r>
              </a:p>
              <a:p>
                <a:pPr marL="0" indent="0">
                  <a:buNone/>
                </a:pPr>
                <a:r>
                  <a:rPr lang="en-US" sz="2000" dirty="0"/>
                  <a:t>We are done.</a:t>
                </a:r>
              </a:p>
              <a:p>
                <a:pPr marL="0" indent="0">
                  <a:buNone/>
                </a:pPr>
                <a:endParaRPr lang="en-US" sz="2000" dirty="0"/>
              </a:p>
            </p:txBody>
          </p:sp>
        </mc:Choice>
        <mc:Fallback xmlns="">
          <p:sp>
            <p:nvSpPr>
              <p:cNvPr id="5" name="Content Placeholder 4"/>
              <p:cNvSpPr>
                <a:spLocks noGrp="1" noRot="1" noChangeAspect="1" noMove="1" noResize="1" noEditPoints="1" noAdjustHandles="1" noChangeArrowheads="1" noChangeShapeType="1" noTextEdit="1"/>
              </p:cNvSpPr>
              <p:nvPr>
                <p:ph sz="half" idx="2"/>
              </p:nvPr>
            </p:nvSpPr>
            <p:spPr>
              <a:xfrm>
                <a:off x="4648200" y="1600200"/>
                <a:ext cx="4343400" cy="4525963"/>
              </a:xfrm>
              <a:blipFill rotWithShape="1">
                <a:blip r:embed="rId4"/>
                <a:stretch>
                  <a:fillRect l="-1545"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32</a:t>
            </a:fld>
            <a:endParaRPr lang="en-US"/>
          </a:p>
        </p:txBody>
      </p:sp>
      <p:grpSp>
        <p:nvGrpSpPr>
          <p:cNvPr id="7" name="Group 6"/>
          <p:cNvGrpSpPr/>
          <p:nvPr/>
        </p:nvGrpSpPr>
        <p:grpSpPr>
          <a:xfrm rot="1999401">
            <a:off x="2078714" y="2567134"/>
            <a:ext cx="1067100" cy="884055"/>
            <a:chOff x="3330723" y="3104196"/>
            <a:chExt cx="1067100" cy="884055"/>
          </a:xfrm>
        </p:grpSpPr>
        <p:cxnSp>
          <p:nvCxnSpPr>
            <p:cNvPr id="8" name="Straight Connector 7"/>
            <p:cNvCxnSpPr>
              <a:stCxn id="14" idx="5"/>
            </p:cNvCxnSpPr>
            <p:nvPr/>
          </p:nvCxnSpPr>
          <p:spPr>
            <a:xfrm rot="19600599" flipH="1">
              <a:off x="3330723" y="3516377"/>
              <a:ext cx="527025" cy="47187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4" idx="0"/>
            </p:cNvCxnSpPr>
            <p:nvPr/>
          </p:nvCxnSpPr>
          <p:spPr>
            <a:xfrm rot="19600599" flipH="1" flipV="1">
              <a:off x="3861110" y="3104196"/>
              <a:ext cx="536713" cy="5145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362200" y="2667000"/>
            <a:ext cx="375423" cy="457200"/>
            <a:chOff x="2362200" y="2667000"/>
            <a:chExt cx="375423" cy="457200"/>
          </a:xfrm>
        </p:grpSpPr>
        <p:sp>
          <p:nvSpPr>
            <p:cNvPr id="14" name="Oval 13"/>
            <p:cNvSpPr/>
            <p:nvPr/>
          </p:nvSpPr>
          <p:spPr>
            <a:xfrm rot="5400000">
              <a:off x="2514600" y="2667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2362200" y="27548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𝒗</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2362200" y="2754868"/>
                  <a:ext cx="375423" cy="369332"/>
                </a:xfrm>
                <a:prstGeom prst="rect">
                  <a:avLst/>
                </a:prstGeom>
                <a:blipFill rotWithShape="1">
                  <a:blip r:embed="rId5"/>
                  <a:stretch>
                    <a:fillRect/>
                  </a:stretch>
                </a:blipFill>
              </p:spPr>
              <p:txBody>
                <a:bodyPr/>
                <a:lstStyle/>
                <a:p>
                  <a:r>
                    <a:rPr lang="en-US">
                      <a:noFill/>
                    </a:rPr>
                    <a:t> </a:t>
                  </a:r>
                </a:p>
              </p:txBody>
            </p:sp>
          </mc:Fallback>
        </mc:AlternateContent>
      </p:grpSp>
      <p:grpSp>
        <p:nvGrpSpPr>
          <p:cNvPr id="23" name="Group 22"/>
          <p:cNvGrpSpPr/>
          <p:nvPr/>
        </p:nvGrpSpPr>
        <p:grpSpPr>
          <a:xfrm rot="1999401">
            <a:off x="1961990" y="3526166"/>
            <a:ext cx="1241337" cy="1026359"/>
            <a:chOff x="1882863" y="3012241"/>
            <a:chExt cx="1241337" cy="1026359"/>
          </a:xfrm>
        </p:grpSpPr>
        <p:cxnSp>
          <p:nvCxnSpPr>
            <p:cNvPr id="24" name="Straight Connector 23"/>
            <p:cNvCxnSpPr/>
            <p:nvPr/>
          </p:nvCxnSpPr>
          <p:spPr>
            <a:xfrm flipH="1">
              <a:off x="2050867" y="3308164"/>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882863" y="3012241"/>
              <a:ext cx="1051674" cy="809434"/>
              <a:chOff x="3329894" y="3144064"/>
              <a:chExt cx="1051674" cy="809434"/>
            </a:xfrm>
          </p:grpSpPr>
          <p:cxnSp>
            <p:nvCxnSpPr>
              <p:cNvPr id="28" name="Straight Connector 27"/>
              <p:cNvCxnSpPr/>
              <p:nvPr/>
            </p:nvCxnSpPr>
            <p:spPr>
              <a:xfrm rot="19600599" flipH="1">
                <a:off x="3329894" y="3481624"/>
                <a:ext cx="527025" cy="47187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9600599" flipH="1" flipV="1">
                <a:off x="3844855" y="3144064"/>
                <a:ext cx="536713" cy="514527"/>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6" name="Oval 25"/>
            <p:cNvSpPr/>
            <p:nvPr/>
          </p:nvSpPr>
          <p:spPr>
            <a:xfrm rot="5400000">
              <a:off x="2971800" y="32004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rot="5400000">
              <a:off x="1981200" y="3886200"/>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2321482" y="3581400"/>
            <a:ext cx="375423" cy="457200"/>
            <a:chOff x="2362200" y="2667000"/>
            <a:chExt cx="375423" cy="457200"/>
          </a:xfrm>
        </p:grpSpPr>
        <p:sp>
          <p:nvSpPr>
            <p:cNvPr id="31" name="Oval 30"/>
            <p:cNvSpPr/>
            <p:nvPr/>
          </p:nvSpPr>
          <p:spPr>
            <a:xfrm rot="5400000">
              <a:off x="2514600" y="2667000"/>
              <a:ext cx="152400" cy="152400"/>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p:cNvSpPr txBox="1"/>
                <p:nvPr/>
              </p:nvSpPr>
              <p:spPr>
                <a:xfrm>
                  <a:off x="2362200" y="27548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𝒗</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2362200" y="2754868"/>
                  <a:ext cx="375423" cy="369332"/>
                </a:xfrm>
                <a:prstGeom prst="rect">
                  <a:avLst/>
                </a:prstGeom>
                <a:blipFill rotWithShape="1">
                  <a:blip r:embed="rId8"/>
                  <a:stretch>
                    <a:fillRect/>
                  </a:stretch>
                </a:blipFill>
              </p:spPr>
              <p:txBody>
                <a:bodyPr/>
                <a:lstStyle/>
                <a:p>
                  <a:r>
                    <a:rPr lang="en-US">
                      <a:noFill/>
                    </a:rPr>
                    <a:t> </a:t>
                  </a:r>
                </a:p>
              </p:txBody>
            </p:sp>
          </mc:Fallback>
        </mc:AlternateContent>
      </p:grpSp>
      <p:grpSp>
        <p:nvGrpSpPr>
          <p:cNvPr id="33" name="Group 32"/>
          <p:cNvGrpSpPr/>
          <p:nvPr/>
        </p:nvGrpSpPr>
        <p:grpSpPr>
          <a:xfrm>
            <a:off x="1711882" y="4102084"/>
            <a:ext cx="1670823" cy="445532"/>
            <a:chOff x="1752600" y="3212068"/>
            <a:chExt cx="1670823" cy="445532"/>
          </a:xfrm>
        </p:grpSpPr>
        <mc:AlternateContent xmlns:mc="http://schemas.openxmlformats.org/markup-compatibility/2006" xmlns:a14="http://schemas.microsoft.com/office/drawing/2010/main">
          <mc:Choice Requires="a14">
            <p:sp>
              <p:nvSpPr>
                <p:cNvPr id="34" name="TextBox 33"/>
                <p:cNvSpPr txBox="1"/>
                <p:nvPr/>
              </p:nvSpPr>
              <p:spPr>
                <a:xfrm>
                  <a:off x="1752600" y="3288268"/>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1752600" y="3288268"/>
                  <a:ext cx="418704"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3048000" y="32120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48000" y="3212068"/>
                  <a:ext cx="375423" cy="369332"/>
                </a:xfrm>
                <a:prstGeom prst="rect">
                  <a:avLst/>
                </a:prstGeom>
                <a:blipFill rotWithShape="1">
                  <a:blip r:embed="rId7"/>
                  <a:stretch>
                    <a:fillRect b="-4918"/>
                  </a:stretch>
                </a:blipFill>
              </p:spPr>
              <p:txBody>
                <a:bodyPr/>
                <a:lstStyle/>
                <a:p>
                  <a:r>
                    <a:rPr lang="en-US">
                      <a:noFill/>
                    </a:rPr>
                    <a:t> </a:t>
                  </a:r>
                </a:p>
              </p:txBody>
            </p:sp>
          </mc:Fallback>
        </mc:AlternateContent>
      </p:grpSp>
      <p:grpSp>
        <p:nvGrpSpPr>
          <p:cNvPr id="40" name="Group 39"/>
          <p:cNvGrpSpPr/>
          <p:nvPr/>
        </p:nvGrpSpPr>
        <p:grpSpPr>
          <a:xfrm>
            <a:off x="2362200" y="3285296"/>
            <a:ext cx="2819400" cy="739716"/>
            <a:chOff x="2362200" y="3285296"/>
            <a:chExt cx="2819400" cy="739716"/>
          </a:xfrm>
        </p:grpSpPr>
        <p:sp>
          <p:nvSpPr>
            <p:cNvPr id="9" name="Oval 8"/>
            <p:cNvSpPr/>
            <p:nvPr/>
          </p:nvSpPr>
          <p:spPr>
            <a:xfrm>
              <a:off x="2362200" y="3505199"/>
              <a:ext cx="349963" cy="5198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9" idx="7"/>
            </p:cNvCxnSpPr>
            <p:nvPr/>
          </p:nvCxnSpPr>
          <p:spPr>
            <a:xfrm flipV="1">
              <a:off x="2660912" y="3420820"/>
              <a:ext cx="2520688" cy="16050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5181600" y="3285296"/>
              <a:ext cx="0" cy="1355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752600" y="2939230"/>
            <a:ext cx="1670823" cy="718370"/>
            <a:chOff x="1752600" y="2939230"/>
            <a:chExt cx="1670823" cy="718370"/>
          </a:xfrm>
        </p:grpSpPr>
        <p:grpSp>
          <p:nvGrpSpPr>
            <p:cNvPr id="22" name="Group 21"/>
            <p:cNvGrpSpPr/>
            <p:nvPr/>
          </p:nvGrpSpPr>
          <p:grpSpPr>
            <a:xfrm>
              <a:off x="1752600" y="3212068"/>
              <a:ext cx="1670823" cy="445532"/>
              <a:chOff x="1752600" y="3212068"/>
              <a:chExt cx="1670823" cy="445532"/>
            </a:xfrm>
          </p:grpSpPr>
          <mc:AlternateContent xmlns:mc="http://schemas.openxmlformats.org/markup-compatibility/2006" xmlns:a14="http://schemas.microsoft.com/office/drawing/2010/main">
            <mc:Choice Requires="a14">
              <p:sp>
                <p:nvSpPr>
                  <p:cNvPr id="20" name="TextBox 19"/>
                  <p:cNvSpPr txBox="1"/>
                  <p:nvPr/>
                </p:nvSpPr>
                <p:spPr>
                  <a:xfrm>
                    <a:off x="1752600" y="3288268"/>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𝒘</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1752600" y="3288268"/>
                    <a:ext cx="418704"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048000" y="3212068"/>
                    <a:ext cx="375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70C0"/>
                              </a:solidFill>
                              <a:latin typeface="Cambria Math"/>
                            </a:rPr>
                            <m:t>𝒚</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048000" y="3212068"/>
                    <a:ext cx="375423" cy="369332"/>
                  </a:xfrm>
                  <a:prstGeom prst="rect">
                    <a:avLst/>
                  </a:prstGeom>
                  <a:blipFill rotWithShape="1">
                    <a:blip r:embed="rId7"/>
                    <a:stretch>
                      <a:fillRect b="-4918"/>
                    </a:stretch>
                  </a:blipFill>
                </p:spPr>
                <p:txBody>
                  <a:bodyPr/>
                  <a:lstStyle/>
                  <a:p>
                    <a:r>
                      <a:rPr lang="en-US">
                        <a:noFill/>
                      </a:rPr>
                      <a:t> </a:t>
                    </a:r>
                  </a:p>
                </p:txBody>
              </p:sp>
            </mc:Fallback>
          </mc:AlternateContent>
        </p:grpSp>
        <p:cxnSp>
          <p:nvCxnSpPr>
            <p:cNvPr id="38" name="Straight Connector 37"/>
            <p:cNvCxnSpPr/>
            <p:nvPr/>
          </p:nvCxnSpPr>
          <p:spPr>
            <a:xfrm rot="1999401" flipH="1">
              <a:off x="2102809" y="2939230"/>
              <a:ext cx="997133" cy="6542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rot="7399401">
              <a:off x="3138816" y="3164333"/>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rot="7399401">
              <a:off x="1934334" y="3193177"/>
              <a:ext cx="152400" cy="152400"/>
            </a:xfrm>
            <a:prstGeom prst="ellipse">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2971800" y="3276600"/>
            <a:ext cx="2209800" cy="1219200"/>
            <a:chOff x="2362200" y="2805812"/>
            <a:chExt cx="2209800" cy="1219200"/>
          </a:xfrm>
        </p:grpSpPr>
        <p:sp>
          <p:nvSpPr>
            <p:cNvPr id="43" name="Oval 42"/>
            <p:cNvSpPr/>
            <p:nvPr/>
          </p:nvSpPr>
          <p:spPr>
            <a:xfrm>
              <a:off x="2362200" y="3505199"/>
              <a:ext cx="349963" cy="5198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43" idx="7"/>
            </p:cNvCxnSpPr>
            <p:nvPr/>
          </p:nvCxnSpPr>
          <p:spPr>
            <a:xfrm flipV="1">
              <a:off x="2660912" y="2950032"/>
              <a:ext cx="1911088" cy="63129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4572000" y="2805812"/>
              <a:ext cx="0" cy="13552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 name="TextBox 5"/>
              <p:cNvSpPr txBox="1"/>
              <p:nvPr/>
            </p:nvSpPr>
            <p:spPr>
              <a:xfrm>
                <a:off x="1143000" y="1447800"/>
                <a:ext cx="2030492" cy="923330"/>
              </a:xfrm>
              <a:prstGeom prst="rect">
                <a:avLst/>
              </a:prstGeom>
              <a:solidFill>
                <a:schemeClr val="tx2">
                  <a:lumMod val="20000"/>
                  <a:lumOff val="80000"/>
                </a:schemeClr>
              </a:solidFill>
            </p:spPr>
            <p:txBody>
              <a:bodyPr wrap="none" rtlCol="0">
                <a:spAutoFit/>
              </a:bodyPr>
              <a:lstStyle/>
              <a:p>
                <a:r>
                  <a:rPr lang="en-US" dirty="0"/>
                  <a:t>Replace </a:t>
                </a:r>
                <a14:m>
                  <m:oMath xmlns:m="http://schemas.openxmlformats.org/officeDocument/2006/math">
                    <m:r>
                      <a:rPr lang="en-US" b="1" i="1" dirty="0">
                        <a:solidFill>
                          <a:srgbClr val="0070C0"/>
                        </a:solidFill>
                        <a:latin typeface="Cambria Math"/>
                      </a:rPr>
                      <m:t>𝒗</m:t>
                    </m:r>
                  </m:oMath>
                </a14:m>
                <a:r>
                  <a:rPr lang="en-US" dirty="0"/>
                  <a:t> by </a:t>
                </a:r>
                <a14:m>
                  <m:oMath xmlns:m="http://schemas.openxmlformats.org/officeDocument/2006/math">
                    <m:r>
                      <a:rPr lang="en-US" b="1" i="1" dirty="0" smtClean="0">
                        <a:solidFill>
                          <a:srgbClr val="0070C0"/>
                        </a:solidFill>
                        <a:latin typeface="Cambria Math"/>
                      </a:rPr>
                      <m:t>𝒚</m:t>
                    </m:r>
                  </m:oMath>
                </a14:m>
                <a:r>
                  <a:rPr lang="en-US" dirty="0"/>
                  <a:t>.  </a:t>
                </a:r>
              </a:p>
              <a:p>
                <a:r>
                  <a:rPr lang="en-US" dirty="0"/>
                  <a:t>If </a:t>
                </a:r>
                <a14:m>
                  <m:oMath xmlns:m="http://schemas.openxmlformats.org/officeDocument/2006/math">
                    <m:r>
                      <a:rPr lang="en-US" b="1" i="1" dirty="0" smtClean="0">
                        <a:solidFill>
                          <a:srgbClr val="0070C0"/>
                        </a:solidFill>
                        <a:latin typeface="Cambria Math"/>
                      </a:rPr>
                      <m:t>𝒚</m:t>
                    </m:r>
                  </m:oMath>
                </a14:m>
                <a:r>
                  <a:rPr lang="en-US" dirty="0"/>
                  <a:t> is already in </a:t>
                </a:r>
                <a14:m>
                  <m:oMath xmlns:m="http://schemas.openxmlformats.org/officeDocument/2006/math">
                    <m:r>
                      <a:rPr lang="en-US" b="1" i="1" dirty="0" smtClean="0">
                        <a:solidFill>
                          <a:srgbClr val="0070C0"/>
                        </a:solidFill>
                        <a:latin typeface="Cambria Math"/>
                      </a:rPr>
                      <m:t>𝑿</m:t>
                    </m:r>
                  </m:oMath>
                </a14:m>
                <a:r>
                  <a:rPr lang="en-US" dirty="0"/>
                  <a:t>, </a:t>
                </a:r>
              </a:p>
              <a:p>
                <a:r>
                  <a:rPr lang="en-US" dirty="0"/>
                  <a:t>then just remove </a:t>
                </a:r>
                <a14:m>
                  <m:oMath xmlns:m="http://schemas.openxmlformats.org/officeDocument/2006/math">
                    <m:r>
                      <a:rPr lang="en-US" b="1" i="1" dirty="0">
                        <a:solidFill>
                          <a:srgbClr val="0070C0"/>
                        </a:solidFill>
                        <a:latin typeface="Cambria Math"/>
                      </a:rPr>
                      <m:t>𝒗</m:t>
                    </m:r>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1143000" y="1447800"/>
                <a:ext cx="2030492" cy="923330"/>
              </a:xfrm>
              <a:prstGeom prst="rect">
                <a:avLst/>
              </a:prstGeom>
              <a:blipFill rotWithShape="1">
                <a:blip r:embed="rId10"/>
                <a:stretch>
                  <a:fillRect l="-2703" t="-3311" r="-4204" b="-9272"/>
                </a:stretch>
              </a:blipFill>
            </p:spPr>
            <p:txBody>
              <a:bodyPr/>
              <a:lstStyle/>
              <a:p>
                <a:r>
                  <a:rPr lang="en-US">
                    <a:noFill/>
                  </a:rPr>
                  <a:t> </a:t>
                </a:r>
              </a:p>
            </p:txBody>
          </p:sp>
        </mc:Fallback>
      </mc:AlternateContent>
    </p:spTree>
    <p:extLst>
      <p:ext uri="{BB962C8B-B14F-4D97-AF65-F5344CB8AC3E}">
        <p14:creationId xmlns:p14="http://schemas.microsoft.com/office/powerpoint/2010/main" val="40332255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right)">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6" presetClass="entr" presetSubtype="16"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circle(in)">
                                      <p:cBhvr>
                                        <p:cTn id="47" dur="1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xit" presetSubtype="10" fill="hold" nodeType="clickEffect">
                                  <p:stCondLst>
                                    <p:cond delay="0"/>
                                  </p:stCondLst>
                                  <p:childTnLst>
                                    <p:animEffect transition="out" filter="randombar(horizontal)">
                                      <p:cBhvr>
                                        <p:cTn id="51" dur="500"/>
                                        <p:tgtEl>
                                          <p:spTgt spid="40"/>
                                        </p:tgtEl>
                                      </p:cBhvr>
                                    </p:animEffect>
                                    <p:set>
                                      <p:cBhvr>
                                        <p:cTn id="52" dur="1" fill="hold">
                                          <p:stCondLst>
                                            <p:cond delay="499"/>
                                          </p:stCondLst>
                                        </p:cTn>
                                        <p:tgtEl>
                                          <p:spTgt spid="4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75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randombar(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xit" presetSubtype="10" fill="hold" nodeType="clickEffect">
                                  <p:stCondLst>
                                    <p:cond delay="0"/>
                                  </p:stCondLst>
                                  <p:childTnLst>
                                    <p:animEffect transition="out" filter="randombar(horizontal)">
                                      <p:cBhvr>
                                        <p:cTn id="66" dur="500"/>
                                        <p:tgtEl>
                                          <p:spTgt spid="33"/>
                                        </p:tgtEl>
                                      </p:cBhvr>
                                    </p:animEffect>
                                    <p:set>
                                      <p:cBhvr>
                                        <p:cTn id="67" dur="1" fill="hold">
                                          <p:stCondLst>
                                            <p:cond delay="499"/>
                                          </p:stCondLst>
                                        </p:cTn>
                                        <p:tgtEl>
                                          <p:spTgt spid="33"/>
                                        </p:tgtEl>
                                        <p:attrNameLst>
                                          <p:attrName>style.visibility</p:attrName>
                                        </p:attrNameLst>
                                      </p:cBhvr>
                                      <p:to>
                                        <p:strVal val="hidden"/>
                                      </p:to>
                                    </p:set>
                                  </p:childTnLst>
                                </p:cTn>
                              </p:par>
                              <p:par>
                                <p:cTn id="68" presetID="14" presetClass="exit" presetSubtype="10" fill="hold" nodeType="withEffect">
                                  <p:stCondLst>
                                    <p:cond delay="0"/>
                                  </p:stCondLst>
                                  <p:childTnLst>
                                    <p:animEffect transition="out" filter="randombar(horizontal)">
                                      <p:cBhvr>
                                        <p:cTn id="69" dur="500"/>
                                        <p:tgtEl>
                                          <p:spTgt spid="30"/>
                                        </p:tgtEl>
                                      </p:cBhvr>
                                    </p:animEffect>
                                    <p:set>
                                      <p:cBhvr>
                                        <p:cTn id="70" dur="1" fill="hold">
                                          <p:stCondLst>
                                            <p:cond delay="499"/>
                                          </p:stCondLst>
                                        </p:cTn>
                                        <p:tgtEl>
                                          <p:spTgt spid="30"/>
                                        </p:tgtEl>
                                        <p:attrNameLst>
                                          <p:attrName>style.visibility</p:attrName>
                                        </p:attrNameLst>
                                      </p:cBhvr>
                                      <p:to>
                                        <p:strVal val="hidden"/>
                                      </p:to>
                                    </p:set>
                                  </p:childTnLst>
                                </p:cTn>
                              </p:par>
                              <p:par>
                                <p:cTn id="71" presetID="14" presetClass="exit" presetSubtype="10" fill="hold" nodeType="withEffect">
                                  <p:stCondLst>
                                    <p:cond delay="0"/>
                                  </p:stCondLst>
                                  <p:childTnLst>
                                    <p:animEffect transition="out" filter="randombar(horizontal)">
                                      <p:cBhvr>
                                        <p:cTn id="72" dur="500"/>
                                        <p:tgtEl>
                                          <p:spTgt spid="23"/>
                                        </p:tgtEl>
                                      </p:cBhvr>
                                    </p:animEffect>
                                    <p:set>
                                      <p:cBhvr>
                                        <p:cTn id="73" dur="1" fill="hold">
                                          <p:stCondLst>
                                            <p:cond delay="499"/>
                                          </p:stCondLst>
                                        </p:cTn>
                                        <p:tgtEl>
                                          <p:spTgt spid="23"/>
                                        </p:tgtEl>
                                        <p:attrNameLst>
                                          <p:attrName>style.visibility</p:attrName>
                                        </p:attrNameLst>
                                      </p:cBhvr>
                                      <p:to>
                                        <p:strVal val="hidden"/>
                                      </p:to>
                                    </p:set>
                                  </p:childTnLst>
                                </p:cTn>
                              </p:par>
                            </p:childTnLst>
                          </p:cTn>
                        </p:par>
                        <p:par>
                          <p:cTn id="74" fill="hold">
                            <p:stCondLst>
                              <p:cond delay="500"/>
                            </p:stCondLst>
                            <p:childTnLst>
                              <p:par>
                                <p:cTn id="75" presetID="14" presetClass="exit" presetSubtype="10" fill="hold" nodeType="afterEffect">
                                  <p:stCondLst>
                                    <p:cond delay="0"/>
                                  </p:stCondLst>
                                  <p:childTnLst>
                                    <p:animEffect transition="out" filter="randombar(horizontal)">
                                      <p:cBhvr>
                                        <p:cTn id="76" dur="500"/>
                                        <p:tgtEl>
                                          <p:spTgt spid="42"/>
                                        </p:tgtEl>
                                      </p:cBhvr>
                                    </p:animEffect>
                                    <p:set>
                                      <p:cBhvr>
                                        <p:cTn id="77" dur="1" fill="hold">
                                          <p:stCondLst>
                                            <p:cond delay="499"/>
                                          </p:stCondLst>
                                        </p:cTn>
                                        <p:tgtEl>
                                          <p:spTgt spid="42"/>
                                        </p:tgtEl>
                                        <p:attrNameLst>
                                          <p:attrName>style.visibility</p:attrName>
                                        </p:attrNameLst>
                                      </p:cBhvr>
                                      <p:to>
                                        <p:strVal val="hidden"/>
                                      </p:to>
                                    </p:set>
                                  </p:childTnLst>
                                </p:cTn>
                              </p:par>
                              <p:par>
                                <p:cTn id="78" presetID="14" presetClass="exit" presetSubtype="10" fill="hold" grpId="1" nodeType="withEffect">
                                  <p:stCondLst>
                                    <p:cond delay="0"/>
                                  </p:stCondLst>
                                  <p:childTnLst>
                                    <p:animEffect transition="out" filter="randombar(horizontal)">
                                      <p:cBhvr>
                                        <p:cTn id="79" dur="500"/>
                                        <p:tgtEl>
                                          <p:spTgt spid="6"/>
                                        </p:tgtEl>
                                      </p:cBhvr>
                                    </p:animEffect>
                                    <p:set>
                                      <p:cBhvr>
                                        <p:cTn id="80" dur="1" fill="hold">
                                          <p:stCondLst>
                                            <p:cond delay="499"/>
                                          </p:stCondLst>
                                        </p:cTn>
                                        <p:tgtEl>
                                          <p:spTgt spid="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
                                            <p:txEl>
                                              <p:pRg st="10" end="10"/>
                                            </p:txEl>
                                          </p:spTgt>
                                        </p:tgtEl>
                                        <p:attrNameLst>
                                          <p:attrName>style.visibility</p:attrName>
                                        </p:attrNameLst>
                                      </p:cBhvr>
                                      <p:to>
                                        <p:strVal val="visible"/>
                                      </p:to>
                                    </p:set>
                                    <p:animEffect transition="in" filter="fade">
                                      <p:cBhvr>
                                        <p:cTn id="85" dur="500"/>
                                        <p:tgtEl>
                                          <p:spTgt spid="3">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
                                            <p:txEl>
                                              <p:pRg st="11" end="11"/>
                                            </p:txEl>
                                          </p:spTgt>
                                        </p:tgtEl>
                                        <p:attrNameLst>
                                          <p:attrName>style.visibility</p:attrName>
                                        </p:attrNameLst>
                                      </p:cBhvr>
                                      <p:to>
                                        <p:strVal val="visible"/>
                                      </p:to>
                                    </p:set>
                                    <p:animEffect transition="in" filter="fade">
                                      <p:cBhvr>
                                        <p:cTn id="90" dur="500"/>
                                        <p:tgtEl>
                                          <p:spTgt spid="3">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
                                            <p:txEl>
                                              <p:pRg st="12" end="12"/>
                                            </p:txEl>
                                          </p:spTgt>
                                        </p:tgtEl>
                                        <p:attrNameLst>
                                          <p:attrName>style.visibility</p:attrName>
                                        </p:attrNameLst>
                                      </p:cBhvr>
                                      <p:to>
                                        <p:strVal val="visible"/>
                                      </p:to>
                                    </p:set>
                                    <p:animEffect transition="in" filter="fade">
                                      <p:cBhvr>
                                        <p:cTn id="95" dur="500"/>
                                        <p:tgtEl>
                                          <p:spTgt spid="3">
                                            <p:txEl>
                                              <p:pRg st="12" end="1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
                                            <p:txEl>
                                              <p:pRg st="13" end="13"/>
                                            </p:txEl>
                                          </p:spTgt>
                                        </p:tgtEl>
                                        <p:attrNameLst>
                                          <p:attrName>style.visibility</p:attrName>
                                        </p:attrNameLst>
                                      </p:cBhvr>
                                      <p:to>
                                        <p:strVal val="visible"/>
                                      </p:to>
                                    </p:set>
                                    <p:animEffect transition="in" filter="fade">
                                      <p:cBhvr>
                                        <p:cTn id="100" dur="500"/>
                                        <p:tgtEl>
                                          <p:spTgt spid="3">
                                            <p:txEl>
                                              <p:pRg st="13" end="1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5">
                                            <p:txEl>
                                              <p:pRg st="5" end="5"/>
                                            </p:txEl>
                                          </p:spTgt>
                                        </p:tgtEl>
                                        <p:attrNameLst>
                                          <p:attrName>style.visibility</p:attrName>
                                        </p:attrNameLst>
                                      </p:cBhvr>
                                      <p:to>
                                        <p:strVal val="visible"/>
                                      </p:to>
                                    </p:set>
                                    <p:animEffect transition="in" filter="fade">
                                      <p:cBhvr>
                                        <p:cTn id="105" dur="500"/>
                                        <p:tgtEl>
                                          <p:spTgt spid="5">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5">
                                            <p:txEl>
                                              <p:pRg st="6" end="6"/>
                                            </p:txEl>
                                          </p:spTgt>
                                        </p:tgtEl>
                                        <p:attrNameLst>
                                          <p:attrName>style.visibility</p:attrName>
                                        </p:attrNameLst>
                                      </p:cBhvr>
                                      <p:to>
                                        <p:strVal val="visible"/>
                                      </p:to>
                                    </p:set>
                                    <p:animEffect transition="in" filter="fade">
                                      <p:cBhvr>
                                        <p:cTn id="110" dur="500"/>
                                        <p:tgtEl>
                                          <p:spTgt spid="5">
                                            <p:txEl>
                                              <p:pRg st="6" end="6"/>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fade">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16" fill="hold" nodeType="clickEffect">
                                  <p:stCondLst>
                                    <p:cond delay="0"/>
                                  </p:stCondLst>
                                  <p:childTnLst>
                                    <p:set>
                                      <p:cBhvr>
                                        <p:cTn id="119" dur="1" fill="hold">
                                          <p:stCondLst>
                                            <p:cond delay="0"/>
                                          </p:stCondLst>
                                        </p:cTn>
                                        <p:tgtEl>
                                          <p:spTgt spid="19"/>
                                        </p:tgtEl>
                                        <p:attrNameLst>
                                          <p:attrName>style.visibility</p:attrName>
                                        </p:attrNameLst>
                                      </p:cBhvr>
                                      <p:to>
                                        <p:strVal val="visible"/>
                                      </p:to>
                                    </p:set>
                                    <p:anim calcmode="lin" valueType="num">
                                      <p:cBhvr>
                                        <p:cTn id="120" dur="500" fill="hold"/>
                                        <p:tgtEl>
                                          <p:spTgt spid="19"/>
                                        </p:tgtEl>
                                        <p:attrNameLst>
                                          <p:attrName>ppt_w</p:attrName>
                                        </p:attrNameLst>
                                      </p:cBhvr>
                                      <p:tavLst>
                                        <p:tav tm="0">
                                          <p:val>
                                            <p:fltVal val="0"/>
                                          </p:val>
                                        </p:tav>
                                        <p:tav tm="100000">
                                          <p:val>
                                            <p:strVal val="#ppt_w"/>
                                          </p:val>
                                        </p:tav>
                                      </p:tavLst>
                                    </p:anim>
                                    <p:anim calcmode="lin" valueType="num">
                                      <p:cBhvr>
                                        <p:cTn id="121" dur="500" fill="hold"/>
                                        <p:tgtEl>
                                          <p:spTgt spid="19"/>
                                        </p:tgtEl>
                                        <p:attrNameLst>
                                          <p:attrName>ppt_h</p:attrName>
                                        </p:attrNameLst>
                                      </p:cBhvr>
                                      <p:tavLst>
                                        <p:tav tm="0">
                                          <p:val>
                                            <p:fltVal val="0"/>
                                          </p:val>
                                        </p:tav>
                                        <p:tav tm="100000">
                                          <p:val>
                                            <p:strVal val="#ppt_h"/>
                                          </p:val>
                                        </p:tav>
                                      </p:tavLst>
                                    </p:anim>
                                    <p:animEffect transition="in" filter="fade">
                                      <p:cBhvr>
                                        <p:cTn id="122" dur="500"/>
                                        <p:tgtEl>
                                          <p:spTgt spid="19"/>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7"/>
                                        </p:tgtEl>
                                        <p:attrNameLst>
                                          <p:attrName>style.visibility</p:attrName>
                                        </p:attrNameLst>
                                      </p:cBhvr>
                                      <p:to>
                                        <p:strVal val="visible"/>
                                      </p:to>
                                    </p:set>
                                    <p:animEffect transition="in" filter="wipe(up)">
                                      <p:cBhvr>
                                        <p:cTn id="127" dur="500"/>
                                        <p:tgtEl>
                                          <p:spTgt spid="7"/>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
                                            <p:txEl>
                                              <p:pRg st="7" end="7"/>
                                            </p:txEl>
                                          </p:spTgt>
                                        </p:tgtEl>
                                        <p:attrNameLst>
                                          <p:attrName>style.visibility</p:attrName>
                                        </p:attrNameLst>
                                      </p:cBhvr>
                                      <p:to>
                                        <p:strVal val="visible"/>
                                      </p:to>
                                    </p:set>
                                    <p:animEffect transition="in" filter="fade">
                                      <p:cBhvr>
                                        <p:cTn id="132" dur="500"/>
                                        <p:tgtEl>
                                          <p:spTgt spid="5">
                                            <p:txEl>
                                              <p:pRg st="7" end="7"/>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5">
                                            <p:txEl>
                                              <p:pRg st="8" end="8"/>
                                            </p:txEl>
                                          </p:spTgt>
                                        </p:tgtEl>
                                        <p:attrNameLst>
                                          <p:attrName>style.visibility</p:attrName>
                                        </p:attrNameLst>
                                      </p:cBhvr>
                                      <p:to>
                                        <p:strVal val="visible"/>
                                      </p:to>
                                    </p:set>
                                    <p:animEffect transition="in" filter="fade">
                                      <p:cBhvr>
                                        <p:cTn id="137" dur="500"/>
                                        <p:tgtEl>
                                          <p:spTgt spid="5">
                                            <p:txEl>
                                              <p:pRg st="8" end="8"/>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5">
                                            <p:txEl>
                                              <p:pRg st="9" end="9"/>
                                            </p:txEl>
                                          </p:spTgt>
                                        </p:tgtEl>
                                        <p:attrNameLst>
                                          <p:attrName>style.visibility</p:attrName>
                                        </p:attrNameLst>
                                      </p:cBhvr>
                                      <p:to>
                                        <p:strVal val="visible"/>
                                      </p:to>
                                    </p:set>
                                    <p:animEffect transition="in" filter="fade">
                                      <p:cBhvr>
                                        <p:cTn id="14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animBg="1"/>
      <p:bldP spid="6"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More </a:t>
            </a:r>
            <a:r>
              <a:rPr lang="en-US" sz="3200" dirty="0">
                <a:solidFill>
                  <a:srgbClr val="006C31"/>
                </a:solidFill>
              </a:rPr>
              <a:t>NP-complete </a:t>
            </a:r>
            <a:r>
              <a:rPr lang="en-US" sz="3200" dirty="0">
                <a:solidFill>
                  <a:srgbClr val="7030A0"/>
                </a:solidFill>
              </a:rPr>
              <a:t>Problems</a:t>
            </a:r>
            <a:endParaRPr lang="en-US" sz="3200" dirty="0">
              <a:solidFill>
                <a:srgbClr val="C00000"/>
              </a:solidFill>
            </a:endParaRPr>
          </a:p>
        </p:txBody>
      </p:sp>
      <p:sp>
        <p:nvSpPr>
          <p:cNvPr id="6" name="Text Placeholder 5"/>
          <p:cNvSpPr>
            <a:spLocks noGrp="1"/>
          </p:cNvSpPr>
          <p:nvPr>
            <p:ph type="body" idx="1"/>
          </p:nvPr>
        </p:nvSpPr>
        <p:spPr/>
        <p:txBody>
          <a:bodyPr/>
          <a:lstStyle/>
          <a:p>
            <a:pPr algn="ctr"/>
            <a:r>
              <a:rPr lang="en-US" sz="2800" b="1" dirty="0">
                <a:solidFill>
                  <a:schemeClr val="tx1"/>
                </a:solidFill>
              </a:rPr>
              <a:t>In the next lecture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spTree>
    <p:extLst>
      <p:ext uri="{BB962C8B-B14F-4D97-AF65-F5344CB8AC3E}">
        <p14:creationId xmlns:p14="http://schemas.microsoft.com/office/powerpoint/2010/main" val="4297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Recap from last lecture</a:t>
            </a:r>
            <a:endParaRPr lang="en-US" sz="3200" dirty="0">
              <a:solidFill>
                <a:srgbClr val="C00000"/>
              </a:solidFill>
            </a:endParaRPr>
          </a:p>
        </p:txBody>
      </p:sp>
      <mc:AlternateContent xmlns:mc="http://schemas.openxmlformats.org/markup-compatibility/2006" xmlns:a14="http://schemas.microsoft.com/office/drawing/2010/main">
        <mc:Choice Requires="a14">
          <p:sp>
            <p:nvSpPr>
              <p:cNvPr id="6" name="Text Placeholder 5"/>
              <p:cNvSpPr>
                <a:spLocks noGrp="1"/>
              </p:cNvSpPr>
              <p:nvPr>
                <p:ph type="body" idx="1"/>
              </p:nvPr>
            </p:nvSpPr>
            <p:spPr/>
            <p:txBody>
              <a:bodyPr/>
              <a:lstStyle/>
              <a:p>
                <a:pPr algn="ctr"/>
                <a:r>
                  <a:rPr lang="en-US" sz="2400" dirty="0">
                    <a:solidFill>
                      <a:schemeClr val="tx1"/>
                    </a:solidFill>
                  </a:rPr>
                  <a:t>Optimization version </a:t>
                </a:r>
                <a:r>
                  <a:rPr lang="en-US" sz="2400" dirty="0">
                    <a:solidFill>
                      <a:srgbClr val="0070C0"/>
                    </a:solidFill>
                    <a:sym typeface="Wingdings" pitchFamily="2" charset="2"/>
                  </a:rPr>
                  <a:t></a:t>
                </a:r>
                <a:r>
                  <a:rPr lang="en-US" sz="2400" dirty="0">
                    <a:solidFill>
                      <a:schemeClr val="tx1"/>
                    </a:solidFill>
                    <a:sym typeface="Wingdings" pitchFamily="2" charset="2"/>
                  </a:rPr>
                  <a:t> Decision version</a:t>
                </a:r>
              </a:p>
              <a:p>
                <a:pPr algn="ctr"/>
                <a:endParaRPr lang="en-US" sz="2400" b="1" dirty="0">
                  <a:solidFill>
                    <a:schemeClr val="tx1"/>
                  </a:solidFill>
                  <a:latin typeface="Cambria Math"/>
                </a:endParaRPr>
              </a:p>
              <a:p>
                <a:pPr algn="ctr"/>
                <a14:m>
                  <m:oMathPara xmlns:m="http://schemas.openxmlformats.org/officeDocument/2006/math">
                    <m:oMathParaPr>
                      <m:jc m:val="centerGroup"/>
                    </m:oMathParaPr>
                    <m:oMath xmlns:m="http://schemas.openxmlformats.org/officeDocument/2006/math">
                      <m:r>
                        <a:rPr lang="en-US" sz="2800" b="1" i="1" dirty="0" smtClean="0">
                          <a:solidFill>
                            <a:srgbClr val="C00000"/>
                          </a:solidFill>
                          <a:latin typeface="Cambria Math"/>
                        </a:rPr>
                        <m:t>𝑨</m:t>
                      </m:r>
                      <m:sSub>
                        <m:sSubPr>
                          <m:ctrlPr>
                            <a:rPr lang="en-US" sz="2800" b="1" i="1" dirty="0" smtClean="0">
                              <a:solidFill>
                                <a:srgbClr val="7030A0"/>
                              </a:solidFill>
                              <a:latin typeface="Cambria Math" panose="02040503050406030204" pitchFamily="18" charset="0"/>
                            </a:rPr>
                          </m:ctrlPr>
                        </m:sSubPr>
                        <m:e>
                          <m:r>
                            <a:rPr lang="en-US" sz="2800" b="1" i="1" dirty="0" smtClean="0">
                              <a:solidFill>
                                <a:srgbClr val="7030A0"/>
                              </a:solidFill>
                              <a:latin typeface="Cambria Math"/>
                            </a:rPr>
                            <m:t>≤</m:t>
                          </m:r>
                        </m:e>
                        <m:sub>
                          <m:r>
                            <a:rPr lang="en-US" sz="2800" b="1" i="1" dirty="0" smtClean="0">
                              <a:solidFill>
                                <a:srgbClr val="7030A0"/>
                              </a:solidFill>
                              <a:latin typeface="Cambria Math"/>
                            </a:rPr>
                            <m:t>𝑷</m:t>
                          </m:r>
                        </m:sub>
                      </m:sSub>
                      <m:r>
                        <a:rPr lang="en-US" sz="2800" b="1" i="1" dirty="0" smtClean="0">
                          <a:solidFill>
                            <a:srgbClr val="C00000"/>
                          </a:solidFill>
                          <a:latin typeface="Cambria Math"/>
                        </a:rPr>
                        <m:t>𝑩</m:t>
                      </m:r>
                    </m:oMath>
                  </m:oMathPara>
                </a14:m>
                <a:endParaRPr lang="en-US" sz="2800" b="1" dirty="0">
                  <a:solidFill>
                    <a:srgbClr val="C00000"/>
                  </a:solidFill>
                </a:endParaRPr>
              </a:p>
            </p:txBody>
          </p:sp>
        </mc:Choice>
        <mc:Fallback xmlns="">
          <p:sp>
            <p:nvSpPr>
              <p:cNvPr id="6" name="Text Placeholder 5"/>
              <p:cNvSpPr>
                <a:spLocks noGrp="1" noRot="1" noChangeAspect="1" noMove="1" noResize="1" noEditPoints="1" noAdjustHandles="1" noChangeArrowheads="1" noChangeShapeType="1" noTextEdit="1"/>
              </p:cNvSpPr>
              <p:nvPr>
                <p:ph type="body" idx="1"/>
              </p:nvPr>
            </p:nvSpPr>
            <p:spPr>
              <a:blipFill rotWithShape="1">
                <a:blip r:embed="rId2"/>
                <a:stretch>
                  <a:fillRect b="-117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Tree>
    <p:extLst>
      <p:ext uri="{BB962C8B-B14F-4D97-AF65-F5344CB8AC3E}">
        <p14:creationId xmlns:p14="http://schemas.microsoft.com/office/powerpoint/2010/main" val="154074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centerGroup"/>
                    </m:oMathParaPr>
                    <m:oMath xmlns:m="http://schemas.openxmlformats.org/officeDocument/2006/math">
                      <m:r>
                        <a:rPr lang="en-US" sz="3200" b="1" i="1" dirty="0">
                          <a:solidFill>
                            <a:srgbClr val="C00000"/>
                          </a:solidFill>
                          <a:latin typeface="Cambria Math"/>
                        </a:rPr>
                        <m:t>𝑨</m:t>
                      </m:r>
                      <m:sSub>
                        <m:sSubPr>
                          <m:ctrlPr>
                            <a:rPr lang="en-US" sz="3200" b="1" i="1" dirty="0">
                              <a:solidFill>
                                <a:srgbClr val="7030A0"/>
                              </a:solidFill>
                              <a:latin typeface="Cambria Math" panose="02040503050406030204" pitchFamily="18" charset="0"/>
                            </a:rPr>
                          </m:ctrlPr>
                        </m:sSubPr>
                        <m:e>
                          <m:r>
                            <a:rPr lang="en-US" sz="3200" b="1" i="1" dirty="0">
                              <a:solidFill>
                                <a:srgbClr val="7030A0"/>
                              </a:solidFill>
                              <a:latin typeface="Cambria Math"/>
                            </a:rPr>
                            <m:t>≤</m:t>
                          </m:r>
                        </m:e>
                        <m:sub>
                          <m:r>
                            <a:rPr lang="en-US" sz="3200" b="1" i="1" dirty="0">
                              <a:solidFill>
                                <a:srgbClr val="7030A0"/>
                              </a:solidFill>
                              <a:latin typeface="Cambria Math"/>
                            </a:rPr>
                            <m:t>𝑷</m:t>
                          </m:r>
                        </m:sub>
                      </m:sSub>
                      <m:r>
                        <a:rPr lang="en-US" sz="3200" b="1" i="1" dirty="0">
                          <a:solidFill>
                            <a:srgbClr val="C00000"/>
                          </a:solidFill>
                          <a:latin typeface="Cambria Math"/>
                        </a:rPr>
                        <m:t>𝑩</m:t>
                      </m:r>
                    </m:oMath>
                  </m:oMathPara>
                </a14:m>
                <a:br>
                  <a:rPr lang="en-US" sz="3200" b="1" dirty="0">
                    <a:solidFill>
                      <a:srgbClr val="C00000"/>
                    </a:solidFill>
                  </a:rPr>
                </a:b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b="1" dirty="0"/>
              </a:p>
              <a:p>
                <a:pPr marL="0" indent="0">
                  <a:buNone/>
                </a:pPr>
                <a:endParaRPr lang="en-US" sz="2000" b="1" dirty="0"/>
              </a:p>
              <a:p>
                <a:pPr marL="0" indent="0">
                  <a:buNone/>
                </a:pPr>
                <a:endParaRPr lang="en-US" sz="2000" b="1" dirty="0"/>
              </a:p>
              <a:p>
                <a:pPr marL="0" indent="0">
                  <a:buNone/>
                </a:pPr>
                <a:r>
                  <a:rPr lang="en-US" sz="2000" b="1" dirty="0"/>
                  <a:t>Complexity theoretic consequence </a:t>
                </a:r>
                <a:r>
                  <a:rPr lang="en-US" sz="2000" dirty="0"/>
                  <a:t>of </a:t>
                </a:r>
                <a14:m>
                  <m:oMath xmlns:m="http://schemas.openxmlformats.org/officeDocument/2006/math">
                    <m:r>
                      <a:rPr lang="en-US" sz="2000" b="1" i="1" dirty="0">
                        <a:solidFill>
                          <a:srgbClr val="C00000"/>
                        </a:solidFill>
                        <a:latin typeface="Cambria Math"/>
                      </a:rPr>
                      <m:t>𝑨</m:t>
                    </m:r>
                    <m:sSub>
                      <m:sSubPr>
                        <m:ctrlPr>
                          <a:rPr lang="en-US" sz="2000" b="1" i="1" dirty="0">
                            <a:solidFill>
                              <a:srgbClr val="7030A0"/>
                            </a:solidFill>
                            <a:latin typeface="Cambria Math" panose="02040503050406030204" pitchFamily="18" charset="0"/>
                          </a:rPr>
                        </m:ctrlPr>
                      </m:sSubPr>
                      <m:e>
                        <m:r>
                          <a:rPr lang="en-US" sz="2000" b="1" i="1" dirty="0">
                            <a:solidFill>
                              <a:srgbClr val="7030A0"/>
                            </a:solidFill>
                            <a:latin typeface="Cambria Math"/>
                          </a:rPr>
                          <m:t>≤</m:t>
                        </m:r>
                      </m:e>
                      <m:sub>
                        <m:r>
                          <a:rPr lang="en-US" sz="2000" b="1" i="1" dirty="0">
                            <a:solidFill>
                              <a:srgbClr val="7030A0"/>
                            </a:solidFill>
                            <a:latin typeface="Cambria Math"/>
                          </a:rPr>
                          <m:t>𝑷</m:t>
                        </m:r>
                      </m:sub>
                    </m:sSub>
                    <m:r>
                      <a:rPr lang="en-US" sz="2000" b="1" i="1" dirty="0">
                        <a:solidFill>
                          <a:srgbClr val="C00000"/>
                        </a:solidFill>
                        <a:latin typeface="Cambria Math"/>
                      </a:rPr>
                      <m:t>𝑩</m:t>
                    </m:r>
                  </m:oMath>
                </a14:m>
                <a:r>
                  <a:rPr lang="en-US" sz="2000" dirty="0"/>
                  <a:t>:</a:t>
                </a:r>
              </a:p>
              <a:p>
                <a:pPr marL="0" indent="0">
                  <a:buNone/>
                </a:pPr>
                <a:r>
                  <a:rPr lang="en-US" sz="2000" dirty="0"/>
                  <a:t>If there does not exist any polynomial time algorithm for </a:t>
                </a:r>
                <a14:m>
                  <m:oMath xmlns:m="http://schemas.openxmlformats.org/officeDocument/2006/math">
                    <m:r>
                      <a:rPr lang="en-US" sz="2000" b="1" i="1" dirty="0">
                        <a:solidFill>
                          <a:srgbClr val="C00000"/>
                        </a:solidFill>
                        <a:latin typeface="Cambria Math"/>
                      </a:rPr>
                      <m:t>𝑨</m:t>
                    </m:r>
                  </m:oMath>
                </a14:m>
                <a:r>
                  <a:rPr lang="en-US" sz="2000" dirty="0"/>
                  <a:t>, </a:t>
                </a:r>
              </a:p>
              <a:p>
                <a:pPr marL="0" indent="0">
                  <a:buNone/>
                </a:pPr>
                <a:r>
                  <a:rPr lang="en-US" sz="2000" dirty="0">
                    <a:sym typeface="Wingdings" pitchFamily="2" charset="2"/>
                  </a:rPr>
                  <a:t></a:t>
                </a:r>
                <a:r>
                  <a:rPr lang="en-US" sz="2000" dirty="0"/>
                  <a:t>There </a:t>
                </a:r>
                <a:r>
                  <a:rPr lang="en-US" sz="2000" u="sng" dirty="0"/>
                  <a:t>can not </a:t>
                </a:r>
                <a:r>
                  <a:rPr lang="en-US" sz="2000" dirty="0"/>
                  <a:t>exist any polynomial time algorithm for </a:t>
                </a:r>
                <a14:m>
                  <m:oMath xmlns:m="http://schemas.openxmlformats.org/officeDocument/2006/math">
                    <m:r>
                      <a:rPr lang="en-US" sz="2000" b="1" i="1" dirty="0">
                        <a:solidFill>
                          <a:srgbClr val="C00000"/>
                        </a:solidFill>
                        <a:latin typeface="Cambria Math"/>
                      </a:rPr>
                      <m:t>𝑩</m:t>
                    </m:r>
                  </m:oMath>
                </a14:m>
                <a:r>
                  <a:rPr lang="en-US" sz="2000" dirty="0"/>
                  <a:t>.</a:t>
                </a:r>
              </a:p>
              <a:p>
                <a:pPr marL="0" indent="0">
                  <a:buNone/>
                </a:pPr>
                <a:r>
                  <a:rPr lang="en-US" sz="2000" dirty="0"/>
                  <a:t>            </a:t>
                </a:r>
              </a:p>
              <a:p>
                <a:pPr marL="0" indent="0">
                  <a:buNone/>
                </a:pPr>
                <a:r>
                  <a:rPr lang="en-US" sz="2000" dirty="0"/>
                  <a:t>               </a:t>
                </a:r>
                <a:r>
                  <a:rPr lang="en-US" sz="2000" b="1" dirty="0"/>
                  <a:t>“</a:t>
                </a:r>
                <a14:m>
                  <m:oMath xmlns:m="http://schemas.openxmlformats.org/officeDocument/2006/math">
                    <m:r>
                      <a:rPr lang="en-US" sz="2000" b="1" i="1" dirty="0">
                        <a:solidFill>
                          <a:srgbClr val="C00000"/>
                        </a:solidFill>
                        <a:latin typeface="Cambria Math"/>
                      </a:rPr>
                      <m:t>𝑩</m:t>
                    </m:r>
                  </m:oMath>
                </a14:m>
                <a:r>
                  <a:rPr lang="en-US" sz="2000" b="1" dirty="0"/>
                  <a:t> </a:t>
                </a:r>
                <a:r>
                  <a:rPr lang="en-US" sz="2000" dirty="0"/>
                  <a:t>is computationally </a:t>
                </a:r>
                <a:r>
                  <a:rPr lang="en-US" sz="2000" b="1" dirty="0"/>
                  <a:t>at least </a:t>
                </a:r>
                <a:r>
                  <a:rPr lang="en-US" sz="2000" dirty="0"/>
                  <a:t>as hard as </a:t>
                </a:r>
                <a14:m>
                  <m:oMath xmlns:m="http://schemas.openxmlformats.org/officeDocument/2006/math">
                    <m:r>
                      <a:rPr lang="en-US" sz="2000" b="1" i="1" dirty="0">
                        <a:solidFill>
                          <a:srgbClr val="C00000"/>
                        </a:solidFill>
                        <a:latin typeface="Cambria Math"/>
                      </a:rPr>
                      <m:t>𝑨</m:t>
                    </m:r>
                  </m:oMath>
                </a14:m>
                <a:r>
                  <a:rPr lang="en-US" sz="2000" b="1" dirty="0"/>
                  <a:t>”</a:t>
                </a:r>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Tree>
    <p:extLst>
      <p:ext uri="{BB962C8B-B14F-4D97-AF65-F5344CB8AC3E}">
        <p14:creationId xmlns:p14="http://schemas.microsoft.com/office/powerpoint/2010/main" val="53167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3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3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006C31"/>
                </a:solidFill>
              </a:rPr>
              <a:t>NP</a:t>
            </a:r>
            <a:br>
              <a:rPr lang="en-US" sz="3200" dirty="0">
                <a:solidFill>
                  <a:srgbClr val="7030A0"/>
                </a:solidFill>
              </a:rPr>
            </a:br>
            <a:r>
              <a:rPr lang="en-US" sz="3200" dirty="0">
                <a:solidFill>
                  <a:srgbClr val="7030A0"/>
                </a:solidFill>
              </a:rPr>
              <a:t>A class of DECISION problems</a:t>
            </a:r>
            <a:endParaRPr lang="en-US" sz="3200" dirty="0">
              <a:solidFill>
                <a:srgbClr val="C00000"/>
              </a:solidFill>
            </a:endParaRPr>
          </a:p>
        </p:txBody>
      </p:sp>
      <p:sp>
        <p:nvSpPr>
          <p:cNvPr id="6" name="Text Placeholder 5"/>
          <p:cNvSpPr>
            <a:spLocks noGrp="1"/>
          </p:cNvSpPr>
          <p:nvPr>
            <p:ph type="body" idx="1"/>
          </p:nvPr>
        </p:nvSpPr>
        <p:spPr/>
        <p:txBody>
          <a:bodyPr/>
          <a:lstStyle/>
          <a:p>
            <a:pPr algn="ct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Tree>
    <p:extLst>
      <p:ext uri="{BB962C8B-B14F-4D97-AF65-F5344CB8AC3E}">
        <p14:creationId xmlns:p14="http://schemas.microsoft.com/office/powerpoint/2010/main" val="3649189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graphicFrame>
        <p:nvGraphicFramePr>
          <p:cNvPr id="5" name="Content Placeholder 4"/>
          <p:cNvGraphicFramePr>
            <a:graphicFrameLocks/>
          </p:cNvGraphicFramePr>
          <p:nvPr/>
        </p:nvGraphicFramePr>
        <p:xfrm>
          <a:off x="1752600" y="2209800"/>
          <a:ext cx="7239000" cy="3429000"/>
        </p:xfrm>
        <a:graphic>
          <a:graphicData uri="http://schemas.openxmlformats.org/drawingml/2006/table">
            <a:tbl>
              <a:tblPr firstRow="1" bandRow="1">
                <a:tableStyleId>{3C2FFA5D-87B4-456A-9821-1D502468CF0F}</a:tableStyleId>
              </a:tblPr>
              <a:tblGrid>
                <a:gridCol w="2981010">
                  <a:extLst>
                    <a:ext uri="{9D8B030D-6E8A-4147-A177-3AD203B41FA5}">
                      <a16:colId xmlns:a16="http://schemas.microsoft.com/office/drawing/2014/main" val="20000"/>
                    </a:ext>
                  </a:extLst>
                </a:gridCol>
                <a:gridCol w="425799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2413752" y="2602468"/>
            <a:ext cx="1386598" cy="369332"/>
          </a:xfrm>
          <a:prstGeom prst="rect">
            <a:avLst/>
          </a:prstGeom>
          <a:noFill/>
        </p:spPr>
        <p:txBody>
          <a:bodyPr wrap="none" rtlCol="0">
            <a:spAutoFit/>
          </a:bodyPr>
          <a:lstStyle/>
          <a:p>
            <a:r>
              <a:rPr lang="en-US" dirty="0"/>
              <a:t>Longest Path</a:t>
            </a:r>
          </a:p>
        </p:txBody>
      </p:sp>
      <p:sp>
        <p:nvSpPr>
          <p:cNvPr id="7" name="TextBox 6"/>
          <p:cNvSpPr txBox="1"/>
          <p:nvPr/>
        </p:nvSpPr>
        <p:spPr>
          <a:xfrm>
            <a:off x="2341598" y="4507468"/>
            <a:ext cx="1367554" cy="369332"/>
          </a:xfrm>
          <a:prstGeom prst="rect">
            <a:avLst/>
          </a:prstGeom>
          <a:noFill/>
        </p:spPr>
        <p:txBody>
          <a:bodyPr wrap="none" rtlCol="0">
            <a:spAutoFit/>
          </a:bodyPr>
          <a:lstStyle/>
          <a:p>
            <a:r>
              <a:rPr lang="en-US" dirty="0"/>
              <a:t>3D matching</a:t>
            </a:r>
          </a:p>
        </p:txBody>
      </p:sp>
      <p:sp>
        <p:nvSpPr>
          <p:cNvPr id="8" name="TextBox 7"/>
          <p:cNvSpPr txBox="1"/>
          <p:nvPr/>
        </p:nvSpPr>
        <p:spPr>
          <a:xfrm>
            <a:off x="2294340" y="4114800"/>
            <a:ext cx="1744260" cy="369332"/>
          </a:xfrm>
          <a:prstGeom prst="rect">
            <a:avLst/>
          </a:prstGeom>
          <a:noFill/>
        </p:spPr>
        <p:txBody>
          <a:bodyPr wrap="none" rtlCol="0">
            <a:spAutoFit/>
          </a:bodyPr>
          <a:lstStyle/>
          <a:p>
            <a:r>
              <a:rPr lang="en-US" dirty="0"/>
              <a:t>Independent Set</a:t>
            </a:r>
          </a:p>
        </p:txBody>
      </p:sp>
      <p:sp>
        <p:nvSpPr>
          <p:cNvPr id="9" name="TextBox 8"/>
          <p:cNvSpPr txBox="1"/>
          <p:nvPr/>
        </p:nvSpPr>
        <p:spPr>
          <a:xfrm>
            <a:off x="1828800" y="3364468"/>
            <a:ext cx="2844048" cy="369332"/>
          </a:xfrm>
          <a:prstGeom prst="rect">
            <a:avLst/>
          </a:prstGeom>
          <a:noFill/>
        </p:spPr>
        <p:txBody>
          <a:bodyPr wrap="none" rtlCol="0">
            <a:spAutoFit/>
          </a:bodyPr>
          <a:lstStyle/>
          <a:p>
            <a:r>
              <a:rPr lang="en-US" dirty="0"/>
              <a:t>Travelling salesman Problem</a:t>
            </a:r>
          </a:p>
        </p:txBody>
      </p:sp>
      <p:sp>
        <p:nvSpPr>
          <p:cNvPr id="10" name="TextBox 9"/>
          <p:cNvSpPr txBox="1"/>
          <p:nvPr/>
        </p:nvSpPr>
        <p:spPr>
          <a:xfrm>
            <a:off x="2380737" y="2976880"/>
            <a:ext cx="1353063" cy="369332"/>
          </a:xfrm>
          <a:prstGeom prst="rect">
            <a:avLst/>
          </a:prstGeom>
          <a:noFill/>
        </p:spPr>
        <p:txBody>
          <a:bodyPr wrap="none" rtlCol="0">
            <a:spAutoFit/>
          </a:bodyPr>
          <a:lstStyle/>
          <a:p>
            <a:r>
              <a:rPr lang="en-US" dirty="0"/>
              <a:t>Vertex cover</a:t>
            </a:r>
          </a:p>
        </p:txBody>
      </p:sp>
      <p:sp>
        <p:nvSpPr>
          <p:cNvPr id="11" name="TextBox 10"/>
          <p:cNvSpPr txBox="1"/>
          <p:nvPr/>
        </p:nvSpPr>
        <p:spPr>
          <a:xfrm>
            <a:off x="1727952" y="4888468"/>
            <a:ext cx="2803396" cy="369332"/>
          </a:xfrm>
          <a:prstGeom prst="rect">
            <a:avLst/>
          </a:prstGeom>
          <a:noFill/>
        </p:spPr>
        <p:txBody>
          <a:bodyPr wrap="none" rtlCol="0">
            <a:spAutoFit/>
          </a:bodyPr>
          <a:lstStyle/>
          <a:p>
            <a:r>
              <a:rPr lang="en-US" dirty="0"/>
              <a:t>Integer Linear Programming</a:t>
            </a:r>
          </a:p>
        </p:txBody>
      </p:sp>
      <p:sp>
        <p:nvSpPr>
          <p:cNvPr id="12" name="TextBox 11"/>
          <p:cNvSpPr txBox="1"/>
          <p:nvPr/>
        </p:nvSpPr>
        <p:spPr>
          <a:xfrm rot="5400000">
            <a:off x="2953965" y="5188413"/>
            <a:ext cx="468398" cy="584775"/>
          </a:xfrm>
          <a:prstGeom prst="rect">
            <a:avLst/>
          </a:prstGeom>
          <a:noFill/>
        </p:spPr>
        <p:txBody>
          <a:bodyPr wrap="none" rtlCol="0">
            <a:spAutoFit/>
          </a:bodyPr>
          <a:lstStyle/>
          <a:p>
            <a:r>
              <a:rPr lang="en-US" sz="3200" dirty="0"/>
              <a:t>…</a:t>
            </a:r>
          </a:p>
        </p:txBody>
      </p:sp>
      <p:sp>
        <p:nvSpPr>
          <p:cNvPr id="13" name="TextBox 12"/>
          <p:cNvSpPr txBox="1"/>
          <p:nvPr/>
        </p:nvSpPr>
        <p:spPr>
          <a:xfrm>
            <a:off x="1638606" y="2221468"/>
            <a:ext cx="3238194" cy="369332"/>
          </a:xfrm>
          <a:prstGeom prst="rect">
            <a:avLst/>
          </a:prstGeom>
          <a:solidFill>
            <a:srgbClr val="FFC000"/>
          </a:solidFill>
        </p:spPr>
        <p:txBody>
          <a:bodyPr wrap="none" rtlCol="0">
            <a:spAutoFit/>
          </a:bodyPr>
          <a:lstStyle/>
          <a:p>
            <a:r>
              <a:rPr lang="en-US" dirty="0">
                <a:solidFill>
                  <a:srgbClr val="C00000"/>
                </a:solidFill>
              </a:rPr>
              <a:t>No Efficient algorithm till date </a:t>
            </a:r>
            <a:r>
              <a:rPr lang="en-US" dirty="0">
                <a:solidFill>
                  <a:srgbClr val="C00000"/>
                </a:solidFill>
                <a:sym typeface="Wingdings" pitchFamily="2" charset="2"/>
              </a:rPr>
              <a:t></a:t>
            </a:r>
            <a:endParaRPr lang="en-US" dirty="0">
              <a:solidFill>
                <a:srgbClr val="C00000"/>
              </a:solidFill>
            </a:endParaRPr>
          </a:p>
        </p:txBody>
      </p:sp>
      <p:sp>
        <p:nvSpPr>
          <p:cNvPr id="16" name="TextBox 15"/>
          <p:cNvSpPr txBox="1"/>
          <p:nvPr/>
        </p:nvSpPr>
        <p:spPr>
          <a:xfrm>
            <a:off x="2286000" y="3733800"/>
            <a:ext cx="1909112" cy="369332"/>
          </a:xfrm>
          <a:prstGeom prst="rect">
            <a:avLst/>
          </a:prstGeom>
          <a:noFill/>
        </p:spPr>
        <p:txBody>
          <a:bodyPr wrap="none" rtlCol="0">
            <a:spAutoFit/>
          </a:bodyPr>
          <a:lstStyle/>
          <a:p>
            <a:r>
              <a:rPr lang="en-US" dirty="0"/>
              <a:t>Hamiltonian cycle</a:t>
            </a:r>
          </a:p>
        </p:txBody>
      </p:sp>
      <mc:AlternateContent xmlns:mc="http://schemas.openxmlformats.org/markup-compatibility/2006" xmlns:a14="http://schemas.microsoft.com/office/drawing/2010/main">
        <mc:Choice Requires="a14">
          <p:sp>
            <p:nvSpPr>
              <p:cNvPr id="17" name="TextBox 16"/>
              <p:cNvSpPr txBox="1"/>
              <p:nvPr/>
            </p:nvSpPr>
            <p:spPr>
              <a:xfrm>
                <a:off x="4940405" y="2590800"/>
                <a:ext cx="3082511" cy="338554"/>
              </a:xfrm>
              <a:prstGeom prst="rect">
                <a:avLst/>
              </a:prstGeom>
              <a:noFill/>
            </p:spPr>
            <p:txBody>
              <a:bodyPr wrap="none" rtlCol="0">
                <a:spAutoFit/>
              </a:bodyPr>
              <a:lstStyle/>
              <a:p>
                <a:r>
                  <a:rPr lang="en-US" sz="1600" dirty="0"/>
                  <a:t>Is there a path of length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 ?</a:t>
                </a:r>
              </a:p>
            </p:txBody>
          </p:sp>
        </mc:Choice>
        <mc:Fallback xmlns="">
          <p:sp>
            <p:nvSpPr>
              <p:cNvPr id="17" name="TextBox 16"/>
              <p:cNvSpPr txBox="1">
                <a:spLocks noRot="1" noChangeAspect="1" noMove="1" noResize="1" noEditPoints="1" noAdjustHandles="1" noChangeArrowheads="1" noChangeShapeType="1" noTextEdit="1"/>
              </p:cNvSpPr>
              <p:nvPr/>
            </p:nvSpPr>
            <p:spPr>
              <a:xfrm>
                <a:off x="4940405" y="2590800"/>
                <a:ext cx="3082511" cy="338554"/>
              </a:xfrm>
              <a:prstGeom prst="rect">
                <a:avLst/>
              </a:prstGeom>
              <a:blipFill rotWithShape="1">
                <a:blip r:embed="rId2"/>
                <a:stretch>
                  <a:fillRect l="-988" t="-5357" r="-1383"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724400" y="2993926"/>
                <a:ext cx="4222118" cy="338554"/>
              </a:xfrm>
              <a:prstGeom prst="rect">
                <a:avLst/>
              </a:prstGeom>
              <a:noFill/>
            </p:spPr>
            <p:txBody>
              <a:bodyPr wrap="none" rtlCol="0">
                <a:spAutoFit/>
              </a:bodyPr>
              <a:lstStyle/>
              <a:p>
                <a:r>
                  <a:rPr lang="en-US" sz="1600" dirty="0"/>
                  <a:t>Does there exist a vertex cover of size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18" name="TextBox 17"/>
              <p:cNvSpPr txBox="1">
                <a:spLocks noRot="1" noChangeAspect="1" noMove="1" noResize="1" noEditPoints="1" noAdjustHandles="1" noChangeArrowheads="1" noChangeShapeType="1" noTextEdit="1"/>
              </p:cNvSpPr>
              <p:nvPr/>
            </p:nvSpPr>
            <p:spPr>
              <a:xfrm>
                <a:off x="4724400" y="2993926"/>
                <a:ext cx="4222118" cy="338554"/>
              </a:xfrm>
              <a:prstGeom prst="rect">
                <a:avLst/>
              </a:prstGeom>
              <a:blipFill rotWithShape="1">
                <a:blip r:embed="rId3"/>
                <a:stretch>
                  <a:fillRect l="-722"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721163" y="3352800"/>
                <a:ext cx="3565720" cy="338554"/>
              </a:xfrm>
              <a:prstGeom prst="rect">
                <a:avLst/>
              </a:prstGeom>
              <a:noFill/>
            </p:spPr>
            <p:txBody>
              <a:bodyPr wrap="none" rtlCol="0">
                <a:spAutoFit/>
              </a:bodyPr>
              <a:lstStyle/>
              <a:p>
                <a:r>
                  <a:rPr lang="en-US" sz="1600" dirty="0"/>
                  <a:t>Does there exist a tour of cost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𝒄</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19" name="TextBox 18"/>
              <p:cNvSpPr txBox="1">
                <a:spLocks noRot="1" noChangeAspect="1" noMove="1" noResize="1" noEditPoints="1" noAdjustHandles="1" noChangeArrowheads="1" noChangeShapeType="1" noTextEdit="1"/>
              </p:cNvSpPr>
              <p:nvPr/>
            </p:nvSpPr>
            <p:spPr>
              <a:xfrm>
                <a:off x="4721163" y="3352800"/>
                <a:ext cx="3565720" cy="338554"/>
              </a:xfrm>
              <a:prstGeom prst="rect">
                <a:avLst/>
              </a:prstGeom>
              <a:blipFill rotWithShape="1">
                <a:blip r:embed="rId4"/>
                <a:stretch>
                  <a:fillRect l="-855"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724400" y="3700046"/>
                <a:ext cx="3684663" cy="338554"/>
              </a:xfrm>
              <a:prstGeom prst="rect">
                <a:avLst/>
              </a:prstGeom>
              <a:noFill/>
            </p:spPr>
            <p:txBody>
              <a:bodyPr wrap="none" rtlCol="0">
                <a:spAutoFit/>
              </a:bodyPr>
              <a:lstStyle/>
              <a:p>
                <a:r>
                  <a:rPr lang="en-US" sz="1600" dirty="0"/>
                  <a:t>Does there exist a cycle of length </a:t>
                </a:r>
                <a14:m>
                  <m:oMath xmlns:m="http://schemas.openxmlformats.org/officeDocument/2006/math">
                    <m:r>
                      <a:rPr lang="en-US" sz="1600" b="1" i="1" smtClean="0">
                        <a:solidFill>
                          <a:srgbClr val="0070C0"/>
                        </a:solidFill>
                        <a:latin typeface="Cambria Math"/>
                      </a:rPr>
                      <m:t>𝒏</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20" name="TextBox 19"/>
              <p:cNvSpPr txBox="1">
                <a:spLocks noRot="1" noChangeAspect="1" noMove="1" noResize="1" noEditPoints="1" noAdjustHandles="1" noChangeArrowheads="1" noChangeShapeType="1" noTextEdit="1"/>
              </p:cNvSpPr>
              <p:nvPr/>
            </p:nvSpPr>
            <p:spPr>
              <a:xfrm>
                <a:off x="4724400" y="3700046"/>
                <a:ext cx="3684663" cy="338554"/>
              </a:xfrm>
              <a:prstGeom prst="rect">
                <a:avLst/>
              </a:prstGeom>
              <a:blipFill rotWithShape="1">
                <a:blip r:embed="rId5"/>
                <a:stretch>
                  <a:fillRect l="-828"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4648200" y="4081046"/>
                <a:ext cx="4711867" cy="338554"/>
              </a:xfrm>
              <a:prstGeom prst="rect">
                <a:avLst/>
              </a:prstGeom>
              <a:noFill/>
            </p:spPr>
            <p:txBody>
              <a:bodyPr wrap="none" rtlCol="0">
                <a:spAutoFit/>
              </a:bodyPr>
              <a:lstStyle/>
              <a:p>
                <a:r>
                  <a:rPr lang="en-US" sz="1600" dirty="0"/>
                  <a:t>Does there exist an independent set of size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21" name="TextBox 20"/>
              <p:cNvSpPr txBox="1">
                <a:spLocks noRot="1" noChangeAspect="1" noMove="1" noResize="1" noEditPoints="1" noAdjustHandles="1" noChangeArrowheads="1" noChangeShapeType="1" noTextEdit="1"/>
              </p:cNvSpPr>
              <p:nvPr/>
            </p:nvSpPr>
            <p:spPr>
              <a:xfrm>
                <a:off x="4648200" y="4081046"/>
                <a:ext cx="4711867" cy="338554"/>
              </a:xfrm>
              <a:prstGeom prst="rect">
                <a:avLst/>
              </a:prstGeom>
              <a:blipFill rotWithShape="1">
                <a:blip r:embed="rId6"/>
                <a:stretch>
                  <a:fillRect l="-777" t="-5357" b="-21429"/>
                </a:stretch>
              </a:blipFill>
            </p:spPr>
            <p:txBody>
              <a:bodyPr/>
              <a:lstStyle/>
              <a:p>
                <a:r>
                  <a:rPr lang="en-US">
                    <a:noFill/>
                  </a:rPr>
                  <a:t> </a:t>
                </a:r>
              </a:p>
            </p:txBody>
          </p:sp>
        </mc:Fallback>
      </mc:AlternateContent>
      <p:grpSp>
        <p:nvGrpSpPr>
          <p:cNvPr id="24" name="Group 23"/>
          <p:cNvGrpSpPr/>
          <p:nvPr/>
        </p:nvGrpSpPr>
        <p:grpSpPr>
          <a:xfrm>
            <a:off x="6349424" y="4495801"/>
            <a:ext cx="584775" cy="773198"/>
            <a:chOff x="6349424" y="4495801"/>
            <a:chExt cx="584775" cy="773198"/>
          </a:xfrm>
        </p:grpSpPr>
        <p:sp>
          <p:nvSpPr>
            <p:cNvPr id="22" name="TextBox 21"/>
            <p:cNvSpPr txBox="1"/>
            <p:nvPr/>
          </p:nvSpPr>
          <p:spPr>
            <a:xfrm rot="5400000">
              <a:off x="6407613" y="4437612"/>
              <a:ext cx="468398" cy="584775"/>
            </a:xfrm>
            <a:prstGeom prst="rect">
              <a:avLst/>
            </a:prstGeom>
            <a:noFill/>
          </p:spPr>
          <p:txBody>
            <a:bodyPr wrap="none" rtlCol="0">
              <a:spAutoFit/>
            </a:bodyPr>
            <a:lstStyle/>
            <a:p>
              <a:r>
                <a:rPr lang="en-US" sz="3200" dirty="0"/>
                <a:t>…</a:t>
              </a:r>
            </a:p>
          </p:txBody>
        </p:sp>
        <p:sp>
          <p:nvSpPr>
            <p:cNvPr id="23" name="TextBox 22"/>
            <p:cNvSpPr txBox="1"/>
            <p:nvPr/>
          </p:nvSpPr>
          <p:spPr>
            <a:xfrm rot="5400000">
              <a:off x="6407613" y="4742412"/>
              <a:ext cx="468398" cy="584775"/>
            </a:xfrm>
            <a:prstGeom prst="rect">
              <a:avLst/>
            </a:prstGeom>
            <a:noFill/>
          </p:spPr>
          <p:txBody>
            <a:bodyPr wrap="none" rtlCol="0">
              <a:spAutoFit/>
            </a:bodyPr>
            <a:lstStyle/>
            <a:p>
              <a:r>
                <a:rPr lang="en-US" sz="3200" dirty="0"/>
                <a:t>…</a:t>
              </a:r>
            </a:p>
          </p:txBody>
        </p:sp>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BF25AE-2A50-1A4C-8D8F-333C397B5E17}"/>
                  </a:ext>
                </a:extLst>
              </p:cNvPr>
              <p:cNvSpPr txBox="1"/>
              <p:nvPr/>
            </p:nvSpPr>
            <p:spPr>
              <a:xfrm>
                <a:off x="4648200" y="4081046"/>
                <a:ext cx="4711867" cy="338554"/>
              </a:xfrm>
              <a:prstGeom prst="rect">
                <a:avLst/>
              </a:prstGeom>
              <a:noFill/>
            </p:spPr>
            <p:txBody>
              <a:bodyPr wrap="none" rtlCol="0">
                <a:spAutoFit/>
              </a:bodyPr>
              <a:lstStyle/>
              <a:p>
                <a:r>
                  <a:rPr lang="en-US" sz="1600" dirty="0"/>
                  <a:t>Does there exist an independent set of size </a:t>
                </a:r>
                <a14:m>
                  <m:oMath xmlns:m="http://schemas.openxmlformats.org/officeDocument/2006/math">
                    <m:r>
                      <a:rPr lang="en-US" sz="1600" b="0" i="1" smtClean="0">
                        <a:solidFill>
                          <a:srgbClr val="0070C0"/>
                        </a:solidFill>
                        <a:latin typeface="Cambria Math"/>
                      </a:rPr>
                      <m:t>≥</m:t>
                    </m:r>
                    <m:r>
                      <a:rPr lang="en-US" sz="1600" b="1" i="1" smtClean="0">
                        <a:solidFill>
                          <a:srgbClr val="0070C0"/>
                        </a:solidFill>
                        <a:latin typeface="Cambria Math"/>
                      </a:rPr>
                      <m:t>𝒌</m:t>
                    </m:r>
                  </m:oMath>
                </a14:m>
                <a:r>
                  <a:rPr lang="en-US" sz="1600" dirty="0"/>
                  <a:t> in </a:t>
                </a:r>
                <a14:m>
                  <m:oMath xmlns:m="http://schemas.openxmlformats.org/officeDocument/2006/math">
                    <m:r>
                      <a:rPr lang="en-US" sz="1600" b="1" i="1" smtClean="0">
                        <a:latin typeface="Cambria Math"/>
                      </a:rPr>
                      <m:t>𝑮</m:t>
                    </m:r>
                  </m:oMath>
                </a14:m>
                <a:r>
                  <a:rPr lang="en-US" sz="1600" dirty="0"/>
                  <a:t>?</a:t>
                </a:r>
              </a:p>
            </p:txBody>
          </p:sp>
        </mc:Choice>
        <mc:Fallback xmlns="">
          <p:sp>
            <p:nvSpPr>
              <p:cNvPr id="29" name="TextBox 28">
                <a:extLst>
                  <a:ext uri="{FF2B5EF4-FFF2-40B4-BE49-F238E27FC236}">
                    <a16:creationId xmlns:a16="http://schemas.microsoft.com/office/drawing/2014/main" id="{A5BF25AE-2A50-1A4C-8D8F-333C397B5E17}"/>
                  </a:ext>
                </a:extLst>
              </p:cNvPr>
              <p:cNvSpPr txBox="1">
                <a:spLocks noRot="1" noChangeAspect="1" noMove="1" noResize="1" noEditPoints="1" noAdjustHandles="1" noChangeArrowheads="1" noChangeShapeType="1" noTextEdit="1"/>
              </p:cNvSpPr>
              <p:nvPr/>
            </p:nvSpPr>
            <p:spPr>
              <a:xfrm>
                <a:off x="4648200" y="4081046"/>
                <a:ext cx="4711867" cy="338554"/>
              </a:xfrm>
              <a:prstGeom prst="rect">
                <a:avLst/>
              </a:prstGeom>
              <a:blipFill>
                <a:blip r:embed="rId7"/>
                <a:stretch>
                  <a:fillRect l="-809" t="-3704" b="-22222"/>
                </a:stretch>
              </a:blipFill>
            </p:spPr>
            <p:txBody>
              <a:bodyPr/>
              <a:lstStyle/>
              <a:p>
                <a:r>
                  <a:rPr lang="en-US">
                    <a:noFill/>
                  </a:rPr>
                  <a:t> </a:t>
                </a:r>
              </a:p>
            </p:txBody>
          </p:sp>
        </mc:Fallback>
      </mc:AlternateContent>
      <p:sp>
        <p:nvSpPr>
          <p:cNvPr id="30" name="Rectangle: Rounded Corners 14">
            <a:extLst>
              <a:ext uri="{FF2B5EF4-FFF2-40B4-BE49-F238E27FC236}">
                <a16:creationId xmlns:a16="http://schemas.microsoft.com/office/drawing/2014/main" id="{0488FC4B-BF38-004F-80DE-B39BE450609D}"/>
              </a:ext>
            </a:extLst>
          </p:cNvPr>
          <p:cNvSpPr/>
          <p:nvPr/>
        </p:nvSpPr>
        <p:spPr>
          <a:xfrm>
            <a:off x="5823415" y="2596544"/>
            <a:ext cx="1600200" cy="321182"/>
          </a:xfrm>
          <a:prstGeom prst="roundRect">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28">
            <a:extLst>
              <a:ext uri="{FF2B5EF4-FFF2-40B4-BE49-F238E27FC236}">
                <a16:creationId xmlns:a16="http://schemas.microsoft.com/office/drawing/2014/main" id="{26ED09B2-AA3A-5643-ABF3-7F699B4AC587}"/>
              </a:ext>
            </a:extLst>
          </p:cNvPr>
          <p:cNvSpPr/>
          <p:nvPr/>
        </p:nvSpPr>
        <p:spPr>
          <a:xfrm>
            <a:off x="6172200" y="3031618"/>
            <a:ext cx="2162998" cy="321182"/>
          </a:xfrm>
          <a:prstGeom prst="roundRect">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29">
            <a:extLst>
              <a:ext uri="{FF2B5EF4-FFF2-40B4-BE49-F238E27FC236}">
                <a16:creationId xmlns:a16="http://schemas.microsoft.com/office/drawing/2014/main" id="{AFE88AD7-3197-BB40-AA5A-D7CFA9BEF3B9}"/>
              </a:ext>
            </a:extLst>
          </p:cNvPr>
          <p:cNvSpPr/>
          <p:nvPr/>
        </p:nvSpPr>
        <p:spPr>
          <a:xfrm>
            <a:off x="6212926" y="3395246"/>
            <a:ext cx="1469211" cy="316329"/>
          </a:xfrm>
          <a:prstGeom prst="roundRect">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Rounded Corners 30">
            <a:extLst>
              <a:ext uri="{FF2B5EF4-FFF2-40B4-BE49-F238E27FC236}">
                <a16:creationId xmlns:a16="http://schemas.microsoft.com/office/drawing/2014/main" id="{8A7AA8DF-9380-C944-9583-6A7EE9E4B25B}"/>
              </a:ext>
            </a:extLst>
          </p:cNvPr>
          <p:cNvSpPr/>
          <p:nvPr/>
        </p:nvSpPr>
        <p:spPr>
          <a:xfrm>
            <a:off x="6302060" y="3749267"/>
            <a:ext cx="1469210" cy="335639"/>
          </a:xfrm>
          <a:prstGeom prst="roundRect">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a:extLst>
              <a:ext uri="{FF2B5EF4-FFF2-40B4-BE49-F238E27FC236}">
                <a16:creationId xmlns:a16="http://schemas.microsoft.com/office/drawing/2014/main" id="{415555A9-EBB9-6553-D82E-AEDF7A59C76B}"/>
              </a:ext>
            </a:extLst>
          </p:cNvPr>
          <p:cNvSpPr/>
          <p:nvPr/>
        </p:nvSpPr>
        <p:spPr>
          <a:xfrm>
            <a:off x="266700" y="2829759"/>
            <a:ext cx="1524000" cy="2274332"/>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a:t>
            </a:r>
            <a:r>
              <a:rPr lang="en-US" dirty="0"/>
              <a:t> </a:t>
            </a:r>
            <a:r>
              <a:rPr lang="en-US" dirty="0">
                <a:solidFill>
                  <a:srgbClr val="C00000"/>
                </a:solidFill>
              </a:rPr>
              <a:t>difficult</a:t>
            </a:r>
          </a:p>
          <a:p>
            <a:pPr algn="ctr"/>
            <a:r>
              <a:rPr lang="en-US" dirty="0"/>
              <a:t> </a:t>
            </a:r>
          </a:p>
          <a:p>
            <a:pPr algn="ctr"/>
            <a:r>
              <a:rPr lang="en-US" dirty="0">
                <a:solidFill>
                  <a:schemeClr val="tx1"/>
                </a:solidFill>
              </a:rPr>
              <a:t>verification:</a:t>
            </a:r>
            <a:r>
              <a:rPr lang="en-US" dirty="0"/>
              <a:t> </a:t>
            </a:r>
            <a:r>
              <a:rPr lang="en-US" b="1" dirty="0">
                <a:solidFill>
                  <a:srgbClr val="006C31"/>
                </a:solidFill>
              </a:rPr>
              <a:t>easy</a:t>
            </a:r>
          </a:p>
        </p:txBody>
      </p:sp>
      <p:sp>
        <p:nvSpPr>
          <p:cNvPr id="15" name="Cloud Callout 14">
            <a:extLst>
              <a:ext uri="{FF2B5EF4-FFF2-40B4-BE49-F238E27FC236}">
                <a16:creationId xmlns:a16="http://schemas.microsoft.com/office/drawing/2014/main" id="{C95819E1-B231-7EE2-C30E-070468D4BEE0}"/>
              </a:ext>
            </a:extLst>
          </p:cNvPr>
          <p:cNvSpPr/>
          <p:nvPr/>
        </p:nvSpPr>
        <p:spPr>
          <a:xfrm>
            <a:off x="3352800" y="838200"/>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about verifying a proposed solution ?</a:t>
            </a:r>
          </a:p>
        </p:txBody>
      </p:sp>
      <p:sp>
        <p:nvSpPr>
          <p:cNvPr id="25" name="TextBox 24">
            <a:extLst>
              <a:ext uri="{FF2B5EF4-FFF2-40B4-BE49-F238E27FC236}">
                <a16:creationId xmlns:a16="http://schemas.microsoft.com/office/drawing/2014/main" id="{C58CB61E-2899-1C6F-9051-5DBFA803AF4E}"/>
              </a:ext>
            </a:extLst>
          </p:cNvPr>
          <p:cNvSpPr txBox="1"/>
          <p:nvPr/>
        </p:nvSpPr>
        <p:spPr>
          <a:xfrm>
            <a:off x="7315200" y="1074158"/>
            <a:ext cx="593432"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Easy</a:t>
            </a:r>
          </a:p>
        </p:txBody>
      </p:sp>
      <p:sp>
        <p:nvSpPr>
          <p:cNvPr id="26" name="Cloud Callout 25">
            <a:extLst>
              <a:ext uri="{FF2B5EF4-FFF2-40B4-BE49-F238E27FC236}">
                <a16:creationId xmlns:a16="http://schemas.microsoft.com/office/drawing/2014/main" id="{239E546A-E874-C037-F132-4383691ED0D5}"/>
              </a:ext>
            </a:extLst>
          </p:cNvPr>
          <p:cNvSpPr/>
          <p:nvPr/>
        </p:nvSpPr>
        <p:spPr>
          <a:xfrm>
            <a:off x="1524000" y="5791200"/>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if the answer of an instance is </a:t>
            </a:r>
            <a:r>
              <a:rPr lang="en-US" b="1" dirty="0">
                <a:solidFill>
                  <a:srgbClr val="006C31"/>
                </a:solidFill>
              </a:rPr>
              <a:t>Yes</a:t>
            </a:r>
            <a:r>
              <a:rPr lang="en-US" dirty="0">
                <a:solidFill>
                  <a:schemeClr val="tx1"/>
                </a:solidFill>
              </a:rPr>
              <a:t> ?</a:t>
            </a:r>
          </a:p>
        </p:txBody>
      </p:sp>
      <p:sp>
        <p:nvSpPr>
          <p:cNvPr id="27" name="TextBox 26">
            <a:extLst>
              <a:ext uri="{FF2B5EF4-FFF2-40B4-BE49-F238E27FC236}">
                <a16:creationId xmlns:a16="http://schemas.microsoft.com/office/drawing/2014/main" id="{0B9774E3-19D3-25E6-A6D2-7BD9706DB227}"/>
              </a:ext>
            </a:extLst>
          </p:cNvPr>
          <p:cNvSpPr txBox="1"/>
          <p:nvPr/>
        </p:nvSpPr>
        <p:spPr>
          <a:xfrm>
            <a:off x="5562600" y="6027158"/>
            <a:ext cx="2680606"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There is a short </a:t>
            </a:r>
            <a:r>
              <a:rPr lang="en-US" i="1" dirty="0"/>
              <a:t>certificate</a:t>
            </a:r>
            <a:r>
              <a:rPr lang="en-US" dirty="0"/>
              <a:t>.</a:t>
            </a:r>
          </a:p>
        </p:txBody>
      </p:sp>
    </p:spTree>
    <p:extLst>
      <p:ext uri="{BB962C8B-B14F-4D97-AF65-F5344CB8AC3E}">
        <p14:creationId xmlns:p14="http://schemas.microsoft.com/office/powerpoint/2010/main" val="10768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20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20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2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up)">
                                      <p:cBhvr>
                                        <p:cTn id="70" dur="500"/>
                                        <p:tgtEl>
                                          <p:spTgt spid="1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20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wipe(up)">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down)">
                                      <p:cBhvr>
                                        <p:cTn id="85" dur="580">
                                          <p:stCondLst>
                                            <p:cond delay="0"/>
                                          </p:stCondLst>
                                        </p:cTn>
                                        <p:tgtEl>
                                          <p:spTgt spid="13"/>
                                        </p:tgtEl>
                                      </p:cBhvr>
                                    </p:animEffect>
                                    <p:anim calcmode="lin" valueType="num">
                                      <p:cBhvr>
                                        <p:cTn id="8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91" dur="26">
                                          <p:stCondLst>
                                            <p:cond delay="650"/>
                                          </p:stCondLst>
                                        </p:cTn>
                                        <p:tgtEl>
                                          <p:spTgt spid="13"/>
                                        </p:tgtEl>
                                      </p:cBhvr>
                                      <p:to x="100000" y="60000"/>
                                    </p:animScale>
                                    <p:animScale>
                                      <p:cBhvr>
                                        <p:cTn id="92" dur="166" decel="50000">
                                          <p:stCondLst>
                                            <p:cond delay="676"/>
                                          </p:stCondLst>
                                        </p:cTn>
                                        <p:tgtEl>
                                          <p:spTgt spid="13"/>
                                        </p:tgtEl>
                                      </p:cBhvr>
                                      <p:to x="100000" y="100000"/>
                                    </p:animScale>
                                    <p:animScale>
                                      <p:cBhvr>
                                        <p:cTn id="93" dur="26">
                                          <p:stCondLst>
                                            <p:cond delay="1312"/>
                                          </p:stCondLst>
                                        </p:cTn>
                                        <p:tgtEl>
                                          <p:spTgt spid="13"/>
                                        </p:tgtEl>
                                      </p:cBhvr>
                                      <p:to x="100000" y="80000"/>
                                    </p:animScale>
                                    <p:animScale>
                                      <p:cBhvr>
                                        <p:cTn id="94" dur="166" decel="50000">
                                          <p:stCondLst>
                                            <p:cond delay="1338"/>
                                          </p:stCondLst>
                                        </p:cTn>
                                        <p:tgtEl>
                                          <p:spTgt spid="13"/>
                                        </p:tgtEl>
                                      </p:cBhvr>
                                      <p:to x="100000" y="100000"/>
                                    </p:animScale>
                                    <p:animScale>
                                      <p:cBhvr>
                                        <p:cTn id="95" dur="26">
                                          <p:stCondLst>
                                            <p:cond delay="1642"/>
                                          </p:stCondLst>
                                        </p:cTn>
                                        <p:tgtEl>
                                          <p:spTgt spid="13"/>
                                        </p:tgtEl>
                                      </p:cBhvr>
                                      <p:to x="100000" y="90000"/>
                                    </p:animScale>
                                    <p:animScale>
                                      <p:cBhvr>
                                        <p:cTn id="96" dur="166" decel="50000">
                                          <p:stCondLst>
                                            <p:cond delay="1668"/>
                                          </p:stCondLst>
                                        </p:cTn>
                                        <p:tgtEl>
                                          <p:spTgt spid="13"/>
                                        </p:tgtEl>
                                      </p:cBhvr>
                                      <p:to x="100000" y="100000"/>
                                    </p:animScale>
                                    <p:animScale>
                                      <p:cBhvr>
                                        <p:cTn id="97" dur="26">
                                          <p:stCondLst>
                                            <p:cond delay="1808"/>
                                          </p:stCondLst>
                                        </p:cTn>
                                        <p:tgtEl>
                                          <p:spTgt spid="13"/>
                                        </p:tgtEl>
                                      </p:cBhvr>
                                      <p:to x="100000" y="95000"/>
                                    </p:animScale>
                                    <p:animScale>
                                      <p:cBhvr>
                                        <p:cTn id="98" dur="166" decel="50000">
                                          <p:stCondLst>
                                            <p:cond delay="1834"/>
                                          </p:stCondLst>
                                        </p:cTn>
                                        <p:tgtEl>
                                          <p:spTgt spid="13"/>
                                        </p:tgtEl>
                                      </p:cBhvr>
                                      <p:to x="100000" y="100000"/>
                                    </p:animScale>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fade">
                                      <p:cBhvr>
                                        <p:cTn id="103" dur="1000"/>
                                        <p:tgtEl>
                                          <p:spTgt spid="15"/>
                                        </p:tgtEl>
                                      </p:cBhvr>
                                    </p:animEffect>
                                    <p:anim calcmode="lin" valueType="num">
                                      <p:cBhvr>
                                        <p:cTn id="104" dur="1000" fill="hold"/>
                                        <p:tgtEl>
                                          <p:spTgt spid="15"/>
                                        </p:tgtEl>
                                        <p:attrNameLst>
                                          <p:attrName>ppt_x</p:attrName>
                                        </p:attrNameLst>
                                      </p:cBhvr>
                                      <p:tavLst>
                                        <p:tav tm="0">
                                          <p:val>
                                            <p:strVal val="#ppt_x"/>
                                          </p:val>
                                        </p:tav>
                                        <p:tav tm="100000">
                                          <p:val>
                                            <p:strVal val="#ppt_x"/>
                                          </p:val>
                                        </p:tav>
                                      </p:tavLst>
                                    </p:anim>
                                    <p:anim calcmode="lin" valueType="num">
                                      <p:cBhvr>
                                        <p:cTn id="10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31" presetClass="entr" presetSubtype="0" fill="hold" grpId="0" nodeType="click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1000" fill="hold"/>
                                        <p:tgtEl>
                                          <p:spTgt spid="25"/>
                                        </p:tgtEl>
                                        <p:attrNameLst>
                                          <p:attrName>ppt_w</p:attrName>
                                        </p:attrNameLst>
                                      </p:cBhvr>
                                      <p:tavLst>
                                        <p:tav tm="0">
                                          <p:val>
                                            <p:fltVal val="0"/>
                                          </p:val>
                                        </p:tav>
                                        <p:tav tm="100000">
                                          <p:val>
                                            <p:strVal val="#ppt_w"/>
                                          </p:val>
                                        </p:tav>
                                      </p:tavLst>
                                    </p:anim>
                                    <p:anim calcmode="lin" valueType="num">
                                      <p:cBhvr>
                                        <p:cTn id="111" dur="1000" fill="hold"/>
                                        <p:tgtEl>
                                          <p:spTgt spid="25"/>
                                        </p:tgtEl>
                                        <p:attrNameLst>
                                          <p:attrName>ppt_h</p:attrName>
                                        </p:attrNameLst>
                                      </p:cBhvr>
                                      <p:tavLst>
                                        <p:tav tm="0">
                                          <p:val>
                                            <p:fltVal val="0"/>
                                          </p:val>
                                        </p:tav>
                                        <p:tav tm="100000">
                                          <p:val>
                                            <p:strVal val="#ppt_h"/>
                                          </p:val>
                                        </p:tav>
                                      </p:tavLst>
                                    </p:anim>
                                    <p:anim calcmode="lin" valueType="num">
                                      <p:cBhvr>
                                        <p:cTn id="112" dur="1000" fill="hold"/>
                                        <p:tgtEl>
                                          <p:spTgt spid="25"/>
                                        </p:tgtEl>
                                        <p:attrNameLst>
                                          <p:attrName>style.rotation</p:attrName>
                                        </p:attrNameLst>
                                      </p:cBhvr>
                                      <p:tavLst>
                                        <p:tav tm="0">
                                          <p:val>
                                            <p:fltVal val="90"/>
                                          </p:val>
                                        </p:tav>
                                        <p:tav tm="100000">
                                          <p:val>
                                            <p:fltVal val="0"/>
                                          </p:val>
                                        </p:tav>
                                      </p:tavLst>
                                    </p:anim>
                                    <p:animEffect transition="in" filter="fade">
                                      <p:cBhvr>
                                        <p:cTn id="113" dur="1000"/>
                                        <p:tgtEl>
                                          <p:spTgt spid="25"/>
                                        </p:tgtEl>
                                      </p:cBhvr>
                                    </p:animEffect>
                                  </p:childTnLst>
                                </p:cTn>
                              </p:par>
                            </p:childTnLst>
                          </p:cTn>
                        </p:par>
                      </p:childTnLst>
                    </p:cTn>
                  </p:par>
                  <p:par>
                    <p:cTn id="114" fill="hold">
                      <p:stCondLst>
                        <p:cond delay="indefinite"/>
                      </p:stCondLst>
                      <p:childTnLst>
                        <p:par>
                          <p:cTn id="115" fill="hold">
                            <p:stCondLst>
                              <p:cond delay="0"/>
                            </p:stCondLst>
                            <p:childTnLst>
                              <p:par>
                                <p:cTn id="116" presetID="14" presetClass="entr" presetSubtype="10" fill="hold" grpId="0" nodeType="click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randombar(horizontal)">
                                      <p:cBhvr>
                                        <p:cTn id="118" dur="500"/>
                                        <p:tgtEl>
                                          <p:spTgt spid="1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14">
                                            <p:txEl>
                                              <p:pRg st="0" end="0"/>
                                            </p:txEl>
                                          </p:spTgt>
                                        </p:tgtEl>
                                        <p:attrNameLst>
                                          <p:attrName>style.visibility</p:attrName>
                                        </p:attrNameLst>
                                      </p:cBhvr>
                                      <p:to>
                                        <p:strVal val="visible"/>
                                      </p:to>
                                    </p:set>
                                    <p:animEffect transition="in" filter="wipe(down)">
                                      <p:cBhvr>
                                        <p:cTn id="123" dur="500"/>
                                        <p:tgtEl>
                                          <p:spTgt spid="14">
                                            <p:txEl>
                                              <p:pRg st="0" end="0"/>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nodeType="clickEffect">
                                  <p:stCondLst>
                                    <p:cond delay="0"/>
                                  </p:stCondLst>
                                  <p:childTnLst>
                                    <p:set>
                                      <p:cBhvr>
                                        <p:cTn id="127" dur="1" fill="hold">
                                          <p:stCondLst>
                                            <p:cond delay="0"/>
                                          </p:stCondLst>
                                        </p:cTn>
                                        <p:tgtEl>
                                          <p:spTgt spid="14">
                                            <p:txEl>
                                              <p:pRg st="2" end="2"/>
                                            </p:txEl>
                                          </p:spTgt>
                                        </p:tgtEl>
                                        <p:attrNameLst>
                                          <p:attrName>style.visibility</p:attrName>
                                        </p:attrNameLst>
                                      </p:cBhvr>
                                      <p:to>
                                        <p:strVal val="visible"/>
                                      </p:to>
                                    </p:set>
                                    <p:animEffect transition="in" filter="wipe(down)">
                                      <p:cBhvr>
                                        <p:cTn id="128" dur="500"/>
                                        <p:tgtEl>
                                          <p:spTgt spid="14">
                                            <p:txEl>
                                              <p:pRg st="2" end="2"/>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26"/>
                                        </p:tgtEl>
                                        <p:attrNameLst>
                                          <p:attrName>style.visibility</p:attrName>
                                        </p:attrNameLst>
                                      </p:cBhvr>
                                      <p:to>
                                        <p:strVal val="visible"/>
                                      </p:to>
                                    </p:set>
                                    <p:animEffect transition="in" filter="fade">
                                      <p:cBhvr>
                                        <p:cTn id="133" dur="1000"/>
                                        <p:tgtEl>
                                          <p:spTgt spid="26"/>
                                        </p:tgtEl>
                                      </p:cBhvr>
                                    </p:animEffect>
                                    <p:anim calcmode="lin" valueType="num">
                                      <p:cBhvr>
                                        <p:cTn id="134" dur="1000" fill="hold"/>
                                        <p:tgtEl>
                                          <p:spTgt spid="26"/>
                                        </p:tgtEl>
                                        <p:attrNameLst>
                                          <p:attrName>ppt_x</p:attrName>
                                        </p:attrNameLst>
                                      </p:cBhvr>
                                      <p:tavLst>
                                        <p:tav tm="0">
                                          <p:val>
                                            <p:strVal val="#ppt_x"/>
                                          </p:val>
                                        </p:tav>
                                        <p:tav tm="100000">
                                          <p:val>
                                            <p:strVal val="#ppt_x"/>
                                          </p:val>
                                        </p:tav>
                                      </p:tavLst>
                                    </p:anim>
                                    <p:anim calcmode="lin" valueType="num">
                                      <p:cBhvr>
                                        <p:cTn id="13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30"/>
                                        </p:tgtEl>
                                        <p:attrNameLst>
                                          <p:attrName>style.visibility</p:attrName>
                                        </p:attrNameLst>
                                      </p:cBhvr>
                                      <p:to>
                                        <p:strVal val="visible"/>
                                      </p:to>
                                    </p:set>
                                    <p:animEffect transition="in" filter="wipe(left)">
                                      <p:cBhvr>
                                        <p:cTn id="140" dur="500"/>
                                        <p:tgtEl>
                                          <p:spTgt spid="3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wipe(left)">
                                      <p:cBhvr>
                                        <p:cTn id="145" dur="500"/>
                                        <p:tgtEl>
                                          <p:spTgt spid="31"/>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32"/>
                                        </p:tgtEl>
                                        <p:attrNameLst>
                                          <p:attrName>style.visibility</p:attrName>
                                        </p:attrNameLst>
                                      </p:cBhvr>
                                      <p:to>
                                        <p:strVal val="visible"/>
                                      </p:to>
                                    </p:set>
                                    <p:animEffect transition="in" filter="wipe(left)">
                                      <p:cBhvr>
                                        <p:cTn id="150" dur="500"/>
                                        <p:tgtEl>
                                          <p:spTgt spid="32"/>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33"/>
                                        </p:tgtEl>
                                        <p:attrNameLst>
                                          <p:attrName>style.visibility</p:attrName>
                                        </p:attrNameLst>
                                      </p:cBhvr>
                                      <p:to>
                                        <p:strVal val="visible"/>
                                      </p:to>
                                    </p:set>
                                    <p:animEffect transition="in" filter="wipe(left)">
                                      <p:cBhvr>
                                        <p:cTn id="155" dur="500"/>
                                        <p:tgtEl>
                                          <p:spTgt spid="33"/>
                                        </p:tgtEl>
                                      </p:cBhvr>
                                    </p:animEffect>
                                  </p:childTnLst>
                                </p:cTn>
                              </p:par>
                            </p:childTnLst>
                          </p:cTn>
                        </p:par>
                      </p:childTnLst>
                    </p:cTn>
                  </p:par>
                  <p:par>
                    <p:cTn id="156" fill="hold">
                      <p:stCondLst>
                        <p:cond delay="indefinite"/>
                      </p:stCondLst>
                      <p:childTnLst>
                        <p:par>
                          <p:cTn id="157" fill="hold">
                            <p:stCondLst>
                              <p:cond delay="0"/>
                            </p:stCondLst>
                            <p:childTnLst>
                              <p:par>
                                <p:cTn id="158" presetID="31" presetClass="entr" presetSubtype="0" fill="hold" grpId="0" nodeType="clickEffect">
                                  <p:stCondLst>
                                    <p:cond delay="0"/>
                                  </p:stCondLst>
                                  <p:childTnLst>
                                    <p:set>
                                      <p:cBhvr>
                                        <p:cTn id="159" dur="1" fill="hold">
                                          <p:stCondLst>
                                            <p:cond delay="0"/>
                                          </p:stCondLst>
                                        </p:cTn>
                                        <p:tgtEl>
                                          <p:spTgt spid="27"/>
                                        </p:tgtEl>
                                        <p:attrNameLst>
                                          <p:attrName>style.visibility</p:attrName>
                                        </p:attrNameLst>
                                      </p:cBhvr>
                                      <p:to>
                                        <p:strVal val="visible"/>
                                      </p:to>
                                    </p:set>
                                    <p:anim calcmode="lin" valueType="num">
                                      <p:cBhvr>
                                        <p:cTn id="160" dur="1000" fill="hold"/>
                                        <p:tgtEl>
                                          <p:spTgt spid="27"/>
                                        </p:tgtEl>
                                        <p:attrNameLst>
                                          <p:attrName>ppt_w</p:attrName>
                                        </p:attrNameLst>
                                      </p:cBhvr>
                                      <p:tavLst>
                                        <p:tav tm="0">
                                          <p:val>
                                            <p:fltVal val="0"/>
                                          </p:val>
                                        </p:tav>
                                        <p:tav tm="100000">
                                          <p:val>
                                            <p:strVal val="#ppt_w"/>
                                          </p:val>
                                        </p:tav>
                                      </p:tavLst>
                                    </p:anim>
                                    <p:anim calcmode="lin" valueType="num">
                                      <p:cBhvr>
                                        <p:cTn id="161" dur="1000" fill="hold"/>
                                        <p:tgtEl>
                                          <p:spTgt spid="27"/>
                                        </p:tgtEl>
                                        <p:attrNameLst>
                                          <p:attrName>ppt_h</p:attrName>
                                        </p:attrNameLst>
                                      </p:cBhvr>
                                      <p:tavLst>
                                        <p:tav tm="0">
                                          <p:val>
                                            <p:fltVal val="0"/>
                                          </p:val>
                                        </p:tav>
                                        <p:tav tm="100000">
                                          <p:val>
                                            <p:strVal val="#ppt_h"/>
                                          </p:val>
                                        </p:tav>
                                      </p:tavLst>
                                    </p:anim>
                                    <p:anim calcmode="lin" valueType="num">
                                      <p:cBhvr>
                                        <p:cTn id="162" dur="1000" fill="hold"/>
                                        <p:tgtEl>
                                          <p:spTgt spid="27"/>
                                        </p:tgtEl>
                                        <p:attrNameLst>
                                          <p:attrName>style.rotation</p:attrName>
                                        </p:attrNameLst>
                                      </p:cBhvr>
                                      <p:tavLst>
                                        <p:tav tm="0">
                                          <p:val>
                                            <p:fltVal val="90"/>
                                          </p:val>
                                        </p:tav>
                                        <p:tav tm="100000">
                                          <p:val>
                                            <p:fltVal val="0"/>
                                          </p:val>
                                        </p:tav>
                                      </p:tavLst>
                                    </p:anim>
                                    <p:animEffect transition="in" filter="fade">
                                      <p:cBhvr>
                                        <p:cTn id="16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animBg="1"/>
      <p:bldP spid="16" grpId="0"/>
      <p:bldP spid="17" grpId="0"/>
      <p:bldP spid="18" grpId="0"/>
      <p:bldP spid="19" grpId="0"/>
      <p:bldP spid="20" grpId="0"/>
      <p:bldP spid="21" grpId="0"/>
      <p:bldP spid="29" grpId="0"/>
      <p:bldP spid="30" grpId="0" animBg="1"/>
      <p:bldP spid="31" grpId="0" animBg="1"/>
      <p:bldP spid="32" grpId="0" animBg="1"/>
      <p:bldP spid="33" grpId="0" animBg="1"/>
      <p:bldP spid="14" grpId="0" animBg="1"/>
      <p:bldP spid="15"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graphicFrame>
        <p:nvGraphicFramePr>
          <p:cNvPr id="5" name="Content Placeholder 4"/>
          <p:cNvGraphicFramePr>
            <a:graphicFrameLocks/>
          </p:cNvGraphicFramePr>
          <p:nvPr>
            <p:extLst>
              <p:ext uri="{D42A27DB-BD31-4B8C-83A1-F6EECF244321}">
                <p14:modId xmlns:p14="http://schemas.microsoft.com/office/powerpoint/2010/main" val="3948013364"/>
              </p:ext>
            </p:extLst>
          </p:nvPr>
        </p:nvGraphicFramePr>
        <p:xfrm>
          <a:off x="1752600" y="2209800"/>
          <a:ext cx="7239000" cy="3429000"/>
        </p:xfrm>
        <a:graphic>
          <a:graphicData uri="http://schemas.openxmlformats.org/drawingml/2006/table">
            <a:tbl>
              <a:tblPr firstRow="1" bandRow="1">
                <a:tableStyleId>{3C2FFA5D-87B4-456A-9821-1D502468CF0F}</a:tableStyleId>
              </a:tblPr>
              <a:tblGrid>
                <a:gridCol w="2981010">
                  <a:extLst>
                    <a:ext uri="{9D8B030D-6E8A-4147-A177-3AD203B41FA5}">
                      <a16:colId xmlns:a16="http://schemas.microsoft.com/office/drawing/2014/main" val="20000"/>
                    </a:ext>
                  </a:extLst>
                </a:gridCol>
                <a:gridCol w="4257990">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3"/>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r h="381000">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8100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
        <p:nvSpPr>
          <p:cNvPr id="6" name="TextBox 5"/>
          <p:cNvSpPr txBox="1"/>
          <p:nvPr/>
        </p:nvSpPr>
        <p:spPr>
          <a:xfrm>
            <a:off x="2413752" y="2602468"/>
            <a:ext cx="1386598" cy="369332"/>
          </a:xfrm>
          <a:prstGeom prst="rect">
            <a:avLst/>
          </a:prstGeom>
          <a:noFill/>
        </p:spPr>
        <p:txBody>
          <a:bodyPr wrap="none" rtlCol="0">
            <a:spAutoFit/>
          </a:bodyPr>
          <a:lstStyle/>
          <a:p>
            <a:r>
              <a:rPr lang="en-US" dirty="0"/>
              <a:t>Longest Path</a:t>
            </a:r>
          </a:p>
        </p:txBody>
      </p:sp>
      <p:sp>
        <p:nvSpPr>
          <p:cNvPr id="7" name="TextBox 6"/>
          <p:cNvSpPr txBox="1"/>
          <p:nvPr/>
        </p:nvSpPr>
        <p:spPr>
          <a:xfrm>
            <a:off x="2341598" y="4507468"/>
            <a:ext cx="1367554" cy="369332"/>
          </a:xfrm>
          <a:prstGeom prst="rect">
            <a:avLst/>
          </a:prstGeom>
          <a:noFill/>
        </p:spPr>
        <p:txBody>
          <a:bodyPr wrap="none" rtlCol="0">
            <a:spAutoFit/>
          </a:bodyPr>
          <a:lstStyle/>
          <a:p>
            <a:r>
              <a:rPr lang="en-US" dirty="0"/>
              <a:t>3D matching</a:t>
            </a:r>
          </a:p>
        </p:txBody>
      </p:sp>
      <p:sp>
        <p:nvSpPr>
          <p:cNvPr id="8" name="TextBox 7"/>
          <p:cNvSpPr txBox="1"/>
          <p:nvPr/>
        </p:nvSpPr>
        <p:spPr>
          <a:xfrm>
            <a:off x="2294340" y="4114800"/>
            <a:ext cx="1744260" cy="369332"/>
          </a:xfrm>
          <a:prstGeom prst="rect">
            <a:avLst/>
          </a:prstGeom>
          <a:noFill/>
        </p:spPr>
        <p:txBody>
          <a:bodyPr wrap="none" rtlCol="0">
            <a:spAutoFit/>
          </a:bodyPr>
          <a:lstStyle/>
          <a:p>
            <a:r>
              <a:rPr lang="en-US" dirty="0"/>
              <a:t>Independent Set</a:t>
            </a:r>
          </a:p>
        </p:txBody>
      </p:sp>
      <p:sp>
        <p:nvSpPr>
          <p:cNvPr id="9" name="TextBox 8"/>
          <p:cNvSpPr txBox="1"/>
          <p:nvPr/>
        </p:nvSpPr>
        <p:spPr>
          <a:xfrm>
            <a:off x="1828800" y="3364468"/>
            <a:ext cx="2844048" cy="369332"/>
          </a:xfrm>
          <a:prstGeom prst="rect">
            <a:avLst/>
          </a:prstGeom>
          <a:noFill/>
        </p:spPr>
        <p:txBody>
          <a:bodyPr wrap="none" rtlCol="0">
            <a:spAutoFit/>
          </a:bodyPr>
          <a:lstStyle/>
          <a:p>
            <a:r>
              <a:rPr lang="en-US" dirty="0"/>
              <a:t>Travelling salesman Problem</a:t>
            </a:r>
          </a:p>
        </p:txBody>
      </p:sp>
      <p:sp>
        <p:nvSpPr>
          <p:cNvPr id="10" name="TextBox 9"/>
          <p:cNvSpPr txBox="1"/>
          <p:nvPr/>
        </p:nvSpPr>
        <p:spPr>
          <a:xfrm>
            <a:off x="2380737" y="2976880"/>
            <a:ext cx="1353063" cy="369332"/>
          </a:xfrm>
          <a:prstGeom prst="rect">
            <a:avLst/>
          </a:prstGeom>
          <a:noFill/>
        </p:spPr>
        <p:txBody>
          <a:bodyPr wrap="none" rtlCol="0">
            <a:spAutoFit/>
          </a:bodyPr>
          <a:lstStyle/>
          <a:p>
            <a:r>
              <a:rPr lang="en-US" dirty="0"/>
              <a:t>Vertex cover</a:t>
            </a:r>
          </a:p>
        </p:txBody>
      </p:sp>
      <p:sp>
        <p:nvSpPr>
          <p:cNvPr id="11" name="TextBox 10"/>
          <p:cNvSpPr txBox="1"/>
          <p:nvPr/>
        </p:nvSpPr>
        <p:spPr>
          <a:xfrm>
            <a:off x="1727952" y="4888468"/>
            <a:ext cx="2803396" cy="369332"/>
          </a:xfrm>
          <a:prstGeom prst="rect">
            <a:avLst/>
          </a:prstGeom>
          <a:noFill/>
        </p:spPr>
        <p:txBody>
          <a:bodyPr wrap="none" rtlCol="0">
            <a:spAutoFit/>
          </a:bodyPr>
          <a:lstStyle/>
          <a:p>
            <a:r>
              <a:rPr lang="en-US" dirty="0"/>
              <a:t>Integer Linear Programming</a:t>
            </a:r>
          </a:p>
        </p:txBody>
      </p:sp>
      <p:sp>
        <p:nvSpPr>
          <p:cNvPr id="12" name="TextBox 11"/>
          <p:cNvSpPr txBox="1"/>
          <p:nvPr/>
        </p:nvSpPr>
        <p:spPr>
          <a:xfrm rot="5400000">
            <a:off x="2953965" y="5188413"/>
            <a:ext cx="468398" cy="584775"/>
          </a:xfrm>
          <a:prstGeom prst="rect">
            <a:avLst/>
          </a:prstGeom>
          <a:noFill/>
        </p:spPr>
        <p:txBody>
          <a:bodyPr wrap="none" rtlCol="0">
            <a:spAutoFit/>
          </a:bodyPr>
          <a:lstStyle/>
          <a:p>
            <a:r>
              <a:rPr lang="en-US" sz="3200" dirty="0"/>
              <a:t>…</a:t>
            </a:r>
          </a:p>
        </p:txBody>
      </p:sp>
      <p:sp>
        <p:nvSpPr>
          <p:cNvPr id="13" name="TextBox 12"/>
          <p:cNvSpPr txBox="1"/>
          <p:nvPr/>
        </p:nvSpPr>
        <p:spPr>
          <a:xfrm>
            <a:off x="1638606" y="2209800"/>
            <a:ext cx="3238194" cy="369332"/>
          </a:xfrm>
          <a:prstGeom prst="rect">
            <a:avLst/>
          </a:prstGeom>
          <a:solidFill>
            <a:srgbClr val="FFC000"/>
          </a:solidFill>
        </p:spPr>
        <p:txBody>
          <a:bodyPr wrap="none" rtlCol="0">
            <a:spAutoFit/>
          </a:bodyPr>
          <a:lstStyle/>
          <a:p>
            <a:r>
              <a:rPr lang="en-US" dirty="0">
                <a:solidFill>
                  <a:srgbClr val="C00000"/>
                </a:solidFill>
              </a:rPr>
              <a:t>No Efficient algorithm till date </a:t>
            </a:r>
            <a:r>
              <a:rPr lang="en-US" dirty="0">
                <a:solidFill>
                  <a:srgbClr val="C00000"/>
                </a:solidFill>
                <a:sym typeface="Wingdings" pitchFamily="2" charset="2"/>
              </a:rPr>
              <a:t></a:t>
            </a:r>
            <a:endParaRPr lang="en-US" dirty="0">
              <a:solidFill>
                <a:srgbClr val="C00000"/>
              </a:solidFill>
            </a:endParaRPr>
          </a:p>
        </p:txBody>
      </p:sp>
      <p:sp>
        <p:nvSpPr>
          <p:cNvPr id="16" name="TextBox 15"/>
          <p:cNvSpPr txBox="1"/>
          <p:nvPr/>
        </p:nvSpPr>
        <p:spPr>
          <a:xfrm>
            <a:off x="2286000" y="3733800"/>
            <a:ext cx="1909112" cy="369332"/>
          </a:xfrm>
          <a:prstGeom prst="rect">
            <a:avLst/>
          </a:prstGeom>
          <a:noFill/>
        </p:spPr>
        <p:txBody>
          <a:bodyPr wrap="none" rtlCol="0">
            <a:spAutoFit/>
          </a:bodyPr>
          <a:lstStyle/>
          <a:p>
            <a:r>
              <a:rPr lang="en-US" dirty="0"/>
              <a:t>Hamiltonian cycle</a:t>
            </a:r>
          </a:p>
        </p:txBody>
      </p:sp>
      <p:sp>
        <p:nvSpPr>
          <p:cNvPr id="29" name="Rounded Rectangle 28"/>
          <p:cNvSpPr/>
          <p:nvPr/>
        </p:nvSpPr>
        <p:spPr>
          <a:xfrm>
            <a:off x="4953000" y="2787134"/>
            <a:ext cx="1524000" cy="231826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For each </a:t>
            </a:r>
            <a:r>
              <a:rPr lang="en-US" b="1" dirty="0">
                <a:solidFill>
                  <a:srgbClr val="0070C0"/>
                </a:solidFill>
              </a:rPr>
              <a:t>Yes-Instance</a:t>
            </a:r>
          </a:p>
          <a:p>
            <a:pPr algn="ctr"/>
            <a:endParaRPr lang="en-US" dirty="0">
              <a:solidFill>
                <a:srgbClr val="0070C0"/>
              </a:solidFill>
            </a:endParaRPr>
          </a:p>
          <a:p>
            <a:pPr algn="ctr"/>
            <a:r>
              <a:rPr lang="en-US" dirty="0">
                <a:solidFill>
                  <a:srgbClr val="0070C0"/>
                </a:solidFill>
              </a:rPr>
              <a:t>short</a:t>
            </a:r>
          </a:p>
          <a:p>
            <a:pPr algn="ctr"/>
            <a:r>
              <a:rPr lang="en-US" dirty="0">
                <a:solidFill>
                  <a:srgbClr val="0070C0"/>
                </a:solidFill>
              </a:rPr>
              <a:t>Certificate</a:t>
            </a:r>
          </a:p>
          <a:p>
            <a:pPr algn="ctr"/>
            <a:endParaRPr lang="en-US" dirty="0">
              <a:solidFill>
                <a:srgbClr val="0070C0"/>
              </a:solidFill>
            </a:endParaRPr>
          </a:p>
        </p:txBody>
      </p:sp>
      <p:sp>
        <p:nvSpPr>
          <p:cNvPr id="30" name="Rounded Rectangle 29"/>
          <p:cNvSpPr/>
          <p:nvPr/>
        </p:nvSpPr>
        <p:spPr>
          <a:xfrm>
            <a:off x="6934200" y="2787134"/>
            <a:ext cx="1524000" cy="2274332"/>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a:t>
            </a:r>
            <a:r>
              <a:rPr lang="en-US" dirty="0"/>
              <a:t> </a:t>
            </a:r>
            <a:r>
              <a:rPr lang="en-US" dirty="0">
                <a:solidFill>
                  <a:srgbClr val="C00000"/>
                </a:solidFill>
              </a:rPr>
              <a:t>difficult</a:t>
            </a:r>
          </a:p>
          <a:p>
            <a:pPr algn="ctr"/>
            <a:r>
              <a:rPr lang="en-US" dirty="0"/>
              <a:t> </a:t>
            </a:r>
          </a:p>
          <a:p>
            <a:pPr algn="ctr"/>
            <a:r>
              <a:rPr lang="en-US" dirty="0">
                <a:solidFill>
                  <a:schemeClr val="tx1"/>
                </a:solidFill>
              </a:rPr>
              <a:t>verification:</a:t>
            </a:r>
            <a:r>
              <a:rPr lang="en-US" dirty="0"/>
              <a:t> </a:t>
            </a:r>
            <a:r>
              <a:rPr lang="en-US" b="1" dirty="0">
                <a:solidFill>
                  <a:srgbClr val="006C31"/>
                </a:solidFill>
              </a:rPr>
              <a:t>easy</a:t>
            </a:r>
          </a:p>
        </p:txBody>
      </p:sp>
    </p:spTree>
    <p:extLst>
      <p:ext uri="{BB962C8B-B14F-4D97-AF65-F5344CB8AC3E}">
        <p14:creationId xmlns:p14="http://schemas.microsoft.com/office/powerpoint/2010/main" val="1363515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1" dur="500"/>
                                        <p:tgtEl>
                                          <p:spTgt spid="2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9">
                                            <p:txEl>
                                              <p:pRg st="2" end="2"/>
                                            </p:txEl>
                                          </p:spTgt>
                                        </p:tgtEl>
                                        <p:attrNameLst>
                                          <p:attrName>style.visibility</p:attrName>
                                        </p:attrNameLst>
                                      </p:cBhvr>
                                      <p:to>
                                        <p:strVal val="visible"/>
                                      </p:to>
                                    </p:set>
                                    <p:anim calcmode="lin" valueType="num">
                                      <p:cBhvr>
                                        <p:cTn id="16" dur="500" fill="hold"/>
                                        <p:tgtEl>
                                          <p:spTgt spid="29">
                                            <p:txEl>
                                              <p:pRg st="2" end="2"/>
                                            </p:txEl>
                                          </p:spTgt>
                                        </p:tgtEl>
                                        <p:attrNameLst>
                                          <p:attrName>ppt_w</p:attrName>
                                        </p:attrNameLst>
                                      </p:cBhvr>
                                      <p:tavLst>
                                        <p:tav tm="0">
                                          <p:val>
                                            <p:fltVal val="0"/>
                                          </p:val>
                                        </p:tav>
                                        <p:tav tm="100000">
                                          <p:val>
                                            <p:strVal val="#ppt_w"/>
                                          </p:val>
                                        </p:tav>
                                      </p:tavLst>
                                    </p:anim>
                                    <p:anim calcmode="lin" valueType="num">
                                      <p:cBhvr>
                                        <p:cTn id="17" dur="500" fill="hold"/>
                                        <p:tgtEl>
                                          <p:spTgt spid="29">
                                            <p:txEl>
                                              <p:pRg st="2" end="2"/>
                                            </p:txEl>
                                          </p:spTgt>
                                        </p:tgtEl>
                                        <p:attrNameLst>
                                          <p:attrName>ppt_h</p:attrName>
                                        </p:attrNameLst>
                                      </p:cBhvr>
                                      <p:tavLst>
                                        <p:tav tm="0">
                                          <p:val>
                                            <p:fltVal val="0"/>
                                          </p:val>
                                        </p:tav>
                                        <p:tav tm="100000">
                                          <p:val>
                                            <p:strVal val="#ppt_h"/>
                                          </p:val>
                                        </p:tav>
                                      </p:tavLst>
                                    </p:anim>
                                    <p:animEffect transition="in" filter="fade">
                                      <p:cBhvr>
                                        <p:cTn id="18" dur="500"/>
                                        <p:tgtEl>
                                          <p:spTgt spid="29">
                                            <p:txEl>
                                              <p:pRg st="2" end="2"/>
                                            </p:txEl>
                                          </p:spTgt>
                                        </p:tgtEl>
                                      </p:cBhvr>
                                    </p:animEffect>
                                  </p:childTnLst>
                                </p:cTn>
                              </p:par>
                              <p:par>
                                <p:cTn id="19" presetID="53" presetClass="entr" presetSubtype="16" fill="hold" nodeType="withEffect">
                                  <p:stCondLst>
                                    <p:cond delay="0"/>
                                  </p:stCondLst>
                                  <p:childTnLst>
                                    <p:set>
                                      <p:cBhvr>
                                        <p:cTn id="20" dur="1" fill="hold">
                                          <p:stCondLst>
                                            <p:cond delay="0"/>
                                          </p:stCondLst>
                                        </p:cTn>
                                        <p:tgtEl>
                                          <p:spTgt spid="29">
                                            <p:txEl>
                                              <p:pRg st="3" end="3"/>
                                            </p:txEl>
                                          </p:spTgt>
                                        </p:tgtEl>
                                        <p:attrNameLst>
                                          <p:attrName>style.visibility</p:attrName>
                                        </p:attrNameLst>
                                      </p:cBhvr>
                                      <p:to>
                                        <p:strVal val="visible"/>
                                      </p:to>
                                    </p:set>
                                    <p:anim calcmode="lin" valueType="num">
                                      <p:cBhvr>
                                        <p:cTn id="21" dur="500" fill="hold"/>
                                        <p:tgtEl>
                                          <p:spTgt spid="29">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9">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6C31"/>
                </a:solidFill>
              </a:rPr>
              <a:t>NP</a:t>
            </a:r>
            <a:r>
              <a:rPr lang="en-US" sz="4000" dirty="0"/>
              <a:t> class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600200"/>
                <a:ext cx="8839200" cy="4525963"/>
              </a:xfrm>
            </p:spPr>
            <p:txBody>
              <a:bodyPr/>
              <a:lstStyle/>
              <a:p>
                <a:pPr marL="0" indent="0" algn="ctr">
                  <a:buNone/>
                </a:pPr>
                <a14:m>
                  <m:oMath xmlns:m="http://schemas.openxmlformats.org/officeDocument/2006/math">
                    <m:r>
                      <a:rPr lang="en-US" sz="2000" b="1" i="1" dirty="0" smtClean="0">
                        <a:solidFill>
                          <a:srgbClr val="C00000"/>
                        </a:solidFill>
                        <a:latin typeface="Cambria Math"/>
                      </a:rPr>
                      <m:t>𝑿</m:t>
                    </m:r>
                    <m:r>
                      <a:rPr lang="en-US" sz="2000" b="1" i="1" dirty="0" smtClean="0">
                        <a:solidFill>
                          <a:srgbClr val="C00000"/>
                        </a:solidFill>
                        <a:latin typeface="Cambria Math"/>
                      </a:rPr>
                      <m:t> </m:t>
                    </m:r>
                  </m:oMath>
                </a14:m>
                <a:r>
                  <a:rPr lang="en-US" sz="2000" dirty="0"/>
                  <a:t>: any decision problem</a:t>
                </a:r>
              </a:p>
              <a:p>
                <a:pPr marL="0" indent="0" algn="ctr">
                  <a:buNone/>
                </a:pPr>
                <a:endParaRPr lang="en-US" sz="2000" dirty="0"/>
              </a:p>
              <a:p>
                <a:pPr marL="0" indent="0" algn="ctr">
                  <a:buNone/>
                </a:pPr>
                <a14:m>
                  <m:oMath xmlns:m="http://schemas.openxmlformats.org/officeDocument/2006/math">
                    <m:r>
                      <a:rPr lang="en-US" sz="2000" b="1" i="1" dirty="0" smtClean="0">
                        <a:solidFill>
                          <a:srgbClr val="0070C0"/>
                        </a:solidFill>
                        <a:latin typeface="Cambria Math"/>
                      </a:rPr>
                      <m:t>𝑰</m:t>
                    </m:r>
                  </m:oMath>
                </a14:m>
                <a:r>
                  <a:rPr lang="en-US" sz="2000" dirty="0"/>
                  <a:t> : any (input) instance of </a:t>
                </a:r>
                <a14:m>
                  <m:oMath xmlns:m="http://schemas.openxmlformats.org/officeDocument/2006/math">
                    <m:r>
                      <a:rPr lang="en-US" sz="2000" b="1" i="1" dirty="0" smtClean="0">
                        <a:solidFill>
                          <a:srgbClr val="C00000"/>
                        </a:solidFill>
                        <a:latin typeface="Cambria Math"/>
                      </a:rPr>
                      <m:t>𝑿</m:t>
                    </m:r>
                  </m:oMath>
                </a14:m>
                <a:endParaRPr lang="en-US" sz="2000" dirty="0"/>
              </a:p>
              <a:p>
                <a:pPr marL="0" indent="0">
                  <a:buNone/>
                </a:pPr>
                <a:endParaRPr lang="en-US" sz="2000" b="1" dirty="0"/>
              </a:p>
              <a:p>
                <a:pPr marL="0" indent="0">
                  <a:buNone/>
                </a:pPr>
                <a:r>
                  <a:rPr lang="en-US" sz="2000" b="1" dirty="0">
                    <a:solidFill>
                      <a:srgbClr val="006C31"/>
                    </a:solidFill>
                  </a:rPr>
                  <a:t>Efficient</a:t>
                </a:r>
                <a:r>
                  <a:rPr lang="en-US" sz="2000" b="1" dirty="0"/>
                  <a:t> certifier for </a:t>
                </a:r>
                <a14:m>
                  <m:oMath xmlns:m="http://schemas.openxmlformats.org/officeDocument/2006/math">
                    <m:r>
                      <a:rPr lang="en-US" sz="2000" b="1" i="1" dirty="0" smtClean="0">
                        <a:solidFill>
                          <a:srgbClr val="C00000"/>
                        </a:solidFill>
                        <a:latin typeface="Cambria Math"/>
                      </a:rPr>
                      <m:t>𝑿</m:t>
                    </m:r>
                    <m:r>
                      <a:rPr lang="en-US" sz="2000" b="1" i="1" dirty="0">
                        <a:solidFill>
                          <a:srgbClr val="C00000"/>
                        </a:solidFill>
                        <a:latin typeface="Cambria Math"/>
                      </a:rPr>
                      <m:t> </m:t>
                    </m:r>
                  </m:oMath>
                </a14:m>
                <a:r>
                  <a:rPr lang="en-US" sz="2000" dirty="0"/>
                  <a:t>:</a:t>
                </a:r>
              </a:p>
              <a:p>
                <a:pPr marL="0" indent="0">
                  <a:buNone/>
                </a:pPr>
                <a:r>
                  <a:rPr lang="en-US" sz="2000" dirty="0"/>
                  <a:t>A </a:t>
                </a:r>
                <a:r>
                  <a:rPr lang="en-US" sz="2000" u="sng" dirty="0">
                    <a:solidFill>
                      <a:srgbClr val="7030A0"/>
                    </a:solidFill>
                  </a:rPr>
                  <a:t>polynomial time</a:t>
                </a:r>
                <a:r>
                  <a:rPr lang="en-US" sz="2000" dirty="0">
                    <a:solidFill>
                      <a:srgbClr val="7030A0"/>
                    </a:solidFill>
                  </a:rPr>
                  <a:t> </a:t>
                </a:r>
                <a:r>
                  <a:rPr lang="en-US" sz="2000" dirty="0"/>
                  <a:t>algorithm </a:t>
                </a:r>
                <a14:m>
                  <m:oMath xmlns:m="http://schemas.openxmlformats.org/officeDocument/2006/math">
                    <m:r>
                      <a:rPr lang="en-US" sz="2000" b="1" i="1" dirty="0">
                        <a:solidFill>
                          <a:srgbClr val="C00000"/>
                        </a:solidFill>
                        <a:latin typeface="Cambria Math"/>
                      </a:rPr>
                      <m:t>𝑨</m:t>
                    </m:r>
                  </m:oMath>
                </a14:m>
                <a:r>
                  <a:rPr lang="en-US" sz="2000" dirty="0"/>
                  <a:t> with output {</a:t>
                </a:r>
                <a:r>
                  <a:rPr lang="en-US" sz="2000" dirty="0" err="1">
                    <a:solidFill>
                      <a:srgbClr val="006C31"/>
                    </a:solidFill>
                  </a:rPr>
                  <a:t>yes</a:t>
                </a:r>
                <a:r>
                  <a:rPr lang="en-US" sz="2000" dirty="0" err="1"/>
                  <a:t>,</a:t>
                </a:r>
                <a:r>
                  <a:rPr lang="en-US" sz="2000" dirty="0" err="1">
                    <a:solidFill>
                      <a:srgbClr val="7030A0"/>
                    </a:solidFill>
                  </a:rPr>
                  <a:t>no</a:t>
                </a:r>
                <a:r>
                  <a:rPr lang="en-US" sz="2000" dirty="0"/>
                  <a:t>}  </a:t>
                </a:r>
              </a:p>
              <a:p>
                <a:r>
                  <a:rPr lang="en-US" sz="2000" b="1" dirty="0"/>
                  <a:t>Input</a:t>
                </a:r>
                <a:r>
                  <a:rPr lang="en-US" sz="2000" dirty="0"/>
                  <a:t> : (</a:t>
                </a:r>
                <a14:m>
                  <m:oMath xmlns:m="http://schemas.openxmlformats.org/officeDocument/2006/math">
                    <m:r>
                      <a:rPr lang="en-US" sz="2000" b="1" i="1" dirty="0">
                        <a:solidFill>
                          <a:srgbClr val="0070C0"/>
                        </a:solidFill>
                        <a:latin typeface="Cambria Math"/>
                      </a:rPr>
                      <m:t>𝑰</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𝒔</m:t>
                    </m:r>
                  </m:oMath>
                </a14:m>
                <a:r>
                  <a:rPr lang="en-US" sz="2000" dirty="0"/>
                  <a:t>)</a:t>
                </a:r>
              </a:p>
              <a:p>
                <a:pPr marL="0" indent="0">
                  <a:buNone/>
                </a:pPr>
                <a:endParaRPr lang="en-US" sz="2000" dirty="0"/>
              </a:p>
              <a:p>
                <a:endParaRPr lang="en-US" sz="2000" dirty="0"/>
              </a:p>
              <a:p>
                <a:r>
                  <a:rPr lang="en-US" sz="2000" b="1" dirty="0"/>
                  <a:t>Behavior</a:t>
                </a:r>
                <a:r>
                  <a:rPr lang="en-US" sz="2000" dirty="0"/>
                  <a:t>: </a:t>
                </a:r>
                <a14:m>
                  <m:oMath xmlns:m="http://schemas.openxmlformats.org/officeDocument/2006/math">
                    <m:r>
                      <a:rPr lang="en-US" sz="2000" b="1" i="1" dirty="0">
                        <a:solidFill>
                          <a:srgbClr val="C00000"/>
                        </a:solidFill>
                        <a:latin typeface="Cambria Math"/>
                      </a:rPr>
                      <m:t>𝑨</m:t>
                    </m:r>
                  </m:oMath>
                </a14:m>
                <a:r>
                  <a:rPr lang="en-US" sz="2000" dirty="0"/>
                  <a:t> can </a:t>
                </a:r>
                <a:r>
                  <a:rPr lang="en-US" sz="2000" u="sng" dirty="0"/>
                  <a:t>verify</a:t>
                </a:r>
                <a:r>
                  <a:rPr lang="en-US" sz="2000" dirty="0"/>
                  <a:t> if proposed solution </a:t>
                </a:r>
                <a14:m>
                  <m:oMath xmlns:m="http://schemas.openxmlformats.org/officeDocument/2006/math">
                    <m:r>
                      <a:rPr lang="en-US" sz="2000" b="1" i="1" dirty="0">
                        <a:solidFill>
                          <a:srgbClr val="0070C0"/>
                        </a:solidFill>
                        <a:latin typeface="Cambria Math"/>
                      </a:rPr>
                      <m:t>𝒔</m:t>
                    </m:r>
                  </m:oMath>
                </a14:m>
                <a:r>
                  <a:rPr lang="en-US" sz="2000" dirty="0"/>
                  <a:t> is right or wrong.</a:t>
                </a:r>
              </a:p>
              <a:p>
                <a:pPr marL="0" indent="0">
                  <a:buNone/>
                </a:pP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600200"/>
                <a:ext cx="8839200" cy="4525963"/>
              </a:xfrm>
              <a:blipFill rotWithShape="1">
                <a:blip r:embed="rId2"/>
                <a:stretch>
                  <a:fillRect l="-690"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pSp>
        <p:nvGrpSpPr>
          <p:cNvPr id="14" name="Group 13"/>
          <p:cNvGrpSpPr/>
          <p:nvPr/>
        </p:nvGrpSpPr>
        <p:grpSpPr>
          <a:xfrm>
            <a:off x="1447800" y="1981200"/>
            <a:ext cx="1676400" cy="457200"/>
            <a:chOff x="1447800" y="1981200"/>
            <a:chExt cx="1676400" cy="457200"/>
          </a:xfrm>
        </p:grpSpPr>
        <p:sp>
          <p:nvSpPr>
            <p:cNvPr id="5" name="TextBox 4"/>
            <p:cNvSpPr txBox="1"/>
            <p:nvPr/>
          </p:nvSpPr>
          <p:spPr>
            <a:xfrm>
              <a:off x="1447800" y="1981200"/>
              <a:ext cx="1320105" cy="369332"/>
            </a:xfrm>
            <a:prstGeom prst="rect">
              <a:avLst/>
            </a:prstGeom>
            <a:solidFill>
              <a:schemeClr val="tx2">
                <a:lumMod val="20000"/>
                <a:lumOff val="80000"/>
              </a:schemeClr>
            </a:solidFill>
          </p:spPr>
          <p:txBody>
            <a:bodyPr wrap="none" rtlCol="0">
              <a:spAutoFit/>
            </a:bodyPr>
            <a:lstStyle/>
            <a:p>
              <a:r>
                <a:rPr lang="en-US" dirty="0">
                  <a:solidFill>
                    <a:srgbClr val="006C31"/>
                  </a:solidFill>
                </a:rPr>
                <a:t>Yes</a:t>
              </a:r>
              <a:r>
                <a:rPr lang="en-US" dirty="0"/>
                <a:t> instance</a:t>
              </a:r>
            </a:p>
          </p:txBody>
        </p:sp>
        <p:cxnSp>
          <p:nvCxnSpPr>
            <p:cNvPr id="8" name="Straight Arrow Connector 7"/>
            <p:cNvCxnSpPr>
              <a:endCxn id="5" idx="3"/>
            </p:cNvCxnSpPr>
            <p:nvPr/>
          </p:nvCxnSpPr>
          <p:spPr>
            <a:xfrm flipH="1" flipV="1">
              <a:off x="2767905" y="2165866"/>
              <a:ext cx="356295" cy="2725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447800" y="2514600"/>
            <a:ext cx="1676400" cy="445532"/>
            <a:chOff x="1447800" y="2514600"/>
            <a:chExt cx="1676400" cy="445532"/>
          </a:xfrm>
        </p:grpSpPr>
        <p:sp>
          <p:nvSpPr>
            <p:cNvPr id="6" name="TextBox 5"/>
            <p:cNvSpPr txBox="1"/>
            <p:nvPr/>
          </p:nvSpPr>
          <p:spPr>
            <a:xfrm>
              <a:off x="1447800" y="2590800"/>
              <a:ext cx="1290161" cy="369332"/>
            </a:xfrm>
            <a:prstGeom prst="rect">
              <a:avLst/>
            </a:prstGeom>
            <a:solidFill>
              <a:schemeClr val="accent2">
                <a:lumMod val="40000"/>
                <a:lumOff val="60000"/>
              </a:schemeClr>
            </a:solidFill>
          </p:spPr>
          <p:txBody>
            <a:bodyPr wrap="none" rtlCol="0">
              <a:spAutoFit/>
            </a:bodyPr>
            <a:lstStyle/>
            <a:p>
              <a:r>
                <a:rPr lang="en-US" dirty="0">
                  <a:solidFill>
                    <a:srgbClr val="7030A0"/>
                  </a:solidFill>
                </a:rPr>
                <a:t>No</a:t>
              </a:r>
              <a:r>
                <a:rPr lang="en-US" dirty="0"/>
                <a:t> instance</a:t>
              </a:r>
            </a:p>
          </p:txBody>
        </p:sp>
        <p:cxnSp>
          <p:nvCxnSpPr>
            <p:cNvPr id="11" name="Straight Arrow Connector 10"/>
            <p:cNvCxnSpPr/>
            <p:nvPr/>
          </p:nvCxnSpPr>
          <p:spPr>
            <a:xfrm flipH="1">
              <a:off x="2737961" y="2514600"/>
              <a:ext cx="386239" cy="2608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1524000" y="4114800"/>
            <a:ext cx="1884940" cy="762000"/>
            <a:chOff x="1524000" y="4114800"/>
            <a:chExt cx="1884940" cy="762000"/>
          </a:xfrm>
        </p:grpSpPr>
        <p:sp>
          <p:nvSpPr>
            <p:cNvPr id="16" name="TextBox 15"/>
            <p:cNvSpPr txBox="1"/>
            <p:nvPr/>
          </p:nvSpPr>
          <p:spPr>
            <a:xfrm>
              <a:off x="1524000" y="4507468"/>
              <a:ext cx="1884940" cy="369332"/>
            </a:xfrm>
            <a:prstGeom prst="rect">
              <a:avLst/>
            </a:prstGeom>
            <a:solidFill>
              <a:srgbClr val="FFC000"/>
            </a:solidFill>
            <a:ln>
              <a:solidFill>
                <a:schemeClr val="tx1"/>
              </a:solidFill>
            </a:ln>
          </p:spPr>
          <p:txBody>
            <a:bodyPr wrap="none" rtlCol="0">
              <a:spAutoFit/>
            </a:bodyPr>
            <a:lstStyle/>
            <a:p>
              <a:r>
                <a:rPr lang="en-US" dirty="0"/>
                <a:t>Proposed solution</a:t>
              </a:r>
            </a:p>
          </p:txBody>
        </p:sp>
        <p:cxnSp>
          <p:nvCxnSpPr>
            <p:cNvPr id="18" name="Elbow Connector 17"/>
            <p:cNvCxnSpPr/>
            <p:nvPr/>
          </p:nvCxnSpPr>
          <p:spPr>
            <a:xfrm rot="16200000" flipV="1">
              <a:off x="1600200" y="4191000"/>
              <a:ext cx="381000" cy="228600"/>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 name="Cloud Callout 22"/>
          <p:cNvSpPr/>
          <p:nvPr/>
        </p:nvSpPr>
        <p:spPr>
          <a:xfrm>
            <a:off x="5410200" y="3654552"/>
            <a:ext cx="3276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capture the </a:t>
            </a:r>
            <a:r>
              <a:rPr lang="en-US" i="1" dirty="0">
                <a:solidFill>
                  <a:srgbClr val="7030A0"/>
                </a:solidFill>
              </a:rPr>
              <a:t>short</a:t>
            </a:r>
            <a:r>
              <a:rPr lang="en-US" dirty="0">
                <a:solidFill>
                  <a:srgbClr val="7030A0"/>
                </a:solidFill>
              </a:rPr>
              <a:t> </a:t>
            </a:r>
            <a:r>
              <a:rPr lang="en-US" i="1" dirty="0">
                <a:solidFill>
                  <a:srgbClr val="7030A0"/>
                </a:solidFill>
              </a:rPr>
              <a:t>certificate</a:t>
            </a:r>
            <a:r>
              <a:rPr lang="en-US" dirty="0">
                <a:solidFill>
                  <a:srgbClr val="7030A0"/>
                </a:solidFill>
              </a:rPr>
              <a:t> </a:t>
            </a:r>
            <a:r>
              <a:rPr lang="en-US" dirty="0">
                <a:solidFill>
                  <a:schemeClr val="tx1"/>
                </a:solidFill>
              </a:rPr>
              <a:t>?</a:t>
            </a:r>
          </a:p>
        </p:txBody>
      </p:sp>
      <p:sp>
        <p:nvSpPr>
          <p:cNvPr id="24" name="TextBox 23"/>
          <p:cNvSpPr txBox="1"/>
          <p:nvPr/>
        </p:nvSpPr>
        <p:spPr>
          <a:xfrm>
            <a:off x="228600" y="3440668"/>
            <a:ext cx="1914421" cy="369332"/>
          </a:xfrm>
          <a:prstGeom prst="rect">
            <a:avLst/>
          </a:prstGeom>
          <a:solidFill>
            <a:schemeClr val="bg2"/>
          </a:solidFill>
        </p:spPr>
        <p:txBody>
          <a:bodyPr wrap="square" rtlCol="0">
            <a:spAutoFit/>
          </a:bodyPr>
          <a:lstStyle/>
          <a:p>
            <a:r>
              <a:rPr lang="en-US" dirty="0"/>
              <a:t>                            </a:t>
            </a:r>
          </a:p>
        </p:txBody>
      </p:sp>
      <p:sp>
        <p:nvSpPr>
          <p:cNvPr id="25" name="TextBox 24"/>
          <p:cNvSpPr txBox="1"/>
          <p:nvPr/>
        </p:nvSpPr>
        <p:spPr>
          <a:xfrm>
            <a:off x="217747" y="3059668"/>
            <a:ext cx="925253" cy="369332"/>
          </a:xfrm>
          <a:prstGeom prst="rect">
            <a:avLst/>
          </a:prstGeom>
          <a:solidFill>
            <a:schemeClr val="bg2"/>
          </a:solidFill>
        </p:spPr>
        <p:txBody>
          <a:bodyPr wrap="none" rtlCol="0">
            <a:spAutoFit/>
          </a:bodyPr>
          <a:lstStyle/>
          <a:p>
            <a:r>
              <a:rPr lang="en-US" dirty="0"/>
              <a:t>              </a:t>
            </a:r>
          </a:p>
        </p:txBody>
      </p:sp>
      <mc:AlternateContent xmlns:mc="http://schemas.openxmlformats.org/markup-compatibility/2006" xmlns:a14="http://schemas.microsoft.com/office/drawing/2010/main">
        <mc:Choice Requires="a14">
          <p:sp>
            <p:nvSpPr>
              <p:cNvPr id="26" name="Cloud Callout 25"/>
              <p:cNvSpPr/>
              <p:nvPr/>
            </p:nvSpPr>
            <p:spPr>
              <a:xfrm>
                <a:off x="5410200" y="3730752"/>
                <a:ext cx="3657600" cy="841248"/>
              </a:xfrm>
              <a:prstGeom prst="cloudCallou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capture the fact  that </a:t>
                </a:r>
                <a14:m>
                  <m:oMath xmlns:m="http://schemas.openxmlformats.org/officeDocument/2006/math">
                    <m:r>
                      <a:rPr lang="en-US" b="1" i="1" dirty="0">
                        <a:solidFill>
                          <a:srgbClr val="C00000"/>
                        </a:solidFill>
                        <a:latin typeface="Cambria Math"/>
                      </a:rPr>
                      <m:t>𝑨</m:t>
                    </m:r>
                  </m:oMath>
                </a14:m>
                <a:r>
                  <a:rPr lang="en-US" dirty="0">
                    <a:solidFill>
                      <a:schemeClr val="tx1"/>
                    </a:solidFill>
                  </a:rPr>
                  <a:t> is efficient?</a:t>
                </a:r>
              </a:p>
            </p:txBody>
          </p:sp>
        </mc:Choice>
        <mc:Fallback xmlns="">
          <p:sp>
            <p:nvSpPr>
              <p:cNvPr id="26" name="Cloud Callout 25"/>
              <p:cNvSpPr>
                <a:spLocks noRot="1" noChangeAspect="1" noMove="1" noResize="1" noEditPoints="1" noAdjustHandles="1" noChangeArrowheads="1" noChangeShapeType="1" noTextEdit="1"/>
              </p:cNvSpPr>
              <p:nvPr/>
            </p:nvSpPr>
            <p:spPr>
              <a:xfrm>
                <a:off x="5410200" y="3730752"/>
                <a:ext cx="3657600" cy="841248"/>
              </a:xfrm>
              <a:prstGeom prst="cloudCallout">
                <a:avLst/>
              </a:prstGeom>
              <a:blipFill rotWithShape="1">
                <a:blip r:embed="rId3"/>
                <a:stretch>
                  <a:fillRect/>
                </a:stretch>
              </a:blipFill>
              <a:ln>
                <a:solidFill>
                  <a:schemeClr val="tx1"/>
                </a:solidFill>
              </a:ln>
            </p:spPr>
            <p:txBody>
              <a:bodyPr/>
              <a:lstStyle/>
              <a:p>
                <a:r>
                  <a:rPr lang="en-US">
                    <a:noFill/>
                  </a:rPr>
                  <a:t> </a:t>
                </a:r>
              </a:p>
            </p:txBody>
          </p:sp>
        </mc:Fallback>
      </mc:AlternateContent>
      <p:sp>
        <p:nvSpPr>
          <p:cNvPr id="19" name="TextBox 18"/>
          <p:cNvSpPr txBox="1"/>
          <p:nvPr/>
        </p:nvSpPr>
        <p:spPr>
          <a:xfrm>
            <a:off x="1295400" y="3789680"/>
            <a:ext cx="925253" cy="369332"/>
          </a:xfrm>
          <a:prstGeom prst="rect">
            <a:avLst/>
          </a:prstGeom>
          <a:solidFill>
            <a:schemeClr val="bg2"/>
          </a:solidFill>
        </p:spPr>
        <p:txBody>
          <a:bodyPr wrap="none" rtlCol="0">
            <a:spAutoFit/>
          </a:bodyPr>
          <a:lstStyle/>
          <a:p>
            <a:r>
              <a:rPr lang="en-US" dirty="0"/>
              <a:t>              </a:t>
            </a:r>
          </a:p>
        </p:txBody>
      </p:sp>
      <mc:AlternateContent xmlns:mc="http://schemas.openxmlformats.org/markup-compatibility/2006" xmlns:a14="http://schemas.microsoft.com/office/drawing/2010/main">
        <mc:Choice Requires="a14">
          <p:sp>
            <p:nvSpPr>
              <p:cNvPr id="7" name="Explosion 2 6"/>
              <p:cNvSpPr/>
              <p:nvPr/>
            </p:nvSpPr>
            <p:spPr>
              <a:xfrm>
                <a:off x="5334000" y="609600"/>
                <a:ext cx="5029200" cy="1600200"/>
              </a:xfrm>
              <a:prstGeom prst="irregularSeal2">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We shall redefine the behavior of </a:t>
                </a:r>
                <a14:m>
                  <m:oMath xmlns:m="http://schemas.openxmlformats.org/officeDocument/2006/math">
                    <m:r>
                      <a:rPr lang="en-US" sz="1400" b="1" i="1" dirty="0">
                        <a:solidFill>
                          <a:srgbClr val="C00000"/>
                        </a:solidFill>
                        <a:latin typeface="Cambria Math"/>
                      </a:rPr>
                      <m:t>𝑨</m:t>
                    </m:r>
                  </m:oMath>
                </a14:m>
                <a:r>
                  <a:rPr lang="en-US" sz="1400" dirty="0"/>
                  <a:t>. Ponder over the  new definition.  </a:t>
                </a:r>
              </a:p>
            </p:txBody>
          </p:sp>
        </mc:Choice>
        <mc:Fallback xmlns="">
          <p:sp>
            <p:nvSpPr>
              <p:cNvPr id="7" name="Explosion 2 6"/>
              <p:cNvSpPr>
                <a:spLocks noRot="1" noChangeAspect="1" noMove="1" noResize="1" noEditPoints="1" noAdjustHandles="1" noChangeArrowheads="1" noChangeShapeType="1" noTextEdit="1"/>
              </p:cNvSpPr>
              <p:nvPr/>
            </p:nvSpPr>
            <p:spPr>
              <a:xfrm>
                <a:off x="5334000" y="609600"/>
                <a:ext cx="5029200" cy="1600200"/>
              </a:xfrm>
              <a:prstGeom prst="irregularSeal2">
                <a:avLst/>
              </a:prstGeom>
              <a:blipFill rotWithShape="1">
                <a:blip r:embed="rId4"/>
                <a:stretch>
                  <a:fillRect/>
                </a:stretch>
              </a:blipFill>
            </p:spPr>
            <p:txBody>
              <a:bodyPr/>
              <a:lstStyle/>
              <a:p>
                <a:r>
                  <a:rPr lang="en-US">
                    <a:noFill/>
                  </a:rPr>
                  <a:t> </a:t>
                </a:r>
              </a:p>
            </p:txBody>
          </p:sp>
        </mc:Fallback>
      </mc:AlternateContent>
      <p:sp>
        <p:nvSpPr>
          <p:cNvPr id="20" name="TextBox 19"/>
          <p:cNvSpPr txBox="1"/>
          <p:nvPr/>
        </p:nvSpPr>
        <p:spPr>
          <a:xfrm>
            <a:off x="2877605" y="511909"/>
            <a:ext cx="3370795" cy="646331"/>
          </a:xfrm>
          <a:prstGeom prst="rect">
            <a:avLst/>
          </a:prstGeom>
          <a:solidFill>
            <a:schemeClr val="bg2"/>
          </a:solidFill>
        </p:spPr>
        <p:txBody>
          <a:bodyPr wrap="none" rtlCol="0">
            <a:spAutoFit/>
          </a:bodyPr>
          <a:lstStyle/>
          <a:p>
            <a:r>
              <a:rPr lang="en-US" sz="3600" b="1" dirty="0">
                <a:solidFill>
                  <a:srgbClr val="006C31"/>
                </a:solidFill>
              </a:rPr>
              <a:t>Efficient </a:t>
            </a:r>
            <a:r>
              <a:rPr lang="en-US" sz="3600" b="1" dirty="0"/>
              <a:t>certifier</a:t>
            </a:r>
            <a:endParaRPr lang="en-US" sz="3600" dirty="0"/>
          </a:p>
        </p:txBody>
      </p:sp>
    </p:spTree>
    <p:extLst>
      <p:ext uri="{BB962C8B-B14F-4D97-AF65-F5344CB8AC3E}">
        <p14:creationId xmlns:p14="http://schemas.microsoft.com/office/powerpoint/2010/main" val="173913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0" nodeType="clickEffect">
                                  <p:stCondLst>
                                    <p:cond delay="0"/>
                                  </p:stCondLst>
                                  <p:childTnLst>
                                    <p:animEffect transition="out" filter="wipe(down)">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10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0" nodeType="clickEffect">
                                  <p:stCondLst>
                                    <p:cond delay="0"/>
                                  </p:stCondLst>
                                  <p:childTnLst>
                                    <p:animEffect transition="out" filter="wipe(down)">
                                      <p:cBhvr>
                                        <p:cTn id="60" dur="500"/>
                                        <p:tgtEl>
                                          <p:spTgt spid="25"/>
                                        </p:tgtEl>
                                      </p:cBhvr>
                                    </p:animEffect>
                                    <p:set>
                                      <p:cBhvr>
                                        <p:cTn id="61" dur="1" fill="hold">
                                          <p:stCondLst>
                                            <p:cond delay="499"/>
                                          </p:stCondLst>
                                        </p:cTn>
                                        <p:tgtEl>
                                          <p:spTgt spid="25"/>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xit" presetSubtype="8" fill="hold" grpId="0" nodeType="clickEffect">
                                  <p:stCondLst>
                                    <p:cond delay="0"/>
                                  </p:stCondLst>
                                  <p:childTnLst>
                                    <p:animEffect transition="out" filter="wipe(left)">
                                      <p:cBhvr>
                                        <p:cTn id="72" dur="500"/>
                                        <p:tgtEl>
                                          <p:spTgt spid="24"/>
                                        </p:tgtEl>
                                      </p:cBhvr>
                                    </p:animEffect>
                                    <p:set>
                                      <p:cBhvr>
                                        <p:cTn id="73" dur="1" fill="hold">
                                          <p:stCondLst>
                                            <p:cond delay="499"/>
                                          </p:stCondLst>
                                        </p:cTn>
                                        <p:tgtEl>
                                          <p:spTgt spid="2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26"/>
                                        </p:tgtEl>
                                      </p:cBhvr>
                                    </p:animEffect>
                                    <p:set>
                                      <p:cBhvr>
                                        <p:cTn id="78" dur="1" fill="hold">
                                          <p:stCondLst>
                                            <p:cond delay="499"/>
                                          </p:stCondLst>
                                        </p:cTn>
                                        <p:tgtEl>
                                          <p:spTgt spid="2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anim calcmode="lin" valueType="num">
                                      <p:cBhvr>
                                        <p:cTn id="84" dur="1000" fill="hold"/>
                                        <p:tgtEl>
                                          <p:spTgt spid="23"/>
                                        </p:tgtEl>
                                        <p:attrNameLst>
                                          <p:attrName>ppt_x</p:attrName>
                                        </p:attrNameLst>
                                      </p:cBhvr>
                                      <p:tavLst>
                                        <p:tav tm="0">
                                          <p:val>
                                            <p:strVal val="#ppt_x"/>
                                          </p:val>
                                        </p:tav>
                                        <p:tav tm="100000">
                                          <p:val>
                                            <p:strVal val="#ppt_x"/>
                                          </p:val>
                                        </p:tav>
                                      </p:tavLst>
                                    </p:anim>
                                    <p:anim calcmode="lin" valueType="num">
                                      <p:cBhvr>
                                        <p:cTn id="8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7"/>
                                        </p:tgtEl>
                                        <p:attrNameLst>
                                          <p:attrName>style.visibility</p:attrName>
                                        </p:attrNameLst>
                                      </p:cBhvr>
                                      <p:to>
                                        <p:strVal val="visible"/>
                                      </p:to>
                                    </p:set>
                                    <p:anim calcmode="lin" valueType="num">
                                      <p:cBhvr>
                                        <p:cTn id="90" dur="500" fill="hold"/>
                                        <p:tgtEl>
                                          <p:spTgt spid="7"/>
                                        </p:tgtEl>
                                        <p:attrNameLst>
                                          <p:attrName>ppt_w</p:attrName>
                                        </p:attrNameLst>
                                      </p:cBhvr>
                                      <p:tavLst>
                                        <p:tav tm="0">
                                          <p:val>
                                            <p:fltVal val="0"/>
                                          </p:val>
                                        </p:tav>
                                        <p:tav tm="100000">
                                          <p:val>
                                            <p:strVal val="#ppt_w"/>
                                          </p:val>
                                        </p:tav>
                                      </p:tavLst>
                                    </p:anim>
                                    <p:anim calcmode="lin" valueType="num">
                                      <p:cBhvr>
                                        <p:cTn id="91" dur="500" fill="hold"/>
                                        <p:tgtEl>
                                          <p:spTgt spid="7"/>
                                        </p:tgtEl>
                                        <p:attrNameLst>
                                          <p:attrName>ppt_h</p:attrName>
                                        </p:attrNameLst>
                                      </p:cBhvr>
                                      <p:tavLst>
                                        <p:tav tm="0">
                                          <p:val>
                                            <p:fltVal val="0"/>
                                          </p:val>
                                        </p:tav>
                                        <p:tav tm="100000">
                                          <p:val>
                                            <p:strVal val="#ppt_h"/>
                                          </p:val>
                                        </p:tav>
                                      </p:tavLst>
                                    </p:anim>
                                    <p:animEffect transition="in" filter="fade">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xit" presetSubtype="10" fill="hold" grpId="1" nodeType="clickEffect">
                                  <p:stCondLst>
                                    <p:cond delay="0"/>
                                  </p:stCondLst>
                                  <p:childTnLst>
                                    <p:animEffect transition="out" filter="randombar(horizontal)">
                                      <p:cBhvr>
                                        <p:cTn id="96" dur="500"/>
                                        <p:tgtEl>
                                          <p:spTgt spid="23"/>
                                        </p:tgtEl>
                                      </p:cBhvr>
                                    </p:animEffect>
                                    <p:set>
                                      <p:cBhvr>
                                        <p:cTn id="9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3" grpId="0" animBg="1"/>
      <p:bldP spid="23" grpId="1" animBg="1"/>
      <p:bldP spid="24" grpId="0" animBg="1"/>
      <p:bldP spid="24" grpId="1" animBg="1"/>
      <p:bldP spid="25" grpId="0" animBg="1"/>
      <p:bldP spid="26" grpId="0" animBg="1"/>
      <p:bldP spid="26" grpId="1" animBg="1"/>
      <p:bldP spid="19"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14438</TotalTime>
  <Words>2299</Words>
  <Application>Microsoft Macintosh PowerPoint</Application>
  <PresentationFormat>On-screen Show (4:3)</PresentationFormat>
  <Paragraphs>489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Cambria Math</vt:lpstr>
      <vt:lpstr>Office Theme</vt:lpstr>
      <vt:lpstr>Design and Analysis of Algorithms </vt:lpstr>
      <vt:lpstr>This lecture is going to be different  from all other lectures.</vt:lpstr>
      <vt:lpstr>Definition of Continuous function</vt:lpstr>
      <vt:lpstr>Recap from last lecture</vt:lpstr>
      <vt:lpstr>A≤_P B </vt:lpstr>
      <vt:lpstr>NP A class of DECISION problems</vt:lpstr>
      <vt:lpstr>PowerPoint Presentation</vt:lpstr>
      <vt:lpstr>PowerPoint Presentation</vt:lpstr>
      <vt:lpstr>NP class</vt:lpstr>
      <vt:lpstr>NP class</vt:lpstr>
      <vt:lpstr>PowerPoint Presentation</vt:lpstr>
      <vt:lpstr>NP class</vt:lpstr>
      <vt:lpstr>P is contained in NP</vt:lpstr>
      <vt:lpstr>NP versus P</vt:lpstr>
      <vt:lpstr>NP Complete   A class of problemS</vt:lpstr>
      <vt:lpstr>NP-complete</vt:lpstr>
      <vt:lpstr>Does any NP-complete problem exist ? </vt:lpstr>
      <vt:lpstr>Does any NP-complete problem exist ? </vt:lpstr>
      <vt:lpstr>This slide is optional. (meant for the student whose aim is beyond just a good grade)</vt:lpstr>
      <vt:lpstr>How many NP-complete problems exist ? </vt:lpstr>
      <vt:lpstr>NP versus P</vt:lpstr>
      <vt:lpstr>How to show a problem to be NP-complete ?</vt:lpstr>
      <vt:lpstr>Example </vt:lpstr>
      <vt:lpstr>Dominating  Set  </vt:lpstr>
      <vt:lpstr>Dominating  Set  </vt:lpstr>
      <vt:lpstr>Vertex Cover </vt:lpstr>
      <vt:lpstr>VC ≤_P DS</vt:lpstr>
      <vt:lpstr>VC ≤_P DS</vt:lpstr>
      <vt:lpstr>VC ≤_P DS</vt:lpstr>
      <vt:lpstr>VC ≤_P DS</vt:lpstr>
      <vt:lpstr>VC ≤_P DS</vt:lpstr>
      <vt:lpstr>VC ≤_P DS</vt:lpstr>
      <vt:lpstr>More NP-complete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1403</cp:revision>
  <dcterms:created xsi:type="dcterms:W3CDTF">2011-12-03T04:13:03Z</dcterms:created>
  <dcterms:modified xsi:type="dcterms:W3CDTF">2023-11-08T05:00:47Z</dcterms:modified>
</cp:coreProperties>
</file>