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616" r:id="rId2"/>
    <p:sldId id="631" r:id="rId3"/>
    <p:sldId id="621" r:id="rId4"/>
    <p:sldId id="622" r:id="rId5"/>
    <p:sldId id="611" r:id="rId6"/>
    <p:sldId id="637" r:id="rId7"/>
    <p:sldId id="594" r:id="rId8"/>
    <p:sldId id="595" r:id="rId9"/>
    <p:sldId id="596" r:id="rId10"/>
    <p:sldId id="597" r:id="rId11"/>
    <p:sldId id="598" r:id="rId12"/>
    <p:sldId id="589" r:id="rId13"/>
    <p:sldId id="579" r:id="rId14"/>
    <p:sldId id="578" r:id="rId15"/>
    <p:sldId id="573" r:id="rId16"/>
    <p:sldId id="560" r:id="rId17"/>
    <p:sldId id="562" r:id="rId18"/>
    <p:sldId id="563" r:id="rId19"/>
    <p:sldId id="576" r:id="rId20"/>
    <p:sldId id="630" r:id="rId21"/>
    <p:sldId id="566" r:id="rId22"/>
    <p:sldId id="568" r:id="rId23"/>
    <p:sldId id="593" r:id="rId24"/>
    <p:sldId id="575" r:id="rId25"/>
    <p:sldId id="643" r:id="rId26"/>
    <p:sldId id="583" r:id="rId27"/>
    <p:sldId id="586" r:id="rId28"/>
    <p:sldId id="544" r:id="rId29"/>
    <p:sldId id="590" r:id="rId30"/>
    <p:sldId id="545" r:id="rId31"/>
    <p:sldId id="547" r:id="rId32"/>
    <p:sldId id="640" r:id="rId33"/>
    <p:sldId id="552" r:id="rId34"/>
    <p:sldId id="52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 autoAdjust="0"/>
    <p:restoredTop sz="92528" autoAdjust="0"/>
  </p:normalViewPr>
  <p:slideViewPr>
    <p:cSldViewPr>
      <p:cViewPr varScale="1">
        <p:scale>
          <a:sx n="100" d="100"/>
          <a:sy n="100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14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5" Type="http://schemas.openxmlformats.org/officeDocument/2006/relationships/image" Target="../media/image16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Relationship Id="rId14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41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90.png"/><Relationship Id="rId5" Type="http://schemas.openxmlformats.org/officeDocument/2006/relationships/image" Target="../media/image231.png"/><Relationship Id="rId10" Type="http://schemas.openxmlformats.org/officeDocument/2006/relationships/image" Target="../media/image280.png"/><Relationship Id="rId4" Type="http://schemas.openxmlformats.org/officeDocument/2006/relationships/image" Target="../media/image221.png"/><Relationship Id="rId9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9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1.png"/><Relationship Id="rId5" Type="http://schemas.openxmlformats.org/officeDocument/2006/relationships/image" Target="../media/image540.png"/><Relationship Id="rId10" Type="http://schemas.openxmlformats.org/officeDocument/2006/relationships/image" Target="../media/image113.png"/><Relationship Id="rId4" Type="http://schemas.openxmlformats.org/officeDocument/2006/relationships/image" Target="../media/image530.png"/><Relationship Id="rId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39</a:t>
            </a: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6C31"/>
                </a:solidFill>
              </a:rPr>
              <a:t>Approximation Algorithms - II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1" y="3089902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3441" y="4473832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1" y="4473832"/>
                <a:ext cx="917559" cy="596445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B6DAD-FC72-D195-BD24-39F22262A3E3}"/>
              </a:ext>
            </a:extLst>
          </p:cNvPr>
          <p:cNvSpPr/>
          <p:nvPr/>
        </p:nvSpPr>
        <p:spPr>
          <a:xfrm>
            <a:off x="5653902" y="2285999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E4352-AE7B-94F7-2A2D-97388F948140}"/>
              </a:ext>
            </a:extLst>
          </p:cNvPr>
          <p:cNvSpPr/>
          <p:nvPr/>
        </p:nvSpPr>
        <p:spPr>
          <a:xfrm>
            <a:off x="2743200" y="2287157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core</a:t>
            </a:r>
            <a:r>
              <a:rPr lang="en-US" sz="3200" dirty="0"/>
              <a:t> of </a:t>
            </a:r>
            <a:r>
              <a:rPr lang="en-US" sz="3200"/>
              <a:t>the </a:t>
            </a:r>
            <a:r>
              <a:rPr lang="en-US" sz="320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r>
              <a:rPr lang="en-US" dirty="0"/>
              <a:t>OF the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CDB3B-2066-D213-DB8F-A66446150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>
                    <a:solidFill>
                      <a:srgbClr val="7030A0"/>
                    </a:solidFill>
                  </a:rPr>
                  <a:t> greedy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tx1"/>
                    </a:solidFill>
                  </a:rPr>
                  <a:t> not </a:t>
                </a:r>
                <a:r>
                  <a:rPr lang="en-US" dirty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Greedy algorithm ?</a:t>
                </a: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7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by greedy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Optimal solution and absent from Greedy solution,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showed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greedy algorithm achieves an </a:t>
                </a:r>
                <a:r>
                  <a:rPr lang="en-US" sz="2000" b="1" dirty="0"/>
                  <a:t>approximation ratio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every</a:t>
                </a:r>
                <a:r>
                  <a:rPr lang="en-US" sz="2000" dirty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 </a:t>
                </a:r>
                <a:r>
                  <a:rPr lang="en-US" sz="2000" dirty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Any polynomial algorithm for set cover with approx. ratio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It is impossible unless “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=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”.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The explanation of the answer: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beyond the scope of the course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D4E547-68EF-4AF7-AD3D-268E3C03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Think of the following  memorable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4E5E10-CAEA-603D-3334-5C096BF7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ever doubt the area of algorithm and its role in real world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B8A7E-F666-24D8-4361-4B2BED31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median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19400" y="2057401"/>
          <a:ext cx="3733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scans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blipFill rotWithShape="1">
                <a:blip r:embed="rId4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48" t="-8197" r="-103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52800" y="3837620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3202" y="4421165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5040868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5040868"/>
            <a:ext cx="9564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blipFill rotWithShape="1">
                <a:blip r:embed="rId9"/>
                <a:stretch>
                  <a:fillRect l="-2857" t="-6452" r="-44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8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2400" b="1" dirty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]</a:t>
                </a:r>
                <a:br>
                  <a:rPr lang="en-US" sz="2400" b="1" dirty="0"/>
                </a:br>
                <a:r>
                  <a:rPr lang="en-US" sz="2400" b="1" dirty="0"/>
                  <a:t>in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/>
                  <a:t> scan</a:t>
                </a:r>
                <a:br>
                  <a:rPr lang="en-US" sz="2400" b="1" dirty="0"/>
                </a:b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809" b="-36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8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97254" y="5867400"/>
            <a:ext cx="6679946" cy="353943"/>
            <a:chOff x="1397254" y="5867400"/>
            <a:chExt cx="6679946" cy="353943"/>
          </a:xfrm>
        </p:grpSpPr>
        <p:grpSp>
          <p:nvGrpSpPr>
            <p:cNvPr id="14" name="Group 13"/>
            <p:cNvGrpSpPr/>
            <p:nvPr/>
          </p:nvGrpSpPr>
          <p:grpSpPr>
            <a:xfrm>
              <a:off x="1397254" y="5867400"/>
              <a:ext cx="5587492" cy="353943"/>
              <a:chOff x="1397254" y="5867400"/>
              <a:chExt cx="5587492" cy="35394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89708" y="5867400"/>
              <a:ext cx="5587492" cy="353943"/>
              <a:chOff x="1397254" y="5867400"/>
              <a:chExt cx="5587492" cy="3539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69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1498727" y="4601191"/>
            <a:ext cx="6502273" cy="1437189"/>
            <a:chOff x="1498727" y="4601191"/>
            <a:chExt cx="6502273" cy="1437189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98727" y="4601191"/>
              <a:ext cx="3073273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565528" y="4601191"/>
              <a:ext cx="2006472" cy="143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124200" y="4601191"/>
              <a:ext cx="1447800" cy="1401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191000" y="4601191"/>
              <a:ext cx="381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45254" y="4601191"/>
              <a:ext cx="126746" cy="14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0" y="4601191"/>
              <a:ext cx="990600" cy="1389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4601191"/>
              <a:ext cx="1803146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0" y="4601191"/>
              <a:ext cx="23622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72000" y="4601191"/>
              <a:ext cx="28956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572000" y="4601191"/>
              <a:ext cx="3429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&lt;412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blipFill rotWithShape="1">
                <a:blip r:embed="rId7"/>
                <a:stretch>
                  <a:fillRect l="-5233" r="-87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blipFill rotWithShape="1">
                <a:blip r:embed="rId9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𝟐𝟕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blipFill rotWithShape="1">
                <a:blip r:embed="rId10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Down Arrow 71"/>
          <p:cNvSpPr/>
          <p:nvPr/>
        </p:nvSpPr>
        <p:spPr>
          <a:xfrm>
            <a:off x="1752600" y="2511758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𝑶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scans to reduce </a:t>
                </a:r>
              </a:p>
              <a:p>
                <a:r>
                  <a:rPr lang="en-US" dirty="0"/>
                  <a:t>the effective input size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blipFill rotWithShape="1">
                <a:blip r:embed="rId11"/>
                <a:stretch>
                  <a:fillRect l="-1282" t="-3670" r="-2198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But how to find an element with rank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] </a:t>
                </a: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</a:rPr>
                  <a:t> scan 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56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37" grpId="0"/>
      <p:bldP spid="65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5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Median of medians </a:t>
            </a:r>
            <a:r>
              <a:rPr lang="en-US" sz="32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76599"/>
          <a:ext cx="3048000" cy="38100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91066"/>
            <a:ext cx="6172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8103" y="1642289"/>
                <a:ext cx="386644" cy="57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03" y="1642289"/>
                <a:ext cx="386644" cy="570734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1905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10" idx="0"/>
          </p:cNvCxnSpPr>
          <p:nvPr/>
        </p:nvCxnSpPr>
        <p:spPr>
          <a:xfrm>
            <a:off x="4572000" y="2570480"/>
            <a:ext cx="1" cy="1093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18668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Recall your DS course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2570480"/>
          <a:ext cx="6096000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524000" y="3664202"/>
            <a:ext cx="304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076700" y="3276600"/>
          <a:ext cx="4191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loud Callout 21"/>
          <p:cNvSpPr/>
          <p:nvPr/>
        </p:nvSpPr>
        <p:spPr>
          <a:xfrm>
            <a:off x="2819400" y="4786781"/>
            <a:ext cx="3886200" cy="699619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make use of it to solve the current problem 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43401" y="1277778"/>
            <a:ext cx="4665318" cy="2227422"/>
            <a:chOff x="4343401" y="1277778"/>
            <a:chExt cx="4665318" cy="222742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99" r="-1679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Change the dimensions of the table.</a:t>
                </a:r>
              </a:p>
              <a:p>
                <a:r>
                  <a:rPr lang="en-US" dirty="0"/>
                  <a:t>(Remember the RAM size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blipFill rotWithShape="1">
                <a:blip r:embed="rId5"/>
                <a:stretch>
                  <a:fillRect l="-1190" t="-3604" r="-2211" b="-99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9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  <p:bldP spid="7" grpId="0" animBg="1"/>
      <p:bldP spid="22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Median of medians </a:t>
            </a:r>
            <a:r>
              <a:rPr lang="en-US" sz="32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90800"/>
          <a:ext cx="373380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33800"/>
          <a:ext cx="3733800" cy="38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86000"/>
            <a:ext cx="3886200" cy="50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blipFill rotWithShape="1">
                <a:blip r:embed="rId2"/>
                <a:stretch>
                  <a:fillRect t="-6452" r="-1460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2667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477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657600" y="2590800"/>
            <a:ext cx="0" cy="152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4114800"/>
            <a:ext cx="213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18668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Recall your DS course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29000" y="1582578"/>
            <a:ext cx="4665318" cy="2227422"/>
            <a:chOff x="4343401" y="1277778"/>
            <a:chExt cx="4665318" cy="222742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7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27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discrete math</a:t>
            </a:r>
            <a:r>
              <a:rPr lang="en-US" sz="3200" b="1" dirty="0"/>
              <a:t> 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 such that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Finding element with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4799" y="2667000"/>
            <a:ext cx="4318001" cy="3165563"/>
            <a:chOff x="304799" y="2667000"/>
            <a:chExt cx="4318001" cy="3165563"/>
          </a:xfrm>
        </p:grpSpPr>
        <p:sp>
          <p:nvSpPr>
            <p:cNvPr id="13" name="Right Brace 12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1"/>
              <a:endCxn id="16" idx="2"/>
            </p:cNvCxnSpPr>
            <p:nvPr/>
          </p:nvCxnSpPr>
          <p:spPr>
            <a:xfrm flipV="1">
              <a:off x="952500" y="2667000"/>
              <a:ext cx="367030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87800" y="2297668"/>
          <a:ext cx="127000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00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00200" y="2667000"/>
            <a:ext cx="3022600" cy="3165563"/>
            <a:chOff x="304799" y="2667000"/>
            <a:chExt cx="3022600" cy="3165563"/>
          </a:xfrm>
        </p:grpSpPr>
        <p:sp>
          <p:nvSpPr>
            <p:cNvPr id="27" name="Right Brace 26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1"/>
              <a:endCxn id="16" idx="2"/>
            </p:cNvCxnSpPr>
            <p:nvPr/>
          </p:nvCxnSpPr>
          <p:spPr>
            <a:xfrm flipV="1">
              <a:off x="952500" y="2667000"/>
              <a:ext cx="2374899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956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10959" y="18288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776691" y="1828800"/>
            <a:ext cx="465950" cy="228600"/>
            <a:chOff x="4776691" y="1828800"/>
            <a:chExt cx="465950" cy="228600"/>
          </a:xfrm>
        </p:grpSpPr>
        <p:sp>
          <p:nvSpPr>
            <p:cNvPr id="34" name="Oval 33"/>
            <p:cNvSpPr/>
            <p:nvPr/>
          </p:nvSpPr>
          <p:spPr>
            <a:xfrm>
              <a:off x="4776691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29200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1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5503 -0.083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4167 -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3003 -0.0833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64166 -1.11111E-6 " pathEditMode="relative" rAng="0" ptsTypes="AA">
                                      <p:cBhvr>
                                        <p:cTn id="104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2" grpId="2" animBg="1"/>
      <p:bldP spid="30" grpId="0" animBg="1"/>
      <p:bldP spid="30" grpId="1" animBg="1"/>
      <p:bldP spid="30" grpId="2" animBg="1"/>
      <p:bldP spid="30" grpId="3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Finding an element with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Scan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For each contiguous chunk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elements </a:t>
                </a:r>
              </a:p>
              <a:p>
                <a:pPr marL="0" indent="0">
                  <a:buNone/>
                </a:pPr>
                <a:r>
                  <a:rPr lang="en-US" sz="2000" dirty="0"/>
                  <a:t>	1.  </a:t>
                </a:r>
                <a:r>
                  <a:rPr lang="en-US" sz="2000" b="1" dirty="0"/>
                  <a:t>Bring</a:t>
                </a:r>
                <a:r>
                  <a:rPr lang="en-US" sz="2000" dirty="0"/>
                  <a:t> them to RAM</a:t>
                </a:r>
              </a:p>
              <a:p>
                <a:pPr marL="0" indent="0">
                  <a:buNone/>
                </a:pPr>
                <a:r>
                  <a:rPr lang="en-US" sz="2000" dirty="0"/>
                  <a:t>	2.  </a:t>
                </a:r>
                <a:r>
                  <a:rPr lang="en-US" sz="2000" b="1" dirty="0"/>
                  <a:t>Sort</a:t>
                </a:r>
                <a:r>
                  <a:rPr lang="en-US" sz="2000" dirty="0"/>
                  <a:t> them to find median</a:t>
                </a:r>
              </a:p>
              <a:p>
                <a:pPr marL="0" indent="0">
                  <a:buNone/>
                </a:pPr>
                <a:r>
                  <a:rPr lang="en-US" sz="2000" dirty="0"/>
                  <a:t>	3. </a:t>
                </a:r>
                <a:r>
                  <a:rPr lang="en-US" sz="2000" u="sng" dirty="0"/>
                  <a:t>Keep only the median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discard</a:t>
                </a:r>
                <a:r>
                  <a:rPr lang="en-US" sz="2000" dirty="0"/>
                  <a:t> all the rest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Find </a:t>
                </a:r>
                <a:r>
                  <a:rPr lang="en-US" sz="2000" u="sng" dirty="0"/>
                  <a:t>median of all medians</a:t>
                </a:r>
                <a:r>
                  <a:rPr lang="en-US" sz="2000" dirty="0"/>
                  <a:t> in RAM.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stored on disc, if the RAM size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there is an algorithm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scan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reports an element with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rank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  <a:blipFill rotWithShape="1">
                <a:blip r:embed="rId3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obtain an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with rank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.                      (Note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Perform one more scan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once again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 but </a:t>
                </a:r>
                <a:r>
                  <a:rPr lang="en-US" sz="2000" u="sng" dirty="0"/>
                  <a:t>ignoring</a:t>
                </a:r>
                <a:r>
                  <a:rPr lang="en-US" sz="2000" dirty="0"/>
                  <a:t> all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(Note that effective size of input has been reduced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1800" dirty="0"/>
                  <a:t> at least in this execution.)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Keep on executing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till the effective size of the input drops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Perform one more scan to report the </a:t>
                </a:r>
                <a:r>
                  <a:rPr lang="en-US" sz="2000" b="1" dirty="0"/>
                  <a:t>exact</a:t>
                </a:r>
                <a:r>
                  <a:rPr lang="en-US" sz="2000" dirty="0"/>
                  <a:t> median.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Total number of times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executed: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r="-7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SCANs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Deterministic algorithm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Randomized </a:t>
            </a:r>
            <a:r>
              <a:rPr lang="en-US" b="1" dirty="0">
                <a:solidFill>
                  <a:schemeClr val="tx1"/>
                </a:solidFill>
              </a:rPr>
              <a:t>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0C3F1-B272-5E88-9DE8-95789552A3A8}"/>
              </a:ext>
            </a:extLst>
          </p:cNvPr>
          <p:cNvSpPr txBox="1"/>
          <p:nvPr/>
        </p:nvSpPr>
        <p:spPr>
          <a:xfrm>
            <a:off x="3886200" y="3288268"/>
            <a:ext cx="37541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Heavy algorithm and complex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E561C-9EA5-5092-237D-423B2FFE3BEB}"/>
              </a:ext>
            </a:extLst>
          </p:cNvPr>
          <p:cNvSpPr txBox="1"/>
          <p:nvPr/>
        </p:nvSpPr>
        <p:spPr>
          <a:xfrm>
            <a:off x="3923587" y="4058761"/>
            <a:ext cx="374551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light algorithm with elegant analysis</a:t>
            </a:r>
          </a:p>
        </p:txBody>
      </p:sp>
    </p:spTree>
    <p:extLst>
      <p:ext uri="{BB962C8B-B14F-4D97-AF65-F5344CB8AC3E}">
        <p14:creationId xmlns:p14="http://schemas.microsoft.com/office/powerpoint/2010/main" val="21654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81262"/>
            <a:ext cx="2857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Relate the pink rectangles with the terms in the expression.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4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5B9DE-CD7A-7717-5EB4-377B41240769}"/>
              </a:ext>
            </a:extLst>
          </p:cNvPr>
          <p:cNvSpPr/>
          <p:nvPr/>
        </p:nvSpPr>
        <p:spPr>
          <a:xfrm>
            <a:off x="60960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F5B15-99EF-0047-9F81-E3A62AC3E13C}"/>
              </a:ext>
            </a:extLst>
          </p:cNvPr>
          <p:cNvSpPr/>
          <p:nvPr/>
        </p:nvSpPr>
        <p:spPr>
          <a:xfrm>
            <a:off x="2819400" y="1906158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89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15916</TotalTime>
  <Words>1668</Words>
  <Application>Microsoft Macintosh PowerPoint</Application>
  <PresentationFormat>On-screen Show (4:3)</PresentationFormat>
  <Paragraphs>491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A discrete math gem</vt:lpstr>
      <vt:lpstr>PowerPoint Presentation</vt:lpstr>
      <vt:lpstr>Set Cover Problem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The core of the analysis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  <vt:lpstr> Think of the following  memorable Problem</vt:lpstr>
      <vt:lpstr>Computing median of n elements</vt:lpstr>
      <vt:lpstr>If we could find an element with rank ∈ [n/4, 3n/4] in 1 scan  </vt:lpstr>
      <vt:lpstr>Median of medians algorithm</vt:lpstr>
      <vt:lpstr>Median of medians algorithm</vt:lpstr>
      <vt:lpstr>Finding element with rank ∈ [n/4, 3n/4] </vt:lpstr>
      <vt:lpstr>Finding an element with rank ∈ [n/4, 3n/4] </vt:lpstr>
      <vt:lpstr>O(log n) scan Algorithm</vt:lpstr>
      <vt:lpstr>2 SCANs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1470</cp:revision>
  <dcterms:created xsi:type="dcterms:W3CDTF">2011-12-03T04:13:03Z</dcterms:created>
  <dcterms:modified xsi:type="dcterms:W3CDTF">2023-11-13T04:31:34Z</dcterms:modified>
</cp:coreProperties>
</file>