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7"/>
  </p:notesMasterIdLst>
  <p:sldIdLst>
    <p:sldId id="261" r:id="rId2"/>
    <p:sldId id="357" r:id="rId3"/>
    <p:sldId id="418" r:id="rId4"/>
    <p:sldId id="572" r:id="rId5"/>
    <p:sldId id="574" r:id="rId6"/>
    <p:sldId id="557" r:id="rId7"/>
    <p:sldId id="558" r:id="rId8"/>
    <p:sldId id="559" r:id="rId9"/>
    <p:sldId id="560" r:id="rId10"/>
    <p:sldId id="561" r:id="rId11"/>
    <p:sldId id="562" r:id="rId12"/>
    <p:sldId id="563" r:id="rId13"/>
    <p:sldId id="564" r:id="rId14"/>
    <p:sldId id="565" r:id="rId15"/>
    <p:sldId id="38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00CC"/>
    <a:srgbClr val="B2B2B2"/>
    <a:srgbClr val="006600"/>
    <a:srgbClr val="33CC33"/>
    <a:srgbClr val="008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4660"/>
  </p:normalViewPr>
  <p:slideViewPr>
    <p:cSldViewPr>
      <p:cViewPr varScale="1">
        <p:scale>
          <a:sx n="101" d="100"/>
          <a:sy n="101" d="100"/>
        </p:scale>
        <p:origin x="19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entury Schoolbook" panose="02040604050505020304" pitchFamily="18" charset="0"/>
              </a:defRPr>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entury Schoolbook" panose="02040604050505020304" pitchFamily="18" charset="0"/>
              </a:defRPr>
            </a:lvl1pPr>
          </a:lstStyle>
          <a:p>
            <a:pPr>
              <a:defRPr/>
            </a:pPr>
            <a:endParaRPr lang="en-US" dirty="0"/>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entury Schoolbook" panose="02040604050505020304"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entury Schoolbook" panose="02040604050505020304" pitchFamily="18" charset="0"/>
              </a:defRPr>
            </a:lvl1pPr>
          </a:lstStyle>
          <a:p>
            <a:pPr>
              <a:defRPr/>
            </a:pPr>
            <a:fld id="{D6DE60C9-E9AA-44F9-93AA-6C6D2A341738}"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entury Schoolbook" panose="020406040505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entury Schoolbook" panose="020406040505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entury Schoolbook" panose="020406040505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entury Schoolbook" panose="020406040505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entury Schoolbook" panose="020406040505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6DE60C9-E9AA-44F9-93AA-6C6D2A341738}" type="slidenum">
              <a:rPr lang="en-US" smtClean="0"/>
              <a:pPr>
                <a:defRPr/>
              </a:pPr>
              <a:t>1</a:t>
            </a:fld>
            <a:endParaRPr lang="en-US" dirty="0"/>
          </a:p>
        </p:txBody>
      </p:sp>
    </p:spTree>
    <p:extLst>
      <p:ext uri="{BB962C8B-B14F-4D97-AF65-F5344CB8AC3E}">
        <p14:creationId xmlns:p14="http://schemas.microsoft.com/office/powerpoint/2010/main" val="3975213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C58A0-994A-4B59-9AEA-11DFC9F01DDF}"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4264-FABE-4A13-B55E-AC77012BA9F4}" type="slidenum">
              <a:rPr lang="en-US" smtClean="0"/>
              <a:t>‹#›</a:t>
            </a:fld>
            <a:endParaRPr lang="en-US"/>
          </a:p>
        </p:txBody>
      </p:sp>
      <p:sp>
        <p:nvSpPr>
          <p:cNvPr id="7" name="Rectangle 6">
            <a:extLst>
              <a:ext uri="{FF2B5EF4-FFF2-40B4-BE49-F238E27FC236}">
                <a16:creationId xmlns:a16="http://schemas.microsoft.com/office/drawing/2014/main" id="{0B05A477-7496-40DF-9574-D864709C8206}"/>
              </a:ext>
            </a:extLst>
          </p:cNvPr>
          <p:cNvSpPr/>
          <p:nvPr/>
        </p:nvSpPr>
        <p:spPr>
          <a:xfrm>
            <a:off x="1" y="0"/>
            <a:ext cx="1739588" cy="6858000"/>
          </a:xfrm>
          <a:prstGeom prst="rect">
            <a:avLst/>
          </a:prstGeom>
          <a:gradFill flip="none" rotWithShape="1">
            <a:gsLst>
              <a:gs pos="87000">
                <a:srgbClr val="F79646">
                  <a:alpha val="85000"/>
                  <a:lumMod val="71000"/>
                </a:srgbClr>
              </a:gs>
              <a:gs pos="0">
                <a:srgbClr val="00B050"/>
              </a:gs>
              <a:gs pos="43000">
                <a:sysClr val="window" lastClr="FFFFFF">
                  <a:lumMod val="100000"/>
                </a:sysClr>
              </a:gs>
              <a:gs pos="24000">
                <a:sysClr val="window" lastClr="FFFFFF">
                  <a:lumMod val="0"/>
                  <a:lumOff val="100000"/>
                </a:sysClr>
              </a:gs>
            </a:gsLst>
            <a:lin ang="13500000" scaled="1"/>
            <a:tileRect/>
          </a:gradFill>
          <a:ln w="6350" cap="flat" cmpd="sng" algn="ctr">
            <a:gradFill flip="none" rotWithShape="1">
              <a:gsLst>
                <a:gs pos="20000">
                  <a:srgbClr val="F79646">
                    <a:lumMod val="75000"/>
                  </a:srgbClr>
                </a:gs>
                <a:gs pos="71000">
                  <a:srgbClr val="00B050"/>
                </a:gs>
                <a:gs pos="48000">
                  <a:sysClr val="window" lastClr="FFFFFF"/>
                </a:gs>
              </a:gsLst>
              <a:lin ang="270000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8" name="Picture 11">
            <a:extLst>
              <a:ext uri="{FF2B5EF4-FFF2-40B4-BE49-F238E27FC236}">
                <a16:creationId xmlns:a16="http://schemas.microsoft.com/office/drawing/2014/main" id="{3EF4F2E2-CD7D-4562-ADAD-30CC817D28F5}"/>
              </a:ext>
            </a:extLst>
          </p:cNvPr>
          <p:cNvPicPr>
            <a:picLocks noChangeAspect="1" noChangeArrowheads="1"/>
          </p:cNvPicPr>
          <p:nvPr/>
        </p:nvPicPr>
        <p:blipFill rotWithShape="1">
          <a:blip r:embed="rId2" cstate="print">
            <a:clrChange>
              <a:clrFrom>
                <a:srgbClr val="FFFFFF"/>
              </a:clrFrom>
              <a:clrTo>
                <a:srgbClr val="FFFFFF">
                  <a:alpha val="0"/>
                </a:srgbClr>
              </a:clrTo>
            </a:clrChange>
            <a:duotone>
              <a:prstClr val="black"/>
              <a:srgbClr val="C0504D">
                <a:tint val="45000"/>
                <a:satMod val="400000"/>
              </a:srgbClr>
            </a:duotone>
          </a:blip>
          <a:srcRect b="25639"/>
          <a:stretch/>
        </p:blipFill>
        <p:spPr bwMode="auto">
          <a:xfrm>
            <a:off x="257770" y="38100"/>
            <a:ext cx="1224050" cy="632460"/>
          </a:xfrm>
          <a:prstGeom prst="rect">
            <a:avLst/>
          </a:prstGeom>
          <a:noFill/>
          <a:ln w="9525">
            <a:noFill/>
            <a:miter lim="800000"/>
            <a:headEnd/>
            <a:tailEnd/>
          </a:ln>
        </p:spPr>
      </p:pic>
      <p:sp>
        <p:nvSpPr>
          <p:cNvPr id="10" name="TextBox 9">
            <a:extLst>
              <a:ext uri="{FF2B5EF4-FFF2-40B4-BE49-F238E27FC236}">
                <a16:creationId xmlns:a16="http://schemas.microsoft.com/office/drawing/2014/main" id="{9C5475A1-EEE4-4712-8C32-141BEF989FD0}"/>
              </a:ext>
            </a:extLst>
          </p:cNvPr>
          <p:cNvSpPr txBox="1"/>
          <p:nvPr/>
        </p:nvSpPr>
        <p:spPr>
          <a:xfrm>
            <a:off x="-1464973" y="670560"/>
            <a:ext cx="4620768" cy="242374"/>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75" b="1" i="0" u="none" strike="noStrike" kern="1200" cap="none" spc="0" normalizeH="0" baseline="0" noProof="0" dirty="0">
                <a:ln>
                  <a:noFill/>
                </a:ln>
                <a:solidFill>
                  <a:srgbClr val="C0504D">
                    <a:lumMod val="75000"/>
                  </a:srgbClr>
                </a:solidFill>
                <a:effectLst/>
                <a:uLnTx/>
                <a:uFillTx/>
                <a:latin typeface="Century Schoolbook" pitchFamily="18" charset="0"/>
                <a:ea typeface="+mn-ea"/>
                <a:cs typeface="+mn-cs"/>
              </a:rPr>
              <a:t>www.iitk.ac.in/erl</a:t>
            </a:r>
          </a:p>
        </p:txBody>
      </p:sp>
      <p:pic>
        <p:nvPicPr>
          <p:cNvPr id="11" name="Picture 11">
            <a:extLst>
              <a:ext uri="{FF2B5EF4-FFF2-40B4-BE49-F238E27FC236}">
                <a16:creationId xmlns:a16="http://schemas.microsoft.com/office/drawing/2014/main" id="{7F1C291D-7D3A-4EA7-8A42-08139AA82388}"/>
              </a:ext>
            </a:extLst>
          </p:cNvPr>
          <p:cNvPicPr>
            <a:picLocks noChangeAspect="1" noChangeArrowheads="1"/>
          </p:cNvPicPr>
          <p:nvPr/>
        </p:nvPicPr>
        <p:blipFill>
          <a:blip r:embed="rId3" cstate="print">
            <a:clrChange>
              <a:clrFrom>
                <a:srgbClr val="FFFFFF"/>
              </a:clrFrom>
              <a:clrTo>
                <a:srgbClr val="FFFFFF">
                  <a:alpha val="0"/>
                </a:srgbClr>
              </a:clrTo>
            </a:clrChange>
            <a:duotone>
              <a:prstClr val="black"/>
              <a:srgbClr val="C0504D">
                <a:tint val="45000"/>
                <a:satMod val="400000"/>
              </a:srgbClr>
            </a:duotone>
          </a:blip>
          <a:srcRect/>
          <a:stretch>
            <a:fillRect/>
          </a:stretch>
        </p:blipFill>
        <p:spPr bwMode="auto">
          <a:xfrm>
            <a:off x="361951" y="5690904"/>
            <a:ext cx="962025" cy="914400"/>
          </a:xfrm>
          <a:prstGeom prst="rect">
            <a:avLst/>
          </a:prstGeom>
          <a:ln>
            <a:noFill/>
          </a:ln>
          <a:effectLst/>
        </p:spPr>
      </p:pic>
      <p:sp>
        <p:nvSpPr>
          <p:cNvPr id="12" name="TextBox 6">
            <a:extLst>
              <a:ext uri="{FF2B5EF4-FFF2-40B4-BE49-F238E27FC236}">
                <a16:creationId xmlns:a16="http://schemas.microsoft.com/office/drawing/2014/main" id="{113FB83C-CA98-45DC-92D7-10552A66FC85}"/>
              </a:ext>
            </a:extLst>
          </p:cNvPr>
          <p:cNvSpPr txBox="1">
            <a:spLocks noChangeArrowheads="1"/>
          </p:cNvSpPr>
          <p:nvPr/>
        </p:nvSpPr>
        <p:spPr bwMode="auto">
          <a:xfrm>
            <a:off x="-20637" y="6627377"/>
            <a:ext cx="1783918" cy="161583"/>
          </a:xfrm>
          <a:prstGeom prst="rect">
            <a:avLst/>
          </a:prstGeom>
          <a:noFill/>
          <a:ln w="9525">
            <a:noFill/>
            <a:miter lim="800000"/>
            <a:headEnd/>
            <a:tailEnd/>
          </a:ln>
        </p:spPr>
        <p:txBody>
          <a:bodyPr wrap="square" lIns="0" tIns="0" rIns="0" bIns="0">
            <a:spAutoFit/>
          </a:bodyPr>
          <a:lstStyle/>
          <a:p>
            <a:pPr algn="ctr" defTabSz="914400" fontAlgn="base">
              <a:spcBef>
                <a:spcPct val="0"/>
              </a:spcBef>
              <a:spcAft>
                <a:spcPct val="0"/>
              </a:spcAft>
            </a:pPr>
            <a:r>
              <a:rPr lang="en-US" sz="1050" b="1" dirty="0">
                <a:solidFill>
                  <a:srgbClr val="C0504D">
                    <a:lumMod val="75000"/>
                  </a:srgbClr>
                </a:solidFill>
                <a:latin typeface="Garamond" pitchFamily="18" charset="0"/>
              </a:rPr>
              <a:t>IIT Kanpur</a:t>
            </a:r>
          </a:p>
        </p:txBody>
      </p:sp>
      <p:sp>
        <p:nvSpPr>
          <p:cNvPr id="13" name="TextBox 12">
            <a:extLst>
              <a:ext uri="{FF2B5EF4-FFF2-40B4-BE49-F238E27FC236}">
                <a16:creationId xmlns:a16="http://schemas.microsoft.com/office/drawing/2014/main" id="{AB3C02E2-70E3-4D57-8551-6A91070517F3}"/>
              </a:ext>
            </a:extLst>
          </p:cNvPr>
          <p:cNvSpPr txBox="1"/>
          <p:nvPr/>
        </p:nvSpPr>
        <p:spPr>
          <a:xfrm>
            <a:off x="1542779" y="0"/>
            <a:ext cx="7802879" cy="861774"/>
          </a:xfrm>
          <a:prstGeom prst="rect">
            <a:avLst/>
          </a:prstGeom>
          <a:noFill/>
        </p:spPr>
        <p:txBody>
          <a:bodyPr wrap="square">
            <a:spAutoFit/>
          </a:bodyP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endPar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endParaRPr>
          </a:p>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rPr>
              <a:t>ESO 201A: Thermodynamics</a:t>
            </a:r>
          </a:p>
        </p:txBody>
      </p:sp>
      <p:sp>
        <p:nvSpPr>
          <p:cNvPr id="5" name="Rectangle 4">
            <a:extLst>
              <a:ext uri="{FF2B5EF4-FFF2-40B4-BE49-F238E27FC236}">
                <a16:creationId xmlns:a16="http://schemas.microsoft.com/office/drawing/2014/main" id="{9EEE5C28-95C1-5E56-12A2-2B718D0EED7D}"/>
              </a:ext>
            </a:extLst>
          </p:cNvPr>
          <p:cNvSpPr/>
          <p:nvPr userDrawn="1"/>
        </p:nvSpPr>
        <p:spPr>
          <a:xfrm>
            <a:off x="1" y="0"/>
            <a:ext cx="1739588" cy="6858000"/>
          </a:xfrm>
          <a:prstGeom prst="rect">
            <a:avLst/>
          </a:prstGeom>
          <a:gradFill flip="none" rotWithShape="1">
            <a:gsLst>
              <a:gs pos="87000">
                <a:srgbClr val="F79646">
                  <a:alpha val="85000"/>
                  <a:lumMod val="71000"/>
                </a:srgbClr>
              </a:gs>
              <a:gs pos="0">
                <a:srgbClr val="00B050"/>
              </a:gs>
              <a:gs pos="43000">
                <a:sysClr val="window" lastClr="FFFFFF">
                  <a:lumMod val="100000"/>
                </a:sysClr>
              </a:gs>
              <a:gs pos="24000">
                <a:sysClr val="window" lastClr="FFFFFF">
                  <a:lumMod val="0"/>
                  <a:lumOff val="100000"/>
                </a:sysClr>
              </a:gs>
            </a:gsLst>
            <a:lin ang="13500000" scaled="1"/>
            <a:tileRect/>
          </a:gradFill>
          <a:ln w="6350" cap="flat" cmpd="sng" algn="ctr">
            <a:gradFill flip="none" rotWithShape="1">
              <a:gsLst>
                <a:gs pos="20000">
                  <a:srgbClr val="F79646">
                    <a:lumMod val="75000"/>
                  </a:srgbClr>
                </a:gs>
                <a:gs pos="71000">
                  <a:srgbClr val="00B050"/>
                </a:gs>
                <a:gs pos="48000">
                  <a:sysClr val="window" lastClr="FFFFFF"/>
                </a:gs>
              </a:gsLst>
              <a:lin ang="270000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Picture 11">
            <a:extLst>
              <a:ext uri="{FF2B5EF4-FFF2-40B4-BE49-F238E27FC236}">
                <a16:creationId xmlns:a16="http://schemas.microsoft.com/office/drawing/2014/main" id="{057BD105-5954-A1A0-0242-EE63F83C299D}"/>
              </a:ext>
            </a:extLst>
          </p:cNvPr>
          <p:cNvPicPr>
            <a:picLocks noChangeAspect="1" noChangeArrowheads="1"/>
          </p:cNvPicPr>
          <p:nvPr userDrawn="1"/>
        </p:nvPicPr>
        <p:blipFill rotWithShape="1">
          <a:blip r:embed="rId2" cstate="print">
            <a:clrChange>
              <a:clrFrom>
                <a:srgbClr val="FFFFFF"/>
              </a:clrFrom>
              <a:clrTo>
                <a:srgbClr val="FFFFFF">
                  <a:alpha val="0"/>
                </a:srgbClr>
              </a:clrTo>
            </a:clrChange>
            <a:duotone>
              <a:prstClr val="black"/>
              <a:srgbClr val="C0504D">
                <a:tint val="45000"/>
                <a:satMod val="400000"/>
              </a:srgbClr>
            </a:duotone>
          </a:blip>
          <a:srcRect b="25639"/>
          <a:stretch/>
        </p:blipFill>
        <p:spPr bwMode="auto">
          <a:xfrm>
            <a:off x="257770" y="38100"/>
            <a:ext cx="1224050" cy="632460"/>
          </a:xfrm>
          <a:prstGeom prst="rect">
            <a:avLst/>
          </a:prstGeom>
          <a:noFill/>
          <a:ln w="9525">
            <a:noFill/>
            <a:miter lim="800000"/>
            <a:headEnd/>
            <a:tailEnd/>
          </a:ln>
        </p:spPr>
      </p:pic>
      <p:sp>
        <p:nvSpPr>
          <p:cNvPr id="9" name="TextBox 8">
            <a:extLst>
              <a:ext uri="{FF2B5EF4-FFF2-40B4-BE49-F238E27FC236}">
                <a16:creationId xmlns:a16="http://schemas.microsoft.com/office/drawing/2014/main" id="{10E12FD6-8823-D0CA-54B1-F6E0A595A9C1}"/>
              </a:ext>
            </a:extLst>
          </p:cNvPr>
          <p:cNvSpPr txBox="1"/>
          <p:nvPr userDrawn="1"/>
        </p:nvSpPr>
        <p:spPr>
          <a:xfrm>
            <a:off x="-1464973" y="670560"/>
            <a:ext cx="4620768" cy="242374"/>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75" b="1" i="0" u="none" strike="noStrike" kern="1200" cap="none" spc="0" normalizeH="0" baseline="0" noProof="0" dirty="0">
                <a:ln>
                  <a:noFill/>
                </a:ln>
                <a:solidFill>
                  <a:srgbClr val="C0504D">
                    <a:lumMod val="75000"/>
                  </a:srgbClr>
                </a:solidFill>
                <a:effectLst/>
                <a:uLnTx/>
                <a:uFillTx/>
                <a:latin typeface="Century Schoolbook" pitchFamily="18" charset="0"/>
                <a:ea typeface="+mn-ea"/>
                <a:cs typeface="+mn-cs"/>
              </a:rPr>
              <a:t>www.iitk.ac.in/erl</a:t>
            </a:r>
          </a:p>
        </p:txBody>
      </p:sp>
      <p:pic>
        <p:nvPicPr>
          <p:cNvPr id="14" name="Picture 11">
            <a:extLst>
              <a:ext uri="{FF2B5EF4-FFF2-40B4-BE49-F238E27FC236}">
                <a16:creationId xmlns:a16="http://schemas.microsoft.com/office/drawing/2014/main" id="{A9C1B002-98D8-F95A-812F-16B787184954}"/>
              </a:ext>
            </a:extLst>
          </p:cNvPr>
          <p:cNvPicPr>
            <a:picLocks noChangeAspect="1" noChangeArrowheads="1"/>
          </p:cNvPicPr>
          <p:nvPr userDrawn="1"/>
        </p:nvPicPr>
        <p:blipFill>
          <a:blip r:embed="rId3" cstate="print">
            <a:clrChange>
              <a:clrFrom>
                <a:srgbClr val="FFFFFF"/>
              </a:clrFrom>
              <a:clrTo>
                <a:srgbClr val="FFFFFF">
                  <a:alpha val="0"/>
                </a:srgbClr>
              </a:clrTo>
            </a:clrChange>
            <a:duotone>
              <a:prstClr val="black"/>
              <a:srgbClr val="C0504D">
                <a:tint val="45000"/>
                <a:satMod val="400000"/>
              </a:srgbClr>
            </a:duotone>
          </a:blip>
          <a:srcRect/>
          <a:stretch>
            <a:fillRect/>
          </a:stretch>
        </p:blipFill>
        <p:spPr bwMode="auto">
          <a:xfrm>
            <a:off x="361951" y="5690904"/>
            <a:ext cx="962025" cy="914400"/>
          </a:xfrm>
          <a:prstGeom prst="rect">
            <a:avLst/>
          </a:prstGeom>
          <a:ln>
            <a:noFill/>
          </a:ln>
          <a:effectLst/>
        </p:spPr>
      </p:pic>
      <p:sp>
        <p:nvSpPr>
          <p:cNvPr id="15" name="TextBox 6">
            <a:extLst>
              <a:ext uri="{FF2B5EF4-FFF2-40B4-BE49-F238E27FC236}">
                <a16:creationId xmlns:a16="http://schemas.microsoft.com/office/drawing/2014/main" id="{78D87D23-F1A4-442F-5C2F-38A4EC8195D2}"/>
              </a:ext>
            </a:extLst>
          </p:cNvPr>
          <p:cNvSpPr txBox="1">
            <a:spLocks noChangeArrowheads="1"/>
          </p:cNvSpPr>
          <p:nvPr userDrawn="1"/>
        </p:nvSpPr>
        <p:spPr bwMode="auto">
          <a:xfrm>
            <a:off x="-20637" y="6627377"/>
            <a:ext cx="1783918" cy="161583"/>
          </a:xfrm>
          <a:prstGeom prst="rect">
            <a:avLst/>
          </a:prstGeom>
          <a:noFill/>
          <a:ln w="9525">
            <a:noFill/>
            <a:miter lim="800000"/>
            <a:headEnd/>
            <a:tailEnd/>
          </a:ln>
        </p:spPr>
        <p:txBody>
          <a:bodyPr wrap="square" lIns="0" tIns="0" rIns="0" bIns="0">
            <a:spAutoFit/>
          </a:bodyPr>
          <a:lstStyle/>
          <a:p>
            <a:pPr algn="ctr" defTabSz="914400" fontAlgn="base">
              <a:spcBef>
                <a:spcPct val="0"/>
              </a:spcBef>
              <a:spcAft>
                <a:spcPct val="0"/>
              </a:spcAft>
            </a:pPr>
            <a:r>
              <a:rPr lang="en-US" sz="1050" b="1" dirty="0">
                <a:solidFill>
                  <a:srgbClr val="C0504D">
                    <a:lumMod val="75000"/>
                  </a:srgbClr>
                </a:solidFill>
                <a:latin typeface="Garamond" pitchFamily="18" charset="0"/>
              </a:rPr>
              <a:t>IIT Kanpur</a:t>
            </a:r>
          </a:p>
        </p:txBody>
      </p:sp>
      <p:sp>
        <p:nvSpPr>
          <p:cNvPr id="16" name="TextBox 15">
            <a:extLst>
              <a:ext uri="{FF2B5EF4-FFF2-40B4-BE49-F238E27FC236}">
                <a16:creationId xmlns:a16="http://schemas.microsoft.com/office/drawing/2014/main" id="{6661F3B5-5A56-6E71-A586-FF934C02D9F5}"/>
              </a:ext>
            </a:extLst>
          </p:cNvPr>
          <p:cNvSpPr txBox="1"/>
          <p:nvPr userDrawn="1"/>
        </p:nvSpPr>
        <p:spPr>
          <a:xfrm>
            <a:off x="1542779" y="0"/>
            <a:ext cx="7802879" cy="861774"/>
          </a:xfrm>
          <a:prstGeom prst="rect">
            <a:avLst/>
          </a:prstGeom>
          <a:noFill/>
        </p:spPr>
        <p:txBody>
          <a:bodyPr wrap="square">
            <a:spAutoFit/>
          </a:bodyP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endPar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endParaRPr>
          </a:p>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rPr>
              <a:t>ESO 201A: Thermodynamics</a:t>
            </a:r>
          </a:p>
        </p:txBody>
      </p:sp>
    </p:spTree>
    <p:extLst>
      <p:ext uri="{BB962C8B-B14F-4D97-AF65-F5344CB8AC3E}">
        <p14:creationId xmlns:p14="http://schemas.microsoft.com/office/powerpoint/2010/main" val="128021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7E977C-D4F2-4008-904C-A6373CA916FE}"/>
              </a:ext>
            </a:extLst>
          </p:cNvPr>
          <p:cNvSpPr/>
          <p:nvPr/>
        </p:nvSpPr>
        <p:spPr>
          <a:xfrm>
            <a:off x="0" y="6391275"/>
            <a:ext cx="9144000" cy="457200"/>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D2077ACB-2C32-4A4E-90D8-154A4F8B2E44}"/>
              </a:ext>
            </a:extLst>
          </p:cNvPr>
          <p:cNvSpPr/>
          <p:nvPr/>
        </p:nvSpPr>
        <p:spPr>
          <a:xfrm>
            <a:off x="0" y="0"/>
            <a:ext cx="9144000" cy="128016"/>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BBAE176C-4D48-48BD-B62C-B2396E2D2A41}"/>
              </a:ext>
            </a:extLst>
          </p:cNvPr>
          <p:cNvSpPr txBox="1"/>
          <p:nvPr/>
        </p:nvSpPr>
        <p:spPr>
          <a:xfrm>
            <a:off x="-3791" y="6430859"/>
            <a:ext cx="1180128" cy="307777"/>
          </a:xfrm>
          <a:prstGeom prst="rect">
            <a:avLst/>
          </a:prstGeom>
          <a:solidFill>
            <a:srgbClr val="4F81BD">
              <a:lumMod val="40000"/>
              <a:lumOff val="60000"/>
            </a:srgbClr>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Century Schoolbook" panose="02040604050505020304" pitchFamily="18" charset="0"/>
              </a:rPr>
              <a:t>Lecture-41</a:t>
            </a:r>
          </a:p>
        </p:txBody>
      </p:sp>
      <p:pic>
        <p:nvPicPr>
          <p:cNvPr id="9" name="Picture 11">
            <a:extLst>
              <a:ext uri="{FF2B5EF4-FFF2-40B4-BE49-F238E27FC236}">
                <a16:creationId xmlns:a16="http://schemas.microsoft.com/office/drawing/2014/main" id="{1E9F0D39-DC4F-49ED-B3BE-8A64EB8F480C}"/>
              </a:ext>
            </a:extLst>
          </p:cNvPr>
          <p:cNvPicPr>
            <a:picLocks noChangeAspect="1" noChangeArrowheads="1"/>
          </p:cNvPicPr>
          <p:nvPr/>
        </p:nvPicPr>
        <p:blipFill>
          <a:blip r:embed="rId2" cstate="print"/>
          <a:srcRect/>
          <a:stretch>
            <a:fillRect/>
          </a:stretch>
        </p:blipFill>
        <p:spPr bwMode="auto">
          <a:xfrm>
            <a:off x="8666778" y="6386925"/>
            <a:ext cx="481013" cy="4572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Slide Number Placeholder 5">
            <a:extLst>
              <a:ext uri="{FF2B5EF4-FFF2-40B4-BE49-F238E27FC236}">
                <a16:creationId xmlns:a16="http://schemas.microsoft.com/office/drawing/2014/main" id="{E643F5A5-E457-42F9-9760-F7F628BD2145}"/>
              </a:ext>
            </a:extLst>
          </p:cNvPr>
          <p:cNvSpPr txBox="1">
            <a:spLocks/>
          </p:cNvSpPr>
          <p:nvPr/>
        </p:nvSpPr>
        <p:spPr>
          <a:xfrm>
            <a:off x="1112044" y="6427670"/>
            <a:ext cx="481013" cy="326451"/>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E21FD787-78E1-4F41-A594-B1720C42EA05}"/>
              </a:ext>
            </a:extLst>
          </p:cNvPr>
          <p:cNvSpPr txBox="1"/>
          <p:nvPr/>
        </p:nvSpPr>
        <p:spPr>
          <a:xfrm>
            <a:off x="2705100" y="6414169"/>
            <a:ext cx="3733800" cy="369332"/>
          </a:xfrm>
          <a:prstGeom prst="rect">
            <a:avLst/>
          </a:prstGeom>
          <a:noFill/>
        </p:spPr>
        <p:txBody>
          <a:bodyPr wrap="square">
            <a:spAutoFit/>
          </a:bodyPr>
          <a:lstStyle/>
          <a:p>
            <a:pPr marL="341313" indent="-341313" algn="ctr">
              <a:buClr>
                <a:srgbClr val="000099"/>
              </a:buClr>
              <a:buSzPct val="80000"/>
            </a:pPr>
            <a:r>
              <a:rPr lang="en-US" sz="1800" b="1" dirty="0">
                <a:latin typeface="Georgia" pitchFamily="18" charset="0"/>
              </a:rPr>
              <a:t>          Thermodynamics</a:t>
            </a:r>
          </a:p>
        </p:txBody>
      </p:sp>
      <p:sp>
        <p:nvSpPr>
          <p:cNvPr id="4" name="Slide Number Placeholder 3"/>
          <p:cNvSpPr>
            <a:spLocks noGrp="1"/>
          </p:cNvSpPr>
          <p:nvPr>
            <p:ph type="sldNum" sz="quarter" idx="12"/>
          </p:nvPr>
        </p:nvSpPr>
        <p:spPr>
          <a:xfrm>
            <a:off x="1103269" y="6428580"/>
            <a:ext cx="481013" cy="307777"/>
          </a:xfrm>
        </p:spPr>
        <p:txBody>
          <a:bodyPr/>
          <a:lstStyle>
            <a:lvl1pPr algn="l">
              <a:defRPr sz="1800" b="1">
                <a:solidFill>
                  <a:schemeClr val="tx1"/>
                </a:solidFill>
              </a:defRPr>
            </a:lvl1pPr>
          </a:lstStyle>
          <a:p>
            <a:fld id="{37374264-FABE-4A13-B55E-AC77012BA9F4}" type="slidenum">
              <a:rPr lang="en-US" smtClean="0"/>
              <a:t>‹#›</a:t>
            </a:fld>
            <a:endParaRPr lang="en-US" dirty="0"/>
          </a:p>
        </p:txBody>
      </p:sp>
      <p:sp>
        <p:nvSpPr>
          <p:cNvPr id="2" name="Title 1">
            <a:extLst>
              <a:ext uri="{FF2B5EF4-FFF2-40B4-BE49-F238E27FC236}">
                <a16:creationId xmlns:a16="http://schemas.microsoft.com/office/drawing/2014/main" id="{B62EA23E-D610-0166-2761-9CD04E86DCA6}"/>
              </a:ext>
            </a:extLst>
          </p:cNvPr>
          <p:cNvSpPr>
            <a:spLocks noGrp="1"/>
          </p:cNvSpPr>
          <p:nvPr>
            <p:ph type="title"/>
          </p:nvPr>
        </p:nvSpPr>
        <p:spPr>
          <a:xfrm>
            <a:off x="628650" y="162940"/>
            <a:ext cx="7886700" cy="352857"/>
          </a:xfrm>
        </p:spPr>
        <p:txBody>
          <a:bodyPr/>
          <a:lstStyle/>
          <a:p>
            <a:r>
              <a:rPr lang="en-US"/>
              <a:t>Click to edit Master title style</a:t>
            </a:r>
            <a:endParaRPr lang="en-IN" dirty="0"/>
          </a:p>
        </p:txBody>
      </p:sp>
      <p:sp>
        <p:nvSpPr>
          <p:cNvPr id="6" name="Content Placeholder 2">
            <a:extLst>
              <a:ext uri="{FF2B5EF4-FFF2-40B4-BE49-F238E27FC236}">
                <a16:creationId xmlns:a16="http://schemas.microsoft.com/office/drawing/2014/main" id="{02D79B1B-8116-C3DB-C9F7-34B42926ECD2}"/>
              </a:ext>
            </a:extLst>
          </p:cNvPr>
          <p:cNvSpPr>
            <a:spLocks noGrp="1"/>
          </p:cNvSpPr>
          <p:nvPr>
            <p:ph idx="1"/>
          </p:nvPr>
        </p:nvSpPr>
        <p:spPr>
          <a:xfrm>
            <a:off x="0" y="550721"/>
            <a:ext cx="9144000" cy="5626242"/>
          </a:xfrm>
        </p:spPr>
        <p:txBody>
          <a:bodyPr>
            <a:normAutofit/>
          </a:bodyPr>
          <a:lstStyle>
            <a:lvl1pPr marL="228600" indent="-228600">
              <a:lnSpc>
                <a:spcPct val="150000"/>
              </a:lnSpc>
              <a:buFont typeface="Wingdings" panose="05000000000000000000" pitchFamily="2" charset="2"/>
              <a:buChar char="Ø"/>
              <a:defRPr sz="1600"/>
            </a:lvl1pPr>
            <a:lvl2pPr marL="685800" indent="-228600">
              <a:lnSpc>
                <a:spcPct val="150000"/>
              </a:lnSpc>
              <a:buFont typeface="Wingdings" panose="05000000000000000000" pitchFamily="2" charset="2"/>
              <a:buChar char="Ø"/>
              <a:defRPr sz="1600"/>
            </a:lvl2pPr>
            <a:lvl3pPr marL="1143000" indent="-228600">
              <a:lnSpc>
                <a:spcPct val="150000"/>
              </a:lnSpc>
              <a:buFont typeface="Wingdings" panose="05000000000000000000" pitchFamily="2" charset="2"/>
              <a:buChar char="Ø"/>
              <a:defRPr sz="1600"/>
            </a:lvl3pPr>
            <a:lvl4pPr marL="1600200" indent="-228600">
              <a:lnSpc>
                <a:spcPct val="150000"/>
              </a:lnSpc>
              <a:buFont typeface="Wingdings" panose="05000000000000000000" pitchFamily="2" charset="2"/>
              <a:buChar char="Ø"/>
              <a:defRPr sz="1600"/>
            </a:lvl4pPr>
            <a:lvl5pPr marL="2057400" indent="-228600">
              <a:lnSpc>
                <a:spcPct val="150000"/>
              </a:lnSpc>
              <a:buFont typeface="Wingdings" panose="05000000000000000000" pitchFamily="2" charset="2"/>
              <a:buChar char="Ø"/>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91534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4070"/>
            <a:ext cx="7886700" cy="352857"/>
          </a:xfrm>
          <a:prstGeom prst="rect">
            <a:avLst/>
          </a:prstGeom>
        </p:spPr>
        <p:txBody>
          <a:bodyPr vert="horz" lIns="91440" tIns="45720" rIns="91440" bIns="45720" rtlCol="0" anchor="ctr">
            <a:normAutofit/>
          </a:bodyPr>
          <a:lstStyle/>
          <a:p>
            <a:r>
              <a:rPr lang="en-US" dirty="0"/>
              <a:t>Click 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Century Schoolbook" panose="02040604050505020304" pitchFamily="18" charset="0"/>
              </a:defRPr>
            </a:lvl1pPr>
          </a:lstStyle>
          <a:p>
            <a:fld id="{DE4C58A0-994A-4B59-9AEA-11DFC9F01DDF}" type="datetimeFigureOut">
              <a:rPr lang="en-US" smtClean="0"/>
              <a:pPr/>
              <a:t>11/15/2023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Century Schoolbook" panose="02040604050505020304" pitchFamily="18" charset="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Century Schoolbook" panose="02040604050505020304" pitchFamily="18" charset="0"/>
              </a:defRPr>
            </a:lvl1pPr>
          </a:lstStyle>
          <a:p>
            <a:fld id="{37374264-FABE-4A13-B55E-AC77012BA9F4}" type="slidenum">
              <a:rPr lang="en-US" smtClean="0"/>
              <a:pPr/>
              <a:t>‹#›</a:t>
            </a:fld>
            <a:endParaRPr lang="en-US" dirty="0"/>
          </a:p>
        </p:txBody>
      </p:sp>
    </p:spTree>
    <p:extLst>
      <p:ext uri="{BB962C8B-B14F-4D97-AF65-F5344CB8AC3E}">
        <p14:creationId xmlns:p14="http://schemas.microsoft.com/office/powerpoint/2010/main" val="3186213185"/>
      </p:ext>
    </p:extLst>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ctr" defTabSz="914400" rtl="0" eaLnBrk="1" latinLnBrk="0" hangingPunct="1">
        <a:lnSpc>
          <a:spcPct val="90000"/>
        </a:lnSpc>
        <a:spcBef>
          <a:spcPct val="0"/>
        </a:spcBef>
        <a:buNone/>
        <a:defRPr sz="2000" b="1" kern="1200">
          <a:solidFill>
            <a:srgbClr val="0000FF"/>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12AE36C-9DC7-407D-A9D2-B3968C76BF4D}"/>
              </a:ext>
            </a:extLst>
          </p:cNvPr>
          <p:cNvSpPr txBox="1">
            <a:spLocks/>
          </p:cNvSpPr>
          <p:nvPr/>
        </p:nvSpPr>
        <p:spPr bwMode="auto">
          <a:xfrm>
            <a:off x="1751271" y="2741729"/>
            <a:ext cx="7222608" cy="855406"/>
          </a:xfrm>
          <a:prstGeom prst="rect">
            <a:avLst/>
          </a:prstGeom>
          <a:noFill/>
          <a:ln w="9525">
            <a:noFill/>
            <a:miter lim="800000"/>
            <a:headEnd/>
            <a:tailEnd/>
          </a:ln>
        </p:spPr>
        <p:txBody>
          <a:bodyPr anchor="ctr"/>
          <a:lstStyle>
            <a:defPPr>
              <a:defRPr lang="en-US"/>
            </a:defPPr>
            <a:lvl1pPr algn="ctr">
              <a:defRPr sz="2400" b="1">
                <a:solidFill>
                  <a:srgbClr val="002060"/>
                </a:solidFill>
                <a:latin typeface="Georgia" panose="02040502050405020303"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FF"/>
                </a:solidFill>
              </a:rPr>
              <a:t>Numerical Problems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FF"/>
                </a:solidFill>
              </a:rPr>
              <a:t> &amp;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00FF"/>
                </a:solidFill>
              </a:rPr>
              <a:t>Course Review</a:t>
            </a:r>
            <a:r>
              <a:rPr kumimoji="0" lang="en-US" sz="3200" b="1" i="0" u="none" strike="noStrike" kern="1200" cap="none" spc="0" normalizeH="0" baseline="0" noProof="0" dirty="0">
                <a:ln>
                  <a:noFill/>
                </a:ln>
                <a:solidFill>
                  <a:srgbClr val="0000FF"/>
                </a:solidFill>
                <a:effectLst/>
                <a:uLnTx/>
                <a:uFillTx/>
                <a:latin typeface="Georgia" panose="02040502050405020303" pitchFamily="18" charset="0"/>
                <a:ea typeface="+mn-ea"/>
              </a:rPr>
              <a:t>​</a:t>
            </a:r>
          </a:p>
        </p:txBody>
      </p:sp>
      <p:sp>
        <p:nvSpPr>
          <p:cNvPr id="3" name="Rectangle 2">
            <a:extLst>
              <a:ext uri="{FF2B5EF4-FFF2-40B4-BE49-F238E27FC236}">
                <a16:creationId xmlns:a16="http://schemas.microsoft.com/office/drawing/2014/main" id="{2A4C28A1-87C4-440A-B05A-B323E047B168}"/>
              </a:ext>
            </a:extLst>
          </p:cNvPr>
          <p:cNvSpPr/>
          <p:nvPr/>
        </p:nvSpPr>
        <p:spPr>
          <a:xfrm>
            <a:off x="1581150" y="5687444"/>
            <a:ext cx="7562850" cy="1169551"/>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eorgia" pitchFamily="18" charset="0"/>
                <a:ea typeface="+mn-ea"/>
              </a:rPr>
              <a:t>Course Instructor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Georgia" pitchFamily="18" charset="0"/>
                <a:ea typeface="+mn-ea"/>
              </a:rPr>
              <a:t>Dr. Avinash Kumar Agarwal</a:t>
            </a:r>
            <a:endParaRPr kumimoji="0" lang="en-US" sz="1400" b="1" i="0" u="none" strike="noStrike" kern="1200" cap="none" spc="0" normalizeH="0" baseline="-25000" noProof="0" dirty="0">
              <a:ln>
                <a:noFill/>
              </a:ln>
              <a:solidFill>
                <a:prstClr val="black"/>
              </a:solidFill>
              <a:effectLst/>
              <a:uLnTx/>
              <a:uFillTx/>
              <a:latin typeface="Georgia" pitchFamily="18" charset="0"/>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eorgia" pitchFamily="18" charset="0"/>
                <a:ea typeface="+mn-ea"/>
              </a:rPr>
              <a:t>Professor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eorgia" pitchFamily="18" charset="0"/>
                <a:ea typeface="+mn-ea"/>
              </a:rPr>
              <a:t>Department of Mechanical Engineering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eorgia" pitchFamily="18" charset="0"/>
                <a:ea typeface="+mn-ea"/>
              </a:rPr>
              <a:t>Indian Institute of  Technology Kanpur, Kanpur</a:t>
            </a:r>
          </a:p>
        </p:txBody>
      </p:sp>
      <p:sp>
        <p:nvSpPr>
          <p:cNvPr id="5" name="Content Placeholder 2">
            <a:extLst>
              <a:ext uri="{FF2B5EF4-FFF2-40B4-BE49-F238E27FC236}">
                <a16:creationId xmlns:a16="http://schemas.microsoft.com/office/drawing/2014/main" id="{7790B27B-54CD-41BB-BF9E-28A85BC5B611}"/>
              </a:ext>
            </a:extLst>
          </p:cNvPr>
          <p:cNvSpPr txBox="1">
            <a:spLocks/>
          </p:cNvSpPr>
          <p:nvPr/>
        </p:nvSpPr>
        <p:spPr bwMode="auto">
          <a:xfrm>
            <a:off x="4060178" y="1579880"/>
            <a:ext cx="2211574" cy="574158"/>
          </a:xfrm>
          <a:prstGeom prst="rect">
            <a:avLst/>
          </a:prstGeom>
          <a:noFill/>
          <a:ln w="9525">
            <a:noFill/>
            <a:miter lim="800000"/>
            <a:headEnd/>
            <a:tailEnd/>
          </a:ln>
        </p:spPr>
        <p:txBody>
          <a:bodyPr anchor="ct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800" b="1" i="0" u="none" strike="noStrike" kern="1200" cap="none" spc="0" normalizeH="0" baseline="0" noProof="0" dirty="0">
                <a:ln>
                  <a:noFill/>
                </a:ln>
                <a:solidFill>
                  <a:prstClr val="black">
                    <a:lumMod val="65000"/>
                    <a:lumOff val="35000"/>
                  </a:prstClr>
                </a:solidFill>
                <a:effectLst/>
                <a:uLnTx/>
                <a:uFillTx/>
                <a:latin typeface="Georgia" pitchFamily="18" charset="0"/>
                <a:ea typeface="+mn-ea"/>
              </a:rPr>
              <a:t>Lecture-41</a:t>
            </a:r>
          </a:p>
        </p:txBody>
      </p:sp>
    </p:spTree>
    <p:extLst>
      <p:ext uri="{BB962C8B-B14F-4D97-AF65-F5344CB8AC3E}">
        <p14:creationId xmlns:p14="http://schemas.microsoft.com/office/powerpoint/2010/main" val="256563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10</a:t>
            </a:fld>
            <a:endParaRPr lang="en-US" dirty="0"/>
          </a:p>
        </p:txBody>
      </p:sp>
      <p:pic>
        <p:nvPicPr>
          <p:cNvPr id="6" name="Picture 5">
            <a:extLst>
              <a:ext uri="{FF2B5EF4-FFF2-40B4-BE49-F238E27FC236}">
                <a16:creationId xmlns:a16="http://schemas.microsoft.com/office/drawing/2014/main" id="{1A8A9902-22A7-BD96-FFCF-0BA635DA328C}"/>
              </a:ext>
            </a:extLst>
          </p:cNvPr>
          <p:cNvPicPr>
            <a:picLocks noChangeAspect="1"/>
          </p:cNvPicPr>
          <p:nvPr/>
        </p:nvPicPr>
        <p:blipFill>
          <a:blip r:embed="rId2"/>
          <a:stretch>
            <a:fillRect/>
          </a:stretch>
        </p:blipFill>
        <p:spPr>
          <a:xfrm>
            <a:off x="1434841" y="211159"/>
            <a:ext cx="6274326" cy="2194416"/>
          </a:xfrm>
          <a:prstGeom prst="rect">
            <a:avLst/>
          </a:prstGeom>
        </p:spPr>
      </p:pic>
      <p:pic>
        <p:nvPicPr>
          <p:cNvPr id="9" name="Picture 8">
            <a:extLst>
              <a:ext uri="{FF2B5EF4-FFF2-40B4-BE49-F238E27FC236}">
                <a16:creationId xmlns:a16="http://schemas.microsoft.com/office/drawing/2014/main" id="{CC3CAAF1-7C2B-40AD-FE9C-B21ACB1BB118}"/>
              </a:ext>
            </a:extLst>
          </p:cNvPr>
          <p:cNvPicPr>
            <a:picLocks noChangeAspect="1"/>
          </p:cNvPicPr>
          <p:nvPr/>
        </p:nvPicPr>
        <p:blipFill>
          <a:blip r:embed="rId3"/>
          <a:stretch>
            <a:fillRect/>
          </a:stretch>
        </p:blipFill>
        <p:spPr>
          <a:xfrm>
            <a:off x="1406705" y="2396614"/>
            <a:ext cx="6349252" cy="3919422"/>
          </a:xfrm>
          <a:prstGeom prst="rect">
            <a:avLst/>
          </a:prstGeom>
        </p:spPr>
      </p:pic>
    </p:spTree>
    <p:extLst>
      <p:ext uri="{BB962C8B-B14F-4D97-AF65-F5344CB8AC3E}">
        <p14:creationId xmlns:p14="http://schemas.microsoft.com/office/powerpoint/2010/main" val="414536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11</a:t>
            </a:fld>
            <a:endParaRPr lang="en-US" dirty="0"/>
          </a:p>
        </p:txBody>
      </p:sp>
      <p:pic>
        <p:nvPicPr>
          <p:cNvPr id="5" name="Picture 4">
            <a:extLst>
              <a:ext uri="{FF2B5EF4-FFF2-40B4-BE49-F238E27FC236}">
                <a16:creationId xmlns:a16="http://schemas.microsoft.com/office/drawing/2014/main" id="{65A3A7DD-1594-AE63-843C-9E18999133F4}"/>
              </a:ext>
            </a:extLst>
          </p:cNvPr>
          <p:cNvPicPr>
            <a:picLocks noChangeAspect="1"/>
          </p:cNvPicPr>
          <p:nvPr/>
        </p:nvPicPr>
        <p:blipFill rotWithShape="1">
          <a:blip r:embed="rId2"/>
          <a:srcRect t="18133"/>
          <a:stretch/>
        </p:blipFill>
        <p:spPr>
          <a:xfrm>
            <a:off x="1728786" y="3212270"/>
            <a:ext cx="5724525" cy="2978750"/>
          </a:xfrm>
          <a:prstGeom prst="rect">
            <a:avLst/>
          </a:prstGeom>
        </p:spPr>
      </p:pic>
      <p:pic>
        <p:nvPicPr>
          <p:cNvPr id="8" name="Picture 7">
            <a:extLst>
              <a:ext uri="{FF2B5EF4-FFF2-40B4-BE49-F238E27FC236}">
                <a16:creationId xmlns:a16="http://schemas.microsoft.com/office/drawing/2014/main" id="{BE36B525-E5A2-72F9-3C7D-A64F79AD7891}"/>
              </a:ext>
            </a:extLst>
          </p:cNvPr>
          <p:cNvPicPr>
            <a:picLocks noChangeAspect="1"/>
          </p:cNvPicPr>
          <p:nvPr/>
        </p:nvPicPr>
        <p:blipFill>
          <a:blip r:embed="rId3"/>
          <a:stretch>
            <a:fillRect/>
          </a:stretch>
        </p:blipFill>
        <p:spPr>
          <a:xfrm>
            <a:off x="1709736" y="297620"/>
            <a:ext cx="5743575" cy="2914650"/>
          </a:xfrm>
          <a:prstGeom prst="rect">
            <a:avLst/>
          </a:prstGeom>
        </p:spPr>
      </p:pic>
    </p:spTree>
    <p:extLst>
      <p:ext uri="{BB962C8B-B14F-4D97-AF65-F5344CB8AC3E}">
        <p14:creationId xmlns:p14="http://schemas.microsoft.com/office/powerpoint/2010/main" val="58346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343B5F-7792-76A4-5E8D-E3A865A40A01}"/>
              </a:ext>
            </a:extLst>
          </p:cNvPr>
          <p:cNvSpPr txBox="1">
            <a:spLocks/>
          </p:cNvSpPr>
          <p:nvPr/>
        </p:nvSpPr>
        <p:spPr>
          <a:xfrm>
            <a:off x="29023" y="182563"/>
            <a:ext cx="9053513"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US" sz="1600" dirty="0">
                <a:solidFill>
                  <a:schemeClr val="tx1"/>
                </a:solidFill>
                <a:latin typeface="Century Schoolbook" panose="02040604050505020304" pitchFamily="18" charset="0"/>
              </a:rPr>
              <a:t>Questions 4: </a:t>
            </a:r>
            <a:r>
              <a:rPr lang="en-US" sz="1600" b="0" dirty="0">
                <a:solidFill>
                  <a:schemeClr val="tx1"/>
                </a:solidFill>
                <a:latin typeface="Century Schoolbook" panose="02040604050505020304" pitchFamily="18" charset="0"/>
              </a:rPr>
              <a:t>Liquid propane (C</a:t>
            </a:r>
            <a:r>
              <a:rPr lang="en-US" sz="1600" b="0" baseline="-25000" dirty="0">
                <a:solidFill>
                  <a:schemeClr val="tx1"/>
                </a:solidFill>
                <a:latin typeface="Century Schoolbook" panose="02040604050505020304" pitchFamily="18" charset="0"/>
              </a:rPr>
              <a:t>3</a:t>
            </a:r>
            <a:r>
              <a:rPr lang="en-US" sz="1600" b="0" dirty="0">
                <a:solidFill>
                  <a:schemeClr val="tx1"/>
                </a:solidFill>
                <a:latin typeface="Century Schoolbook" panose="02040604050505020304" pitchFamily="18" charset="0"/>
              </a:rPr>
              <a:t>H</a:t>
            </a:r>
            <a:r>
              <a:rPr lang="en-US" sz="1600" b="0" baseline="-25000" dirty="0">
                <a:solidFill>
                  <a:schemeClr val="tx1"/>
                </a:solidFill>
                <a:latin typeface="Century Schoolbook" panose="02040604050505020304" pitchFamily="18" charset="0"/>
              </a:rPr>
              <a:t>8</a:t>
            </a:r>
            <a:r>
              <a:rPr lang="en-US" sz="1600" b="0" dirty="0">
                <a:solidFill>
                  <a:schemeClr val="tx1"/>
                </a:solidFill>
                <a:latin typeface="Century Schoolbook" panose="02040604050505020304" pitchFamily="18" charset="0"/>
              </a:rPr>
              <a:t>) enters a combustion chamber at 25°C at a rate of 0.05 kg/min where it is mixed and burned with 50 percent excess air that enters the combustion chamber at 7°C, as shown in Figure. An analysis of the combustion gases reveals that all the hydrogen in the fuel burns to H</a:t>
            </a:r>
            <a:r>
              <a:rPr lang="en-US" sz="1600" b="0" baseline="-25000" dirty="0">
                <a:solidFill>
                  <a:schemeClr val="tx1"/>
                </a:solidFill>
                <a:latin typeface="Century Schoolbook" panose="02040604050505020304" pitchFamily="18" charset="0"/>
              </a:rPr>
              <a:t>2</a:t>
            </a:r>
            <a:r>
              <a:rPr lang="en-US" sz="1600" b="0" dirty="0">
                <a:solidFill>
                  <a:schemeClr val="tx1"/>
                </a:solidFill>
                <a:latin typeface="Century Schoolbook" panose="02040604050505020304" pitchFamily="18" charset="0"/>
              </a:rPr>
              <a:t>O but only 90 percent of the carbon burns to CO</a:t>
            </a:r>
            <a:r>
              <a:rPr lang="en-US" sz="1600" b="0" baseline="-25000" dirty="0">
                <a:solidFill>
                  <a:schemeClr val="tx1"/>
                </a:solidFill>
                <a:latin typeface="Century Schoolbook" panose="02040604050505020304" pitchFamily="18" charset="0"/>
              </a:rPr>
              <a:t>2</a:t>
            </a:r>
            <a:r>
              <a:rPr lang="en-US" sz="1600" b="0" dirty="0">
                <a:solidFill>
                  <a:schemeClr val="tx1"/>
                </a:solidFill>
                <a:latin typeface="Century Schoolbook" panose="02040604050505020304" pitchFamily="18" charset="0"/>
              </a:rPr>
              <a:t>, with the remaining 10 percent forming CO. If the exit temperature of the combustion gases is 1500 K, determine (a) the mass flow rate of air and (b) the rate of heat transfer from the combustion chamber.</a:t>
            </a:r>
            <a:endParaRPr kumimoji="0" lang="en-US" sz="1600" b="0" i="0" u="none" strike="noStrike" kern="1200" cap="none" spc="0" normalizeH="0" baseline="0" noProof="0" dirty="0">
              <a:ln>
                <a:noFill/>
              </a:ln>
              <a:solidFill>
                <a:schemeClr val="tx1"/>
              </a:solidFill>
              <a:effectLst/>
              <a:uLnTx/>
              <a:uFillTx/>
              <a:latin typeface="Century Schoolbook" panose="02040604050505020304" pitchFamily="18" charset="0"/>
            </a:endParaRPr>
          </a:p>
        </p:txBody>
      </p:sp>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1188" y="685799"/>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endParaRPr kumimoji="0" lang="en-IN" altLang="en-US" sz="1500" b="0"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12</a:t>
            </a:fld>
            <a:endParaRPr lang="en-US" dirty="0"/>
          </a:p>
        </p:txBody>
      </p:sp>
      <p:pic>
        <p:nvPicPr>
          <p:cNvPr id="6" name="Picture 5">
            <a:extLst>
              <a:ext uri="{FF2B5EF4-FFF2-40B4-BE49-F238E27FC236}">
                <a16:creationId xmlns:a16="http://schemas.microsoft.com/office/drawing/2014/main" id="{06BE198B-EB0F-6AA8-16AD-D81731C7EA0C}"/>
              </a:ext>
            </a:extLst>
          </p:cNvPr>
          <p:cNvPicPr>
            <a:picLocks noChangeAspect="1"/>
          </p:cNvPicPr>
          <p:nvPr/>
        </p:nvPicPr>
        <p:blipFill>
          <a:blip r:embed="rId3"/>
          <a:stretch>
            <a:fillRect/>
          </a:stretch>
        </p:blipFill>
        <p:spPr>
          <a:xfrm>
            <a:off x="304800" y="1981200"/>
            <a:ext cx="5729735" cy="4300279"/>
          </a:xfrm>
          <a:prstGeom prst="rect">
            <a:avLst/>
          </a:prstGeom>
        </p:spPr>
      </p:pic>
      <p:pic>
        <p:nvPicPr>
          <p:cNvPr id="8" name="Picture 7">
            <a:extLst>
              <a:ext uri="{FF2B5EF4-FFF2-40B4-BE49-F238E27FC236}">
                <a16:creationId xmlns:a16="http://schemas.microsoft.com/office/drawing/2014/main" id="{93155C13-2000-751F-A3D5-26BF54AB1A67}"/>
              </a:ext>
            </a:extLst>
          </p:cNvPr>
          <p:cNvPicPr>
            <a:picLocks noChangeAspect="1"/>
          </p:cNvPicPr>
          <p:nvPr/>
        </p:nvPicPr>
        <p:blipFill>
          <a:blip r:embed="rId4"/>
          <a:stretch>
            <a:fillRect/>
          </a:stretch>
        </p:blipFill>
        <p:spPr>
          <a:xfrm>
            <a:off x="6172199" y="2518087"/>
            <a:ext cx="2910336" cy="1821825"/>
          </a:xfrm>
          <a:prstGeom prst="rect">
            <a:avLst/>
          </a:prstGeom>
        </p:spPr>
      </p:pic>
    </p:spTree>
    <p:extLst>
      <p:ext uri="{BB962C8B-B14F-4D97-AF65-F5344CB8AC3E}">
        <p14:creationId xmlns:p14="http://schemas.microsoft.com/office/powerpoint/2010/main" val="222130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343B5F-7792-76A4-5E8D-E3A865A40A01}"/>
              </a:ext>
            </a:extLst>
          </p:cNvPr>
          <p:cNvSpPr txBox="1">
            <a:spLocks/>
          </p:cNvSpPr>
          <p:nvPr/>
        </p:nvSpPr>
        <p:spPr>
          <a:xfrm>
            <a:off x="29023" y="182563"/>
            <a:ext cx="9053513"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Schoolbook" panose="02040604050505020304" pitchFamily="18" charset="0"/>
            </a:endParaRPr>
          </a:p>
        </p:txBody>
      </p:sp>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1188" y="685799"/>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endParaRPr kumimoji="0" lang="en-IN" altLang="en-US" sz="1500" b="0"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13</a:t>
            </a:fld>
            <a:endParaRPr lang="en-US" dirty="0"/>
          </a:p>
        </p:txBody>
      </p:sp>
      <p:pic>
        <p:nvPicPr>
          <p:cNvPr id="7" name="Picture 6">
            <a:extLst>
              <a:ext uri="{FF2B5EF4-FFF2-40B4-BE49-F238E27FC236}">
                <a16:creationId xmlns:a16="http://schemas.microsoft.com/office/drawing/2014/main" id="{63423C14-0C7C-EA5B-FA5F-E32A329DE814}"/>
              </a:ext>
            </a:extLst>
          </p:cNvPr>
          <p:cNvPicPr>
            <a:picLocks noChangeAspect="1"/>
          </p:cNvPicPr>
          <p:nvPr/>
        </p:nvPicPr>
        <p:blipFill rotWithShape="1">
          <a:blip r:embed="rId3"/>
          <a:srcRect l="1243" r="1"/>
          <a:stretch/>
        </p:blipFill>
        <p:spPr>
          <a:xfrm>
            <a:off x="1354326" y="182563"/>
            <a:ext cx="6435006" cy="3297729"/>
          </a:xfrm>
          <a:prstGeom prst="rect">
            <a:avLst/>
          </a:prstGeom>
        </p:spPr>
      </p:pic>
      <p:pic>
        <p:nvPicPr>
          <p:cNvPr id="10" name="Picture 9">
            <a:extLst>
              <a:ext uri="{FF2B5EF4-FFF2-40B4-BE49-F238E27FC236}">
                <a16:creationId xmlns:a16="http://schemas.microsoft.com/office/drawing/2014/main" id="{F86E4BFE-0113-5A07-6C9A-B9D5CC80704D}"/>
              </a:ext>
            </a:extLst>
          </p:cNvPr>
          <p:cNvPicPr>
            <a:picLocks noChangeAspect="1"/>
          </p:cNvPicPr>
          <p:nvPr/>
        </p:nvPicPr>
        <p:blipFill>
          <a:blip r:embed="rId4"/>
          <a:stretch>
            <a:fillRect/>
          </a:stretch>
        </p:blipFill>
        <p:spPr>
          <a:xfrm>
            <a:off x="1338276" y="3429000"/>
            <a:ext cx="6435006" cy="2858525"/>
          </a:xfrm>
          <a:prstGeom prst="rect">
            <a:avLst/>
          </a:prstGeom>
        </p:spPr>
      </p:pic>
    </p:spTree>
    <p:extLst>
      <p:ext uri="{BB962C8B-B14F-4D97-AF65-F5344CB8AC3E}">
        <p14:creationId xmlns:p14="http://schemas.microsoft.com/office/powerpoint/2010/main" val="11637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343B5F-7792-76A4-5E8D-E3A865A40A01}"/>
              </a:ext>
            </a:extLst>
          </p:cNvPr>
          <p:cNvSpPr txBox="1">
            <a:spLocks/>
          </p:cNvSpPr>
          <p:nvPr/>
        </p:nvSpPr>
        <p:spPr>
          <a:xfrm>
            <a:off x="29023" y="182563"/>
            <a:ext cx="9053513"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Schoolbook" panose="02040604050505020304" pitchFamily="18" charset="0"/>
            </a:endParaRPr>
          </a:p>
        </p:txBody>
      </p:sp>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1188" y="685799"/>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endParaRPr kumimoji="0" lang="en-IN" altLang="en-US" sz="1500" b="0"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14</a:t>
            </a:fld>
            <a:endParaRPr lang="en-US" dirty="0"/>
          </a:p>
        </p:txBody>
      </p:sp>
      <p:pic>
        <p:nvPicPr>
          <p:cNvPr id="6" name="Picture 5">
            <a:extLst>
              <a:ext uri="{FF2B5EF4-FFF2-40B4-BE49-F238E27FC236}">
                <a16:creationId xmlns:a16="http://schemas.microsoft.com/office/drawing/2014/main" id="{9B1C8751-D28E-E234-A8BB-3CE0F40B612F}"/>
              </a:ext>
            </a:extLst>
          </p:cNvPr>
          <p:cNvPicPr>
            <a:picLocks noChangeAspect="1"/>
          </p:cNvPicPr>
          <p:nvPr/>
        </p:nvPicPr>
        <p:blipFill>
          <a:blip r:embed="rId3"/>
          <a:stretch>
            <a:fillRect/>
          </a:stretch>
        </p:blipFill>
        <p:spPr>
          <a:xfrm>
            <a:off x="1512661" y="424854"/>
            <a:ext cx="6118677" cy="4897486"/>
          </a:xfrm>
          <a:prstGeom prst="rect">
            <a:avLst/>
          </a:prstGeom>
        </p:spPr>
      </p:pic>
    </p:spTree>
    <p:extLst>
      <p:ext uri="{BB962C8B-B14F-4D97-AF65-F5344CB8AC3E}">
        <p14:creationId xmlns:p14="http://schemas.microsoft.com/office/powerpoint/2010/main" val="304887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68E89F-CF47-44C2-8B5F-2AF8D8AA256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374264-FABE-4A13-B55E-AC77012BA9F4}" type="slidenum">
              <a:rPr kumimoji="0" lang="en-US" sz="1800" b="1" i="0" u="none" strike="noStrike" kern="1200" cap="none" spc="0" normalizeH="0" baseline="0" noProof="0" smtClean="0">
                <a:ln>
                  <a:noFill/>
                </a:ln>
                <a:solidFill>
                  <a:prstClr val="black"/>
                </a:solidFill>
                <a:effectLst/>
                <a:uLnTx/>
                <a:uFillTx/>
                <a:latin typeface="Century Schoolbook"/>
                <a:ea typeface="+mn-ea"/>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1" i="0" u="none" strike="noStrike" kern="1200" cap="none" spc="0" normalizeH="0" baseline="0" noProof="0" dirty="0">
              <a:ln>
                <a:noFill/>
              </a:ln>
              <a:solidFill>
                <a:prstClr val="black"/>
              </a:solidFill>
              <a:effectLst/>
              <a:uLnTx/>
              <a:uFillTx/>
              <a:latin typeface="Century Schoolbook"/>
              <a:ea typeface="+mn-ea"/>
            </a:endParaRPr>
          </a:p>
        </p:txBody>
      </p:sp>
      <p:sp>
        <p:nvSpPr>
          <p:cNvPr id="3" name="Rectangle 2">
            <a:extLst>
              <a:ext uri="{FF2B5EF4-FFF2-40B4-BE49-F238E27FC236}">
                <a16:creationId xmlns:a16="http://schemas.microsoft.com/office/drawing/2014/main" id="{8BCD4927-CEAC-40C0-B651-1447802155C8}"/>
              </a:ext>
            </a:extLst>
          </p:cNvPr>
          <p:cNvSpPr/>
          <p:nvPr/>
        </p:nvSpPr>
        <p:spPr>
          <a:xfrm>
            <a:off x="0" y="3687122"/>
            <a:ext cx="9144000" cy="1200329"/>
          </a:xfrm>
          <a:prstGeom prst="rect">
            <a:avLst/>
          </a:prstGeom>
          <a:noFill/>
        </p:spPr>
        <p:txBody>
          <a:bodyP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7200" b="1" i="0" u="none" strike="noStrike" kern="1200" cap="none" spc="0" normalizeH="0" baseline="0" noProof="0" dirty="0">
                <a:ln>
                  <a:solidFill>
                    <a:srgbClr val="993300"/>
                  </a:solidFill>
                </a:ln>
                <a:gradFill>
                  <a:gsLst>
                    <a:gs pos="30000">
                      <a:srgbClr val="F79646">
                        <a:lumMod val="75000"/>
                      </a:srgbClr>
                    </a:gs>
                    <a:gs pos="67000">
                      <a:srgbClr val="009900"/>
                    </a:gs>
                    <a:gs pos="48000">
                      <a:prstClr val="white"/>
                    </a:gs>
                  </a:gsLst>
                  <a:lin ang="5400000" scaled="0"/>
                </a:gradFill>
                <a:effectLst/>
                <a:uLnTx/>
                <a:uFillTx/>
                <a:latin typeface="Georgia" pitchFamily="18" charset="0"/>
                <a:ea typeface="+mn-ea"/>
              </a:rPr>
              <a:t>Thanks</a:t>
            </a:r>
          </a:p>
        </p:txBody>
      </p:sp>
      <p:pic>
        <p:nvPicPr>
          <p:cNvPr id="4" name="Picture 3" descr="C:\Documents and Settings\admin\Desktop\animated indian flag tiranga india.gif">
            <a:extLst>
              <a:ext uri="{FF2B5EF4-FFF2-40B4-BE49-F238E27FC236}">
                <a16:creationId xmlns:a16="http://schemas.microsoft.com/office/drawing/2014/main" id="{0C69735A-3F0A-49BB-A1D2-C3097605A735}"/>
              </a:ext>
            </a:extLst>
          </p:cNvPr>
          <p:cNvPicPr>
            <a:picLocks noChangeAspect="1" noChangeArrowheads="1" noCrop="1"/>
          </p:cNvPicPr>
          <p:nvPr/>
        </p:nvPicPr>
        <p:blipFill>
          <a:blip r:embed="rId2" cstate="print"/>
          <a:srcRect/>
          <a:stretch>
            <a:fillRect/>
          </a:stretch>
        </p:blipFill>
        <p:spPr bwMode="auto">
          <a:xfrm>
            <a:off x="3224213" y="1543050"/>
            <a:ext cx="2836862" cy="2025650"/>
          </a:xfrm>
          <a:prstGeom prst="rect">
            <a:avLst/>
          </a:prstGeom>
          <a:noFill/>
          <a:ln w="9525">
            <a:noFill/>
            <a:miter lim="800000"/>
            <a:headEnd/>
            <a:tailEnd/>
          </a:ln>
        </p:spPr>
      </p:pic>
    </p:spTree>
    <p:extLst>
      <p:ext uri="{BB962C8B-B14F-4D97-AF65-F5344CB8AC3E}">
        <p14:creationId xmlns:p14="http://schemas.microsoft.com/office/powerpoint/2010/main" val="30745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A9B9C4AA-702A-48AE-83AF-F096BBB8EC19}" type="slidenum">
              <a:rPr lang="en-US" smtClean="0"/>
              <a:pPr/>
              <a:t>2</a:t>
            </a:fld>
            <a:endParaRPr lang="en-US"/>
          </a:p>
        </p:txBody>
      </p:sp>
      <p:sp>
        <p:nvSpPr>
          <p:cNvPr id="2" name="Title 1">
            <a:extLst>
              <a:ext uri="{FF2B5EF4-FFF2-40B4-BE49-F238E27FC236}">
                <a16:creationId xmlns:a16="http://schemas.microsoft.com/office/drawing/2014/main" id="{FA36FC2E-DDDF-37C7-437E-0C7EBC05AA0E}"/>
              </a:ext>
            </a:extLst>
          </p:cNvPr>
          <p:cNvSpPr>
            <a:spLocks noGrp="1"/>
          </p:cNvSpPr>
          <p:nvPr>
            <p:ph type="title"/>
          </p:nvPr>
        </p:nvSpPr>
        <p:spPr>
          <a:xfrm>
            <a:off x="0" y="149850"/>
            <a:ext cx="7886700" cy="352857"/>
          </a:xfrm>
        </p:spPr>
        <p:txBody>
          <a:bodyPr>
            <a:normAutofit fontScale="90000"/>
          </a:bodyPr>
          <a:lstStyle/>
          <a:p>
            <a:pPr algn="l"/>
            <a:r>
              <a:rPr lang="en-IN" dirty="0">
                <a:solidFill>
                  <a:srgbClr val="FF0000"/>
                </a:solidFill>
              </a:rPr>
              <a:t>Learning Objectives</a:t>
            </a:r>
          </a:p>
        </p:txBody>
      </p:sp>
      <p:sp>
        <p:nvSpPr>
          <p:cNvPr id="3" name="Content Placeholder 2">
            <a:extLst>
              <a:ext uri="{FF2B5EF4-FFF2-40B4-BE49-F238E27FC236}">
                <a16:creationId xmlns:a16="http://schemas.microsoft.com/office/drawing/2014/main" id="{E982B04E-3E2D-2E2E-BA04-E3BDBD6AD18D}"/>
              </a:ext>
            </a:extLst>
          </p:cNvPr>
          <p:cNvSpPr>
            <a:spLocks noGrp="1"/>
          </p:cNvSpPr>
          <p:nvPr>
            <p:ph idx="1"/>
          </p:nvPr>
        </p:nvSpPr>
        <p:spPr/>
        <p:txBody>
          <a:bodyPr>
            <a:normAutofit/>
          </a:bodyPr>
          <a:lstStyle/>
          <a:p>
            <a:r>
              <a:rPr lang="en-US" sz="2000" dirty="0"/>
              <a:t>Numerical Problems</a:t>
            </a:r>
          </a:p>
          <a:p>
            <a:r>
              <a:rPr lang="en-US" sz="2000" dirty="0"/>
              <a:t>Course Review</a:t>
            </a:r>
          </a:p>
        </p:txBody>
      </p:sp>
      <p:sp>
        <p:nvSpPr>
          <p:cNvPr id="3076" name="Rectangle 3"/>
          <p:cNvSpPr>
            <a:spLocks noChangeArrowheads="1"/>
          </p:cNvSpPr>
          <p:nvPr/>
        </p:nvSpPr>
        <p:spPr bwMode="auto">
          <a:xfrm>
            <a:off x="457200" y="952750"/>
            <a:ext cx="7543800" cy="400110"/>
          </a:xfrm>
          <a:prstGeom prst="rect">
            <a:avLst/>
          </a:prstGeom>
          <a:noFill/>
          <a:ln w="9525">
            <a:noFill/>
            <a:miter lim="800000"/>
            <a:headEnd/>
            <a:tailEnd/>
          </a:ln>
        </p:spPr>
        <p:txBody>
          <a:bodyPr wrap="square">
            <a:spAutoFit/>
          </a:bodyPr>
          <a:lstStyle/>
          <a:p>
            <a:pPr marL="342900" indent="-342900">
              <a:spcBef>
                <a:spcPct val="15000"/>
              </a:spcBef>
              <a:spcAft>
                <a:spcPct val="15000"/>
              </a:spcAft>
              <a:buClr>
                <a:srgbClr val="FF0000"/>
              </a:buClr>
              <a:buFontTx/>
              <a:buChar char="•"/>
            </a:pPr>
            <a:endParaRPr lang="en-US" sz="2000" dirty="0">
              <a:latin typeface="Century Schoolbook" panose="020406040505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253DAF7A-A664-40E0-8097-4589D69A9B33}" type="slidenum">
              <a:rPr lang="en-US" smtClean="0"/>
              <a:pPr/>
              <a:t>3</a:t>
            </a:fld>
            <a:endParaRPr lang="en-US"/>
          </a:p>
        </p:txBody>
      </p:sp>
      <p:sp>
        <p:nvSpPr>
          <p:cNvPr id="2" name="Title 1">
            <a:extLst>
              <a:ext uri="{FF2B5EF4-FFF2-40B4-BE49-F238E27FC236}">
                <a16:creationId xmlns:a16="http://schemas.microsoft.com/office/drawing/2014/main" id="{23779019-1D7A-BEFA-65E7-ADCB10FD74D2}"/>
              </a:ext>
            </a:extLst>
          </p:cNvPr>
          <p:cNvSpPr>
            <a:spLocks noGrp="1"/>
          </p:cNvSpPr>
          <p:nvPr>
            <p:ph type="title"/>
          </p:nvPr>
        </p:nvSpPr>
        <p:spPr>
          <a:xfrm>
            <a:off x="628650" y="2133600"/>
            <a:ext cx="7886700" cy="1647085"/>
          </a:xfrm>
        </p:spPr>
        <p:txBody>
          <a:bodyPr>
            <a:normAutofit/>
          </a:bodyPr>
          <a:lstStyle/>
          <a:p>
            <a:r>
              <a:rPr lang="en-IN" sz="4800" dirty="0"/>
              <a:t>Numerical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altLang="en-US" b="1" dirty="0">
                <a:solidFill>
                  <a:sysClr val="windowText" lastClr="000000"/>
                </a:solidFill>
              </a:rPr>
              <a:t>Question</a:t>
            </a: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1: </a:t>
            </a:r>
            <a:r>
              <a:rPr lang="en-US" altLang="en-US" dirty="0">
                <a:solidFill>
                  <a:sysClr val="windowText" lastClr="000000"/>
                </a:solidFill>
              </a:rPr>
              <a:t>One </a:t>
            </a:r>
            <a:r>
              <a:rPr lang="en-US" altLang="en-US" dirty="0" err="1">
                <a:solidFill>
                  <a:sysClr val="windowText" lastClr="000000"/>
                </a:solidFill>
              </a:rPr>
              <a:t>kmol</a:t>
            </a:r>
            <a:r>
              <a:rPr lang="en-US" altLang="en-US" dirty="0">
                <a:solidFill>
                  <a:sysClr val="windowText" lastClr="000000"/>
                </a:solidFill>
              </a:rPr>
              <a:t> of octane (C</a:t>
            </a:r>
            <a:r>
              <a:rPr lang="en-US" altLang="en-US" baseline="-25000" dirty="0">
                <a:solidFill>
                  <a:sysClr val="windowText" lastClr="000000"/>
                </a:solidFill>
              </a:rPr>
              <a:t>8</a:t>
            </a:r>
            <a:r>
              <a:rPr lang="en-US" altLang="en-US" dirty="0">
                <a:solidFill>
                  <a:sysClr val="windowText" lastClr="000000"/>
                </a:solidFill>
              </a:rPr>
              <a:t>H</a:t>
            </a:r>
            <a:r>
              <a:rPr lang="en-US" altLang="en-US" baseline="-25000" dirty="0">
                <a:solidFill>
                  <a:sysClr val="windowText" lastClr="000000"/>
                </a:solidFill>
              </a:rPr>
              <a:t>18</a:t>
            </a:r>
            <a:r>
              <a:rPr lang="en-US" altLang="en-US" dirty="0">
                <a:solidFill>
                  <a:sysClr val="windowText" lastClr="000000"/>
                </a:solidFill>
              </a:rPr>
              <a:t>) is burned with air that contains 20 </a:t>
            </a:r>
            <a:r>
              <a:rPr lang="en-US" altLang="en-US" dirty="0" err="1">
                <a:solidFill>
                  <a:sysClr val="windowText" lastClr="000000"/>
                </a:solidFill>
              </a:rPr>
              <a:t>kmol</a:t>
            </a:r>
            <a:r>
              <a:rPr lang="en-US" altLang="en-US" dirty="0">
                <a:solidFill>
                  <a:sysClr val="windowText" lastClr="000000"/>
                </a:solidFill>
              </a:rPr>
              <a:t> of O2, as shown in Figure. Assuming the products contain only CO2, H2O, O2, and N2, determine the mole number of each gas in the products and the air–fuel ratio for this combustion process.</a:t>
            </a:r>
            <a:r>
              <a:rPr kumimoji="0" lang="en-IN" altLang="en-US" sz="1500" i="0" u="none" strike="noStrike" kern="1200" cap="none" spc="0" normalizeH="0" baseline="0" noProof="0" dirty="0">
                <a:ln>
                  <a:noFill/>
                </a:ln>
                <a:solidFill>
                  <a:sysClr val="windowText" lastClr="000000"/>
                </a:solidFill>
                <a:effectLst/>
                <a:uLnTx/>
                <a:uFillTx/>
              </a:rPr>
              <a:t>    </a:t>
            </a:r>
            <a:r>
              <a:rPr kumimoji="0" lang="en-IN" altLang="en-US" sz="1500" i="0" u="none" strike="noStrike" kern="1200" cap="none" spc="0" normalizeH="0" noProof="0" dirty="0">
                <a:ln>
                  <a:noFill/>
                </a:ln>
                <a:solidFill>
                  <a:sysClr val="windowText" lastClr="000000"/>
                </a:solidFill>
                <a:effectLst/>
                <a:uLnTx/>
                <a:uFillTx/>
              </a:rPr>
              <a:t> </a:t>
            </a:r>
            <a:endParaRPr kumimoji="0" lang="en-IN" altLang="en-US" sz="1500" i="0" u="none" strike="noStrike" kern="1200" cap="none" spc="0" normalizeH="0" baseline="0" noProof="0" dirty="0">
              <a:ln>
                <a:noFill/>
              </a:ln>
              <a:solidFill>
                <a:sysClr val="windowText" lastClr="000000"/>
              </a:solidFill>
              <a:effectLst/>
              <a:uLnTx/>
              <a:uFillTx/>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4</a:t>
            </a:fld>
            <a:endParaRPr lang="en-US" dirty="0"/>
          </a:p>
        </p:txBody>
      </p:sp>
      <p:pic>
        <p:nvPicPr>
          <p:cNvPr id="7" name="Picture 6">
            <a:extLst>
              <a:ext uri="{FF2B5EF4-FFF2-40B4-BE49-F238E27FC236}">
                <a16:creationId xmlns:a16="http://schemas.microsoft.com/office/drawing/2014/main" id="{B960604F-E3AA-D0C2-5A05-56F2520C0C31}"/>
              </a:ext>
            </a:extLst>
          </p:cNvPr>
          <p:cNvPicPr>
            <a:picLocks noChangeAspect="1"/>
          </p:cNvPicPr>
          <p:nvPr/>
        </p:nvPicPr>
        <p:blipFill>
          <a:blip r:embed="rId2"/>
          <a:stretch>
            <a:fillRect/>
          </a:stretch>
        </p:blipFill>
        <p:spPr>
          <a:xfrm>
            <a:off x="6096000" y="1752600"/>
            <a:ext cx="2995924" cy="1526379"/>
          </a:xfrm>
          <a:prstGeom prst="rect">
            <a:avLst/>
          </a:prstGeom>
        </p:spPr>
      </p:pic>
      <p:pic>
        <p:nvPicPr>
          <p:cNvPr id="11" name="Picture 10">
            <a:extLst>
              <a:ext uri="{FF2B5EF4-FFF2-40B4-BE49-F238E27FC236}">
                <a16:creationId xmlns:a16="http://schemas.microsoft.com/office/drawing/2014/main" id="{FDE7D8BC-8F94-E216-1754-5FD67FF77FC2}"/>
              </a:ext>
            </a:extLst>
          </p:cNvPr>
          <p:cNvPicPr>
            <a:picLocks noChangeAspect="1"/>
          </p:cNvPicPr>
          <p:nvPr/>
        </p:nvPicPr>
        <p:blipFill>
          <a:blip r:embed="rId3"/>
          <a:stretch>
            <a:fillRect/>
          </a:stretch>
        </p:blipFill>
        <p:spPr>
          <a:xfrm>
            <a:off x="41069" y="1376844"/>
            <a:ext cx="6000730" cy="4404356"/>
          </a:xfrm>
          <a:prstGeom prst="rect">
            <a:avLst/>
          </a:prstGeom>
        </p:spPr>
      </p:pic>
    </p:spTree>
    <p:extLst>
      <p:ext uri="{BB962C8B-B14F-4D97-AF65-F5344CB8AC3E}">
        <p14:creationId xmlns:p14="http://schemas.microsoft.com/office/powerpoint/2010/main" val="294625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0" lang="en-IN" altLang="en-US" sz="1500" i="0" u="none" strike="noStrike" kern="1200" cap="none" spc="0" normalizeH="0" baseline="0" noProof="0" dirty="0">
              <a:ln>
                <a:noFill/>
              </a:ln>
              <a:solidFill>
                <a:sysClr val="windowText" lastClr="000000"/>
              </a:solidFill>
              <a:effectLst/>
              <a:uLnTx/>
              <a:uFillTx/>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5</a:t>
            </a:fld>
            <a:endParaRPr lang="en-US" dirty="0"/>
          </a:p>
        </p:txBody>
      </p:sp>
      <p:pic>
        <p:nvPicPr>
          <p:cNvPr id="5" name="Picture 4">
            <a:extLst>
              <a:ext uri="{FF2B5EF4-FFF2-40B4-BE49-F238E27FC236}">
                <a16:creationId xmlns:a16="http://schemas.microsoft.com/office/drawing/2014/main" id="{0512AC47-6091-F2C9-E379-E3BD2A9C6F2E}"/>
              </a:ext>
            </a:extLst>
          </p:cNvPr>
          <p:cNvPicPr>
            <a:picLocks noChangeAspect="1"/>
          </p:cNvPicPr>
          <p:nvPr/>
        </p:nvPicPr>
        <p:blipFill>
          <a:blip r:embed="rId2"/>
          <a:stretch>
            <a:fillRect/>
          </a:stretch>
        </p:blipFill>
        <p:spPr>
          <a:xfrm>
            <a:off x="1057274" y="457200"/>
            <a:ext cx="7029450" cy="3962400"/>
          </a:xfrm>
          <a:prstGeom prst="rect">
            <a:avLst/>
          </a:prstGeom>
        </p:spPr>
      </p:pic>
    </p:spTree>
    <p:extLst>
      <p:ext uri="{BB962C8B-B14F-4D97-AF65-F5344CB8AC3E}">
        <p14:creationId xmlns:p14="http://schemas.microsoft.com/office/powerpoint/2010/main" val="43645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altLang="en-US" b="1" dirty="0">
                <a:solidFill>
                  <a:sysClr val="windowText" lastClr="000000"/>
                </a:solidFill>
              </a:rPr>
              <a:t>Question</a:t>
            </a: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2: </a:t>
            </a:r>
            <a:r>
              <a:rPr lang="en-US" dirty="0"/>
              <a:t>A certain natural gas has the following volumetric analysis: 72 percent CH4, 9 percent H2, 14 percent N2, 2 percent O2, and 3 percent CO2. This gas is now burned with the stoichiometric amount of air that enters the combustion chamber at 20°C, 1 atm, and 80 percent relative humidity, as shown in Figure. Assuming complete combustion and a total pressure of 1 atm, determine the dew-point temperature of the products.</a:t>
            </a:r>
            <a:endParaRPr lang="en-IN" dirty="0"/>
          </a:p>
          <a:p>
            <a:pPr marL="0" marR="0" lvl="0" indent="0" algn="just" defTabSz="914400" rtl="0" eaLnBrk="1" fontAlgn="base" latinLnBrk="0" hangingPunct="1">
              <a:lnSpc>
                <a:spcPct val="150000"/>
              </a:lnSpc>
              <a:spcBef>
                <a:spcPts val="600"/>
              </a:spcBef>
              <a:spcAft>
                <a:spcPct val="0"/>
              </a:spcAft>
              <a:buClrTx/>
              <a:buSzPct val="100000"/>
              <a:buNone/>
              <a:tabLst/>
              <a:defRPr/>
            </a:pP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a:t>
            </a: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6</a:t>
            </a:fld>
            <a:endParaRPr lang="en-US" dirty="0"/>
          </a:p>
        </p:txBody>
      </p:sp>
      <p:pic>
        <p:nvPicPr>
          <p:cNvPr id="8" name="Picture 7">
            <a:extLst>
              <a:ext uri="{FF2B5EF4-FFF2-40B4-BE49-F238E27FC236}">
                <a16:creationId xmlns:a16="http://schemas.microsoft.com/office/drawing/2014/main" id="{89D5A7AF-DF98-D733-A7D8-97FAB3ECF4BD}"/>
              </a:ext>
            </a:extLst>
          </p:cNvPr>
          <p:cNvPicPr>
            <a:picLocks noChangeAspect="1"/>
          </p:cNvPicPr>
          <p:nvPr/>
        </p:nvPicPr>
        <p:blipFill>
          <a:blip r:embed="rId2"/>
          <a:stretch>
            <a:fillRect/>
          </a:stretch>
        </p:blipFill>
        <p:spPr>
          <a:xfrm>
            <a:off x="6087298" y="1905000"/>
            <a:ext cx="3000375" cy="1524000"/>
          </a:xfrm>
          <a:prstGeom prst="rect">
            <a:avLst/>
          </a:prstGeom>
        </p:spPr>
      </p:pic>
      <p:pic>
        <p:nvPicPr>
          <p:cNvPr id="10" name="Picture 9">
            <a:extLst>
              <a:ext uri="{FF2B5EF4-FFF2-40B4-BE49-F238E27FC236}">
                <a16:creationId xmlns:a16="http://schemas.microsoft.com/office/drawing/2014/main" id="{733287D9-95BC-E207-0417-C7547AEBA18C}"/>
              </a:ext>
            </a:extLst>
          </p:cNvPr>
          <p:cNvPicPr>
            <a:picLocks noChangeAspect="1"/>
          </p:cNvPicPr>
          <p:nvPr/>
        </p:nvPicPr>
        <p:blipFill>
          <a:blip r:embed="rId3"/>
          <a:stretch>
            <a:fillRect/>
          </a:stretch>
        </p:blipFill>
        <p:spPr>
          <a:xfrm>
            <a:off x="190332" y="1985889"/>
            <a:ext cx="5732741" cy="3209192"/>
          </a:xfrm>
          <a:prstGeom prst="rect">
            <a:avLst/>
          </a:prstGeom>
        </p:spPr>
      </p:pic>
      <p:pic>
        <p:nvPicPr>
          <p:cNvPr id="12" name="Picture 11">
            <a:extLst>
              <a:ext uri="{FF2B5EF4-FFF2-40B4-BE49-F238E27FC236}">
                <a16:creationId xmlns:a16="http://schemas.microsoft.com/office/drawing/2014/main" id="{E398F676-F65C-4EC1-823D-F172FAA6E0C5}"/>
              </a:ext>
            </a:extLst>
          </p:cNvPr>
          <p:cNvPicPr>
            <a:picLocks noChangeAspect="1"/>
          </p:cNvPicPr>
          <p:nvPr/>
        </p:nvPicPr>
        <p:blipFill>
          <a:blip r:embed="rId4"/>
          <a:stretch>
            <a:fillRect/>
          </a:stretch>
        </p:blipFill>
        <p:spPr>
          <a:xfrm>
            <a:off x="217598" y="5195081"/>
            <a:ext cx="5705475" cy="1028700"/>
          </a:xfrm>
          <a:prstGeom prst="rect">
            <a:avLst/>
          </a:prstGeom>
        </p:spPr>
      </p:pic>
    </p:spTree>
    <p:extLst>
      <p:ext uri="{BB962C8B-B14F-4D97-AF65-F5344CB8AC3E}">
        <p14:creationId xmlns:p14="http://schemas.microsoft.com/office/powerpoint/2010/main" val="5052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base" latinLnBrk="0" hangingPunct="1">
              <a:lnSpc>
                <a:spcPct val="150000"/>
              </a:lnSpc>
              <a:spcBef>
                <a:spcPts val="600"/>
              </a:spcBef>
              <a:spcAft>
                <a:spcPct val="0"/>
              </a:spcAft>
              <a:buClrTx/>
              <a:buSzPct val="100000"/>
              <a:buNone/>
              <a:tabLst/>
              <a:defRPr/>
            </a:pP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a:t>
            </a: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7</a:t>
            </a:fld>
            <a:endParaRPr lang="en-US" dirty="0"/>
          </a:p>
        </p:txBody>
      </p:sp>
      <p:pic>
        <p:nvPicPr>
          <p:cNvPr id="9" name="Picture 8">
            <a:extLst>
              <a:ext uri="{FF2B5EF4-FFF2-40B4-BE49-F238E27FC236}">
                <a16:creationId xmlns:a16="http://schemas.microsoft.com/office/drawing/2014/main" id="{A2B56F61-15BB-AE79-C4D5-CE84BA2BDEA8}"/>
              </a:ext>
            </a:extLst>
          </p:cNvPr>
          <p:cNvPicPr>
            <a:picLocks noChangeAspect="1"/>
          </p:cNvPicPr>
          <p:nvPr/>
        </p:nvPicPr>
        <p:blipFill>
          <a:blip r:embed="rId2"/>
          <a:stretch>
            <a:fillRect/>
          </a:stretch>
        </p:blipFill>
        <p:spPr>
          <a:xfrm>
            <a:off x="826578" y="639683"/>
            <a:ext cx="7490842" cy="4326930"/>
          </a:xfrm>
          <a:prstGeom prst="rect">
            <a:avLst/>
          </a:prstGeom>
        </p:spPr>
      </p:pic>
    </p:spTree>
    <p:extLst>
      <p:ext uri="{BB962C8B-B14F-4D97-AF65-F5344CB8AC3E}">
        <p14:creationId xmlns:p14="http://schemas.microsoft.com/office/powerpoint/2010/main" val="128573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42258"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base" latinLnBrk="0" hangingPunct="1">
              <a:lnSpc>
                <a:spcPct val="150000"/>
              </a:lnSpc>
              <a:spcBef>
                <a:spcPts val="600"/>
              </a:spcBef>
              <a:spcAft>
                <a:spcPct val="0"/>
              </a:spcAft>
              <a:buClrTx/>
              <a:buSzPct val="100000"/>
              <a:buNone/>
              <a:tabLst/>
              <a:defRPr/>
            </a:pP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a:t>
            </a: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8</a:t>
            </a:fld>
            <a:endParaRPr lang="en-US" dirty="0"/>
          </a:p>
        </p:txBody>
      </p:sp>
      <p:pic>
        <p:nvPicPr>
          <p:cNvPr id="6" name="Picture 5">
            <a:extLst>
              <a:ext uri="{FF2B5EF4-FFF2-40B4-BE49-F238E27FC236}">
                <a16:creationId xmlns:a16="http://schemas.microsoft.com/office/drawing/2014/main" id="{7C97D8C5-2F25-131B-7DCF-629E17C08845}"/>
              </a:ext>
            </a:extLst>
          </p:cNvPr>
          <p:cNvPicPr>
            <a:picLocks noChangeAspect="1"/>
          </p:cNvPicPr>
          <p:nvPr/>
        </p:nvPicPr>
        <p:blipFill rotWithShape="1">
          <a:blip r:embed="rId2"/>
          <a:srcRect t="64074"/>
          <a:stretch/>
        </p:blipFill>
        <p:spPr>
          <a:xfrm>
            <a:off x="851299" y="430292"/>
            <a:ext cx="7350708" cy="2312908"/>
          </a:xfrm>
          <a:prstGeom prst="rect">
            <a:avLst/>
          </a:prstGeom>
        </p:spPr>
      </p:pic>
      <p:pic>
        <p:nvPicPr>
          <p:cNvPr id="13" name="Picture 12">
            <a:extLst>
              <a:ext uri="{FF2B5EF4-FFF2-40B4-BE49-F238E27FC236}">
                <a16:creationId xmlns:a16="http://schemas.microsoft.com/office/drawing/2014/main" id="{4A80039F-A599-A336-FC42-87F7070466ED}"/>
              </a:ext>
            </a:extLst>
          </p:cNvPr>
          <p:cNvPicPr>
            <a:picLocks noChangeAspect="1"/>
          </p:cNvPicPr>
          <p:nvPr/>
        </p:nvPicPr>
        <p:blipFill>
          <a:blip r:embed="rId3"/>
          <a:stretch>
            <a:fillRect/>
          </a:stretch>
        </p:blipFill>
        <p:spPr>
          <a:xfrm>
            <a:off x="865367" y="2743200"/>
            <a:ext cx="7289188" cy="2429729"/>
          </a:xfrm>
          <a:prstGeom prst="rect">
            <a:avLst/>
          </a:prstGeom>
        </p:spPr>
      </p:pic>
    </p:spTree>
    <p:extLst>
      <p:ext uri="{BB962C8B-B14F-4D97-AF65-F5344CB8AC3E}">
        <p14:creationId xmlns:p14="http://schemas.microsoft.com/office/powerpoint/2010/main" val="98071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6326" y="163847"/>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altLang="en-US" b="1" dirty="0">
                <a:solidFill>
                  <a:sysClr val="windowText" lastClr="000000"/>
                </a:solidFill>
              </a:rPr>
              <a:t>Question</a:t>
            </a: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3: </a:t>
            </a:r>
            <a:r>
              <a:rPr lang="en-US" dirty="0"/>
              <a:t>Octane (C</a:t>
            </a:r>
            <a:r>
              <a:rPr lang="en-US" baseline="-25000" dirty="0"/>
              <a:t>8</a:t>
            </a:r>
            <a:r>
              <a:rPr lang="en-US" dirty="0"/>
              <a:t>H</a:t>
            </a:r>
            <a:r>
              <a:rPr lang="en-US" baseline="-25000" dirty="0"/>
              <a:t>18</a:t>
            </a:r>
            <a:r>
              <a:rPr lang="en-US" dirty="0"/>
              <a:t>) is burned with dry air. The volumetric analysis of the products on a</a:t>
            </a:r>
          </a:p>
          <a:p>
            <a:pPr marL="0" indent="0">
              <a:buNone/>
            </a:pPr>
            <a:r>
              <a:rPr lang="en-US" dirty="0"/>
              <a:t>dry basis is figure</a:t>
            </a:r>
          </a:p>
          <a:p>
            <a:pPr marL="0" indent="0">
              <a:buNone/>
            </a:pPr>
            <a:r>
              <a:rPr lang="en-US" dirty="0"/>
              <a:t>			CO2 : 10.02 percent</a:t>
            </a:r>
          </a:p>
          <a:p>
            <a:pPr marL="0" indent="0">
              <a:buNone/>
            </a:pPr>
            <a:r>
              <a:rPr lang="en-US" dirty="0"/>
              <a:t>			O2 : 5.62 percent</a:t>
            </a:r>
          </a:p>
          <a:p>
            <a:pPr marL="0" indent="0">
              <a:buNone/>
            </a:pPr>
            <a:r>
              <a:rPr lang="en-US" dirty="0"/>
              <a:t>			CO : 0.88 percent</a:t>
            </a:r>
          </a:p>
          <a:p>
            <a:pPr marL="0" indent="0">
              <a:buNone/>
            </a:pPr>
            <a:r>
              <a:rPr lang="en-US" dirty="0"/>
              <a:t>   			N2 : 83.48 percent</a:t>
            </a:r>
          </a:p>
          <a:p>
            <a:pPr marL="0" indent="0">
              <a:buNone/>
            </a:pPr>
            <a:r>
              <a:rPr lang="en-US" dirty="0"/>
              <a:t>Determine (a) the air–fuel ratio, (b) the percentage of theoretical air used, and (c) the amount of H2O that condenses as the products are cooled to 25°C at 100 kPa.</a:t>
            </a:r>
            <a:r>
              <a:rPr kumimoji="0" lang="en-IN" altLang="en-US" sz="1500" b="1" i="0" u="none" strike="noStrike" kern="1200" cap="none" spc="0" normalizeH="0" baseline="0" noProof="0" dirty="0">
                <a:ln>
                  <a:noFill/>
                </a:ln>
                <a:solidFill>
                  <a:sysClr val="windowText" lastClr="000000"/>
                </a:solidFill>
                <a:effectLst/>
                <a:uLnTx/>
                <a:uFillTx/>
                <a:latin typeface="Georgia" pitchFamily="18" charset="0"/>
                <a:ea typeface="+mn-ea"/>
                <a:cs typeface="+mn-cs"/>
              </a:rPr>
              <a:t>  </a:t>
            </a: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9</a:t>
            </a:fld>
            <a:endParaRPr lang="en-US" dirty="0"/>
          </a:p>
        </p:txBody>
      </p:sp>
      <p:pic>
        <p:nvPicPr>
          <p:cNvPr id="8" name="Picture 7">
            <a:extLst>
              <a:ext uri="{FF2B5EF4-FFF2-40B4-BE49-F238E27FC236}">
                <a16:creationId xmlns:a16="http://schemas.microsoft.com/office/drawing/2014/main" id="{89D5A7AF-DF98-D733-A7D8-97FAB3ECF4BD}"/>
              </a:ext>
            </a:extLst>
          </p:cNvPr>
          <p:cNvPicPr>
            <a:picLocks noChangeAspect="1"/>
          </p:cNvPicPr>
          <p:nvPr/>
        </p:nvPicPr>
        <p:blipFill>
          <a:blip r:embed="rId2"/>
          <a:stretch>
            <a:fillRect/>
          </a:stretch>
        </p:blipFill>
        <p:spPr>
          <a:xfrm>
            <a:off x="6087298" y="3058653"/>
            <a:ext cx="3000375" cy="1524000"/>
          </a:xfrm>
          <a:prstGeom prst="rect">
            <a:avLst/>
          </a:prstGeom>
        </p:spPr>
      </p:pic>
      <p:pic>
        <p:nvPicPr>
          <p:cNvPr id="5" name="Picture 4">
            <a:extLst>
              <a:ext uri="{FF2B5EF4-FFF2-40B4-BE49-F238E27FC236}">
                <a16:creationId xmlns:a16="http://schemas.microsoft.com/office/drawing/2014/main" id="{0F33331E-EA52-667B-BCD4-8BC75FFF72F2}"/>
              </a:ext>
            </a:extLst>
          </p:cNvPr>
          <p:cNvPicPr>
            <a:picLocks noChangeAspect="1"/>
          </p:cNvPicPr>
          <p:nvPr/>
        </p:nvPicPr>
        <p:blipFill>
          <a:blip r:embed="rId3"/>
          <a:stretch>
            <a:fillRect/>
          </a:stretch>
        </p:blipFill>
        <p:spPr>
          <a:xfrm>
            <a:off x="400873" y="3058653"/>
            <a:ext cx="5686425" cy="2943225"/>
          </a:xfrm>
          <a:prstGeom prst="rect">
            <a:avLst/>
          </a:prstGeom>
        </p:spPr>
      </p:pic>
    </p:spTree>
    <p:extLst>
      <p:ext uri="{BB962C8B-B14F-4D97-AF65-F5344CB8AC3E}">
        <p14:creationId xmlns:p14="http://schemas.microsoft.com/office/powerpoint/2010/main" val="12761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Century Schoolbook"/>
        <a:ea typeface=""/>
        <a:cs typeface="Century schoolbook"/>
      </a:majorFont>
      <a:minorFont>
        <a:latin typeface="Century Schoolbook"/>
        <a:ea typeface=""/>
        <a:cs typeface="Century Schoolbook"/>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45542CB-F288-410A-85E0-EC6CCDA2B8C2}" vid="{96D7421C-D331-48BE-9178-879343453035}"/>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5522</TotalTime>
  <Words>422</Words>
  <Application>Microsoft Office PowerPoint</Application>
  <PresentationFormat>On-screen Show (4:3)</PresentationFormat>
  <Paragraphs>42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Garamond</vt:lpstr>
      <vt:lpstr>Georgia</vt:lpstr>
      <vt:lpstr>Wingdings</vt:lpstr>
      <vt:lpstr>Theme1</vt:lpstr>
      <vt:lpstr>PowerPoint Presentation</vt:lpstr>
      <vt:lpstr>Learning Objectives</vt:lpstr>
      <vt:lpstr>Numerical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Dr. Avinash K Agarwal</cp:lastModifiedBy>
  <cp:revision>971</cp:revision>
  <dcterms:created xsi:type="dcterms:W3CDTF">2007-03-22T19:44:56Z</dcterms:created>
  <dcterms:modified xsi:type="dcterms:W3CDTF">2023-11-15T15:23:16Z</dcterms:modified>
</cp:coreProperties>
</file>