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485" r:id="rId3"/>
    <p:sldId id="456" r:id="rId4"/>
    <p:sldId id="458" r:id="rId5"/>
    <p:sldId id="459" r:id="rId6"/>
    <p:sldId id="460" r:id="rId7"/>
    <p:sldId id="463" r:id="rId8"/>
    <p:sldId id="446" r:id="rId9"/>
    <p:sldId id="464" r:id="rId10"/>
    <p:sldId id="462" r:id="rId11"/>
    <p:sldId id="465" r:id="rId12"/>
    <p:sldId id="466" r:id="rId13"/>
    <p:sldId id="467" r:id="rId14"/>
    <p:sldId id="478" r:id="rId15"/>
    <p:sldId id="486" r:id="rId16"/>
    <p:sldId id="479" r:id="rId17"/>
    <p:sldId id="480" r:id="rId18"/>
    <p:sldId id="489" r:id="rId19"/>
    <p:sldId id="490" r:id="rId20"/>
    <p:sldId id="487" r:id="rId21"/>
    <p:sldId id="488" r:id="rId22"/>
    <p:sldId id="475" r:id="rId23"/>
    <p:sldId id="476" r:id="rId24"/>
    <p:sldId id="4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5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620.png"/><Relationship Id="rId5" Type="http://schemas.openxmlformats.org/officeDocument/2006/relationships/image" Target="../media/image4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29.png"/><Relationship Id="rId7" Type="http://schemas.openxmlformats.org/officeDocument/2006/relationships/image" Target="../media/image9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8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5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11" Type="http://schemas.openxmlformats.org/officeDocument/2006/relationships/image" Target="NULL"/><Relationship Id="rId5" Type="http://schemas.openxmlformats.org/officeDocument/2006/relationships/image" Target="../media/image12.png"/><Relationship Id="rId10" Type="http://schemas.openxmlformats.org/officeDocument/2006/relationships/image" Target="NULL"/><Relationship Id="rId4" Type="http://schemas.openxmlformats.org/officeDocument/2006/relationships/image" Target="../media/image11.png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tags" Target="../tags/tag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5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NULL"/><Relationship Id="rId11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3029159"/>
            <a:ext cx="11760199" cy="79968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Kernel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Function: Some Other Aspects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 every function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is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 kernel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satisfy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Mercer’s Condition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define a dot product for some Hilbert Space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is true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symmetric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positive semi-definite </a:t>
                </a:r>
                <a:r>
                  <a:rPr lang="en-GB" dirty="0">
                    <a:latin typeface="Abadi Extra Light" panose="020B0204020104020204" pitchFamily="34" charset="0"/>
                  </a:rPr>
                  <a:t>(</a:t>
                </a:r>
                <a:r>
                  <a:rPr lang="en-GB" dirty="0" err="1">
                    <a:latin typeface="Abadi Extra Light" panose="020B0204020104020204" pitchFamily="34" charset="0"/>
                  </a:rPr>
                  <a:t>p.s.d.</a:t>
                </a:r>
                <a:r>
                  <a:rPr lang="en-GB" dirty="0">
                    <a:latin typeface="Abadi Extra Light" panose="020B0204020104020204" pitchFamily="34" charset="0"/>
                  </a:rPr>
                  <a:t>) function (though there are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exceptions; there are also “indefinite” kernels)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be two kernel functions then the following are as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simple sum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scalar product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direct product of two kernels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779" b="-12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6ACF40-422A-4D17-8C1D-8B835A83C542}"/>
                  </a:ext>
                </a:extLst>
              </p:cNvPr>
              <p:cNvSpPr txBox="1"/>
              <p:nvPr/>
            </p:nvSpPr>
            <p:spPr>
              <a:xfrm>
                <a:off x="4579031" y="3554503"/>
                <a:ext cx="2616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6ACF40-422A-4D17-8C1D-8B835A83C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031" y="3554503"/>
                <a:ext cx="26163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251C4-D932-4758-B8B9-60F5EC69C201}"/>
                  </a:ext>
                </a:extLst>
              </p:cNvPr>
              <p:cNvSpPr txBox="1"/>
              <p:nvPr/>
            </p:nvSpPr>
            <p:spPr>
              <a:xfrm>
                <a:off x="3815632" y="3909551"/>
                <a:ext cx="4560736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251C4-D932-4758-B8B9-60F5EC69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2" y="3909551"/>
                <a:ext cx="4560736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F11F031-3736-46A2-8B4E-764CC1AD9734}"/>
                  </a:ext>
                </a:extLst>
              </p:cNvPr>
              <p:cNvSpPr/>
              <p:nvPr/>
            </p:nvSpPr>
            <p:spPr>
              <a:xfrm>
                <a:off x="198979" y="3758811"/>
                <a:ext cx="3474129" cy="576194"/>
              </a:xfrm>
              <a:prstGeom prst="wedgeRectCallout">
                <a:avLst>
                  <a:gd name="adj1" fmla="val 56968"/>
                  <a:gd name="adj2" fmla="val 508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all “square integrable” functions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(such functions satisfy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 ∞</m:t>
                        </m:r>
                      </m:e>
                    </m:nary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F11F031-3736-46A2-8B4E-764CC1AD9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79" y="3758811"/>
                <a:ext cx="3474129" cy="576194"/>
              </a:xfrm>
              <a:prstGeom prst="wedgeRectCallout">
                <a:avLst>
                  <a:gd name="adj1" fmla="val 56968"/>
                  <a:gd name="adj2" fmla="val 50898"/>
                </a:avLst>
              </a:prstGeom>
              <a:blipFill>
                <a:blip r:embed="rId6"/>
                <a:stretch>
                  <a:fillRect l="-809" t="-40594" b="-1099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1290989-9011-464B-9CAE-564EA7C0D86D}"/>
                  </a:ext>
                </a:extLst>
              </p:cNvPr>
              <p:cNvSpPr/>
              <p:nvPr/>
            </p:nvSpPr>
            <p:spPr>
              <a:xfrm>
                <a:off x="8101311" y="2966674"/>
                <a:ext cx="3695761" cy="1130181"/>
              </a:xfrm>
              <a:prstGeom prst="wedgeRectCallout">
                <a:avLst>
                  <a:gd name="adj1" fmla="val -42518"/>
                  <a:gd name="adj2" fmla="val 646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Loosely speaking a PSD </a:t>
                </a:r>
                <a:r>
                  <a:rPr lang="en-IN" sz="16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function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here means that if we evaluate this function 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inputs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pairs) then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will be PSD (also called a kernel matrix)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1290989-9011-464B-9CAE-564EA7C0D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11" y="2966674"/>
                <a:ext cx="3695761" cy="1130181"/>
              </a:xfrm>
              <a:prstGeom prst="wedgeRectCallout">
                <a:avLst>
                  <a:gd name="adj1" fmla="val -42518"/>
                  <a:gd name="adj2" fmla="val 64617"/>
                </a:avLst>
              </a:prstGeom>
              <a:blipFill>
                <a:blip r:embed="rId7"/>
                <a:stretch>
                  <a:fillRect l="-82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AA3FDB4-DEBD-485E-9997-6E6ACD635700}"/>
              </a:ext>
            </a:extLst>
          </p:cNvPr>
          <p:cNvSpPr/>
          <p:nvPr/>
        </p:nvSpPr>
        <p:spPr>
          <a:xfrm>
            <a:off x="7344439" y="5511720"/>
            <a:ext cx="3979491" cy="576194"/>
          </a:xfrm>
          <a:prstGeom prst="wedgeRectCallout">
            <a:avLst>
              <a:gd name="adj1" fmla="val -58455"/>
              <a:gd name="adj2" fmla="val 407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also combine these rules and the resulting function will also be a kernel function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57E3013-7437-46F7-84ED-05154E38D41E}"/>
              </a:ext>
            </a:extLst>
          </p:cNvPr>
          <p:cNvSpPr/>
          <p:nvPr/>
        </p:nvSpPr>
        <p:spPr>
          <a:xfrm>
            <a:off x="9217608" y="4411435"/>
            <a:ext cx="2854520" cy="576194"/>
          </a:xfrm>
          <a:prstGeom prst="wedgeRectCallout">
            <a:avLst>
              <a:gd name="adj1" fmla="val -58749"/>
              <a:gd name="adj2" fmla="val 450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easily verify that the Mercer’s Condition holds for these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965"/>
    </mc:Choice>
    <mc:Fallback xmlns="">
      <p:transition spd="slow" advTm="296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Matrix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Kernel based ML algos work with </a:t>
                </a:r>
                <a:r>
                  <a:rPr lang="en-IN" sz="26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kernel matrices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rather than feature vectors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inputs,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the kernel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used to construct a Kernel Matrix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kernel matrix </a:t>
                </a:r>
                <a14:m>
                  <m:oMath xmlns:m="http://schemas.openxmlformats.org/officeDocument/2006/math">
                    <m:r>
                      <a:rPr lang="en-GB" sz="2600" b="1" i="1" dirty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GB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is of size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with each entry defined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Similarity between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inputs in the kernel induced feature space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C61A7B-1304-444F-B548-333EAFCE7EB8}"/>
                  </a:ext>
                </a:extLst>
              </p:cNvPr>
              <p:cNvSpPr txBox="1"/>
              <p:nvPr/>
            </p:nvSpPr>
            <p:spPr>
              <a:xfrm>
                <a:off x="3071612" y="3145364"/>
                <a:ext cx="5561394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C61A7B-1304-444F-B548-333EAFCE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12" y="3145364"/>
                <a:ext cx="5561394" cy="567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EC40E04-40AA-4ED6-9B5C-CE65B70CAB04}"/>
                  </a:ext>
                </a:extLst>
              </p:cNvPr>
              <p:cNvSpPr/>
              <p:nvPr/>
            </p:nvSpPr>
            <p:spPr>
              <a:xfrm>
                <a:off x="9088362" y="2807371"/>
                <a:ext cx="2462143" cy="814812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again that we don’t need to compute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this dot product explicitly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EC40E04-40AA-4ED6-9B5C-CE65B70CA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62" y="2807371"/>
                <a:ext cx="2462143" cy="814812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7"/>
                <a:stretch>
                  <a:fillRect t="-2206" r="-811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91A7039-B9D0-4D13-8D60-5FB86A63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87" y="4658599"/>
            <a:ext cx="3591736" cy="166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3B422-4BEE-4779-9026-6DD9E94F0083}"/>
              </a:ext>
            </a:extLst>
          </p:cNvPr>
          <p:cNvSpPr txBox="1"/>
          <p:nvPr/>
        </p:nvSpPr>
        <p:spPr>
          <a:xfrm>
            <a:off x="3947616" y="53578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03408-05E2-4745-8958-D57C4DD2CCBC}"/>
              </a:ext>
            </a:extLst>
          </p:cNvPr>
          <p:cNvSpPr txBox="1"/>
          <p:nvPr/>
        </p:nvSpPr>
        <p:spPr>
          <a:xfrm>
            <a:off x="4372224" y="6317609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Feature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F8860-E6A2-401B-8340-C886CFCE47C2}"/>
              </a:ext>
            </a:extLst>
          </p:cNvPr>
          <p:cNvSpPr txBox="1"/>
          <p:nvPr/>
        </p:nvSpPr>
        <p:spPr>
          <a:xfrm>
            <a:off x="6385621" y="6321803"/>
            <a:ext cx="13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Kernel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AB0F07A-E16A-414D-A599-B10BCE700E81}"/>
                  </a:ext>
                </a:extLst>
              </p:cNvPr>
              <p:cNvSpPr/>
              <p:nvPr/>
            </p:nvSpPr>
            <p:spPr>
              <a:xfrm>
                <a:off x="8715401" y="4792226"/>
                <a:ext cx="2462143" cy="57209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symmetric and positive semi-definite matrix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AB0F07A-E16A-414D-A599-B10BCE700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401" y="4792226"/>
                <a:ext cx="2462143" cy="57209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9"/>
                <a:stretch>
                  <a:fillRect t="-2062" b="-123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C6F790E1-6B15-4863-A02F-E9F1F139509E}"/>
                  </a:ext>
                </a:extLst>
              </p:cNvPr>
              <p:cNvSpPr/>
              <p:nvPr/>
            </p:nvSpPr>
            <p:spPr>
              <a:xfrm>
                <a:off x="8206685" y="5727213"/>
                <a:ext cx="3591736" cy="572093"/>
              </a:xfrm>
              <a:prstGeom prst="wedgeRectCallout">
                <a:avLst>
                  <a:gd name="adj1" fmla="val -2612"/>
                  <a:gd name="adj2" fmla="val -1151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𝐾𝑧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 ∀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all eigenvalues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non-negative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C6F790E1-6B15-4863-A02F-E9F1F1395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685" y="5727213"/>
                <a:ext cx="3591736" cy="572093"/>
              </a:xfrm>
              <a:prstGeom prst="wedgeRectCallout">
                <a:avLst>
                  <a:gd name="adj1" fmla="val -2612"/>
                  <a:gd name="adj2" fmla="val -115168"/>
                </a:avLst>
              </a:prstGeom>
              <a:blipFill>
                <a:blip r:embed="rId10"/>
                <a:stretch>
                  <a:fillRect l="-676" b="-75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985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05"/>
    </mc:Choice>
    <mc:Fallback xmlns="">
      <p:transition spd="slow" advTm="143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/>
      <p:bldP spid="9" grpId="0"/>
      <p:bldP spid="10" grpId="0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245" y="2857685"/>
            <a:ext cx="10445509" cy="1142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6600" b="1" dirty="0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rPr>
              <a:t>Using Kernels in ML algorithms</a:t>
            </a: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79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2"/>
    </mc:Choice>
    <mc:Fallback xmlns="">
      <p:transition spd="slow" advTm="1530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Kernels can turn many linear models into nonlinear </a:t>
                </a:r>
                <a:r>
                  <a:rPr lang="en-IN" dirty="0">
                    <a:latin typeface="Abadi Extra Light" panose="020B0204020104020204" pitchFamily="34" charset="0"/>
                  </a:rPr>
                  <a:t>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that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represents a dot product in some high-dim feature space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</a:t>
                </a:r>
                <a:r>
                  <a:rPr lang="en-GB" dirty="0">
                    <a:latin typeface="Abadi Extra Light" panose="020B0204020104020204" pitchFamily="34" charset="0"/>
                  </a:rPr>
                  <a:t> Any ML model/algo in which, during training and test, inputs only appear as dot product (pairwise similarity) </a:t>
                </a:r>
                <a:r>
                  <a:rPr lang="en-IN" dirty="0">
                    <a:latin typeface="Abadi Extra Light" panose="020B0204020104020204" pitchFamily="34" charset="0"/>
                  </a:rPr>
                  <a:t>can be “kernelized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Just replace each term of the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Most ML models/algos can be kernelized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Let’s look at an example: Kernelized SVM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Perhaps the most popular/natural example of kernelization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8985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009"/>
    </mc:Choice>
    <mc:Fallback xmlns="">
      <p:transition spd="slow" advTm="192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Kernelizing a Euclidean Distance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Not just dot products but </a:t>
                </a:r>
                <a:r>
                  <a:rPr lang="en-IN" dirty="0" err="1">
                    <a:latin typeface="Abadi Extra Light" panose="020B0204020104020204" pitchFamily="34" charset="0"/>
                  </a:rPr>
                  <a:t>Eucliean</a:t>
                </a:r>
                <a:r>
                  <a:rPr lang="en-IN" dirty="0">
                    <a:latin typeface="Abadi Extra Light" panose="020B0204020104020204" pitchFamily="34" charset="0"/>
                  </a:rPr>
                  <a:t> distance can be kernelized too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Many algorithms, e.g.,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, KNN, etc. use Euclidean distances, e.g., </a:t>
                </a:r>
              </a:p>
              <a:p>
                <a:pPr marL="0" indent="0">
                  <a:buNone/>
                </a:pPr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can be kernelized as well by replacing the above norms and inner products by their kernelized versions, assuming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feature map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1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33503-2B03-41FB-B16A-51BAAFFFB20B}"/>
                  </a:ext>
                </a:extLst>
              </p:cNvPr>
              <p:cNvSpPr txBox="1"/>
              <p:nvPr/>
            </p:nvSpPr>
            <p:spPr>
              <a:xfrm>
                <a:off x="1106801" y="2294565"/>
                <a:ext cx="2996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33503-2B03-41FB-B16A-51BAAFFFB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01" y="2294565"/>
                <a:ext cx="29965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BB34E6-F9C0-423A-928D-63D01C0CDD07}"/>
                  </a:ext>
                </a:extLst>
              </p:cNvPr>
              <p:cNvSpPr txBox="1"/>
              <p:nvPr/>
            </p:nvSpPr>
            <p:spPr>
              <a:xfrm>
                <a:off x="1372268" y="4132549"/>
                <a:ext cx="5200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BB34E6-F9C0-423A-928D-63D01C0C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268" y="4132549"/>
                <a:ext cx="520097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7AC135-7782-49C3-BBDA-44358DC19CDC}"/>
                  </a:ext>
                </a:extLst>
              </p:cNvPr>
              <p:cNvSpPr txBox="1"/>
              <p:nvPr/>
            </p:nvSpPr>
            <p:spPr>
              <a:xfrm>
                <a:off x="4306190" y="2282163"/>
                <a:ext cx="3617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7AC135-7782-49C3-BBDA-44358DC19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90" y="2282163"/>
                <a:ext cx="361746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22C383-F0FE-483C-B843-39CDCCED0981}"/>
                  </a:ext>
                </a:extLst>
              </p:cNvPr>
              <p:cNvSpPr txBox="1"/>
              <p:nvPr/>
            </p:nvSpPr>
            <p:spPr>
              <a:xfrm>
                <a:off x="7987247" y="2254765"/>
                <a:ext cx="3336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22C383-F0FE-483C-B843-39CDCCED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247" y="2254765"/>
                <a:ext cx="333668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496774-9C99-40E9-8EA5-45D1766E6438}"/>
                  </a:ext>
                </a:extLst>
              </p:cNvPr>
              <p:cNvSpPr txBox="1"/>
              <p:nvPr/>
            </p:nvSpPr>
            <p:spPr>
              <a:xfrm>
                <a:off x="3630681" y="4759693"/>
                <a:ext cx="6647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496774-9C99-40E9-8EA5-45D1766E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681" y="4759693"/>
                <a:ext cx="66471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8FBFF-C837-4DA7-8904-65B091711544}"/>
                  </a:ext>
                </a:extLst>
              </p:cNvPr>
              <p:cNvSpPr txBox="1"/>
              <p:nvPr/>
            </p:nvSpPr>
            <p:spPr>
              <a:xfrm>
                <a:off x="3630680" y="5402443"/>
                <a:ext cx="46585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8FBFF-C837-4DA7-8904-65B091711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680" y="5402443"/>
                <a:ext cx="465851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18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25"/>
    </mc:Choice>
    <mc:Fallback xmlns="">
      <p:transition spd="slow" advTm="116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15" y="2872147"/>
            <a:ext cx="8226293" cy="82150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chemeClr val="bg1">
                    <a:lumMod val="50000"/>
                  </a:schemeClr>
                </a:solidFill>
              </a:rPr>
              <a:t>Nonlinear SVM 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0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1"/>
    </mc:Choice>
    <mc:Fallback xmlns="">
      <p:transition spd="slow" advTm="876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SVM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the soft-margin linear SVM objective (with no bias term)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kernelize, we can simply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..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for 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a suitable kernel function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problem can now be solved just like the linear SVM case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new SVM learns a linear separator in kernel-induced feature space ℱ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corresponds to a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non-linear separator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the original feature space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B2A7DD-6D35-42D7-A5D7-2C255348AD2F}"/>
                  </a:ext>
                </a:extLst>
              </p:cNvPr>
              <p:cNvSpPr/>
              <p:nvPr/>
            </p:nvSpPr>
            <p:spPr>
              <a:xfrm>
                <a:off x="3472983" y="1552693"/>
                <a:ext cx="4679343" cy="731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lim>
                    </m:limLow>
                  </m:oMath>
                </a14:m>
                <a:r>
                  <a:rPr lang="en-IN" sz="2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dirty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2800" b="1" i="0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dirty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2800" b="1" i="0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B2A7DD-6D35-42D7-A5D7-2C255348A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83" y="1552693"/>
                <a:ext cx="4679343" cy="731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9EEF877-0EB2-4771-902B-4B68E4F4D163}"/>
                  </a:ext>
                </a:extLst>
              </p:cNvPr>
              <p:cNvSpPr/>
              <p:nvPr/>
            </p:nvSpPr>
            <p:spPr>
              <a:xfrm>
                <a:off x="7725735" y="1552693"/>
                <a:ext cx="1568906" cy="47030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9EEF877-0EB2-4771-902B-4B68E4F4D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35" y="1552693"/>
                <a:ext cx="1568906" cy="47030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6176C51-D273-43B9-B16C-6CF3A25EF77F}"/>
              </a:ext>
            </a:extLst>
          </p:cNvPr>
          <p:cNvSpPr/>
          <p:nvPr/>
        </p:nvSpPr>
        <p:spPr>
          <a:xfrm>
            <a:off x="9046699" y="969724"/>
            <a:ext cx="1848117" cy="470303"/>
          </a:xfrm>
          <a:prstGeom prst="wedgeRectCallout">
            <a:avLst>
              <a:gd name="adj1" fmla="val -41828"/>
              <a:gd name="adj2" fmla="val 909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Inputs only appear as dot products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A2270-8D83-43E0-9891-70114AE4E3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9930" y="4709274"/>
            <a:ext cx="4131637" cy="2035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6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66"/>
    </mc:Choice>
    <mc:Fallback xmlns="">
      <p:transition spd="slow" advTm="146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SVM Prediction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SVM weight vector for the kernelized case will be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      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Imp: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We can’t store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unless the feature mapping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finite dimensional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practice, we store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’s and the training data for test time (just like KNN)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fact, need to store only training examples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nonzero (i.e., the support vectors)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Prediction for a new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(assuming hyperplane’s bias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prediction cost also scales linearly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(unlike a linear model where we only 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whose cost only depends 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not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note that, for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unkernelized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(i.e., linear) SVM,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computed and stored as 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vector and 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time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206" r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DFD76C-6F5E-4744-87FD-4804BAC19772}"/>
                  </a:ext>
                </a:extLst>
              </p:cNvPr>
              <p:cNvSpPr txBox="1"/>
              <p:nvPr/>
            </p:nvSpPr>
            <p:spPr>
              <a:xfrm>
                <a:off x="654341" y="4094058"/>
                <a:ext cx="2806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DFD76C-6F5E-4744-87FD-4804BAC1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1" y="4094058"/>
                <a:ext cx="2806281" cy="369332"/>
              </a:xfrm>
              <a:prstGeom prst="rect">
                <a:avLst/>
              </a:prstGeom>
              <a:blipFill>
                <a:blip r:embed="rId6"/>
                <a:stretch>
                  <a:fillRect l="-1952" t="-1667" r="-325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1492-4695-4878-B91D-E07C0FD7DEA9}"/>
                  </a:ext>
                </a:extLst>
              </p:cNvPr>
              <p:cNvSpPr txBox="1"/>
              <p:nvPr/>
            </p:nvSpPr>
            <p:spPr>
              <a:xfrm>
                <a:off x="3460622" y="3913463"/>
                <a:ext cx="3921779" cy="730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1492-4695-4878-B91D-E07C0FD7D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2" y="3913463"/>
                <a:ext cx="3921779" cy="7305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0D4B0-9B02-40C3-A707-D7FE34822DBF}"/>
                  </a:ext>
                </a:extLst>
              </p:cNvPr>
              <p:cNvSpPr txBox="1"/>
              <p:nvPr/>
            </p:nvSpPr>
            <p:spPr>
              <a:xfrm>
                <a:off x="7518261" y="3952448"/>
                <a:ext cx="3514873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0D4B0-9B02-40C3-A707-D7FE3482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261" y="3952448"/>
                <a:ext cx="3514873" cy="6915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2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252"/>
    </mc:Choice>
    <mc:Fallback xmlns="">
      <p:transition spd="slow" advTm="387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946" y="2486917"/>
            <a:ext cx="5819311" cy="1884165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chemeClr val="bg1">
                    <a:lumMod val="50000"/>
                  </a:schemeClr>
                </a:solidFill>
              </a:rPr>
              <a:t>Kernel extensions of other ML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2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1"/>
    </mc:Choice>
    <mc:Fallback xmlns="">
      <p:transition spd="slow" advTm="876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extensions of other ML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Most of the models what have studied can be kernelized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based linear/ridge regression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based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based nearest neighbors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logistic regression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Perceptron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of these extensions are simple to obtain, some not so (but possible)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Imp:</a:t>
                </a:r>
                <a:r>
                  <a:rPr lang="en-GB" dirty="0">
                    <a:latin typeface="Abadi Extra Light" panose="020B0204020104020204" pitchFamily="34" charset="0"/>
                  </a:rPr>
                  <a:t> In these models, just like kernel SVM, the model parameters (e.g., the weight vector) can’t be stored as a finite-dim vector (unless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finite dim)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the training inputs need to be stored at test time as well</a:t>
                </a:r>
              </a:p>
              <a:p>
                <a:pPr marL="457200" lvl="1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Also, just like kernel SVM, all of these will in general be slower at test time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5CEE3B-CBDD-4057-21B2-ED19C11D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586" y="2046783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13837D2-1E01-B307-4316-C52656143CA0}"/>
              </a:ext>
            </a:extLst>
          </p:cNvPr>
          <p:cNvSpPr/>
          <p:nvPr/>
        </p:nvSpPr>
        <p:spPr>
          <a:xfrm>
            <a:off x="8287555" y="1834773"/>
            <a:ext cx="2473379" cy="1064311"/>
          </a:xfrm>
          <a:prstGeom prst="wedgeRectCallout">
            <a:avLst>
              <a:gd name="adj1" fmla="val 61626"/>
              <a:gd name="adj2" fmla="val 1297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Kernel extension makes these approaches more powerful (nonlinear patterns can be learned)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B81053F-2ECA-3F49-EF8D-018932E5F7C8}"/>
              </a:ext>
            </a:extLst>
          </p:cNvPr>
          <p:cNvSpPr/>
          <p:nvPr/>
        </p:nvSpPr>
        <p:spPr>
          <a:xfrm>
            <a:off x="5637587" y="2288663"/>
            <a:ext cx="2473379" cy="901798"/>
          </a:xfrm>
          <a:prstGeom prst="wedgeRectCallout">
            <a:avLst>
              <a:gd name="adj1" fmla="val 59404"/>
              <a:gd name="adj2" fmla="val -380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the extra price has to be paid in terms of storage cost and slower predictions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8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62"/>
    </mc:Choice>
    <mc:Fallback xmlns="">
      <p:transition spd="slow" advTm="212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Consider the following one-dimensional inputs from two 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Can’t separate using a linear hyperplane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7F3A58-2EE0-4D94-842F-49CDC69F1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5250964"/>
            <a:ext cx="7429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AA25F-E463-48FD-9BAA-7EF34679C069}"/>
                  </a:ext>
                </a:extLst>
              </p:cNvPr>
              <p:cNvSpPr txBox="1"/>
              <p:nvPr/>
            </p:nvSpPr>
            <p:spPr>
              <a:xfrm>
                <a:off x="9783809" y="517321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AA25F-E463-48FD-9BAA-7EF34679C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809" y="5173216"/>
                <a:ext cx="36343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7109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02"/>
    </mc:Choice>
    <mc:Fallback xmlns="">
      <p:transition spd="slow" advTm="36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050" y="3018250"/>
            <a:ext cx="676472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Kernel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94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87"/>
    </mc:Choice>
    <mc:Fallback xmlns="">
      <p:transition spd="slow" advTm="4298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Kernel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Kernels assume that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Suppose for this kernel, we can get 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 feature vector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such that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Using features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we can learn a </a:t>
                </a:r>
                <a:r>
                  <a:rPr lang="en-GB" u="sng" dirty="0">
                    <a:latin typeface="Abadi Extra Light" panose="020B0204020104020204" pitchFamily="34" charset="0"/>
                  </a:rPr>
                  <a:t>linear model</a:t>
                </a:r>
                <a:r>
                  <a:rPr lang="en-GB" dirty="0">
                    <a:latin typeface="Abadi Extra Light" panose="020B0204020104020204" pitchFamily="34" charset="0"/>
                  </a:rPr>
                  <a:t> with weights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model will be a good approximation to the kernelized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Training will be faster because no need to store and work with kernel matrices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Prediction at test time will also be faster - we just 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Many ways to get such features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standard kernels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  … Will look at two popular approaches: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Landmarks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Features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4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DCFBA0-311A-8D6C-126C-84C4C51FCE49}"/>
                  </a:ext>
                </a:extLst>
              </p:cNvPr>
              <p:cNvSpPr txBox="1"/>
              <p:nvPr/>
            </p:nvSpPr>
            <p:spPr>
              <a:xfrm>
                <a:off x="3162649" y="1704106"/>
                <a:ext cx="54342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36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DCFBA0-311A-8D6C-126C-84C4C51FC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49" y="1704106"/>
                <a:ext cx="5434245" cy="553998"/>
              </a:xfrm>
              <a:prstGeom prst="rect">
                <a:avLst/>
              </a:prstGeom>
              <a:blipFill>
                <a:blip r:embed="rId4"/>
                <a:stretch>
                  <a:fillRect t="-24444" r="-4265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1930B-12A2-9FBE-8B4B-6CB49747635B}"/>
                  </a:ext>
                </a:extLst>
              </p:cNvPr>
              <p:cNvSpPr txBox="1"/>
              <p:nvPr/>
            </p:nvSpPr>
            <p:spPr>
              <a:xfrm>
                <a:off x="3162648" y="3064486"/>
                <a:ext cx="53412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36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1930B-12A2-9FBE-8B4B-6CB497476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48" y="3064486"/>
                <a:ext cx="5341270" cy="553998"/>
              </a:xfrm>
              <a:prstGeom prst="rect">
                <a:avLst/>
              </a:prstGeom>
              <a:blipFill>
                <a:blip r:embed="rId5"/>
                <a:stretch>
                  <a:fillRect t="-24176" r="-4338" b="-49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71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62"/>
    </mc:Choice>
    <mc:Fallback xmlns="">
      <p:transition spd="slow" advTm="212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Extracting Features using Kernels: Landmarks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we choose a small set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“landmark”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in the training data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using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define 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feature vector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now apply a linear model 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representation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now) of the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will be fast both at training as well as test time 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small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 need to kernelize the linear model while still reaping the benefits of kernels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3F8E5A-A392-4051-BE3D-A6F9A213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01" y="1623532"/>
            <a:ext cx="618172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24C8B-2123-48C7-935F-773E7DA64670}"/>
                  </a:ext>
                </a:extLst>
              </p:cNvPr>
              <p:cNvSpPr txBox="1"/>
              <p:nvPr/>
            </p:nvSpPr>
            <p:spPr>
              <a:xfrm>
                <a:off x="3161760" y="4559189"/>
                <a:ext cx="64219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24C8B-2123-48C7-935F-773E7DA64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760" y="4559189"/>
                <a:ext cx="6421950" cy="369332"/>
              </a:xfrm>
              <a:prstGeom prst="rect">
                <a:avLst/>
              </a:prstGeom>
              <a:blipFill>
                <a:blip r:embed="rId5"/>
                <a:stretch>
                  <a:fillRect l="-1140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5A249-51B7-4450-B02E-DB5A7EC72B9D}"/>
                  </a:ext>
                </a:extLst>
              </p:cNvPr>
              <p:cNvSpPr txBox="1"/>
              <p:nvPr/>
            </p:nvSpPr>
            <p:spPr>
              <a:xfrm>
                <a:off x="3437291" y="3548864"/>
                <a:ext cx="6026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5A249-51B7-4450-B02E-DB5A7EC7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291" y="3548864"/>
                <a:ext cx="6026778" cy="369332"/>
              </a:xfrm>
              <a:prstGeom prst="rect">
                <a:avLst/>
              </a:prstGeom>
              <a:blipFill>
                <a:blip r:embed="rId6"/>
                <a:stretch>
                  <a:fillRect l="-1314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048EAE2-150B-49F8-945C-FA18D71B4EBB}"/>
                  </a:ext>
                </a:extLst>
              </p:cNvPr>
              <p:cNvSpPr/>
              <p:nvPr/>
            </p:nvSpPr>
            <p:spPr>
              <a:xfrm>
                <a:off x="9050302" y="1765131"/>
                <a:ext cx="2093384" cy="1142739"/>
              </a:xfrm>
              <a:prstGeom prst="wedgeRectCallout">
                <a:avLst>
                  <a:gd name="adj1" fmla="val -62849"/>
                  <a:gd name="adj2" fmla="val 377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Landmarks need not be actual inputs; can even be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learned locations in the input space</a:t>
                </a: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048EAE2-150B-49F8-945C-FA18D71B4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302" y="1765131"/>
                <a:ext cx="2093384" cy="1142739"/>
              </a:xfrm>
              <a:prstGeom prst="wedgeRectCallout">
                <a:avLst>
                  <a:gd name="adj1" fmla="val -62849"/>
                  <a:gd name="adj2" fmla="val 37706"/>
                </a:avLst>
              </a:prstGeom>
              <a:blipFill>
                <a:blip r:embed="rId7"/>
                <a:stretch>
                  <a:fillRect r="-2290" b="-26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59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971"/>
    </mc:Choice>
    <mc:Fallback xmlns="">
      <p:transition spd="slow" advTm="2239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Extracting Feat. using Kernels: Random Features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Many kernel functions* can be written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function with params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drawn from some distr.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Example: For the RBF kernel,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cosine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and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zero mean Gaussian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using Monte-Carlo approx. of above expectation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where                                                                   is 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 vector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apply a linear model on this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 rep. of the inputs (no need to kernelize)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67BD27-5301-4356-9B67-86893C863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457" y="1546851"/>
            <a:ext cx="7629525" cy="5429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5FAC9F-1E85-4D08-BC7C-CD9E7B93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25" y="3157537"/>
            <a:ext cx="65436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D12B8-1A4E-4BA6-9585-4A3A96323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066" y="4328629"/>
            <a:ext cx="5276808" cy="982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55756-C96E-4BF8-97CB-50B89CCC7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815" y="4506285"/>
            <a:ext cx="2428875" cy="52387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E88684-C579-4A87-956F-447158DD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8" y="5267106"/>
            <a:ext cx="59245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C3D864-103E-49F7-870C-06C9BF69823F}"/>
              </a:ext>
            </a:extLst>
          </p:cNvPr>
          <p:cNvSpPr txBox="1"/>
          <p:nvPr/>
        </p:nvSpPr>
        <p:spPr>
          <a:xfrm>
            <a:off x="0" y="6561604"/>
            <a:ext cx="9256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*Random Features for Large-Scale Kernel Machines (Ben and Retch, NIPS 2007. Note: This paper actually won the test-of-time award at NIPS 2017)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0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514"/>
    </mc:Choice>
    <mc:Fallback xmlns="">
      <p:transition spd="slow" advTm="328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Kernels: Some Aspects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Storage/computational efficiency can be a bottleneck when using kernels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During training, need to compute and store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kernel matrix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in memory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Need to store training data (or at least support vectors in case of SVMs) at test time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Test time can be slow: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cost  to compute a quantity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Approaches like landmark and random features can be used to speed up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Choice of the right kernel is also very important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kernels (e.g., RBF) work well for many problems but hyperparameters of the kernel function may need to be tuned via cross-validation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Quite a bit of research on learning the right kernel from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Learning a combination of multiple kernels (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Multiple Kernel Learning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Bayesian kernel methods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(e.g.,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Gaussian Processes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 can learn the kernel hyperparameters from data(thus can be seen as learning the kernel)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Deep Learning can also be seen as learning the kernel from data (more on this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1E2A86-FFF8-44A8-808E-EC78FB08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94" y="4467148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255C174-23D3-404E-9F39-AE6438E46763}"/>
              </a:ext>
            </a:extLst>
          </p:cNvPr>
          <p:cNvSpPr/>
          <p:nvPr/>
        </p:nvSpPr>
        <p:spPr>
          <a:xfrm>
            <a:off x="9303391" y="4467148"/>
            <a:ext cx="1884731" cy="1187032"/>
          </a:xfrm>
          <a:prstGeom prst="wedgeRectCallout">
            <a:avLst>
              <a:gd name="adj1" fmla="val 62122"/>
              <a:gd name="adj2" fmla="val -127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a lot of recent work on connections between kernel methods and deep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76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340"/>
    </mc:Choice>
    <mc:Fallback xmlns="">
      <p:transition spd="slow" advTm="353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mapping each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two-dimensions 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Classes are now linearly separable in the two-dimensional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83804D00-BAE8-431D-857D-85DE20C4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6" y="1812439"/>
            <a:ext cx="74295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99BE2-4D2E-4A7D-9D5A-7F8200C1894F}"/>
              </a:ext>
            </a:extLst>
          </p:cNvPr>
          <p:cNvCxnSpPr>
            <a:cxnSpLocks/>
          </p:cNvCxnSpPr>
          <p:nvPr/>
        </p:nvCxnSpPr>
        <p:spPr>
          <a:xfrm flipV="1">
            <a:off x="2449585" y="4949506"/>
            <a:ext cx="6996800" cy="587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345BD09-60AF-47EC-B754-DAFB65198C96}"/>
              </a:ext>
            </a:extLst>
          </p:cNvPr>
          <p:cNvSpPr/>
          <p:nvPr/>
        </p:nvSpPr>
        <p:spPr>
          <a:xfrm>
            <a:off x="1760181" y="4420996"/>
            <a:ext cx="1630066" cy="375367"/>
          </a:xfrm>
          <a:prstGeom prst="wedgeRectCallout">
            <a:avLst>
              <a:gd name="adj1" fmla="val -922"/>
              <a:gd name="adj2" fmla="val 805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Linear hyperplane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569"/>
    </mc:Choice>
    <mc:Fallback xmlns="">
      <p:transition spd="slow" advTm="107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assume a feature mapping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that maps/transforms the inputs to a “nice” space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and then happily apply a linear model in the new space!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C852FAF1-11C3-47F5-9783-7BFE50F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38" y="2898287"/>
            <a:ext cx="3238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0CBC260-CE47-4EC1-9FF2-99F47ECC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65" y="2726836"/>
            <a:ext cx="36385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74C5963-0DFD-4AD6-BE4B-4C1EFE59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10" y="1677126"/>
            <a:ext cx="4742576" cy="9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A8C18DF-AD5C-4C60-BAA4-BF4ED6AADDFE}"/>
              </a:ext>
            </a:extLst>
          </p:cNvPr>
          <p:cNvSpPr/>
          <p:nvPr/>
        </p:nvSpPr>
        <p:spPr>
          <a:xfrm>
            <a:off x="9400893" y="2848617"/>
            <a:ext cx="2405340" cy="1035767"/>
          </a:xfrm>
          <a:prstGeom prst="wedgeRectCallout">
            <a:avLst>
              <a:gd name="adj1" fmla="val -70691"/>
              <a:gd name="adj2" fmla="val 49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linear model in the new feature space corresponds to a nonlinear model in the original feature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4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80"/>
    </mc:Choice>
    <mc:Fallback xmlns="">
      <p:transition spd="slow" advTm="141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Not Every Mapping is Helpful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Not every higher-dim mapping helps in learning nonlinear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Must be a </a:t>
            </a:r>
            <a:r>
              <a:rPr lang="en-GB" sz="2600" u="sng" dirty="0">
                <a:latin typeface="Abadi Extra Light" panose="020B0204020104020204" pitchFamily="34" charset="0"/>
              </a:rPr>
              <a:t>nonlinear</a:t>
            </a:r>
            <a:r>
              <a:rPr lang="en-GB" sz="2600" dirty="0">
                <a:latin typeface="Abadi Extra Light" panose="020B0204020104020204" pitchFamily="34" charset="0"/>
              </a:rPr>
              <a:t> mapping</a:t>
            </a:r>
          </a:p>
          <a:p>
            <a:pPr marL="0" indent="0">
              <a:buNone/>
            </a:pPr>
            <a:endParaRPr lang="en-GB" sz="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For the </a:t>
            </a:r>
            <a:r>
              <a:rPr lang="en-GB" sz="2600" dirty="0" err="1">
                <a:latin typeface="Abadi Extra Light" panose="020B0204020104020204" pitchFamily="34" charset="0"/>
              </a:rPr>
              <a:t>nonlin</a:t>
            </a:r>
            <a:r>
              <a:rPr lang="en-GB" sz="2600" dirty="0">
                <a:latin typeface="Abadi Extra Light" panose="020B0204020104020204" pitchFamily="34" charset="0"/>
              </a:rPr>
              <a:t> </a:t>
            </a:r>
            <a:r>
              <a:rPr lang="en-GB" sz="2600" dirty="0" err="1">
                <a:latin typeface="Abadi Extra Light" panose="020B0204020104020204" pitchFamily="34" charset="0"/>
              </a:rPr>
              <a:t>classfn</a:t>
            </a:r>
            <a:r>
              <a:rPr lang="en-GB" sz="2600" dirty="0">
                <a:latin typeface="Abadi Extra Light" panose="020B0204020104020204" pitchFamily="34" charset="0"/>
              </a:rPr>
              <a:t> problem we saw earlier, consider some possible mappings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DBB3CD-690A-47B7-8A2C-582DF55E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232" y="2996837"/>
            <a:ext cx="3280080" cy="15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7415070-20CC-4555-B4CE-4DCE6FBE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97" y="2931131"/>
            <a:ext cx="2999778" cy="15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85299E1-5E61-4857-A684-D4805849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12" y="4626451"/>
            <a:ext cx="2453934" cy="185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46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17"/>
    </mc:Choice>
    <mc:Fallback xmlns="">
      <p:transition spd="slow" advTm="182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How to get these “good” (nonlinear) mappings?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Learn good mappings from data itself (e.g.,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deep learning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or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distance metric learning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Use pre-defined “good” mappings (e.g., defined by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kernel functions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- today’s topic)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Kernel: A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(.,.) that gives dot product similarity b/w two inputs,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59ABC377-D269-4854-A0ED-90812D21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61" y="2483695"/>
            <a:ext cx="3993433" cy="27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CDED8E0-51F9-478A-9401-F2CEE6B0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3429000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806D83A-E5A5-4E58-B649-770C8BA3C00C}"/>
              </a:ext>
            </a:extLst>
          </p:cNvPr>
          <p:cNvSpPr/>
          <p:nvPr/>
        </p:nvSpPr>
        <p:spPr>
          <a:xfrm>
            <a:off x="1446345" y="2948449"/>
            <a:ext cx="2537342" cy="1238249"/>
          </a:xfrm>
          <a:prstGeom prst="wedgeRectCallout">
            <a:avLst>
              <a:gd name="adj1" fmla="val -63168"/>
              <a:gd name="adj2" fmla="val 399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if I knew a good mapping, it seems I need to apply it for every input. Won’t this be computationally expensive?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B0A7EDF-CE9E-48C7-B15A-7CA3B9BA99EE}"/>
              </a:ext>
            </a:extLst>
          </p:cNvPr>
          <p:cNvSpPr/>
          <p:nvPr/>
        </p:nvSpPr>
        <p:spPr>
          <a:xfrm>
            <a:off x="1139023" y="4427106"/>
            <a:ext cx="2537342" cy="819558"/>
          </a:xfrm>
          <a:prstGeom prst="wedgeRectCallout">
            <a:avLst>
              <a:gd name="adj1" fmla="val 3617"/>
              <a:gd name="adj2" fmla="val -82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the number of features will increase? Will it not slow down the learning algorithm?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EC1CEE-09DD-4301-BF70-AAC662A9E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599" y="2165629"/>
            <a:ext cx="1010687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6A008ED-A28C-442B-B97B-950B917A5B4A}"/>
              </a:ext>
            </a:extLst>
          </p:cNvPr>
          <p:cNvSpPr/>
          <p:nvPr/>
        </p:nvSpPr>
        <p:spPr>
          <a:xfrm>
            <a:off x="8350770" y="2300776"/>
            <a:ext cx="2537342" cy="819558"/>
          </a:xfrm>
          <a:prstGeom prst="wedgeRectCallout">
            <a:avLst>
              <a:gd name="adj1" fmla="val 61145"/>
              <a:gd name="adj2" fmla="val -311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Thankfully, using kernels, you don’t need to compute these mappings explicitly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0B3116C-1535-40C5-98B8-8A5A02859F36}"/>
              </a:ext>
            </a:extLst>
          </p:cNvPr>
          <p:cNvSpPr/>
          <p:nvPr/>
        </p:nvSpPr>
        <p:spPr>
          <a:xfrm>
            <a:off x="8315393" y="3211431"/>
            <a:ext cx="2537342" cy="489495"/>
          </a:xfrm>
          <a:prstGeom prst="wedgeRectCallout">
            <a:avLst>
              <a:gd name="adj1" fmla="val 36679"/>
              <a:gd name="adj2" fmla="val -82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kernel will define an “implicit” feature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CFF2F-57B4-4434-8B10-E391EECC7DD5}"/>
                  </a:ext>
                </a:extLst>
              </p:cNvPr>
              <p:cNvSpPr txBox="1"/>
              <p:nvPr/>
            </p:nvSpPr>
            <p:spPr>
              <a:xfrm>
                <a:off x="4219662" y="6074770"/>
                <a:ext cx="54342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36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CFF2F-57B4-4434-8B10-E391EECC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62" y="6074770"/>
                <a:ext cx="5434245" cy="553998"/>
              </a:xfrm>
              <a:prstGeom prst="rect">
                <a:avLst/>
              </a:prstGeom>
              <a:blipFill>
                <a:blip r:embed="rId9"/>
                <a:stretch>
                  <a:fillRect t="-24444" r="-4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7F12958-78E0-48DD-A791-350C34E3953B}"/>
                  </a:ext>
                </a:extLst>
              </p:cNvPr>
              <p:cNvSpPr/>
              <p:nvPr/>
            </p:nvSpPr>
            <p:spPr>
              <a:xfrm>
                <a:off x="8092716" y="4864730"/>
                <a:ext cx="3629553" cy="819558"/>
              </a:xfrm>
              <a:prstGeom prst="wedgeRectCallout">
                <a:avLst>
                  <a:gd name="adj1" fmla="val -66566"/>
                  <a:gd name="adj2" fmla="val 462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 high-dim space implicitly defined by an underlying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associated this this kernel function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(.,.)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7F12958-78E0-48DD-A791-350C34E39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16" y="4864730"/>
                <a:ext cx="3629553" cy="819558"/>
              </a:xfrm>
              <a:prstGeom prst="wedgeRectCallout">
                <a:avLst>
                  <a:gd name="adj1" fmla="val -66566"/>
                  <a:gd name="adj2" fmla="val 46256"/>
                </a:avLst>
              </a:prstGeom>
              <a:blipFill>
                <a:blip r:embed="rId10"/>
                <a:stretch>
                  <a:fillRect t="-1460" r="-993" b="-87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D4499B1-5646-4FE8-AB54-183CD0EE0A16}"/>
                  </a:ext>
                </a:extLst>
              </p:cNvPr>
              <p:cNvSpPr/>
              <p:nvPr/>
            </p:nvSpPr>
            <p:spPr>
              <a:xfrm>
                <a:off x="115911" y="6075088"/>
                <a:ext cx="3801748" cy="613230"/>
              </a:xfrm>
              <a:prstGeom prst="wedgeRectCallout">
                <a:avLst>
                  <a:gd name="adj1" fmla="val 57077"/>
                  <a:gd name="adj2" fmla="val -52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we will see,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(.,.) does not require computing the mapping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D4499B1-5646-4FE8-AB54-183CD0EE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1" y="6075088"/>
                <a:ext cx="3801748" cy="613230"/>
              </a:xfrm>
              <a:prstGeom prst="wedgeRectCallout">
                <a:avLst>
                  <a:gd name="adj1" fmla="val 57077"/>
                  <a:gd name="adj2" fmla="val -5268"/>
                </a:avLst>
              </a:prstGeom>
              <a:blipFill>
                <a:blip r:embed="rId11"/>
                <a:stretch>
                  <a:fillRect l="-592" b="-77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4D1749D-B7F6-4B10-84BE-FCE1A0303988}"/>
              </a:ext>
            </a:extLst>
          </p:cNvPr>
          <p:cNvSpPr/>
          <p:nvPr/>
        </p:nvSpPr>
        <p:spPr>
          <a:xfrm>
            <a:off x="8092716" y="3860700"/>
            <a:ext cx="4062480" cy="808789"/>
          </a:xfrm>
          <a:prstGeom prst="wedgeRectCallout">
            <a:avLst>
              <a:gd name="adj1" fmla="val -738"/>
              <a:gd name="adj2" fmla="val -667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idea can be applied to any ML algo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in which training and test stage only require computing distances/similarities b/w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02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614"/>
    </mc:Choice>
    <mc:Fallback xmlns="">
      <p:transition spd="slow" advTm="325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3" grpId="0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Pre-defined Kernel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Linear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Quadratic Kernel: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Polynomial Kernel (of degree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32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Radial Basis Function (RBF) or “Gaussian” Kernel: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1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Gaussian kernel gives a similarity score between 0 and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hyperparameter</a:t>
                </a:r>
                <a:r>
                  <a:rPr lang="en-GB" dirty="0">
                    <a:latin typeface="Abadi Extra Light" panose="020B0204020104020204" pitchFamily="34" charset="0"/>
                  </a:rPr>
                  <a:t> (called the kernel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bandwidth parameter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RBF kernel corresponds to an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infinite dim. feature space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(i.e., you can’t actually write down or store the map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explicitly – but we don’t need to do that anyway </a:t>
                </a:r>
                <a:r>
                  <a:rPr lang="en-GB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)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“stationary kernel”</a:t>
                </a:r>
                <a:r>
                  <a:rPr lang="en-GB" dirty="0">
                    <a:latin typeface="Abadi Extra Light" panose="020B0204020104020204" pitchFamily="34" charset="0"/>
                  </a:rPr>
                  <a:t>: only depends on the distance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(translating both by the same amount won’t change the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Which kernel to use or its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hyperparams</a:t>
                </a:r>
                <a:r>
                  <a:rPr lang="en-GB" dirty="0">
                    <a:latin typeface="Abadi Extra Light" panose="020B0204020104020204" pitchFamily="34" charset="0"/>
                  </a:rPr>
                  <a:t> (e.g.,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 values can be set via cross-val.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623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24786D-7CF3-4751-B132-262E1588E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479" y="772241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1227309-9AAB-48C9-A688-227D3A26B79A}"/>
              </a:ext>
            </a:extLst>
          </p:cNvPr>
          <p:cNvSpPr/>
          <p:nvPr/>
        </p:nvSpPr>
        <p:spPr>
          <a:xfrm>
            <a:off x="8869303" y="804984"/>
            <a:ext cx="2183524" cy="819558"/>
          </a:xfrm>
          <a:prstGeom prst="wedgeRectCallout">
            <a:avLst>
              <a:gd name="adj1" fmla="val 69697"/>
              <a:gd name="adj2" fmla="val 27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>
                <a:solidFill>
                  <a:schemeClr val="tx1"/>
                </a:solidFill>
                <a:latin typeface="Abadi Extra Light" panose="020B0204020104020204" pitchFamily="34" charset="0"/>
              </a:rPr>
              <a:t>Remember that kernels are a notion of similarity between pairs of inputs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3E39FD7-4154-4B21-92A5-01F28C01D912}"/>
              </a:ext>
            </a:extLst>
          </p:cNvPr>
          <p:cNvSpPr/>
          <p:nvPr/>
        </p:nvSpPr>
        <p:spPr>
          <a:xfrm>
            <a:off x="9286382" y="3680640"/>
            <a:ext cx="2537342" cy="819558"/>
          </a:xfrm>
          <a:prstGeom prst="wedgeRectCallout">
            <a:avLst>
              <a:gd name="adj1" fmla="val -58896"/>
              <a:gd name="adj2" fmla="val 28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Controls how the distance between two inputs should be converted into a similarity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14BD988-040E-4E7E-8F2D-CD642DF6DA52}"/>
              </a:ext>
            </a:extLst>
          </p:cNvPr>
          <p:cNvSpPr/>
          <p:nvPr/>
        </p:nvSpPr>
        <p:spPr>
          <a:xfrm>
            <a:off x="8500718" y="1734951"/>
            <a:ext cx="3115104" cy="730875"/>
          </a:xfrm>
          <a:prstGeom prst="wedgeRectCallout">
            <a:avLst>
              <a:gd name="adj1" fmla="val -1141"/>
              <a:gd name="adj2" fmla="val -680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Kernels can have a pre-defined form or can be learned from data (a bit advanced for this course)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D71F101-5419-4D60-B493-FD2513E91EF6}"/>
              </a:ext>
            </a:extLst>
          </p:cNvPr>
          <p:cNvSpPr/>
          <p:nvPr/>
        </p:nvSpPr>
        <p:spPr>
          <a:xfrm>
            <a:off x="5681318" y="860189"/>
            <a:ext cx="2819400" cy="819558"/>
          </a:xfrm>
          <a:prstGeom prst="wedgeRectCallout">
            <a:avLst>
              <a:gd name="adj1" fmla="val 65569"/>
              <a:gd name="adj2" fmla="val -67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Several other kernels proposed for non-vector data, such as trees, strings,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4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344"/>
    </mc:Choice>
    <mc:Fallback xmlns="">
      <p:transition spd="slow" advTm="418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Kernels as (Implicit) Feature Maps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Consider two inputs (in the same two-dim feature space):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800" i="1" dirty="0">
                    <a:latin typeface="Cambria Math" panose="02040503050406030204" pitchFamily="18" charset="0"/>
                  </a:rPr>
                  <a:t> 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we have a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(.,.)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which takes two inputs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computes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Also didn’t have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Defn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gives that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DFE8C-DF14-4AE6-87FF-0C367BB2FB45}"/>
                  </a:ext>
                </a:extLst>
              </p:cNvPr>
              <p:cNvSpPr txBox="1"/>
              <p:nvPr/>
            </p:nvSpPr>
            <p:spPr>
              <a:xfrm>
                <a:off x="2072076" y="2334076"/>
                <a:ext cx="2718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DFE8C-DF14-4AE6-87FF-0C367BB2F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76" y="2334076"/>
                <a:ext cx="271843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3D5322-EEEE-4ED1-98B2-4FE83C6344B4}"/>
                  </a:ext>
                </a:extLst>
              </p:cNvPr>
              <p:cNvSpPr txBox="1"/>
              <p:nvPr/>
            </p:nvSpPr>
            <p:spPr>
              <a:xfrm>
                <a:off x="3163720" y="2872447"/>
                <a:ext cx="2775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3D5322-EEEE-4ED1-98B2-4FE83C63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720" y="2872447"/>
                <a:ext cx="27755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A3887-FC42-4C46-818B-79E8D3574D14}"/>
                  </a:ext>
                </a:extLst>
              </p:cNvPr>
              <p:cNvSpPr/>
              <p:nvPr/>
            </p:nvSpPr>
            <p:spPr>
              <a:xfrm>
                <a:off x="5127718" y="2173170"/>
                <a:ext cx="2537342" cy="570741"/>
              </a:xfrm>
              <a:prstGeom prst="wedgeRectCallout">
                <a:avLst>
                  <a:gd name="adj1" fmla="val -58870"/>
                  <a:gd name="adj2" fmla="val 2597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this as a notion of similarity b/w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A3887-FC42-4C46-818B-79E8D3574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18" y="2173170"/>
                <a:ext cx="2537342" cy="570741"/>
              </a:xfrm>
              <a:prstGeom prst="wedgeRectCallout">
                <a:avLst>
                  <a:gd name="adj1" fmla="val -58870"/>
                  <a:gd name="adj2" fmla="val 25979"/>
                </a:avLst>
              </a:prstGeom>
              <a:blipFill>
                <a:blip r:embed="rId8"/>
                <a:stretch>
                  <a:fillRect t="-2062" b="-123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E73530E-CA34-4592-92DA-8F389C750ADF}"/>
                  </a:ext>
                </a:extLst>
              </p:cNvPr>
              <p:cNvSpPr/>
              <p:nvPr/>
            </p:nvSpPr>
            <p:spPr>
              <a:xfrm>
                <a:off x="8078077" y="2079135"/>
                <a:ext cx="2945607" cy="1008755"/>
              </a:xfrm>
              <a:prstGeom prst="wedgeRectCallout">
                <a:avLst>
                  <a:gd name="adj1" fmla="val -64160"/>
                  <a:gd name="adj2" fmla="val 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not a dot/inner product similarity but similarity using a more general function of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(square of dot product)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E73530E-CA34-4592-92DA-8F389C75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077" y="2079135"/>
                <a:ext cx="2945607" cy="1008755"/>
              </a:xfrm>
              <a:prstGeom prst="wedgeRectCallout">
                <a:avLst>
                  <a:gd name="adj1" fmla="val -64160"/>
                  <a:gd name="adj2" fmla="val 38"/>
                </a:avLst>
              </a:prstGeom>
              <a:blipFill>
                <a:blip r:embed="rId9"/>
                <a:stretch>
                  <a:fillRect t="-4142" b="-88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1A45E-6CCE-4DBA-8F9F-028E094B0E11}"/>
                  </a:ext>
                </a:extLst>
              </p:cNvPr>
              <p:cNvSpPr txBox="1"/>
              <p:nvPr/>
            </p:nvSpPr>
            <p:spPr>
              <a:xfrm>
                <a:off x="3218249" y="3584522"/>
                <a:ext cx="4328621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1A45E-6CCE-4DBA-8F9F-028E094B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49" y="3584522"/>
                <a:ext cx="4328621" cy="4366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7EE7-0202-4B4F-A64D-AF7090DDFEBD}"/>
                  </a:ext>
                </a:extLst>
              </p:cNvPr>
              <p:cNvSpPr txBox="1"/>
              <p:nvPr/>
            </p:nvSpPr>
            <p:spPr>
              <a:xfrm>
                <a:off x="3161016" y="4195455"/>
                <a:ext cx="5662704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7EE7-0202-4B4F-A64D-AF7090DDF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6" y="4195455"/>
                <a:ext cx="5662704" cy="5915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28595-F08F-425B-BC2A-CA5F91941D69}"/>
                  </a:ext>
                </a:extLst>
              </p:cNvPr>
              <p:cNvSpPr txBox="1"/>
              <p:nvPr/>
            </p:nvSpPr>
            <p:spPr>
              <a:xfrm>
                <a:off x="3161016" y="4961302"/>
                <a:ext cx="2242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28595-F08F-425B-BC2A-CA5F9194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6" y="4961302"/>
                <a:ext cx="224298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ED7C38E-B014-4AE8-A933-8DF65D349359}"/>
                  </a:ext>
                </a:extLst>
              </p:cNvPr>
              <p:cNvSpPr/>
              <p:nvPr/>
            </p:nvSpPr>
            <p:spPr>
              <a:xfrm>
                <a:off x="32871" y="4237076"/>
                <a:ext cx="3064515" cy="1281560"/>
              </a:xfrm>
              <a:prstGeom prst="wedgeRectCallout">
                <a:avLst>
                  <a:gd name="adj1" fmla="val 56356"/>
                  <a:gd name="adj2" fmla="val 206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kernel function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defined a feature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for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ED7C38E-B014-4AE8-A933-8DF65D349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" y="4237076"/>
                <a:ext cx="3064515" cy="1281560"/>
              </a:xfrm>
              <a:prstGeom prst="wedgeRectCallout">
                <a:avLst>
                  <a:gd name="adj1" fmla="val 56356"/>
                  <a:gd name="adj2" fmla="val 20689"/>
                </a:avLst>
              </a:prstGeom>
              <a:blipFill>
                <a:blip r:embed="rId13"/>
                <a:stretch>
                  <a:fillRect l="-742" t="-3756" b="-422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054FD3-A17B-48A9-9FF9-37DE8103D27C}"/>
                  </a:ext>
                </a:extLst>
              </p:cNvPr>
              <p:cNvSpPr/>
              <p:nvPr/>
            </p:nvSpPr>
            <p:spPr>
              <a:xfrm>
                <a:off x="5798834" y="4926631"/>
                <a:ext cx="2356440" cy="820837"/>
              </a:xfrm>
              <a:prstGeom prst="wedgeRectCallout">
                <a:avLst>
                  <a:gd name="adj1" fmla="val -67245"/>
                  <a:gd name="adj2" fmla="val -91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Dot product similarity in the new feature space defined by the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054FD3-A17B-48A9-9FF9-37DE8103D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34" y="4926631"/>
                <a:ext cx="2356440" cy="820837"/>
              </a:xfrm>
              <a:prstGeom prst="wedgeRectCallout">
                <a:avLst>
                  <a:gd name="adj1" fmla="val -67245"/>
                  <a:gd name="adj2" fmla="val -9107"/>
                </a:avLst>
              </a:prstGeom>
              <a:blipFill>
                <a:blip r:embed="rId14"/>
                <a:stretch>
                  <a:fillRect t="-1449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AE923BB-91CA-4715-9BDF-7CAC3C91FD02}"/>
                  </a:ext>
                </a:extLst>
              </p:cNvPr>
              <p:cNvSpPr/>
              <p:nvPr/>
            </p:nvSpPr>
            <p:spPr>
              <a:xfrm>
                <a:off x="185073" y="2884236"/>
                <a:ext cx="2856529" cy="1281560"/>
              </a:xfrm>
              <a:prstGeom prst="wedgeRectCallout">
                <a:avLst>
                  <a:gd name="adj1" fmla="val -3221"/>
                  <a:gd name="adj2" fmla="val 5769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Didn’t need to compute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explicitly. Just using the definition of the kernel </a:t>
                </a:r>
                <a14:m>
                  <m:oMath xmlns:m="http://schemas.openxmlformats.org/officeDocument/2006/math"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gave us this mapping for each input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AE923BB-91CA-4715-9BDF-7CAC3C91F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3" y="2884236"/>
                <a:ext cx="2856529" cy="1281560"/>
              </a:xfrm>
              <a:prstGeom prst="wedgeRectCallout">
                <a:avLst>
                  <a:gd name="adj1" fmla="val -3221"/>
                  <a:gd name="adj2" fmla="val 57697"/>
                </a:avLst>
              </a:prstGeom>
              <a:blipFill>
                <a:blip r:embed="rId15"/>
                <a:stretch>
                  <a:fillRect l="-847" t="-17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03E8FFD-353C-4F1B-BA17-8F568AA283E1}"/>
              </a:ext>
            </a:extLst>
          </p:cNvPr>
          <p:cNvSpPr/>
          <p:nvPr/>
        </p:nvSpPr>
        <p:spPr>
          <a:xfrm>
            <a:off x="201615" y="2042121"/>
            <a:ext cx="1533255" cy="570741"/>
          </a:xfrm>
          <a:prstGeom prst="wedgeRectCallout">
            <a:avLst>
              <a:gd name="adj1" fmla="val 72815"/>
              <a:gd name="adj2" fmla="val 362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the “kernel function”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195F50-C86E-42B8-86C5-D3F33DF04B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27763" y="3802851"/>
            <a:ext cx="900217" cy="965223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A67A9EC-CC76-4CFA-AEE9-AC7B8F7A9F09}"/>
              </a:ext>
            </a:extLst>
          </p:cNvPr>
          <p:cNvSpPr/>
          <p:nvPr/>
        </p:nvSpPr>
        <p:spPr>
          <a:xfrm>
            <a:off x="8763678" y="3501183"/>
            <a:ext cx="2260006" cy="2191550"/>
          </a:xfrm>
          <a:prstGeom prst="wedgeRectCallout">
            <a:avLst>
              <a:gd name="adj1" fmla="val 65989"/>
              <a:gd name="adj2" fmla="val -223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u="sng" dirty="0">
                <a:solidFill>
                  <a:srgbClr val="0000FF"/>
                </a:solidFill>
                <a:latin typeface="Abadi Extra Light" panose="020B0204020104020204" pitchFamily="34" charset="0"/>
              </a:rPr>
              <a:t>Remember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 that a kernel does two things: Maps the data implicitly into a new feature space (feature transformation) and computes pairwise similarity between any two inputs under the new feature representation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9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871"/>
    </mc:Choice>
    <mc:Fallback xmlns="">
      <p:transition spd="slow" advTm="385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10" grpId="0" animBg="1"/>
      <p:bldP spid="11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RBF Kernel = Infinite Dimensional Mapping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saw that the RBF/Gaussian kernel is defined as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1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Using this kernel corresponds to mapping data to </a:t>
                </a:r>
                <a:r>
                  <a:rPr lang="en-GB" sz="26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infinite dimensional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Here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IN" sz="2400" b="1" i="1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</a:t>
                </a:r>
                <a:r>
                  <a:rPr lang="en-IN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m:rPr>
                        <m:sty m:val="p"/>
                      </m:rP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But again, note that we never need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compute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easily computable from its definition itself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in this case)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C5AC79-3CB8-4C4A-9C20-65DC56CD870F}"/>
                  </a:ext>
                </a:extLst>
              </p:cNvPr>
              <p:cNvSpPr txBox="1"/>
              <p:nvPr/>
            </p:nvSpPr>
            <p:spPr>
              <a:xfrm>
                <a:off x="2266682" y="2493649"/>
                <a:ext cx="39887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[−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C5AC79-3CB8-4C4A-9C20-65DC56CD8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682" y="2493649"/>
                <a:ext cx="39887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12B09-C737-44FF-8941-79A80EABB01B}"/>
                  </a:ext>
                </a:extLst>
              </p:cNvPr>
              <p:cNvSpPr txBox="1"/>
              <p:nvPr/>
            </p:nvSpPr>
            <p:spPr>
              <a:xfrm>
                <a:off x="6716332" y="2570592"/>
                <a:ext cx="425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assuming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scalars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12B09-C737-44FF-8941-79A80EAB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32" y="2570592"/>
                <a:ext cx="4257126" cy="276999"/>
              </a:xfrm>
              <a:prstGeom prst="rect">
                <a:avLst/>
              </a:prstGeom>
              <a:blipFill>
                <a:blip r:embed="rId7"/>
                <a:stretch>
                  <a:fillRect l="-1433" t="-4444" r="-171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FC55A-C1E3-4831-A048-00A4EDB0B7A1}"/>
                  </a:ext>
                </a:extLst>
              </p:cNvPr>
              <p:cNvSpPr txBox="1"/>
              <p:nvPr/>
            </p:nvSpPr>
            <p:spPr>
              <a:xfrm>
                <a:off x="3412902" y="3064140"/>
                <a:ext cx="53447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FC55A-C1E3-4831-A048-00A4EDB0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3064140"/>
                <a:ext cx="534473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D4F3-8402-447A-9FFA-BC0EC383704A}"/>
                  </a:ext>
                </a:extLst>
              </p:cNvPr>
              <p:cNvSpPr txBox="1"/>
              <p:nvPr/>
            </p:nvSpPr>
            <p:spPr>
              <a:xfrm>
                <a:off x="3412902" y="3634631"/>
                <a:ext cx="5344732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D4F3-8402-447A-9FFA-BC0EC3837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3634631"/>
                <a:ext cx="5344732" cy="693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B74EFD-00DE-4F87-8ACF-30888BE90BEE}"/>
                  </a:ext>
                </a:extLst>
              </p:cNvPr>
              <p:cNvSpPr/>
              <p:nvPr/>
            </p:nvSpPr>
            <p:spPr>
              <a:xfrm>
                <a:off x="3250318" y="4467566"/>
                <a:ext cx="24277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B74EFD-00DE-4F87-8ACF-30888BE90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18" y="4467566"/>
                <a:ext cx="242771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C3DCB08-B376-48B4-B631-BEB32508FDBA}"/>
                  </a:ext>
                </a:extLst>
              </p:cNvPr>
              <p:cNvSpPr/>
              <p:nvPr/>
            </p:nvSpPr>
            <p:spPr>
              <a:xfrm>
                <a:off x="8170780" y="4484619"/>
                <a:ext cx="3835082" cy="592651"/>
              </a:xfrm>
              <a:prstGeom prst="wedgeRectCallout">
                <a:avLst>
                  <a:gd name="adj1" fmla="val -43354"/>
                  <a:gd name="adj2" fmla="val 750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an infinite-dim vector (ignoring the constants coming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terms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C3DCB08-B376-48B4-B631-BEB32508F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80" y="4484619"/>
                <a:ext cx="3835082" cy="592651"/>
              </a:xfrm>
              <a:prstGeom prst="wedgeRectCallout">
                <a:avLst>
                  <a:gd name="adj1" fmla="val -43354"/>
                  <a:gd name="adj2" fmla="val 75098"/>
                </a:avLst>
              </a:prstGeom>
              <a:blipFill>
                <a:blip r:embed="rId11"/>
                <a:stretch>
                  <a:fillRect l="-633" t="-158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13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80"/>
    </mc:Choice>
    <mc:Fallback xmlns="">
      <p:transition spd="slow" advTm="2203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6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.2|9.6|5.6|14.7|14.9|11.3|28.6|1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13.6|7.6|2.3|13|20.1|12.6|22.3|1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.7|8.6|27.2|43.3|8.1|43.4|3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8.4|6.9|5.8|9.5|13.9|17.6|1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6.8|6.2|20.6|1.5|12.1|18.7|21.1|18.1|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2.7|44.2|34.6|56.3|10.9|9.7|7|58.1|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0.4|36.7|1.7|23|38|30.1|26.1|11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6.2|31.5|22.5|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0.4|36.7|1.7|23|38|30.1|26.1|11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2.6|11.2|53.6|45.6|14.2|12.9|12|18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7|45|13.7|25.5|22.5|23.1|49.4|26.5|21.8|3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0.4|8.5|22.5|32.9|45.2|13.6|34.6|13.3|35.1|37.9|4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8.7|13.8|36.6|32.3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3|16.9|10.3|30.5|3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9.6|20.8|21.3|32.7|28.9|14.3|15.9|50.7|34.4|25|2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2.1|24.2|20.5|34.3|36.6|27.4|23.1|9.5|35.1|49.9|39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7.9|8|19.6|5.1|31.7|21.8|11.7|3.8|37.5|19.2|32.1|30.8|45.4|2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6.8|11.1|7.8|20|7.6|20.4|21.8|35.2|26.8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7|19.1|28.2|8.3|32.7|26.5|59.5|5.2|28.3|5.4|24.6|14|13.2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17626</TotalTime>
  <Words>2640</Words>
  <Application>Microsoft Office PowerPoint</Application>
  <PresentationFormat>Widescreen</PresentationFormat>
  <Paragraphs>440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Kernel Methods</vt:lpstr>
      <vt:lpstr>Linear Models for Nonlinear Problems?</vt:lpstr>
      <vt:lpstr>Linear Models for Nonlinear Problems?</vt:lpstr>
      <vt:lpstr>Linear Models for Nonlinear Problems</vt:lpstr>
      <vt:lpstr>Not Every Mapping is Helpful</vt:lpstr>
      <vt:lpstr>How to get these “good” (nonlinear) mappings?</vt:lpstr>
      <vt:lpstr>Some Pre-defined Kernel Functions</vt:lpstr>
      <vt:lpstr>Kernels as (Implicit) Feature Maps</vt:lpstr>
      <vt:lpstr>RBF Kernel = Infinite Dimensional Mapping</vt:lpstr>
      <vt:lpstr>Kernel Function: Some Other Aspects</vt:lpstr>
      <vt:lpstr>Kernel Matrix</vt:lpstr>
      <vt:lpstr>PowerPoint Presentation</vt:lpstr>
      <vt:lpstr>Using Kernels</vt:lpstr>
      <vt:lpstr>Kernelizing a Euclidean Distance</vt:lpstr>
      <vt:lpstr>Nonlinear SVM using Kernels</vt:lpstr>
      <vt:lpstr>Kernelized SVM Training</vt:lpstr>
      <vt:lpstr>Kernelized SVM Prediction</vt:lpstr>
      <vt:lpstr>Kernel extensions of other ML models</vt:lpstr>
      <vt:lpstr>Kernel extensions of other ML models</vt:lpstr>
      <vt:lpstr>Speeding-up Kernel Methods</vt:lpstr>
      <vt:lpstr>Speeding-up Kernel Methods</vt:lpstr>
      <vt:lpstr>Extracting Features using Kernels: Landmarks</vt:lpstr>
      <vt:lpstr>Extracting Feat. using Kernels: Random Features</vt:lpstr>
      <vt:lpstr>Learning with Kernels: Some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502</cp:revision>
  <dcterms:created xsi:type="dcterms:W3CDTF">2020-07-07T20:42:16Z</dcterms:created>
  <dcterms:modified xsi:type="dcterms:W3CDTF">2023-09-04T16:03:33Z</dcterms:modified>
</cp:coreProperties>
</file>