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63" r:id="rId3"/>
    <p:sldId id="365" r:id="rId4"/>
    <p:sldId id="367" r:id="rId5"/>
    <p:sldId id="349" r:id="rId6"/>
    <p:sldId id="364" r:id="rId7"/>
    <p:sldId id="334" r:id="rId8"/>
    <p:sldId id="341" r:id="rId9"/>
    <p:sldId id="342" r:id="rId10"/>
    <p:sldId id="343" r:id="rId11"/>
    <p:sldId id="362" r:id="rId12"/>
    <p:sldId id="359" r:id="rId13"/>
    <p:sldId id="344" r:id="rId14"/>
    <p:sldId id="345" r:id="rId15"/>
    <p:sldId id="346" r:id="rId16"/>
    <p:sldId id="310" r:id="rId17"/>
    <p:sldId id="347" r:id="rId18"/>
    <p:sldId id="3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7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png"/><Relationship Id="rId1" Type="http://schemas.openxmlformats.org/officeDocument/2006/relationships/tags" Target="../tags/tag9.xml"/><Relationship Id="rId6" Type="http://schemas.openxmlformats.org/officeDocument/2006/relationships/image" Target="../media/image110.png"/><Relationship Id="rId11" Type="http://schemas.openxmlformats.org/officeDocument/2006/relationships/image" Target="../media/image150.png"/><Relationship Id="rId5" Type="http://schemas.openxmlformats.org/officeDocument/2006/relationships/image" Target="../media/image100.png"/><Relationship Id="rId15" Type="http://schemas.openxmlformats.org/officeDocument/2006/relationships/image" Target="../media/image190.png"/><Relationship Id="rId10" Type="http://schemas.openxmlformats.org/officeDocument/2006/relationships/image" Target="../media/image140.png"/><Relationship Id="rId4" Type="http://schemas.openxmlformats.org/officeDocument/2006/relationships/image" Target="../media/image90.png"/><Relationship Id="rId9" Type="http://schemas.openxmlformats.org/officeDocument/2006/relationships/image" Target="../media/image2.png"/><Relationship Id="rId1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11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11.png"/><Relationship Id="rId5" Type="http://schemas.openxmlformats.org/officeDocument/2006/relationships/image" Target="../media/image102.png"/><Relationship Id="rId9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50.png"/><Relationship Id="rId11" Type="http://schemas.openxmlformats.org/officeDocument/2006/relationships/image" Target="../media/image2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00.png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10" Type="http://schemas.openxmlformats.org/officeDocument/2006/relationships/image" Target="../media/image361.png"/><Relationship Id="rId4" Type="http://schemas.openxmlformats.org/officeDocument/2006/relationships/image" Target="../media/image280.png"/><Relationship Id="rId9" Type="http://schemas.openxmlformats.org/officeDocument/2006/relationships/image" Target="../media/image3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7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30.png"/><Relationship Id="rId11" Type="http://schemas.openxmlformats.org/officeDocument/2006/relationships/image" Target="../media/image460.png"/><Relationship Id="rId5" Type="http://schemas.openxmlformats.org/officeDocument/2006/relationships/image" Target="../media/image420.png"/><Relationship Id="rId10" Type="http://schemas.openxmlformats.org/officeDocument/2006/relationships/image" Target="../media/image2.png"/><Relationship Id="rId4" Type="http://schemas.openxmlformats.org/officeDocument/2006/relationships/image" Target="../media/image41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10.png"/><Relationship Id="rId11" Type="http://schemas.openxmlformats.org/officeDocument/2006/relationships/image" Target="../media/image101.png"/><Relationship Id="rId5" Type="http://schemas.openxmlformats.org/officeDocument/2006/relationships/image" Target="../media/image310.png"/><Relationship Id="rId10" Type="http://schemas.openxmlformats.org/officeDocument/2006/relationships/image" Target="../media/image5.png"/><Relationship Id="rId4" Type="http://schemas.openxmlformats.org/officeDocument/2006/relationships/image" Target="../media/image21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0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1.png"/><Relationship Id="rId11" Type="http://schemas.openxmlformats.org/officeDocument/2006/relationships/image" Target="../media/image10.png"/><Relationship Id="rId5" Type="http://schemas.openxmlformats.org/officeDocument/2006/relationships/image" Target="../media/image131.png"/><Relationship Id="rId10" Type="http://schemas.openxmlformats.org/officeDocument/2006/relationships/image" Target="../media/image171.png"/><Relationship Id="rId4" Type="http://schemas.openxmlformats.org/officeDocument/2006/relationships/image" Target="../media/image121.png"/><Relationship Id="rId9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375" y="2621441"/>
            <a:ext cx="10877550" cy="161511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Linear Models and Learning via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Loss Functions for Regression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Many possible loss functions for regression problems</a:t>
            </a:r>
            <a:endParaRPr lang="en-GB" sz="2400" dirty="0">
              <a:latin typeface="Abadi Extra Light" panose="020B0204020104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B88EBD65-503D-4C17-834E-A70AF545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672" y="2295058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DD9F128E-43E3-4D37-9355-41832EED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2295058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0D3A6CFF-793E-4129-9B5F-2BD26B51C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8902" y="3642685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C2A608E3-61CA-4131-AA84-04A2C683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139" y="2148736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/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0E693A-E8A3-4C5E-97FC-95ACE099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7" y="3675827"/>
                <a:ext cx="1104611" cy="276999"/>
              </a:xfrm>
              <a:prstGeom prst="rect">
                <a:avLst/>
              </a:prstGeom>
              <a:blipFill>
                <a:blip r:embed="rId3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/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A9BCF3-7506-4218-A82C-48FFA6C2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87" y="1945032"/>
                <a:ext cx="1439560" cy="276999"/>
              </a:xfrm>
              <a:prstGeom prst="rect">
                <a:avLst/>
              </a:prstGeom>
              <a:blipFill>
                <a:blip r:embed="rId4"/>
                <a:stretch>
                  <a:fillRect l="-5508" t="-4348" r="-169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B3E1BBD-BC3C-43E2-9E39-86CD6243108E}"/>
              </a:ext>
            </a:extLst>
          </p:cNvPr>
          <p:cNvSpPr txBox="1"/>
          <p:nvPr/>
        </p:nvSpPr>
        <p:spPr>
          <a:xfrm>
            <a:off x="2799696" y="18925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FAE7DE85-FBCE-4AC3-ABA3-7B5E7F43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2157" y="222050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/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7B83F1-A011-401B-9FFA-7A7ACDF1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39" y="1964358"/>
                <a:ext cx="1286571" cy="276999"/>
              </a:xfrm>
              <a:prstGeom prst="rect">
                <a:avLst/>
              </a:prstGeom>
              <a:blipFill>
                <a:blip r:embed="rId5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CAB534A1-A551-4B24-9DE8-AF9B3E17706C}"/>
              </a:ext>
            </a:extLst>
          </p:cNvPr>
          <p:cNvSpPr txBox="1"/>
          <p:nvPr/>
        </p:nvSpPr>
        <p:spPr>
          <a:xfrm>
            <a:off x="8694714" y="196435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403547BA-0C30-462B-A1BF-12B5861B3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833" y="4331552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D7B61-8F78-4A0B-957A-C98E40EC0BED}"/>
              </a:ext>
            </a:extLst>
          </p:cNvPr>
          <p:cNvSpPr txBox="1"/>
          <p:nvPr/>
        </p:nvSpPr>
        <p:spPr>
          <a:xfrm>
            <a:off x="2809390" y="40754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68" name="Line 5">
            <a:extLst>
              <a:ext uri="{FF2B5EF4-FFF2-40B4-BE49-F238E27FC236}">
                <a16:creationId xmlns:a16="http://schemas.microsoft.com/office/drawing/2014/main" id="{73DE7BF1-A4D3-4A57-97F4-1E9A8D6E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2536" y="459689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/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8D5532-A1A4-4E66-A3CD-3E23DB3A8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483" y="4235375"/>
                <a:ext cx="1813811" cy="276999"/>
              </a:xfrm>
              <a:prstGeom prst="rect">
                <a:avLst/>
              </a:prstGeom>
              <a:blipFill>
                <a:blip r:embed="rId6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51AA5DD-6F39-4EC3-AB8E-A15098D5C9E7}"/>
              </a:ext>
            </a:extLst>
          </p:cNvPr>
          <p:cNvSpPr txBox="1"/>
          <p:nvPr/>
        </p:nvSpPr>
        <p:spPr>
          <a:xfrm>
            <a:off x="8785093" y="4340746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73" name="Line 7">
            <a:extLst>
              <a:ext uri="{FF2B5EF4-FFF2-40B4-BE49-F238E27FC236}">
                <a16:creationId xmlns:a16="http://schemas.microsoft.com/office/drawing/2014/main" id="{DE53B036-99D4-481F-A49F-7BD1964CE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9399" y="233369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7">
            <a:extLst>
              <a:ext uri="{FF2B5EF4-FFF2-40B4-BE49-F238E27FC236}">
                <a16:creationId xmlns:a16="http://schemas.microsoft.com/office/drawing/2014/main" id="{09E78CDB-630F-4F11-AB67-A3138A7959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7037" y="238187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7F16CD50-E5D1-4D09-9FE8-739ABDD2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09" y="4482060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Freeform 2">
            <a:extLst>
              <a:ext uri="{FF2B5EF4-FFF2-40B4-BE49-F238E27FC236}">
                <a16:creationId xmlns:a16="http://schemas.microsoft.com/office/drawing/2014/main" id="{F5F88993-BFAE-4A22-BFFD-625F65C7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10" y="4497167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BABAE257-79DB-4AA8-8F32-C486A5B3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08" y="5480187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8F288AC8-F658-4423-AF48-5CFD289348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43918" y="5467896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DE49FF86-7D45-4D2B-9F0D-86167A81B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1202" y="4869342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id="{E3617DC9-50AB-4110-92E7-EC6AF933AF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1682" y="4607065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60271AB6-78E2-41F4-8B71-6F555B943C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1225" y="4632379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" name="Line 7">
            <a:extLst>
              <a:ext uri="{FF2B5EF4-FFF2-40B4-BE49-F238E27FC236}">
                <a16:creationId xmlns:a16="http://schemas.microsoft.com/office/drawing/2014/main" id="{32E8F15E-708B-4BE4-8CB2-2223CDDA6D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5735" y="6075560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51FA34C7-EFC2-4D0B-B503-1FC2B2A8BF3D}"/>
              </a:ext>
            </a:extLst>
          </p:cNvPr>
          <p:cNvSpPr/>
          <p:nvPr/>
        </p:nvSpPr>
        <p:spPr>
          <a:xfrm>
            <a:off x="952556" y="186252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Squared loss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BACE95C-3B8B-41B2-B96C-D1D3D7248560}"/>
              </a:ext>
            </a:extLst>
          </p:cNvPr>
          <p:cNvSpPr/>
          <p:nvPr/>
        </p:nvSpPr>
        <p:spPr>
          <a:xfrm>
            <a:off x="6859069" y="1945032"/>
            <a:ext cx="1551924" cy="286214"/>
          </a:xfrm>
          <a:prstGeom prst="wedgeRectCallout">
            <a:avLst>
              <a:gd name="adj1" fmla="val 37093"/>
              <a:gd name="adj2" fmla="val 873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Absolute loss</a:t>
            </a: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BA2310E0-687F-4B8E-BBA6-7E17839CF39A}"/>
              </a:ext>
            </a:extLst>
          </p:cNvPr>
          <p:cNvSpPr/>
          <p:nvPr/>
        </p:nvSpPr>
        <p:spPr>
          <a:xfrm>
            <a:off x="578717" y="4260067"/>
            <a:ext cx="1521252" cy="286214"/>
          </a:xfrm>
          <a:prstGeom prst="wedgeRectCallout">
            <a:avLst>
              <a:gd name="adj1" fmla="val 46406"/>
              <a:gd name="adj2" fmla="val 9183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Huber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/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-insensitive loss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(a.k.a. </a:t>
                </a:r>
                <a:r>
                  <a:rPr lang="en-IN" sz="20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Vapnik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loss)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14DECFBD-1EFA-4FD9-8A90-740C763B4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0" y="4606749"/>
                <a:ext cx="2118061" cy="636200"/>
              </a:xfrm>
              <a:prstGeom prst="wedgeRectCallout">
                <a:avLst>
                  <a:gd name="adj1" fmla="val 57521"/>
                  <a:gd name="adj2" fmla="val 6353"/>
                </a:avLst>
              </a:prstGeom>
              <a:blipFill>
                <a:blip r:embed="rId7"/>
                <a:stretch>
                  <a:fillRect l="-2381" t="-9434" b="-207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/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Squared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errors. Good for data with outliers</a:t>
                </a:r>
              </a:p>
            </p:txBody>
          </p:sp>
        </mc:Choice>
        <mc:Fallback xmlns="">
          <p:sp>
            <p:nvSpPr>
              <p:cNvPr id="91" name="Speech Bubble: Rectangle 90">
                <a:extLst>
                  <a:ext uri="{FF2B5EF4-FFF2-40B4-BE49-F238E27FC236}">
                    <a16:creationId xmlns:a16="http://schemas.microsoft.com/office/drawing/2014/main" id="{B6D97D91-4B98-475C-A4B6-6D72E302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4704843"/>
                <a:ext cx="1946107" cy="1180134"/>
              </a:xfrm>
              <a:prstGeom prst="wedgeRectCallout">
                <a:avLst>
                  <a:gd name="adj1" fmla="val -2287"/>
                  <a:gd name="adj2" fmla="val -61517"/>
                </a:avLst>
              </a:prstGeom>
              <a:blipFill>
                <a:blip r:embed="rId8"/>
                <a:stretch>
                  <a:fillRect l="-1558" r="-3115" b="-105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6A649C07-AF3A-43F6-A401-D5183FC98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8028" y="604330"/>
            <a:ext cx="1004822" cy="965223"/>
          </a:xfrm>
          <a:prstGeom prst="rect">
            <a:avLst/>
          </a:prstGeom>
        </p:spPr>
      </p:pic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93017BE9-24D1-4A13-86CF-55532A215F2A}"/>
              </a:ext>
            </a:extLst>
          </p:cNvPr>
          <p:cNvSpPr/>
          <p:nvPr/>
        </p:nvSpPr>
        <p:spPr>
          <a:xfrm>
            <a:off x="8259177" y="285215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Choic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 of loss function usually depends on the nature of the data. Also, some loss functions result in easier optimization problem than others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/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8839FF-6786-4378-8BAF-A38892B3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37" y="6095374"/>
                <a:ext cx="167610" cy="276999"/>
              </a:xfrm>
              <a:prstGeom prst="rect">
                <a:avLst/>
              </a:prstGeom>
              <a:blipFill>
                <a:blip r:embed="rId1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/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69CB282-0061-43ED-8AB8-555D284E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816" y="6104409"/>
                <a:ext cx="244554" cy="276999"/>
              </a:xfrm>
              <a:prstGeom prst="rect">
                <a:avLst/>
              </a:prstGeom>
              <a:blipFill>
                <a:blip r:embed="rId11"/>
                <a:stretch>
                  <a:fillRect l="-4878" r="-9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/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FC6617-6530-4C9A-8FE9-C5BAAC6F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33" y="5853003"/>
                <a:ext cx="185371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7">
            <a:extLst>
              <a:ext uri="{FF2B5EF4-FFF2-40B4-BE49-F238E27FC236}">
                <a16:creationId xmlns:a16="http://schemas.microsoft.com/office/drawing/2014/main" id="{D98BF393-BB31-43BF-A3C0-76F4D81E5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6110" y="4844692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/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6F0D1C1-C990-41C3-8BCC-89887029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8" y="5846403"/>
                <a:ext cx="262316" cy="276999"/>
              </a:xfrm>
              <a:prstGeom prst="rect">
                <a:avLst/>
              </a:prstGeom>
              <a:blipFill>
                <a:blip r:embed="rId13"/>
                <a:stretch>
                  <a:fillRect l="-4651" r="-1860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/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Zero loss for small errors (say up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); absolute loss for larger errors</a:t>
                </a:r>
              </a:p>
            </p:txBody>
          </p:sp>
        </mc:Choice>
        <mc:Fallback xmlns="">
          <p:sp>
            <p:nvSpPr>
              <p:cNvPr id="98" name="Speech Bubble: Rectangle 97">
                <a:extLst>
                  <a:ext uri="{FF2B5EF4-FFF2-40B4-BE49-F238E27FC236}">
                    <a16:creationId xmlns:a16="http://schemas.microsoft.com/office/drawing/2014/main" id="{8074E2B2-C9CC-4416-8651-069040CA5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822" y="5376341"/>
                <a:ext cx="2356538" cy="753202"/>
              </a:xfrm>
              <a:prstGeom prst="wedgeRectCallout">
                <a:avLst>
                  <a:gd name="adj1" fmla="val -149"/>
                  <a:gd name="adj2" fmla="val -64547"/>
                </a:avLst>
              </a:prstGeom>
              <a:blipFill>
                <a:blip r:embed="rId14"/>
                <a:stretch>
                  <a:fillRect l="-1289" b="-117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6CEDA65E-A8AD-45D3-958D-6C8AE168AFB1}"/>
              </a:ext>
            </a:extLst>
          </p:cNvPr>
          <p:cNvSpPr/>
          <p:nvPr/>
        </p:nvSpPr>
        <p:spPr>
          <a:xfrm>
            <a:off x="5673117" y="2480845"/>
            <a:ext cx="2395178" cy="1237575"/>
          </a:xfrm>
          <a:prstGeom prst="wedgeRectCallout">
            <a:avLst>
              <a:gd name="adj1" fmla="val 4014"/>
              <a:gd name="adj2" fmla="val -697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Grows more slowly than squared loss. Thus better suited when data has some outliers (inputs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on which model makes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large errors)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933BB398-4F1B-4A6B-9C0C-D108EDA59EFF}"/>
              </a:ext>
            </a:extLst>
          </p:cNvPr>
          <p:cNvSpPr/>
          <p:nvPr/>
        </p:nvSpPr>
        <p:spPr>
          <a:xfrm>
            <a:off x="307159" y="2323525"/>
            <a:ext cx="1946107" cy="1025144"/>
          </a:xfrm>
          <a:prstGeom prst="wedgeRectCallout">
            <a:avLst>
              <a:gd name="adj1" fmla="val -302"/>
              <a:gd name="adj2" fmla="val -659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Very commonly used for regression. Leads to an easy-to-solve optimization problem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31FEFE8E-7AB9-4257-A123-9584816989FE}"/>
              </a:ext>
            </a:extLst>
          </p:cNvPr>
          <p:cNvSpPr/>
          <p:nvPr/>
        </p:nvSpPr>
        <p:spPr>
          <a:xfrm>
            <a:off x="10112944" y="5187004"/>
            <a:ext cx="1813811" cy="726965"/>
          </a:xfrm>
          <a:prstGeom prst="wedgeRectCallout">
            <a:avLst>
              <a:gd name="adj1" fmla="val -44047"/>
              <a:gd name="adj2" fmla="val -696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Can also use squared loss instead of absolute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/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040A812-4A0D-4F03-9EF6-6E449BA6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39" y="5857189"/>
                <a:ext cx="1104611" cy="276999"/>
              </a:xfrm>
              <a:prstGeom prst="rect">
                <a:avLst/>
              </a:prstGeom>
              <a:blipFill>
                <a:blip r:embed="rId15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ine 4">
            <a:extLst>
              <a:ext uri="{FF2B5EF4-FFF2-40B4-BE49-F238E27FC236}">
                <a16:creationId xmlns:a16="http://schemas.microsoft.com/office/drawing/2014/main" id="{6D1E5A1C-DC92-4213-866F-0FE4EC54C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5161" y="373674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/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00A819-21D4-4D33-A457-4277B556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265" y="3751562"/>
                <a:ext cx="1104611" cy="276999"/>
              </a:xfrm>
              <a:prstGeom prst="rect">
                <a:avLst/>
              </a:prstGeom>
              <a:blipFill>
                <a:blip r:embed="rId16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/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9791E0-B441-4348-9528-4283F7FD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650" y="6118348"/>
                <a:ext cx="1104611" cy="276999"/>
              </a:xfrm>
              <a:prstGeom prst="rect">
                <a:avLst/>
              </a:prstGeom>
              <a:blipFill>
                <a:blip r:embed="rId17"/>
                <a:stretch>
                  <a:fillRect l="-7735" t="-28889" r="-1270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ine 4">
            <a:extLst>
              <a:ext uri="{FF2B5EF4-FFF2-40B4-BE49-F238E27FC236}">
                <a16:creationId xmlns:a16="http://schemas.microsoft.com/office/drawing/2014/main" id="{34CE2737-4B42-471B-BCF9-0582B92D3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12" y="6093700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" name="Line 4">
            <a:extLst>
              <a:ext uri="{FF2B5EF4-FFF2-40B4-BE49-F238E27FC236}">
                <a16:creationId xmlns:a16="http://schemas.microsoft.com/office/drawing/2014/main" id="{DB12F9D3-27BE-4DD4-AFC8-D738F084E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8286" y="5829252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99"/>
    </mc:Choice>
    <mc:Fallback xmlns="">
      <p:transition spd="slow" advTm="424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37" grpId="0"/>
      <p:bldP spid="9" grpId="0"/>
      <p:bldP spid="38" grpId="0"/>
      <p:bldP spid="43" grpId="0" animBg="1"/>
      <p:bldP spid="46" grpId="0"/>
      <p:bldP spid="48" grpId="0"/>
      <p:bldP spid="60" grpId="0" animBg="1"/>
      <p:bldP spid="64" grpId="0"/>
      <p:bldP spid="68" grpId="0" animBg="1"/>
      <p:bldP spid="71" grpId="0"/>
      <p:bldP spid="72" grpId="0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39" grpId="0"/>
      <p:bldP spid="94" grpId="0"/>
      <p:bldP spid="95" grpId="0"/>
      <p:bldP spid="77" grpId="0" animBg="1"/>
      <p:bldP spid="96" grpId="0"/>
      <p:bldP spid="98" grpId="0" animBg="1"/>
      <p:bldP spid="99" grpId="0" animBg="1"/>
      <p:bldP spid="101" grpId="0" animBg="1"/>
      <p:bldP spid="102" grpId="0" animBg="1"/>
      <p:bldP spid="103" grpId="0"/>
      <p:bldP spid="104" grpId="0" animBg="1"/>
      <p:bldP spid="106" grpId="0"/>
      <p:bldP spid="107" grpId="0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Loss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using First-Order Optimality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basic calculus to find the minima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 (GD)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Even if closed-form solution is possible, GD can sometimes be more efficient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48"/>
    </mc:Choice>
    <mc:Fallback xmlns="">
      <p:transition spd="slow" advTm="158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Loss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using Iterative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5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convergence.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61"/>
    </mc:Choice>
    <mc:Fallback xmlns="">
      <p:transition spd="slow" advTm="32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18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C3A79-E458-491A-9230-4B04268E7CC7}"/>
              </a:ext>
            </a:extLst>
          </p:cNvPr>
          <p:cNvSpPr/>
          <p:nvPr/>
        </p:nvSpPr>
        <p:spPr>
          <a:xfrm>
            <a:off x="733738" y="5321947"/>
            <a:ext cx="9309789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 with Squared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case, the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find the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that optimizes (minimizes) the above squared loss</a:t>
                </a:r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use first order optimality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LS problem can be solved easily and has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closed form </a:t>
                </a:r>
                <a:r>
                  <a:rPr lang="en-GB" dirty="0">
                    <a:latin typeface="Abadi Extra Light" panose="020B0204020104020204" pitchFamily="34" charset="0"/>
                  </a:rPr>
                  <a:t>solution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/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A43BC2-C34D-4D97-9097-9036AACB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186" y="1743915"/>
                <a:ext cx="4718664" cy="50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/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3200" dirty="0"/>
                          <m:t>arg</m:t>
                        </m:r>
                        <m:r>
                          <m:rPr>
                            <m:nor/>
                          </m:rPr>
                          <a:rPr lang="en-IN" sz="3200" dirty="0"/>
                          <m:t> </m:t>
                        </m:r>
                        <m:r>
                          <m:rPr>
                            <m:nor/>
                          </m:rPr>
                          <a:rPr lang="en-IN" sz="3200" dirty="0"/>
                          <m:t>min</m:t>
                        </m:r>
                      </m:e>
                      <m:sub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D91AF0-F0E8-4CA1-80E9-4CA34202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3" y="4613051"/>
                <a:ext cx="8890832" cy="501035"/>
              </a:xfrm>
              <a:prstGeom prst="rect">
                <a:avLst/>
              </a:prstGeom>
              <a:blipFill>
                <a:blip r:embed="rId5"/>
                <a:stretch>
                  <a:fillRect t="-2317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55" y="5362502"/>
                <a:ext cx="5892767" cy="597215"/>
              </a:xfrm>
              <a:prstGeom prst="rect">
                <a:avLst/>
              </a:prstGeom>
              <a:blipFill>
                <a:blip r:embed="rId6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/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matrix-vector notation, can write it compactly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54A7C806-EF34-46FA-934B-CFE07B048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852610"/>
                <a:ext cx="4884298" cy="665577"/>
              </a:xfrm>
              <a:prstGeom prst="wedgeRectCallout">
                <a:avLst>
                  <a:gd name="adj1" fmla="val -40936"/>
                  <a:gd name="adj2" fmla="val 82670"/>
                </a:avLst>
              </a:prstGeom>
              <a:blipFill>
                <a:blip r:embed="rId7"/>
                <a:stretch>
                  <a:fillRect l="-1245" t="-5405" r="-22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18" y="5506015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DFB69396-9A2B-4E0F-873B-D88087CE67D5}"/>
              </a:ext>
            </a:extLst>
          </p:cNvPr>
          <p:cNvSpPr/>
          <p:nvPr/>
        </p:nvSpPr>
        <p:spPr>
          <a:xfrm>
            <a:off x="8363531" y="3128907"/>
            <a:ext cx="3552303" cy="600185"/>
          </a:xfrm>
          <a:prstGeom prst="wedgeRectCallout">
            <a:avLst>
              <a:gd name="adj1" fmla="val -39045"/>
              <a:gd name="adj2" fmla="val -807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“least squares” (LS)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problem Gauss-Legendre, 18</a:t>
            </a:r>
            <a:r>
              <a:rPr lang="en-IN" sz="2000" b="0" baseline="30000" dirty="0">
                <a:solidFill>
                  <a:schemeClr val="tx1"/>
                </a:solidFill>
                <a:latin typeface="Abadi Extra Light" panose="020B0204020104020204" pitchFamily="34" charset="0"/>
              </a:rPr>
              <a:t>th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century)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CDDBA46-C7E6-4918-A151-2166B0F4F9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2019" y="5178497"/>
            <a:ext cx="1004822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AA52F9F-39BD-432F-A337-D8713753DB7C}"/>
              </a:ext>
            </a:extLst>
          </p:cNvPr>
          <p:cNvSpPr/>
          <p:nvPr/>
        </p:nvSpPr>
        <p:spPr>
          <a:xfrm>
            <a:off x="10129372" y="4180548"/>
            <a:ext cx="1982364" cy="965223"/>
          </a:xfrm>
          <a:prstGeom prst="wedgeRectCallout">
            <a:avLst>
              <a:gd name="adj1" fmla="val 2125"/>
              <a:gd name="adj2" fmla="val 770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Closed form solutions to ML problems are rare.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/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inversion – can be expensive. Ways to handle this. Will see later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CA172B1-48CE-446E-A761-C04A0547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0" y="6212373"/>
                <a:ext cx="4508379" cy="600185"/>
              </a:xfrm>
              <a:prstGeom prst="wedgeRectCallout">
                <a:avLst>
                  <a:gd name="adj1" fmla="val 5795"/>
                  <a:gd name="adj2" fmla="val -83848"/>
                </a:avLst>
              </a:prstGeom>
              <a:blipFill>
                <a:blip r:embed="rId12"/>
                <a:stretch>
                  <a:fillRect l="-1350" r="-2429" b="-1851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0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383"/>
    </mc:Choice>
    <mc:Fallback xmlns="">
      <p:transition spd="slow" advTm="388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  <p:bldP spid="3" grpId="0"/>
      <p:bldP spid="54" grpId="0"/>
      <p:bldP spid="58" grpId="0" animBg="1"/>
      <p:bldP spid="6" grpId="0"/>
      <p:bldP spid="56" grpId="0" animBg="1"/>
      <p:bldP spid="6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Proof: A bit of calculus/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(more on this later)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wanted to find the minima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 us apply basic rule of calculus: Take first derivative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set to zero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Using the fact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>
                    <a:latin typeface="Abadi Extra Light" panose="020B0204020104020204" pitchFamily="34" charset="0"/>
                  </a:rPr>
                  <a:t>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separate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to get a solution, we write the above as </a:t>
                </a:r>
              </a:p>
              <a:p>
                <a:pPr marL="0" indent="0">
                  <a:buNone/>
                </a:pPr>
                <a:endParaRPr lang="en-GB" sz="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/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e>
                    </m:nary>
                    <m:d>
                      <m:dPr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7B168E-DFD5-4F13-9818-E617DE2F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2531738"/>
                <a:ext cx="11148180" cy="641907"/>
              </a:xfrm>
              <a:prstGeom prst="rect">
                <a:avLst/>
              </a:prstGeom>
              <a:blipFill>
                <a:blip r:embed="rId4"/>
                <a:stretch>
                  <a:fillRect l="-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/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04861-D48A-477C-8B59-D93E21DD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80" y="4574597"/>
                <a:ext cx="3163623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D6FC9161-EEC4-4201-A3C9-C3524760EC4B}"/>
              </a:ext>
            </a:extLst>
          </p:cNvPr>
          <p:cNvSpPr/>
          <p:nvPr/>
        </p:nvSpPr>
        <p:spPr>
          <a:xfrm>
            <a:off x="5388759" y="5003098"/>
            <a:ext cx="621378" cy="28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/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CFF396-99BE-4F9E-A8F3-1667158E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66062"/>
                <a:ext cx="3078663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/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6D80DB-8FC4-49B7-8D41-924E0E5F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35" y="5753965"/>
                <a:ext cx="5892767" cy="597215"/>
              </a:xfrm>
              <a:prstGeom prst="rect">
                <a:avLst/>
              </a:prstGeom>
              <a:blipFill>
                <a:blip r:embed="rId7"/>
                <a:stretch>
                  <a:fillRect t="-3061" b="-40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A66FEF-677B-4A9F-BAF6-2F39827DB4FA}"/>
              </a:ext>
            </a:extLst>
          </p:cNvPr>
          <p:cNvSpPr/>
          <p:nvPr/>
        </p:nvSpPr>
        <p:spPr>
          <a:xfrm>
            <a:off x="9492813" y="2295103"/>
            <a:ext cx="2078080" cy="333667"/>
          </a:xfrm>
          <a:prstGeom prst="wedgeRectCallout">
            <a:avLst>
              <a:gd name="adj1" fmla="val -62067"/>
              <a:gd name="adj2" fmla="val 48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Chain rule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/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Partial derivative of dot product w.r.t each element of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4FC87B4-901B-412F-9A3D-2100D6999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0" y="3116878"/>
                <a:ext cx="4622742" cy="333667"/>
              </a:xfrm>
              <a:prstGeom prst="wedgeRectCallout">
                <a:avLst>
                  <a:gd name="adj1" fmla="val -36175"/>
                  <a:gd name="adj2" fmla="val 83616"/>
                </a:avLst>
              </a:prstGeom>
              <a:blipFill>
                <a:blip r:embed="rId8"/>
                <a:stretch>
                  <a:fillRect l="-525" t="-259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/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Result of this derivative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 same size as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1C0E786-CBD4-4D1C-97DB-4B42FB58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3184790"/>
                <a:ext cx="4291424" cy="333667"/>
              </a:xfrm>
              <a:prstGeom prst="wedgeRectCallout">
                <a:avLst>
                  <a:gd name="adj1" fmla="val -52955"/>
                  <a:gd name="adj2" fmla="val 648"/>
                </a:avLst>
              </a:prstGeom>
              <a:blipFill>
                <a:blip r:embed="rId9"/>
                <a:stretch>
                  <a:fillRect t="-3448" b="-1896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/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7E14E6-8248-40EC-9ADC-16A9EFE51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94" y="5858737"/>
                <a:ext cx="292894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05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02"/>
    </mc:Choice>
    <mc:Fallback xmlns="">
      <p:transition spd="slow" advTm="275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20" grpId="0"/>
      <p:bldP spid="24" grpId="0"/>
      <p:bldP spid="11" grpId="0" animBg="1"/>
      <p:bldP spid="12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minimized the objective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got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may not be invertible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This may lead to non-unique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Problem: Overfitting since we only minimized loss defined on training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Weights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may become arbitrarily large to fit training data perfectly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Such weights may perform poorly on the test data however</a:t>
                </a:r>
              </a:p>
              <a:p>
                <a:pPr marL="457200" lvl="1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Solution: Minimize a </a:t>
                </a:r>
                <a:r>
                  <a:rPr lang="en-IN" b="1" dirty="0">
                    <a:latin typeface="Abadi Extra Light" panose="020B0204020104020204" pitchFamily="34" charset="0"/>
                  </a:rPr>
                  <a:t>regularized objective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reg. will prevent the elements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from becoming too large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Reason: Now we are minimizing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training error </a:t>
                </a:r>
                <a:r>
                  <a:rPr lang="en-IN" dirty="0">
                    <a:latin typeface="Abadi Extra Light" panose="020B0204020104020204" pitchFamily="34" charset="0"/>
                  </a:rPr>
                  <a:t>+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magnitude of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B7C1B5-3176-4080-B64A-BFD8FD179C12}"/>
              </a:ext>
            </a:extLst>
          </p:cNvPr>
          <p:cNvSpPr/>
          <p:nvPr/>
        </p:nvSpPr>
        <p:spPr>
          <a:xfrm>
            <a:off x="6979640" y="5256056"/>
            <a:ext cx="2422839" cy="406513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Problem(s) with the Solution!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/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8424F5-688B-4EC6-9189-A4B18C81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98" y="1776845"/>
                <a:ext cx="5892767" cy="597215"/>
              </a:xfrm>
              <a:prstGeom prst="rect">
                <a:avLst/>
              </a:prstGeom>
              <a:blipFill>
                <a:blip r:embed="rId4"/>
                <a:stretch>
                  <a:fillRect t="-2041" b="-418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/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1A752-0BD0-4B5C-B5BA-D1E267DB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61" y="1881617"/>
                <a:ext cx="292894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/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called the </a:t>
                </a:r>
                <a:r>
                  <a:rPr lang="en-IN" sz="2000" b="0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measures the “magnitude” of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F6159CC-BEF7-45CB-9135-254E8B02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203" y="4667074"/>
                <a:ext cx="3697155" cy="588982"/>
              </a:xfrm>
              <a:prstGeom prst="wedgeRectCallout">
                <a:avLst>
                  <a:gd name="adj1" fmla="val -37887"/>
                  <a:gd name="adj2" fmla="val 69702"/>
                </a:avLst>
              </a:prstGeom>
              <a:blipFill>
                <a:blip r:embed="rId6"/>
                <a:stretch>
                  <a:fillRect l="-1645" t="-11864" r="-658" b="-50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/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</a:t>
                </a:r>
                <a:r>
                  <a:rPr lang="en-IN" sz="16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reg. </a:t>
                </a:r>
                <a:r>
                  <a:rPr lang="en-IN" sz="1600" b="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C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ontrols how much we wish to regularize (needs to be tuned via cross-validation)</a:t>
                </a:r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B09904C-C015-41B8-8B1A-1595247D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617" y="5544163"/>
                <a:ext cx="2603383" cy="1144155"/>
              </a:xfrm>
              <a:prstGeom prst="wedgeRectCallout">
                <a:avLst>
                  <a:gd name="adj1" fmla="val -93846"/>
                  <a:gd name="adj2" fmla="val -44502"/>
                </a:avLst>
              </a:prstGeom>
              <a:blipFill>
                <a:blip r:embed="rId7"/>
                <a:stretch>
                  <a:fillRect r="-801" b="-315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2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41"/>
    </mc:Choice>
    <mc:Fallback xmlns="">
      <p:transition spd="slow" advTm="43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/>
      <p:bldP spid="6" grpId="0"/>
      <p:bldP spid="14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Recall that the regularized objective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One possible/popular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: the squared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squared) norm 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With this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IN" dirty="0">
                    <a:latin typeface="Abadi Extra Light" panose="020B0204020104020204" pitchFamily="34" charset="0"/>
                  </a:rPr>
                  <a:t>, we have the regularized least squares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Proceeding just like the LS case, we can find the optimal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which is given by </a:t>
                </a:r>
              </a:p>
              <a:p>
                <a:pPr marL="0" indent="0">
                  <a:buNone/>
                </a:pPr>
                <a:endParaRPr lang="en-IN" i="1" dirty="0">
                  <a:solidFill>
                    <a:srgbClr val="00B050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E4822D-8FBF-48F6-A98A-E5B0E405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/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3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dirty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32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3200" i="1" baseline="30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6DD584-20FC-42AB-AEF8-6B24E413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83" y="5645936"/>
                <a:ext cx="7779107" cy="597215"/>
              </a:xfrm>
              <a:prstGeom prst="rect">
                <a:avLst/>
              </a:prstGeom>
              <a:blipFill>
                <a:blip r:embed="rId4"/>
                <a:stretch>
                  <a:fillRect t="-6122" b="-37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533DA38-FEC5-4953-8978-C1D48731F640}"/>
              </a:ext>
            </a:extLst>
          </p:cNvPr>
          <p:cNvSpPr/>
          <p:nvPr/>
        </p:nvSpPr>
        <p:spPr>
          <a:xfrm>
            <a:off x="304297" y="5557644"/>
            <a:ext cx="11667496" cy="8306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Regularized Least Squares (a.k.a. Ridge Regression)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/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8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27B9C-AC82-4EBE-AA16-669F993CA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402768"/>
                <a:ext cx="3592137" cy="436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/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sz="2800" dirty="0"/>
                      <m:t> 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:r>
                  <a:rPr lang="en-IN" sz="2800" dirty="0"/>
                  <a:t>+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70D8B-7CFE-4912-9965-9791F629A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38" y="3523391"/>
                <a:ext cx="4990725" cy="465897"/>
              </a:xfrm>
              <a:prstGeom prst="rect">
                <a:avLst/>
              </a:prstGeom>
              <a:blipFill>
                <a:blip r:embed="rId6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/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arg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2800" dirty="0"/>
                            <m:t>min</m:t>
                          </m:r>
                        </m:e>
                        <m:sub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I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9F60C5-176D-49BE-AD9E-CD5EF258F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84" y="3976855"/>
                <a:ext cx="6547755" cy="974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/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FB04C-E62E-4D14-9196-F4B88900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697" y="5716594"/>
                <a:ext cx="417916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75E9D91B-EC18-48E5-984C-6EFA34C0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BAE2EBB-9AF3-4EF1-86A6-76CE06366C2C}"/>
              </a:ext>
            </a:extLst>
          </p:cNvPr>
          <p:cNvSpPr/>
          <p:nvPr/>
        </p:nvSpPr>
        <p:spPr>
          <a:xfrm>
            <a:off x="1063156" y="4128586"/>
            <a:ext cx="2119486" cy="465897"/>
          </a:xfrm>
          <a:prstGeom prst="wedgeRectCallout">
            <a:avLst>
              <a:gd name="adj1" fmla="val -67837"/>
              <a:gd name="adj2" fmla="val 5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Why is the method called “ridge” regression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26A28D-A33E-4278-B360-B798A1DB6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9502" y="243271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/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Look at the form of the solution. We are adding a small value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the diagonals of the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DxD</a:t>
                </a:r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(like adding a ridge/mountain to some land)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10D5986-4182-4F58-A323-A999F4D1E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14" y="3334416"/>
                <a:ext cx="3368781" cy="965223"/>
              </a:xfrm>
              <a:prstGeom prst="wedgeRectCallout">
                <a:avLst>
                  <a:gd name="adj1" fmla="val 33049"/>
                  <a:gd name="adj2" fmla="val -95071"/>
                </a:avLst>
              </a:prstGeom>
              <a:blipFill>
                <a:blip r:embed="rId11"/>
                <a:stretch>
                  <a:fillRect l="-721" r="-2342" b="-905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3" grpId="0"/>
      <p:bldP spid="5" grpId="0"/>
      <p:bldP spid="7" grpId="0"/>
      <p:bldP spid="13" grpId="0"/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Other Ways to Control Overfitting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defined by other norms,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 non-regularization based approaches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Early-stopping (stopping training just when we have a decent val. set accuracy)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Dropout (in each iteration, don’t update some of the weights)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Injecting noise in the inputs 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/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A69CB6-6A4B-4F25-B834-52242BD6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35" y="2035620"/>
                <a:ext cx="26693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/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nnz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ABB9C-B7E3-4022-BE58-0A232592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57" y="3064098"/>
                <a:ext cx="2370136" cy="369332"/>
              </a:xfrm>
              <a:prstGeom prst="rect">
                <a:avLst/>
              </a:prstGeom>
              <a:blipFill>
                <a:blip r:embed="rId5"/>
                <a:stretch>
                  <a:fillRect r="-3856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E792E6A0-4D4F-4330-9F67-DBBD518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" y="270843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/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When should I used these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instead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regularizer?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DEF09B3-24C2-423B-AC7E-3D60E788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73" y="2584055"/>
                <a:ext cx="2370135" cy="755912"/>
              </a:xfrm>
              <a:prstGeom prst="wedgeRectCallout">
                <a:avLst>
                  <a:gd name="adj1" fmla="val -77190"/>
                  <a:gd name="adj2" fmla="val 72657"/>
                </a:avLst>
              </a:prstGeom>
              <a:blipFill>
                <a:blip r:embed="rId7"/>
                <a:stretch>
                  <a:fillRect t="-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CD1A647-4D92-4416-B003-E230697AB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0775" y="1908559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403CEE2-F9C6-4320-80E0-BF1A2D8A90C3}"/>
              </a:ext>
            </a:extLst>
          </p:cNvPr>
          <p:cNvSpPr/>
          <p:nvPr/>
        </p:nvSpPr>
        <p:spPr>
          <a:xfrm>
            <a:off x="8003066" y="1635532"/>
            <a:ext cx="2669320" cy="1238250"/>
          </a:xfrm>
          <a:prstGeom prst="wedgeRectCallout">
            <a:avLst>
              <a:gd name="adj1" fmla="val 62699"/>
              <a:gd name="adj2" fmla="val 56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them if you have a very large number of features but many irrelevant features. These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help in </a:t>
            </a:r>
            <a:r>
              <a:rPr lang="en-IN" sz="16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feature selection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B74535C-86A7-4497-8730-F6FEE30DC735}"/>
              </a:ext>
            </a:extLst>
          </p:cNvPr>
          <p:cNvSpPr/>
          <p:nvPr/>
        </p:nvSpPr>
        <p:spPr>
          <a:xfrm>
            <a:off x="1497665" y="3482326"/>
            <a:ext cx="2153469" cy="755912"/>
          </a:xfrm>
          <a:prstGeom prst="wedgeRectCallout">
            <a:avLst>
              <a:gd name="adj1" fmla="val -76021"/>
              <a:gd name="adj2" fmla="val -385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Automatic feature selection? Wow, cool!!! </a:t>
            </a: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how exactly?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/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such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a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sparse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weight vector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solution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C4BD217-81E8-4BCF-BBCD-E5F89FD1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05" y="3121536"/>
                <a:ext cx="2472068" cy="755912"/>
              </a:xfrm>
              <a:prstGeom prst="wedgeRectCallout">
                <a:avLst>
                  <a:gd name="adj1" fmla="val 32843"/>
                  <a:gd name="adj2" fmla="val -85104"/>
                </a:avLst>
              </a:prstGeom>
              <a:blipFill>
                <a:blip r:embed="rId9"/>
                <a:stretch>
                  <a:fillRect l="-1225" r="-1471" b="-98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/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sparse means many entries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zero or near zero. Thus those features will be considered irrelevant by the model and will not influence prediction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46E84DE-E74A-4334-A38C-710198BF8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958" y="3054999"/>
                <a:ext cx="2375844" cy="1469807"/>
              </a:xfrm>
              <a:prstGeom prst="wedgeRectCallout">
                <a:avLst>
                  <a:gd name="adj1" fmla="val -59502"/>
                  <a:gd name="adj2" fmla="val -13638"/>
                </a:avLst>
              </a:prstGeom>
              <a:blipFill>
                <a:blip r:embed="rId10"/>
                <a:stretch>
                  <a:fillRect t="-3689" r="-3023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/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CBE778A-4447-4503-A821-F901ABB11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7" y="1763054"/>
                <a:ext cx="1873246" cy="415175"/>
              </a:xfrm>
              <a:prstGeom prst="wedgeRectCallout">
                <a:avLst>
                  <a:gd name="adj1" fmla="val 46774"/>
                  <a:gd name="adj2" fmla="val 7300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/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norm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regularizer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(counts number of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1EA3EA6-FFBA-4E43-9E05-202E15728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08" y="3696367"/>
                <a:ext cx="2456363" cy="548435"/>
              </a:xfrm>
              <a:prstGeom prst="wedgeRectCallout">
                <a:avLst>
                  <a:gd name="adj1" fmla="val -10510"/>
                  <a:gd name="adj2" fmla="val -92815"/>
                </a:avLst>
              </a:prstGeom>
              <a:blipFill>
                <a:blip r:embed="rId12"/>
                <a:stretch>
                  <a:fillRect l="-985" r="-985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843566A-2F53-4574-823F-B3840C0AB306}"/>
              </a:ext>
            </a:extLst>
          </p:cNvPr>
          <p:cNvSpPr/>
          <p:nvPr/>
        </p:nvSpPr>
        <p:spPr>
          <a:xfrm>
            <a:off x="8854008" y="5433317"/>
            <a:ext cx="3151854" cy="993848"/>
          </a:xfrm>
          <a:prstGeom prst="wedgeRectCallout">
            <a:avLst>
              <a:gd name="adj1" fmla="val -61428"/>
              <a:gd name="adj2" fmla="val -271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of these are very popular ways to control overfitting in deep learning models. More on these later when we talk about deep learning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50F65B2-3B38-4C7A-964A-4816DA501798}"/>
              </a:ext>
            </a:extLst>
          </p:cNvPr>
          <p:cNvSpPr/>
          <p:nvPr/>
        </p:nvSpPr>
        <p:spPr>
          <a:xfrm>
            <a:off x="8854008" y="136939"/>
            <a:ext cx="3023794" cy="1197336"/>
          </a:xfrm>
          <a:prstGeom prst="wedgeRectCallout">
            <a:avLst>
              <a:gd name="adj1" fmla="val 21495"/>
              <a:gd name="adj2" fmla="val 1014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optimizing loss functions with such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usually harder than ridge reg. but several advanced techniques exist (we will see some of those later)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52"/>
    </mc:Choice>
    <mc:Fallback xmlns="">
      <p:transition spd="slow" advTm="406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4822D-8FBF-48F6-A98A-E5B0E405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Just use the GD algorithm with the gradient expressions we derived  </a:t>
            </a: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Iterative updates for linear regression will be of the form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Similar updates for ridge regression as well (with the gradient expression being slightly different; left as an exercise)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More on iterative optimization methods later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i="1" dirty="0">
              <a:solidFill>
                <a:srgbClr val="00B05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 for Linear/Ridge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/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49882-D4BA-741E-7DA2-7380A4E7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7" y="2285999"/>
                <a:ext cx="4626075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/>
              <p:nvPr/>
            </p:nvSpPr>
            <p:spPr>
              <a:xfrm>
                <a:off x="4229183" y="3017175"/>
                <a:ext cx="6247159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IN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IN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124AF-0552-E75D-E438-3D4928CD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83" y="3017175"/>
                <a:ext cx="6247159" cy="155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/>
              <p:nvPr/>
            </p:nvSpPr>
            <p:spPr>
              <a:xfrm>
                <a:off x="8573565" y="1935233"/>
                <a:ext cx="3151854" cy="1293103"/>
              </a:xfrm>
              <a:prstGeom prst="wedgeRectCallout">
                <a:avLst>
                  <a:gd name="adj1" fmla="val -45990"/>
                  <a:gd name="adj2" fmla="val 6924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Unlike the closed form solution of least squares regression, here we have iterative updates but do not require the expensive matrix inversion of 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8824FD-C1D7-8185-D897-EC6CA15FE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65" y="1935233"/>
                <a:ext cx="3151854" cy="1293103"/>
              </a:xfrm>
              <a:prstGeom prst="wedgeRectCallout">
                <a:avLst>
                  <a:gd name="adj1" fmla="val -45990"/>
                  <a:gd name="adj2" fmla="val 69242"/>
                </a:avLst>
              </a:prstGeom>
              <a:blipFill>
                <a:blip r:embed="rId5"/>
                <a:stretch>
                  <a:fillRect l="-769" t="-115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58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357"/>
    </mc:Choice>
    <mc:Fallback xmlns="">
      <p:transition spd="slow" advTm="31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Announcements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Quiz 1 postponed by a week (now on Aug 23)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Abadi Extra Light" panose="020B0204020104020204" pitchFamily="34" charset="0"/>
              </a:rPr>
              <a:t>Venue TBD, timing: 7pm, duration: 45 minutes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Abadi Extra Light" panose="020B0204020104020204" pitchFamily="34" charset="0"/>
              </a:rPr>
              <a:t>Syllabus will be everything up to Aug 21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Homework 1 released by end of this week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4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638" y="3018250"/>
            <a:ext cx="7049955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Wrapping Up Decision Trees..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5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a large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ensemble</a:t>
            </a:r>
            <a:r>
              <a:rPr lang="en-GB" dirty="0">
                <a:latin typeface="Abadi Extra Light" panose="020B0204020104020204" pitchFamily="34" charset="0"/>
              </a:rPr>
              <a:t> of decision stumps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Some ways to keep a DT simple enough: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Control its complexity while building the tree (stopping early)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Prune</a:t>
            </a:r>
            <a:r>
              <a:rPr lang="en-GB" dirty="0">
                <a:latin typeface="Abadi Extra Light" panose="020B0204020104020204" pitchFamily="34" charset="0"/>
              </a:rPr>
              <a:t> after building the tree (post-pruning)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(from already built complex DT)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5840F40-F476-D973-6094-7B748DCE7542}"/>
              </a:ext>
            </a:extLst>
          </p:cNvPr>
          <p:cNvSpPr/>
          <p:nvPr/>
        </p:nvSpPr>
        <p:spPr>
          <a:xfrm>
            <a:off x="10542843" y="414352"/>
            <a:ext cx="494951" cy="5201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8C9238-4D18-9ADF-597F-53855A2FF014}"/>
              </a:ext>
            </a:extLst>
          </p:cNvPr>
          <p:cNvSpPr/>
          <p:nvPr/>
        </p:nvSpPr>
        <p:spPr>
          <a:xfrm>
            <a:off x="9838168" y="1235852"/>
            <a:ext cx="604007" cy="388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360B9-F5D7-0584-3981-EDF459D1ECEF}"/>
              </a:ext>
            </a:extLst>
          </p:cNvPr>
          <p:cNvSpPr/>
          <p:nvPr/>
        </p:nvSpPr>
        <p:spPr>
          <a:xfrm>
            <a:off x="11186406" y="1244241"/>
            <a:ext cx="604007" cy="388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6D7BF5D-8BCB-60E2-91F5-C90587F10C90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10031115" y="674410"/>
            <a:ext cx="511728" cy="5614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F85308-D526-FC25-42EB-2A87CA73647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037794" y="674411"/>
            <a:ext cx="429920" cy="5711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7B4AEF-75EC-6C7A-9D66-3E91E49021C7}"/>
              </a:ext>
            </a:extLst>
          </p:cNvPr>
          <p:cNvSpPr txBox="1"/>
          <p:nvPr/>
        </p:nvSpPr>
        <p:spPr>
          <a:xfrm>
            <a:off x="9875644" y="163284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Decision Stump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6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3" grpId="0" animBg="1"/>
      <p:bldP spid="4" grpId="0" animBg="1"/>
      <p:bldP spid="5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B0763188-70DD-5423-AA66-4F932AA0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32" y="2976440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Ensemble of Trees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is a collection of models. Popular in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model makes a prediction. Take their majority as the final prediction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Ensemble of trees is a collection of simple DTs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Often preferred as compared to a single massive, complicated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popular example: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Random Forest (RF)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XGBoost</a:t>
            </a:r>
            <a:r>
              <a:rPr lang="en-GB" dirty="0">
                <a:latin typeface="Abadi Extra Light" panose="020B0204020104020204" pitchFamily="34" charset="0"/>
              </a:rPr>
              <a:t> is another popular ensemble of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Based on the idea of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“boosting” </a:t>
            </a:r>
            <a:r>
              <a:rPr lang="en-GB" dirty="0">
                <a:latin typeface="Abadi Extra Light" panose="020B0204020104020204" pitchFamily="34" charset="0"/>
              </a:rPr>
              <a:t>(will study boosting later) simple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Sequentially trains a set of trees with each correcting errors of previous ones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F495C1-4B83-C342-AB46-8FE2D4E87B25}"/>
              </a:ext>
            </a:extLst>
          </p:cNvPr>
          <p:cNvSpPr/>
          <p:nvPr/>
        </p:nvSpPr>
        <p:spPr>
          <a:xfrm>
            <a:off x="2445114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F32D4F3-4238-00C2-4BFA-79E47D286099}"/>
              </a:ext>
            </a:extLst>
          </p:cNvPr>
          <p:cNvSpPr/>
          <p:nvPr/>
        </p:nvSpPr>
        <p:spPr>
          <a:xfrm>
            <a:off x="1647944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59C8F74-0AB0-6EE3-AE8D-5C84724EF4D2}"/>
              </a:ext>
            </a:extLst>
          </p:cNvPr>
          <p:cNvSpPr/>
          <p:nvPr/>
        </p:nvSpPr>
        <p:spPr>
          <a:xfrm>
            <a:off x="2445113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67C7EE-EBF6-A806-FE08-CC4FBE989AA3}"/>
              </a:ext>
            </a:extLst>
          </p:cNvPr>
          <p:cNvSpPr/>
          <p:nvPr/>
        </p:nvSpPr>
        <p:spPr>
          <a:xfrm>
            <a:off x="3315915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5641F9-C030-1D92-133B-F78410714F73}"/>
              </a:ext>
            </a:extLst>
          </p:cNvPr>
          <p:cNvCxnSpPr>
            <a:cxnSpLocks/>
            <a:stCxn id="3" idx="3"/>
            <a:endCxn id="107" idx="0"/>
          </p:cNvCxnSpPr>
          <p:nvPr/>
        </p:nvCxnSpPr>
        <p:spPr>
          <a:xfrm flipH="1">
            <a:off x="1771037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A48AE77-D5B4-ADF1-3B10-62AAF49AD4F5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568206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97C591-6AAC-0D67-1070-B04FA1F1FFFF}"/>
              </a:ext>
            </a:extLst>
          </p:cNvPr>
          <p:cNvCxnSpPr>
            <a:cxnSpLocks/>
            <a:stCxn id="3" idx="5"/>
            <a:endCxn id="109" idx="0"/>
          </p:cNvCxnSpPr>
          <p:nvPr/>
        </p:nvCxnSpPr>
        <p:spPr>
          <a:xfrm>
            <a:off x="2655246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AEA7C0-6239-A980-B403-D22DB9D4D9F7}"/>
              </a:ext>
            </a:extLst>
          </p:cNvPr>
          <p:cNvSpPr/>
          <p:nvPr/>
        </p:nvSpPr>
        <p:spPr>
          <a:xfrm>
            <a:off x="1134694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8CAE93-E75B-CA42-7704-0A1ABAE414D1}"/>
              </a:ext>
            </a:extLst>
          </p:cNvPr>
          <p:cNvSpPr/>
          <p:nvPr/>
        </p:nvSpPr>
        <p:spPr>
          <a:xfrm>
            <a:off x="2126101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1B918C6-F0D1-6935-00F5-BD84A2802DBD}"/>
              </a:ext>
            </a:extLst>
          </p:cNvPr>
          <p:cNvCxnSpPr>
            <a:cxnSpLocks/>
            <a:stCxn id="107" idx="3"/>
            <a:endCxn id="120" idx="0"/>
          </p:cNvCxnSpPr>
          <p:nvPr/>
        </p:nvCxnSpPr>
        <p:spPr>
          <a:xfrm flipH="1">
            <a:off x="1257787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0ED785-6DB7-F8D1-5A35-E70CEDAD69E3}"/>
              </a:ext>
            </a:extLst>
          </p:cNvPr>
          <p:cNvCxnSpPr>
            <a:cxnSpLocks/>
            <a:stCxn id="107" idx="5"/>
            <a:endCxn id="121" idx="0"/>
          </p:cNvCxnSpPr>
          <p:nvPr/>
        </p:nvCxnSpPr>
        <p:spPr>
          <a:xfrm>
            <a:off x="1858076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A385568-6A6A-7E1B-3032-5E8701857F76}"/>
              </a:ext>
            </a:extLst>
          </p:cNvPr>
          <p:cNvSpPr/>
          <p:nvPr/>
        </p:nvSpPr>
        <p:spPr>
          <a:xfrm>
            <a:off x="28001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3A077A4-CE1A-97BC-2D00-803AB76F44D1}"/>
              </a:ext>
            </a:extLst>
          </p:cNvPr>
          <p:cNvSpPr/>
          <p:nvPr/>
        </p:nvSpPr>
        <p:spPr>
          <a:xfrm>
            <a:off x="380579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9BDE6A8-22C5-F29E-51C3-9128E6C92836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2923270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D276DCC-1093-536C-A82B-5CDFC8E753A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53777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EC05055-D1D4-9F3C-A762-C9C862A7F594}"/>
              </a:ext>
            </a:extLst>
          </p:cNvPr>
          <p:cNvSpPr/>
          <p:nvPr/>
        </p:nvSpPr>
        <p:spPr>
          <a:xfrm>
            <a:off x="5740790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C8D6516-A6A8-2144-8672-59913D2FAF24}"/>
              </a:ext>
            </a:extLst>
          </p:cNvPr>
          <p:cNvSpPr/>
          <p:nvPr/>
        </p:nvSpPr>
        <p:spPr>
          <a:xfrm>
            <a:off x="4943620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2133DD-6128-9813-FB2F-C75F351473E0}"/>
              </a:ext>
            </a:extLst>
          </p:cNvPr>
          <p:cNvSpPr/>
          <p:nvPr/>
        </p:nvSpPr>
        <p:spPr>
          <a:xfrm>
            <a:off x="5740789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F10CB19-0721-1F50-8D87-593BB5BB0132}"/>
              </a:ext>
            </a:extLst>
          </p:cNvPr>
          <p:cNvSpPr/>
          <p:nvPr/>
        </p:nvSpPr>
        <p:spPr>
          <a:xfrm>
            <a:off x="6611591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2B95C06-CB98-1DD9-14AA-201BEB72472D}"/>
              </a:ext>
            </a:extLst>
          </p:cNvPr>
          <p:cNvCxnSpPr>
            <a:cxnSpLocks/>
            <a:stCxn id="135" idx="3"/>
            <a:endCxn id="136" idx="0"/>
          </p:cNvCxnSpPr>
          <p:nvPr/>
        </p:nvCxnSpPr>
        <p:spPr>
          <a:xfrm flipH="1">
            <a:off x="5066713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496B18F-81CF-C546-6A2F-7771B66E4B3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863882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F14D9B-C157-3B1E-132E-24591D823284}"/>
              </a:ext>
            </a:extLst>
          </p:cNvPr>
          <p:cNvCxnSpPr>
            <a:cxnSpLocks/>
            <a:stCxn id="135" idx="5"/>
            <a:endCxn id="138" idx="0"/>
          </p:cNvCxnSpPr>
          <p:nvPr/>
        </p:nvCxnSpPr>
        <p:spPr>
          <a:xfrm>
            <a:off x="5950922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0E5701C-6D41-C9F3-92B0-3C1E11A32B10}"/>
              </a:ext>
            </a:extLst>
          </p:cNvPr>
          <p:cNvSpPr/>
          <p:nvPr/>
        </p:nvSpPr>
        <p:spPr>
          <a:xfrm>
            <a:off x="4430370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3C6CE1E-84AE-7911-C408-06F179668151}"/>
              </a:ext>
            </a:extLst>
          </p:cNvPr>
          <p:cNvSpPr/>
          <p:nvPr/>
        </p:nvSpPr>
        <p:spPr>
          <a:xfrm>
            <a:off x="5421777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818EF5D-EE27-AEC8-DDA0-59E1314019B6}"/>
              </a:ext>
            </a:extLst>
          </p:cNvPr>
          <p:cNvCxnSpPr>
            <a:cxnSpLocks/>
            <a:stCxn id="136" idx="3"/>
            <a:endCxn id="142" idx="0"/>
          </p:cNvCxnSpPr>
          <p:nvPr/>
        </p:nvCxnSpPr>
        <p:spPr>
          <a:xfrm flipH="1">
            <a:off x="4553463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63ED376-92B1-9CE0-13C9-A7DA27010629}"/>
              </a:ext>
            </a:extLst>
          </p:cNvPr>
          <p:cNvCxnSpPr>
            <a:cxnSpLocks/>
            <a:stCxn id="136" idx="5"/>
            <a:endCxn id="143" idx="0"/>
          </p:cNvCxnSpPr>
          <p:nvPr/>
        </p:nvCxnSpPr>
        <p:spPr>
          <a:xfrm>
            <a:off x="5153752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F986514-DE17-4AC7-E59F-93B6A2C0EC8E}"/>
              </a:ext>
            </a:extLst>
          </p:cNvPr>
          <p:cNvSpPr/>
          <p:nvPr/>
        </p:nvSpPr>
        <p:spPr>
          <a:xfrm>
            <a:off x="609585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42DFDF8-9236-FC1F-4DD0-F15C13A729A1}"/>
              </a:ext>
            </a:extLst>
          </p:cNvPr>
          <p:cNvSpPr/>
          <p:nvPr/>
        </p:nvSpPr>
        <p:spPr>
          <a:xfrm>
            <a:off x="710147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3BDE41-84EE-0693-0C54-FAACF0873476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218946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315356-CF51-7CBD-02F7-3239451DEB30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83344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139AB75-CDE9-0142-43A6-64444E2A0D3E}"/>
              </a:ext>
            </a:extLst>
          </p:cNvPr>
          <p:cNvSpPr/>
          <p:nvPr/>
        </p:nvSpPr>
        <p:spPr>
          <a:xfrm>
            <a:off x="9045416" y="37473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9620216-E7F1-CD58-BC89-5960FE88EA44}"/>
              </a:ext>
            </a:extLst>
          </p:cNvPr>
          <p:cNvSpPr/>
          <p:nvPr/>
        </p:nvSpPr>
        <p:spPr>
          <a:xfrm>
            <a:off x="8248246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F7AA74E-A000-BB53-CB49-2A4076EE332E}"/>
              </a:ext>
            </a:extLst>
          </p:cNvPr>
          <p:cNvSpPr/>
          <p:nvPr/>
        </p:nvSpPr>
        <p:spPr>
          <a:xfrm>
            <a:off x="9045415" y="4356936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6B1ED31-25FE-F58B-78FF-16A6F53D1116}"/>
              </a:ext>
            </a:extLst>
          </p:cNvPr>
          <p:cNvSpPr/>
          <p:nvPr/>
        </p:nvSpPr>
        <p:spPr>
          <a:xfrm>
            <a:off x="9916217" y="436799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A24A7AA-6B7D-951C-BA7F-44D45E90CBFA}"/>
              </a:ext>
            </a:extLst>
          </p:cNvPr>
          <p:cNvCxnSpPr>
            <a:cxnSpLocks/>
            <a:stCxn id="150" idx="3"/>
            <a:endCxn id="151" idx="0"/>
          </p:cNvCxnSpPr>
          <p:nvPr/>
        </p:nvCxnSpPr>
        <p:spPr>
          <a:xfrm flipH="1">
            <a:off x="8371339" y="3957468"/>
            <a:ext cx="710130" cy="399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3F5C886-DE0D-110F-199D-93D2F668D5EB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9168508" y="3993521"/>
            <a:ext cx="0" cy="36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D45750-8409-67B8-DD6B-2E099ED0D9A5}"/>
              </a:ext>
            </a:extLst>
          </p:cNvPr>
          <p:cNvCxnSpPr>
            <a:cxnSpLocks/>
            <a:stCxn id="150" idx="5"/>
            <a:endCxn id="153" idx="0"/>
          </p:cNvCxnSpPr>
          <p:nvPr/>
        </p:nvCxnSpPr>
        <p:spPr>
          <a:xfrm>
            <a:off x="9255548" y="3957468"/>
            <a:ext cx="783762" cy="410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B612AE1C-033D-D70D-4FE4-A71B0FC2A5A0}"/>
              </a:ext>
            </a:extLst>
          </p:cNvPr>
          <p:cNvSpPr/>
          <p:nvPr/>
        </p:nvSpPr>
        <p:spPr>
          <a:xfrm>
            <a:off x="7734996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F96E3E7-BA75-4C98-D86B-E3EE700E7FF3}"/>
              </a:ext>
            </a:extLst>
          </p:cNvPr>
          <p:cNvSpPr/>
          <p:nvPr/>
        </p:nvSpPr>
        <p:spPr>
          <a:xfrm>
            <a:off x="8726403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5AE312F-4456-AB7F-914F-7D430C5822F1}"/>
              </a:ext>
            </a:extLst>
          </p:cNvPr>
          <p:cNvCxnSpPr>
            <a:cxnSpLocks/>
            <a:stCxn id="151" idx="3"/>
            <a:endCxn id="157" idx="0"/>
          </p:cNvCxnSpPr>
          <p:nvPr/>
        </p:nvCxnSpPr>
        <p:spPr>
          <a:xfrm flipH="1">
            <a:off x="7858089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7C5CD1A-62BD-B8DE-0149-8ADD16BD9CB1}"/>
              </a:ext>
            </a:extLst>
          </p:cNvPr>
          <p:cNvCxnSpPr>
            <a:cxnSpLocks/>
            <a:stCxn id="151" idx="5"/>
            <a:endCxn id="158" idx="0"/>
          </p:cNvCxnSpPr>
          <p:nvPr/>
        </p:nvCxnSpPr>
        <p:spPr>
          <a:xfrm>
            <a:off x="8458378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C95A033B-95DC-15DA-8611-95401EF9BC43}"/>
              </a:ext>
            </a:extLst>
          </p:cNvPr>
          <p:cNvSpPr/>
          <p:nvPr/>
        </p:nvSpPr>
        <p:spPr>
          <a:xfrm>
            <a:off x="940047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3F0BE3B-735D-97C2-AEE7-54C19D181C37}"/>
              </a:ext>
            </a:extLst>
          </p:cNvPr>
          <p:cNvSpPr/>
          <p:nvPr/>
        </p:nvSpPr>
        <p:spPr>
          <a:xfrm>
            <a:off x="10406099" y="4965221"/>
            <a:ext cx="246185" cy="2461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12A6BB-3472-BCCE-EF8C-7131FF775E10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9523572" y="4567068"/>
            <a:ext cx="426210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4ED0F88-E406-0E64-8B56-4EAE99B7477F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10138074" y="4567068"/>
            <a:ext cx="391118" cy="398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peech Bubble: Rectangle 176">
            <a:extLst>
              <a:ext uri="{FF2B5EF4-FFF2-40B4-BE49-F238E27FC236}">
                <a16:creationId xmlns:a16="http://schemas.microsoft.com/office/drawing/2014/main" id="{D58A8470-B696-D784-60F5-54ACAB8C03CE}"/>
              </a:ext>
            </a:extLst>
          </p:cNvPr>
          <p:cNvSpPr/>
          <p:nvPr/>
        </p:nvSpPr>
        <p:spPr>
          <a:xfrm>
            <a:off x="6690722" y="2971098"/>
            <a:ext cx="4116568" cy="636634"/>
          </a:xfrm>
          <a:prstGeom prst="wedgeRectCallout">
            <a:avLst>
              <a:gd name="adj1" fmla="val 57771"/>
              <a:gd name="adj2" fmla="val 193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RF with 3 simple trees. The majority prediction will be the final prediction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0" name="Speech Bubble: Rectangle 179">
            <a:extLst>
              <a:ext uri="{FF2B5EF4-FFF2-40B4-BE49-F238E27FC236}">
                <a16:creationId xmlns:a16="http://schemas.microsoft.com/office/drawing/2014/main" id="{145C6431-FD76-9910-0874-6DBC8370820F}"/>
              </a:ext>
            </a:extLst>
          </p:cNvPr>
          <p:cNvSpPr/>
          <p:nvPr/>
        </p:nvSpPr>
        <p:spPr>
          <a:xfrm>
            <a:off x="9120425" y="2011762"/>
            <a:ext cx="2901546" cy="836244"/>
          </a:xfrm>
          <a:prstGeom prst="wedgeRectCallout">
            <a:avLst>
              <a:gd name="adj1" fmla="val -42307"/>
              <a:gd name="adj2" fmla="val 710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tree is trained on a subset of the training inputs/features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1" name="Speech Bubble: Rectangle 180">
            <a:extLst>
              <a:ext uri="{FF2B5EF4-FFF2-40B4-BE49-F238E27FC236}">
                <a16:creationId xmlns:a16="http://schemas.microsoft.com/office/drawing/2014/main" id="{81E4AB0B-9A98-3CA6-2064-9C334EBF9188}"/>
              </a:ext>
            </a:extLst>
          </p:cNvPr>
          <p:cNvSpPr/>
          <p:nvPr/>
        </p:nvSpPr>
        <p:spPr>
          <a:xfrm>
            <a:off x="9965744" y="1002171"/>
            <a:ext cx="1980139" cy="637709"/>
          </a:xfrm>
          <a:prstGeom prst="wedgeRectCallout">
            <a:avLst>
              <a:gd name="adj1" fmla="val 41630"/>
              <a:gd name="adj2" fmla="val 1464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trees can be trained in parallel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7" grpId="0" animBg="1"/>
      <p:bldP spid="108" grpId="0" animBg="1"/>
      <p:bldP spid="109" grpId="0" animBg="1"/>
      <p:bldP spid="120" grpId="0" animBg="1"/>
      <p:bldP spid="121" grpId="0" animBg="1"/>
      <p:bldP spid="130" grpId="0" animBg="1"/>
      <p:bldP spid="131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7" grpId="0" animBg="1"/>
      <p:bldP spid="158" grpId="0" animBg="1"/>
      <p:bldP spid="161" grpId="0" animBg="1"/>
      <p:bldP spid="162" grpId="0" animBg="1"/>
      <p:bldP spid="177" grpId="0" animBg="1"/>
      <p:bldP spid="180" grpId="0" animBg="1"/>
      <p:bldP spid="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278" y="2470638"/>
            <a:ext cx="8721969" cy="149220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Linear Models and Learning via Optimization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Suppose we want to learn to map inputs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real-valued outputs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Linear model: Assume output to be a </a:t>
                </a:r>
                <a:r>
                  <a:rPr lang="en-GB" sz="2400" u="sng" dirty="0">
                    <a:latin typeface="Abadi Extra Light" panose="020B0204020104020204" pitchFamily="34" charset="0"/>
                  </a:rPr>
                  <a:t>linear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weighted combination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input features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be used for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Linear Regression</a:t>
                </a: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This simple model can also be used as a “building block” for more complex models,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Classification (binary/multiclass/multi-output/multi-label) and various other ML/deep learning models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badi Extra Light" panose="020B0204020104020204" pitchFamily="34" charset="0"/>
                  </a:rPr>
                  <a:t>Unsupervised learning problems (e.g., dimensionality reduction models)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7445F87-8B37-4BCE-A491-D7D47145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5" y="2613583"/>
            <a:ext cx="6668799" cy="17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54184-E0FE-4A6C-8A87-7180B9E5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527" y="261358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/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defines a linear model with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parameters given by a “weight vector”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606C004-D010-4597-BD27-A7483BB01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43" y="2294469"/>
                <a:ext cx="3575424" cy="965224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6"/>
                <a:stretch>
                  <a:fillRect l="-1550" t="-4348" b="-124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/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of these weights have a simple 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“weight” or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contribution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feature in making this prediction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472DBF81-0F92-4117-B0D7-7288A2588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788" y="3435931"/>
                <a:ext cx="5000250" cy="888418"/>
              </a:xfrm>
              <a:prstGeom prst="wedgeRectCallout">
                <a:avLst>
                  <a:gd name="adj1" fmla="val -393"/>
                  <a:gd name="adj2" fmla="val -69198"/>
                </a:avLst>
              </a:prstGeom>
              <a:blipFill>
                <a:blip r:embed="rId7"/>
                <a:stretch>
                  <a:fillRect l="-1217" r="-608" b="-1590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28C92F1-DF49-4C97-8300-0C9446561C08}"/>
              </a:ext>
            </a:extLst>
          </p:cNvPr>
          <p:cNvSpPr/>
          <p:nvPr/>
        </p:nvSpPr>
        <p:spPr>
          <a:xfrm>
            <a:off x="7858563" y="4458451"/>
            <a:ext cx="4215651" cy="888418"/>
          </a:xfrm>
          <a:prstGeom prst="wedgeRectCallout">
            <a:avLst>
              <a:gd name="adj1" fmla="val 76"/>
              <a:gd name="adj2" fmla="val -649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“optimal” weights are unknown and have to be learned by solving an </a:t>
            </a:r>
            <a:r>
              <a:rPr lang="en-IN" dirty="0">
                <a:solidFill>
                  <a:srgbClr val="FF0000"/>
                </a:solidFill>
                <a:latin typeface="Abadi Extra Light" panose="020B0204020104020204" pitchFamily="34" charset="0"/>
              </a:rPr>
              <a:t>optimization problem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, using some </a:t>
            </a:r>
            <a:r>
              <a:rPr lang="en-IN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data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909"/>
    </mc:Choice>
    <mc:Fallback xmlns="">
      <p:transition spd="slow" advTm="268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23E333-65D4-9E8E-DCAA-B56F592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521" y="5432207"/>
            <a:ext cx="1010687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Given: Training data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input-output pairs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Goal: Learn a model to predict the output for new test inputs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the function that approximates the I/O relationship to be a linear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Let’s write the total error or “loss” of this model over the training data as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/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,2,…,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C9039A-A0D7-4F6E-B337-53F0CF87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19" y="3663330"/>
                <a:ext cx="670542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/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1FD665-1589-4411-93B9-8B932566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28" y="5124620"/>
                <a:ext cx="4646400" cy="501035"/>
              </a:xfrm>
              <a:prstGeom prst="rect">
                <a:avLst/>
              </a:prstGeom>
              <a:blipFill>
                <a:blip r:embed="rId6"/>
                <a:stretch>
                  <a:fillRect t="-23171" r="-4331" b="-48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E864795-4D0C-4B10-9979-8C8804F8A012}"/>
              </a:ext>
            </a:extLst>
          </p:cNvPr>
          <p:cNvSpPr/>
          <p:nvPr/>
        </p:nvSpPr>
        <p:spPr>
          <a:xfrm>
            <a:off x="8226980" y="4979713"/>
            <a:ext cx="2758699" cy="1284337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/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measures the</a:t>
                </a:r>
              </a:p>
              <a:p>
                <a:r>
                  <a:rPr lang="en-IN" dirty="0">
                    <a:latin typeface="Abadi Extra Light" panose="020B0204020104020204" pitchFamily="34" charset="0"/>
                  </a:rPr>
                  <a:t>prediction error or “loss” or “deviation” of the model on a single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34513-DDD9-41D6-8127-BA53D49C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31" y="5046826"/>
                <a:ext cx="2653048" cy="1107996"/>
              </a:xfrm>
              <a:prstGeom prst="rect">
                <a:avLst/>
              </a:prstGeom>
              <a:blipFill>
                <a:blip r:embed="rId7"/>
                <a:stretch>
                  <a:fillRect l="-5517" t="-7143" r="-6207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/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Goal of learning is to find the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this loss + does well on test data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7F68490-6775-49FE-A01B-62D580C01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7" y="5124620"/>
                <a:ext cx="3135031" cy="935008"/>
              </a:xfrm>
              <a:prstGeom prst="wedgeRectCallout">
                <a:avLst>
                  <a:gd name="adj1" fmla="val 58487"/>
                  <a:gd name="adj2" fmla="val -28979"/>
                </a:avLst>
              </a:prstGeom>
              <a:blipFill>
                <a:blip r:embed="rId8"/>
                <a:stretch>
                  <a:fillRect l="-1599" t="-7097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044865F-3E0B-4037-A34C-C6218DDF970F}"/>
              </a:ext>
            </a:extLst>
          </p:cNvPr>
          <p:cNvSpPr/>
          <p:nvPr/>
        </p:nvSpPr>
        <p:spPr>
          <a:xfrm>
            <a:off x="3352028" y="5848506"/>
            <a:ext cx="4572772" cy="935008"/>
          </a:xfrm>
          <a:prstGeom prst="wedgeRectCallout">
            <a:avLst>
              <a:gd name="adj1" fmla="val -55717"/>
              <a:gd name="adj2" fmla="val -4206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Unlike models like KNN and DT, here we have an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explicit problem-specific objective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(loss function)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that we wish to optimize for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E408375-DA52-4206-8CAA-82E3F378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65" y="1545416"/>
            <a:ext cx="396447" cy="16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74BFC7F-1531-4515-AF82-8BE0824A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2" y="1541920"/>
            <a:ext cx="1627285" cy="16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/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write all of them compactly using matrix-vector notation as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C7F8759-A0C1-4B4E-96AE-E90A4CA7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11" y="3554391"/>
                <a:ext cx="3258386" cy="935008"/>
              </a:xfrm>
              <a:prstGeom prst="wedgeRectCallout">
                <a:avLst>
                  <a:gd name="adj1" fmla="val -60989"/>
                  <a:gd name="adj2" fmla="val -8235"/>
                </a:avLst>
              </a:prstGeom>
              <a:blipFill>
                <a:blip r:embed="rId11"/>
                <a:stretch>
                  <a:fillRect t="-6452" b="-1483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812"/>
    </mc:Choice>
    <mc:Fallback xmlns="">
      <p:transition spd="slow" advTm="347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5" grpId="0"/>
      <p:bldP spid="10" grpId="0" animBg="1"/>
      <p:bldP spid="11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Linear regression is like fitting a line or (hyper)plane to a set of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line/plane must also predict outputs of the unseen (test) inputs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Regression: Pictorially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B10F3B-633E-4387-8AC6-060989D2CF7E}"/>
              </a:ext>
            </a:extLst>
          </p:cNvPr>
          <p:cNvCxnSpPr>
            <a:cxnSpLocks/>
          </p:cNvCxnSpPr>
          <p:nvPr/>
        </p:nvCxnSpPr>
        <p:spPr>
          <a:xfrm>
            <a:off x="3449163" y="2707257"/>
            <a:ext cx="0" cy="2005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9CC39-08C3-40F2-8252-913DA437375C}"/>
              </a:ext>
            </a:extLst>
          </p:cNvPr>
          <p:cNvCxnSpPr>
            <a:cxnSpLocks/>
          </p:cNvCxnSpPr>
          <p:nvPr/>
        </p:nvCxnSpPr>
        <p:spPr>
          <a:xfrm flipH="1">
            <a:off x="3449163" y="4713013"/>
            <a:ext cx="22119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8E5323-E68D-4E94-8F4B-C037C0F7582A}"/>
              </a:ext>
            </a:extLst>
          </p:cNvPr>
          <p:cNvSpPr/>
          <p:nvPr/>
        </p:nvSpPr>
        <p:spPr>
          <a:xfrm>
            <a:off x="3916603" y="422713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FA27ED-83DE-4747-AB54-54E7E156CDFE}"/>
              </a:ext>
            </a:extLst>
          </p:cNvPr>
          <p:cNvSpPr/>
          <p:nvPr/>
        </p:nvSpPr>
        <p:spPr>
          <a:xfrm>
            <a:off x="4059216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A2BA7D-81B3-4BDA-9D4C-594153078AF6}"/>
              </a:ext>
            </a:extLst>
          </p:cNvPr>
          <p:cNvSpPr/>
          <p:nvPr/>
        </p:nvSpPr>
        <p:spPr>
          <a:xfrm>
            <a:off x="4278727" y="399252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E7B1E2-D1A3-4C71-882E-DD48518B8672}"/>
              </a:ext>
            </a:extLst>
          </p:cNvPr>
          <p:cNvSpPr/>
          <p:nvPr/>
        </p:nvSpPr>
        <p:spPr>
          <a:xfrm>
            <a:off x="4350033" y="3722141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1706B-DD22-4FA0-BE14-4255EB3188A2}"/>
              </a:ext>
            </a:extLst>
          </p:cNvPr>
          <p:cNvSpPr/>
          <p:nvPr/>
        </p:nvSpPr>
        <p:spPr>
          <a:xfrm>
            <a:off x="4589120" y="3520619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B24001-01B0-44BA-A5D8-EE6D9C13FD53}"/>
              </a:ext>
            </a:extLst>
          </p:cNvPr>
          <p:cNvSpPr/>
          <p:nvPr/>
        </p:nvSpPr>
        <p:spPr>
          <a:xfrm>
            <a:off x="4873939" y="3369617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7B2E6A-BE90-4BC1-87FB-7EF81C190021}"/>
              </a:ext>
            </a:extLst>
          </p:cNvPr>
          <p:cNvSpPr/>
          <p:nvPr/>
        </p:nvSpPr>
        <p:spPr>
          <a:xfrm>
            <a:off x="5016552" y="3115872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703EB4-0E37-45D6-B8CF-8C9322AE338C}"/>
              </a:ext>
            </a:extLst>
          </p:cNvPr>
          <p:cNvSpPr/>
          <p:nvPr/>
        </p:nvSpPr>
        <p:spPr>
          <a:xfrm>
            <a:off x="5369296" y="297449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97E1D5-6FF9-4B9B-997F-9B5A6C865431}"/>
              </a:ext>
            </a:extLst>
          </p:cNvPr>
          <p:cNvSpPr/>
          <p:nvPr/>
        </p:nvSpPr>
        <p:spPr>
          <a:xfrm>
            <a:off x="5186029" y="3191373"/>
            <a:ext cx="142613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FC003F-735A-43C2-A357-6536498140F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3703675" y="2974493"/>
            <a:ext cx="1736928" cy="155385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3CB683D-D303-4F69-9BE8-B897BF05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89" y="2428853"/>
            <a:ext cx="3066988" cy="23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232518-9E05-41EE-9496-B7BB97A3394D}"/>
              </a:ext>
            </a:extLst>
          </p:cNvPr>
          <p:cNvSpPr txBox="1"/>
          <p:nvPr/>
        </p:nvSpPr>
        <p:spPr>
          <a:xfrm>
            <a:off x="7828676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(Feature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131461-526C-4F14-A4F3-E7AAAC5A6125}"/>
              </a:ext>
            </a:extLst>
          </p:cNvPr>
          <p:cNvSpPr txBox="1"/>
          <p:nvPr/>
        </p:nvSpPr>
        <p:spPr>
          <a:xfrm>
            <a:off x="6331024" y="4614732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(Feature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/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11AEEC-ABCE-4BEF-AF75-58B01010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91632" y="3284143"/>
                <a:ext cx="1281866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2320EC2-1FCE-46A1-8EBB-7C38256A5789}"/>
              </a:ext>
            </a:extLst>
          </p:cNvPr>
          <p:cNvSpPr txBox="1"/>
          <p:nvPr/>
        </p:nvSpPr>
        <p:spPr>
          <a:xfrm>
            <a:off x="142613" y="6688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/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(single feature)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D8E0C9-48C9-4421-A95B-8B617496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41" y="4706506"/>
                <a:ext cx="2294795" cy="369332"/>
              </a:xfrm>
              <a:prstGeom prst="rect">
                <a:avLst/>
              </a:prstGeom>
              <a:blipFill>
                <a:blip r:embed="rId5"/>
                <a:stretch>
                  <a:fillRect l="-2394" t="-8197" r="-212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/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0DC714-9070-49CD-9785-86D7033D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10132" y="3506261"/>
                <a:ext cx="1281866" cy="369332"/>
              </a:xfrm>
              <a:prstGeom prst="rect">
                <a:avLst/>
              </a:prstGeom>
              <a:blipFill>
                <a:blip r:embed="rId6"/>
                <a:stretch>
                  <a:fillRect l="-8197" r="-24590" b="-3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2">
            <a:extLst>
              <a:ext uri="{FF2B5EF4-FFF2-40B4-BE49-F238E27FC236}">
                <a16:creationId xmlns:a16="http://schemas.microsoft.com/office/drawing/2014/main" id="{AAAF2A2F-9B76-4376-9BA8-60BE7DCB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9" y="3606829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F706E9C-C56D-4273-BE46-C78667929A1A}"/>
              </a:ext>
            </a:extLst>
          </p:cNvPr>
          <p:cNvSpPr/>
          <p:nvPr/>
        </p:nvSpPr>
        <p:spPr>
          <a:xfrm>
            <a:off x="654168" y="2104432"/>
            <a:ext cx="2462861" cy="1479351"/>
          </a:xfrm>
          <a:prstGeom prst="wedgeRectCallout">
            <a:avLst>
              <a:gd name="adj1" fmla="val -46520"/>
              <a:gd name="adj2" fmla="val 822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a line/plane doesn’t model the input-output relationship very well, e.g., if their relationship is better modeled by a nonlinear curve or curved surface?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1F0E801-7718-4CB1-8451-1F5972BF4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0890" y="3001885"/>
            <a:ext cx="828404" cy="795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/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No. We can even fit a curve using a linear model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suitably transforming the inputs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777A6A22-372B-4FFC-BE3A-7030801CF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72" y="3807750"/>
                <a:ext cx="2176979" cy="1272577"/>
              </a:xfrm>
              <a:prstGeom prst="wedgeRectCallout">
                <a:avLst>
                  <a:gd name="adj1" fmla="val 39863"/>
                  <a:gd name="adj2" fmla="val -89398"/>
                </a:avLst>
              </a:prstGeom>
              <a:blipFill>
                <a:blip r:embed="rId9"/>
                <a:stretch>
                  <a:fillRect l="-1393" b="-340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B71AD510-211D-4CC0-B66F-CE2760D6B7FD}"/>
              </a:ext>
            </a:extLst>
          </p:cNvPr>
          <p:cNvSpPr/>
          <p:nvPr/>
        </p:nvSpPr>
        <p:spPr>
          <a:xfrm>
            <a:off x="1427931" y="3913431"/>
            <a:ext cx="1571534" cy="690051"/>
          </a:xfrm>
          <a:prstGeom prst="wedgeRectCallout">
            <a:avLst>
              <a:gd name="adj1" fmla="val 3938"/>
              <a:gd name="adj2" fmla="val -1013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 linear models become useless in such cases?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/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transformation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predefined or learned (e.g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., using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kernel methods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a deep neural network based feature extractor). More on this later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1" name="Speech Bubble: Rectangle 60">
                <a:extLst>
                  <a:ext uri="{FF2B5EF4-FFF2-40B4-BE49-F238E27FC236}">
                    <a16:creationId xmlns:a16="http://schemas.microsoft.com/office/drawing/2014/main" id="{750C1517-30E6-4F53-8505-D7C1B5E6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92" y="5224244"/>
                <a:ext cx="4712627" cy="708209"/>
              </a:xfrm>
              <a:prstGeom prst="wedgeRectCallout">
                <a:avLst>
                  <a:gd name="adj1" fmla="val 35441"/>
                  <a:gd name="adj2" fmla="val -69927"/>
                </a:avLst>
              </a:prstGeom>
              <a:blipFill>
                <a:blip r:embed="rId10"/>
                <a:stretch>
                  <a:fillRect l="-645" b="-1549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79EE5CFD-0CDB-4F04-83A9-B0593D6A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15" y="1710292"/>
            <a:ext cx="1030520" cy="9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CAE959-672F-4E5F-B28D-F93DD2E4A2FC}"/>
              </a:ext>
            </a:extLst>
          </p:cNvPr>
          <p:cNvSpPr/>
          <p:nvPr/>
        </p:nvSpPr>
        <p:spPr>
          <a:xfrm>
            <a:off x="10115374" y="2088546"/>
            <a:ext cx="604420" cy="126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D8A10CE-5E5E-423C-AE16-9CB954BB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10" y="1620101"/>
            <a:ext cx="1015600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A8FF6B5-15DC-4C89-81D9-A8FB3C242FBC}"/>
              </a:ext>
            </a:extLst>
          </p:cNvPr>
          <p:cNvSpPr txBox="1"/>
          <p:nvPr/>
        </p:nvSpPr>
        <p:spPr>
          <a:xfrm>
            <a:off x="8897586" y="2569638"/>
            <a:ext cx="161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Original (single) feature</a:t>
            </a:r>
          </a:p>
          <a:p>
            <a:r>
              <a:rPr lang="en-IN" sz="1200" dirty="0">
                <a:latin typeface="Abadi Extra Light" panose="020B0204020104020204" pitchFamily="34" charset="0"/>
              </a:rPr>
              <a:t>Nonlinear curve needed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234D01-F676-4CC4-A99E-1018B96B9EC9}"/>
              </a:ext>
            </a:extLst>
          </p:cNvPr>
          <p:cNvSpPr txBox="1"/>
          <p:nvPr/>
        </p:nvSpPr>
        <p:spPr>
          <a:xfrm>
            <a:off x="10541514" y="2533909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      Two features</a:t>
            </a:r>
          </a:p>
          <a:p>
            <a:r>
              <a:rPr lang="en-IN" sz="1200" dirty="0">
                <a:latin typeface="Abadi Extra Light" panose="020B0204020104020204" pitchFamily="34" charset="0"/>
              </a:rPr>
              <a:t>Can fit a plane (linear)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/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2DB43A-17FF-4DA9-8AC4-07C26D88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373" y="1272570"/>
                <a:ext cx="863377" cy="3475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49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992"/>
    </mc:Choice>
    <mc:Fallback xmlns="">
      <p:transition spd="slow" advTm="430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/>
      <p:bldP spid="40" grpId="0"/>
      <p:bldP spid="41" grpId="0"/>
      <p:bldP spid="51" grpId="0"/>
      <p:bldP spid="53" grpId="0"/>
      <p:bldP spid="55" grpId="0" animBg="1"/>
      <p:bldP spid="58" grpId="0" animBg="1"/>
      <p:bldP spid="60" grpId="0" animBg="1"/>
      <p:bldP spid="61" grpId="0" animBg="1"/>
      <p:bldP spid="52" grpId="0" animBg="1"/>
      <p:bldP spid="69" grpId="0"/>
      <p:bldP spid="70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.8|9.4|51.8|23.7|13|8.4|17.3|57.9|45.8|26.8|13.8|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3.7|25.4|33.4|15.1|56.2|56.1|1.8|11.4|3.8|7.2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3|3.4|2.6|47.4|15.9|47.2|56.4|23.4|31.2|37.4|69.5|43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6.4|10.4|4.7|10.1|15.7|24.6|52.3|15.2|28.4|82.8|21|19.2|40|14.6|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26.7|36.5|18.7|9.4|46|32.2|1.2|51.4|21.6|8.6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8.7|13.3|38.1|41.8|37.8|15.8|30.8|13.3|3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7|9.4|27.9|26.1|0.2|60.8|32.7|25|31.6|4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9.5|78.2|68.6|26.9|14.6|52.3|86.3|5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.8|33.4|65.1|27.6|34.1|84.3|57|11.6|46.8|15.3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10061</TotalTime>
  <Words>2235</Words>
  <Application>Microsoft Office PowerPoint</Application>
  <PresentationFormat>Widescreen</PresentationFormat>
  <Paragraphs>322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Linear Models and Learning via Optimization</vt:lpstr>
      <vt:lpstr>Announcements</vt:lpstr>
      <vt:lpstr>Wrapping Up Decision Trees..</vt:lpstr>
      <vt:lpstr>Avoiding Overfitting in DTs</vt:lpstr>
      <vt:lpstr>Ensemble of Trees</vt:lpstr>
      <vt:lpstr>Linear Models and Learning via Optimization</vt:lpstr>
      <vt:lpstr>Linear Models</vt:lpstr>
      <vt:lpstr>Linear Regression</vt:lpstr>
      <vt:lpstr>Linear Regression: Pictorially</vt:lpstr>
      <vt:lpstr>Loss Functions for Regression</vt:lpstr>
      <vt:lpstr>Minimizing Loss Func using First-Order Optimality</vt:lpstr>
      <vt:lpstr>Minimizing Loss Func. using Iterative Optimization</vt:lpstr>
      <vt:lpstr>Linear Regression with Squared Loss</vt:lpstr>
      <vt:lpstr>Proof: A bit of calculus/optim. (more on this later)</vt:lpstr>
      <vt:lpstr>Problem(s) with the Solution!</vt:lpstr>
      <vt:lpstr>Regularized Least Squares (a.k.a. Ridge Regression)</vt:lpstr>
      <vt:lpstr>Other Ways to Control Overfitting</vt:lpstr>
      <vt:lpstr>Gradient Descent for Linear/Ridge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Piyush Rai</cp:lastModifiedBy>
  <cp:revision>299</cp:revision>
  <dcterms:created xsi:type="dcterms:W3CDTF">2020-07-07T20:42:16Z</dcterms:created>
  <dcterms:modified xsi:type="dcterms:W3CDTF">2023-08-14T14:35:35Z</dcterms:modified>
</cp:coreProperties>
</file>