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46" r:id="rId2"/>
    <p:sldId id="630" r:id="rId3"/>
    <p:sldId id="631" r:id="rId4"/>
    <p:sldId id="632" r:id="rId5"/>
    <p:sldId id="513" r:id="rId6"/>
    <p:sldId id="533" r:id="rId7"/>
    <p:sldId id="502" r:id="rId8"/>
    <p:sldId id="545" r:id="rId9"/>
    <p:sldId id="504" r:id="rId10"/>
    <p:sldId id="487" r:id="rId11"/>
    <p:sldId id="489" r:id="rId12"/>
    <p:sldId id="505" r:id="rId13"/>
    <p:sldId id="506" r:id="rId14"/>
    <p:sldId id="638" r:id="rId15"/>
    <p:sldId id="639" r:id="rId16"/>
    <p:sldId id="655" r:id="rId17"/>
    <p:sldId id="640" r:id="rId18"/>
    <p:sldId id="659" r:id="rId19"/>
    <p:sldId id="644" r:id="rId20"/>
    <p:sldId id="660" r:id="rId21"/>
    <p:sldId id="649" r:id="rId22"/>
    <p:sldId id="651" r:id="rId23"/>
    <p:sldId id="652" r:id="rId24"/>
    <p:sldId id="657" r:id="rId25"/>
    <p:sldId id="658" r:id="rId26"/>
    <p:sldId id="493" r:id="rId27"/>
    <p:sldId id="499" r:id="rId28"/>
    <p:sldId id="488" r:id="rId29"/>
    <p:sldId id="490" r:id="rId30"/>
    <p:sldId id="539" r:id="rId31"/>
    <p:sldId id="55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145" autoAdjust="0"/>
  </p:normalViewPr>
  <p:slideViewPr>
    <p:cSldViewPr>
      <p:cViewPr varScale="1">
        <p:scale>
          <a:sx n="86" d="100"/>
          <a:sy n="86" d="100"/>
        </p:scale>
        <p:origin x="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0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2" Type="http://schemas.openxmlformats.org/officeDocument/2006/relationships/image" Target="../media/image5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12" Type="http://schemas.openxmlformats.org/officeDocument/2006/relationships/image" Target="../media/image5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13.png"/><Relationship Id="rId12" Type="http://schemas.openxmlformats.org/officeDocument/2006/relationships/image" Target="../media/image500.png"/><Relationship Id="rId17" Type="http://schemas.openxmlformats.org/officeDocument/2006/relationships/image" Target="../media/image350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111.png"/><Relationship Id="rId19" Type="http://schemas.openxmlformats.org/officeDocument/2006/relationships/image" Target="../media/image500.png"/><Relationship Id="rId4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500.png"/><Relationship Id="rId17" Type="http://schemas.openxmlformats.org/officeDocument/2006/relationships/image" Target="../media/image35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111.png"/><Relationship Id="rId19" Type="http://schemas.openxmlformats.org/officeDocument/2006/relationships/image" Target="../media/image500.png"/><Relationship Id="rId4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1.png"/><Relationship Id="rId4" Type="http://schemas.openxmlformats.org/officeDocument/2006/relationships/image" Target="../media/image10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3" Type="http://schemas.openxmlformats.org/officeDocument/2006/relationships/image" Target="../media/image910.png"/><Relationship Id="rId7" Type="http://schemas.openxmlformats.org/officeDocument/2006/relationships/image" Target="../media/image13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11" Type="http://schemas.openxmlformats.org/officeDocument/2006/relationships/image" Target="../media/image1600.png"/><Relationship Id="rId5" Type="http://schemas.openxmlformats.org/officeDocument/2006/relationships/image" Target="../media/image1101.png"/><Relationship Id="rId10" Type="http://schemas.openxmlformats.org/officeDocument/2006/relationships/image" Target="../media/image1500.png"/><Relationship Id="rId4" Type="http://schemas.openxmlformats.org/officeDocument/2006/relationships/image" Target="../media/image1000.png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1.png"/><Relationship Id="rId5" Type="http://schemas.openxmlformats.org/officeDocument/2006/relationships/image" Target="../media/image48.png"/><Relationship Id="rId4" Type="http://schemas.openxmlformats.org/officeDocument/2006/relationships/image" Target="../media/image30.png"/><Relationship Id="rId9" Type="http://schemas.openxmlformats.org/officeDocument/2006/relationships/image" Target="../media/image8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0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22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Before we state the topic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7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F5DD9-7613-C4E1-0CEE-DA1C260DE04E}"/>
                  </a:ext>
                </a:extLst>
              </p:cNvPr>
              <p:cNvSpPr txBox="1"/>
              <p:nvPr/>
            </p:nvSpPr>
            <p:spPr>
              <a:xfrm>
                <a:off x="170985" y="6341593"/>
                <a:ext cx="494212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to verify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is a valid flow.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F5DD9-7613-C4E1-0CEE-DA1C260D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85" y="6341593"/>
                <a:ext cx="4942122" cy="369332"/>
              </a:xfrm>
              <a:prstGeom prst="rect">
                <a:avLst/>
              </a:prstGeom>
              <a:blipFill>
                <a:blip r:embed="rId14"/>
                <a:stretch>
                  <a:fillRect l="-986" t="-8197" r="-37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loud Callout 47">
            <a:extLst>
              <a:ext uri="{FF2B5EF4-FFF2-40B4-BE49-F238E27FC236}">
                <a16:creationId xmlns:a16="http://schemas.microsoft.com/office/drawing/2014/main" id="{E4D04508-C419-4DAB-108B-5A019C883E0C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handle </a:t>
            </a:r>
            <a:r>
              <a:rPr lang="en-US" b="1" u="sng" dirty="0">
                <a:solidFill>
                  <a:schemeClr val="tx1"/>
                </a:solidFill>
              </a:rPr>
              <a:t>simpler</a:t>
            </a:r>
            <a:r>
              <a:rPr lang="en-US" dirty="0">
                <a:solidFill>
                  <a:schemeClr val="tx1"/>
                </a:solidFill>
              </a:rPr>
              <a:t> graphs ?</a:t>
            </a:r>
          </a:p>
        </p:txBody>
      </p:sp>
    </p:spTree>
    <p:extLst>
      <p:ext uri="{BB962C8B-B14F-4D97-AF65-F5344CB8AC3E}">
        <p14:creationId xmlns:p14="http://schemas.microsoft.com/office/powerpoint/2010/main" val="11419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B8F1ED-F660-044F-843A-31AF4AFD06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Can we send some non-zero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Convince yourself that it is indeed a </a:t>
                </a:r>
              </a:p>
              <a:p>
                <a:pPr marL="0" indent="0">
                  <a:buNone/>
                </a:pPr>
                <a:r>
                  <a:rPr lang="en-US" sz="2000" dirty="0"/>
                  <a:t>valid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send more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dirty="0"/>
                  <a:t>Can you increase beyond </a:t>
                </a:r>
                <a:r>
                  <a:rPr lang="en-IN" sz="2000" dirty="0">
                    <a:solidFill>
                      <a:srgbClr val="006C31"/>
                    </a:solidFill>
                  </a:rPr>
                  <a:t>2</a:t>
                </a:r>
                <a:r>
                  <a:rPr lang="en-IN" sz="2000" dirty="0"/>
                  <a:t> ?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/>
                  <a:t>Note: </a:t>
                </a:r>
              </a:p>
              <a:p>
                <a:pPr marL="0" indent="0">
                  <a:buNone/>
                </a:pPr>
                <a:r>
                  <a:rPr lang="en-IN" sz="2000" dirty="0"/>
                  <a:t>each flow has to pass through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IN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B8F1ED-F660-044F-843A-31AF4AFD0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 t="-809" r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787863" y="2971800"/>
            <a:ext cx="8885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45199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754868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cxnSpLocks/>
            <a:stCxn id="192" idx="6"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587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5DF76-76AE-29C0-D52C-8D7C4424F29F}"/>
              </a:ext>
            </a:extLst>
          </p:cNvPr>
          <p:cNvCxnSpPr>
            <a:cxnSpLocks/>
            <a:stCxn id="7" idx="6"/>
            <a:endCxn id="196" idx="2"/>
          </p:cNvCxnSpPr>
          <p:nvPr/>
        </p:nvCxnSpPr>
        <p:spPr>
          <a:xfrm>
            <a:off x="810181" y="2971800"/>
            <a:ext cx="866219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1AA89-D95F-65B9-DB9C-6BA531ADDD48}"/>
              </a:ext>
            </a:extLst>
          </p:cNvPr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8C6E3-5192-24C9-9AEB-E879B215D83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809F58-A283-8A2D-345B-7E0B72FD12AC}"/>
              </a:ext>
            </a:extLst>
          </p:cNvPr>
          <p:cNvSpPr txBox="1"/>
          <p:nvPr/>
        </p:nvSpPr>
        <p:spPr>
          <a:xfrm>
            <a:off x="2286000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D4318-AEEA-1358-E93B-BA084BA150D4}"/>
              </a:ext>
            </a:extLst>
          </p:cNvPr>
          <p:cNvSpPr txBox="1"/>
          <p:nvPr/>
        </p:nvSpPr>
        <p:spPr>
          <a:xfrm>
            <a:off x="957726" y="3080266"/>
            <a:ext cx="35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5C9E30-F114-EDB3-E78B-90FBC311ADFD}"/>
              </a:ext>
            </a:extLst>
          </p:cNvPr>
          <p:cNvSpPr txBox="1"/>
          <p:nvPr/>
        </p:nvSpPr>
        <p:spPr>
          <a:xfrm>
            <a:off x="3644593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74998-8294-786A-7FCD-D0F762DCDD0F}"/>
              </a:ext>
            </a:extLst>
          </p:cNvPr>
          <p:cNvSpPr txBox="1"/>
          <p:nvPr/>
        </p:nvSpPr>
        <p:spPr>
          <a:xfrm>
            <a:off x="2314945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D2BCA-F439-DD1F-74F0-A732398E9647}"/>
              </a:ext>
            </a:extLst>
          </p:cNvPr>
          <p:cNvSpPr txBox="1"/>
          <p:nvPr/>
        </p:nvSpPr>
        <p:spPr>
          <a:xfrm>
            <a:off x="986671" y="3080266"/>
            <a:ext cx="35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C5F37-DA11-4768-9D70-A9695DEDD095}"/>
              </a:ext>
            </a:extLst>
          </p:cNvPr>
          <p:cNvSpPr txBox="1"/>
          <p:nvPr/>
        </p:nvSpPr>
        <p:spPr>
          <a:xfrm>
            <a:off x="3673538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64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/>
      <p:bldP spid="24" grpId="1"/>
      <p:bldP spid="30" grpId="0"/>
      <p:bldP spid="30" grpId="1"/>
      <p:bldP spid="31" grpId="0"/>
      <p:bldP spid="31" grpId="1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EF39-BAD1-EA5D-DD4E-823E1C93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We can compute maximum flow in a </a:t>
            </a:r>
            <a:r>
              <a:rPr lang="en-IN" sz="2000" b="1" dirty="0"/>
              <a:t>path</a:t>
            </a:r>
            <a:r>
              <a:rPr lang="en-IN" sz="2000" dirty="0"/>
              <a:t>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cxnSpLocks/>
          </p:cNvCxnSpPr>
          <p:nvPr/>
        </p:nvCxnSpPr>
        <p:spPr>
          <a:xfrm>
            <a:off x="787863" y="2971800"/>
            <a:ext cx="8885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2450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6" y="24500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245199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754868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cxnSpLocks/>
            <a:stCxn id="192" idx="6"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587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587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5DF76-76AE-29C0-D52C-8D7C4424F29F}"/>
              </a:ext>
            </a:extLst>
          </p:cNvPr>
          <p:cNvCxnSpPr>
            <a:cxnSpLocks/>
            <a:stCxn id="7" idx="6"/>
            <a:endCxn id="196" idx="2"/>
          </p:cNvCxnSpPr>
          <p:nvPr/>
        </p:nvCxnSpPr>
        <p:spPr>
          <a:xfrm>
            <a:off x="810181" y="2971800"/>
            <a:ext cx="866219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1AA89-D95F-65B9-DB9C-6BA531ADDD48}"/>
              </a:ext>
            </a:extLst>
          </p:cNvPr>
          <p:cNvCxnSpPr>
            <a:cxnSpLocks/>
            <a:stCxn id="196" idx="6"/>
            <a:endCxn id="192" idx="2"/>
          </p:cNvCxnSpPr>
          <p:nvPr/>
        </p:nvCxnSpPr>
        <p:spPr>
          <a:xfrm>
            <a:off x="1828800" y="29718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8C6E3-5192-24C9-9AEB-E879B215D83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581400" y="2971800"/>
            <a:ext cx="733055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809F58-A283-8A2D-345B-7E0B72FD12AC}"/>
              </a:ext>
            </a:extLst>
          </p:cNvPr>
          <p:cNvSpPr txBox="1"/>
          <p:nvPr/>
        </p:nvSpPr>
        <p:spPr>
          <a:xfrm>
            <a:off x="2682938" y="3048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9EA1CCD5-1DE9-75D4-8579-C18DED2412CA}"/>
              </a:ext>
            </a:extLst>
          </p:cNvPr>
          <p:cNvSpPr/>
          <p:nvPr/>
        </p:nvSpPr>
        <p:spPr>
          <a:xfrm>
            <a:off x="2260887" y="303675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CF70C-134D-7FCE-CB4F-152E60F28945}"/>
              </a:ext>
            </a:extLst>
          </p:cNvPr>
          <p:cNvSpPr txBox="1"/>
          <p:nvPr/>
        </p:nvSpPr>
        <p:spPr>
          <a:xfrm>
            <a:off x="1676400" y="4038600"/>
            <a:ext cx="170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Bottleneck edge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B4DEB99-1937-D246-67B5-91A3483E0109}"/>
              </a:ext>
            </a:extLst>
          </p:cNvPr>
          <p:cNvSpPr/>
          <p:nvPr/>
        </p:nvSpPr>
        <p:spPr>
          <a:xfrm>
            <a:off x="2260862" y="5131832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47">
            <a:extLst>
              <a:ext uri="{FF2B5EF4-FFF2-40B4-BE49-F238E27FC236}">
                <a16:creationId xmlns:a16="http://schemas.microsoft.com/office/drawing/2014/main" id="{030D7338-0574-F35F-F9A3-B825587FC926}"/>
              </a:ext>
            </a:extLst>
          </p:cNvPr>
          <p:cNvSpPr/>
          <p:nvPr/>
        </p:nvSpPr>
        <p:spPr>
          <a:xfrm>
            <a:off x="4910463" y="2362200"/>
            <a:ext cx="3928737" cy="12999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see how we can use this knowledge for </a:t>
            </a:r>
            <a:r>
              <a:rPr lang="en-US" b="1" dirty="0">
                <a:solidFill>
                  <a:schemeClr val="tx1"/>
                </a:solidFill>
              </a:rPr>
              <a:t>any directed graph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AC4CD-CA91-D97E-1869-B84A0EC09016}"/>
              </a:ext>
            </a:extLst>
          </p:cNvPr>
          <p:cNvSpPr txBox="1"/>
          <p:nvPr/>
        </p:nvSpPr>
        <p:spPr>
          <a:xfrm>
            <a:off x="954428" y="30541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0AFA2-E454-1DBF-0350-597BEFBEF45F}"/>
              </a:ext>
            </a:extLst>
          </p:cNvPr>
          <p:cNvSpPr txBox="1"/>
          <p:nvPr/>
        </p:nvSpPr>
        <p:spPr>
          <a:xfrm>
            <a:off x="3657140" y="30311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804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4" grpId="0"/>
      <p:bldP spid="28" grpId="0" animBg="1"/>
      <p:bldP spid="28" grpId="1" animBg="1"/>
      <p:bldP spid="29" grpId="0" animBg="1"/>
      <p:bldP spid="29" grpId="1" animBg="1"/>
      <p:bldP spid="6" grpId="0" animBg="1"/>
      <p:bldP spid="6" grpId="1" animBg="1"/>
      <p:bldP spid="12" grpId="0" animBg="1"/>
      <p:bldP spid="12" grpId="1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E8E31D-B57D-E640-CEB3-D8BB753C36AF}"/>
              </a:ext>
            </a:extLst>
          </p:cNvPr>
          <p:cNvSpPr txBox="1">
            <a:spLocks/>
          </p:cNvSpPr>
          <p:nvPr/>
        </p:nvSpPr>
        <p:spPr bwMode="auto">
          <a:xfrm>
            <a:off x="76200" y="1447800"/>
            <a:ext cx="449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800" dirty="0"/>
              <a:t>You will be shown some animation to help you think about the </a:t>
            </a:r>
            <a:r>
              <a:rPr lang="en-US" sz="1800" b="1" u="sng" dirty="0"/>
              <a:t>natural approach</a:t>
            </a:r>
            <a:r>
              <a:rPr lang="en-US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800" dirty="0"/>
              <a:t>Watch them slowly with attentive mind </a:t>
            </a:r>
            <a:r>
              <a:rPr lang="en-US" sz="1800" dirty="0">
                <a:sym typeface="Wingdings" pitchFamily="2" charset="2"/>
              </a:rPr>
              <a:t>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DAC1CF-D256-2FE0-72B9-5EF70E79B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47">
            <a:extLst>
              <a:ext uri="{FF2B5EF4-FFF2-40B4-BE49-F238E27FC236}">
                <a16:creationId xmlns:a16="http://schemas.microsoft.com/office/drawing/2014/main" id="{9D78F772-A452-0F5A-EC0D-D72D0C7774C8}"/>
              </a:ext>
            </a:extLst>
          </p:cNvPr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0E72D950-BDBB-FCE2-B566-38A1B1E70C8B}"/>
              </a:ext>
            </a:extLst>
          </p:cNvPr>
          <p:cNvSpPr/>
          <p:nvPr/>
        </p:nvSpPr>
        <p:spPr>
          <a:xfrm>
            <a:off x="381000" y="4800601"/>
            <a:ext cx="2514600" cy="612648"/>
          </a:xfrm>
          <a:prstGeom prst="borderCallout1">
            <a:avLst>
              <a:gd name="adj1" fmla="val 47872"/>
              <a:gd name="adj2" fmla="val 204"/>
              <a:gd name="adj3" fmla="val -280657"/>
              <a:gd name="adj4" fmla="val 127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drop of water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 a bit originating at source.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7B932-AA5C-8F97-2AD2-0BF1A1059C05}"/>
              </a:ext>
            </a:extLst>
          </p:cNvPr>
          <p:cNvSpPr/>
          <p:nvPr/>
        </p:nvSpPr>
        <p:spPr>
          <a:xfrm flipH="1">
            <a:off x="621916" y="287398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1" grpId="1" uiExpand="1" build="p"/>
      <p:bldP spid="12" grpId="0" animBg="1"/>
      <p:bldP spid="12" grpId="1" animBg="1"/>
      <p:bldP spid="18" grpId="0" animBg="1"/>
      <p:bldP spid="18" grpId="1" build="allAtOnce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CDA5E4-A97A-6957-B9FC-F4004ADCEAAD}"/>
              </a:ext>
            </a:extLst>
          </p:cNvPr>
          <p:cNvSpPr/>
          <p:nvPr/>
        </p:nvSpPr>
        <p:spPr>
          <a:xfrm rot="2847240">
            <a:off x="1374305" y="2977178"/>
            <a:ext cx="2579035" cy="162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1C6CD7-0FA0-3398-811F-7A5BE2000E8E}"/>
              </a:ext>
            </a:extLst>
          </p:cNvPr>
          <p:cNvSpPr/>
          <p:nvPr/>
        </p:nvSpPr>
        <p:spPr>
          <a:xfrm rot="18592255">
            <a:off x="3233156" y="3337490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76049-EE77-72D1-712F-88BB482669D0}"/>
              </a:ext>
            </a:extLst>
          </p:cNvPr>
          <p:cNvSpPr/>
          <p:nvPr/>
        </p:nvSpPr>
        <p:spPr>
          <a:xfrm rot="19088036">
            <a:off x="554809" y="2419370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21916" y="287398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A3DFC-9BCC-33A2-0BD1-A556D39B719F}"/>
              </a:ext>
            </a:extLst>
          </p:cNvPr>
          <p:cNvSpPr/>
          <p:nvPr/>
        </p:nvSpPr>
        <p:spPr>
          <a:xfrm flipH="1">
            <a:off x="1656041" y="1949633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E40918-0758-CC1E-0F34-63F67FD788C1}"/>
              </a:ext>
            </a:extLst>
          </p:cNvPr>
          <p:cNvSpPr/>
          <p:nvPr/>
        </p:nvSpPr>
        <p:spPr>
          <a:xfrm flipH="1">
            <a:off x="3386117" y="3818904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11285 -0.1326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-6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18923 0.2726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1379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09879 -0.1476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738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1" grpId="0" animBg="1"/>
      <p:bldP spid="11" grpId="1" animBg="1"/>
      <p:bldP spid="3" grpId="0" animBg="1"/>
      <p:bldP spid="3" grpId="1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35463" y="289560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A25BADC-28E8-D549-54EC-9DC9FC64646B}"/>
              </a:ext>
            </a:extLst>
          </p:cNvPr>
          <p:cNvSpPr/>
          <p:nvPr/>
        </p:nvSpPr>
        <p:spPr>
          <a:xfrm>
            <a:off x="381000" y="4800601"/>
            <a:ext cx="2514600" cy="612648"/>
          </a:xfrm>
          <a:prstGeom prst="borderCallout1">
            <a:avLst>
              <a:gd name="adj1" fmla="val 47872"/>
              <a:gd name="adj2" fmla="val 204"/>
              <a:gd name="adj3" fmla="val -280657"/>
              <a:gd name="adj4" fmla="val 127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Another drop of water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 a bit originating at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6" grpId="0" animBg="1"/>
      <p:bldP spid="6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6E51-583D-EE38-FC30-3C1B3CA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Journey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9E8E8-7A95-E562-540F-27B844D6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z="3200" b="1" dirty="0"/>
              <a:t>Journey </a:t>
            </a:r>
            <a:r>
              <a:rPr lang="en-US" sz="3200" b="1" dirty="0">
                <a:solidFill>
                  <a:srgbClr val="0070C0"/>
                </a:solidFill>
              </a:rPr>
              <a:t>So Far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1AA7D6-812D-8252-A3D9-E2937235A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6FC9DF-775E-9231-B6B6-43F965FD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200" b="1" dirty="0"/>
              <a:t>Journey</a:t>
            </a:r>
            <a:r>
              <a:rPr lang="en-US" sz="3200" b="1" dirty="0">
                <a:solidFill>
                  <a:srgbClr val="7030A0"/>
                </a:solidFill>
              </a:rPr>
              <a:t> Ahead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4F18D-FD82-C284-4029-AFFE9571F1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1E7-7975-282A-7795-976380E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C752A2C-7C4B-D184-629B-62CC6DCBAF2A}"/>
                  </a:ext>
                </a:extLst>
              </p:cNvPr>
              <p:cNvSpPr/>
              <p:nvPr/>
            </p:nvSpPr>
            <p:spPr>
              <a:xfrm>
                <a:off x="448456" y="3022900"/>
                <a:ext cx="18288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Lectures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C752A2C-7C4B-D184-629B-62CC6DCBA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6" y="3022900"/>
                <a:ext cx="1828800" cy="685800"/>
              </a:xfrm>
              <a:prstGeom prst="round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6330212-2B8D-9C24-2D56-AA6D568B3CB0}"/>
                  </a:ext>
                </a:extLst>
              </p:cNvPr>
              <p:cNvSpPr/>
              <p:nvPr/>
            </p:nvSpPr>
            <p:spPr>
              <a:xfrm>
                <a:off x="457200" y="4495800"/>
                <a:ext cx="18288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dirty="0"/>
                  <a:t>Marks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6330212-2B8D-9C24-2D56-AA6D568B3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1828800" cy="685800"/>
              </a:xfrm>
              <a:prstGeom prst="round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/>
              <p:nvPr/>
            </p:nvSpPr>
            <p:spPr>
              <a:xfrm>
                <a:off x="4633782" y="3042887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Lectures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82" y="3042887"/>
                <a:ext cx="1828800" cy="685800"/>
              </a:xfrm>
              <a:prstGeom prst="roundRect">
                <a:avLst/>
              </a:prstGeom>
              <a:blipFill>
                <a:blip r:embed="rId4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/>
              <p:nvPr/>
            </p:nvSpPr>
            <p:spPr>
              <a:xfrm>
                <a:off x="4658702" y="4497179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dirty="0"/>
                  <a:t>Marks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702" y="4497179"/>
                <a:ext cx="1828800" cy="685800"/>
              </a:xfrm>
              <a:prstGeom prst="round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9404133-6CEC-EF42-2391-0CB84859914F}"/>
              </a:ext>
            </a:extLst>
          </p:cNvPr>
          <p:cNvSpPr txBox="1"/>
          <p:nvPr/>
        </p:nvSpPr>
        <p:spPr>
          <a:xfrm>
            <a:off x="2895600" y="6167735"/>
            <a:ext cx="315336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Mid semester Feedback</a:t>
            </a:r>
          </a:p>
        </p:txBody>
      </p:sp>
    </p:spTree>
    <p:extLst>
      <p:ext uri="{BB962C8B-B14F-4D97-AF65-F5344CB8AC3E}">
        <p14:creationId xmlns:p14="http://schemas.microsoft.com/office/powerpoint/2010/main" val="193606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 animBg="1"/>
      <p:bldP spid="9" grpId="0" uiExpand="1" build="p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135A7B-E56E-FCE7-CF77-C28613DE7DD7}"/>
              </a:ext>
            </a:extLst>
          </p:cNvPr>
          <p:cNvSpPr/>
          <p:nvPr/>
        </p:nvSpPr>
        <p:spPr>
          <a:xfrm rot="18796111">
            <a:off x="1227312" y="2899916"/>
            <a:ext cx="2731914" cy="1709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82D61-0694-84A1-E115-FBBFC980A048}"/>
              </a:ext>
            </a:extLst>
          </p:cNvPr>
          <p:cNvSpPr/>
          <p:nvPr/>
        </p:nvSpPr>
        <p:spPr>
          <a:xfrm rot="2475030">
            <a:off x="3325463" y="2381758"/>
            <a:ext cx="1294256" cy="210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47184-2530-9D01-F5A0-10023D89CA8B}"/>
              </a:ext>
            </a:extLst>
          </p:cNvPr>
          <p:cNvSpPr/>
          <p:nvPr/>
        </p:nvSpPr>
        <p:spPr>
          <a:xfrm rot="2735460">
            <a:off x="500105" y="3397926"/>
            <a:ext cx="1428689" cy="186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8CE460-B91C-C833-B23A-070247DBFC76}"/>
              </a:ext>
            </a:extLst>
          </p:cNvPr>
          <p:cNvSpPr/>
          <p:nvPr/>
        </p:nvSpPr>
        <p:spPr>
          <a:xfrm flipH="1">
            <a:off x="635463" y="2895600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61EC30-5ECB-721E-CCA2-9E28B074B6F2}"/>
              </a:ext>
            </a:extLst>
          </p:cNvPr>
          <p:cNvSpPr/>
          <p:nvPr/>
        </p:nvSpPr>
        <p:spPr>
          <a:xfrm flipH="1">
            <a:off x="1579663" y="3870418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85C414-687C-8D95-2761-9BE5E64C6204}"/>
              </a:ext>
            </a:extLst>
          </p:cNvPr>
          <p:cNvSpPr/>
          <p:nvPr/>
        </p:nvSpPr>
        <p:spPr>
          <a:xfrm flipH="1">
            <a:off x="3381206" y="1961175"/>
            <a:ext cx="202737" cy="2062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47">
            <a:extLst>
              <a:ext uri="{FF2B5EF4-FFF2-40B4-BE49-F238E27FC236}">
                <a16:creationId xmlns:a16="http://schemas.microsoft.com/office/drawing/2014/main" id="{4EE8592E-8A95-BE16-497B-FF3E5DDC2C06}"/>
              </a:ext>
            </a:extLst>
          </p:cNvPr>
          <p:cNvSpPr/>
          <p:nvPr/>
        </p:nvSpPr>
        <p:spPr>
          <a:xfrm>
            <a:off x="5562600" y="2133600"/>
            <a:ext cx="3962400" cy="152853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Could you now get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77816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1033 0.1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7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9705 -0.278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1400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9896 0.119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597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  <p:bldP spid="3" grpId="1" animBg="1"/>
      <p:bldP spid="3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5553-3A5E-4972-6343-2CAE1CF80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7F895-AD0F-B1A0-84A1-00C19D9E296A}"/>
              </a:ext>
            </a:extLst>
          </p:cNvPr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06821-D6C7-9D32-59D3-267FD53D9EB5}"/>
              </a:ext>
            </a:extLst>
          </p:cNvPr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F23A9-55B7-2DD1-37BB-6D7F77C32FA8}"/>
              </a:ext>
            </a:extLst>
          </p:cNvPr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9AAE83-5A63-C0FB-4791-B6D6E1CB5F54}"/>
              </a:ext>
            </a:extLst>
          </p:cNvPr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1">
                <a:extLst>
                  <a:ext uri="{FF2B5EF4-FFF2-40B4-BE49-F238E27FC236}">
                    <a16:creationId xmlns:a16="http://schemas.microsoft.com/office/drawing/2014/main" id="{76BA670C-9F2A-A770-2A40-B596305E81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Take a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Send flow equal to the capacity of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Bottleneck edge on the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Convince yourself that this is a valid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able to find a non-zero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How to send more flow to achieve the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maximum flow 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0" name="Content Placeholder 21">
                <a:extLst>
                  <a:ext uri="{FF2B5EF4-FFF2-40B4-BE49-F238E27FC236}">
                    <a16:creationId xmlns:a16="http://schemas.microsoft.com/office/drawing/2014/main" id="{76BA670C-9F2A-A770-2A40-B596305E8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121275"/>
              </a:xfrm>
              <a:blipFill>
                <a:blip r:embed="rId1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4E40FF5-25F4-5EFF-BCAB-D6F48842BF4C}"/>
              </a:ext>
            </a:extLst>
          </p:cNvPr>
          <p:cNvSpPr txBox="1"/>
          <p:nvPr/>
        </p:nvSpPr>
        <p:spPr>
          <a:xfrm>
            <a:off x="1171762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FB3F0-28EF-6099-798A-90A0A934C607}"/>
              </a:ext>
            </a:extLst>
          </p:cNvPr>
          <p:cNvSpPr txBox="1"/>
          <p:nvPr/>
        </p:nvSpPr>
        <p:spPr>
          <a:xfrm>
            <a:off x="2438400" y="2057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4A3901-A135-6711-8BFF-FB0F38F1A8E8}"/>
              </a:ext>
            </a:extLst>
          </p:cNvPr>
          <p:cNvSpPr txBox="1"/>
          <p:nvPr/>
        </p:nvSpPr>
        <p:spPr>
          <a:xfrm>
            <a:off x="3747392" y="241757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2229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25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25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47" grpId="0"/>
      <p:bldP spid="48" grpId="0"/>
      <p:bldP spid="12" grpId="0"/>
      <p:bldP spid="15" grpId="0"/>
      <p:bldP spid="18" grpId="0"/>
      <p:bldP spid="20" grpId="0" uiExpand="1" build="p"/>
      <p:bldP spid="20" grpId="1" uiExpand="1" build="p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77BAB8-A30C-ED7F-D3C3-97F93AA5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AAE83-5A63-C0FB-4791-B6D6E1CB5F54}"/>
              </a:ext>
            </a:extLst>
          </p:cNvPr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D0C8A5-F134-EB80-DB93-D46B62A61540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87863" y="2088963"/>
            <a:ext cx="964737" cy="8289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018ACA-F0B0-00EA-6ED4-D66426B76DCE}"/>
              </a:ext>
            </a:extLst>
          </p:cNvPr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AF93D1-7BBF-027B-2513-EB54865A577A}"/>
              </a:ext>
            </a:extLst>
          </p:cNvPr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60A7F3-872A-CE08-76DB-5D07D5ECA52F}"/>
                  </a:ext>
                </a:extLst>
              </p:cNvPr>
              <p:cNvSpPr txBox="1"/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60A7F3-872A-CE08-76DB-5D07D5EC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410690" cy="307777"/>
              </a:xfrm>
              <a:prstGeom prst="rect">
                <a:avLst/>
              </a:prstGeom>
              <a:blipFill>
                <a:blip r:embed="rId13"/>
                <a:stretch>
                  <a:fillRect t="-4167" r="-30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3B3029-9089-87AE-F6EB-C1FE6F553FA1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39D78-9156-5793-86FC-D1F45CD605E0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602DF-91D6-E590-31C8-D4B6BC845345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4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9" grpId="0"/>
      <p:bldP spid="48" grpId="0"/>
      <p:bldP spid="49" grpId="0"/>
      <p:bldP spid="23" grpId="0"/>
      <p:bldP spid="24" grpId="0"/>
      <p:bldP spid="25" grpId="0"/>
      <p:bldP spid="10" grpId="0"/>
      <p:bldP spid="11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B10E-81D0-0B13-6B27-98D57A8FC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A33823-D8C3-176E-4E6F-3524D5F62C32}"/>
              </a:ext>
            </a:extLst>
          </p:cNvPr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C70EB-C327-C581-25F0-AA2C9EF34BED}"/>
              </a:ext>
            </a:extLst>
          </p:cNvPr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65F837-C5C9-F861-FDA3-B7FC994A7693}"/>
              </a:ext>
            </a:extLst>
          </p:cNvPr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8183C5-47B4-BD8E-C94F-8E2F2F91B6DD}"/>
                  </a:ext>
                </a:extLst>
              </p:cNvPr>
              <p:cNvSpPr txBox="1"/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8183C5-47B4-BD8E-C94F-8E2F2F91B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92" y="2206823"/>
                <a:ext cx="450764" cy="307777"/>
              </a:xfrm>
              <a:prstGeom prst="rect">
                <a:avLst/>
              </a:prstGeom>
              <a:blipFill>
                <a:blip r:embed="rId13"/>
                <a:stretch>
                  <a:fillRect t="-3846" r="-277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FFAA3-AEDC-50B9-3DDE-C47B09CE1A03}"/>
              </a:ext>
            </a:extLst>
          </p:cNvPr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367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30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2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the capacities of the edges.</a:t>
            </a:r>
          </a:p>
          <a:p>
            <a:pPr marL="0" indent="0">
              <a:buNone/>
            </a:pPr>
            <a:r>
              <a:rPr lang="en-US" sz="2000" dirty="0"/>
              <a:t>And …</a:t>
            </a:r>
          </a:p>
          <a:p>
            <a:pPr marL="0" indent="0">
              <a:buNone/>
            </a:pPr>
            <a:r>
              <a:rPr lang="en-US" sz="2000" dirty="0"/>
              <a:t>Find another path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189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50" grpId="0"/>
      <p:bldP spid="11" grpId="0"/>
      <p:bldP spid="29" grpId="0"/>
      <p:bldP spid="30" grpId="0"/>
      <p:bldP spid="12" grpId="0"/>
      <p:bldP spid="33" grpId="0"/>
      <p:bldP spid="34" grpId="0"/>
      <p:bldP spid="35" grpId="0"/>
      <p:bldP spid="3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429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92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D9227-4794-AD19-AB63-CD96A48B32A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AE7C8F-29B2-E4F3-8EE4-EAA93ADE559C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ABABB9D-5750-7A68-7640-EDCB9C103456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92BAC3-6DA8-BB03-8E14-01CFBA119EC4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ABE4EDA-F02F-DAD6-7A2A-E92187A0E634}"/>
                  </a:ext>
                </a:extLst>
              </p:cNvPr>
              <p:cNvCxnSpPr>
                <a:stCxn id="84" idx="7"/>
                <a:endCxn id="87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D52C076-8D5D-98C6-EB62-AC5A68016FA5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10EBAF-21AE-5F0E-4183-4B06C71A3488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1BE653-C200-26EE-7D09-81F7966C1662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79E0633-5F70-6BF0-3742-19BBEC82158F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FA352EEB-9A23-48C0-D67F-AAAD1F5272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EFFF83E-B101-C93D-8587-70059932D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0DCBD27-DC31-0616-F925-DE9C6E0F0C5A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A8838679-0726-67AB-D157-08BBDD86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64EA5FF-CDCD-E53F-600F-B98A5570313A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E07BC3-ECB9-E68B-DD1A-79755BB33EF7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3B07686A-7D53-E9E9-316D-F45EC9A25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F4669A8-035A-661E-4003-39C80AF2D561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684B845-C28E-6E68-D9A9-2A566A578E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96E7DFD-3DDA-7A7C-0282-378963A63F3C}"/>
                  </a:ext>
                </a:extLst>
              </p:cNvPr>
              <p:cNvCxnSpPr>
                <a:stCxn id="84" idx="5"/>
                <a:endCxn id="83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7AAC070-7544-C036-98D6-81DFDB7B47CC}"/>
                  </a:ext>
                </a:extLst>
              </p:cNvPr>
              <p:cNvCxnSpPr>
                <a:endCxn id="81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79B7A4-7657-1FC8-DAA0-7F8C165C2B66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65BE42B-1F83-EE85-4C85-6B0EC9002AC8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7159C5-49BF-149B-4CBB-D56CC6D868C6}"/>
                </a:ext>
              </a:extLst>
            </p:cNvPr>
            <p:cNvCxnSpPr>
              <a:endCxn id="87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BA0FD-FE42-CF9C-70F3-30A89AC69838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A6BF3-24B5-90F9-C4A3-AB3F7B2A8D89}"/>
                </a:ext>
              </a:extLst>
            </p:cNvPr>
            <p:cNvCxnSpPr>
              <a:stCxn id="87" idx="5"/>
              <a:endCxn id="81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637580-B990-2965-716A-00853AFF04A1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C8256-D6BD-FFCE-42B0-A4655676A4FC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1B1DCEE-5428-31F3-3CC7-7064A8D17EBF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E4A2BCD-D930-E4FA-0B51-9E421F98B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9A8099-6965-2CCD-4163-E37CE10E42D5}"/>
                </a:ext>
              </a:extLst>
            </p:cNvPr>
            <p:cNvCxnSpPr>
              <a:stCxn id="88" idx="5"/>
              <a:endCxn id="70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5ABE71-0990-DB3F-04FA-8193A9728DCD}"/>
                </a:ext>
              </a:extLst>
            </p:cNvPr>
            <p:cNvCxnSpPr>
              <a:stCxn id="81" idx="7"/>
              <a:endCxn id="70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CB8E2-D717-4138-2CBD-541B5EF72696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E8D3C-5BBA-C867-A6C2-A27A4DF59CB1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B5E01D-47D0-BD0A-D42B-E2E616BBD47B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236654-6959-AE7B-828D-70A6F8C33459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8A9C6F-72E3-7218-6B74-9920021C078C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89DC3-A3AE-4656-F099-390A2D47D1A8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2840A-561F-6E1A-17FD-A56AAE604482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1B28A0-9DB4-1267-CE6B-FCCDDFB5E495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B63D98-22B8-66C6-CD71-2510A5CB35BA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6FEDA-84D4-2608-A22D-16658FFEE929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BA79C6-9477-A321-9EE3-776F93B66AF9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4EFD1-1CFD-E44D-3A93-EB94A3E7B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F70627-4A9A-B25F-0533-8B2CB66ABFED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F1F4B5A6-44BE-D6EC-8E77-1E7F23D69B9E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746202-8096-270D-45BC-3B9EAD8FDA2F}"/>
              </a:ext>
            </a:extLst>
          </p:cNvPr>
          <p:cNvGrpSpPr/>
          <p:nvPr/>
        </p:nvGrpSpPr>
        <p:grpSpPr>
          <a:xfrm>
            <a:off x="1066800" y="1752600"/>
            <a:ext cx="3124200" cy="1755577"/>
            <a:chOff x="1066800" y="1752600"/>
            <a:chExt cx="3124200" cy="17555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A7928-EFCC-E7D7-1A7A-94DC92ABD89E}"/>
                </a:ext>
              </a:extLst>
            </p:cNvPr>
            <p:cNvSpPr txBox="1"/>
            <p:nvPr/>
          </p:nvSpPr>
          <p:spPr>
            <a:xfrm>
              <a:off x="24671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389C95-2745-1C14-B212-DF0536BCBC32}"/>
                </a:ext>
              </a:extLst>
            </p:cNvPr>
            <p:cNvSpPr txBox="1"/>
            <p:nvPr/>
          </p:nvSpPr>
          <p:spPr>
            <a:xfrm>
              <a:off x="28194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A5280B-6B8A-19DE-9262-AC3B49587663}"/>
                </a:ext>
              </a:extLst>
            </p:cNvPr>
            <p:cNvSpPr txBox="1"/>
            <p:nvPr/>
          </p:nvSpPr>
          <p:spPr>
            <a:xfrm>
              <a:off x="3838762" y="3050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497603-B0F7-2668-7E79-D445A72F82F1}"/>
                </a:ext>
              </a:extLst>
            </p:cNvPr>
            <p:cNvSpPr txBox="1"/>
            <p:nvPr/>
          </p:nvSpPr>
          <p:spPr>
            <a:xfrm>
              <a:off x="1066800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811DB4-62F5-8620-84CB-1A26BD5E812B}"/>
                </a:ext>
              </a:extLst>
            </p:cNvPr>
            <p:cNvSpPr txBox="1"/>
            <p:nvPr/>
          </p:nvSpPr>
          <p:spPr>
            <a:xfrm>
              <a:off x="1143000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536DFB-AE29-3326-4AF1-E5138EBE5672}"/>
                </a:ext>
              </a:extLst>
            </p:cNvPr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FE8BFA-AA37-0789-F342-6426962004EF}"/>
                </a:ext>
              </a:extLst>
            </p:cNvPr>
            <p:cNvSpPr txBox="1"/>
            <p:nvPr/>
          </p:nvSpPr>
          <p:spPr>
            <a:xfrm>
              <a:off x="382359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6">
                <a:extLst>
                  <a:ext uri="{FF2B5EF4-FFF2-40B4-BE49-F238E27FC236}">
                    <a16:creationId xmlns:a16="http://schemas.microsoft.com/office/drawing/2014/main" id="{8B4DAC77-BF35-0E8D-60DF-560FCA4150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4038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endParaRPr lang="en-US" sz="2000" dirty="0"/>
              </a:p>
              <a:p>
                <a:pPr marL="0" indent="0">
                  <a:buFont typeface="Arial" charset="0"/>
                  <a:buNone/>
                </a:pPr>
                <a:r>
                  <a:rPr lang="en-US" sz="2000" dirty="0"/>
                  <a:t>We are unable to find any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of non-zero capacity.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000" dirty="0"/>
                  <a:t>Let us bring the original network to see how far we have reached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100" name="Content Placeholder 6">
                <a:extLst>
                  <a:ext uri="{FF2B5EF4-FFF2-40B4-BE49-F238E27FC236}">
                    <a16:creationId xmlns:a16="http://schemas.microsoft.com/office/drawing/2014/main" id="{8B4DAC77-BF35-0E8D-60DF-560FCA41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4038600" cy="4525963"/>
              </a:xfrm>
              <a:prstGeom prst="rect">
                <a:avLst/>
              </a:prstGeom>
              <a:blipFill>
                <a:blip r:embed="rId20"/>
                <a:stretch>
                  <a:fillRect l="-15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send flow </a:t>
                </a:r>
                <a:r>
                  <a:rPr lang="en-US" sz="2000" u="sng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1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7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0" grpId="0" build="p"/>
      <p:bldP spid="100" grpId="1" build="p"/>
      <p:bldP spid="1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send flow </a:t>
                </a:r>
                <a:r>
                  <a:rPr lang="en-US" sz="2000" u="sng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1" name="Content Placeholder 21">
                <a:extLst>
                  <a:ext uri="{FF2B5EF4-FFF2-40B4-BE49-F238E27FC236}">
                    <a16:creationId xmlns:a16="http://schemas.microsoft.com/office/drawing/2014/main" id="{FC4FF169-EC94-F6FA-F5FA-8639FEE8C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ontent Placeholder 6">
            <a:extLst>
              <a:ext uri="{FF2B5EF4-FFF2-40B4-BE49-F238E27FC236}">
                <a16:creationId xmlns:a16="http://schemas.microsoft.com/office/drawing/2014/main" id="{8B4DAC77-BF35-0E8D-60DF-560FCA415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9DEA2B1-18E2-B277-DDE6-513F236F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764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29000" y="1981199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7" idx="7"/>
            <a:endCxn id="196" idx="3"/>
          </p:cNvCxnSpPr>
          <p:nvPr/>
        </p:nvCxnSpPr>
        <p:spPr>
          <a:xfrm flipV="1">
            <a:off x="787863" y="2111281"/>
            <a:ext cx="910855" cy="806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96" idx="6"/>
            <a:endCxn id="192" idx="2"/>
          </p:cNvCxnSpPr>
          <p:nvPr/>
        </p:nvCxnSpPr>
        <p:spPr>
          <a:xfrm>
            <a:off x="1828800" y="2057399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7781" y="28956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880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37" y="4050268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1676400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406625" y="3886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4068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5"/>
            <a:endCxn id="14" idx="1"/>
          </p:cNvCxnSpPr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3951C-C316-4CA7-8A3F-C0E1F8CACE60}"/>
              </a:ext>
            </a:extLst>
          </p:cNvPr>
          <p:cNvSpPr txBox="1"/>
          <p:nvPr/>
        </p:nvSpPr>
        <p:spPr>
          <a:xfrm>
            <a:off x="2467162" y="1752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1268-CBA5-D74A-3842-E8470F8553EE}"/>
              </a:ext>
            </a:extLst>
          </p:cNvPr>
          <p:cNvSpPr txBox="1"/>
          <p:nvPr/>
        </p:nvSpPr>
        <p:spPr>
          <a:xfrm>
            <a:off x="383876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24E1E-9970-B4A7-028F-6F238C150BFB}"/>
              </a:ext>
            </a:extLst>
          </p:cNvPr>
          <p:cNvSpPr txBox="1"/>
          <p:nvPr/>
        </p:nvSpPr>
        <p:spPr>
          <a:xfrm>
            <a:off x="2819400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DD7E9-662D-EC24-F447-28CA0DA8EB5D}"/>
              </a:ext>
            </a:extLst>
          </p:cNvPr>
          <p:cNvSpPr txBox="1"/>
          <p:nvPr/>
        </p:nvSpPr>
        <p:spPr>
          <a:xfrm>
            <a:off x="3838762" y="30509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0A7F3-872A-CE08-76DB-5D07D5ECA52F}"/>
              </a:ext>
            </a:extLst>
          </p:cNvPr>
          <p:cNvSpPr txBox="1"/>
          <p:nvPr/>
        </p:nvSpPr>
        <p:spPr>
          <a:xfrm>
            <a:off x="1066800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EC9C6-47C5-DECE-84BF-DC1A4D15CB7F}"/>
              </a:ext>
            </a:extLst>
          </p:cNvPr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87A9F-2695-F11F-4770-8CDC27AC9B46}"/>
              </a:ext>
            </a:extLst>
          </p:cNvPr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5C71-FE88-092B-6821-6F46184AE77A}"/>
              </a:ext>
            </a:extLst>
          </p:cNvPr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CD575-3416-86BE-493C-4EDE48438CD9}"/>
              </a:ext>
            </a:extLst>
          </p:cNvPr>
          <p:cNvSpPr txBox="1"/>
          <p:nvPr/>
        </p:nvSpPr>
        <p:spPr>
          <a:xfrm>
            <a:off x="1182921" y="24240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ACDC7-B133-0F1D-461B-8399D5982567}"/>
              </a:ext>
            </a:extLst>
          </p:cNvPr>
          <p:cNvSpPr txBox="1"/>
          <p:nvPr/>
        </p:nvSpPr>
        <p:spPr>
          <a:xfrm>
            <a:off x="2736573" y="33551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194C7-6A5B-AFAF-BE15-B138CA41FC14}"/>
              </a:ext>
            </a:extLst>
          </p:cNvPr>
          <p:cNvSpPr txBox="1"/>
          <p:nvPr/>
        </p:nvSpPr>
        <p:spPr>
          <a:xfrm>
            <a:off x="3884341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978EC-746A-7AC2-8888-85B0E383100C}"/>
              </a:ext>
            </a:extLst>
          </p:cNvPr>
          <p:cNvSpPr txBox="1"/>
          <p:nvPr/>
        </p:nvSpPr>
        <p:spPr>
          <a:xfrm>
            <a:off x="1017994" y="34429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1C308-ECFD-72EB-B9B3-85DCCCAD03CD}"/>
              </a:ext>
            </a:extLst>
          </p:cNvPr>
          <p:cNvSpPr txBox="1"/>
          <p:nvPr/>
        </p:nvSpPr>
        <p:spPr>
          <a:xfrm>
            <a:off x="2184680" y="33392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CDD0-D291-F42F-5F4E-537D650E9361}"/>
              </a:ext>
            </a:extLst>
          </p:cNvPr>
          <p:cNvSpPr txBox="1"/>
          <p:nvPr/>
        </p:nvSpPr>
        <p:spPr>
          <a:xfrm>
            <a:off x="3794309" y="2438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D9227-4794-AD19-AB63-CD96A48B32A4}"/>
              </a:ext>
            </a:extLst>
          </p:cNvPr>
          <p:cNvGrpSpPr/>
          <p:nvPr/>
        </p:nvGrpSpPr>
        <p:grpSpPr>
          <a:xfrm>
            <a:off x="4800600" y="1371600"/>
            <a:ext cx="4343400" cy="2924357"/>
            <a:chOff x="4800600" y="1371600"/>
            <a:chExt cx="4343400" cy="292435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AE7C8F-29B2-E4F3-8EE4-EAA93ADE559C}"/>
                </a:ext>
              </a:extLst>
            </p:cNvPr>
            <p:cNvGrpSpPr/>
            <p:nvPr/>
          </p:nvGrpSpPr>
          <p:grpSpPr>
            <a:xfrm>
              <a:off x="5207463" y="1857557"/>
              <a:ext cx="2793537" cy="936718"/>
              <a:chOff x="2873282" y="1981200"/>
              <a:chExt cx="2793537" cy="9367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ABABB9D-5750-7A68-7640-EDCB9C103456}"/>
                  </a:ext>
                </a:extLst>
              </p:cNvPr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92BAC3-6DA8-BB03-8E14-01CFBA119EC4}"/>
                  </a:ext>
                </a:extLst>
              </p:cNvPr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ABE4EDA-F02F-DAD6-7A2A-E92187A0E634}"/>
                  </a:ext>
                </a:extLst>
              </p:cNvPr>
              <p:cNvCxnSpPr>
                <a:stCxn id="84" idx="7"/>
                <a:endCxn id="87" idx="3"/>
              </p:cNvCxnSpPr>
              <p:nvPr/>
            </p:nvCxnSpPr>
            <p:spPr>
              <a:xfrm flipV="1">
                <a:off x="2873282" y="2111282"/>
                <a:ext cx="910855" cy="806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D52C076-8D5D-98C6-EB62-AC5A68016FA5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10EBAF-21AE-5F0E-4183-4B06C71A3488}"/>
                </a:ext>
              </a:extLst>
            </p:cNvPr>
            <p:cNvGrpSpPr/>
            <p:nvPr/>
          </p:nvGrpSpPr>
          <p:grpSpPr>
            <a:xfrm>
              <a:off x="4800600" y="1552757"/>
              <a:ext cx="3581400" cy="2743200"/>
              <a:chOff x="2466419" y="1676400"/>
              <a:chExt cx="3581400" cy="27432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1BE653-C200-26EE-7D09-81F7966C1662}"/>
                  </a:ext>
                </a:extLst>
              </p:cNvPr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79E0633-5F70-6BF0-3742-19BBEC82158F}"/>
                    </a:ext>
                  </a:extLst>
                </p:cNvPr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FA352EEB-9A23-48C0-D67F-AAAD1F5272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EFFF83E-B101-C93D-8587-70059932D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0DCBD27-DC31-0616-F925-DE9C6E0F0C5A}"/>
                  </a:ext>
                </a:extLst>
              </p:cNvPr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A8838679-0726-67AB-D157-08BBDD86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64EA5FF-CDCD-E53F-600F-B98A5570313A}"/>
                    </a:ext>
                  </a:extLst>
                </p:cNvPr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E07BC3-ECB9-E68B-DD1A-79755BB33EF7}"/>
                  </a:ext>
                </a:extLst>
              </p:cNvPr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3B07686A-7D53-E9E9-316D-F45EC9A25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F4669A8-035A-661E-4003-39C80AF2D561}"/>
                    </a:ext>
                  </a:extLst>
                </p:cNvPr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B684B845-C28E-6E68-D9A9-2A566A578E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96E7DFD-3DDA-7A7C-0282-378963A63F3C}"/>
                  </a:ext>
                </a:extLst>
              </p:cNvPr>
              <p:cNvCxnSpPr>
                <a:stCxn id="84" idx="5"/>
                <a:endCxn id="83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7AAC070-7544-C036-98D6-81DFDB7B47CC}"/>
                  </a:ext>
                </a:extLst>
              </p:cNvPr>
              <p:cNvCxnSpPr>
                <a:endCxn id="81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E79B7A4-7657-1FC8-DAA0-7F8C165C2B66}"/>
                  </a:ext>
                </a:extLst>
              </p:cNvPr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65BE42B-1F83-EE85-4C85-6B0EC9002AC8}"/>
                </a:ext>
              </a:extLst>
            </p:cNvPr>
            <p:cNvSpPr/>
            <p:nvPr/>
          </p:nvSpPr>
          <p:spPr>
            <a:xfrm>
              <a:off x="5909937" y="1682839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7159C5-49BF-149B-4CBB-D56CC6D868C6}"/>
                </a:ext>
              </a:extLst>
            </p:cNvPr>
            <p:cNvCxnSpPr>
              <a:endCxn id="87" idx="7"/>
            </p:cNvCxnSpPr>
            <p:nvPr/>
          </p:nvCxnSpPr>
          <p:spPr>
            <a:xfrm flipH="1">
              <a:off x="6226082" y="1814483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BA0FD-FE42-CF9C-70F3-30A89AC69838}"/>
                </a:ext>
              </a:extLst>
            </p:cNvPr>
            <p:cNvCxnSpPr/>
            <p:nvPr/>
          </p:nvCxnSpPr>
          <p:spPr>
            <a:xfrm flipH="1">
              <a:off x="6149825" y="2009957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2A6BF3-24B5-90F9-C4A3-AB3F7B2A8D89}"/>
                </a:ext>
              </a:extLst>
            </p:cNvPr>
            <p:cNvCxnSpPr>
              <a:stCxn id="87" idx="5"/>
              <a:endCxn id="81" idx="1"/>
            </p:cNvCxnSpPr>
            <p:nvPr/>
          </p:nvCxnSpPr>
          <p:spPr>
            <a:xfrm>
              <a:off x="6226082" y="1987639"/>
              <a:ext cx="1622461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637580-B990-2965-716A-00853AFF04A1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149882" y="1987639"/>
              <a:ext cx="1721036" cy="17972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C8256-D6BD-FFCE-42B0-A4655676A4FC}"/>
                </a:ext>
              </a:extLst>
            </p:cNvPr>
            <p:cNvGrpSpPr/>
            <p:nvPr/>
          </p:nvGrpSpPr>
          <p:grpSpPr>
            <a:xfrm>
              <a:off x="8734055" y="2543357"/>
              <a:ext cx="409945" cy="369332"/>
              <a:chOff x="4191000" y="3593068"/>
              <a:chExt cx="409945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1B1DCEE-5428-31F3-3CC7-7064A8D17EBF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E4A2BCD-D930-E4FA-0B51-9E421F98B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99A8099-6965-2CCD-4163-E37CE10E42D5}"/>
                </a:ext>
              </a:extLst>
            </p:cNvPr>
            <p:cNvCxnSpPr>
              <a:stCxn id="88" idx="5"/>
              <a:endCxn id="70" idx="1"/>
            </p:cNvCxnSpPr>
            <p:nvPr/>
          </p:nvCxnSpPr>
          <p:spPr>
            <a:xfrm>
              <a:off x="7978682" y="1987639"/>
              <a:ext cx="777691" cy="7187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5ABE71-0990-DB3F-04FA-8193A9728DCD}"/>
                </a:ext>
              </a:extLst>
            </p:cNvPr>
            <p:cNvCxnSpPr>
              <a:stCxn id="81" idx="7"/>
              <a:endCxn id="70" idx="3"/>
            </p:cNvCxnSpPr>
            <p:nvPr/>
          </p:nvCxnSpPr>
          <p:spPr>
            <a:xfrm flipV="1">
              <a:off x="7956307" y="2814171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CCB8E2-D717-4138-2CBD-541B5EF72696}"/>
                </a:ext>
              </a:extLst>
            </p:cNvPr>
            <p:cNvSpPr txBox="1"/>
            <p:nvPr/>
          </p:nvSpPr>
          <p:spPr>
            <a:xfrm>
              <a:off x="5522127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E8D3C-5BBA-C867-A6C2-A27A4DF59CB1}"/>
                </a:ext>
              </a:extLst>
            </p:cNvPr>
            <p:cNvSpPr txBox="1"/>
            <p:nvPr/>
          </p:nvSpPr>
          <p:spPr>
            <a:xfrm>
              <a:off x="6893727" y="137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B5E01D-47D0-BD0A-D42B-E2E616BBD47B}"/>
                </a:ext>
              </a:extLst>
            </p:cNvPr>
            <p:cNvSpPr txBox="1"/>
            <p:nvPr/>
          </p:nvSpPr>
          <p:spPr>
            <a:xfrm>
              <a:off x="8312765" y="32033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236654-6959-AE7B-828D-70A6F8C33459}"/>
                </a:ext>
              </a:extLst>
            </p:cNvPr>
            <p:cNvSpPr txBox="1"/>
            <p:nvPr/>
          </p:nvSpPr>
          <p:spPr>
            <a:xfrm>
              <a:off x="6878557" y="1905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8A9C6F-72E3-7218-6B74-9920021C078C}"/>
                </a:ext>
              </a:extLst>
            </p:cNvPr>
            <p:cNvSpPr txBox="1"/>
            <p:nvPr/>
          </p:nvSpPr>
          <p:spPr>
            <a:xfrm>
              <a:off x="7655727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D89DC3-A3AE-4656-F099-390A2D47D1A8}"/>
                </a:ext>
              </a:extLst>
            </p:cNvPr>
            <p:cNvSpPr txBox="1"/>
            <p:nvPr/>
          </p:nvSpPr>
          <p:spPr>
            <a:xfrm>
              <a:off x="5903127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2840A-561F-6E1A-17FD-A56AAE604482}"/>
                </a:ext>
              </a:extLst>
            </p:cNvPr>
            <p:cNvSpPr txBox="1"/>
            <p:nvPr/>
          </p:nvSpPr>
          <p:spPr>
            <a:xfrm>
              <a:off x="5445927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1B28A0-9DB4-1267-CE6B-FCCDDFB5E495}"/>
                </a:ext>
              </a:extLst>
            </p:cNvPr>
            <p:cNvSpPr txBox="1"/>
            <p:nvPr/>
          </p:nvSpPr>
          <p:spPr>
            <a:xfrm>
              <a:off x="7169765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B63D98-22B8-66C6-CD71-2510A5CB35BA}"/>
                </a:ext>
              </a:extLst>
            </p:cNvPr>
            <p:cNvSpPr txBox="1"/>
            <p:nvPr/>
          </p:nvSpPr>
          <p:spPr>
            <a:xfrm>
              <a:off x="6560165" y="3200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6FEDA-84D4-2608-A22D-16658FFEE929}"/>
                </a:ext>
              </a:extLst>
            </p:cNvPr>
            <p:cNvSpPr txBox="1"/>
            <p:nvPr/>
          </p:nvSpPr>
          <p:spPr>
            <a:xfrm>
              <a:off x="6861193" y="38293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BA79C6-9477-A321-9EE3-776F93B66AF9}"/>
                </a:ext>
              </a:extLst>
            </p:cNvPr>
            <p:cNvCxnSpPr>
              <a:cxnSpLocks/>
            </p:cNvCxnSpPr>
            <p:nvPr/>
          </p:nvCxnSpPr>
          <p:spPr>
            <a:xfrm>
              <a:off x="6226082" y="1987638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4EFD1-1CFD-E44D-3A93-EB94A3E7B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882" y="1987638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F70627-4A9A-B25F-0533-8B2CB66ABFED}"/>
                </a:ext>
              </a:extLst>
            </p:cNvPr>
            <p:cNvSpPr txBox="1"/>
            <p:nvPr/>
          </p:nvSpPr>
          <p:spPr>
            <a:xfrm>
              <a:off x="8160365" y="2286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F1F4B5A6-44BE-D6EC-8E77-1E7F23D69B9E}"/>
              </a:ext>
            </a:extLst>
          </p:cNvPr>
          <p:cNvSpPr/>
          <p:nvPr/>
        </p:nvSpPr>
        <p:spPr>
          <a:xfrm>
            <a:off x="4603104" y="2421118"/>
            <a:ext cx="914400" cy="914400"/>
          </a:xfrm>
          <a:prstGeom prst="arc">
            <a:avLst>
              <a:gd name="adj1" fmla="val 16200000"/>
              <a:gd name="adj2" fmla="val 542674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746202-8096-270D-45BC-3B9EAD8FDA2F}"/>
              </a:ext>
            </a:extLst>
          </p:cNvPr>
          <p:cNvGrpSpPr/>
          <p:nvPr/>
        </p:nvGrpSpPr>
        <p:grpSpPr>
          <a:xfrm>
            <a:off x="5486400" y="1673423"/>
            <a:ext cx="3124200" cy="1755577"/>
            <a:chOff x="1066800" y="1752600"/>
            <a:chExt cx="3124200" cy="17555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A7928-EFCC-E7D7-1A7A-94DC92ABD89E}"/>
                </a:ext>
              </a:extLst>
            </p:cNvPr>
            <p:cNvSpPr txBox="1"/>
            <p:nvPr/>
          </p:nvSpPr>
          <p:spPr>
            <a:xfrm>
              <a:off x="24671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389C95-2745-1C14-B212-DF0536BCBC32}"/>
                </a:ext>
              </a:extLst>
            </p:cNvPr>
            <p:cNvSpPr txBox="1"/>
            <p:nvPr/>
          </p:nvSpPr>
          <p:spPr>
            <a:xfrm>
              <a:off x="28194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A5280B-6B8A-19DE-9262-AC3B49587663}"/>
                </a:ext>
              </a:extLst>
            </p:cNvPr>
            <p:cNvSpPr txBox="1"/>
            <p:nvPr/>
          </p:nvSpPr>
          <p:spPr>
            <a:xfrm>
              <a:off x="3838762" y="30509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497603-B0F7-2668-7E79-D445A72F82F1}"/>
                </a:ext>
              </a:extLst>
            </p:cNvPr>
            <p:cNvSpPr txBox="1"/>
            <p:nvPr/>
          </p:nvSpPr>
          <p:spPr>
            <a:xfrm>
              <a:off x="1066800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811DB4-62F5-8620-84CB-1A26BD5E812B}"/>
                </a:ext>
              </a:extLst>
            </p:cNvPr>
            <p:cNvSpPr txBox="1"/>
            <p:nvPr/>
          </p:nvSpPr>
          <p:spPr>
            <a:xfrm>
              <a:off x="1143000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536DFB-AE29-3326-4AF1-E5138EBE5672}"/>
                </a:ext>
              </a:extLst>
            </p:cNvPr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FE8BFA-AA37-0789-F342-6426962004EF}"/>
                </a:ext>
              </a:extLst>
            </p:cNvPr>
            <p:cNvSpPr txBox="1"/>
            <p:nvPr/>
          </p:nvSpPr>
          <p:spPr>
            <a:xfrm>
              <a:off x="382359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4648F-0739-F0A9-BBC3-9D8FB80202DF}"/>
              </a:ext>
            </a:extLst>
          </p:cNvPr>
          <p:cNvGrpSpPr/>
          <p:nvPr/>
        </p:nvGrpSpPr>
        <p:grpSpPr>
          <a:xfrm>
            <a:off x="2362200" y="5517692"/>
            <a:ext cx="4166205" cy="935590"/>
            <a:chOff x="4675400" y="5943600"/>
            <a:chExt cx="4166205" cy="935590"/>
          </a:xfrm>
        </p:grpSpPr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BFE365D9-BAD5-39D1-EDD2-18E31839D13A}"/>
                </a:ext>
              </a:extLst>
            </p:cNvPr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53532B-A4A4-62C3-094C-CDADA9AEE136}"/>
                </a:ext>
              </a:extLst>
            </p:cNvPr>
            <p:cNvSpPr txBox="1"/>
            <p:nvPr/>
          </p:nvSpPr>
          <p:spPr>
            <a:xfrm>
              <a:off x="4675400" y="6509858"/>
              <a:ext cx="416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found Maximum Flow in </a:t>
              </a:r>
              <a:r>
                <a:rPr lang="en-US" u="sng" dirty="0"/>
                <a:t>this</a:t>
              </a:r>
              <a:r>
                <a:rPr lang="en-US" dirty="0"/>
                <a:t> network.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C3B96-9FE9-CC01-7B02-0391B92E40C0}"/>
                  </a:ext>
                </a:extLst>
              </p:cNvPr>
              <p:cNvSpPr txBox="1"/>
              <p:nvPr/>
            </p:nvSpPr>
            <p:spPr>
              <a:xfrm>
                <a:off x="4633922" y="4842647"/>
                <a:ext cx="3624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are sending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C3B96-9FE9-CC01-7B02-0391B92E4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22" y="4842647"/>
                <a:ext cx="3624775" cy="400110"/>
              </a:xfrm>
              <a:prstGeom prst="rect">
                <a:avLst/>
              </a:prstGeom>
              <a:blipFill>
                <a:blip r:embed="rId20"/>
                <a:stretch>
                  <a:fillRect l="-1681" t="-7576" r="-84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5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1"/>
            <a:ext cx="3124200" cy="914400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Correctness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0F9F1-11AD-980B-23EB-580017F4817C}"/>
              </a:ext>
            </a:extLst>
          </p:cNvPr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3B0D0-4896-F081-CBAF-D6C8D73EC6C6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ACE28-33AA-AB19-745B-A1D4FF46614E}"/>
              </a:ext>
            </a:extLst>
          </p:cNvPr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A2B66-4FA4-6898-4D0A-7B5333421F18}"/>
              </a:ext>
            </a:extLst>
          </p:cNvPr>
          <p:cNvSpPr txBox="1"/>
          <p:nvPr/>
        </p:nvSpPr>
        <p:spPr>
          <a:xfrm>
            <a:off x="3314700" y="2737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67048-4606-ECA5-1322-0DFA7F99FDD8}"/>
              </a:ext>
            </a:extLst>
          </p:cNvPr>
          <p:cNvSpPr txBox="1"/>
          <p:nvPr/>
        </p:nvSpPr>
        <p:spPr>
          <a:xfrm>
            <a:off x="1361156" y="42296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0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</p:spPr>
            <p:txBody>
              <a:bodyPr/>
              <a:lstStyle/>
              <a:p>
                <a:r>
                  <a:rPr lang="en-US" sz="2000" dirty="0"/>
                  <a:t>May be because we did not take the </a:t>
                </a:r>
                <a:r>
                  <a:rPr lang="en-US" sz="2000" u="sng" dirty="0"/>
                  <a:t>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to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Our path is now the shortest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(minimum number of edges)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and it still does not work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4038600" cy="4754563"/>
              </a:xfrm>
              <a:blipFill>
                <a:blip r:embed="rId2"/>
                <a:stretch>
                  <a:fillRect l="-1357" t="-641" b="-17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DC7D8FBD-837F-404E-9509-73605B9CB0DA}"/>
              </a:ext>
            </a:extLst>
          </p:cNvPr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1A29F9-B128-4D4C-AAAD-73B42C4349D1}"/>
              </a:ext>
            </a:extLst>
          </p:cNvPr>
          <p:cNvSpPr/>
          <p:nvPr/>
        </p:nvSpPr>
        <p:spPr>
          <a:xfrm>
            <a:off x="1752600" y="4800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13BFDA-EA7F-3643-80E9-99A1D921F72D}"/>
              </a:ext>
            </a:extLst>
          </p:cNvPr>
          <p:cNvSpPr/>
          <p:nvPr/>
        </p:nvSpPr>
        <p:spPr>
          <a:xfrm>
            <a:off x="2895600" y="2667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F83785B-5167-344D-B853-F589F43DE0A7}"/>
              </a:ext>
            </a:extLst>
          </p:cNvPr>
          <p:cNvSpPr/>
          <p:nvPr/>
        </p:nvSpPr>
        <p:spPr>
          <a:xfrm>
            <a:off x="35814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64" grpId="0" animBg="1"/>
      <p:bldP spid="65" grpId="0" animBg="1"/>
      <p:bldP spid="66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6E51-583D-EE38-FC30-3C1B3CA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Journey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6FC9DF-775E-9231-B6B6-43F965FDD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443" y="1535113"/>
            <a:ext cx="4041775" cy="639762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3200" b="1" dirty="0"/>
              <a:t>Journey</a:t>
            </a:r>
            <a:r>
              <a:rPr lang="en-US" sz="3200" b="1" dirty="0">
                <a:solidFill>
                  <a:srgbClr val="7030A0"/>
                </a:solidFill>
              </a:rPr>
              <a:t> Ahead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4F18D-FD82-C284-4029-AFFE9571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443" y="2174875"/>
            <a:ext cx="4041775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1E7-7975-282A-7795-976380E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/>
              <p:nvPr/>
            </p:nvSpPr>
            <p:spPr>
              <a:xfrm>
                <a:off x="457200" y="3581400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Lectures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056ED1A-4562-BD2B-0A5C-4FC9D4734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1400"/>
                <a:ext cx="1828800" cy="685800"/>
              </a:xfrm>
              <a:prstGeom prst="round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/>
              <p:nvPr/>
            </p:nvSpPr>
            <p:spPr>
              <a:xfrm>
                <a:off x="482120" y="5257800"/>
                <a:ext cx="1828800" cy="685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dirty="0"/>
                  <a:t>Marks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C29AC4C-2CD3-261B-2487-74C8E19F5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0" y="5257800"/>
                <a:ext cx="1828800" cy="685800"/>
              </a:xfrm>
              <a:prstGeom prst="round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/>
              <p:nvPr/>
            </p:nvSpPr>
            <p:spPr>
              <a:xfrm>
                <a:off x="4826261" y="22098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𝐍𝐞𝐭𝐰𝐨𝐫𝐤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𝐅𝐥𝐨𝐰𝐬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1" y="2209800"/>
                <a:ext cx="3784339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6799A91-27E3-E9B9-AA88-AC7B3FDCD2DF}"/>
                  </a:ext>
                </a:extLst>
              </p:cNvPr>
              <p:cNvSpPr/>
              <p:nvPr/>
            </p:nvSpPr>
            <p:spPr>
              <a:xfrm>
                <a:off x="4800600" y="35814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𝐀𝐦𝐨𝐫𝐭𝐢𝐳𝐞𝐝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𝐀𝐧𝐚𝐥𝐲𝐬𝐢𝐬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6799A91-27E3-E9B9-AA88-AC7B3FDCD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581400"/>
                <a:ext cx="3784339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324202A-6014-AEDC-5FFF-0967AA8029C2}"/>
                  </a:ext>
                </a:extLst>
              </p:cNvPr>
              <p:cNvSpPr/>
              <p:nvPr/>
            </p:nvSpPr>
            <p:spPr>
              <a:xfrm>
                <a:off x="4826261" y="48768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𝐍𝐏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𝐂𝐨𝐦𝐩𝐥𝐞𝐭𝐞𝐧𝐞𝐬𝐬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324202A-6014-AEDC-5FFF-0967AA80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61" y="4876800"/>
                <a:ext cx="3784339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7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i="1" dirty="0">
                <a:solidFill>
                  <a:srgbClr val="7030A0"/>
                </a:solidFill>
              </a:rPr>
              <a:t>Spend at least 1 hour today on the following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 on this counterexample</a:t>
            </a:r>
          </a:p>
          <a:p>
            <a:pPr marL="0" indent="0">
              <a:buNone/>
            </a:pPr>
            <a:r>
              <a:rPr lang="en-US" sz="2000" dirty="0"/>
              <a:t>and pursue a pure scientific approach </a:t>
            </a:r>
          </a:p>
          <a:p>
            <a:pPr marL="0" indent="0">
              <a:buNone/>
            </a:pPr>
            <a:r>
              <a:rPr lang="en-US" sz="2000" dirty="0"/>
              <a:t>to modify the existing algorithm so that it may compute the maximum flow…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particular, try to find a way to send </a:t>
            </a:r>
            <a:r>
              <a:rPr lang="en-US" sz="2000" u="sng" dirty="0"/>
              <a:t>the remaining 10 units of flow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07" y="3212068"/>
            <a:ext cx="36620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 amazing application of max flows.</a:t>
            </a:r>
          </a:p>
        </p:txBody>
      </p:sp>
    </p:spTree>
    <p:extLst>
      <p:ext uri="{BB962C8B-B14F-4D97-AF65-F5344CB8AC3E}">
        <p14:creationId xmlns:p14="http://schemas.microsoft.com/office/powerpoint/2010/main" val="13275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4F18D-FD82-C284-4029-AFFE9571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443" y="2174875"/>
            <a:ext cx="4041775" cy="3951288"/>
          </a:xfrm>
        </p:spPr>
        <p:txBody>
          <a:bodyPr/>
          <a:lstStyle/>
          <a:p>
            <a:r>
              <a:rPr lang="en-US" dirty="0"/>
              <a:t>Elegance</a:t>
            </a:r>
          </a:p>
          <a:p>
            <a:endParaRPr lang="en-US" dirty="0"/>
          </a:p>
          <a:p>
            <a:r>
              <a:rPr lang="en-US" dirty="0"/>
              <a:t>Depth </a:t>
            </a:r>
          </a:p>
          <a:p>
            <a:endParaRPr lang="en-US" dirty="0"/>
          </a:p>
          <a:p>
            <a:r>
              <a:rPr lang="en-US" dirty="0"/>
              <a:t>A famous graph theorem</a:t>
            </a:r>
          </a:p>
          <a:p>
            <a:endParaRPr lang="en-US" dirty="0"/>
          </a:p>
          <a:p>
            <a:r>
              <a:rPr lang="en-US" dirty="0"/>
              <a:t>Wide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F91E7-7975-282A-7795-976380EA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/>
              <p:nvPr/>
            </p:nvSpPr>
            <p:spPr>
              <a:xfrm>
                <a:off x="2921261" y="457200"/>
                <a:ext cx="3784339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𝐍𝐞𝐭𝐰𝐨𝐫𝐤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𝐅𝐥𝐨𝐰𝐬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83139DF-44C0-9E2B-3C63-2CDF17E2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61" y="457200"/>
                <a:ext cx="3784339" cy="685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54AB670-AFF1-71EC-A460-9B04FF7BBBAD}"/>
              </a:ext>
            </a:extLst>
          </p:cNvPr>
          <p:cNvSpPr txBox="1"/>
          <p:nvPr/>
        </p:nvSpPr>
        <p:spPr>
          <a:xfrm>
            <a:off x="2489330" y="2286000"/>
            <a:ext cx="45563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Perhaps the most elegant, intuitive, and fresh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AF598-4173-C7CF-CFF4-A89706DB7513}"/>
              </a:ext>
            </a:extLst>
          </p:cNvPr>
          <p:cNvSpPr txBox="1"/>
          <p:nvPr/>
        </p:nvSpPr>
        <p:spPr>
          <a:xfrm>
            <a:off x="2489330" y="3059668"/>
            <a:ext cx="50093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Much deeper analysis than Bellman Ford algorithm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BA4E8-048F-FA06-43AD-D6464C9DCC40}"/>
              </a:ext>
            </a:extLst>
          </p:cNvPr>
          <p:cNvSpPr txBox="1"/>
          <p:nvPr/>
        </p:nvSpPr>
        <p:spPr>
          <a:xfrm>
            <a:off x="4200940" y="3965853"/>
            <a:ext cx="2700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MaxFlow-MinCut</a:t>
            </a:r>
            <a:r>
              <a:rPr lang="en-US" dirty="0"/>
              <a:t> Theorem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6A6AF-D2F0-242B-5A93-41B3DEC82CE2}"/>
              </a:ext>
            </a:extLst>
          </p:cNvPr>
          <p:cNvSpPr txBox="1"/>
          <p:nvPr/>
        </p:nvSpPr>
        <p:spPr>
          <a:xfrm>
            <a:off x="3417404" y="4861342"/>
            <a:ext cx="40567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Wider than MST, DFS, Dijkstra’s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send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1609-9786-774B-A2BD-A8A04D35444F}"/>
              </a:ext>
            </a:extLst>
          </p:cNvPr>
          <p:cNvSpPr/>
          <p:nvPr/>
        </p:nvSpPr>
        <p:spPr>
          <a:xfrm>
            <a:off x="1600200" y="3429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8E0AF-4B2A-304A-AE9C-0AE43D6B7056}"/>
              </a:ext>
            </a:extLst>
          </p:cNvPr>
          <p:cNvSpPr/>
          <p:nvPr/>
        </p:nvSpPr>
        <p:spPr>
          <a:xfrm>
            <a:off x="1600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>
                <a:blip r:embed="rId4"/>
                <a:stretch>
                  <a:fillRect t="-10000" r="-8511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49789" y="1493792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14624</TotalTime>
  <Words>1694</Words>
  <Application>Microsoft Office PowerPoint</Application>
  <PresentationFormat>On-screen Show (4:3)</PresentationFormat>
  <Paragraphs>829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The Journey</vt:lpstr>
      <vt:lpstr>The Journey</vt:lpstr>
      <vt:lpstr>PowerPoint Presentation</vt:lpstr>
      <vt:lpstr>Maximum Flow  in a Network</vt:lpstr>
      <vt:lpstr>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Homework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1366</cp:revision>
  <dcterms:created xsi:type="dcterms:W3CDTF">2011-12-03T04:13:03Z</dcterms:created>
  <dcterms:modified xsi:type="dcterms:W3CDTF">2023-09-25T10:38:49Z</dcterms:modified>
</cp:coreProperties>
</file>