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578" r:id="rId2"/>
    <p:sldId id="577" r:id="rId3"/>
    <p:sldId id="489" r:id="rId4"/>
    <p:sldId id="505" r:id="rId5"/>
    <p:sldId id="506" r:id="rId6"/>
    <p:sldId id="498" r:id="rId7"/>
    <p:sldId id="493" r:id="rId8"/>
    <p:sldId id="499" r:id="rId9"/>
    <p:sldId id="488" r:id="rId10"/>
    <p:sldId id="490" r:id="rId11"/>
    <p:sldId id="605" r:id="rId12"/>
    <p:sldId id="602" r:id="rId13"/>
    <p:sldId id="611" r:id="rId14"/>
    <p:sldId id="603" r:id="rId15"/>
    <p:sldId id="606" r:id="rId16"/>
    <p:sldId id="607" r:id="rId17"/>
    <p:sldId id="610" r:id="rId18"/>
    <p:sldId id="536" r:id="rId19"/>
    <p:sldId id="507" r:id="rId20"/>
    <p:sldId id="519" r:id="rId21"/>
    <p:sldId id="520" r:id="rId22"/>
    <p:sldId id="500" r:id="rId23"/>
    <p:sldId id="529" r:id="rId24"/>
    <p:sldId id="541" r:id="rId25"/>
    <p:sldId id="571" r:id="rId26"/>
    <p:sldId id="566" r:id="rId27"/>
    <p:sldId id="544" r:id="rId28"/>
    <p:sldId id="545" r:id="rId29"/>
    <p:sldId id="546" r:id="rId30"/>
    <p:sldId id="592" r:id="rId31"/>
    <p:sldId id="547" r:id="rId32"/>
    <p:sldId id="548" r:id="rId33"/>
    <p:sldId id="549" r:id="rId34"/>
    <p:sldId id="49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1" autoAdjust="0"/>
    <p:restoredTop sz="94143" autoAdjust="0"/>
  </p:normalViewPr>
  <p:slideViewPr>
    <p:cSldViewPr>
      <p:cViewPr varScale="1">
        <p:scale>
          <a:sx n="80" d="100"/>
          <a:sy n="80" d="100"/>
        </p:scale>
        <p:origin x="96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20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0.png"/><Relationship Id="rId7" Type="http://schemas.openxmlformats.org/officeDocument/2006/relationships/image" Target="../media/image10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81.png"/><Relationship Id="rId7" Type="http://schemas.openxmlformats.org/officeDocument/2006/relationships/image" Target="../media/image18.png"/><Relationship Id="rId12" Type="http://schemas.openxmlformats.org/officeDocument/2006/relationships/image" Target="../media/image2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1.png"/><Relationship Id="rId11" Type="http://schemas.openxmlformats.org/officeDocument/2006/relationships/image" Target="../media/image24.png"/><Relationship Id="rId5" Type="http://schemas.openxmlformats.org/officeDocument/2006/relationships/image" Target="../media/image120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Relationship Id="rId14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2.png"/><Relationship Id="rId18" Type="http://schemas.openxmlformats.org/officeDocument/2006/relationships/image" Target="../media/image361.png"/><Relationship Id="rId26" Type="http://schemas.openxmlformats.org/officeDocument/2006/relationships/image" Target="../media/image45.png"/><Relationship Id="rId21" Type="http://schemas.openxmlformats.org/officeDocument/2006/relationships/image" Target="../media/image39.png"/><Relationship Id="rId7" Type="http://schemas.openxmlformats.org/officeDocument/2006/relationships/image" Target="../media/image240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6.png"/><Relationship Id="rId16" Type="http://schemas.openxmlformats.org/officeDocument/2006/relationships/image" Target="../media/image35.png"/><Relationship Id="rId20" Type="http://schemas.openxmlformats.org/officeDocument/2006/relationships/image" Target="../media/image38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31.png"/><Relationship Id="rId18" Type="http://schemas.openxmlformats.org/officeDocument/2006/relationships/image" Target="../media/image38.png"/><Relationship Id="rId3" Type="http://schemas.openxmlformats.org/officeDocument/2006/relationships/image" Target="../media/image26.png"/><Relationship Id="rId21" Type="http://schemas.openxmlformats.org/officeDocument/2006/relationships/image" Target="../media/image48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7" Type="http://schemas.openxmlformats.org/officeDocument/2006/relationships/image" Target="../media/image240.png"/><Relationship Id="rId2" Type="http://schemas.openxmlformats.org/officeDocument/2006/relationships/image" Target="../media/image421.png"/><Relationship Id="rId16" Type="http://schemas.openxmlformats.org/officeDocument/2006/relationships/image" Target="../media/image361.png"/><Relationship Id="rId20" Type="http://schemas.openxmlformats.org/officeDocument/2006/relationships/image" Target="../media/image41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01.png"/><Relationship Id="rId15" Type="http://schemas.openxmlformats.org/officeDocument/2006/relationships/image" Target="../media/image351.png"/><Relationship Id="rId23" Type="http://schemas.openxmlformats.org/officeDocument/2006/relationships/image" Target="../media/image51.png"/><Relationship Id="rId10" Type="http://schemas.openxmlformats.org/officeDocument/2006/relationships/image" Target="../media/image431.png"/><Relationship Id="rId19" Type="http://schemas.openxmlformats.org/officeDocument/2006/relationships/image" Target="../media/image39.png"/><Relationship Id="rId9" Type="http://schemas.openxmlformats.org/officeDocument/2006/relationships/image" Target="../media/image27.png"/><Relationship Id="rId14" Type="http://schemas.openxmlformats.org/officeDocument/2006/relationships/image" Target="../media/image34.png"/><Relationship Id="rId22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13" Type="http://schemas.openxmlformats.org/officeDocument/2006/relationships/image" Target="../media/image38.png"/><Relationship Id="rId18" Type="http://schemas.openxmlformats.org/officeDocument/2006/relationships/image" Target="../media/image52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250.png"/><Relationship Id="rId2" Type="http://schemas.openxmlformats.org/officeDocument/2006/relationships/image" Target="../media/image421.png"/><Relationship Id="rId16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1.png"/><Relationship Id="rId11" Type="http://schemas.openxmlformats.org/officeDocument/2006/relationships/image" Target="../media/image361.png"/><Relationship Id="rId5" Type="http://schemas.openxmlformats.org/officeDocument/2006/relationships/image" Target="../media/image431.png"/><Relationship Id="rId15" Type="http://schemas.openxmlformats.org/officeDocument/2006/relationships/image" Target="../media/image411.png"/><Relationship Id="rId10" Type="http://schemas.openxmlformats.org/officeDocument/2006/relationships/image" Target="../media/image351.png"/><Relationship Id="rId19" Type="http://schemas.openxmlformats.org/officeDocument/2006/relationships/image" Target="../media/image53.png"/><Relationship Id="rId4" Type="http://schemas.openxmlformats.org/officeDocument/2006/relationships/image" Target="../media/image27.png"/><Relationship Id="rId9" Type="http://schemas.openxmlformats.org/officeDocument/2006/relationships/image" Target="../media/image34.png"/><Relationship Id="rId1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1.png"/><Relationship Id="rId4" Type="http://schemas.openxmlformats.org/officeDocument/2006/relationships/image" Target="../media/image4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5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31.png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0.png"/><Relationship Id="rId3" Type="http://schemas.openxmlformats.org/officeDocument/2006/relationships/image" Target="../media/image261.png"/><Relationship Id="rId7" Type="http://schemas.openxmlformats.org/officeDocument/2006/relationships/image" Target="../media/image240.png"/><Relationship Id="rId12" Type="http://schemas.openxmlformats.org/officeDocument/2006/relationships/image" Target="../media/image30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0.png"/><Relationship Id="rId3" Type="http://schemas.openxmlformats.org/officeDocument/2006/relationships/image" Target="../media/image190.png"/><Relationship Id="rId7" Type="http://schemas.openxmlformats.org/officeDocument/2006/relationships/image" Target="../media/image240.png"/><Relationship Id="rId12" Type="http://schemas.openxmlformats.org/officeDocument/2006/relationships/image" Target="../media/image300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Relationship Id="rId1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71.png"/><Relationship Id="rId7" Type="http://schemas.openxmlformats.org/officeDocument/2006/relationships/image" Target="../media/image3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0.png"/><Relationship Id="rId11" Type="http://schemas.openxmlformats.org/officeDocument/2006/relationships/image" Target="../media/image420.png"/><Relationship Id="rId5" Type="http://schemas.openxmlformats.org/officeDocument/2006/relationships/image" Target="../media/image350.png"/><Relationship Id="rId10" Type="http://schemas.openxmlformats.org/officeDocument/2006/relationships/image" Target="../media/image410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232.png"/><Relationship Id="rId7" Type="http://schemas.openxmlformats.org/officeDocument/2006/relationships/image" Target="../media/image4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1.png"/><Relationship Id="rId5" Type="http://schemas.openxmlformats.org/officeDocument/2006/relationships/image" Target="../media/image441.png"/><Relationship Id="rId10" Type="http://schemas.openxmlformats.org/officeDocument/2006/relationships/image" Target="../media/image420.png"/><Relationship Id="rId4" Type="http://schemas.openxmlformats.org/officeDocument/2006/relationships/image" Target="../media/image430.png"/><Relationship Id="rId9" Type="http://schemas.openxmlformats.org/officeDocument/2006/relationships/image" Target="../media/image3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10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1.png"/><Relationship Id="rId10" Type="http://schemas.openxmlformats.org/officeDocument/2006/relationships/image" Target="../media/image420.png"/><Relationship Id="rId9" Type="http://schemas.openxmlformats.org/officeDocument/2006/relationships/image" Target="../media/image3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65.png"/><Relationship Id="rId3" Type="http://schemas.openxmlformats.org/officeDocument/2006/relationships/image" Target="../media/image91.png"/><Relationship Id="rId7" Type="http://schemas.openxmlformats.org/officeDocument/2006/relationships/image" Target="../media/image520.png"/><Relationship Id="rId12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40.png"/><Relationship Id="rId5" Type="http://schemas.openxmlformats.org/officeDocument/2006/relationships/image" Target="../media/image110.png"/><Relationship Id="rId10" Type="http://schemas.openxmlformats.org/officeDocument/2006/relationships/image" Target="../media/image300.png"/><Relationship Id="rId4" Type="http://schemas.openxmlformats.org/officeDocument/2006/relationships/image" Target="../media/image100.png"/><Relationship Id="rId9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0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>
                <a:solidFill>
                  <a:srgbClr val="C00000"/>
                </a:solidFill>
              </a:rPr>
              <a:t>Lecture 23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II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31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Executing</a:t>
            </a:r>
            <a:r>
              <a:rPr lang="en-US" sz="3600" b="1" dirty="0"/>
              <a:t> our </a:t>
            </a:r>
            <a:r>
              <a:rPr lang="en-US" sz="3600" b="1" dirty="0">
                <a:solidFill>
                  <a:srgbClr val="7030A0"/>
                </a:solidFill>
              </a:rPr>
              <a:t>first attempt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76655" y="36429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600455" y="2274332"/>
                <a:ext cx="76200" cy="3048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67400" y="5943600"/>
            <a:ext cx="1477777" cy="914400"/>
            <a:chOff x="5867400" y="5943600"/>
            <a:chExt cx="1477777" cy="914400"/>
          </a:xfrm>
        </p:grpSpPr>
        <p:sp>
          <p:nvSpPr>
            <p:cNvPr id="10" name="Smiley Face 9"/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/>
                    <a:t> path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719" t="-8197" r="-70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F5F7B738-DB5F-2DAF-0387-A996D2DA6AA8}"/>
              </a:ext>
            </a:extLst>
          </p:cNvPr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0B0107-F52C-D6FE-4B22-253D364451E0}"/>
              </a:ext>
            </a:extLst>
          </p:cNvPr>
          <p:cNvSpPr/>
          <p:nvPr/>
        </p:nvSpPr>
        <p:spPr>
          <a:xfrm>
            <a:off x="1752600" y="4800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75F8B1-EC31-7E41-C4F6-0B7F646E191B}"/>
              </a:ext>
            </a:extLst>
          </p:cNvPr>
          <p:cNvSpPr/>
          <p:nvPr/>
        </p:nvSpPr>
        <p:spPr>
          <a:xfrm>
            <a:off x="2895600" y="2667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645E63-50A6-E182-5A14-5C93C0913A18}"/>
              </a:ext>
            </a:extLst>
          </p:cNvPr>
          <p:cNvSpPr/>
          <p:nvPr/>
        </p:nvSpPr>
        <p:spPr>
          <a:xfrm>
            <a:off x="3581400" y="3200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40B136-2DA3-EFC6-ED7A-7DF824747AB8}"/>
              </a:ext>
            </a:extLst>
          </p:cNvPr>
          <p:cNvSpPr txBox="1"/>
          <p:nvPr/>
        </p:nvSpPr>
        <p:spPr>
          <a:xfrm>
            <a:off x="376145" y="5715000"/>
            <a:ext cx="2197781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Maximum Capacity Path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50DED-833D-79BA-2899-469CA29C1531}"/>
              </a:ext>
            </a:extLst>
          </p:cNvPr>
          <p:cNvSpPr txBox="1"/>
          <p:nvPr/>
        </p:nvSpPr>
        <p:spPr>
          <a:xfrm>
            <a:off x="381000" y="6063734"/>
            <a:ext cx="1445011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Shortest Path 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A983C1-41C6-03C3-7730-12DC73FCC816}"/>
              </a:ext>
            </a:extLst>
          </p:cNvPr>
          <p:cNvSpPr txBox="1"/>
          <p:nvPr/>
        </p:nvSpPr>
        <p:spPr>
          <a:xfrm>
            <a:off x="381000" y="6412468"/>
            <a:ext cx="230870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Minimum Capacity Path ?</a:t>
            </a:r>
          </a:p>
        </p:txBody>
      </p:sp>
    </p:spTree>
    <p:extLst>
      <p:ext uri="{BB962C8B-B14F-4D97-AF65-F5344CB8AC3E}">
        <p14:creationId xmlns:p14="http://schemas.microsoft.com/office/powerpoint/2010/main" val="12124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  <p:bldP spid="70" grpId="0"/>
      <p:bldP spid="71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6" grpId="1" animBg="1"/>
      <p:bldP spid="34" grpId="0" animBg="1"/>
      <p:bldP spid="3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cxnSp>
        <p:nvCxnSpPr>
          <p:cNvPr id="13" name="Straight Arrow Connector 12"/>
          <p:cNvCxnSpPr>
            <a:stCxn id="28" idx="7"/>
            <a:endCxn id="11" idx="3"/>
          </p:cNvCxnSpPr>
          <p:nvPr/>
        </p:nvCxnSpPr>
        <p:spPr>
          <a:xfrm flipV="1">
            <a:off x="663482" y="2263682"/>
            <a:ext cx="16448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8" idx="5"/>
            <a:endCxn id="27" idx="1"/>
          </p:cNvCxnSpPr>
          <p:nvPr/>
        </p:nvCxnSpPr>
        <p:spPr>
          <a:xfrm>
            <a:off x="663482" y="3863882"/>
            <a:ext cx="17210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6000" y="2133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5"/>
            <a:endCxn id="12" idx="1"/>
          </p:cNvCxnSpPr>
          <p:nvPr/>
        </p:nvCxnSpPr>
        <p:spPr>
          <a:xfrm>
            <a:off x="2416082" y="2263682"/>
            <a:ext cx="17972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2200" y="5334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09800" y="18404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840468"/>
                <a:ext cx="370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09800" y="54102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0200"/>
                <a:ext cx="37542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27" idx="7"/>
            <a:endCxn id="12" idx="3"/>
          </p:cNvCxnSpPr>
          <p:nvPr/>
        </p:nvCxnSpPr>
        <p:spPr>
          <a:xfrm flipV="1">
            <a:off x="2492282" y="3863882"/>
            <a:ext cx="17210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7" idx="7"/>
          </p:cNvCxnSpPr>
          <p:nvPr/>
        </p:nvCxnSpPr>
        <p:spPr>
          <a:xfrm flipV="1">
            <a:off x="2492282" y="3841564"/>
            <a:ext cx="1743354" cy="1514754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3482" y="3863882"/>
            <a:ext cx="1721036" cy="1492436"/>
            <a:chOff x="663482" y="3863882"/>
            <a:chExt cx="1721036" cy="1492436"/>
          </a:xfrm>
        </p:grpSpPr>
        <p:cxnSp>
          <p:nvCxnSpPr>
            <p:cNvPr id="64" name="Straight Arrow Connector 63"/>
            <p:cNvCxnSpPr>
              <a:cxnSpLocks/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371600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10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057400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394C7B9-7AAA-FA6F-ADEE-A4F5B46224F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 only way is to send </a:t>
                </a:r>
                <a:r>
                  <a:rPr lang="en-US" sz="2000" dirty="0">
                    <a:solidFill>
                      <a:srgbClr val="00B050"/>
                    </a:solidFill>
                  </a:rPr>
                  <a:t>10</a:t>
                </a:r>
                <a:r>
                  <a:rPr lang="en-US" sz="2000" dirty="0"/>
                  <a:t> units of flow </a:t>
                </a:r>
              </a:p>
              <a:p>
                <a:pPr marL="0" indent="0">
                  <a:buNone/>
                </a:pPr>
                <a:r>
                  <a:rPr lang="en-US" sz="2000" dirty="0"/>
                  <a:t>along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can not send more flow out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the only way is to reduce flow </a:t>
                </a:r>
              </a:p>
              <a:p>
                <a:pPr marL="0" indent="0">
                  <a:buNone/>
                </a:pPr>
                <a:r>
                  <a:rPr lang="en-US" sz="2000" dirty="0"/>
                  <a:t>along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restores conservation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But…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394C7B9-7AAA-FA6F-ADEE-A4F5B4622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6"/>
                <a:stretch>
                  <a:fillRect l="-14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Line Callout 1 18">
                <a:extLst>
                  <a:ext uri="{FF2B5EF4-FFF2-40B4-BE49-F238E27FC236}">
                    <a16:creationId xmlns:a16="http://schemas.microsoft.com/office/drawing/2014/main" id="{FE4A31A9-F40C-D111-5F26-1FE32ADEDD79}"/>
                  </a:ext>
                </a:extLst>
              </p:cNvPr>
              <p:cNvSpPr/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>
                    <a:solidFill>
                      <a:srgbClr val="002060"/>
                    </a:solidFill>
                  </a:rPr>
                  <a:t>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Line Callout 1 18">
                <a:extLst>
                  <a:ext uri="{FF2B5EF4-FFF2-40B4-BE49-F238E27FC236}">
                    <a16:creationId xmlns:a16="http://schemas.microsoft.com/office/drawing/2014/main" id="{FE4A31A9-F40C-D111-5F26-1FE32ADED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D73AC389-C1EE-9840-4504-1D12725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CFAF24-A082-BF4B-137E-216C7B9E9366}"/>
              </a:ext>
            </a:extLst>
          </p:cNvPr>
          <p:cNvSpPr/>
          <p:nvPr/>
        </p:nvSpPr>
        <p:spPr>
          <a:xfrm>
            <a:off x="2197404" y="5181601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1 6">
                <a:extLst>
                  <a:ext uri="{FF2B5EF4-FFF2-40B4-BE49-F238E27FC236}">
                    <a16:creationId xmlns:a16="http://schemas.microsoft.com/office/drawing/2014/main" id="{DD3F077C-4BC0-3720-4F73-D2BAFBD9392E}"/>
                  </a:ext>
                </a:extLst>
              </p:cNvPr>
              <p:cNvSpPr/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>
                    <a:solidFill>
                      <a:srgbClr val="002060"/>
                    </a:solidFill>
                  </a:rPr>
                  <a:t>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Line Callout 1 6">
                <a:extLst>
                  <a:ext uri="{FF2B5EF4-FFF2-40B4-BE49-F238E27FC236}">
                    <a16:creationId xmlns:a16="http://schemas.microsoft.com/office/drawing/2014/main" id="{DD3F077C-4BC0-3720-4F73-D2BAFBD93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6">
            <a:extLst>
              <a:ext uri="{FF2B5EF4-FFF2-40B4-BE49-F238E27FC236}">
                <a16:creationId xmlns:a16="http://schemas.microsoft.com/office/drawing/2014/main" id="{CFAB7447-E924-DABD-CECB-23C367E70C79}"/>
              </a:ext>
            </a:extLst>
          </p:cNvPr>
          <p:cNvSpPr txBox="1">
            <a:spLocks/>
          </p:cNvSpPr>
          <p:nvPr/>
        </p:nvSpPr>
        <p:spPr bwMode="auto">
          <a:xfrm>
            <a:off x="445163" y="2587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/>
              <a:t>Finding a solution with </a:t>
            </a:r>
            <a:r>
              <a:rPr lang="en-US" sz="3600" b="1" dirty="0">
                <a:solidFill>
                  <a:srgbClr val="7030A0"/>
                </a:solidFill>
              </a:rPr>
              <a:t>scientific spirit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35">
                <a:extLst>
                  <a:ext uri="{FF2B5EF4-FFF2-40B4-BE49-F238E27FC236}">
                    <a16:creationId xmlns:a16="http://schemas.microsoft.com/office/drawing/2014/main" id="{D8E84ABA-F597-1448-C889-091424AB747D}"/>
                  </a:ext>
                </a:extLst>
              </p:cNvPr>
              <p:cNvSpPr/>
              <p:nvPr/>
            </p:nvSpPr>
            <p:spPr>
              <a:xfrm>
                <a:off x="4953000" y="3146518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How to send extra </a:t>
                </a:r>
                <a:r>
                  <a:rPr lang="en-US" b="1" dirty="0">
                    <a:solidFill>
                      <a:srgbClr val="0070C0"/>
                    </a:solidFill>
                  </a:rPr>
                  <a:t>10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units of flow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9" name="Cloud Callout 35">
                <a:extLst>
                  <a:ext uri="{FF2B5EF4-FFF2-40B4-BE49-F238E27FC236}">
                    <a16:creationId xmlns:a16="http://schemas.microsoft.com/office/drawing/2014/main" id="{D8E84ABA-F597-1448-C889-091424AB7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146518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B7D04B-08B9-26A1-8DE1-66FD0D4AE637}"/>
              </a:ext>
            </a:extLst>
          </p:cNvPr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7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7.40741E-7 L -0.01059 -0.46667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0" grpId="0"/>
      <p:bldP spid="72" grpId="0"/>
      <p:bldP spid="6" grpId="0" uiExpand="1" build="p"/>
      <p:bldP spid="3" grpId="0" animBg="1"/>
      <p:bldP spid="3" grpId="1" animBg="1"/>
      <p:bldP spid="2" grpId="0" animBg="1"/>
      <p:bldP spid="2" grpId="1" animBg="1"/>
      <p:bldP spid="7" grpId="0" animBg="1"/>
      <p:bldP spid="8" grpId="0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93CD4C4-5B4F-A9AC-5BCB-8A62CD8B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79B593-21DA-D2C0-5AB4-367C0F44E7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48217CA-F79E-7656-1F0C-CA49C800DFA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excess incoming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can not reduce flow along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we can increase flow along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r>
                  <a:rPr lang="en-US" sz="2000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48217CA-F79E-7656-1F0C-CA49C800D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2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71600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Line Callout 1 65"/>
              <p:cNvSpPr/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>
                    <a:solidFill>
                      <a:srgbClr val="002060"/>
                    </a:solidFill>
                  </a:rPr>
                  <a:t>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Line Callout 1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2416082" y="2263682"/>
            <a:ext cx="1851118" cy="1546318"/>
            <a:chOff x="546394" y="3863882"/>
            <a:chExt cx="1851118" cy="1546318"/>
          </a:xfrm>
        </p:grpSpPr>
        <p:cxnSp>
          <p:nvCxnSpPr>
            <p:cNvPr id="74" name="Straight Arrow Connector 73"/>
            <p:cNvCxnSpPr>
              <a:cxnSpLocks/>
              <a:stCxn id="11" idx="5"/>
            </p:cNvCxnSpPr>
            <p:nvPr/>
          </p:nvCxnSpPr>
          <p:spPr>
            <a:xfrm>
              <a:off x="546394" y="3863882"/>
              <a:ext cx="1851118" cy="15463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96704" y="4419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10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A08A35-3609-81D4-3993-9670E45B82D4}"/>
              </a:ext>
            </a:extLst>
          </p:cNvPr>
          <p:cNvCxnSpPr>
            <a:cxnSpLocks/>
          </p:cNvCxnSpPr>
          <p:nvPr/>
        </p:nvCxnSpPr>
        <p:spPr>
          <a:xfrm>
            <a:off x="670109" y="3859572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F1B13A-B7BB-6A5B-11C9-95A5FB73A2E5}"/>
              </a:ext>
            </a:extLst>
          </p:cNvPr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9556D3-198D-560F-E240-A16294C6B6B9}"/>
              </a:ext>
            </a:extLst>
          </p:cNvPr>
          <p:cNvSpPr/>
          <p:nvPr/>
        </p:nvSpPr>
        <p:spPr>
          <a:xfrm>
            <a:off x="2095216" y="1981200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020281B-50C1-DDA2-987C-08EC9F70AE6F}"/>
              </a:ext>
            </a:extLst>
          </p:cNvPr>
          <p:cNvSpPr txBox="1">
            <a:spLocks/>
          </p:cNvSpPr>
          <p:nvPr/>
        </p:nvSpPr>
        <p:spPr bwMode="auto">
          <a:xfrm>
            <a:off x="445163" y="2587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/>
              <a:t>Finding a solution with </a:t>
            </a:r>
            <a:r>
              <a:rPr lang="en-US" sz="3600" b="1" dirty="0">
                <a:solidFill>
                  <a:srgbClr val="7030A0"/>
                </a:solidFill>
              </a:rPr>
              <a:t>scientific spirit</a:t>
            </a:r>
          </a:p>
        </p:txBody>
      </p:sp>
    </p:spTree>
    <p:extLst>
      <p:ext uri="{BB962C8B-B14F-4D97-AF65-F5344CB8AC3E}">
        <p14:creationId xmlns:p14="http://schemas.microsoft.com/office/powerpoint/2010/main" val="15824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-2.59259E-6 L 0.21875 0.2442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6" grpId="1" animBg="1"/>
      <p:bldP spid="2" grpId="1" animBg="1"/>
      <p:bldP spid="2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C5C8DAB1-8D05-8552-1715-CF532E1C3D7E}"/>
              </a:ext>
            </a:extLst>
          </p:cNvPr>
          <p:cNvSpPr/>
          <p:nvPr/>
        </p:nvSpPr>
        <p:spPr>
          <a:xfrm>
            <a:off x="6400800" y="17526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71600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cxnSp>
        <p:nvCxnSpPr>
          <p:cNvPr id="74" name="Straight Arrow Connector 73"/>
          <p:cNvCxnSpPr>
            <a:stCxn id="11" idx="5"/>
          </p:cNvCxnSpPr>
          <p:nvPr/>
        </p:nvCxnSpPr>
        <p:spPr>
          <a:xfrm>
            <a:off x="2416082" y="2263682"/>
            <a:ext cx="1851118" cy="15463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66392" y="2819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A08A35-3609-81D4-3993-9670E45B82D4}"/>
              </a:ext>
            </a:extLst>
          </p:cNvPr>
          <p:cNvCxnSpPr>
            <a:cxnSpLocks/>
          </p:cNvCxnSpPr>
          <p:nvPr/>
        </p:nvCxnSpPr>
        <p:spPr>
          <a:xfrm>
            <a:off x="670109" y="3859572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F1B13A-B7BB-6A5B-11C9-95A5FB73A2E5}"/>
              </a:ext>
            </a:extLst>
          </p:cNvPr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5FB6086E-7EDD-C4C0-D3C2-0C8C870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Insights</a:t>
            </a:r>
            <a:br>
              <a:rPr lang="en-US" sz="3600" b="1" dirty="0"/>
            </a:br>
            <a:r>
              <a:rPr lang="en-US" sz="3600" b="1" dirty="0"/>
              <a:t>gained from the 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955469-5E63-AD95-D271-F4074ACF9BF6}"/>
              </a:ext>
            </a:extLst>
          </p:cNvPr>
          <p:cNvGrpSpPr/>
          <p:nvPr/>
        </p:nvGrpSpPr>
        <p:grpSpPr>
          <a:xfrm>
            <a:off x="4619255" y="1828800"/>
            <a:ext cx="4448545" cy="3939064"/>
            <a:chOff x="4619255" y="1828800"/>
            <a:chExt cx="4448545" cy="393906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BBD1A9E-2198-B766-2D19-D36C469C8A48}"/>
                </a:ext>
              </a:extLst>
            </p:cNvPr>
            <p:cNvGrpSpPr/>
            <p:nvPr/>
          </p:nvGrpSpPr>
          <p:grpSpPr>
            <a:xfrm>
              <a:off x="4619255" y="3581400"/>
              <a:ext cx="533400" cy="369332"/>
              <a:chOff x="152400" y="3593068"/>
              <a:chExt cx="533400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AF80BE2-9765-0563-1706-D8DE75BAFD8B}"/>
                  </a:ext>
                </a:extLst>
              </p:cNvPr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DF3C270-7BA1-D169-6F3F-844F78687DBA}"/>
                      </a:ext>
                    </a:extLst>
                  </p:cNvPr>
                  <p:cNvSpPr txBox="1"/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FA0F1E3-F108-E26C-15D7-A7E01B4C32A8}"/>
                </a:ext>
              </a:extLst>
            </p:cNvPr>
            <p:cNvSpPr txBox="1"/>
            <p:nvPr/>
          </p:nvSpPr>
          <p:spPr>
            <a:xfrm>
              <a:off x="7848417" y="44811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53504F3-C75B-9364-330B-F2339F9D1525}"/>
                </a:ext>
              </a:extLst>
            </p:cNvPr>
            <p:cNvSpPr txBox="1"/>
            <p:nvPr/>
          </p:nvSpPr>
          <p:spPr>
            <a:xfrm>
              <a:off x="5609855" y="45573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88AFC04-153C-02E3-F44D-4ECA1F2E1960}"/>
                </a:ext>
              </a:extLst>
            </p:cNvPr>
            <p:cNvSpPr txBox="1"/>
            <p:nvPr/>
          </p:nvSpPr>
          <p:spPr>
            <a:xfrm>
              <a:off x="6905255" y="36429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5C977D6-839E-2E0C-1A74-366EA37E453B}"/>
                </a:ext>
              </a:extLst>
            </p:cNvPr>
            <p:cNvCxnSpPr>
              <a:stCxn id="70" idx="7"/>
              <a:endCxn id="81" idx="3"/>
            </p:cNvCxnSpPr>
            <p:nvPr/>
          </p:nvCxnSpPr>
          <p:spPr>
            <a:xfrm flipV="1">
              <a:off x="5130337" y="225201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9B7B008-0F76-D7C6-9D1D-B874962B42CD}"/>
                </a:ext>
              </a:extLst>
            </p:cNvPr>
            <p:cNvCxnSpPr>
              <a:stCxn id="70" idx="5"/>
              <a:endCxn id="83" idx="1"/>
            </p:cNvCxnSpPr>
            <p:nvPr/>
          </p:nvCxnSpPr>
          <p:spPr>
            <a:xfrm>
              <a:off x="51303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38F41D1-3FA9-8A50-C7E0-2C0A5303F9C0}"/>
                </a:ext>
              </a:extLst>
            </p:cNvPr>
            <p:cNvSpPr/>
            <p:nvPr/>
          </p:nvSpPr>
          <p:spPr>
            <a:xfrm>
              <a:off x="6752855" y="212193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8AF7435-ED9F-C556-7DE7-DCFFFD360D61}"/>
                </a:ext>
              </a:extLst>
            </p:cNvPr>
            <p:cNvCxnSpPr>
              <a:stCxn id="81" idx="5"/>
              <a:endCxn id="88" idx="1"/>
            </p:cNvCxnSpPr>
            <p:nvPr/>
          </p:nvCxnSpPr>
          <p:spPr>
            <a:xfrm>
              <a:off x="68829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863BC73-DF19-6DA4-8C74-60977F77C792}"/>
                </a:ext>
              </a:extLst>
            </p:cNvPr>
            <p:cNvSpPr/>
            <p:nvPr/>
          </p:nvSpPr>
          <p:spPr>
            <a:xfrm>
              <a:off x="6829055" y="532233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D6F0E51-98DA-E0FA-02B5-8899B9FB29D3}"/>
                    </a:ext>
                  </a:extLst>
                </p:cNvPr>
                <p:cNvSpPr txBox="1"/>
                <p:nvPr/>
              </p:nvSpPr>
              <p:spPr>
                <a:xfrm>
                  <a:off x="6676655" y="1828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D6F0E51-98DA-E0FA-02B5-8899B9FB2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655" y="1828800"/>
                  <a:ext cx="3706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2693FEE-1A69-5388-6715-6AD5C4986374}"/>
                    </a:ext>
                  </a:extLst>
                </p:cNvPr>
                <p:cNvSpPr txBox="1"/>
                <p:nvPr/>
              </p:nvSpPr>
              <p:spPr>
                <a:xfrm>
                  <a:off x="6676655" y="5398532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2693FEE-1A69-5388-6715-6AD5C4986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655" y="5398532"/>
                  <a:ext cx="37542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AE97E3F-F7AB-18AB-A2C2-1B88D3106E34}"/>
                </a:ext>
              </a:extLst>
            </p:cNvPr>
            <p:cNvCxnSpPr>
              <a:stCxn id="83" idx="7"/>
              <a:endCxn id="88" idx="3"/>
            </p:cNvCxnSpPr>
            <p:nvPr/>
          </p:nvCxnSpPr>
          <p:spPr>
            <a:xfrm flipV="1">
              <a:off x="69591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C49DAA9-6A44-F8A5-6699-63E83DE96352}"/>
                </a:ext>
              </a:extLst>
            </p:cNvPr>
            <p:cNvGrpSpPr/>
            <p:nvPr/>
          </p:nvGrpSpPr>
          <p:grpSpPr>
            <a:xfrm>
              <a:off x="8657855" y="3581400"/>
              <a:ext cx="409945" cy="369332"/>
              <a:chOff x="4191000" y="3593068"/>
              <a:chExt cx="409945" cy="36933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16F63729-EEC9-BD7D-F807-A1BFF748A271}"/>
                  </a:ext>
                </a:extLst>
              </p:cNvPr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B7182936-94AD-0641-E4C5-489B3D7E8FE2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6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27585BD-3AE4-8F6E-B7EF-4C4BD1E62F29}"/>
                </a:ext>
              </a:extLst>
            </p:cNvPr>
            <p:cNvCxnSpPr/>
            <p:nvPr/>
          </p:nvCxnSpPr>
          <p:spPr>
            <a:xfrm>
              <a:off x="6829055" y="2274332"/>
              <a:ext cx="76200" cy="304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5CBD25C-DBCB-F0C2-48E0-9CE2BA3F8A98}"/>
                </a:ext>
              </a:extLst>
            </p:cNvPr>
            <p:cNvCxnSpPr/>
            <p:nvPr/>
          </p:nvCxnSpPr>
          <p:spPr>
            <a:xfrm flipV="1">
              <a:off x="5130884" y="2253347"/>
              <a:ext cx="1644836" cy="14924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3C112CA-9A17-240B-882D-4DF9B448D8D8}"/>
                </a:ext>
              </a:extLst>
            </p:cNvPr>
            <p:cNvCxnSpPr/>
            <p:nvPr/>
          </p:nvCxnSpPr>
          <p:spPr>
            <a:xfrm>
              <a:off x="6829055" y="2274332"/>
              <a:ext cx="76200" cy="30480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DE17D59-6137-944E-0052-27E3ADCBC263}"/>
                </a:ext>
              </a:extLst>
            </p:cNvPr>
            <p:cNvCxnSpPr>
              <a:cxnSpLocks/>
              <a:stCxn id="83" idx="7"/>
            </p:cNvCxnSpPr>
            <p:nvPr/>
          </p:nvCxnSpPr>
          <p:spPr>
            <a:xfrm flipV="1">
              <a:off x="6959137" y="3829896"/>
              <a:ext cx="1743354" cy="151475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54EDEEA-2E35-8794-DDE7-BDB0CD8ACD5F}"/>
                </a:ext>
              </a:extLst>
            </p:cNvPr>
            <p:cNvSpPr txBox="1"/>
            <p:nvPr/>
          </p:nvSpPr>
          <p:spPr>
            <a:xfrm>
              <a:off x="6524255" y="36429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4BA9431-27D8-7E88-F3AC-A992CA77E1F5}"/>
                </a:ext>
              </a:extLst>
            </p:cNvPr>
            <p:cNvSpPr txBox="1"/>
            <p:nvPr/>
          </p:nvSpPr>
          <p:spPr>
            <a:xfrm>
              <a:off x="7604647" y="42555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20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9919D2F-15F8-495D-4369-49F60AD04D65}"/>
                </a:ext>
              </a:extLst>
            </p:cNvPr>
            <p:cNvSpPr txBox="1"/>
            <p:nvPr/>
          </p:nvSpPr>
          <p:spPr>
            <a:xfrm>
              <a:off x="5928247" y="30333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AAD5B5C-5B24-EEC8-C9B7-71D0556A8F0E}"/>
                </a:ext>
              </a:extLst>
            </p:cNvPr>
            <p:cNvSpPr txBox="1"/>
            <p:nvPr/>
          </p:nvSpPr>
          <p:spPr>
            <a:xfrm>
              <a:off x="5686055" y="27315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20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A8A2398-E7B8-035B-85AB-83A0F3FEB21B}"/>
                </a:ext>
              </a:extLst>
            </p:cNvPr>
            <p:cNvSpPr txBox="1"/>
            <p:nvPr/>
          </p:nvSpPr>
          <p:spPr>
            <a:xfrm>
              <a:off x="7667255" y="31125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7" name="Smiley Face 6">
            <a:extLst>
              <a:ext uri="{FF2B5EF4-FFF2-40B4-BE49-F238E27FC236}">
                <a16:creationId xmlns:a16="http://schemas.microsoft.com/office/drawing/2014/main" id="{37620637-1B0D-1D04-2705-3CEBFD2B885A}"/>
              </a:ext>
            </a:extLst>
          </p:cNvPr>
          <p:cNvSpPr/>
          <p:nvPr/>
        </p:nvSpPr>
        <p:spPr>
          <a:xfrm>
            <a:off x="6675623" y="5943600"/>
            <a:ext cx="533400" cy="533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ular Arrow 9">
            <a:extLst>
              <a:ext uri="{FF2B5EF4-FFF2-40B4-BE49-F238E27FC236}">
                <a16:creationId xmlns:a16="http://schemas.microsoft.com/office/drawing/2014/main" id="{942FF371-C7EF-2694-BCF1-264EBB10DB39}"/>
              </a:ext>
            </a:extLst>
          </p:cNvPr>
          <p:cNvSpPr/>
          <p:nvPr/>
        </p:nvSpPr>
        <p:spPr>
          <a:xfrm rot="20284900" flipV="1">
            <a:off x="6772405" y="2615025"/>
            <a:ext cx="1051447" cy="990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81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loud Callout 38">
            <a:extLst>
              <a:ext uri="{FF2B5EF4-FFF2-40B4-BE49-F238E27FC236}">
                <a16:creationId xmlns:a16="http://schemas.microsoft.com/office/drawing/2014/main" id="{BA59EBBB-1E15-40EA-F30C-CD9346B55611}"/>
              </a:ext>
            </a:extLst>
          </p:cNvPr>
          <p:cNvSpPr/>
          <p:nvPr/>
        </p:nvSpPr>
        <p:spPr>
          <a:xfrm>
            <a:off x="283815" y="5662460"/>
            <a:ext cx="4335440" cy="988411"/>
          </a:xfrm>
          <a:prstGeom prst="cloudCallout">
            <a:avLst>
              <a:gd name="adj1" fmla="val 26301"/>
              <a:gd name="adj2" fmla="val 723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But how did we arrive at this  redistribution 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Let us look carefully.</a:t>
            </a:r>
            <a:endParaRPr lang="en-US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D25B144-F654-7693-9890-FC22C88B4D85}"/>
                  </a:ext>
                </a:extLst>
              </p:cNvPr>
              <p:cNvSpPr/>
              <p:nvPr/>
            </p:nvSpPr>
            <p:spPr>
              <a:xfrm>
                <a:off x="2505614" y="6039364"/>
                <a:ext cx="3415408" cy="54110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006C31"/>
                    </a:solidFill>
                  </a:rPr>
                  <a:t>Redistribution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of 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helped sending  more flow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D25B144-F654-7693-9890-FC22C88B4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4" y="6039364"/>
                <a:ext cx="3415408" cy="541106"/>
              </a:xfrm>
              <a:prstGeom prst="roundRect">
                <a:avLst/>
              </a:prstGeom>
              <a:blipFill>
                <a:blip r:embed="rId8"/>
                <a:stretch>
                  <a:fillRect l="-355" t="-13043" r="-1596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2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8" grpId="0"/>
      <p:bldP spid="43" grpId="0"/>
      <p:bldP spid="44" grpId="0"/>
      <p:bldP spid="71" grpId="0"/>
      <p:bldP spid="65" grpId="0"/>
      <p:bldP spid="75" grpId="0"/>
      <p:bldP spid="45" grpId="0"/>
      <p:bldP spid="47" grpId="0"/>
      <p:bldP spid="48" grpId="0"/>
      <p:bldP spid="5" grpId="0"/>
      <p:bldP spid="19" grpId="0"/>
      <p:bldP spid="7" grpId="0" animBg="1"/>
      <p:bldP spid="7" grpId="1" animBg="1"/>
      <p:bldP spid="10" grpId="0" animBg="1"/>
      <p:bldP spid="10" grpId="1" animBg="1"/>
      <p:bldP spid="6" grpId="0" animBg="1"/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293453" y="42096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66392" y="2819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4692DC-173D-7D04-F68C-4A2D623C50C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685800" y="3810000"/>
            <a:ext cx="1694500" cy="15162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EE8E2B-8729-70AA-71A5-FE719C770DAF}"/>
              </a:ext>
            </a:extLst>
          </p:cNvPr>
          <p:cNvGrpSpPr/>
          <p:nvPr/>
        </p:nvGrpSpPr>
        <p:grpSpPr>
          <a:xfrm>
            <a:off x="-533400" y="1295401"/>
            <a:ext cx="3276599" cy="4953000"/>
            <a:chOff x="4114800" y="1295401"/>
            <a:chExt cx="3276599" cy="4953000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2CA7F04-7912-334D-B16D-7A4946664ED1}"/>
                </a:ext>
              </a:extLst>
            </p:cNvPr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605882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36BDFA7-6783-1BE1-AD6A-31250BD7350E}"/>
                </a:ext>
              </a:extLst>
            </p:cNvPr>
            <p:cNvCxnSpPr/>
            <p:nvPr/>
          </p:nvCxnSpPr>
          <p:spPr>
            <a:xfrm flipH="1" flipV="1">
              <a:off x="7010400" y="22207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8EAEFD-2ACE-0C4E-9EEB-B7C50AE71F60}"/>
              </a:ext>
            </a:extLst>
          </p:cNvPr>
          <p:cNvCxnSpPr>
            <a:cxnSpLocks/>
          </p:cNvCxnSpPr>
          <p:nvPr/>
        </p:nvCxnSpPr>
        <p:spPr>
          <a:xfrm>
            <a:off x="2514600" y="2286000"/>
            <a:ext cx="1752600" cy="149173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6">
            <a:extLst>
              <a:ext uri="{FF2B5EF4-FFF2-40B4-BE49-F238E27FC236}">
                <a16:creationId xmlns:a16="http://schemas.microsoft.com/office/drawing/2014/main" id="{5FB6086E-7EDD-C4C0-D3C2-0C8C870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Insights</a:t>
            </a:r>
            <a:br>
              <a:rPr lang="en-US" sz="3600" b="1" dirty="0"/>
            </a:br>
            <a:r>
              <a:rPr lang="en-US" sz="3600" b="1" dirty="0"/>
              <a:t>gained from the 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1067A-95CD-2F47-A6B6-47572820EEE1}"/>
              </a:ext>
            </a:extLst>
          </p:cNvPr>
          <p:cNvSpPr txBox="1"/>
          <p:nvPr/>
        </p:nvSpPr>
        <p:spPr>
          <a:xfrm>
            <a:off x="4728466" y="2590800"/>
            <a:ext cx="272888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traversed a </a:t>
            </a:r>
            <a:r>
              <a:rPr lang="en-US" i="1" u="sng" dirty="0">
                <a:solidFill>
                  <a:srgbClr val="C00000"/>
                </a:solidFill>
              </a:rPr>
              <a:t>virtual</a:t>
            </a:r>
            <a:r>
              <a:rPr lang="en-US" dirty="0"/>
              <a:t>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9129B5-2478-1040-AC3A-4AC96B7AB593}"/>
                  </a:ext>
                </a:extLst>
              </p:cNvPr>
              <p:cNvSpPr txBox="1"/>
              <p:nvPr/>
            </p:nvSpPr>
            <p:spPr>
              <a:xfrm>
                <a:off x="4526880" y="3076407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9129B5-2478-1040-AC3A-4AC96B7AB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80" y="3076407"/>
                <a:ext cx="665567" cy="369332"/>
              </a:xfrm>
              <a:prstGeom prst="rect">
                <a:avLst/>
              </a:prstGeom>
              <a:blipFill>
                <a:blip r:embed="rId6"/>
                <a:stretch>
                  <a:fillRect l="-7547" t="-6667" r="-754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9C81F8A-5091-9648-8E0F-8D84AE25C4E8}"/>
                  </a:ext>
                </a:extLst>
              </p:cNvPr>
              <p:cNvSpPr txBox="1"/>
              <p:nvPr/>
            </p:nvSpPr>
            <p:spPr>
              <a:xfrm>
                <a:off x="4509247" y="4002475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9C81F8A-5091-9648-8E0F-8D84AE25C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247" y="4002475"/>
                <a:ext cx="683200" cy="369332"/>
              </a:xfrm>
              <a:prstGeom prst="rect">
                <a:avLst/>
              </a:prstGeom>
              <a:blipFill>
                <a:blip r:embed="rId7"/>
                <a:stretch>
                  <a:fillRect l="-9259" t="-10000" r="-740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482B00A-258F-AB4A-946B-AF1E99B7CF77}"/>
                  </a:ext>
                </a:extLst>
              </p:cNvPr>
              <p:cNvSpPr txBox="1"/>
              <p:nvPr/>
            </p:nvSpPr>
            <p:spPr>
              <a:xfrm>
                <a:off x="4495800" y="4840675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482B00A-258F-AB4A-946B-AF1E99B7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40675"/>
                <a:ext cx="641522" cy="369332"/>
              </a:xfrm>
              <a:prstGeom prst="rect">
                <a:avLst/>
              </a:prstGeom>
              <a:blipFill>
                <a:blip r:embed="rId8"/>
                <a:stretch>
                  <a:fillRect l="-9804" t="-6667" r="-78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75E2D-BC3F-0E48-ADBC-EBA01A5FE833}"/>
                  </a:ext>
                </a:extLst>
              </p:cNvPr>
              <p:cNvSpPr txBox="1"/>
              <p:nvPr/>
            </p:nvSpPr>
            <p:spPr>
              <a:xfrm>
                <a:off x="5150124" y="3086585"/>
                <a:ext cx="132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Present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75E2D-BC3F-0E48-ADBC-EBA01A5FE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124" y="3086585"/>
                <a:ext cx="1324080" cy="369332"/>
              </a:xfrm>
              <a:prstGeom prst="rect">
                <a:avLst/>
              </a:prstGeom>
              <a:blipFill>
                <a:blip r:embed="rId9"/>
                <a:stretch>
                  <a:fillRect l="-381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28DC881-7B49-3043-9534-B8A13EE84175}"/>
                  </a:ext>
                </a:extLst>
              </p:cNvPr>
              <p:cNvSpPr txBox="1"/>
              <p:nvPr/>
            </p:nvSpPr>
            <p:spPr>
              <a:xfrm>
                <a:off x="5088264" y="4840675"/>
                <a:ext cx="132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Present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28DC881-7B49-3043-9534-B8A13EE84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264" y="4840675"/>
                <a:ext cx="1324080" cy="369332"/>
              </a:xfrm>
              <a:prstGeom prst="rect">
                <a:avLst/>
              </a:prstGeom>
              <a:blipFill>
                <a:blip r:embed="rId10"/>
                <a:stretch>
                  <a:fillRect l="-381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457564A-EF08-6847-AE60-FFA7C23FA3AD}"/>
                  </a:ext>
                </a:extLst>
              </p:cNvPr>
              <p:cNvSpPr txBox="1"/>
              <p:nvPr/>
            </p:nvSpPr>
            <p:spPr>
              <a:xfrm>
                <a:off x="5088264" y="3988727"/>
                <a:ext cx="1737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Not</a:t>
                </a:r>
                <a:r>
                  <a:rPr lang="en-US" dirty="0"/>
                  <a:t> present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457564A-EF08-6847-AE60-FFA7C23FA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264" y="3988727"/>
                <a:ext cx="1737655" cy="369332"/>
              </a:xfrm>
              <a:prstGeom prst="rect">
                <a:avLst/>
              </a:prstGeom>
              <a:blipFill>
                <a:blip r:embed="rId11"/>
                <a:stretch>
                  <a:fillRect l="-2899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F598C4B7-F0FA-5C47-9049-20666A9ADA0E}"/>
              </a:ext>
            </a:extLst>
          </p:cNvPr>
          <p:cNvSpPr txBox="1"/>
          <p:nvPr/>
        </p:nvSpPr>
        <p:spPr>
          <a:xfrm>
            <a:off x="7147836" y="2984032"/>
            <a:ext cx="1767022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We increased flow </a:t>
            </a:r>
          </a:p>
          <a:p>
            <a:r>
              <a:rPr lang="en-US" sz="1600" dirty="0"/>
              <a:t>along this edge</a:t>
            </a:r>
            <a:endParaRPr lang="en-US" sz="16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1E60FE6-5A2D-7B4A-8838-8411EC5FBBA0}"/>
              </a:ext>
            </a:extLst>
          </p:cNvPr>
          <p:cNvSpPr txBox="1"/>
          <p:nvPr/>
        </p:nvSpPr>
        <p:spPr>
          <a:xfrm>
            <a:off x="7174730" y="4707090"/>
            <a:ext cx="1767022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We increased flow </a:t>
            </a:r>
          </a:p>
          <a:p>
            <a:r>
              <a:rPr lang="en-US" sz="1600" dirty="0"/>
              <a:t>along this edge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DCAF20B-DA8D-9440-98E6-2E1C94BCF82E}"/>
                  </a:ext>
                </a:extLst>
              </p:cNvPr>
              <p:cNvSpPr txBox="1"/>
              <p:nvPr/>
            </p:nvSpPr>
            <p:spPr>
              <a:xfrm>
                <a:off x="7164484" y="3715236"/>
                <a:ext cx="1979516" cy="86177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600" dirty="0"/>
                  <a:t>) present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&amp; we decreased flow </a:t>
                </a:r>
              </a:p>
              <a:p>
                <a:r>
                  <a:rPr lang="en-US" sz="1600" dirty="0"/>
                  <a:t>along this edge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DCAF20B-DA8D-9440-98E6-2E1C94BCF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84" y="3715236"/>
                <a:ext cx="1979516" cy="861774"/>
              </a:xfrm>
              <a:prstGeom prst="rect">
                <a:avLst/>
              </a:prstGeom>
              <a:blipFill>
                <a:blip r:embed="rId12"/>
                <a:stretch>
                  <a:fillRect l="-1538" t="-2113" r="-923" b="-42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Cloud Callout 38">
            <a:extLst>
              <a:ext uri="{FF2B5EF4-FFF2-40B4-BE49-F238E27FC236}">
                <a16:creationId xmlns:a16="http://schemas.microsoft.com/office/drawing/2014/main" id="{3F2640B2-D2A8-3547-9C42-7C41AB0DAE1B}"/>
              </a:ext>
            </a:extLst>
          </p:cNvPr>
          <p:cNvSpPr/>
          <p:nvPr/>
        </p:nvSpPr>
        <p:spPr>
          <a:xfrm>
            <a:off x="2842956" y="5490570"/>
            <a:ext cx="4777044" cy="1326225"/>
          </a:xfrm>
          <a:prstGeom prst="cloudCallout">
            <a:avLst>
              <a:gd name="adj1" fmla="val 26301"/>
              <a:gd name="adj2" fmla="val 723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think of the key insight ? Spend some time before going to the next slide.</a:t>
            </a:r>
            <a:endParaRPr lang="en-US" sz="1600" dirty="0">
              <a:solidFill>
                <a:srgbClr val="00206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5852AA-385D-C4D4-094A-E6881A417C85}"/>
              </a:ext>
            </a:extLst>
          </p:cNvPr>
          <p:cNvGrpSpPr/>
          <p:nvPr/>
        </p:nvGrpSpPr>
        <p:grpSpPr>
          <a:xfrm>
            <a:off x="123455" y="1828800"/>
            <a:ext cx="4448545" cy="3939064"/>
            <a:chOff x="4619255" y="1828800"/>
            <a:chExt cx="4448545" cy="39390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BE17E14-2650-2B60-E8A6-9DAE3E85530C}"/>
                </a:ext>
              </a:extLst>
            </p:cNvPr>
            <p:cNvGrpSpPr/>
            <p:nvPr/>
          </p:nvGrpSpPr>
          <p:grpSpPr>
            <a:xfrm>
              <a:off x="4619255" y="3581400"/>
              <a:ext cx="533400" cy="369332"/>
              <a:chOff x="152400" y="3593068"/>
              <a:chExt cx="533400" cy="369332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BD8B394-5958-C389-B737-2D679AB7A933}"/>
                  </a:ext>
                </a:extLst>
              </p:cNvPr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E5CE02E-F669-2783-B69F-92058FC2B2A9}"/>
                      </a:ext>
                    </a:extLst>
                  </p:cNvPr>
                  <p:cNvSpPr txBox="1"/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BAD387-25B8-FC14-EE9A-CBBC7EF223EA}"/>
                </a:ext>
              </a:extLst>
            </p:cNvPr>
            <p:cNvSpPr txBox="1"/>
            <p:nvPr/>
          </p:nvSpPr>
          <p:spPr>
            <a:xfrm>
              <a:off x="7848417" y="44811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80AF16-935A-F72F-BECA-E97A27A46489}"/>
                </a:ext>
              </a:extLst>
            </p:cNvPr>
            <p:cNvSpPr txBox="1"/>
            <p:nvPr/>
          </p:nvSpPr>
          <p:spPr>
            <a:xfrm>
              <a:off x="5609855" y="45573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9E70E9-FAAE-8D9A-2C18-9F9906A16ACC}"/>
                </a:ext>
              </a:extLst>
            </p:cNvPr>
            <p:cNvSpPr txBox="1"/>
            <p:nvPr/>
          </p:nvSpPr>
          <p:spPr>
            <a:xfrm>
              <a:off x="6905255" y="36429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69CE4E9-6436-DA3F-472D-CBFC8108E2E4}"/>
                </a:ext>
              </a:extLst>
            </p:cNvPr>
            <p:cNvCxnSpPr>
              <a:stCxn id="67" idx="7"/>
              <a:endCxn id="34" idx="3"/>
            </p:cNvCxnSpPr>
            <p:nvPr/>
          </p:nvCxnSpPr>
          <p:spPr>
            <a:xfrm flipV="1">
              <a:off x="5130337" y="225201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79F5C46-CB07-8CA7-4C9E-5AB9899CDB01}"/>
                </a:ext>
              </a:extLst>
            </p:cNvPr>
            <p:cNvCxnSpPr>
              <a:stCxn id="67" idx="5"/>
              <a:endCxn id="36" idx="1"/>
            </p:cNvCxnSpPr>
            <p:nvPr/>
          </p:nvCxnSpPr>
          <p:spPr>
            <a:xfrm>
              <a:off x="51303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405DBC5-B5B0-095C-E704-DB927450AA1C}"/>
                </a:ext>
              </a:extLst>
            </p:cNvPr>
            <p:cNvSpPr/>
            <p:nvPr/>
          </p:nvSpPr>
          <p:spPr>
            <a:xfrm>
              <a:off x="6752855" y="212193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B44A81C-A80E-47FA-1A51-36464E420714}"/>
                </a:ext>
              </a:extLst>
            </p:cNvPr>
            <p:cNvCxnSpPr>
              <a:stCxn id="34" idx="5"/>
              <a:endCxn id="64" idx="1"/>
            </p:cNvCxnSpPr>
            <p:nvPr/>
          </p:nvCxnSpPr>
          <p:spPr>
            <a:xfrm>
              <a:off x="68829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D72FDB8-0CAD-CD6D-09E7-CC3DBAA80244}"/>
                </a:ext>
              </a:extLst>
            </p:cNvPr>
            <p:cNvSpPr/>
            <p:nvPr/>
          </p:nvSpPr>
          <p:spPr>
            <a:xfrm>
              <a:off x="6829055" y="532233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884E48-195E-BA9D-5B43-035ECF5210FD}"/>
                    </a:ext>
                  </a:extLst>
                </p:cNvPr>
                <p:cNvSpPr txBox="1"/>
                <p:nvPr/>
              </p:nvSpPr>
              <p:spPr>
                <a:xfrm>
                  <a:off x="6676655" y="1828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D6F0E51-98DA-E0FA-02B5-8899B9FB2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655" y="1828800"/>
                  <a:ext cx="37061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8514D41-9B21-235C-A835-61112BE8C7A9}"/>
                    </a:ext>
                  </a:extLst>
                </p:cNvPr>
                <p:cNvSpPr txBox="1"/>
                <p:nvPr/>
              </p:nvSpPr>
              <p:spPr>
                <a:xfrm>
                  <a:off x="6676655" y="5398532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2693FEE-1A69-5388-6715-6AD5C4986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655" y="5398532"/>
                  <a:ext cx="37542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0AAEAAB-5DE3-9D00-87C6-52AFCAF0F831}"/>
                </a:ext>
              </a:extLst>
            </p:cNvPr>
            <p:cNvCxnSpPr>
              <a:stCxn id="36" idx="7"/>
              <a:endCxn id="64" idx="3"/>
            </p:cNvCxnSpPr>
            <p:nvPr/>
          </p:nvCxnSpPr>
          <p:spPr>
            <a:xfrm flipV="1">
              <a:off x="69591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13FA4E9-0A06-F9AF-FE69-5072673F72BE}"/>
                </a:ext>
              </a:extLst>
            </p:cNvPr>
            <p:cNvGrpSpPr/>
            <p:nvPr/>
          </p:nvGrpSpPr>
          <p:grpSpPr>
            <a:xfrm>
              <a:off x="8657855" y="3581400"/>
              <a:ext cx="409945" cy="369332"/>
              <a:chOff x="4191000" y="3593068"/>
              <a:chExt cx="409945" cy="369332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A9BA02B-FB0B-FC1D-2223-E80401E8B074}"/>
                  </a:ext>
                </a:extLst>
              </p:cNvPr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3D11040-E66A-8404-C546-B25AF3D6345F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6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F19221-F567-1D75-8E7B-8F0CEDAF8C97}"/>
                </a:ext>
              </a:extLst>
            </p:cNvPr>
            <p:cNvCxnSpPr/>
            <p:nvPr/>
          </p:nvCxnSpPr>
          <p:spPr>
            <a:xfrm>
              <a:off x="6829055" y="2274332"/>
              <a:ext cx="76200" cy="304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FE30C42-C364-0858-16E6-752589ADAF60}"/>
                </a:ext>
              </a:extLst>
            </p:cNvPr>
            <p:cNvCxnSpPr/>
            <p:nvPr/>
          </p:nvCxnSpPr>
          <p:spPr>
            <a:xfrm flipV="1">
              <a:off x="5130884" y="2253347"/>
              <a:ext cx="1644836" cy="14924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92D4524-5920-6E8F-5503-207A31C1D661}"/>
                </a:ext>
              </a:extLst>
            </p:cNvPr>
            <p:cNvCxnSpPr/>
            <p:nvPr/>
          </p:nvCxnSpPr>
          <p:spPr>
            <a:xfrm>
              <a:off x="6829055" y="2274332"/>
              <a:ext cx="76200" cy="30480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ED01E52-5897-6648-400C-63D30DCF89B5}"/>
                </a:ext>
              </a:extLst>
            </p:cNvPr>
            <p:cNvCxnSpPr>
              <a:cxnSpLocks/>
              <a:stCxn id="36" idx="7"/>
            </p:cNvCxnSpPr>
            <p:nvPr/>
          </p:nvCxnSpPr>
          <p:spPr>
            <a:xfrm flipV="1">
              <a:off x="6959137" y="3829896"/>
              <a:ext cx="1743354" cy="151475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40B30A-3F6C-0FE9-B0CD-66237B7A2C35}"/>
                </a:ext>
              </a:extLst>
            </p:cNvPr>
            <p:cNvSpPr txBox="1"/>
            <p:nvPr/>
          </p:nvSpPr>
          <p:spPr>
            <a:xfrm>
              <a:off x="6524255" y="36429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20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5B6897-8E14-2B22-97A7-6272780070A8}"/>
                </a:ext>
              </a:extLst>
            </p:cNvPr>
            <p:cNvSpPr txBox="1"/>
            <p:nvPr/>
          </p:nvSpPr>
          <p:spPr>
            <a:xfrm>
              <a:off x="7604647" y="42555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20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00F0DB-DE72-5DA5-24A2-C9D61BCE42D4}"/>
                </a:ext>
              </a:extLst>
            </p:cNvPr>
            <p:cNvSpPr txBox="1"/>
            <p:nvPr/>
          </p:nvSpPr>
          <p:spPr>
            <a:xfrm>
              <a:off x="5928247" y="30333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A43F7C3-5F16-7282-7ABC-738679EAC0CB}"/>
                </a:ext>
              </a:extLst>
            </p:cNvPr>
            <p:cNvSpPr txBox="1"/>
            <p:nvPr/>
          </p:nvSpPr>
          <p:spPr>
            <a:xfrm>
              <a:off x="5686055" y="27315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20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BB8A84-ECC8-E740-1201-B863800E19DF}"/>
                </a:ext>
              </a:extLst>
            </p:cNvPr>
            <p:cNvSpPr txBox="1"/>
            <p:nvPr/>
          </p:nvSpPr>
          <p:spPr>
            <a:xfrm>
              <a:off x="7667255" y="31125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C114DFB-8197-5826-94E2-F92BD2866A34}"/>
              </a:ext>
            </a:extLst>
          </p:cNvPr>
          <p:cNvSpPr txBox="1"/>
          <p:nvPr/>
        </p:nvSpPr>
        <p:spPr>
          <a:xfrm>
            <a:off x="1945798" y="3642954"/>
            <a:ext cx="367408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70" name="Up Arrow 21">
            <a:extLst>
              <a:ext uri="{FF2B5EF4-FFF2-40B4-BE49-F238E27FC236}">
                <a16:creationId xmlns:a16="http://schemas.microsoft.com/office/drawing/2014/main" id="{75B215BA-DC67-E3BA-2A93-14B6551DB77E}"/>
              </a:ext>
            </a:extLst>
          </p:cNvPr>
          <p:cNvSpPr/>
          <p:nvPr/>
        </p:nvSpPr>
        <p:spPr>
          <a:xfrm>
            <a:off x="1300976" y="3886200"/>
            <a:ext cx="375424" cy="36933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22">
            <a:extLst>
              <a:ext uri="{FF2B5EF4-FFF2-40B4-BE49-F238E27FC236}">
                <a16:creationId xmlns:a16="http://schemas.microsoft.com/office/drawing/2014/main" id="{B86854B1-BB97-FA6A-7EA8-A2C75E584879}"/>
              </a:ext>
            </a:extLst>
          </p:cNvPr>
          <p:cNvSpPr/>
          <p:nvPr/>
        </p:nvSpPr>
        <p:spPr>
          <a:xfrm>
            <a:off x="3358376" y="2542478"/>
            <a:ext cx="375424" cy="34145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24">
            <a:extLst>
              <a:ext uri="{FF2B5EF4-FFF2-40B4-BE49-F238E27FC236}">
                <a16:creationId xmlns:a16="http://schemas.microsoft.com/office/drawing/2014/main" id="{7ACB60FC-CA79-3845-B908-73E2919D838A}"/>
              </a:ext>
            </a:extLst>
          </p:cNvPr>
          <p:cNvSpPr/>
          <p:nvPr/>
        </p:nvSpPr>
        <p:spPr>
          <a:xfrm>
            <a:off x="1936666" y="3344690"/>
            <a:ext cx="367408" cy="30777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 Arrow 25">
            <a:extLst>
              <a:ext uri="{FF2B5EF4-FFF2-40B4-BE49-F238E27FC236}">
                <a16:creationId xmlns:a16="http://schemas.microsoft.com/office/drawing/2014/main" id="{B9C2FD1D-028B-A53D-1350-B83C079C7758}"/>
              </a:ext>
            </a:extLst>
          </p:cNvPr>
          <p:cNvSpPr/>
          <p:nvPr/>
        </p:nvSpPr>
        <p:spPr>
          <a:xfrm>
            <a:off x="6788416" y="2973288"/>
            <a:ext cx="375424" cy="36933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31">
            <a:extLst>
              <a:ext uri="{FF2B5EF4-FFF2-40B4-BE49-F238E27FC236}">
                <a16:creationId xmlns:a16="http://schemas.microsoft.com/office/drawing/2014/main" id="{87A51639-A9D1-5471-B7A9-298075D678FA}"/>
              </a:ext>
            </a:extLst>
          </p:cNvPr>
          <p:cNvSpPr/>
          <p:nvPr/>
        </p:nvSpPr>
        <p:spPr>
          <a:xfrm>
            <a:off x="6863576" y="4709584"/>
            <a:ext cx="375424" cy="36933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32">
            <a:extLst>
              <a:ext uri="{FF2B5EF4-FFF2-40B4-BE49-F238E27FC236}">
                <a16:creationId xmlns:a16="http://schemas.microsoft.com/office/drawing/2014/main" id="{0FCBA3D3-CDD4-570C-F670-A3991034588F}"/>
              </a:ext>
            </a:extLst>
          </p:cNvPr>
          <p:cNvSpPr/>
          <p:nvPr/>
        </p:nvSpPr>
        <p:spPr>
          <a:xfrm>
            <a:off x="6823895" y="4033252"/>
            <a:ext cx="367408" cy="30777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4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5" grpId="0"/>
      <p:bldP spid="6" grpId="0" animBg="1"/>
      <p:bldP spid="7" grpId="0"/>
      <p:bldP spid="96" grpId="0"/>
      <p:bldP spid="97" grpId="0"/>
      <p:bldP spid="8" grpId="0"/>
      <p:bldP spid="98" grpId="0"/>
      <p:bldP spid="99" grpId="0"/>
      <p:bldP spid="104" grpId="1" animBg="1"/>
      <p:bldP spid="105" grpId="1" animBg="1"/>
      <p:bldP spid="106" grpId="1" animBg="1"/>
      <p:bldP spid="107" grpId="0" animBg="1"/>
      <p:bldP spid="69" grpId="0" animBg="1"/>
      <p:bldP spid="70" grpId="0" animBg="1"/>
      <p:bldP spid="72" grpId="0" animBg="1"/>
      <p:bldP spid="73" grpId="0" animBg="1"/>
      <p:bldP spid="76" grpId="0" animBg="1"/>
      <p:bldP spid="77" grpId="0" animBg="1"/>
      <p:bldP spid="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78F8E989-DC33-15B3-51AE-B86B1BF32E79}"/>
              </a:ext>
            </a:extLst>
          </p:cNvPr>
          <p:cNvSpPr/>
          <p:nvPr/>
        </p:nvSpPr>
        <p:spPr>
          <a:xfrm>
            <a:off x="76200" y="1752600"/>
            <a:ext cx="8674744" cy="42672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2F4C1FE-324E-9882-6D5A-7B9FF251D6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Consider any flow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2F4C1FE-324E-9882-6D5A-7B9FF251D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D0256-4F1A-2C8B-0EAF-F0A5D30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5C5450-1A28-1959-4B36-16886EB4EF8A}"/>
              </a:ext>
            </a:extLst>
          </p:cNvPr>
          <p:cNvGrpSpPr/>
          <p:nvPr/>
        </p:nvGrpSpPr>
        <p:grpSpPr>
          <a:xfrm>
            <a:off x="457200" y="3745468"/>
            <a:ext cx="429181" cy="369332"/>
            <a:chOff x="1219200" y="4442936"/>
            <a:chExt cx="429181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AF18B6-6B94-7DC3-091C-E8F840C976A6}"/>
                </a:ext>
              </a:extLst>
            </p:cNvPr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791BFF-1438-9E91-AC86-846DB828A7E4}"/>
                    </a:ext>
                  </a:extLst>
                </p:cNvPr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20E87E-A1C1-4F69-CC0D-093255D132B1}"/>
              </a:ext>
            </a:extLst>
          </p:cNvPr>
          <p:cNvGrpSpPr/>
          <p:nvPr/>
        </p:nvGrpSpPr>
        <p:grpSpPr>
          <a:xfrm>
            <a:off x="7848600" y="3657600"/>
            <a:ext cx="533400" cy="369332"/>
            <a:chOff x="6934200" y="4431268"/>
            <a:chExt cx="533400" cy="3693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737916-7BE2-F0B5-2A4D-53D9216A1129}"/>
                </a:ext>
              </a:extLst>
            </p:cNvPr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E28F24A-45C4-008F-ADCA-1314E5F1351E}"/>
                    </a:ext>
                  </a:extLst>
                </p:cNvPr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684022-B90F-DC2D-CEC4-18BC45A6C6F4}"/>
                  </a:ext>
                </a:extLst>
              </p:cNvPr>
              <p:cNvSpPr txBox="1"/>
              <p:nvPr/>
            </p:nvSpPr>
            <p:spPr>
              <a:xfrm>
                <a:off x="4178944" y="62600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684022-B90F-DC2D-CEC4-18BC45A6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44" y="6260068"/>
                <a:ext cx="3930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9F7DA-6B89-8FC3-67DF-180BE7A8FD9A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1844866" y="3587426"/>
            <a:ext cx="668105" cy="8544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327472-BC8E-504A-D0FC-1D8A8CDD7939}"/>
              </a:ext>
            </a:extLst>
          </p:cNvPr>
          <p:cNvCxnSpPr>
            <a:cxnSpLocks/>
          </p:cNvCxnSpPr>
          <p:nvPr/>
        </p:nvCxnSpPr>
        <p:spPr>
          <a:xfrm flipV="1">
            <a:off x="1847529" y="3581400"/>
            <a:ext cx="668105" cy="85449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DE81FD3-3E7A-05C6-E07D-0717B88E2FFE}"/>
              </a:ext>
            </a:extLst>
          </p:cNvPr>
          <p:cNvSpPr/>
          <p:nvPr/>
        </p:nvSpPr>
        <p:spPr>
          <a:xfrm>
            <a:off x="1524000" y="4267200"/>
            <a:ext cx="495584" cy="47951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9F51F1-A8A5-14F8-3A14-2CC57D94E4AA}"/>
                  </a:ext>
                </a:extLst>
              </p:cNvPr>
              <p:cNvSpPr txBox="1"/>
              <p:nvPr/>
            </p:nvSpPr>
            <p:spPr>
              <a:xfrm>
                <a:off x="1714784" y="3745468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9F51F1-A8A5-14F8-3A14-2CC57D94E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784" y="3745468"/>
                <a:ext cx="5485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E5F98512-7780-28E7-9541-900A92D5801F}"/>
              </a:ext>
            </a:extLst>
          </p:cNvPr>
          <p:cNvSpPr/>
          <p:nvPr/>
        </p:nvSpPr>
        <p:spPr>
          <a:xfrm>
            <a:off x="2324384" y="3352800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4DC46D-4AEA-5A8F-B9F3-3D8B1F1262B0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2515634" y="3516868"/>
            <a:ext cx="1071243" cy="914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0D5201-CC71-655C-82F7-2FA3D7DA9042}"/>
              </a:ext>
            </a:extLst>
          </p:cNvPr>
          <p:cNvCxnSpPr>
            <a:cxnSpLocks/>
          </p:cNvCxnSpPr>
          <p:nvPr/>
        </p:nvCxnSpPr>
        <p:spPr>
          <a:xfrm flipV="1">
            <a:off x="2593873" y="3505200"/>
            <a:ext cx="993004" cy="76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949EE7-DF92-2D12-3395-7D8167126BD4}"/>
                  </a:ext>
                </a:extLst>
              </p:cNvPr>
              <p:cNvSpPr txBox="1"/>
              <p:nvPr/>
            </p:nvSpPr>
            <p:spPr>
              <a:xfrm>
                <a:off x="2781584" y="3048000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949EE7-DF92-2D12-3395-7D8167126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584" y="3048000"/>
                <a:ext cx="5485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745B1EE5-5C74-EE74-046C-0EA6F549D531}"/>
              </a:ext>
            </a:extLst>
          </p:cNvPr>
          <p:cNvSpPr/>
          <p:nvPr/>
        </p:nvSpPr>
        <p:spPr>
          <a:xfrm>
            <a:off x="3391184" y="3276600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C24847-ACC6-DF18-CCC3-2C2337B141CB}"/>
              </a:ext>
            </a:extLst>
          </p:cNvPr>
          <p:cNvCxnSpPr>
            <a:cxnSpLocks/>
          </p:cNvCxnSpPr>
          <p:nvPr/>
        </p:nvCxnSpPr>
        <p:spPr>
          <a:xfrm flipH="1">
            <a:off x="4803816" y="2819400"/>
            <a:ext cx="545332" cy="5557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D28B6C-5B55-4AF1-BF1D-CE76D66ECB2D}"/>
              </a:ext>
            </a:extLst>
          </p:cNvPr>
          <p:cNvCxnSpPr>
            <a:cxnSpLocks/>
          </p:cNvCxnSpPr>
          <p:nvPr/>
        </p:nvCxnSpPr>
        <p:spPr>
          <a:xfrm flipV="1">
            <a:off x="3657600" y="3429000"/>
            <a:ext cx="993004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43A9D4-1943-0263-77CA-66A3534A8E62}"/>
              </a:ext>
            </a:extLst>
          </p:cNvPr>
          <p:cNvGrpSpPr/>
          <p:nvPr/>
        </p:nvGrpSpPr>
        <p:grpSpPr>
          <a:xfrm>
            <a:off x="1579838" y="4419600"/>
            <a:ext cx="386644" cy="404229"/>
            <a:chOff x="2455854" y="4419600"/>
            <a:chExt cx="386644" cy="4042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A3193D-D852-C409-38BC-05E06423430A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8178FB4-674E-096A-1E8F-EE86254DAB2F}"/>
                    </a:ext>
                  </a:extLst>
                </p:cNvPr>
                <p:cNvSpPr txBox="1"/>
                <p:nvPr/>
              </p:nvSpPr>
              <p:spPr>
                <a:xfrm>
                  <a:off x="2455854" y="4454497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8178FB4-674E-096A-1E8F-EE86254DA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854" y="4454497"/>
                  <a:ext cx="3866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8CAAA1-DAAB-D23E-6FFE-4C0E40D6F4F7}"/>
              </a:ext>
            </a:extLst>
          </p:cNvPr>
          <p:cNvGrpSpPr/>
          <p:nvPr/>
        </p:nvGrpSpPr>
        <p:grpSpPr>
          <a:xfrm>
            <a:off x="2431011" y="3505200"/>
            <a:ext cx="375423" cy="383104"/>
            <a:chOff x="2545027" y="4419600"/>
            <a:chExt cx="375423" cy="38310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74D0E9E-E9EB-C0B8-6B4D-D58C57CA78C4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D2E863-06BA-5997-5D21-F93334FED3D4}"/>
                    </a:ext>
                  </a:extLst>
                </p:cNvPr>
                <p:cNvSpPr txBox="1"/>
                <p:nvPr/>
              </p:nvSpPr>
              <p:spPr>
                <a:xfrm>
                  <a:off x="2545027" y="443337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D2E863-06BA-5997-5D21-F93334FED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027" y="4433372"/>
                  <a:ext cx="37542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44144B-FB4D-DDF5-4D41-F07F4CA46A6D}"/>
                  </a:ext>
                </a:extLst>
              </p:cNvPr>
              <p:cNvSpPr txBox="1"/>
              <p:nvPr/>
            </p:nvSpPr>
            <p:spPr>
              <a:xfrm>
                <a:off x="4724400" y="2743200"/>
                <a:ext cx="548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44144B-FB4D-DDF5-4D41-F07F4CA4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43200"/>
                <a:ext cx="5485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96AB55C-9DDB-999E-75D7-A19F9C0C606A}"/>
              </a:ext>
            </a:extLst>
          </p:cNvPr>
          <p:cNvSpPr/>
          <p:nvPr/>
        </p:nvSpPr>
        <p:spPr>
          <a:xfrm>
            <a:off x="5158364" y="2514600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8C2E897-7516-C6F7-3249-A1DE138B00E5}"/>
              </a:ext>
            </a:extLst>
          </p:cNvPr>
          <p:cNvGrpSpPr/>
          <p:nvPr/>
        </p:nvGrpSpPr>
        <p:grpSpPr>
          <a:xfrm>
            <a:off x="4554556" y="3352800"/>
            <a:ext cx="375423" cy="403318"/>
            <a:chOff x="2486770" y="4419600"/>
            <a:chExt cx="375423" cy="40331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C69649D-9E50-28DA-C762-72106331ADD6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6DF5012-BFA5-B83C-91FF-D01693639B68}"/>
                    </a:ext>
                  </a:extLst>
                </p:cNvPr>
                <p:cNvSpPr txBox="1"/>
                <p:nvPr/>
              </p:nvSpPr>
              <p:spPr>
                <a:xfrm>
                  <a:off x="2486770" y="4453586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6DF5012-BFA5-B83C-91FF-D01693639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70" y="4453586"/>
                  <a:ext cx="37542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BFBF66B-6822-4440-4FB0-E28C5273595F}"/>
              </a:ext>
            </a:extLst>
          </p:cNvPr>
          <p:cNvCxnSpPr>
            <a:cxnSpLocks/>
          </p:cNvCxnSpPr>
          <p:nvPr/>
        </p:nvCxnSpPr>
        <p:spPr>
          <a:xfrm flipV="1">
            <a:off x="3698489" y="3429000"/>
            <a:ext cx="993004" cy="76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22A6143C-B982-2D43-A4D7-452799D22A43}"/>
              </a:ext>
            </a:extLst>
          </p:cNvPr>
          <p:cNvSpPr/>
          <p:nvPr/>
        </p:nvSpPr>
        <p:spPr>
          <a:xfrm>
            <a:off x="4457416" y="3200400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198626-C536-E2B2-5376-55035E86597B}"/>
                  </a:ext>
                </a:extLst>
              </p:cNvPr>
              <p:cNvSpPr txBox="1"/>
              <p:nvPr/>
            </p:nvSpPr>
            <p:spPr>
              <a:xfrm>
                <a:off x="3810000" y="3048000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198626-C536-E2B2-5376-55035E865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048000"/>
                <a:ext cx="54854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4DB436-DFF7-61A4-91D1-1A83CA1E4AFE}"/>
              </a:ext>
            </a:extLst>
          </p:cNvPr>
          <p:cNvCxnSpPr>
            <a:cxnSpLocks/>
            <a:stCxn id="69" idx="2"/>
            <a:endCxn id="55" idx="6"/>
          </p:cNvCxnSpPr>
          <p:nvPr/>
        </p:nvCxnSpPr>
        <p:spPr>
          <a:xfrm flipH="1" flipV="1">
            <a:off x="5493488" y="2758440"/>
            <a:ext cx="746852" cy="35868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DDD6444-A70F-AD73-4656-04483A0B3B5C}"/>
                  </a:ext>
                </a:extLst>
              </p:cNvPr>
              <p:cNvSpPr txBox="1"/>
              <p:nvPr/>
            </p:nvSpPr>
            <p:spPr>
              <a:xfrm>
                <a:off x="5623652" y="2590800"/>
                <a:ext cx="548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DDD6444-A70F-AD73-4656-04483A0B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652" y="2590800"/>
                <a:ext cx="54854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25464F8B-0DE0-4529-0235-43051196F270}"/>
              </a:ext>
            </a:extLst>
          </p:cNvPr>
          <p:cNvSpPr/>
          <p:nvPr/>
        </p:nvSpPr>
        <p:spPr>
          <a:xfrm>
            <a:off x="6057616" y="2873282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7957C-DA43-BD2C-C41E-2EBD41FC3061}"/>
              </a:ext>
            </a:extLst>
          </p:cNvPr>
          <p:cNvGrpSpPr/>
          <p:nvPr/>
        </p:nvGrpSpPr>
        <p:grpSpPr>
          <a:xfrm>
            <a:off x="5191272" y="2399056"/>
            <a:ext cx="380232" cy="435584"/>
            <a:chOff x="2440984" y="4136416"/>
            <a:chExt cx="380232" cy="43558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30D363E-4D77-86EE-CC0A-34ED96EF999F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66DCC8-3875-8964-E22A-CFC467DD7A8C}"/>
                    </a:ext>
                  </a:extLst>
                </p:cNvPr>
                <p:cNvSpPr txBox="1"/>
                <p:nvPr/>
              </p:nvSpPr>
              <p:spPr>
                <a:xfrm>
                  <a:off x="2440984" y="4136416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66DCC8-3875-8964-E22A-CFC467DD7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984" y="4136416"/>
                  <a:ext cx="3802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B786DC-792A-7911-6F66-FC5E22D989C5}"/>
              </a:ext>
            </a:extLst>
          </p:cNvPr>
          <p:cNvGrpSpPr/>
          <p:nvPr/>
        </p:nvGrpSpPr>
        <p:grpSpPr>
          <a:xfrm>
            <a:off x="3401570" y="3429000"/>
            <a:ext cx="370614" cy="457200"/>
            <a:chOff x="2438400" y="4419600"/>
            <a:chExt cx="370614" cy="4572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E046270-8F9A-DF86-5792-8AD7BA7A6E8E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29068D5-FF14-30F7-8D5B-9CFE7A21DC2D}"/>
                    </a:ext>
                  </a:extLst>
                </p:cNvPr>
                <p:cNvSpPr txBox="1"/>
                <p:nvPr/>
              </p:nvSpPr>
              <p:spPr>
                <a:xfrm>
                  <a:off x="2438400" y="45074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29068D5-FF14-30F7-8D5B-9CFE7A21D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507468"/>
                  <a:ext cx="37061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0AEC03D-75C4-6C82-528F-97C55298D97E}"/>
              </a:ext>
            </a:extLst>
          </p:cNvPr>
          <p:cNvGrpSpPr/>
          <p:nvPr/>
        </p:nvGrpSpPr>
        <p:grpSpPr>
          <a:xfrm>
            <a:off x="6087940" y="2743200"/>
            <a:ext cx="377026" cy="450122"/>
            <a:chOff x="2438400" y="4121878"/>
            <a:chExt cx="377026" cy="45012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E5CD128-2C31-9ADF-B9C4-1B15E33788C5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747C844-9587-706B-E013-9880B143BC49}"/>
                    </a:ext>
                  </a:extLst>
                </p:cNvPr>
                <p:cNvSpPr txBox="1"/>
                <p:nvPr/>
              </p:nvSpPr>
              <p:spPr>
                <a:xfrm>
                  <a:off x="2438400" y="412187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747C844-9587-706B-E013-9880B143B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121878"/>
                  <a:ext cx="377026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7B70C9-ABFD-86BB-67D0-385588FC043A}"/>
              </a:ext>
            </a:extLst>
          </p:cNvPr>
          <p:cNvCxnSpPr>
            <a:cxnSpLocks/>
            <a:stCxn id="69" idx="5"/>
            <a:endCxn id="79" idx="2"/>
          </p:cNvCxnSpPr>
          <p:nvPr/>
        </p:nvCxnSpPr>
        <p:spPr>
          <a:xfrm>
            <a:off x="6370422" y="3171004"/>
            <a:ext cx="885410" cy="939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9071F27-6214-4D60-B5E8-7CDC1EEDAC39}"/>
              </a:ext>
            </a:extLst>
          </p:cNvPr>
          <p:cNvSpPr/>
          <p:nvPr/>
        </p:nvSpPr>
        <p:spPr>
          <a:xfrm>
            <a:off x="7048216" y="3025682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9DBC5C-4648-F9C2-D71F-7A3C1A98CD11}"/>
              </a:ext>
            </a:extLst>
          </p:cNvPr>
          <p:cNvGrpSpPr/>
          <p:nvPr/>
        </p:nvGrpSpPr>
        <p:grpSpPr>
          <a:xfrm>
            <a:off x="7078540" y="2895600"/>
            <a:ext cx="354584" cy="450122"/>
            <a:chOff x="2438400" y="4121878"/>
            <a:chExt cx="354584" cy="45012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6F3DD4-21B8-5E63-6732-4E7E6D276793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453D9E-0F7D-9BCE-6D47-71F48689D7A9}"/>
                    </a:ext>
                  </a:extLst>
                </p:cNvPr>
                <p:cNvSpPr txBox="1"/>
                <p:nvPr/>
              </p:nvSpPr>
              <p:spPr>
                <a:xfrm>
                  <a:off x="2438400" y="4121878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453D9E-0F7D-9BCE-6D47-71F48689D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121878"/>
                  <a:ext cx="35458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CBEE5E-7E8B-93B5-E118-2C022EF9AF54}"/>
                  </a:ext>
                </a:extLst>
              </p:cNvPr>
              <p:cNvSpPr txBox="1"/>
              <p:nvPr/>
            </p:nvSpPr>
            <p:spPr>
              <a:xfrm>
                <a:off x="6553200" y="2907268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CBEE5E-7E8B-93B5-E118-2C022EF9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907268"/>
                <a:ext cx="5485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3F2D6A5-632B-DEEF-FE72-C68A413704B4}"/>
              </a:ext>
            </a:extLst>
          </p:cNvPr>
          <p:cNvCxnSpPr>
            <a:cxnSpLocks/>
            <a:stCxn id="69" idx="5"/>
            <a:endCxn id="79" idx="2"/>
          </p:cNvCxnSpPr>
          <p:nvPr/>
        </p:nvCxnSpPr>
        <p:spPr>
          <a:xfrm>
            <a:off x="6370422" y="3171004"/>
            <a:ext cx="885410" cy="9392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Line Callout 1 65">
                <a:extLst>
                  <a:ext uri="{FF2B5EF4-FFF2-40B4-BE49-F238E27FC236}">
                    <a16:creationId xmlns:a16="http://schemas.microsoft.com/office/drawing/2014/main" id="{DE824FD5-0F0B-0C5C-D481-46435B9EE1AE}"/>
                  </a:ext>
                </a:extLst>
              </p:cNvPr>
              <p:cNvSpPr/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94162"/>
                  <a:gd name="adj4" fmla="val 2380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inflow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Line Callout 1 65">
                <a:extLst>
                  <a:ext uri="{FF2B5EF4-FFF2-40B4-BE49-F238E27FC236}">
                    <a16:creationId xmlns:a16="http://schemas.microsoft.com/office/drawing/2014/main" id="{DE824FD5-0F0B-0C5C-D481-46435B9EE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94162"/>
                  <a:gd name="adj4" fmla="val 23805"/>
                </a:avLst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Line Callout 1 65">
                <a:extLst>
                  <a:ext uri="{FF2B5EF4-FFF2-40B4-BE49-F238E27FC236}">
                    <a16:creationId xmlns:a16="http://schemas.microsoft.com/office/drawing/2014/main" id="{B7F54ED3-7F71-E67B-3181-D3CF78512A36}"/>
                  </a:ext>
                </a:extLst>
              </p:cNvPr>
              <p:cNvSpPr/>
              <p:nvPr/>
            </p:nvSpPr>
            <p:spPr>
              <a:xfrm>
                <a:off x="824608" y="6033572"/>
                <a:ext cx="2985392" cy="533400"/>
              </a:xfrm>
              <a:prstGeom prst="borderCallout1">
                <a:avLst>
                  <a:gd name="adj1" fmla="val -183"/>
                  <a:gd name="adj2" fmla="val 50435"/>
                  <a:gd name="adj3" fmla="val -247651"/>
                  <a:gd name="adj4" fmla="val 36504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outflow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Line Callout 1 65">
                <a:extLst>
                  <a:ext uri="{FF2B5EF4-FFF2-40B4-BE49-F238E27FC236}">
                    <a16:creationId xmlns:a16="http://schemas.microsoft.com/office/drawing/2014/main" id="{B7F54ED3-7F71-E67B-3181-D3CF78512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08" y="6033572"/>
                <a:ext cx="2985392" cy="533400"/>
              </a:xfrm>
              <a:prstGeom prst="borderCallout1">
                <a:avLst>
                  <a:gd name="adj1" fmla="val -183"/>
                  <a:gd name="adj2" fmla="val 50435"/>
                  <a:gd name="adj3" fmla="val -247651"/>
                  <a:gd name="adj4" fmla="val 36504"/>
                </a:avLst>
              </a:prstGeom>
              <a:blipFill>
                <a:blip r:embed="rId24"/>
                <a:stretch>
                  <a:fillRect b="-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Line Callout 1 65">
                <a:extLst>
                  <a:ext uri="{FF2B5EF4-FFF2-40B4-BE49-F238E27FC236}">
                    <a16:creationId xmlns:a16="http://schemas.microsoft.com/office/drawing/2014/main" id="{3C510B0E-25A9-7454-08BF-1F087DE0D565}"/>
                  </a:ext>
                </a:extLst>
              </p:cNvPr>
              <p:cNvSpPr/>
              <p:nvPr/>
            </p:nvSpPr>
            <p:spPr>
              <a:xfrm>
                <a:off x="1908874" y="1216456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83709"/>
                  <a:gd name="adj4" fmla="val 5966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inflow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Line Callout 1 65">
                <a:extLst>
                  <a:ext uri="{FF2B5EF4-FFF2-40B4-BE49-F238E27FC236}">
                    <a16:creationId xmlns:a16="http://schemas.microsoft.com/office/drawing/2014/main" id="{3C510B0E-25A9-7454-08BF-1F087DE0D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874" y="1216456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83709"/>
                  <a:gd name="adj4" fmla="val 59664"/>
                </a:avLst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Line Callout 1 65">
                <a:extLst>
                  <a:ext uri="{FF2B5EF4-FFF2-40B4-BE49-F238E27FC236}">
                    <a16:creationId xmlns:a16="http://schemas.microsoft.com/office/drawing/2014/main" id="{B70E7224-B777-6D72-1FD4-D8BD2A931015}"/>
                  </a:ext>
                </a:extLst>
              </p:cNvPr>
              <p:cNvSpPr/>
              <p:nvPr/>
            </p:nvSpPr>
            <p:spPr>
              <a:xfrm>
                <a:off x="1904038" y="1212314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79528"/>
                  <a:gd name="adj4" fmla="val 90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inflow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Line Callout 1 65">
                <a:extLst>
                  <a:ext uri="{FF2B5EF4-FFF2-40B4-BE49-F238E27FC236}">
                    <a16:creationId xmlns:a16="http://schemas.microsoft.com/office/drawing/2014/main" id="{B70E7224-B777-6D72-1FD4-D8BD2A931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038" y="1212314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79528"/>
                  <a:gd name="adj4" fmla="val 90667"/>
                </a:avLst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Line Callout 1 65">
                <a:extLst>
                  <a:ext uri="{FF2B5EF4-FFF2-40B4-BE49-F238E27FC236}">
                    <a16:creationId xmlns:a16="http://schemas.microsoft.com/office/drawing/2014/main" id="{C3E66DD7-A6A2-C8E4-A628-323138D210C0}"/>
                  </a:ext>
                </a:extLst>
              </p:cNvPr>
              <p:cNvSpPr/>
              <p:nvPr/>
            </p:nvSpPr>
            <p:spPr>
              <a:xfrm>
                <a:off x="1899202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258274"/>
                  <a:gd name="adj4" fmla="val 11158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inflow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Line Callout 1 65">
                <a:extLst>
                  <a:ext uri="{FF2B5EF4-FFF2-40B4-BE49-F238E27FC236}">
                    <a16:creationId xmlns:a16="http://schemas.microsoft.com/office/drawing/2014/main" id="{C3E66DD7-A6A2-C8E4-A628-323138D21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02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258274"/>
                  <a:gd name="adj4" fmla="val 111584"/>
                </a:avLst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Line Callout 1 65">
                <a:extLst>
                  <a:ext uri="{FF2B5EF4-FFF2-40B4-BE49-F238E27FC236}">
                    <a16:creationId xmlns:a16="http://schemas.microsoft.com/office/drawing/2014/main" id="{20F60C4D-ABCB-7271-E5E4-B691F0FB24EC}"/>
                  </a:ext>
                </a:extLst>
              </p:cNvPr>
              <p:cNvSpPr/>
              <p:nvPr/>
            </p:nvSpPr>
            <p:spPr>
              <a:xfrm>
                <a:off x="1898488" y="1216456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14720"/>
                  <a:gd name="adj4" fmla="val 14781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inflow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Line Callout 1 65">
                <a:extLst>
                  <a:ext uri="{FF2B5EF4-FFF2-40B4-BE49-F238E27FC236}">
                    <a16:creationId xmlns:a16="http://schemas.microsoft.com/office/drawing/2014/main" id="{20F60C4D-ABCB-7271-E5E4-B691F0FB2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88" y="1216456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14720"/>
                  <a:gd name="adj4" fmla="val 147817"/>
                </a:avLst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Line Callout 1 65">
                <a:extLst>
                  <a:ext uri="{FF2B5EF4-FFF2-40B4-BE49-F238E27FC236}">
                    <a16:creationId xmlns:a16="http://schemas.microsoft.com/office/drawing/2014/main" id="{50792506-165F-8C5E-936B-CCB3A973571A}"/>
                  </a:ext>
                </a:extLst>
              </p:cNvPr>
              <p:cNvSpPr/>
              <p:nvPr/>
            </p:nvSpPr>
            <p:spPr>
              <a:xfrm>
                <a:off x="1902898" y="1201752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37716"/>
                  <a:gd name="adj4" fmla="val 17844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inflow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Line Callout 1 65">
                <a:extLst>
                  <a:ext uri="{FF2B5EF4-FFF2-40B4-BE49-F238E27FC236}">
                    <a16:creationId xmlns:a16="http://schemas.microsoft.com/office/drawing/2014/main" id="{50792506-165F-8C5E-936B-CCB3A9735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898" y="1201752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37716"/>
                  <a:gd name="adj4" fmla="val 178446"/>
                </a:avLst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loud Callout 38">
            <a:extLst>
              <a:ext uri="{FF2B5EF4-FFF2-40B4-BE49-F238E27FC236}">
                <a16:creationId xmlns:a16="http://schemas.microsoft.com/office/drawing/2014/main" id="{58081495-2070-8B47-F848-EE4428B32C0C}"/>
              </a:ext>
            </a:extLst>
          </p:cNvPr>
          <p:cNvSpPr/>
          <p:nvPr/>
        </p:nvSpPr>
        <p:spPr>
          <a:xfrm>
            <a:off x="4092295" y="4974047"/>
            <a:ext cx="4777044" cy="1326225"/>
          </a:xfrm>
          <a:prstGeom prst="cloudCallout">
            <a:avLst>
              <a:gd name="adj1" fmla="val 26301"/>
              <a:gd name="adj2" fmla="val 723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use this insight for sending more flow from source to sink 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Think for a few minutes before moving further.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50"/>
                            </p:stCondLst>
                            <p:childTnLst>
                              <p:par>
                                <p:cTn id="10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50"/>
                            </p:stCondLst>
                            <p:childTnLst>
                              <p:par>
                                <p:cTn id="1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750"/>
                            </p:stCondLst>
                            <p:childTnLst>
                              <p:par>
                                <p:cTn id="28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000"/>
                            </p:stCondLst>
                            <p:childTnLst>
                              <p:par>
                                <p:cTn id="3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500"/>
                            </p:stCondLst>
                            <p:childTnLst>
                              <p:par>
                                <p:cTn id="30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14" grpId="0"/>
      <p:bldP spid="33" grpId="2" animBg="1"/>
      <p:bldP spid="34" grpId="0"/>
      <p:bldP spid="35" grpId="0" animBg="1"/>
      <p:bldP spid="35" grpId="1" animBg="1"/>
      <p:bldP spid="48" grpId="0"/>
      <p:bldP spid="49" grpId="0" animBg="1"/>
      <p:bldP spid="49" grpId="1" animBg="1"/>
      <p:bldP spid="57" grpId="0"/>
      <p:bldP spid="58" grpId="0" animBg="1"/>
      <p:bldP spid="58" grpId="1" animBg="1"/>
      <p:bldP spid="65" grpId="0" animBg="1"/>
      <p:bldP spid="65" grpId="1" animBg="1"/>
      <p:bldP spid="66" grpId="0"/>
      <p:bldP spid="71" grpId="0"/>
      <p:bldP spid="72" grpId="0" animBg="1"/>
      <p:bldP spid="72" grpId="1" animBg="1"/>
      <p:bldP spid="76" grpId="0" animBg="1"/>
      <p:bldP spid="82" grpId="0"/>
      <p:bldP spid="2" grpId="0" animBg="1"/>
      <p:bldP spid="2" grpId="1" animBg="1"/>
      <p:bldP spid="3" grpId="1" animBg="1"/>
      <p:bldP spid="4" grpId="0" animBg="1"/>
      <p:bldP spid="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1" animBg="1"/>
      <p:bldP spid="19" grpId="0" animBg="1"/>
      <p:bldP spid="1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78F8E989-DC33-15B3-51AE-B86B1BF32E79}"/>
              </a:ext>
            </a:extLst>
          </p:cNvPr>
          <p:cNvSpPr/>
          <p:nvPr/>
        </p:nvSpPr>
        <p:spPr>
          <a:xfrm>
            <a:off x="76200" y="1752600"/>
            <a:ext cx="8674744" cy="42672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43A9D4-1943-0263-77CA-66A3534A8E62}"/>
              </a:ext>
            </a:extLst>
          </p:cNvPr>
          <p:cNvGrpSpPr/>
          <p:nvPr/>
        </p:nvGrpSpPr>
        <p:grpSpPr>
          <a:xfrm>
            <a:off x="603956" y="3862971"/>
            <a:ext cx="386644" cy="404229"/>
            <a:chOff x="2455854" y="4419600"/>
            <a:chExt cx="386644" cy="4042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A3193D-D852-C409-38BC-05E06423430A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8178FB4-674E-096A-1E8F-EE86254DAB2F}"/>
                    </a:ext>
                  </a:extLst>
                </p:cNvPr>
                <p:cNvSpPr txBox="1"/>
                <p:nvPr/>
              </p:nvSpPr>
              <p:spPr>
                <a:xfrm>
                  <a:off x="2455854" y="4454497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8178FB4-674E-096A-1E8F-EE86254DA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854" y="4454497"/>
                  <a:ext cx="3866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2F4C1FE-324E-9882-6D5A-7B9FF251D6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Consider any flow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2F4C1FE-324E-9882-6D5A-7B9FF251D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D0256-4F1A-2C8B-0EAF-F0A5D30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20E87E-A1C1-4F69-CC0D-093255D132B1}"/>
              </a:ext>
            </a:extLst>
          </p:cNvPr>
          <p:cNvGrpSpPr/>
          <p:nvPr/>
        </p:nvGrpSpPr>
        <p:grpSpPr>
          <a:xfrm>
            <a:off x="7848600" y="3657600"/>
            <a:ext cx="533400" cy="369332"/>
            <a:chOff x="6934200" y="4431268"/>
            <a:chExt cx="533400" cy="3693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737916-7BE2-F0B5-2A4D-53D9216A1129}"/>
                </a:ext>
              </a:extLst>
            </p:cNvPr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E28F24A-45C4-008F-ADCA-1314E5F1351E}"/>
                    </a:ext>
                  </a:extLst>
                </p:cNvPr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684022-B90F-DC2D-CEC4-18BC45A6C6F4}"/>
                  </a:ext>
                </a:extLst>
              </p:cNvPr>
              <p:cNvSpPr txBox="1"/>
              <p:nvPr/>
            </p:nvSpPr>
            <p:spPr>
              <a:xfrm>
                <a:off x="4178944" y="62600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684022-B90F-DC2D-CEC4-18BC45A6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44" y="6260068"/>
                <a:ext cx="3930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9F7DA-6B89-8FC3-67DF-180BE7A8FD9A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868984" y="3581400"/>
            <a:ext cx="1646650" cy="3038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DE81FD3-3E7A-05C6-E07D-0717B88E2FFE}"/>
              </a:ext>
            </a:extLst>
          </p:cNvPr>
          <p:cNvSpPr/>
          <p:nvPr/>
        </p:nvSpPr>
        <p:spPr>
          <a:xfrm>
            <a:off x="533400" y="3711482"/>
            <a:ext cx="495584" cy="47951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9F51F1-A8A5-14F8-3A14-2CC57D94E4AA}"/>
                  </a:ext>
                </a:extLst>
              </p:cNvPr>
              <p:cNvSpPr txBox="1"/>
              <p:nvPr/>
            </p:nvSpPr>
            <p:spPr>
              <a:xfrm>
                <a:off x="1524000" y="3745468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9F51F1-A8A5-14F8-3A14-2CC57D94E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745468"/>
                <a:ext cx="5485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4DC46D-4AEA-5A8F-B9F3-3D8B1F1262B0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2515634" y="3516868"/>
            <a:ext cx="1071243" cy="914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949EE7-DF92-2D12-3395-7D8167126BD4}"/>
                  </a:ext>
                </a:extLst>
              </p:cNvPr>
              <p:cNvSpPr txBox="1"/>
              <p:nvPr/>
            </p:nvSpPr>
            <p:spPr>
              <a:xfrm>
                <a:off x="2781584" y="3048000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949EE7-DF92-2D12-3395-7D8167126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584" y="3048000"/>
                <a:ext cx="5485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C24847-ACC6-DF18-CCC3-2C2337B141CB}"/>
              </a:ext>
            </a:extLst>
          </p:cNvPr>
          <p:cNvCxnSpPr>
            <a:cxnSpLocks/>
          </p:cNvCxnSpPr>
          <p:nvPr/>
        </p:nvCxnSpPr>
        <p:spPr>
          <a:xfrm flipH="1">
            <a:off x="4803816" y="2819400"/>
            <a:ext cx="545332" cy="5557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D28B6C-5B55-4AF1-BF1D-CE76D66ECB2D}"/>
              </a:ext>
            </a:extLst>
          </p:cNvPr>
          <p:cNvCxnSpPr>
            <a:cxnSpLocks/>
          </p:cNvCxnSpPr>
          <p:nvPr/>
        </p:nvCxnSpPr>
        <p:spPr>
          <a:xfrm flipV="1">
            <a:off x="3657600" y="3429000"/>
            <a:ext cx="993004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8CAAA1-DAAB-D23E-6FFE-4C0E40D6F4F7}"/>
              </a:ext>
            </a:extLst>
          </p:cNvPr>
          <p:cNvGrpSpPr/>
          <p:nvPr/>
        </p:nvGrpSpPr>
        <p:grpSpPr>
          <a:xfrm>
            <a:off x="2431011" y="3505200"/>
            <a:ext cx="375423" cy="383104"/>
            <a:chOff x="2545027" y="4419600"/>
            <a:chExt cx="375423" cy="38310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74D0E9E-E9EB-C0B8-6B4D-D58C57CA78C4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D2E863-06BA-5997-5D21-F93334FED3D4}"/>
                    </a:ext>
                  </a:extLst>
                </p:cNvPr>
                <p:cNvSpPr txBox="1"/>
                <p:nvPr/>
              </p:nvSpPr>
              <p:spPr>
                <a:xfrm>
                  <a:off x="2545027" y="443337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D2E863-06BA-5997-5D21-F93334FED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027" y="4433372"/>
                  <a:ext cx="37542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44144B-FB4D-DDF5-4D41-F07F4CA46A6D}"/>
                  </a:ext>
                </a:extLst>
              </p:cNvPr>
              <p:cNvSpPr txBox="1"/>
              <p:nvPr/>
            </p:nvSpPr>
            <p:spPr>
              <a:xfrm>
                <a:off x="4724400" y="2743200"/>
                <a:ext cx="548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44144B-FB4D-DDF5-4D41-F07F4CA4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43200"/>
                <a:ext cx="5485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58C2E897-7516-C6F7-3249-A1DE138B00E5}"/>
              </a:ext>
            </a:extLst>
          </p:cNvPr>
          <p:cNvGrpSpPr/>
          <p:nvPr/>
        </p:nvGrpSpPr>
        <p:grpSpPr>
          <a:xfrm>
            <a:off x="4554556" y="3352800"/>
            <a:ext cx="375423" cy="403318"/>
            <a:chOff x="2486770" y="4419600"/>
            <a:chExt cx="375423" cy="40331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C69649D-9E50-28DA-C762-72106331ADD6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6DF5012-BFA5-B83C-91FF-D01693639B68}"/>
                    </a:ext>
                  </a:extLst>
                </p:cNvPr>
                <p:cNvSpPr txBox="1"/>
                <p:nvPr/>
              </p:nvSpPr>
              <p:spPr>
                <a:xfrm>
                  <a:off x="2486770" y="4453586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6DF5012-BFA5-B83C-91FF-D01693639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70" y="4453586"/>
                  <a:ext cx="37542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198626-C536-E2B2-5376-55035E86597B}"/>
                  </a:ext>
                </a:extLst>
              </p:cNvPr>
              <p:cNvSpPr txBox="1"/>
              <p:nvPr/>
            </p:nvSpPr>
            <p:spPr>
              <a:xfrm>
                <a:off x="3810000" y="3048000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198626-C536-E2B2-5376-55035E865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048000"/>
                <a:ext cx="54854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4DB436-DFF7-61A4-91D1-1A83CA1E4AFE}"/>
              </a:ext>
            </a:extLst>
          </p:cNvPr>
          <p:cNvCxnSpPr>
            <a:cxnSpLocks/>
            <a:stCxn id="69" idx="2"/>
            <a:endCxn id="55" idx="6"/>
          </p:cNvCxnSpPr>
          <p:nvPr/>
        </p:nvCxnSpPr>
        <p:spPr>
          <a:xfrm flipH="1" flipV="1">
            <a:off x="5493488" y="2758440"/>
            <a:ext cx="746852" cy="35868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DDD6444-A70F-AD73-4656-04483A0B3B5C}"/>
                  </a:ext>
                </a:extLst>
              </p:cNvPr>
              <p:cNvSpPr txBox="1"/>
              <p:nvPr/>
            </p:nvSpPr>
            <p:spPr>
              <a:xfrm>
                <a:off x="5623652" y="2590800"/>
                <a:ext cx="548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DDD6444-A70F-AD73-4656-04483A0B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652" y="2590800"/>
                <a:ext cx="5485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7957C-DA43-BD2C-C41E-2EBD41FC3061}"/>
              </a:ext>
            </a:extLst>
          </p:cNvPr>
          <p:cNvGrpSpPr/>
          <p:nvPr/>
        </p:nvGrpSpPr>
        <p:grpSpPr>
          <a:xfrm>
            <a:off x="5191272" y="2399056"/>
            <a:ext cx="380232" cy="435584"/>
            <a:chOff x="2440984" y="4136416"/>
            <a:chExt cx="380232" cy="43558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30D363E-4D77-86EE-CC0A-34ED96EF999F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66DCC8-3875-8964-E22A-CFC467DD7A8C}"/>
                    </a:ext>
                  </a:extLst>
                </p:cNvPr>
                <p:cNvSpPr txBox="1"/>
                <p:nvPr/>
              </p:nvSpPr>
              <p:spPr>
                <a:xfrm>
                  <a:off x="2440984" y="4136416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66DCC8-3875-8964-E22A-CFC467DD7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984" y="4136416"/>
                  <a:ext cx="38023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B786DC-792A-7911-6F66-FC5E22D989C5}"/>
              </a:ext>
            </a:extLst>
          </p:cNvPr>
          <p:cNvGrpSpPr/>
          <p:nvPr/>
        </p:nvGrpSpPr>
        <p:grpSpPr>
          <a:xfrm>
            <a:off x="3401570" y="3429000"/>
            <a:ext cx="370614" cy="457200"/>
            <a:chOff x="2438400" y="4419600"/>
            <a:chExt cx="370614" cy="4572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E046270-8F9A-DF86-5792-8AD7BA7A6E8E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29068D5-FF14-30F7-8D5B-9CFE7A21DC2D}"/>
                    </a:ext>
                  </a:extLst>
                </p:cNvPr>
                <p:cNvSpPr txBox="1"/>
                <p:nvPr/>
              </p:nvSpPr>
              <p:spPr>
                <a:xfrm>
                  <a:off x="2438400" y="45074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29068D5-FF14-30F7-8D5B-9CFE7A21D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507468"/>
                  <a:ext cx="37061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0AEC03D-75C4-6C82-528F-97C55298D97E}"/>
              </a:ext>
            </a:extLst>
          </p:cNvPr>
          <p:cNvGrpSpPr/>
          <p:nvPr/>
        </p:nvGrpSpPr>
        <p:grpSpPr>
          <a:xfrm>
            <a:off x="6087940" y="2743200"/>
            <a:ext cx="377026" cy="450122"/>
            <a:chOff x="2438400" y="4121878"/>
            <a:chExt cx="377026" cy="45012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E5CD128-2C31-9ADF-B9C4-1B15E33788C5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747C844-9587-706B-E013-9880B143BC49}"/>
                    </a:ext>
                  </a:extLst>
                </p:cNvPr>
                <p:cNvSpPr txBox="1"/>
                <p:nvPr/>
              </p:nvSpPr>
              <p:spPr>
                <a:xfrm>
                  <a:off x="2438400" y="412187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747C844-9587-706B-E013-9880B143B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121878"/>
                  <a:ext cx="377026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7B70C9-ABFD-86BB-67D0-385588FC043A}"/>
              </a:ext>
            </a:extLst>
          </p:cNvPr>
          <p:cNvCxnSpPr>
            <a:cxnSpLocks/>
            <a:stCxn id="69" idx="5"/>
            <a:endCxn id="79" idx="2"/>
          </p:cNvCxnSpPr>
          <p:nvPr/>
        </p:nvCxnSpPr>
        <p:spPr>
          <a:xfrm>
            <a:off x="6370422" y="3171004"/>
            <a:ext cx="885410" cy="939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9071F27-6214-4D60-B5E8-7CDC1EEDAC39}"/>
              </a:ext>
            </a:extLst>
          </p:cNvPr>
          <p:cNvSpPr/>
          <p:nvPr/>
        </p:nvSpPr>
        <p:spPr>
          <a:xfrm>
            <a:off x="7048216" y="3025682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9DBC5C-4648-F9C2-D71F-7A3C1A98CD11}"/>
              </a:ext>
            </a:extLst>
          </p:cNvPr>
          <p:cNvGrpSpPr/>
          <p:nvPr/>
        </p:nvGrpSpPr>
        <p:grpSpPr>
          <a:xfrm>
            <a:off x="7078540" y="2895600"/>
            <a:ext cx="354584" cy="450122"/>
            <a:chOff x="2438400" y="4121878"/>
            <a:chExt cx="354584" cy="45012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6F3DD4-21B8-5E63-6732-4E7E6D276793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453D9E-0F7D-9BCE-6D47-71F48689D7A9}"/>
                    </a:ext>
                  </a:extLst>
                </p:cNvPr>
                <p:cNvSpPr txBox="1"/>
                <p:nvPr/>
              </p:nvSpPr>
              <p:spPr>
                <a:xfrm>
                  <a:off x="2438400" y="4121878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453D9E-0F7D-9BCE-6D47-71F48689D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121878"/>
                  <a:ext cx="35458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CBEE5E-7E8B-93B5-E118-2C022EF9AF54}"/>
                  </a:ext>
                </a:extLst>
              </p:cNvPr>
              <p:cNvSpPr txBox="1"/>
              <p:nvPr/>
            </p:nvSpPr>
            <p:spPr>
              <a:xfrm>
                <a:off x="6553200" y="2907268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CBEE5E-7E8B-93B5-E118-2C022EF9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907268"/>
                <a:ext cx="54854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35C5450-1A28-1959-4B36-16886EB4EF8A}"/>
              </a:ext>
            </a:extLst>
          </p:cNvPr>
          <p:cNvGrpSpPr/>
          <p:nvPr/>
        </p:nvGrpSpPr>
        <p:grpSpPr>
          <a:xfrm>
            <a:off x="457200" y="3745468"/>
            <a:ext cx="429181" cy="369332"/>
            <a:chOff x="1219200" y="4442936"/>
            <a:chExt cx="429181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AF18B6-6B94-7DC3-091C-E8F840C976A6}"/>
                </a:ext>
              </a:extLst>
            </p:cNvPr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791BFF-1438-9E91-AC86-846DB828A7E4}"/>
                    </a:ext>
                  </a:extLst>
                </p:cNvPr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Line Callout 1 65">
                <a:extLst>
                  <a:ext uri="{FF2B5EF4-FFF2-40B4-BE49-F238E27FC236}">
                    <a16:creationId xmlns:a16="http://schemas.microsoft.com/office/drawing/2014/main" id="{1795E8AA-7EF7-4450-C24C-369B24EED26C}"/>
                  </a:ext>
                </a:extLst>
              </p:cNvPr>
              <p:cNvSpPr/>
              <p:nvPr/>
            </p:nvSpPr>
            <p:spPr>
              <a:xfrm>
                <a:off x="1902898" y="1201752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37716"/>
                  <a:gd name="adj4" fmla="val 17844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inflow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Line Callout 1 65">
                <a:extLst>
                  <a:ext uri="{FF2B5EF4-FFF2-40B4-BE49-F238E27FC236}">
                    <a16:creationId xmlns:a16="http://schemas.microsoft.com/office/drawing/2014/main" id="{1795E8AA-7EF7-4450-C24C-369B24EED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898" y="1201752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37716"/>
                  <a:gd name="adj4" fmla="val 178446"/>
                </a:avLst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Line Callout 1 65">
                <a:extLst>
                  <a:ext uri="{FF2B5EF4-FFF2-40B4-BE49-F238E27FC236}">
                    <a16:creationId xmlns:a16="http://schemas.microsoft.com/office/drawing/2014/main" id="{E1D505FA-B19F-AC27-09D4-E65F4CE838A8}"/>
                  </a:ext>
                </a:extLst>
              </p:cNvPr>
              <p:cNvSpPr/>
              <p:nvPr/>
            </p:nvSpPr>
            <p:spPr>
              <a:xfrm>
                <a:off x="824608" y="6033572"/>
                <a:ext cx="2985392" cy="533400"/>
              </a:xfrm>
              <a:prstGeom prst="borderCallout1">
                <a:avLst>
                  <a:gd name="adj1" fmla="val -183"/>
                  <a:gd name="adj2" fmla="val 50435"/>
                  <a:gd name="adj3" fmla="val -340132"/>
                  <a:gd name="adj4" fmla="val 224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outflow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Line Callout 1 65">
                <a:extLst>
                  <a:ext uri="{FF2B5EF4-FFF2-40B4-BE49-F238E27FC236}">
                    <a16:creationId xmlns:a16="http://schemas.microsoft.com/office/drawing/2014/main" id="{E1D505FA-B19F-AC27-09D4-E65F4CE83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08" y="6033572"/>
                <a:ext cx="2985392" cy="533400"/>
              </a:xfrm>
              <a:prstGeom prst="borderCallout1">
                <a:avLst>
                  <a:gd name="adj1" fmla="val -183"/>
                  <a:gd name="adj2" fmla="val 50435"/>
                  <a:gd name="adj3" fmla="val -340132"/>
                  <a:gd name="adj4" fmla="val 2248"/>
                </a:avLst>
              </a:prstGeom>
              <a:blipFill>
                <a:blip r:embed="rId22"/>
                <a:stretch>
                  <a:fillRect b="-2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7B6A7D-047F-32A5-C5A9-B2EFD2E672F7}"/>
                  </a:ext>
                </a:extLst>
              </p:cNvPr>
              <p:cNvSpPr txBox="1"/>
              <p:nvPr/>
            </p:nvSpPr>
            <p:spPr>
              <a:xfrm>
                <a:off x="3076018" y="6115325"/>
                <a:ext cx="352982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7B6A7D-047F-32A5-C5A9-B2EFD2E6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018" y="6115325"/>
                <a:ext cx="35298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316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78F8E989-DC33-15B3-51AE-B86B1BF32E79}"/>
              </a:ext>
            </a:extLst>
          </p:cNvPr>
          <p:cNvSpPr/>
          <p:nvPr/>
        </p:nvSpPr>
        <p:spPr>
          <a:xfrm>
            <a:off x="76200" y="1752600"/>
            <a:ext cx="8674744" cy="42672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43A9D4-1943-0263-77CA-66A3534A8E62}"/>
              </a:ext>
            </a:extLst>
          </p:cNvPr>
          <p:cNvGrpSpPr/>
          <p:nvPr/>
        </p:nvGrpSpPr>
        <p:grpSpPr>
          <a:xfrm>
            <a:off x="603956" y="3862971"/>
            <a:ext cx="386644" cy="404229"/>
            <a:chOff x="2455854" y="4419600"/>
            <a:chExt cx="386644" cy="4042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A3193D-D852-C409-38BC-05E06423430A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8178FB4-674E-096A-1E8F-EE86254DAB2F}"/>
                    </a:ext>
                  </a:extLst>
                </p:cNvPr>
                <p:cNvSpPr txBox="1"/>
                <p:nvPr/>
              </p:nvSpPr>
              <p:spPr>
                <a:xfrm>
                  <a:off x="2455854" y="4454497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8178FB4-674E-096A-1E8F-EE86254DA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854" y="4454497"/>
                  <a:ext cx="3866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2F4C1FE-324E-9882-6D5A-7B9FF251D6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Consider any flow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2F4C1FE-324E-9882-6D5A-7B9FF251D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D0256-4F1A-2C8B-0EAF-F0A5D30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684022-B90F-DC2D-CEC4-18BC45A6C6F4}"/>
                  </a:ext>
                </a:extLst>
              </p:cNvPr>
              <p:cNvSpPr txBox="1"/>
              <p:nvPr/>
            </p:nvSpPr>
            <p:spPr>
              <a:xfrm>
                <a:off x="4178944" y="62600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684022-B90F-DC2D-CEC4-18BC45A6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44" y="6260068"/>
                <a:ext cx="393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9F7DA-6B89-8FC3-67DF-180BE7A8FD9A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868984" y="3581400"/>
            <a:ext cx="1646650" cy="3038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9F51F1-A8A5-14F8-3A14-2CC57D94E4AA}"/>
                  </a:ext>
                </a:extLst>
              </p:cNvPr>
              <p:cNvSpPr txBox="1"/>
              <p:nvPr/>
            </p:nvSpPr>
            <p:spPr>
              <a:xfrm>
                <a:off x="1524000" y="3745468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9F51F1-A8A5-14F8-3A14-2CC57D94E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745468"/>
                <a:ext cx="5485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4DC46D-4AEA-5A8F-B9F3-3D8B1F1262B0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2515634" y="3516868"/>
            <a:ext cx="1071243" cy="914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949EE7-DF92-2D12-3395-7D8167126BD4}"/>
                  </a:ext>
                </a:extLst>
              </p:cNvPr>
              <p:cNvSpPr txBox="1"/>
              <p:nvPr/>
            </p:nvSpPr>
            <p:spPr>
              <a:xfrm>
                <a:off x="2781584" y="3048000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949EE7-DF92-2D12-3395-7D8167126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584" y="3048000"/>
                <a:ext cx="5485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C24847-ACC6-DF18-CCC3-2C2337B141CB}"/>
              </a:ext>
            </a:extLst>
          </p:cNvPr>
          <p:cNvCxnSpPr>
            <a:cxnSpLocks/>
          </p:cNvCxnSpPr>
          <p:nvPr/>
        </p:nvCxnSpPr>
        <p:spPr>
          <a:xfrm flipH="1">
            <a:off x="4803816" y="2819400"/>
            <a:ext cx="545332" cy="5557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D28B6C-5B55-4AF1-BF1D-CE76D66ECB2D}"/>
              </a:ext>
            </a:extLst>
          </p:cNvPr>
          <p:cNvCxnSpPr>
            <a:cxnSpLocks/>
          </p:cNvCxnSpPr>
          <p:nvPr/>
        </p:nvCxnSpPr>
        <p:spPr>
          <a:xfrm flipV="1">
            <a:off x="3657600" y="3429000"/>
            <a:ext cx="993004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8CAAA1-DAAB-D23E-6FFE-4C0E40D6F4F7}"/>
              </a:ext>
            </a:extLst>
          </p:cNvPr>
          <p:cNvGrpSpPr/>
          <p:nvPr/>
        </p:nvGrpSpPr>
        <p:grpSpPr>
          <a:xfrm>
            <a:off x="2431011" y="3505200"/>
            <a:ext cx="375423" cy="383104"/>
            <a:chOff x="2545027" y="4419600"/>
            <a:chExt cx="375423" cy="38310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74D0E9E-E9EB-C0B8-6B4D-D58C57CA78C4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D2E863-06BA-5997-5D21-F93334FED3D4}"/>
                    </a:ext>
                  </a:extLst>
                </p:cNvPr>
                <p:cNvSpPr txBox="1"/>
                <p:nvPr/>
              </p:nvSpPr>
              <p:spPr>
                <a:xfrm>
                  <a:off x="2545027" y="443337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D2E863-06BA-5997-5D21-F93334FED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027" y="4433372"/>
                  <a:ext cx="37542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44144B-FB4D-DDF5-4D41-F07F4CA46A6D}"/>
                  </a:ext>
                </a:extLst>
              </p:cNvPr>
              <p:cNvSpPr txBox="1"/>
              <p:nvPr/>
            </p:nvSpPr>
            <p:spPr>
              <a:xfrm>
                <a:off x="4724400" y="2743200"/>
                <a:ext cx="548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44144B-FB4D-DDF5-4D41-F07F4CA4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43200"/>
                <a:ext cx="5485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58C2E897-7516-C6F7-3249-A1DE138B00E5}"/>
              </a:ext>
            </a:extLst>
          </p:cNvPr>
          <p:cNvGrpSpPr/>
          <p:nvPr/>
        </p:nvGrpSpPr>
        <p:grpSpPr>
          <a:xfrm>
            <a:off x="4554556" y="3352800"/>
            <a:ext cx="375423" cy="403318"/>
            <a:chOff x="2486770" y="4419600"/>
            <a:chExt cx="375423" cy="40331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C69649D-9E50-28DA-C762-72106331ADD6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6DF5012-BFA5-B83C-91FF-D01693639B68}"/>
                    </a:ext>
                  </a:extLst>
                </p:cNvPr>
                <p:cNvSpPr txBox="1"/>
                <p:nvPr/>
              </p:nvSpPr>
              <p:spPr>
                <a:xfrm>
                  <a:off x="2486770" y="4453586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6DF5012-BFA5-B83C-91FF-D01693639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70" y="4453586"/>
                  <a:ext cx="3754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198626-C536-E2B2-5376-55035E86597B}"/>
                  </a:ext>
                </a:extLst>
              </p:cNvPr>
              <p:cNvSpPr txBox="1"/>
              <p:nvPr/>
            </p:nvSpPr>
            <p:spPr>
              <a:xfrm>
                <a:off x="3810000" y="3048000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198626-C536-E2B2-5376-55035E865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048000"/>
                <a:ext cx="5485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4DB436-DFF7-61A4-91D1-1A83CA1E4AFE}"/>
              </a:ext>
            </a:extLst>
          </p:cNvPr>
          <p:cNvCxnSpPr>
            <a:cxnSpLocks/>
            <a:stCxn id="69" idx="2"/>
            <a:endCxn id="55" idx="6"/>
          </p:cNvCxnSpPr>
          <p:nvPr/>
        </p:nvCxnSpPr>
        <p:spPr>
          <a:xfrm flipH="1" flipV="1">
            <a:off x="5493488" y="2758440"/>
            <a:ext cx="746852" cy="35868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DDD6444-A70F-AD73-4656-04483A0B3B5C}"/>
                  </a:ext>
                </a:extLst>
              </p:cNvPr>
              <p:cNvSpPr txBox="1"/>
              <p:nvPr/>
            </p:nvSpPr>
            <p:spPr>
              <a:xfrm>
                <a:off x="5623652" y="2590800"/>
                <a:ext cx="548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DDD6444-A70F-AD73-4656-04483A0B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652" y="2590800"/>
                <a:ext cx="5485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7957C-DA43-BD2C-C41E-2EBD41FC3061}"/>
              </a:ext>
            </a:extLst>
          </p:cNvPr>
          <p:cNvGrpSpPr/>
          <p:nvPr/>
        </p:nvGrpSpPr>
        <p:grpSpPr>
          <a:xfrm>
            <a:off x="5191272" y="2399056"/>
            <a:ext cx="380232" cy="435584"/>
            <a:chOff x="2440984" y="4136416"/>
            <a:chExt cx="380232" cy="43558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30D363E-4D77-86EE-CC0A-34ED96EF999F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66DCC8-3875-8964-E22A-CFC467DD7A8C}"/>
                    </a:ext>
                  </a:extLst>
                </p:cNvPr>
                <p:cNvSpPr txBox="1"/>
                <p:nvPr/>
              </p:nvSpPr>
              <p:spPr>
                <a:xfrm>
                  <a:off x="2440984" y="4136416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66DCC8-3875-8964-E22A-CFC467DD7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984" y="4136416"/>
                  <a:ext cx="38023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B786DC-792A-7911-6F66-FC5E22D989C5}"/>
              </a:ext>
            </a:extLst>
          </p:cNvPr>
          <p:cNvGrpSpPr/>
          <p:nvPr/>
        </p:nvGrpSpPr>
        <p:grpSpPr>
          <a:xfrm>
            <a:off x="3401570" y="3429000"/>
            <a:ext cx="370614" cy="457200"/>
            <a:chOff x="2438400" y="4419600"/>
            <a:chExt cx="370614" cy="4572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E046270-8F9A-DF86-5792-8AD7BA7A6E8E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29068D5-FF14-30F7-8D5B-9CFE7A21DC2D}"/>
                    </a:ext>
                  </a:extLst>
                </p:cNvPr>
                <p:cNvSpPr txBox="1"/>
                <p:nvPr/>
              </p:nvSpPr>
              <p:spPr>
                <a:xfrm>
                  <a:off x="2438400" y="45074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29068D5-FF14-30F7-8D5B-9CFE7A21D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507468"/>
                  <a:ext cx="37061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0AEC03D-75C4-6C82-528F-97C55298D97E}"/>
              </a:ext>
            </a:extLst>
          </p:cNvPr>
          <p:cNvGrpSpPr/>
          <p:nvPr/>
        </p:nvGrpSpPr>
        <p:grpSpPr>
          <a:xfrm>
            <a:off x="6087940" y="2743200"/>
            <a:ext cx="377026" cy="450122"/>
            <a:chOff x="2438400" y="4121878"/>
            <a:chExt cx="377026" cy="45012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E5CD128-2C31-9ADF-B9C4-1B15E33788C5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747C844-9587-706B-E013-9880B143BC49}"/>
                    </a:ext>
                  </a:extLst>
                </p:cNvPr>
                <p:cNvSpPr txBox="1"/>
                <p:nvPr/>
              </p:nvSpPr>
              <p:spPr>
                <a:xfrm>
                  <a:off x="2438400" y="412187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747C844-9587-706B-E013-9880B143B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121878"/>
                  <a:ext cx="37702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7B70C9-ABFD-86BB-67D0-385588FC043A}"/>
              </a:ext>
            </a:extLst>
          </p:cNvPr>
          <p:cNvCxnSpPr>
            <a:cxnSpLocks/>
            <a:stCxn id="69" idx="5"/>
            <a:endCxn id="79" idx="2"/>
          </p:cNvCxnSpPr>
          <p:nvPr/>
        </p:nvCxnSpPr>
        <p:spPr>
          <a:xfrm>
            <a:off x="6370422" y="3171004"/>
            <a:ext cx="1503070" cy="710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9071F27-6214-4D60-B5E8-7CDC1EEDAC39}"/>
              </a:ext>
            </a:extLst>
          </p:cNvPr>
          <p:cNvSpPr/>
          <p:nvPr/>
        </p:nvSpPr>
        <p:spPr>
          <a:xfrm>
            <a:off x="7657816" y="3635282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9DBC5C-4648-F9C2-D71F-7A3C1A98CD11}"/>
              </a:ext>
            </a:extLst>
          </p:cNvPr>
          <p:cNvGrpSpPr/>
          <p:nvPr/>
        </p:nvGrpSpPr>
        <p:grpSpPr>
          <a:xfrm>
            <a:off x="7696200" y="3512278"/>
            <a:ext cx="354584" cy="450122"/>
            <a:chOff x="2438400" y="4121878"/>
            <a:chExt cx="354584" cy="45012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6F3DD4-21B8-5E63-6732-4E7E6D276793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453D9E-0F7D-9BCE-6D47-71F48689D7A9}"/>
                    </a:ext>
                  </a:extLst>
                </p:cNvPr>
                <p:cNvSpPr txBox="1"/>
                <p:nvPr/>
              </p:nvSpPr>
              <p:spPr>
                <a:xfrm>
                  <a:off x="2438400" y="4121878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453D9E-0F7D-9BCE-6D47-71F48689D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121878"/>
                  <a:ext cx="35458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CBEE5E-7E8B-93B5-E118-2C022EF9AF54}"/>
                  </a:ext>
                </a:extLst>
              </p:cNvPr>
              <p:cNvSpPr txBox="1"/>
              <p:nvPr/>
            </p:nvSpPr>
            <p:spPr>
              <a:xfrm>
                <a:off x="6553200" y="2907268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CBEE5E-7E8B-93B5-E118-2C022EF9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907268"/>
                <a:ext cx="54854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35C5450-1A28-1959-4B36-16886EB4EF8A}"/>
              </a:ext>
            </a:extLst>
          </p:cNvPr>
          <p:cNvGrpSpPr/>
          <p:nvPr/>
        </p:nvGrpSpPr>
        <p:grpSpPr>
          <a:xfrm>
            <a:off x="457200" y="3745468"/>
            <a:ext cx="429181" cy="369332"/>
            <a:chOff x="1219200" y="4442936"/>
            <a:chExt cx="429181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AF18B6-6B94-7DC3-091C-E8F840C976A6}"/>
                </a:ext>
              </a:extLst>
            </p:cNvPr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791BFF-1438-9E91-AC86-846DB828A7E4}"/>
                    </a:ext>
                  </a:extLst>
                </p:cNvPr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20E87E-A1C1-4F69-CC0D-093255D132B1}"/>
              </a:ext>
            </a:extLst>
          </p:cNvPr>
          <p:cNvGrpSpPr/>
          <p:nvPr/>
        </p:nvGrpSpPr>
        <p:grpSpPr>
          <a:xfrm>
            <a:off x="7848600" y="3657600"/>
            <a:ext cx="533400" cy="369332"/>
            <a:chOff x="6934200" y="4431268"/>
            <a:chExt cx="533400" cy="3693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737916-7BE2-F0B5-2A4D-53D9216A1129}"/>
                </a:ext>
              </a:extLst>
            </p:cNvPr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E28F24A-45C4-008F-ADCA-1314E5F1351E}"/>
                    </a:ext>
                  </a:extLst>
                </p:cNvPr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Cloud Callout 38">
            <a:extLst>
              <a:ext uri="{FF2B5EF4-FFF2-40B4-BE49-F238E27FC236}">
                <a16:creationId xmlns:a16="http://schemas.microsoft.com/office/drawing/2014/main" id="{BF1DAC3F-4B0F-F437-7020-FCA3C81A2089}"/>
              </a:ext>
            </a:extLst>
          </p:cNvPr>
          <p:cNvSpPr/>
          <p:nvPr/>
        </p:nvSpPr>
        <p:spPr>
          <a:xfrm>
            <a:off x="0" y="5532437"/>
            <a:ext cx="4358548" cy="1173163"/>
          </a:xfrm>
          <a:prstGeom prst="cloudCallout">
            <a:avLst>
              <a:gd name="adj1" fmla="val 26301"/>
              <a:gd name="adj2" fmla="val 723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Think for a while about the </a:t>
            </a:r>
            <a:r>
              <a:rPr lang="en-US" sz="1600" b="1" dirty="0">
                <a:solidFill>
                  <a:schemeClr val="tx1"/>
                </a:solidFill>
              </a:rPr>
              <a:t>structure</a:t>
            </a:r>
            <a:r>
              <a:rPr lang="en-US" sz="1600" dirty="0">
                <a:solidFill>
                  <a:schemeClr val="tx1"/>
                </a:solidFill>
              </a:rPr>
              <a:t> that will facilitate finding such a `virtual’ path from source to sink, if exists.</a:t>
            </a:r>
            <a:endParaRPr lang="en-US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Line Callout 1 65">
                <a:extLst>
                  <a:ext uri="{FF2B5EF4-FFF2-40B4-BE49-F238E27FC236}">
                    <a16:creationId xmlns:a16="http://schemas.microsoft.com/office/drawing/2014/main" id="{64534B71-6AA3-5A18-8E50-5A245863675F}"/>
                  </a:ext>
                </a:extLst>
              </p:cNvPr>
              <p:cNvSpPr/>
              <p:nvPr/>
            </p:nvSpPr>
            <p:spPr>
              <a:xfrm>
                <a:off x="1902898" y="1201752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461776"/>
                  <a:gd name="adj4" fmla="val 20222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inflow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Line Callout 1 65">
                <a:extLst>
                  <a:ext uri="{FF2B5EF4-FFF2-40B4-BE49-F238E27FC236}">
                    <a16:creationId xmlns:a16="http://schemas.microsoft.com/office/drawing/2014/main" id="{64534B71-6AA3-5A18-8E50-5A2458636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898" y="1201752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461776"/>
                  <a:gd name="adj4" fmla="val 202224"/>
                </a:avLst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77B412-6077-AF21-68FB-0AFA9F888F68}"/>
                  </a:ext>
                </a:extLst>
              </p:cNvPr>
              <p:cNvSpPr txBox="1"/>
              <p:nvPr/>
            </p:nvSpPr>
            <p:spPr>
              <a:xfrm>
                <a:off x="4084274" y="1288574"/>
                <a:ext cx="33374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77B412-6077-AF21-68FB-0AFA9F888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274" y="1288574"/>
                <a:ext cx="33374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763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" grpId="0" animBg="1"/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Residual </a:t>
            </a:r>
            <a:r>
              <a:rPr lang="en-US" sz="3600" b="1" dirty="0"/>
              <a:t>network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be a network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residual </a:t>
                </a:r>
                <a:r>
                  <a:rPr lang="en-US" sz="2000" dirty="0"/>
                  <a:t>network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  	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                         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>
                <a:blip r:embed="rId2"/>
                <a:stretch>
                  <a:fillRect l="-720" t="-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Forward edge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7827" y="5791200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Backward</a:t>
            </a:r>
            <a:r>
              <a:rPr lang="en-US" b="1" dirty="0"/>
              <a:t>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609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21611" y="57912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11" y="5791200"/>
                <a:ext cx="784189" cy="369332"/>
              </a:xfrm>
              <a:prstGeom prst="rect">
                <a:avLst/>
              </a:prstGeom>
              <a:blipFill>
                <a:blip r:embed="rId4"/>
                <a:stretch>
                  <a:fillRect l="-3175" t="-6667" r="-476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029200" y="5791200"/>
            <a:ext cx="2877749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53000" y="5029200"/>
            <a:ext cx="2743199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2" grpId="0" animBg="1"/>
      <p:bldP spid="3" grpId="0" animBg="1"/>
      <p:bldP spid="4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>
            <a:off x="53589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114800" y="1295401"/>
            <a:ext cx="3276599" cy="4953000"/>
            <a:chOff x="4114800" y="1295401"/>
            <a:chExt cx="3276599" cy="4953000"/>
          </a:xfrm>
        </p:grpSpPr>
        <p:sp>
          <p:nvSpPr>
            <p:cNvPr id="75" name="Arc 74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/>
          <p:nvPr/>
        </p:nvCxnSpPr>
        <p:spPr>
          <a:xfrm>
            <a:off x="71628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5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5" grpId="1" animBg="1"/>
      <p:bldP spid="6" grpId="0"/>
      <p:bldP spid="70" grpId="0"/>
      <p:bldP spid="71" grpId="0"/>
      <p:bldP spid="76" grpId="0"/>
      <p:bldP spid="77" grpId="0"/>
      <p:bldP spid="78" grpId="0"/>
      <p:bldP spid="80" grpId="0"/>
      <p:bldP spid="81" grpId="0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2754868"/>
            <a:ext cx="34068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quick recap 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41669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 rot="10800000"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27" idx="1"/>
          </p:cNvCxnSpPr>
          <p:nvPr/>
        </p:nvCxnSpPr>
        <p:spPr>
          <a:xfrm>
            <a:off x="685800" y="3854636"/>
            <a:ext cx="1698718" cy="15016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589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114800" y="1295401"/>
            <a:ext cx="3276599" cy="4953000"/>
            <a:chOff x="4114800" y="1295401"/>
            <a:chExt cx="3276599" cy="4953000"/>
          </a:xfrm>
        </p:grpSpPr>
        <p:sp>
          <p:nvSpPr>
            <p:cNvPr id="85" name="Arc 84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>
            <a:off x="71628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70992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1" idx="5"/>
          </p:cNvCxnSpPr>
          <p:nvPr/>
        </p:nvCxnSpPr>
        <p:spPr>
          <a:xfrm>
            <a:off x="2416082" y="2263682"/>
            <a:ext cx="1774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85192" y="4264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66392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567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0" grpId="0"/>
      <p:bldP spid="88" grpId="0"/>
      <p:bldP spid="91" grpId="0"/>
      <p:bldP spid="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27" idx="1"/>
          </p:cNvCxnSpPr>
          <p:nvPr/>
        </p:nvCxnSpPr>
        <p:spPr>
          <a:xfrm>
            <a:off x="685800" y="3854636"/>
            <a:ext cx="1698718" cy="15016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70992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90" name="Straight Arrow Connector 89"/>
          <p:cNvCxnSpPr>
            <a:stCxn id="11" idx="5"/>
          </p:cNvCxnSpPr>
          <p:nvPr/>
        </p:nvCxnSpPr>
        <p:spPr>
          <a:xfrm>
            <a:off x="2416082" y="2263682"/>
            <a:ext cx="1774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85192" y="4264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66392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103" name="Arc 102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endCxn id="103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106" name="Group 105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7" name="Group 10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23" name="Straight Arrow Connector 122"/>
          <p:cNvCxnSpPr>
            <a:stCxn id="120" idx="1"/>
          </p:cNvCxnSpPr>
          <p:nvPr/>
        </p:nvCxnSpPr>
        <p:spPr>
          <a:xfrm flipH="1" flipV="1">
            <a:off x="5181600" y="3896850"/>
            <a:ext cx="1745973" cy="1447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4" idx="1"/>
          </p:cNvCxnSpPr>
          <p:nvPr/>
        </p:nvCxnSpPr>
        <p:spPr>
          <a:xfrm flipH="1" flipV="1">
            <a:off x="6940828" y="2209800"/>
            <a:ext cx="1815545" cy="15346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686055" y="45573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48255" y="29601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763166" y="5779532"/>
                <a:ext cx="26466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166" y="5779532"/>
                <a:ext cx="2646687" cy="395558"/>
              </a:xfrm>
              <a:prstGeom prst="rect">
                <a:avLst/>
              </a:prstGeom>
              <a:blipFill rotWithShape="1">
                <a:blip r:embed="rId12"/>
                <a:stretch>
                  <a:fillRect l="-1839" t="-6154" r="-298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0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4" grpId="0"/>
      <p:bldP spid="95" grpId="0"/>
      <p:bldP spid="96" grpId="0"/>
      <p:bldP spid="98" grpId="0"/>
      <p:bldP spid="99" grpId="0"/>
      <p:bldP spid="125" grpId="0"/>
      <p:bldP spid="126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generic step of increasing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Find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on the path 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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Increase</a:t>
                </a:r>
                <a:r>
                  <a:rPr lang="en-US" sz="2000" dirty="0">
                    <a:sym typeface="Wingdings" pitchFamily="2" charset="2"/>
                  </a:rPr>
                  <a:t> flow along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1" cy="369332"/>
            <a:chOff x="6934200" y="4431268"/>
            <a:chExt cx="533401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52800" y="457376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>
                <a:cxnSpLocks/>
                <a:stCxn id="18" idx="6"/>
                <a:endCxn id="19" idx="2"/>
              </p:cNvCxnSpPr>
              <p:nvPr/>
            </p:nvCxnSpPr>
            <p:spPr>
              <a:xfrm>
                <a:off x="3581400" y="4419600"/>
                <a:ext cx="8382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2672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352800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40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" grpId="0"/>
      <p:bldP spid="3" grpId="0" uiExpand="1" build="p"/>
      <p:bldP spid="31" grpId="0" animBg="1"/>
      <p:bldP spid="42" grpId="0"/>
      <p:bldP spid="43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generic step of increasing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Find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on the path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        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Decrease</a:t>
                </a:r>
                <a:r>
                  <a:rPr lang="en-US" sz="2000" dirty="0">
                    <a:sym typeface="Wingdings" pitchFamily="2" charset="2"/>
                  </a:rPr>
                  <a:t> flow along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b="-8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0" cy="369332"/>
            <a:chOff x="6934200" y="4431268"/>
            <a:chExt cx="533400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27569" y="4560962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>
                <a:cxnSpLocks/>
              </p:cNvCxnSpPr>
              <p:nvPr/>
            </p:nvCxnSpPr>
            <p:spPr>
              <a:xfrm>
                <a:off x="3581400" y="4419600"/>
                <a:ext cx="838200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2672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515586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>
                <a:endCxn id="51" idx="6"/>
              </p:cNvCxnSpPr>
              <p:nvPr/>
            </p:nvCxnSpPr>
            <p:spPr>
              <a:xfrm flipH="1">
                <a:off x="3581400" y="4404412"/>
                <a:ext cx="838200" cy="15188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>
            <a:off x="4724400" y="2514600"/>
            <a:ext cx="381000" cy="457200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3"/>
          </p:cNvCxnSpPr>
          <p:nvPr/>
        </p:nvCxnSpPr>
        <p:spPr>
          <a:xfrm flipV="1">
            <a:off x="3200400" y="2495802"/>
            <a:ext cx="436225" cy="475998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09107" y="3416470"/>
                <a:ext cx="8991600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This reduction of flow along 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 is a part of redistribution: we divert a part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 along some other outgoing edge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 and increase flow along some edge entering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. Recall our example or slides 15-17.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7" y="3416470"/>
                <a:ext cx="8991600" cy="584775"/>
              </a:xfrm>
              <a:prstGeom prst="rect">
                <a:avLst/>
              </a:prstGeom>
              <a:blipFill>
                <a:blip r:embed="rId14"/>
                <a:stretch>
                  <a:fillRect l="-407" t="-3125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97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/>
              <a:t>algorithm</a:t>
            </a:r>
            <a:br>
              <a:rPr lang="en-US" sz="3200" dirty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A simple </a:t>
            </a:r>
            <a:r>
              <a:rPr lang="en-US" sz="2800" b="1" u="sng" dirty="0">
                <a:solidFill>
                  <a:srgbClr val="0070C0"/>
                </a:solidFill>
              </a:rPr>
              <a:t>path based</a:t>
            </a:r>
            <a:r>
              <a:rPr lang="en-US" sz="2800" b="1" dirty="0">
                <a:solidFill>
                  <a:srgbClr val="002060"/>
                </a:solidFill>
              </a:rPr>
              <a:t> algorithm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+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Residual</a:t>
            </a:r>
            <a:r>
              <a:rPr lang="en-US" sz="2800" b="1" dirty="0">
                <a:solidFill>
                  <a:srgbClr val="002060"/>
                </a:solidFill>
              </a:rPr>
              <a:t>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8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39624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6482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28194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1905000" y="5562600"/>
                <a:ext cx="5608297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Note that the flow changes in each iteration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also changes. However, for the sake of compactness, we have not shown the code for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updation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As a 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400" dirty="0">
                    <a:solidFill>
                      <a:schemeClr val="tx1"/>
                    </a:solidFill>
                  </a:rPr>
                  <a:t>, write the code for the same. </a:t>
                </a: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62600"/>
                <a:ext cx="5608297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5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40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1">
                <a:blip r:embed="rId3"/>
                <a:stretch>
                  <a:fillRect l="-14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715000" y="4953000"/>
            <a:ext cx="1986009" cy="457200"/>
            <a:chOff x="5715000" y="4953000"/>
            <a:chExt cx="1986009" cy="457200"/>
          </a:xfrm>
        </p:grpSpPr>
        <p:grpSp>
          <p:nvGrpSpPr>
            <p:cNvPr id="18" name="Group 17"/>
            <p:cNvGrpSpPr/>
            <p:nvPr/>
          </p:nvGrpSpPr>
          <p:grpSpPr>
            <a:xfrm>
              <a:off x="6477000" y="4964668"/>
              <a:ext cx="370614" cy="445532"/>
              <a:chOff x="6477000" y="4114800"/>
              <a:chExt cx="370614" cy="4455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629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5715000" y="4953000"/>
              <a:ext cx="1986009" cy="457200"/>
              <a:chOff x="5715000" y="4114800"/>
              <a:chExt cx="1986009" cy="4572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019800" y="4191000"/>
                <a:ext cx="1371600" cy="0"/>
                <a:chOff x="6019800" y="4191000"/>
                <a:chExt cx="1371600" cy="0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781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/>
              <p:cNvSpPr/>
              <p:nvPr/>
            </p:nvSpPr>
            <p:spPr>
              <a:xfrm>
                <a:off x="5867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91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 37"/>
          <p:cNvGrpSpPr/>
          <p:nvPr/>
        </p:nvGrpSpPr>
        <p:grpSpPr>
          <a:xfrm>
            <a:off x="5715000" y="4038600"/>
            <a:ext cx="2679056" cy="533400"/>
            <a:chOff x="5715000" y="4038600"/>
            <a:chExt cx="2679056" cy="533400"/>
          </a:xfrm>
        </p:grpSpPr>
        <p:grpSp>
          <p:nvGrpSpPr>
            <p:cNvPr id="13" name="Group 12"/>
            <p:cNvGrpSpPr/>
            <p:nvPr/>
          </p:nvGrpSpPr>
          <p:grpSpPr>
            <a:xfrm>
              <a:off x="6477000" y="4114800"/>
              <a:ext cx="370614" cy="445532"/>
              <a:chOff x="6477000" y="4114800"/>
              <a:chExt cx="370614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3333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5715000" y="4114800"/>
              <a:ext cx="1986009" cy="457200"/>
              <a:chOff x="5715000" y="4114800"/>
              <a:chExt cx="1986009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019800" y="4191000"/>
                <a:ext cx="1371600" cy="0"/>
                <a:chOff x="6019800" y="4191000"/>
                <a:chExt cx="1371600" cy="0"/>
              </a:xfrm>
            </p:grpSpPr>
            <p:cxnSp>
              <p:nvCxnSpPr>
                <p:cNvPr id="8" name="Straight Arrow Connector 7"/>
                <p:cNvCxnSpPr>
                  <a:stCxn id="7" idx="6"/>
                </p:cNvCxnSpPr>
                <p:nvPr/>
              </p:nvCxnSpPr>
              <p:spPr>
                <a:xfrm>
                  <a:off x="6781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Oval 20"/>
              <p:cNvSpPr/>
              <p:nvPr/>
            </p:nvSpPr>
            <p:spPr>
              <a:xfrm>
                <a:off x="5867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391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1000" y="4038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038600"/>
                  <a:ext cx="39305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01000" y="48122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812268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triped Right Arrow 38"/>
          <p:cNvSpPr/>
          <p:nvPr/>
        </p:nvSpPr>
        <p:spPr>
          <a:xfrm rot="16200000">
            <a:off x="6047739" y="37366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riped Right Arrow 39"/>
          <p:cNvSpPr/>
          <p:nvPr/>
        </p:nvSpPr>
        <p:spPr>
          <a:xfrm rot="16200000">
            <a:off x="6855178" y="37366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86600" y="25908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7" grpId="0"/>
      <p:bldP spid="39" grpId="0" animBg="1"/>
      <p:bldP spid="40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3"/>
                <a:stretch>
                  <a:fillRect l="-169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710191" y="3962400"/>
            <a:ext cx="2683865" cy="533400"/>
            <a:chOff x="5710191" y="3962400"/>
            <a:chExt cx="2683865" cy="5334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019800" y="4103132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</p:cNvCxnSpPr>
            <p:nvPr/>
          </p:nvCxnSpPr>
          <p:spPr>
            <a:xfrm flipH="1">
              <a:off x="6781800" y="4114800"/>
              <a:ext cx="60479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710191" y="3962400"/>
              <a:ext cx="2683865" cy="533400"/>
              <a:chOff x="5710191" y="3962400"/>
              <a:chExt cx="2683865" cy="5334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10191" y="40386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Group 30"/>
              <p:cNvGrpSpPr/>
              <p:nvPr/>
            </p:nvGrpSpPr>
            <p:grpSpPr>
              <a:xfrm>
                <a:off x="6477000" y="4038600"/>
                <a:ext cx="370614" cy="445532"/>
                <a:chOff x="6477000" y="4114800"/>
                <a:chExt cx="370614" cy="44553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8001000" y="39624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000" y="39624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triped Right Arrow 1"/>
          <p:cNvSpPr/>
          <p:nvPr/>
        </p:nvSpPr>
        <p:spPr>
          <a:xfrm rot="16200000">
            <a:off x="6047739" y="36604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riped Right Arrow 36"/>
          <p:cNvSpPr/>
          <p:nvPr/>
        </p:nvSpPr>
        <p:spPr>
          <a:xfrm rot="5400000">
            <a:off x="6947407" y="4170960"/>
            <a:ext cx="381001" cy="375356"/>
          </a:xfrm>
          <a:prstGeom prst="stripedRightArrow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6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Do as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>
                    <a:sym typeface="Wingdings" pitchFamily="2" charset="2"/>
                  </a:rPr>
                  <a:t>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1">
                <a:blip r:embed="rId3"/>
                <a:stretch>
                  <a:fillRect l="-14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5715000" y="5269468"/>
            <a:ext cx="2783187" cy="597932"/>
            <a:chOff x="5715000" y="4812268"/>
            <a:chExt cx="2783187" cy="597932"/>
          </a:xfrm>
        </p:grpSpPr>
        <p:grpSp>
          <p:nvGrpSpPr>
            <p:cNvPr id="38" name="Group 37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1" name="Group 40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437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5105400" y="1600200"/>
            <a:ext cx="3429000" cy="1146048"/>
          </a:xfrm>
          <a:prstGeom prst="cloudCallout">
            <a:avLst>
              <a:gd name="adj1" fmla="val -26096"/>
              <a:gd name="adj2" fmla="val 767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the value of flow </a:t>
            </a:r>
            <a:r>
              <a:rPr lang="en-US" b="1" dirty="0">
                <a:solidFill>
                  <a:schemeClr val="tx1"/>
                </a:solidFill>
              </a:rPr>
              <a:t>increase</a:t>
            </a:r>
            <a:r>
              <a:rPr lang="en-US" dirty="0">
                <a:solidFill>
                  <a:schemeClr val="tx1"/>
                </a:solidFill>
              </a:rPr>
              <a:t> in every iteration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7174" y="2895600"/>
            <a:ext cx="54322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05500" y="4876800"/>
            <a:ext cx="1828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Correctness  of the algorithm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132257" y="3505200"/>
                <a:ext cx="3213059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Because the edge leaving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is always a </a:t>
                </a:r>
                <a:r>
                  <a:rPr lang="en-US" b="1" dirty="0"/>
                  <a:t>forward edge.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257" y="3505200"/>
                <a:ext cx="3213059" cy="646331"/>
              </a:xfrm>
              <a:prstGeom prst="rect">
                <a:avLst/>
              </a:prstGeom>
              <a:blipFill>
                <a:blip r:embed="rId3"/>
                <a:stretch>
                  <a:fillRect l="-1708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48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>
                        <a:latin typeface="Cambria Math"/>
                      </a:rPr>
                      <m:t>{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08793" y="4328755"/>
            <a:ext cx="2208544" cy="929045"/>
            <a:chOff x="2408793" y="4328755"/>
            <a:chExt cx="2208544" cy="929045"/>
          </a:xfrm>
        </p:grpSpPr>
        <p:sp>
          <p:nvSpPr>
            <p:cNvPr id="5" name="TextBox 4"/>
            <p:cNvSpPr txBox="1"/>
            <p:nvPr/>
          </p:nvSpPr>
          <p:spPr>
            <a:xfrm>
              <a:off x="2408793" y="4648200"/>
              <a:ext cx="201080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Capacity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419600" y="43287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3415" y="5319355"/>
            <a:ext cx="2653922" cy="929045"/>
            <a:chOff x="1963415" y="5319355"/>
            <a:chExt cx="2653922" cy="929045"/>
          </a:xfrm>
        </p:grpSpPr>
        <p:sp>
          <p:nvSpPr>
            <p:cNvPr id="51" name="TextBox 50"/>
            <p:cNvSpPr txBox="1"/>
            <p:nvPr/>
          </p:nvSpPr>
          <p:spPr>
            <a:xfrm>
              <a:off x="1963415" y="5638800"/>
              <a:ext cx="245618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Conservation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4419600" y="53193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486400" y="3810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5626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5562600"/>
            <a:ext cx="1752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4" grpId="0" animBg="1"/>
      <p:bldP spid="55" grpId="0" animBg="1"/>
      <p:bldP spid="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useful exercise</a:t>
            </a:r>
            <a:br>
              <a:rPr lang="en-US" sz="3200" b="1" dirty="0"/>
            </a:br>
            <a:r>
              <a:rPr lang="en-US" sz="3200" b="1" dirty="0"/>
              <a:t>to internalize </a:t>
            </a:r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Execute Ford </a:t>
                </a:r>
                <a:r>
                  <a:rPr lang="en-US" sz="2000" dirty="0" err="1"/>
                  <a:t>Fulkersion</a:t>
                </a:r>
                <a:r>
                  <a:rPr lang="en-US" sz="2000" dirty="0"/>
                  <a:t> algorithm on this example when</a:t>
                </a:r>
              </a:p>
              <a:p>
                <a:r>
                  <a:rPr lang="en-US" sz="2000" dirty="0"/>
                  <a:t>The first path selected for sending the flow is &lt;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&gt;.</a:t>
                </a:r>
              </a:p>
              <a:p>
                <a:pPr marL="0" indent="0">
                  <a:buNone/>
                </a:pPr>
                <a:r>
                  <a:rPr lang="en-US" sz="2000" dirty="0"/>
                  <a:t>Show the execution of the iterations of the algorithm along with the residual network.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What if the first path selected is &lt;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&gt;.</a:t>
                </a:r>
              </a:p>
              <a:p>
                <a:pPr marL="0" indent="0">
                  <a:buNone/>
                </a:pPr>
                <a:r>
                  <a:rPr lang="en-US" sz="2000" dirty="0"/>
                  <a:t>Internalize the entire algorithm fully through this example.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r="-2719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14600" cy="1984177"/>
            <a:chOff x="1143000" y="2892623"/>
            <a:chExt cx="251460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 flipV="1">
            <a:off x="685800" y="2241364"/>
            <a:ext cx="16448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438400" y="2286000"/>
            <a:ext cx="533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0"/>
          </p:cNvCxnSpPr>
          <p:nvPr/>
        </p:nvCxnSpPr>
        <p:spPr>
          <a:xfrm flipV="1">
            <a:off x="3083312" y="3807023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7" idx="1"/>
          </p:cNvCxnSpPr>
          <p:nvPr/>
        </p:nvCxnSpPr>
        <p:spPr>
          <a:xfrm>
            <a:off x="685800" y="3883223"/>
            <a:ext cx="1698718" cy="147309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416082" y="3886200"/>
            <a:ext cx="555718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  <a:stCxn id="70" idx="0"/>
          </p:cNvCxnSpPr>
          <p:nvPr/>
        </p:nvCxnSpPr>
        <p:spPr>
          <a:xfrm>
            <a:off x="3083312" y="3810000"/>
            <a:ext cx="1148576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9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Correctness 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Suppose you find a flow of value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19</m:t>
                    </m:r>
                  </m:oMath>
                </a14:m>
                <a:r>
                  <a:rPr lang="en-US" sz="1800" dirty="0"/>
                  <a:t> using FF algorithm.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 rotWithShape="1">
                <a:blip r:embed="rId2"/>
                <a:stretch>
                  <a:fillRect l="-1207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29770" cy="1984177"/>
            <a:chOff x="1143000" y="2892623"/>
            <a:chExt cx="252977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143000" y="25146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0" y="23622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419038" y="2362200"/>
            <a:ext cx="1851986" cy="29718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≤2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1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</m:t>
                    </m:r>
                  </m:oMath>
                </a14:m>
                <a:r>
                  <a:rPr lang="en-US" dirty="0"/>
                  <a:t> the max flow ?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41" t="-6349" r="-379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>
          <a:xfrm flipH="1">
            <a:off x="1385982" y="2362200"/>
            <a:ext cx="2103084" cy="25146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10200" y="52694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69468"/>
                <a:ext cx="73129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325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5" grpId="0" animBg="1"/>
      <p:bldP spid="78" grpId="0" animBg="1"/>
      <p:bldP spid="79" grpId="0" animBg="1"/>
      <p:bldP spid="80" grpId="0" animBg="1"/>
      <p:bldP spid="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Cuts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56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30" grpId="0" animBg="1"/>
      <p:bldP spid="52" grpId="0"/>
      <p:bldP spid="57" grpId="0" animBg="1"/>
      <p:bldP spid="58" grpId="0" animBg="1"/>
      <p:bldP spid="59" grpId="0"/>
      <p:bldP spid="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Cuts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7030A0"/>
                </a:solidFill>
              </a:rPr>
              <a:t>Flows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Next Class </a:t>
            </a:r>
            <a:r>
              <a:rPr lang="en-US" sz="4400" dirty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6800" y="1828800"/>
            <a:ext cx="3215570" cy="1676400"/>
            <a:chOff x="1066800" y="1828800"/>
            <a:chExt cx="3215570" cy="1676400"/>
          </a:xfrm>
        </p:grpSpPr>
        <p:sp>
          <p:nvSpPr>
            <p:cNvPr id="53" name="TextBox 52"/>
            <p:cNvSpPr txBox="1"/>
            <p:nvPr/>
          </p:nvSpPr>
          <p:spPr>
            <a:xfrm>
              <a:off x="1066800" y="2209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5562" y="3197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0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7162" y="1828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496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11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38762" y="3045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43000" y="4419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find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b="1" dirty="0"/>
                  <a:t>maximum</a:t>
                </a:r>
                <a:r>
                  <a:rPr lang="en-US" sz="1800" dirty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1800" dirty="0"/>
              </a:p>
              <a:p>
                <a:r>
                  <a:rPr lang="en-US" sz="1800" dirty="0"/>
                  <a:t>Find 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</a:t>
                </a:r>
              </a:p>
              <a:p>
                <a:r>
                  <a:rPr lang="en-US" sz="1800" dirty="0"/>
                  <a:t>Send flow along the path,</a:t>
                </a:r>
              </a:p>
              <a:p>
                <a:r>
                  <a:rPr lang="en-US" sz="1800" dirty="0"/>
                  <a:t>Update capacities, </a:t>
                </a:r>
              </a:p>
              <a:p>
                <a:r>
                  <a:rPr lang="en-US" sz="1800" dirty="0"/>
                  <a:t>Find 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…and so on </a:t>
                </a:r>
                <a:r>
                  <a:rPr lang="en-US" sz="1800" dirty="0">
                    <a:sym typeface="Wingdings" pitchFamily="2" charset="2"/>
                  </a:rPr>
                  <a:t>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  <a:blipFill rotWithShape="1">
                <a:blip r:embed="rId2"/>
                <a:stretch>
                  <a:fillRect l="-1355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95562" y="2511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19427" y="2100395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28800" y="20574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67162" y="1828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28800" y="2133600"/>
            <a:ext cx="1622461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43334" y="2915496"/>
            <a:ext cx="800066" cy="97070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19400" y="3045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387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21336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+1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95562" y="2130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6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08082" y="3032218"/>
            <a:ext cx="834655" cy="8828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62400" y="22098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+7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9979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562600" y="2514600"/>
            <a:ext cx="3276600" cy="11475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most </a:t>
            </a:r>
            <a:r>
              <a:rPr lang="en-US" b="1" dirty="0">
                <a:solidFill>
                  <a:schemeClr val="tx1"/>
                </a:solidFill>
              </a:rPr>
              <a:t>natural approach </a:t>
            </a:r>
            <a:r>
              <a:rPr lang="en-US" dirty="0">
                <a:solidFill>
                  <a:schemeClr val="tx1"/>
                </a:solidFill>
              </a:rPr>
              <a:t>to solve this problem 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213922" y="838200"/>
            <a:ext cx="26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natural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62378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5" grpId="0"/>
      <p:bldP spid="55" grpId="1"/>
      <p:bldP spid="56" grpId="0"/>
      <p:bldP spid="57" grpId="0"/>
      <p:bldP spid="57" grpId="1"/>
      <p:bldP spid="65" grpId="0"/>
      <p:bldP spid="66" grpId="0"/>
      <p:bldP spid="68" grpId="0"/>
      <p:bldP spid="68" grpId="1"/>
      <p:bldP spid="69" grpId="0"/>
      <p:bldP spid="72" grpId="0"/>
      <p:bldP spid="74" grpId="0"/>
      <p:bldP spid="75" grpId="0"/>
      <p:bldP spid="75" grpId="1"/>
      <p:bldP spid="76" grpId="0"/>
      <p:bldP spid="5" grpId="0" animBg="1"/>
      <p:bldP spid="5" grpId="1" animBg="1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a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First-attempt-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 remove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	</a:t>
                </a: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  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  <a:blipFill rotWithShape="1">
                <a:blip r:embed="rId2"/>
                <a:stretch>
                  <a:fillRect l="-1379" t="-556" r="-3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562600" y="2514600"/>
            <a:ext cx="3276600" cy="1147537"/>
          </a:xfrm>
          <a:prstGeom prst="cloudCallout">
            <a:avLst>
              <a:gd name="adj1" fmla="val -22383"/>
              <a:gd name="adj2" fmla="val 881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Is the algorithm correct ?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27432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3810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4191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4572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2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counterexample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for</a:t>
            </a:r>
            <a:br>
              <a:rPr lang="en-US" sz="3200" dirty="0"/>
            </a:br>
            <a:r>
              <a:rPr lang="en-US" sz="3200" dirty="0"/>
              <a:t>First-attempt-</a:t>
            </a:r>
            <a:r>
              <a:rPr lang="en-US" sz="3200" dirty="0" err="1"/>
              <a:t>algo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045023"/>
            <a:ext cx="2605970" cy="1831777"/>
            <a:chOff x="1143000" y="3045023"/>
            <a:chExt cx="2605970" cy="18317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3654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61392" y="3045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maximum flow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05600" y="3810000"/>
            <a:ext cx="4187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20877-B69D-A097-FB9E-579C297F0FB1}"/>
              </a:ext>
            </a:extLst>
          </p:cNvPr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34513-554B-8AC8-C7B3-F0F20E828778}"/>
              </a:ext>
            </a:extLst>
          </p:cNvPr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443C8-F22C-1B0B-09B7-FC7990C3E81E}"/>
              </a:ext>
            </a:extLst>
          </p:cNvPr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615637-0D8A-E7FB-03A4-43A6460E57F8}"/>
              </a:ext>
            </a:extLst>
          </p:cNvPr>
          <p:cNvSpPr txBox="1"/>
          <p:nvPr/>
        </p:nvSpPr>
        <p:spPr>
          <a:xfrm>
            <a:off x="3314700" y="27372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E89CDE-1030-850B-DFF6-2229B7EDFFF4}"/>
              </a:ext>
            </a:extLst>
          </p:cNvPr>
          <p:cNvSpPr txBox="1"/>
          <p:nvPr/>
        </p:nvSpPr>
        <p:spPr>
          <a:xfrm>
            <a:off x="1361156" y="422968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422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10" grpId="0"/>
      <p:bldP spid="15" grpId="0"/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14533</TotalTime>
  <Words>2512</Words>
  <Application>Microsoft Office PowerPoint</Application>
  <PresentationFormat>On-screen Show (4:3)</PresentationFormat>
  <Paragraphs>805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PowerPoint Presentation</vt:lpstr>
      <vt:lpstr>Formal Description of Flow</vt:lpstr>
      <vt:lpstr>Formal Description of Flow</vt:lpstr>
      <vt:lpstr>Formal Description of Flow</vt:lpstr>
      <vt:lpstr>Towards designing max flow algorithm </vt:lpstr>
      <vt:lpstr>Towards designing a max flow algorithm </vt:lpstr>
      <vt:lpstr>A counterexample  for First-attempt-algo</vt:lpstr>
      <vt:lpstr>PowerPoint Presentation</vt:lpstr>
      <vt:lpstr>Executing our first attempt algorithm</vt:lpstr>
      <vt:lpstr>PowerPoint Presentation</vt:lpstr>
      <vt:lpstr>PowerPoint Presentation</vt:lpstr>
      <vt:lpstr>Insights gained from the example</vt:lpstr>
      <vt:lpstr>Insights gained from the example</vt:lpstr>
      <vt:lpstr>Consider any flow f  </vt:lpstr>
      <vt:lpstr>Consider any flow f  </vt:lpstr>
      <vt:lpstr>Consider any flow f  </vt:lpstr>
      <vt:lpstr>Residual network </vt:lpstr>
      <vt:lpstr>Example of Residual Network</vt:lpstr>
      <vt:lpstr>Example of Residual Network</vt:lpstr>
      <vt:lpstr>Example of Residual Network</vt:lpstr>
      <vt:lpstr>A generic step of increasing flow</vt:lpstr>
      <vt:lpstr>A generic step of increasing flow</vt:lpstr>
      <vt:lpstr>Ford Fulkerson algorithm </vt:lpstr>
      <vt:lpstr>Ford Fulkerson algorithm</vt:lpstr>
      <vt:lpstr>Ford Fulkerson algorithm</vt:lpstr>
      <vt:lpstr>Ford Fulkerson algorithm</vt:lpstr>
      <vt:lpstr>Ford Fulkerson algorithm</vt:lpstr>
      <vt:lpstr>Ford Fulkerson algorithm</vt:lpstr>
      <vt:lpstr>A useful exercise to internalize Ford Fulkerson algorithm</vt:lpstr>
      <vt:lpstr>Correctness ?</vt:lpstr>
      <vt:lpstr>s-t Cuts</vt:lpstr>
      <vt:lpstr>s-t cut</vt:lpstr>
      <vt:lpstr>Cuts and Flows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1372</cp:revision>
  <dcterms:created xsi:type="dcterms:W3CDTF">2011-12-03T04:13:03Z</dcterms:created>
  <dcterms:modified xsi:type="dcterms:W3CDTF">2023-09-27T11:39:39Z</dcterms:modified>
</cp:coreProperties>
</file>