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550" r:id="rId2"/>
    <p:sldId id="640" r:id="rId3"/>
    <p:sldId id="641" r:id="rId4"/>
    <p:sldId id="483" r:id="rId5"/>
    <p:sldId id="522" r:id="rId6"/>
    <p:sldId id="530" r:id="rId7"/>
    <p:sldId id="615" r:id="rId8"/>
    <p:sldId id="642" r:id="rId9"/>
    <p:sldId id="476" r:id="rId10"/>
    <p:sldId id="492" r:id="rId11"/>
    <p:sldId id="531" r:id="rId12"/>
    <p:sldId id="496" r:id="rId13"/>
    <p:sldId id="525" r:id="rId14"/>
    <p:sldId id="502" r:id="rId15"/>
    <p:sldId id="503" r:id="rId16"/>
    <p:sldId id="526" r:id="rId17"/>
    <p:sldId id="505" r:id="rId18"/>
    <p:sldId id="506" r:id="rId19"/>
    <p:sldId id="527" r:id="rId20"/>
    <p:sldId id="637" r:id="rId21"/>
    <p:sldId id="643" r:id="rId22"/>
    <p:sldId id="507" r:id="rId23"/>
    <p:sldId id="509" r:id="rId24"/>
    <p:sldId id="510" r:id="rId25"/>
    <p:sldId id="511" r:id="rId26"/>
    <p:sldId id="528" r:id="rId27"/>
    <p:sldId id="545" r:id="rId28"/>
    <p:sldId id="546" r:id="rId29"/>
    <p:sldId id="63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1971" autoAdjust="0"/>
  </p:normalViewPr>
  <p:slideViewPr>
    <p:cSldViewPr>
      <p:cViewPr varScale="1">
        <p:scale>
          <a:sx n="99" d="100"/>
          <a:sy n="99" d="100"/>
        </p:scale>
        <p:origin x="2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5.png"/><Relationship Id="rId7" Type="http://schemas.openxmlformats.org/officeDocument/2006/relationships/image" Target="../media/image2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24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12.png"/><Relationship Id="rId10" Type="http://schemas.openxmlformats.org/officeDocument/2006/relationships/image" Target="../media/image11.png"/><Relationship Id="rId4" Type="http://schemas.openxmlformats.org/officeDocument/2006/relationships/image" Target="../media/image80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2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2" Type="http://schemas.openxmlformats.org/officeDocument/2006/relationships/image" Target="../media/image30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8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67.png"/><Relationship Id="rId2" Type="http://schemas.openxmlformats.org/officeDocument/2006/relationships/image" Target="../media/image650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9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73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7" Type="http://schemas.openxmlformats.org/officeDocument/2006/relationships/image" Target="../media/image72.png"/><Relationship Id="rId2" Type="http://schemas.openxmlformats.org/officeDocument/2006/relationships/image" Target="../media/image6100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7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7" Type="http://schemas.openxmlformats.org/officeDocument/2006/relationships/image" Target="../media/image21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11.png"/><Relationship Id="rId7" Type="http://schemas.openxmlformats.org/officeDocument/2006/relationships/image" Target="../media/image64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400.png"/><Relationship Id="rId4" Type="http://schemas.openxmlformats.org/officeDocument/2006/relationships/image" Target="../media/image3000.png"/><Relationship Id="rId9" Type="http://schemas.openxmlformats.org/officeDocument/2006/relationships/image" Target="../media/image2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91.png"/><Relationship Id="rId7" Type="http://schemas.openxmlformats.org/officeDocument/2006/relationships/image" Target="../media/image52.png"/><Relationship Id="rId12" Type="http://schemas.openxmlformats.org/officeDocument/2006/relationships/image" Target="../media/image6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300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.png"/><Relationship Id="rId3" Type="http://schemas.openxmlformats.org/officeDocument/2006/relationships/image" Target="../media/image91.png"/><Relationship Id="rId7" Type="http://schemas.openxmlformats.org/officeDocument/2006/relationships/image" Target="../media/image52.png"/><Relationship Id="rId12" Type="http://schemas.openxmlformats.org/officeDocument/2006/relationships/image" Target="../media/image6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40.png"/><Relationship Id="rId5" Type="http://schemas.openxmlformats.org/officeDocument/2006/relationships/image" Target="../media/image4.png"/><Relationship Id="rId10" Type="http://schemas.openxmlformats.org/officeDocument/2006/relationships/image" Target="../media/image300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24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– III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5334000"/>
            <a:ext cx="4818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Analysis </a:t>
            </a:r>
            <a:r>
              <a:rPr lang="en-US" sz="2400" b="1" dirty="0">
                <a:solidFill>
                  <a:srgbClr val="002060"/>
                </a:solidFill>
              </a:rPr>
              <a:t>of Ford Fulkerson algorithm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45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" y="2362200"/>
            <a:ext cx="4267200" cy="263473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88" name="Arc 87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88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1219200" y="2590800"/>
            <a:ext cx="2743200" cy="1905000"/>
            <a:chOff x="1219200" y="2590800"/>
            <a:chExt cx="2743200" cy="1905000"/>
          </a:xfrm>
        </p:grpSpPr>
        <p:grpSp>
          <p:nvGrpSpPr>
            <p:cNvPr id="80" name="Group 79"/>
            <p:cNvGrpSpPr/>
            <p:nvPr/>
          </p:nvGrpSpPr>
          <p:grpSpPr>
            <a:xfrm>
              <a:off x="1219200" y="2590800"/>
              <a:ext cx="2743200" cy="1905000"/>
              <a:chOff x="1219200" y="2590800"/>
              <a:chExt cx="2743200" cy="1905000"/>
            </a:xfrm>
          </p:grpSpPr>
          <p:cxnSp>
            <p:nvCxnSpPr>
              <p:cNvPr id="29" name="Straight Arrow Connector 28"/>
              <p:cNvCxnSpPr>
                <a:stCxn id="13" idx="6"/>
                <a:endCxn id="50" idx="2"/>
              </p:cNvCxnSpPr>
              <p:nvPr/>
            </p:nvCxnSpPr>
            <p:spPr>
              <a:xfrm>
                <a:off x="1828800" y="44958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46" idx="2"/>
              </p:cNvCxnSpPr>
              <p:nvPr/>
            </p:nvCxnSpPr>
            <p:spPr>
              <a:xfrm>
                <a:off x="1828800" y="2819400"/>
                <a:ext cx="1066800" cy="152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47" idx="0"/>
              </p:cNvCxnSpPr>
              <p:nvPr/>
            </p:nvCxnSpPr>
            <p:spPr>
              <a:xfrm>
                <a:off x="2133600" y="3200400"/>
                <a:ext cx="990600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1219200" y="2590800"/>
                <a:ext cx="2743200" cy="1752600"/>
                <a:chOff x="1219200" y="2590800"/>
                <a:chExt cx="2743200" cy="17526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219200" y="2590800"/>
                  <a:ext cx="2743200" cy="1752600"/>
                </a:xfrm>
                <a:prstGeom prst="arc">
                  <a:avLst>
                    <a:gd name="adj1" fmla="val 13242652"/>
                    <a:gd name="adj2" fmla="val 19762418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483429" y="2797082"/>
                  <a:ext cx="152400" cy="985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Straight Arrow Connector 99"/>
            <p:cNvCxnSpPr/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5334000" y="19812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30" grpId="0" animBg="1"/>
      <p:bldP spid="52" grpId="0"/>
      <p:bldP spid="57" grpId="0" animBg="1"/>
      <p:bldP spid="58" grpId="0" animBg="1"/>
      <p:bldP spid="59" grpId="0"/>
      <p:bldP spid="60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𝑪𝒖𝒕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  </a:t>
                </a:r>
                <a:r>
                  <a:rPr lang="en-US" sz="1800" b="1" dirty="0"/>
                  <a:t>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Capacity </a:t>
                </a:r>
                <a:r>
                  <a:rPr lang="en-US" sz="1800" dirty="0"/>
                  <a:t>of a cut: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:endParaRPr lang="en-US" sz="1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690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2474897" y="2209800"/>
            <a:ext cx="0" cy="27315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wn Ribbon 54"/>
          <p:cNvSpPr/>
          <p:nvPr/>
        </p:nvSpPr>
        <p:spPr>
          <a:xfrm>
            <a:off x="1636697" y="5503950"/>
            <a:ext cx="5830903" cy="89685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Note</a:t>
            </a:r>
            <a:r>
              <a:rPr lang="en-US" dirty="0">
                <a:solidFill>
                  <a:srgbClr val="002060"/>
                </a:solidFill>
              </a:rPr>
              <a:t>: capacity of </a:t>
            </a:r>
            <a:r>
              <a:rPr lang="en-US" u="sng" dirty="0">
                <a:solidFill>
                  <a:srgbClr val="002060"/>
                </a:solidFill>
              </a:rPr>
              <a:t>only outgoing edges</a:t>
            </a:r>
            <a:r>
              <a:rPr lang="en-US" dirty="0">
                <a:solidFill>
                  <a:srgbClr val="002060"/>
                </a:solidFill>
              </a:rPr>
              <a:t> is considered in capacity of a cut.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239000" y="24384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43600" y="25146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2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55" grpId="0" animBg="1"/>
      <p:bldP spid="61" grpId="0" animBg="1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Cuts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7030A0"/>
                </a:solidFill>
              </a:rPr>
              <a:t>Flows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Useful Generalizations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conservation constraint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Mathematically,</a:t>
                </a: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36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= 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>
                <a:blip r:embed="rId2"/>
                <a:stretch>
                  <a:fillRect l="-772" t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971800" y="4968978"/>
            <a:ext cx="1369445" cy="593622"/>
            <a:chOff x="2971800" y="3128510"/>
            <a:chExt cx="1369445" cy="59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200400" y="3352800"/>
                  <a:ext cx="889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352800"/>
                  <a:ext cx="8899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82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Brace 9"/>
            <p:cNvSpPr/>
            <p:nvPr/>
          </p:nvSpPr>
          <p:spPr>
            <a:xfrm rot="5400000">
              <a:off x="3506278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76800" y="4968978"/>
            <a:ext cx="1369445" cy="593622"/>
            <a:chOff x="2971800" y="3128510"/>
            <a:chExt cx="1369445" cy="593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200400" y="3352800"/>
                  <a:ext cx="9957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𝒐𝒖𝒕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352800"/>
                  <a:ext cx="99572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3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e 13"/>
            <p:cNvSpPr/>
            <p:nvPr/>
          </p:nvSpPr>
          <p:spPr>
            <a:xfrm rot="5400000">
              <a:off x="3506278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076379" y="2578055"/>
            <a:ext cx="822739" cy="1175657"/>
            <a:chOff x="4000179" y="4267200"/>
            <a:chExt cx="822739" cy="1175657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038600" y="4876800"/>
              <a:ext cx="762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000179" y="4909457"/>
              <a:ext cx="7620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038600" y="4267200"/>
              <a:ext cx="784318" cy="5557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200400" y="2578055"/>
            <a:ext cx="838200" cy="1219200"/>
            <a:chOff x="3124200" y="4267200"/>
            <a:chExt cx="838200" cy="12192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200400" y="4267200"/>
              <a:ext cx="7620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24200" y="4889545"/>
              <a:ext cx="762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178082" y="4930682"/>
              <a:ext cx="784318" cy="5557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880556" y="3111455"/>
            <a:ext cx="386644" cy="521732"/>
            <a:chOff x="3804356" y="4800600"/>
            <a:chExt cx="386644" cy="521732"/>
          </a:xfrm>
        </p:grpSpPr>
        <p:sp>
          <p:nvSpPr>
            <p:cNvPr id="15" name="Oval 14"/>
            <p:cNvSpPr/>
            <p:nvPr/>
          </p:nvSpPr>
          <p:spPr>
            <a:xfrm>
              <a:off x="3886200" y="4800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804356" y="4953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4356" y="49530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4953000" y="2501855"/>
            <a:ext cx="1224322" cy="1369445"/>
            <a:chOff x="2588645" y="2807732"/>
            <a:chExt cx="1224322" cy="1369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817245" y="3264932"/>
                  <a:ext cx="9957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𝒐𝒖𝒕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245" y="3264932"/>
                  <a:ext cx="99572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73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ight Brace 32"/>
            <p:cNvSpPr/>
            <p:nvPr/>
          </p:nvSpPr>
          <p:spPr>
            <a:xfrm>
              <a:off x="2588645" y="28077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05676" y="2516755"/>
            <a:ext cx="1118524" cy="1369445"/>
            <a:chOff x="3377276" y="2594032"/>
            <a:chExt cx="1118524" cy="1369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377276" y="3048000"/>
                  <a:ext cx="889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𝒊𝒏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276" y="3048000"/>
                  <a:ext cx="8899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8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ight Brace 35"/>
            <p:cNvSpPr/>
            <p:nvPr/>
          </p:nvSpPr>
          <p:spPr>
            <a:xfrm rot="10800000">
              <a:off x="4195310" y="2594032"/>
              <a:ext cx="300490" cy="136944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021908" y="5638800"/>
                <a:ext cx="2751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0                   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b="1" i="1" dirty="0">
                        <a:latin typeface="Cambria Math"/>
                      </a:rPr>
                      <m:t>{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908" y="5638800"/>
                <a:ext cx="275107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996" t="-8197" r="-2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/>
          <p:cNvSpPr/>
          <p:nvPr/>
        </p:nvSpPr>
        <p:spPr>
          <a:xfrm>
            <a:off x="3875042" y="5638800"/>
            <a:ext cx="239758" cy="1143000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038600" y="6031468"/>
                <a:ext cx="2106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  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6031468"/>
                <a:ext cx="210666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4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71831" y="6412468"/>
                <a:ext cx="2048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831" y="6412468"/>
                <a:ext cx="204895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1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648200" y="4038600"/>
            <a:ext cx="18288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37" grpId="0"/>
      <p:bldP spid="38" grpId="0" animBg="1"/>
      <p:bldP spid="39" grpId="0"/>
      <p:bldP spid="40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DC13F68-6A03-BD1C-2B70-6660C4138957}"/>
              </a:ext>
            </a:extLst>
          </p:cNvPr>
          <p:cNvGrpSpPr/>
          <p:nvPr/>
        </p:nvGrpSpPr>
        <p:grpSpPr>
          <a:xfrm>
            <a:off x="-20355" y="3581400"/>
            <a:ext cx="1391955" cy="425636"/>
            <a:chOff x="-20355" y="3479692"/>
            <a:chExt cx="1860633" cy="567783"/>
          </a:xfrm>
        </p:grpSpPr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7086F73F-D066-2EA7-3400-3C5D325EE3A5}"/>
                </a:ext>
              </a:extLst>
            </p:cNvPr>
            <p:cNvSpPr/>
            <p:nvPr/>
          </p:nvSpPr>
          <p:spPr>
            <a:xfrm rot="18052935">
              <a:off x="1722840" y="3633465"/>
              <a:ext cx="92310" cy="14256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87F55E0-544B-9387-5204-C2B6BD16E0AE}"/>
                </a:ext>
              </a:extLst>
            </p:cNvPr>
            <p:cNvSpPr/>
            <p:nvPr/>
          </p:nvSpPr>
          <p:spPr>
            <a:xfrm>
              <a:off x="-20355" y="3479692"/>
              <a:ext cx="1826837" cy="567783"/>
            </a:xfrm>
            <a:custGeom>
              <a:avLst/>
              <a:gdLst>
                <a:gd name="connsiteX0" fmla="*/ 0 w 2179529"/>
                <a:gd name="connsiteY0" fmla="*/ 426574 h 515650"/>
                <a:gd name="connsiteX1" fmla="*/ 701458 w 2179529"/>
                <a:gd name="connsiteY1" fmla="*/ 689 h 515650"/>
                <a:gd name="connsiteX2" fmla="*/ 1603332 w 2179529"/>
                <a:gd name="connsiteY2" fmla="*/ 514256 h 515650"/>
                <a:gd name="connsiteX3" fmla="*/ 2179529 w 2179529"/>
                <a:gd name="connsiteY3" fmla="*/ 163527 h 515650"/>
                <a:gd name="connsiteX4" fmla="*/ 2179529 w 2179529"/>
                <a:gd name="connsiteY4" fmla="*/ 163527 h 51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9529" h="515650">
                  <a:moveTo>
                    <a:pt x="0" y="426574"/>
                  </a:moveTo>
                  <a:cubicBezTo>
                    <a:pt x="217118" y="206324"/>
                    <a:pt x="434236" y="-13925"/>
                    <a:pt x="701458" y="689"/>
                  </a:cubicBezTo>
                  <a:cubicBezTo>
                    <a:pt x="968680" y="15303"/>
                    <a:pt x="1356987" y="487116"/>
                    <a:pt x="1603332" y="514256"/>
                  </a:cubicBezTo>
                  <a:cubicBezTo>
                    <a:pt x="1849677" y="541396"/>
                    <a:pt x="2179529" y="163527"/>
                    <a:pt x="2179529" y="163527"/>
                  </a:cubicBezTo>
                  <a:lnTo>
                    <a:pt x="2179529" y="163527"/>
                  </a:lnTo>
                </a:path>
              </a:pathLst>
            </a:cu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 rot="5400000">
            <a:off x="914400" y="2667000"/>
            <a:ext cx="2133600" cy="1981200"/>
          </a:xfrm>
          <a:prstGeom prst="ellipse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Useful Generalizations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How would you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?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  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  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6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dirty="0"/>
                  <a:t> 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18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            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Proof ?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  <a:blipFill rotWithShape="1">
                <a:blip r:embed="rId3"/>
                <a:stretch>
                  <a:fillRect l="-120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18619" y="3429000"/>
            <a:ext cx="429181" cy="369332"/>
            <a:chOff x="1219200" y="4442936"/>
            <a:chExt cx="429181" cy="369332"/>
          </a:xfrm>
        </p:grpSpPr>
        <p:sp>
          <p:nvSpPr>
            <p:cNvPr id="7" name="Oval 6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295400" y="2743200"/>
            <a:ext cx="1371600" cy="1752600"/>
            <a:chOff x="914400" y="1676400"/>
            <a:chExt cx="1371600" cy="1752600"/>
          </a:xfrm>
        </p:grpSpPr>
        <p:sp>
          <p:nvSpPr>
            <p:cNvPr id="10" name="Oval 9"/>
            <p:cNvSpPr/>
            <p:nvPr/>
          </p:nvSpPr>
          <p:spPr>
            <a:xfrm>
              <a:off x="15240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33600" y="2667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812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514600" y="3200400"/>
            <a:ext cx="9906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600200" y="2590800"/>
            <a:ext cx="2743200" cy="1752600"/>
            <a:chOff x="1600200" y="2590800"/>
            <a:chExt cx="2743200" cy="17526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886200" y="2797082"/>
              <a:ext cx="152400" cy="985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>
              <a:off x="1600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514600" y="4419600"/>
            <a:ext cx="8382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04800" y="2590800"/>
            <a:ext cx="1146206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0164" y="4343400"/>
            <a:ext cx="1035236" cy="42563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362200" y="2743200"/>
            <a:ext cx="2743200" cy="1447800"/>
            <a:chOff x="2362200" y="2743200"/>
            <a:chExt cx="2743200" cy="1447800"/>
          </a:xfrm>
        </p:grpSpPr>
        <p:sp>
          <p:nvSpPr>
            <p:cNvPr id="36" name="Arc 35"/>
            <p:cNvSpPr/>
            <p:nvPr/>
          </p:nvSpPr>
          <p:spPr>
            <a:xfrm flipV="1">
              <a:off x="2362200" y="27432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 flipH="1" flipV="1">
              <a:off x="2588894" y="3865730"/>
              <a:ext cx="154306" cy="9667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endCxn id="14" idx="2"/>
          </p:cNvCxnSpPr>
          <p:nvPr/>
        </p:nvCxnSpPr>
        <p:spPr>
          <a:xfrm>
            <a:off x="1451006" y="1905000"/>
            <a:ext cx="606394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806482" y="4244882"/>
            <a:ext cx="174718" cy="12415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1"/>
          </p:cNvCxnSpPr>
          <p:nvPr/>
        </p:nvCxnSpPr>
        <p:spPr>
          <a:xfrm>
            <a:off x="304800" y="4077624"/>
            <a:ext cx="1012918" cy="2118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435194" y="2831068"/>
            <a:ext cx="1146206" cy="29313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4495800" y="15240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54C348-EE7A-ECDD-D7E9-F09C4DF1A4C0}"/>
              </a:ext>
            </a:extLst>
          </p:cNvPr>
          <p:cNvSpPr/>
          <p:nvPr/>
        </p:nvSpPr>
        <p:spPr>
          <a:xfrm>
            <a:off x="5943600" y="25146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9B7F31-4906-88E1-E813-37D66EE4B91F}"/>
              </a:ext>
            </a:extLst>
          </p:cNvPr>
          <p:cNvSpPr/>
          <p:nvPr/>
        </p:nvSpPr>
        <p:spPr>
          <a:xfrm>
            <a:off x="5562600" y="3733800"/>
            <a:ext cx="3352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E85051C-8AA0-0E6B-EAB5-61B418A4CDBA}"/>
                  </a:ext>
                </a:extLst>
              </p:cNvPr>
              <p:cNvSpPr txBox="1"/>
              <p:nvPr/>
            </p:nvSpPr>
            <p:spPr>
              <a:xfrm>
                <a:off x="2667000" y="5638800"/>
                <a:ext cx="3824765" cy="120032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 can inject flow = </a:t>
                </a:r>
                <a14:m>
                  <m:oMath xmlns:m="http://schemas.openxmlformats.org/officeDocument/2006/math">
                    <m:r>
                      <a:rPr lang="en-US" sz="1800" b="1" dirty="0" smtClean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18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into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Now conservation holds at each node. </a:t>
                </a:r>
              </a:p>
              <a:p>
                <a:r>
                  <a:rPr lang="en-US" dirty="0"/>
                  <a:t>The proof follows from the picture.</a:t>
                </a:r>
              </a:p>
              <a:p>
                <a:r>
                  <a:rPr lang="en-US" dirty="0"/>
                  <a:t>Let us give a more insightful proof. 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E85051C-8AA0-0E6B-EAB5-61B418A4C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638800"/>
                <a:ext cx="3824765" cy="1200329"/>
              </a:xfrm>
              <a:prstGeom prst="rect">
                <a:avLst/>
              </a:prstGeom>
              <a:blipFill>
                <a:blip r:embed="rId9"/>
                <a:stretch>
                  <a:fillRect l="-1656" t="-2105" r="-331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4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7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7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75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 build="p"/>
      <p:bldP spid="4" grpId="0" uiExpand="1" build="p"/>
      <p:bldP spid="57" grpId="0"/>
      <p:bldP spid="35" grpId="0" animBg="1"/>
      <p:bldP spid="20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 rot="5400000">
            <a:off x="914400" y="2667000"/>
            <a:ext cx="2133600" cy="1981200"/>
          </a:xfrm>
          <a:prstGeom prst="ellipse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Proof  </a:t>
                </a:r>
                <a:r>
                  <a:rPr lang="en-US" sz="3200" b="1" dirty="0"/>
                  <a:t>for 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32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32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Proof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/>
                                </a:rPr>
                                <m:t>𝒐𝒖𝒕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/>
                                </a:rPr>
                                <m:t>𝒊𝒏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                                      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              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i="1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600" i="1">
                              <a:latin typeface="Cambria Math"/>
                            </a:rPr>
                            <m:t>∈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sub>
                                <m:sup/>
                                <m:e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𝒖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572000" cy="4525963"/>
              </a:xfrm>
              <a:blipFill rotWithShape="1">
                <a:blip r:embed="rId4"/>
                <a:stretch>
                  <a:fillRect l="-14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18619" y="3429000"/>
            <a:ext cx="429181" cy="369332"/>
            <a:chOff x="1219200" y="4442936"/>
            <a:chExt cx="429181" cy="369332"/>
          </a:xfrm>
        </p:grpSpPr>
        <p:sp>
          <p:nvSpPr>
            <p:cNvPr id="7" name="Oval 6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295400" y="2743200"/>
            <a:ext cx="1371600" cy="1752600"/>
            <a:chOff x="914400" y="1676400"/>
            <a:chExt cx="1371600" cy="1752600"/>
          </a:xfrm>
        </p:grpSpPr>
        <p:sp>
          <p:nvSpPr>
            <p:cNvPr id="10" name="Oval 9"/>
            <p:cNvSpPr/>
            <p:nvPr/>
          </p:nvSpPr>
          <p:spPr>
            <a:xfrm>
              <a:off x="15240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133600" y="2667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812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514600" y="3200400"/>
            <a:ext cx="9906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600200" y="2590800"/>
            <a:ext cx="2743200" cy="1752600"/>
            <a:chOff x="1600200" y="2590800"/>
            <a:chExt cx="2743200" cy="17526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886200" y="2797082"/>
              <a:ext cx="152400" cy="985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>
              <a:off x="1600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514600" y="4419600"/>
            <a:ext cx="8382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04800" y="2590800"/>
            <a:ext cx="1146206" cy="533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0164" y="4343400"/>
            <a:ext cx="1035236" cy="42563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362200" y="2743200"/>
            <a:ext cx="2743200" cy="1447800"/>
            <a:chOff x="2362200" y="2743200"/>
            <a:chExt cx="2743200" cy="1447800"/>
          </a:xfrm>
        </p:grpSpPr>
        <p:sp>
          <p:nvSpPr>
            <p:cNvPr id="36" name="Arc 35"/>
            <p:cNvSpPr/>
            <p:nvPr/>
          </p:nvSpPr>
          <p:spPr>
            <a:xfrm flipV="1">
              <a:off x="2362200" y="27432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 flipH="1" flipV="1">
              <a:off x="2588894" y="3865730"/>
              <a:ext cx="154306" cy="9667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endCxn id="14" idx="2"/>
          </p:cNvCxnSpPr>
          <p:nvPr/>
        </p:nvCxnSpPr>
        <p:spPr>
          <a:xfrm>
            <a:off x="1451006" y="1905000"/>
            <a:ext cx="606394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806482" y="4244882"/>
            <a:ext cx="174718" cy="12415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1"/>
          </p:cNvCxnSpPr>
          <p:nvPr/>
        </p:nvCxnSpPr>
        <p:spPr>
          <a:xfrm>
            <a:off x="304800" y="4077624"/>
            <a:ext cx="1012918" cy="2118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435194" y="2831068"/>
            <a:ext cx="1146206" cy="29313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7360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11" idx="5"/>
            <a:endCxn id="16" idx="2"/>
          </p:cNvCxnSpPr>
          <p:nvPr/>
        </p:nvCxnSpPr>
        <p:spPr>
          <a:xfrm>
            <a:off x="1577882" y="3178082"/>
            <a:ext cx="936718" cy="6319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1828800" y="3200400"/>
            <a:ext cx="533400" cy="662464"/>
          </a:xfrm>
          <a:prstGeom prst="mathMultiply">
            <a:avLst>
              <a:gd name="adj1" fmla="val 116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295400" y="31242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124200"/>
                <a:ext cx="37061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41269" y="1981200"/>
                <a:ext cx="1854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69" y="1981200"/>
                <a:ext cx="185493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9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6768734" y="3581400"/>
            <a:ext cx="2756266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372586" y="3886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586" y="3886200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8393F84-EDBB-9C61-F5E4-F26B675924BE}"/>
              </a:ext>
            </a:extLst>
          </p:cNvPr>
          <p:cNvSpPr txBox="1"/>
          <p:nvPr/>
        </p:nvSpPr>
        <p:spPr>
          <a:xfrm>
            <a:off x="4751935" y="2350532"/>
            <a:ext cx="32733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A1ED5B-1CE3-A6C2-41D3-3790501DA3D1}"/>
              </a:ext>
            </a:extLst>
          </p:cNvPr>
          <p:cNvSpPr/>
          <p:nvPr/>
        </p:nvSpPr>
        <p:spPr>
          <a:xfrm>
            <a:off x="6680200" y="1798637"/>
            <a:ext cx="1244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50784E-53A4-68A6-2653-EDDD07A1DB8E}"/>
              </a:ext>
            </a:extLst>
          </p:cNvPr>
          <p:cNvSpPr/>
          <p:nvPr/>
        </p:nvSpPr>
        <p:spPr>
          <a:xfrm>
            <a:off x="6623137" y="2856706"/>
            <a:ext cx="2971800" cy="7013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20" grpId="0" animBg="1"/>
      <p:bldP spid="20" grpId="1" animBg="1"/>
      <p:bldP spid="40" grpId="0"/>
      <p:bldP spid="17" grpId="0"/>
      <p:bldP spid="42" grpId="0" animBg="1"/>
      <p:bldP spid="43" grpId="0"/>
      <p:bldP spid="18" grpId="0" animBg="1"/>
      <p:bldP spid="18" grpId="1" animBg="1"/>
      <p:bldP spid="23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/>
              <a:t>A</a:t>
            </a:r>
            <a:r>
              <a:rPr lang="en-US" sz="2800" dirty="0">
                <a:solidFill>
                  <a:srgbClr val="7030A0"/>
                </a:solidFill>
              </a:rPr>
              <a:t> simple Relation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4567" y="3276600"/>
            <a:ext cx="40748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between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Flows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capacity of cuts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21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Flows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and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capacity of cuts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Consider any valid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1" dirty="0"/>
                  <a:t>: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i="1" dirty="0">
                    <a:latin typeface="Cambria Math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=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800" i="1" dirty="0">
                        <a:latin typeface="Cambria Math"/>
                      </a:rPr>
                      <m:t>.</m:t>
                    </m:r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the maximum value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flow is </a:t>
                </a:r>
              </a:p>
              <a:p>
                <a:pPr marL="0" indent="0">
                  <a:buNone/>
                </a:pPr>
                <a:r>
                  <a:rPr lang="en-US" sz="1800" dirty="0"/>
                  <a:t>bounded by the capacity of </a:t>
                </a:r>
                <a:r>
                  <a:rPr lang="en-US" sz="1800" u="sng" dirty="0"/>
                  <a:t>every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cut.</a:t>
                </a: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2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5918200" y="56388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315200" y="57150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E3F9BA-7629-3B45-BAB2-9F270DA19DC8}"/>
              </a:ext>
            </a:extLst>
          </p:cNvPr>
          <p:cNvSpPr/>
          <p:nvPr/>
        </p:nvSpPr>
        <p:spPr>
          <a:xfrm>
            <a:off x="6400800" y="21336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92CFDA-3D85-A34F-8DC0-D46E2EA94D7D}"/>
              </a:ext>
            </a:extLst>
          </p:cNvPr>
          <p:cNvSpPr/>
          <p:nvPr/>
        </p:nvSpPr>
        <p:spPr>
          <a:xfrm>
            <a:off x="5638800" y="51054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F7770F-DF6B-77D0-8965-92A8449B8CA8}"/>
              </a:ext>
            </a:extLst>
          </p:cNvPr>
          <p:cNvSpPr/>
          <p:nvPr/>
        </p:nvSpPr>
        <p:spPr>
          <a:xfrm>
            <a:off x="7239000" y="15240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CB947-21EB-05F9-E5E9-7F0BA032E85F}"/>
              </a:ext>
            </a:extLst>
          </p:cNvPr>
          <p:cNvSpPr/>
          <p:nvPr/>
        </p:nvSpPr>
        <p:spPr>
          <a:xfrm>
            <a:off x="5511800" y="1477963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BCBEB-4BE7-6EA0-3DAC-967F70C1982A}"/>
              </a:ext>
            </a:extLst>
          </p:cNvPr>
          <p:cNvSpPr/>
          <p:nvPr/>
        </p:nvSpPr>
        <p:spPr>
          <a:xfrm>
            <a:off x="5613400" y="34290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39" grpId="0" uiExpand="1" build="p"/>
      <p:bldP spid="55" grpId="0" animBg="1"/>
      <p:bldP spid="61" grpId="0" animBg="1"/>
      <p:bldP spid="62" grpId="0" animBg="1"/>
      <p:bldP spid="68" grpId="0" animBg="1"/>
      <p:bldP spid="2" grpId="0" animBg="1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/>
              <a:t>A</a:t>
            </a:r>
            <a:r>
              <a:rPr lang="en-US" sz="2800" dirty="0">
                <a:solidFill>
                  <a:srgbClr val="7030A0"/>
                </a:solidFill>
              </a:rPr>
              <a:t> deep Relation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4567" y="3276600"/>
            <a:ext cx="40748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between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Flows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capacity of cuts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7742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Max-Flow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Min-Cut</a:t>
            </a:r>
            <a:r>
              <a:rPr lang="en-US" sz="3200" b="1" dirty="0"/>
              <a:t>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 maximum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flow is equal to the capacity of </a:t>
                </a:r>
                <a:r>
                  <a:rPr lang="en-US" sz="2000" b="1" dirty="0"/>
                  <a:t>min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cut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It may appear strange.</a:t>
                </a:r>
              </a:p>
              <a:p>
                <a:pPr marL="0" indent="0">
                  <a:buNone/>
                </a:pPr>
                <a:r>
                  <a:rPr lang="en-US" sz="2000" dirty="0"/>
                  <a:t>How can an algorithm whose correctness we have not established prove a </a:t>
                </a:r>
              </a:p>
              <a:p>
                <a:pPr marL="0" indent="0">
                  <a:buNone/>
                </a:pPr>
                <a:r>
                  <a:rPr lang="en-US" sz="2000" dirty="0"/>
                  <a:t>theorem 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>
                <a:blip r:embed="rId2"/>
                <a:stretch>
                  <a:fillRect l="-744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14600" y="2362200"/>
            <a:ext cx="35814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 is based 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Ford Fulkerson </a:t>
            </a:r>
            <a:r>
              <a:rPr lang="en-US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295400"/>
            <a:ext cx="4038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6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B446-CC95-716A-3950-5CAAD0ED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88B4-3FA4-A5E4-07F1-3A65DAFB5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Penalty for missing a lecture without valid reason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Medical reason (Clarification): </a:t>
            </a:r>
          </a:p>
          <a:p>
            <a:pPr lvl="1"/>
            <a:r>
              <a:rPr lang="en-US" sz="1800" dirty="0"/>
              <a:t>visit HC any time during the day of the lecture.</a:t>
            </a:r>
          </a:p>
          <a:p>
            <a:pPr lvl="1"/>
            <a:r>
              <a:rPr lang="en-US" sz="1800" dirty="0"/>
              <a:t>No medical certificate needed.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Valid reasons extended</a:t>
            </a:r>
          </a:p>
          <a:p>
            <a:pPr lvl="1"/>
            <a:r>
              <a:rPr lang="en-US" sz="1800" dirty="0"/>
              <a:t>Dropping parents to train station</a:t>
            </a:r>
          </a:p>
          <a:p>
            <a:pPr lvl="1"/>
            <a:r>
              <a:rPr lang="en-US" sz="1800" dirty="0"/>
              <a:t>Helping friend in critical situation</a:t>
            </a:r>
          </a:p>
          <a:p>
            <a:pPr lvl="1"/>
            <a:r>
              <a:rPr lang="en-US" sz="18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8EE19-E5E2-BA4A-0143-D4FE3AA6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99584-8456-4AF9-AED9-A2D050323E5C}"/>
              </a:ext>
            </a:extLst>
          </p:cNvPr>
          <p:cNvSpPr txBox="1"/>
          <p:nvPr/>
        </p:nvSpPr>
        <p:spPr>
          <a:xfrm>
            <a:off x="7086600" y="1688068"/>
            <a:ext cx="10086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0.5 mark</a:t>
            </a:r>
          </a:p>
        </p:txBody>
      </p:sp>
    </p:spTree>
    <p:extLst>
      <p:ext uri="{BB962C8B-B14F-4D97-AF65-F5344CB8AC3E}">
        <p14:creationId xmlns:p14="http://schemas.microsoft.com/office/powerpoint/2010/main" val="421931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724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724400" cy="5486400"/>
              </a:xfrm>
              <a:blipFill>
                <a:blip r:embed="rId2"/>
                <a:stretch>
                  <a:fillRect l="-1344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proof of the theorem </a:t>
            </a:r>
          </a:p>
          <a:p>
            <a:pPr marL="0" indent="0">
              <a:buNone/>
            </a:pPr>
            <a:r>
              <a:rPr lang="en-US" sz="2000" dirty="0"/>
              <a:t>as well as correctness of algorithm </a:t>
            </a:r>
          </a:p>
          <a:p>
            <a:pPr marL="0" indent="0">
              <a:buNone/>
            </a:pPr>
            <a:r>
              <a:rPr lang="en-US" sz="2000" dirty="0"/>
              <a:t>will be achieved simultaneously.</a:t>
            </a:r>
          </a:p>
          <a:p>
            <a:pPr marL="0" indent="0">
              <a:buNone/>
            </a:pPr>
            <a:r>
              <a:rPr lang="en-US" sz="2000" dirty="0"/>
              <a:t>Amazing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B2D1A10-235C-9F63-39EB-352C5FC82380}"/>
              </a:ext>
            </a:extLst>
          </p:cNvPr>
          <p:cNvSpPr/>
          <p:nvPr/>
        </p:nvSpPr>
        <p:spPr>
          <a:xfrm>
            <a:off x="5638800" y="2667000"/>
            <a:ext cx="182880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Correctness  of the algorithm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2E2885C8-ABDC-CD25-AD8F-D0FE3BFE19B2}"/>
              </a:ext>
            </a:extLst>
          </p:cNvPr>
          <p:cNvSpPr/>
          <p:nvPr/>
        </p:nvSpPr>
        <p:spPr>
          <a:xfrm>
            <a:off x="6295086" y="1928019"/>
            <a:ext cx="609600" cy="609600"/>
          </a:xfrm>
          <a:prstGeom prst="smileyFace">
            <a:avLst>
              <a:gd name="adj" fmla="val 4653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>
            <a:extLst>
              <a:ext uri="{FF2B5EF4-FFF2-40B4-BE49-F238E27FC236}">
                <a16:creationId xmlns:a16="http://schemas.microsoft.com/office/drawing/2014/main" id="{D7DC7115-5F5F-A890-EE8D-0EB3FE9676FB}"/>
              </a:ext>
            </a:extLst>
          </p:cNvPr>
          <p:cNvSpPr/>
          <p:nvPr/>
        </p:nvSpPr>
        <p:spPr>
          <a:xfrm>
            <a:off x="4351020" y="5330952"/>
            <a:ext cx="4648200" cy="1069848"/>
          </a:xfrm>
          <a:prstGeom prst="cloudCallout">
            <a:avLst>
              <a:gd name="adj1" fmla="val -33588"/>
              <a:gd name="adj2" fmla="val 767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Think over it for a few minutes before proceeding further.</a:t>
            </a:r>
          </a:p>
        </p:txBody>
      </p:sp>
    </p:spTree>
    <p:extLst>
      <p:ext uri="{BB962C8B-B14F-4D97-AF65-F5344CB8AC3E}">
        <p14:creationId xmlns:p14="http://schemas.microsoft.com/office/powerpoint/2010/main" val="341722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724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724400" cy="5486400"/>
              </a:xfrm>
              <a:blipFill>
                <a:blip r:embed="rId2"/>
                <a:stretch>
                  <a:fillRect l="-1344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Cloud Callout 6">
            <a:extLst>
              <a:ext uri="{FF2B5EF4-FFF2-40B4-BE49-F238E27FC236}">
                <a16:creationId xmlns:a16="http://schemas.microsoft.com/office/drawing/2014/main" id="{D7DC7115-5F5F-A890-EE8D-0EB3FE9676FB}"/>
              </a:ext>
            </a:extLst>
          </p:cNvPr>
          <p:cNvSpPr/>
          <p:nvPr/>
        </p:nvSpPr>
        <p:spPr>
          <a:xfrm>
            <a:off x="4229100" y="3862593"/>
            <a:ext cx="4648200" cy="1069848"/>
          </a:xfrm>
          <a:prstGeom prst="cloudCallout">
            <a:avLst>
              <a:gd name="adj1" fmla="val -33588"/>
              <a:gd name="adj2" fmla="val 767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Which is this cut defined naturally after the termination of  </a:t>
            </a:r>
            <a:r>
              <a:rPr lang="en-US" b="1" dirty="0">
                <a:solidFill>
                  <a:schemeClr val="tx1"/>
                </a:solidFill>
              </a:rPr>
              <a:t>Ford Fulkerson </a:t>
            </a:r>
            <a:r>
              <a:rPr lang="en-US" dirty="0">
                <a:solidFill>
                  <a:schemeClr val="tx1"/>
                </a:solidFill>
              </a:rPr>
              <a:t>algorithm?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4DC997-EF82-9712-081E-68191E5BD92F}"/>
                  </a:ext>
                </a:extLst>
              </p:cNvPr>
              <p:cNvSpPr txBox="1"/>
              <p:nvPr/>
            </p:nvSpPr>
            <p:spPr>
              <a:xfrm>
                <a:off x="4437176" y="1976735"/>
                <a:ext cx="4661341" cy="120032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Key insight: </a:t>
                </a:r>
              </a:p>
              <a:p>
                <a:r>
                  <a:rPr lang="en-US" dirty="0"/>
                  <a:t>The algorithm, upon termination, demonstrates</a:t>
                </a:r>
              </a:p>
              <a:p>
                <a:r>
                  <a:rPr lang="en-US" dirty="0"/>
                  <a:t>a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)-cut whose capacity is equal to </a:t>
                </a:r>
              </a:p>
              <a:p>
                <a:r>
                  <a:rPr lang="en-US" dirty="0"/>
                  <a:t>the flow achieved by the algorithm.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4DC997-EF82-9712-081E-68191E5BD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176" y="1976735"/>
                <a:ext cx="4661341" cy="1200329"/>
              </a:xfrm>
              <a:prstGeom prst="rect">
                <a:avLst/>
              </a:prstGeom>
              <a:blipFill>
                <a:blip r:embed="rId3"/>
                <a:stretch>
                  <a:fillRect l="-1087" t="-2083" r="-27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8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4724400" y="2362200"/>
            <a:ext cx="4267200" cy="26347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max-flow min-cut </a:t>
            </a:r>
            <a:r>
              <a:rPr lang="en-US" sz="3200" b="1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flow computed by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algorithm.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: set of vertices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Claim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38200" y="5181600"/>
            <a:ext cx="406269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38200" y="1447800"/>
            <a:ext cx="4724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5153580" y="1219200"/>
                <a:ext cx="2314019" cy="838200"/>
              </a:xfrm>
              <a:prstGeom prst="cloudCallou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look like ?  </a:t>
                </a: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580" y="1219200"/>
                <a:ext cx="2314019" cy="838200"/>
              </a:xfrm>
              <a:prstGeom prst="cloudCallou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37" grpId="0"/>
      <p:bldP spid="38" grpId="0" uiExpand="1" build="p"/>
      <p:bldP spid="55" grpId="0" animBg="1"/>
      <p:bldP spid="61" grpId="0" animBg="1"/>
      <p:bldP spid="77" grpId="0"/>
      <p:bldP spid="101" grpId="0"/>
      <p:bldP spid="102" grpId="0"/>
      <p:bldP spid="27" grpId="0" animBg="1"/>
      <p:bldP spid="100" grpId="0" animBg="1"/>
      <p:bldP spid="104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max-flow min-cut </a:t>
            </a:r>
            <a:r>
              <a:rPr lang="en-US" sz="3200" b="1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flow computed by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𝒊𝒏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For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2060"/>
                        </a:solidFill>
                        <a:latin typeface="Cambria Math"/>
                      </a:rPr>
                      <m:t>𝐯𝐚𝐥𝐮𝐞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to be equal to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what must happen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1.  All out going edges must be </a:t>
                </a:r>
                <a:r>
                  <a:rPr lang="en-US" sz="2000" b="1" dirty="0"/>
                  <a:t>fully saturated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2. Every incoming edge must have </a:t>
                </a:r>
                <a:r>
                  <a:rPr lang="en-US" sz="2000" b="1" dirty="0"/>
                  <a:t>zero flow.</a:t>
                </a: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7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254829" y="2797082"/>
            <a:ext cx="152400" cy="985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90600" y="2590800"/>
            <a:ext cx="2743200" cy="1905000"/>
            <a:chOff x="990600" y="2590800"/>
            <a:chExt cx="2743200" cy="1905000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1600200" y="2819400"/>
              <a:ext cx="1066800" cy="152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905000" y="3200400"/>
              <a:ext cx="990600" cy="228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Arc 104"/>
            <p:cNvSpPr/>
            <p:nvPr/>
          </p:nvSpPr>
          <p:spPr>
            <a:xfrm>
              <a:off x="9906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1752600" y="3886200"/>
              <a:ext cx="838200" cy="76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1600200" y="4495800"/>
              <a:ext cx="114300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own Ribbon 4"/>
          <p:cNvSpPr/>
          <p:nvPr/>
        </p:nvSpPr>
        <p:spPr>
          <a:xfrm>
            <a:off x="6534629" y="6049018"/>
            <a:ext cx="1847371" cy="732782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will you show this  ?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752600" y="5181600"/>
            <a:ext cx="246481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4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5" grpId="0" animBg="1"/>
      <p:bldP spid="10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max-flow min-cut </a:t>
            </a:r>
            <a:r>
              <a:rPr lang="en-US" sz="3200" b="1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flow computed by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 must appear as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</a:t>
                </a:r>
                <a:r>
                  <a:rPr lang="en-US" sz="2000" dirty="0" err="1"/>
                  <a:t>in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A contradiction.</a:t>
                </a:r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10586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/>
          <p:nvPr/>
        </p:nvCxnSpPr>
        <p:spPr>
          <a:xfrm>
            <a:off x="1905000" y="3200400"/>
            <a:ext cx="990600" cy="228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253977" y="3200400"/>
            <a:ext cx="1518423" cy="597932"/>
            <a:chOff x="1610586" y="3200400"/>
            <a:chExt cx="1518423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061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586" y="3429000"/>
                  <a:ext cx="375423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4" name="Straight Arrow Connector 113"/>
          <p:cNvCxnSpPr/>
          <p:nvPr/>
        </p:nvCxnSpPr>
        <p:spPr>
          <a:xfrm>
            <a:off x="6553200" y="3200400"/>
            <a:ext cx="91440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7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max-flow min-cut </a:t>
            </a:r>
            <a:r>
              <a:rPr lang="en-US" sz="3200" b="1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flow computed by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&gt;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appears as a </a:t>
                </a:r>
                <a:r>
                  <a:rPr lang="en-US" sz="2000" b="1" dirty="0"/>
                  <a:t>backward</a:t>
                </a:r>
                <a:r>
                  <a:rPr lang="en-US" sz="2000" dirty="0"/>
                  <a:t> edge in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A contradiction.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2"/>
                <a:stretch>
                  <a:fillRect l="-741" t="-750" b="-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200" y="2514600"/>
            <a:ext cx="4191926" cy="2731532"/>
            <a:chOff x="332819" y="2514600"/>
            <a:chExt cx="4191926" cy="2731532"/>
          </a:xfrm>
        </p:grpSpPr>
        <p:sp>
          <p:nvSpPr>
            <p:cNvPr id="58" name="Oval 57"/>
            <p:cNvSpPr/>
            <p:nvPr/>
          </p:nvSpPr>
          <p:spPr>
            <a:xfrm rot="5400000">
              <a:off x="2438400" y="2743200"/>
              <a:ext cx="2286000" cy="1828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04800" y="2667000"/>
              <a:ext cx="2133600" cy="1981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2819" y="3429000"/>
              <a:ext cx="429181" cy="369332"/>
              <a:chOff x="1219200" y="4442936"/>
              <a:chExt cx="429181" cy="369332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114800" y="3516868"/>
              <a:ext cx="409945" cy="369332"/>
              <a:chOff x="6934200" y="4431268"/>
              <a:chExt cx="409945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44" y="4876800"/>
                  <a:ext cx="39305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914400" y="2743200"/>
              <a:ext cx="2895600" cy="1828800"/>
              <a:chOff x="914400" y="1676400"/>
              <a:chExt cx="2895600" cy="1828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66800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144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371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76400" y="1676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81200" y="2057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828800" y="2743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95600" y="1828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581400" y="1752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9718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352800" y="2895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4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944" y="4572000"/>
                  <a:ext cx="389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572000"/>
                  <a:ext cx="38985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13" idx="6"/>
              <a:endCxn id="50" idx="2"/>
            </p:cNvCxnSpPr>
            <p:nvPr/>
          </p:nvCxnSpPr>
          <p:spPr>
            <a:xfrm>
              <a:off x="1828800" y="4495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46" idx="2"/>
            </p:cNvCxnSpPr>
            <p:nvPr/>
          </p:nvCxnSpPr>
          <p:spPr>
            <a:xfrm>
              <a:off x="1828800" y="2819400"/>
              <a:ext cx="1066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7" idx="0"/>
            </p:cNvCxnSpPr>
            <p:nvPr/>
          </p:nvCxnSpPr>
          <p:spPr>
            <a:xfrm>
              <a:off x="2133600" y="32004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1219200" y="2590800"/>
              <a:ext cx="2743200" cy="1752600"/>
              <a:chOff x="1219200" y="2590800"/>
              <a:chExt cx="2743200" cy="175260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1219200" y="2590800"/>
                <a:ext cx="2743200" cy="1752600"/>
              </a:xfrm>
              <a:prstGeom prst="arc">
                <a:avLst>
                  <a:gd name="adj1" fmla="val 13242652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83429" y="2797082"/>
                <a:ext cx="152400" cy="985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>
              <a:stCxn id="45" idx="6"/>
              <a:endCxn id="53" idx="2"/>
            </p:cNvCxnSpPr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65" name="Arc 64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 rot="5400000">
            <a:off x="6829981" y="2743200"/>
            <a:ext cx="22860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4696381" y="2667000"/>
            <a:ext cx="2133600" cy="1981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724400" y="3429000"/>
            <a:ext cx="429181" cy="369332"/>
            <a:chOff x="1219200" y="4442936"/>
            <a:chExt cx="429181" cy="369332"/>
          </a:xfrm>
        </p:grpSpPr>
        <p:sp>
          <p:nvSpPr>
            <p:cNvPr id="68" name="Oval 67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8506381" y="3516868"/>
            <a:ext cx="409945" cy="369332"/>
            <a:chOff x="6934200" y="4431268"/>
            <a:chExt cx="409945" cy="369332"/>
          </a:xfrm>
        </p:grpSpPr>
        <p:sp>
          <p:nvSpPr>
            <p:cNvPr id="73" name="Oval 72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497187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5334000" y="2743200"/>
            <a:ext cx="2895600" cy="1828800"/>
            <a:chOff x="914400" y="1676400"/>
            <a:chExt cx="2895600" cy="1828800"/>
          </a:xfrm>
        </p:grpSpPr>
        <p:sp>
          <p:nvSpPr>
            <p:cNvPr id="80" name="Oval 79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2819400"/>
            <a:ext cx="1317718" cy="1676400"/>
            <a:chOff x="5105400" y="2819400"/>
            <a:chExt cx="1317718" cy="1676400"/>
          </a:xfrm>
        </p:grpSpPr>
        <p:cxnSp>
          <p:nvCxnSpPr>
            <p:cNvPr id="3" name="Straight Arrow Connector 2"/>
            <p:cNvCxnSpPr>
              <a:endCxn id="81" idx="4"/>
            </p:cNvCxnSpPr>
            <p:nvPr/>
          </p:nvCxnSpPr>
          <p:spPr>
            <a:xfrm flipV="1">
              <a:off x="5105400" y="3200400"/>
              <a:ext cx="457200" cy="381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5"/>
              <a:endCxn id="83" idx="0"/>
            </p:cNvCxnSpPr>
            <p:nvPr/>
          </p:nvCxnSpPr>
          <p:spPr>
            <a:xfrm>
              <a:off x="5616482" y="3178082"/>
              <a:ext cx="250918" cy="3271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1" idx="6"/>
            </p:cNvCxnSpPr>
            <p:nvPr/>
          </p:nvCxnSpPr>
          <p:spPr>
            <a:xfrm flipV="1">
              <a:off x="5638800" y="2819400"/>
              <a:ext cx="457200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4"/>
              <a:endCxn id="85" idx="1"/>
            </p:cNvCxnSpPr>
            <p:nvPr/>
          </p:nvCxnSpPr>
          <p:spPr>
            <a:xfrm>
              <a:off x="6172200" y="2895600"/>
              <a:ext cx="250918" cy="2509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0" idx="2"/>
            </p:cNvCxnSpPr>
            <p:nvPr/>
          </p:nvCxnSpPr>
          <p:spPr>
            <a:xfrm>
              <a:off x="5486400" y="4397282"/>
              <a:ext cx="609600" cy="9851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82" idx="0"/>
            </p:cNvCxnSpPr>
            <p:nvPr/>
          </p:nvCxnSpPr>
          <p:spPr>
            <a:xfrm>
              <a:off x="5105400" y="3733800"/>
              <a:ext cx="304800" cy="5334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3" idx="5"/>
              <a:endCxn id="86" idx="3"/>
            </p:cNvCxnSpPr>
            <p:nvPr/>
          </p:nvCxnSpPr>
          <p:spPr>
            <a:xfrm>
              <a:off x="5921282" y="3635282"/>
              <a:ext cx="349436" cy="3048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4" y="4648200"/>
                <a:ext cx="3898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48200"/>
                <a:ext cx="38985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Arrow 26"/>
          <p:cNvSpPr/>
          <p:nvPr/>
        </p:nvSpPr>
        <p:spPr>
          <a:xfrm>
            <a:off x="4343400" y="3249168"/>
            <a:ext cx="352981" cy="9418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3528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>
            <a:stCxn id="47" idx="2"/>
          </p:cNvCxnSpPr>
          <p:nvPr/>
        </p:nvCxnSpPr>
        <p:spPr>
          <a:xfrm flipH="1">
            <a:off x="1666014" y="3505200"/>
            <a:ext cx="1125367" cy="29313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6423118" y="3467100"/>
            <a:ext cx="1078157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943600" y="3429000"/>
            <a:ext cx="1900191" cy="685800"/>
            <a:chOff x="1610586" y="2883932"/>
            <a:chExt cx="1900191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586" y="3200400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63" y="2883932"/>
                  <a:ext cx="37061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98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75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Ford Fulkerson </a:t>
                </a:r>
                <a:r>
                  <a:rPr lang="en-US" sz="2000" b="1" dirty="0"/>
                  <a:t>algorithm </a:t>
                </a:r>
              </a:p>
              <a:p>
                <a:pPr marL="0" indent="0">
                  <a:buNone/>
                </a:pPr>
                <a:r>
                  <a:rPr lang="en-US" sz="2000" dirty="0"/>
                  <a:t>indeed computes the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upon termination</a:t>
                </a:r>
                <a:r>
                  <a:rPr lang="en-US" sz="2000" dirty="0"/>
                  <a:t> of the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loop..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>
                <a:blip r:embed="rId3"/>
                <a:stretch>
                  <a:fillRect l="-1754" t="-840" r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Integrality </a:t>
            </a:r>
            <a:r>
              <a:rPr lang="en-US" sz="2800" dirty="0"/>
              <a:t>of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 useful </a:t>
            </a:r>
            <a:r>
              <a:rPr lang="en-US" sz="2800" b="1" dirty="0">
                <a:solidFill>
                  <a:srgbClr val="C00000"/>
                </a:solidFill>
              </a:rPr>
              <a:t>tool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u="sng" dirty="0">
                <a:solidFill>
                  <a:schemeClr val="tx1"/>
                </a:solidFill>
              </a:rPr>
              <a:t>for many applications</a:t>
            </a:r>
            <a:r>
              <a:rPr lang="en-US" sz="2800" b="1" dirty="0">
                <a:solidFill>
                  <a:schemeClr val="tx1"/>
                </a:solidFill>
              </a:rPr>
              <a:t> of Max-Flow</a:t>
            </a:r>
            <a:endParaRPr lang="en-US" sz="2800" b="1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8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Integrality </a:t>
            </a:r>
            <a:r>
              <a:rPr lang="en-US" sz="3200" b="1" dirty="0"/>
              <a:t>of max-flow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capacities are integers, then there exists a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which is “</a:t>
                </a:r>
                <a:r>
                  <a:rPr lang="en-US" sz="2000" b="1" dirty="0"/>
                  <a:t>integral</a:t>
                </a:r>
                <a:r>
                  <a:rPr lang="en-US" sz="2000" dirty="0"/>
                  <a:t>”.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Ponder over its proof. We shall discuss it in the next lecture.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143000" y="3505200"/>
            <a:ext cx="3581400" cy="2057400"/>
            <a:chOff x="1143000" y="3124200"/>
            <a:chExt cx="3581400" cy="205740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3200400"/>
              <a:ext cx="3581400" cy="1981200"/>
              <a:chOff x="2466419" y="2057400"/>
              <a:chExt cx="3581400" cy="1981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Oval 18"/>
              <p:cNvSpPr/>
              <p:nvPr/>
            </p:nvSpPr>
            <p:spPr>
              <a:xfrm>
                <a:off x="3685619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9219" y="2895600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>
                <a:stCxn id="20" idx="5"/>
                <a:endCxn id="19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847419" y="2057400"/>
                <a:ext cx="838200" cy="8382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27" idx="6"/>
              </p:cNvCxnSpPr>
              <p:nvPr/>
            </p:nvCxnSpPr>
            <p:spPr>
              <a:xfrm>
                <a:off x="4828619" y="2971800"/>
                <a:ext cx="10338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23622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514600" y="4191000"/>
              <a:ext cx="838200" cy="83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518145" y="3231964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52800" y="4038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66192" y="3886200"/>
            <a:ext cx="2424808" cy="1371600"/>
            <a:chOff x="1766192" y="3505200"/>
            <a:chExt cx="2424808" cy="1371600"/>
          </a:xfrm>
        </p:grpSpPr>
        <p:sp>
          <p:nvSpPr>
            <p:cNvPr id="43" name="TextBox 42"/>
            <p:cNvSpPr txBox="1"/>
            <p:nvPr/>
          </p:nvSpPr>
          <p:spPr>
            <a:xfrm>
              <a:off x="1766192" y="4495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4362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957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14962" y="4111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00200" y="3730823"/>
            <a:ext cx="1676400" cy="310754"/>
            <a:chOff x="1600200" y="3349823"/>
            <a:chExt cx="1676400" cy="310754"/>
          </a:xfrm>
        </p:grpSpPr>
        <p:sp>
          <p:nvSpPr>
            <p:cNvPr id="55" name="TextBox 54"/>
            <p:cNvSpPr txBox="1"/>
            <p:nvPr/>
          </p:nvSpPr>
          <p:spPr>
            <a:xfrm>
              <a:off x="1600200" y="33498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.67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61102" y="3352800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.67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752600" y="4645223"/>
            <a:ext cx="1447800" cy="307777"/>
            <a:chOff x="1752600" y="4264223"/>
            <a:chExt cx="1447800" cy="307777"/>
          </a:xfrm>
        </p:grpSpPr>
        <p:sp>
          <p:nvSpPr>
            <p:cNvPr id="57" name="TextBox 56"/>
            <p:cNvSpPr txBox="1"/>
            <p:nvPr/>
          </p:nvSpPr>
          <p:spPr>
            <a:xfrm>
              <a:off x="2784902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.33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.33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51702" y="4191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600200" y="3727846"/>
            <a:ext cx="1617090" cy="310754"/>
            <a:chOff x="1600200" y="3349823"/>
            <a:chExt cx="1617090" cy="310754"/>
          </a:xfrm>
        </p:grpSpPr>
        <p:sp>
          <p:nvSpPr>
            <p:cNvPr id="63" name="TextBox 62"/>
            <p:cNvSpPr txBox="1"/>
            <p:nvPr/>
          </p:nvSpPr>
          <p:spPr>
            <a:xfrm>
              <a:off x="16002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1102" y="3352800"/>
              <a:ext cx="356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  1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15860" y="4645223"/>
            <a:ext cx="1308340" cy="307777"/>
            <a:chOff x="1752600" y="4264223"/>
            <a:chExt cx="1308340" cy="307777"/>
          </a:xfrm>
        </p:grpSpPr>
        <p:sp>
          <p:nvSpPr>
            <p:cNvPr id="66" name="TextBox 65"/>
            <p:cNvSpPr txBox="1"/>
            <p:nvPr/>
          </p:nvSpPr>
          <p:spPr>
            <a:xfrm>
              <a:off x="278490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52600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𝒁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1600200" y="13716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3400" y="13716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733800" y="1905000"/>
            <a:ext cx="461133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9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9" grpId="0"/>
      <p:bldP spid="68" grpId="0" animBg="1"/>
      <p:bldP spid="40" grpId="0" animBg="1"/>
      <p:bldP spid="41" grpId="0" animBg="1"/>
      <p:bldP spid="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/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866081" y="1415534"/>
            <a:ext cx="4256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5029401" y="141553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own Ribbon 25"/>
              <p:cNvSpPr/>
              <p:nvPr/>
            </p:nvSpPr>
            <p:spPr>
              <a:xfrm>
                <a:off x="914400" y="5486400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Design an algorithm to round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matrix, </a:t>
                </a:r>
                <a:r>
                  <a:rPr lang="en-US" u="sng" dirty="0">
                    <a:solidFill>
                      <a:schemeClr val="tx1"/>
                    </a:solidFill>
                  </a:rPr>
                  <a:t>if possible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486400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9492BA1-4E4D-C64D-977E-46D06F291991}"/>
              </a:ext>
            </a:extLst>
          </p:cNvPr>
          <p:cNvSpPr txBox="1"/>
          <p:nvPr/>
        </p:nvSpPr>
        <p:spPr>
          <a:xfrm>
            <a:off x="1400295" y="6356350"/>
            <a:ext cx="682930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as a homework. You know all the basic tools to solve this problem.</a:t>
            </a:r>
          </a:p>
        </p:txBody>
      </p:sp>
    </p:spTree>
    <p:extLst>
      <p:ext uri="{BB962C8B-B14F-4D97-AF65-F5344CB8AC3E}">
        <p14:creationId xmlns:p14="http://schemas.microsoft.com/office/powerpoint/2010/main" val="293506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6" grpId="0" animBg="1"/>
      <p:bldP spid="26" grpId="1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B446-CC95-716A-3950-5CAAD0ED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88B4-3FA4-A5E4-07F1-3A65DAFB5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 academic activity on </a:t>
            </a:r>
            <a:r>
              <a:rPr lang="en-US" sz="2400" u="sng" dirty="0"/>
              <a:t>any Sunday</a:t>
            </a:r>
            <a:r>
              <a:rPr lang="en-US" sz="2400" dirty="0"/>
              <a:t> after 1</a:t>
            </a:r>
            <a:r>
              <a:rPr lang="en-US" sz="2400" baseline="30000" dirty="0"/>
              <a:t>st</a:t>
            </a:r>
            <a:r>
              <a:rPr lang="en-US" sz="2400" dirty="0"/>
              <a:t> October.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Queries during Quizzes/End-semester Exam</a:t>
            </a:r>
          </a:p>
          <a:p>
            <a:pPr marL="0" indent="0">
              <a:buNone/>
            </a:pPr>
            <a:r>
              <a:rPr lang="en-US" sz="2000" dirty="0"/>
              <a:t>The following students are given the responsibility to see if any clarification is required in any question. I shall then announce that clarification during the exam.</a:t>
            </a:r>
            <a:endParaRPr lang="en-US" sz="2400" dirty="0"/>
          </a:p>
          <a:p>
            <a:pPr lvl="1"/>
            <a:r>
              <a:rPr lang="en-US" sz="1800" dirty="0"/>
              <a:t>LABAJYOTI DAS</a:t>
            </a:r>
          </a:p>
          <a:p>
            <a:pPr lvl="1"/>
            <a:r>
              <a:rPr lang="en-US" sz="1800" dirty="0"/>
              <a:t>ATULYA SUNDARAM</a:t>
            </a:r>
          </a:p>
          <a:p>
            <a:pPr lvl="1"/>
            <a:r>
              <a:rPr lang="en-US" sz="1800" dirty="0"/>
              <a:t>AKKINEPALLY KRUTHI </a:t>
            </a:r>
          </a:p>
          <a:p>
            <a:pPr lvl="1"/>
            <a:r>
              <a:rPr lang="en-US" sz="1800" dirty="0"/>
              <a:t>ADITYA KUMAR</a:t>
            </a:r>
          </a:p>
          <a:p>
            <a:pPr lvl="1"/>
            <a:r>
              <a:rPr lang="en-US" sz="1800" dirty="0"/>
              <a:t>ANTRIKSH GUPTA</a:t>
            </a:r>
          </a:p>
          <a:p>
            <a:pPr lvl="1"/>
            <a:r>
              <a:rPr lang="en-US" sz="1800" dirty="0"/>
              <a:t>K. N. JOSHUA</a:t>
            </a:r>
          </a:p>
          <a:p>
            <a:pPr lvl="1"/>
            <a:endParaRPr lang="en-US" sz="18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8EE19-E5E2-BA4A-0143-D4FE3AA6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/>
              <a:t>algorithm</a:t>
            </a:r>
            <a:br>
              <a:rPr lang="en-US" sz="3200" dirty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A simple </a:t>
            </a:r>
            <a:r>
              <a:rPr lang="en-US" sz="2800" b="1" u="sng" dirty="0">
                <a:solidFill>
                  <a:srgbClr val="0070C0"/>
                </a:solidFill>
              </a:rPr>
              <a:t>path based</a:t>
            </a:r>
            <a:r>
              <a:rPr lang="en-US" sz="2800" b="1" dirty="0">
                <a:solidFill>
                  <a:srgbClr val="002060"/>
                </a:solidFill>
              </a:rPr>
              <a:t> algorithm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+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Residual</a:t>
            </a:r>
            <a:r>
              <a:rPr lang="en-US" sz="2800" b="1" dirty="0">
                <a:solidFill>
                  <a:srgbClr val="002060"/>
                </a:solidFill>
              </a:rPr>
              <a:t>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be a network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any valid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The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residual </a:t>
                </a:r>
                <a:r>
                  <a:rPr lang="en-US" sz="2000" dirty="0"/>
                  <a:t>network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 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  	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                            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  <a:blipFill rotWithShape="1">
                <a:blip r:embed="rId2"/>
                <a:stretch>
                  <a:fillRect l="-720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029200"/>
            <a:ext cx="14930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Forward edge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7827" y="5791200"/>
            <a:ext cx="16339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Backward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-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609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44" t="-8197" r="-13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953000" y="4961652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600" y="56388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19812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9" grpId="0" animBg="1"/>
      <p:bldP spid="2" grpId="0" uiExpand="1" animBg="1"/>
      <p:bldP spid="3" grpId="0" animBg="1"/>
      <p:bldP spid="4" grpId="0" uiExpand="1" animBg="1"/>
      <p:bldP spid="10" grpId="0" uiExpand="1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638800" y="2667000"/>
            <a:ext cx="18288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Correctness  of the algorithm ?</a:t>
            </a:r>
          </a:p>
        </p:txBody>
      </p:sp>
    </p:spTree>
    <p:extLst>
      <p:ext uri="{BB962C8B-B14F-4D97-AF65-F5344CB8AC3E}">
        <p14:creationId xmlns:p14="http://schemas.microsoft.com/office/powerpoint/2010/main" val="28029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Correctness 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Suppose Output of FF algorithm 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19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  <a:blipFill>
                <a:blip r:embed="rId2"/>
                <a:stretch>
                  <a:fillRect l="-1254" t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Straight Arrow Connector 12"/>
          <p:cNvCxnSpPr>
            <a:stCxn id="28" idx="7"/>
            <a:endCxn id="11" idx="3"/>
          </p:cNvCxnSpPr>
          <p:nvPr/>
        </p:nvCxnSpPr>
        <p:spPr>
          <a:xfrm flipV="1">
            <a:off x="663482" y="2263682"/>
            <a:ext cx="16448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8" idx="5"/>
            <a:endCxn id="27" idx="1"/>
          </p:cNvCxnSpPr>
          <p:nvPr/>
        </p:nvCxnSpPr>
        <p:spPr>
          <a:xfrm>
            <a:off x="663482" y="3863882"/>
            <a:ext cx="17210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86000" y="2133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5"/>
            <a:endCxn id="12" idx="1"/>
          </p:cNvCxnSpPr>
          <p:nvPr/>
        </p:nvCxnSpPr>
        <p:spPr>
          <a:xfrm>
            <a:off x="2416082" y="2263682"/>
            <a:ext cx="17972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2200" y="5334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209800" y="18404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840468"/>
                <a:ext cx="370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09800" y="54102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10200"/>
                <a:ext cx="37542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27" idx="7"/>
            <a:endCxn id="12" idx="3"/>
          </p:cNvCxnSpPr>
          <p:nvPr/>
        </p:nvCxnSpPr>
        <p:spPr>
          <a:xfrm flipV="1">
            <a:off x="2492282" y="3863882"/>
            <a:ext cx="17210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32" idx="0"/>
            <a:endCxn id="11" idx="4"/>
          </p:cNvCxnSpPr>
          <p:nvPr/>
        </p:nvCxnSpPr>
        <p:spPr>
          <a:xfrm flipV="1">
            <a:off x="1752600" y="2286000"/>
            <a:ext cx="6096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2892623"/>
            <a:ext cx="2529770" cy="1984177"/>
            <a:chOff x="1143000" y="2892623"/>
            <a:chExt cx="2529770" cy="19841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9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92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2895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5362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16764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8" idx="5"/>
            <a:endCxn id="32" idx="3"/>
          </p:cNvCxnSpPr>
          <p:nvPr/>
        </p:nvCxnSpPr>
        <p:spPr>
          <a:xfrm>
            <a:off x="663482" y="3863882"/>
            <a:ext cx="10352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5"/>
            <a:endCxn id="27" idx="0"/>
          </p:cNvCxnSpPr>
          <p:nvPr/>
        </p:nvCxnSpPr>
        <p:spPr>
          <a:xfrm>
            <a:off x="1806482" y="3863882"/>
            <a:ext cx="6319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4"/>
          </p:cNvCxnSpPr>
          <p:nvPr/>
        </p:nvCxnSpPr>
        <p:spPr>
          <a:xfrm flipV="1">
            <a:off x="2438400" y="3886200"/>
            <a:ext cx="5334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5"/>
          </p:cNvCxnSpPr>
          <p:nvPr/>
        </p:nvCxnSpPr>
        <p:spPr>
          <a:xfrm flipV="1">
            <a:off x="1806482" y="3836941"/>
            <a:ext cx="1089118" cy="26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400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575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47962" y="3810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6000" y="3883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66392" y="3807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957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143000" y="25146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0" y="23622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≤2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135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858000" y="1840468"/>
                <a:ext cx="207640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</m:t>
                    </m:r>
                  </m:oMath>
                </a14:m>
                <a:r>
                  <a:rPr lang="en-US" dirty="0"/>
                  <a:t> the max flow ?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840468"/>
                <a:ext cx="2076402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041" t="-6349" r="-379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826C4E-0219-CA4A-A6B4-C79952160C69}"/>
              </a:ext>
            </a:extLst>
          </p:cNvPr>
          <p:cNvCxnSpPr/>
          <p:nvPr/>
        </p:nvCxnSpPr>
        <p:spPr>
          <a:xfrm flipV="1">
            <a:off x="685800" y="2241364"/>
            <a:ext cx="16448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19A8BF-B756-87A6-5858-387D522B8820}"/>
              </a:ext>
            </a:extLst>
          </p:cNvPr>
          <p:cNvCxnSpPr/>
          <p:nvPr/>
        </p:nvCxnSpPr>
        <p:spPr>
          <a:xfrm>
            <a:off x="685800" y="3886200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AB3F49-5D62-D744-5ACA-ED58398A9651}"/>
              </a:ext>
            </a:extLst>
          </p:cNvPr>
          <p:cNvCxnSpPr/>
          <p:nvPr/>
        </p:nvCxnSpPr>
        <p:spPr>
          <a:xfrm>
            <a:off x="685800" y="3836941"/>
            <a:ext cx="1035236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A4283F-B19D-7CC2-D3AF-5903D4EE818E}"/>
              </a:ext>
            </a:extLst>
          </p:cNvPr>
          <p:cNvSpPr txBox="1"/>
          <p:nvPr/>
        </p:nvSpPr>
        <p:spPr>
          <a:xfrm>
            <a:off x="914400" y="6126163"/>
            <a:ext cx="59770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Flow can not exceed the sum of the capacities of these edges.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79F2AC-500B-1A72-FDB7-073E2EBC8CF8}"/>
              </a:ext>
            </a:extLst>
          </p:cNvPr>
          <p:cNvCxnSpPr/>
          <p:nvPr/>
        </p:nvCxnSpPr>
        <p:spPr>
          <a:xfrm>
            <a:off x="2414156" y="2272930"/>
            <a:ext cx="17972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F3EC9D-3E07-DBB8-D175-1BCDFD52BC9E}"/>
              </a:ext>
            </a:extLst>
          </p:cNvPr>
          <p:cNvCxnSpPr/>
          <p:nvPr/>
        </p:nvCxnSpPr>
        <p:spPr>
          <a:xfrm flipV="1">
            <a:off x="2505874" y="3847797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D25E6A-EFEC-2EF3-FF66-34E0396D438B}"/>
              </a:ext>
            </a:extLst>
          </p:cNvPr>
          <p:cNvCxnSpPr/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3515E41-B7D8-3DFF-B425-F247E601C2B7}"/>
              </a:ext>
            </a:extLst>
          </p:cNvPr>
          <p:cNvSpPr txBox="1"/>
          <p:nvPr/>
        </p:nvSpPr>
        <p:spPr>
          <a:xfrm>
            <a:off x="914400" y="6107668"/>
            <a:ext cx="59770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Flow can not exceed the sum of the capacities of these edges.</a:t>
            </a:r>
          </a:p>
        </p:txBody>
      </p:sp>
      <p:cxnSp>
        <p:nvCxnSpPr>
          <p:cNvPr id="34" name="Straight Arrow Connector 33"/>
          <p:cNvCxnSpPr>
            <a:stCxn id="11" idx="5"/>
            <a:endCxn id="33" idx="0"/>
          </p:cNvCxnSpPr>
          <p:nvPr/>
        </p:nvCxnSpPr>
        <p:spPr>
          <a:xfrm>
            <a:off x="2416082" y="2263682"/>
            <a:ext cx="555718" cy="147011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27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5" grpId="0" animBg="1"/>
      <p:bldP spid="78" grpId="0" animBg="1"/>
      <p:bldP spid="80" grpId="0" animBg="1"/>
      <p:bldP spid="16" grpId="0" animBg="1"/>
      <p:bldP spid="16" grpId="1" animBg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Correctness 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Suppose Output of FF algorithm 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19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  <a:blipFill>
                <a:blip r:embed="rId2"/>
                <a:stretch>
                  <a:fillRect l="-1254" t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Straight Arrow Connector 12"/>
          <p:cNvCxnSpPr>
            <a:stCxn id="28" idx="7"/>
            <a:endCxn id="11" idx="3"/>
          </p:cNvCxnSpPr>
          <p:nvPr/>
        </p:nvCxnSpPr>
        <p:spPr>
          <a:xfrm flipV="1">
            <a:off x="663482" y="2263682"/>
            <a:ext cx="16448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8" idx="5"/>
            <a:endCxn id="27" idx="1"/>
          </p:cNvCxnSpPr>
          <p:nvPr/>
        </p:nvCxnSpPr>
        <p:spPr>
          <a:xfrm>
            <a:off x="663482" y="3863882"/>
            <a:ext cx="17210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86000" y="2133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5"/>
            <a:endCxn id="12" idx="1"/>
          </p:cNvCxnSpPr>
          <p:nvPr/>
        </p:nvCxnSpPr>
        <p:spPr>
          <a:xfrm>
            <a:off x="2416082" y="2263682"/>
            <a:ext cx="17972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2200" y="5334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209800" y="18404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840468"/>
                <a:ext cx="370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09800" y="54102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10200"/>
                <a:ext cx="37542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27" idx="7"/>
            <a:endCxn id="12" idx="3"/>
          </p:cNvCxnSpPr>
          <p:nvPr/>
        </p:nvCxnSpPr>
        <p:spPr>
          <a:xfrm flipV="1">
            <a:off x="2492282" y="3863882"/>
            <a:ext cx="17210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32" idx="0"/>
            <a:endCxn id="11" idx="4"/>
          </p:cNvCxnSpPr>
          <p:nvPr/>
        </p:nvCxnSpPr>
        <p:spPr>
          <a:xfrm flipV="1">
            <a:off x="1752600" y="2286000"/>
            <a:ext cx="6096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2892623"/>
            <a:ext cx="2529770" cy="1984177"/>
            <a:chOff x="1143000" y="2892623"/>
            <a:chExt cx="2529770" cy="19841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9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92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2895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5362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16764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1" idx="5"/>
            <a:endCxn id="33" idx="0"/>
          </p:cNvCxnSpPr>
          <p:nvPr/>
        </p:nvCxnSpPr>
        <p:spPr>
          <a:xfrm>
            <a:off x="2416082" y="2263682"/>
            <a:ext cx="555718" cy="147011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5"/>
            <a:endCxn id="32" idx="3"/>
          </p:cNvCxnSpPr>
          <p:nvPr/>
        </p:nvCxnSpPr>
        <p:spPr>
          <a:xfrm>
            <a:off x="663482" y="3863882"/>
            <a:ext cx="10352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5"/>
            <a:endCxn id="27" idx="0"/>
          </p:cNvCxnSpPr>
          <p:nvPr/>
        </p:nvCxnSpPr>
        <p:spPr>
          <a:xfrm>
            <a:off x="1806482" y="3863882"/>
            <a:ext cx="6319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4"/>
          </p:cNvCxnSpPr>
          <p:nvPr/>
        </p:nvCxnSpPr>
        <p:spPr>
          <a:xfrm flipV="1">
            <a:off x="2438400" y="3886200"/>
            <a:ext cx="5334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5"/>
          </p:cNvCxnSpPr>
          <p:nvPr/>
        </p:nvCxnSpPr>
        <p:spPr>
          <a:xfrm flipV="1">
            <a:off x="1806482" y="3836941"/>
            <a:ext cx="1089118" cy="26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400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575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47962" y="3810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6000" y="3883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66392" y="3807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957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>
            <a:off x="3810000" y="23622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/>
          </p:cNvCxnSpPr>
          <p:nvPr/>
        </p:nvCxnSpPr>
        <p:spPr>
          <a:xfrm>
            <a:off x="1419038" y="2362200"/>
            <a:ext cx="2070028" cy="2907268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≤2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135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410200" y="4659868"/>
                <a:ext cx="73128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659868"/>
                <a:ext cx="73128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858000" y="1840468"/>
                <a:ext cx="207640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</m:t>
                    </m:r>
                  </m:oMath>
                </a14:m>
                <a:r>
                  <a:rPr lang="en-US" dirty="0"/>
                  <a:t> the max flow ?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840468"/>
                <a:ext cx="2076402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041" t="-6349" r="-379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/>
          <p:nvPr/>
        </p:nvCxnSpPr>
        <p:spPr>
          <a:xfrm flipH="1">
            <a:off x="1385982" y="2362200"/>
            <a:ext cx="2103084" cy="25146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410200" y="5269468"/>
                <a:ext cx="92525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≤19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69468"/>
                <a:ext cx="925253" cy="369332"/>
              </a:xfrm>
              <a:prstGeom prst="rect">
                <a:avLst/>
              </a:prstGeom>
              <a:blipFill>
                <a:blip r:embed="rId13"/>
                <a:stretch>
                  <a:fillRect t="-6452" r="-4000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DA4283F-B19D-7CC2-D3AF-5903D4EE818E}"/>
              </a:ext>
            </a:extLst>
          </p:cNvPr>
          <p:cNvSpPr txBox="1"/>
          <p:nvPr/>
        </p:nvSpPr>
        <p:spPr>
          <a:xfrm>
            <a:off x="914400" y="6126163"/>
            <a:ext cx="59770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Flow can not exceed the sum of the capacities of these edges.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C2DB99-0C97-EDEA-A64A-5D5ECA176C65}"/>
              </a:ext>
            </a:extLst>
          </p:cNvPr>
          <p:cNvCxnSpPr/>
          <p:nvPr/>
        </p:nvCxnSpPr>
        <p:spPr>
          <a:xfrm>
            <a:off x="685800" y="3886200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06C2ED-5818-2A44-EF6B-46CE63CE1E0B}"/>
              </a:ext>
            </a:extLst>
          </p:cNvPr>
          <p:cNvCxnSpPr/>
          <p:nvPr/>
        </p:nvCxnSpPr>
        <p:spPr>
          <a:xfrm>
            <a:off x="2438400" y="2286000"/>
            <a:ext cx="17972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4DBA39-8117-2251-B265-757A0CE1E69C}"/>
              </a:ext>
            </a:extLst>
          </p:cNvPr>
          <p:cNvCxnSpPr/>
          <p:nvPr/>
        </p:nvCxnSpPr>
        <p:spPr>
          <a:xfrm>
            <a:off x="1828800" y="3886200"/>
            <a:ext cx="631918" cy="1470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DDD5D0-A92A-61CA-143F-94D5AD04C3FE}"/>
              </a:ext>
            </a:extLst>
          </p:cNvPr>
          <p:cNvCxnSpPr/>
          <p:nvPr/>
        </p:nvCxnSpPr>
        <p:spPr>
          <a:xfrm flipV="1">
            <a:off x="685800" y="2241364"/>
            <a:ext cx="16448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3FC70A-4AD9-95CB-D5BA-3184A3F886B9}"/>
              </a:ext>
            </a:extLst>
          </p:cNvPr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CF5318-5BA7-8CD3-CF2A-00F48A3C0267}"/>
              </a:ext>
            </a:extLst>
          </p:cNvPr>
          <p:cNvCxnSpPr/>
          <p:nvPr/>
        </p:nvCxnSpPr>
        <p:spPr>
          <a:xfrm flipV="1">
            <a:off x="1774918" y="2263682"/>
            <a:ext cx="609600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CB54BB-D3D4-1D56-A7BE-79A4D469FEBA}"/>
              </a:ext>
            </a:extLst>
          </p:cNvPr>
          <p:cNvCxnSpPr/>
          <p:nvPr/>
        </p:nvCxnSpPr>
        <p:spPr>
          <a:xfrm flipV="1">
            <a:off x="2460718" y="3863882"/>
            <a:ext cx="533400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382134-EF37-6C24-0FE1-62DD8CAC5661}"/>
              </a:ext>
            </a:extLst>
          </p:cNvPr>
          <p:cNvCxnSpPr/>
          <p:nvPr/>
        </p:nvCxnSpPr>
        <p:spPr>
          <a:xfrm flipV="1">
            <a:off x="1828800" y="3814623"/>
            <a:ext cx="1089118" cy="26941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8A2E9F-DE5C-9BB9-43E0-6EE71954D81F}"/>
              </a:ext>
            </a:extLst>
          </p:cNvPr>
          <p:cNvSpPr txBox="1"/>
          <p:nvPr/>
        </p:nvSpPr>
        <p:spPr>
          <a:xfrm>
            <a:off x="914400" y="6096000"/>
            <a:ext cx="59770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Flow can not exceed the sum of the capacities of these edges.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D90CE5B-3E20-07F7-2499-E2C0950D46C7}"/>
              </a:ext>
            </a:extLst>
          </p:cNvPr>
          <p:cNvCxnSpPr/>
          <p:nvPr/>
        </p:nvCxnSpPr>
        <p:spPr>
          <a:xfrm flipV="1">
            <a:off x="1828800" y="3810000"/>
            <a:ext cx="1089118" cy="26941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CC019B-0110-1476-0601-78DD8E5D692B}"/>
              </a:ext>
            </a:extLst>
          </p:cNvPr>
          <p:cNvCxnSpPr/>
          <p:nvPr/>
        </p:nvCxnSpPr>
        <p:spPr>
          <a:xfrm>
            <a:off x="1143000" y="25146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Callout 47">
            <a:extLst>
              <a:ext uri="{FF2B5EF4-FFF2-40B4-BE49-F238E27FC236}">
                <a16:creationId xmlns:a16="http://schemas.microsoft.com/office/drawing/2014/main" id="{DA9D9802-B676-F1D2-04F6-59731475953F}"/>
              </a:ext>
            </a:extLst>
          </p:cNvPr>
          <p:cNvSpPr/>
          <p:nvPr/>
        </p:nvSpPr>
        <p:spPr>
          <a:xfrm>
            <a:off x="2727418" y="5734341"/>
            <a:ext cx="4621203" cy="814652"/>
          </a:xfrm>
          <a:prstGeom prst="cloudCallout">
            <a:avLst>
              <a:gd name="adj1" fmla="val 20718"/>
              <a:gd name="adj2" fmla="val 779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need a tool to formalize this intuition. </a:t>
            </a:r>
          </a:p>
        </p:txBody>
      </p:sp>
    </p:spTree>
    <p:extLst>
      <p:ext uri="{BB962C8B-B14F-4D97-AF65-F5344CB8AC3E}">
        <p14:creationId xmlns:p14="http://schemas.microsoft.com/office/powerpoint/2010/main" val="11037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3" grpId="0" animBg="1"/>
      <p:bldP spid="16" grpId="0" animBg="1"/>
      <p:bldP spid="16" grpId="1" animBg="1"/>
      <p:bldP spid="42" grpId="0" animBg="1"/>
      <p:bldP spid="42" grpId="1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Cuts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  <a:blipFill rotWithShape="1">
                <a:blip r:embed="rId2"/>
                <a:stretch>
                  <a:fillRect t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13614</TotalTime>
  <Words>1954</Words>
  <Application>Microsoft Macintosh PowerPoint</Application>
  <PresentationFormat>On-screen Show (4:3)</PresentationFormat>
  <Paragraphs>521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Happy Announcements</vt:lpstr>
      <vt:lpstr>Happy announcements</vt:lpstr>
      <vt:lpstr>Ford Fulkerson algorithm </vt:lpstr>
      <vt:lpstr>Residual network </vt:lpstr>
      <vt:lpstr>Ford Fulkerson algorithm</vt:lpstr>
      <vt:lpstr>Correctness ?</vt:lpstr>
      <vt:lpstr>Correctness ?</vt:lpstr>
      <vt:lpstr>s-t Cuts</vt:lpstr>
      <vt:lpstr>s-t cut</vt:lpstr>
      <vt:lpstr>s-t cut</vt:lpstr>
      <vt:lpstr>Cuts and Flows</vt:lpstr>
      <vt:lpstr>Useful Generalizations</vt:lpstr>
      <vt:lpstr>Useful Generalizations</vt:lpstr>
      <vt:lpstr>Proof  for   f_out (A)-f_in (A) = value(f)</vt:lpstr>
      <vt:lpstr>A simple Relation </vt:lpstr>
      <vt:lpstr>Flows and capacity of cuts</vt:lpstr>
      <vt:lpstr>A deep Relation</vt:lpstr>
      <vt:lpstr>Max-Flow Min-Cut Theorem</vt:lpstr>
      <vt:lpstr>Ford Fulkerson algorithm</vt:lpstr>
      <vt:lpstr>Ford Fulkerson algorithm</vt:lpstr>
      <vt:lpstr>Proof of max-flow min-cut Theorem</vt:lpstr>
      <vt:lpstr>Proof of max-flow min-cut Theorem</vt:lpstr>
      <vt:lpstr>Proof of max-flow min-cut Theorem</vt:lpstr>
      <vt:lpstr>Proof of max-flow min-cut Theorem</vt:lpstr>
      <vt:lpstr>Ford Fulkerson algorithm</vt:lpstr>
      <vt:lpstr>Integrality of max-flow</vt:lpstr>
      <vt:lpstr>Integrality of max-flow</vt:lpstr>
      <vt:lpstr>Rounding of a matrix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1318</cp:revision>
  <dcterms:created xsi:type="dcterms:W3CDTF">2011-12-03T04:13:03Z</dcterms:created>
  <dcterms:modified xsi:type="dcterms:W3CDTF">2023-09-29T05:51:40Z</dcterms:modified>
</cp:coreProperties>
</file>