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9"/>
  </p:notesMasterIdLst>
  <p:sldIdLst>
    <p:sldId id="593" r:id="rId2"/>
    <p:sldId id="632" r:id="rId3"/>
    <p:sldId id="528" r:id="rId4"/>
    <p:sldId id="545" r:id="rId5"/>
    <p:sldId id="546" r:id="rId6"/>
    <p:sldId id="547" r:id="rId7"/>
    <p:sldId id="630" r:id="rId8"/>
    <p:sldId id="613" r:id="rId9"/>
    <p:sldId id="637" r:id="rId10"/>
    <p:sldId id="538" r:id="rId11"/>
    <p:sldId id="638" r:id="rId12"/>
    <p:sldId id="539" r:id="rId13"/>
    <p:sldId id="540" r:id="rId14"/>
    <p:sldId id="541" r:id="rId15"/>
    <p:sldId id="542" r:id="rId16"/>
    <p:sldId id="518" r:id="rId17"/>
    <p:sldId id="615" r:id="rId18"/>
    <p:sldId id="616" r:id="rId19"/>
    <p:sldId id="639" r:id="rId20"/>
    <p:sldId id="614" r:id="rId21"/>
    <p:sldId id="594" r:id="rId22"/>
    <p:sldId id="636" r:id="rId23"/>
    <p:sldId id="595" r:id="rId24"/>
    <p:sldId id="596" r:id="rId25"/>
    <p:sldId id="597" r:id="rId26"/>
    <p:sldId id="598" r:id="rId27"/>
    <p:sldId id="599" r:id="rId28"/>
    <p:sldId id="600" r:id="rId29"/>
    <p:sldId id="601" r:id="rId30"/>
    <p:sldId id="602" r:id="rId31"/>
    <p:sldId id="608" r:id="rId32"/>
    <p:sldId id="585" r:id="rId33"/>
    <p:sldId id="586" r:id="rId34"/>
    <p:sldId id="587" r:id="rId35"/>
    <p:sldId id="588" r:id="rId36"/>
    <p:sldId id="589" r:id="rId37"/>
    <p:sldId id="590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57" autoAdjust="0"/>
    <p:restoredTop sz="94177" autoAdjust="0"/>
  </p:normalViewPr>
  <p:slideViewPr>
    <p:cSldViewPr>
      <p:cViewPr varScale="1">
        <p:scale>
          <a:sx n="107" d="100"/>
          <a:sy n="107" d="100"/>
        </p:scale>
        <p:origin x="193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40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10/4/2023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10/4/2023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1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0.png"/><Relationship Id="rId7" Type="http://schemas.openxmlformats.org/officeDocument/2006/relationships/image" Target="../media/image14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221.png"/><Relationship Id="rId6" Type="http://schemas.openxmlformats.org/officeDocument/2006/relationships/image" Target="../media/image132.png"/><Relationship Id="rId5" Type="http://schemas.openxmlformats.org/officeDocument/2006/relationships/image" Target="../media/image120.png"/><Relationship Id="rId10" Type="http://schemas.openxmlformats.org/officeDocument/2006/relationships/image" Target="../media/image202.png"/><Relationship Id="rId4" Type="http://schemas.openxmlformats.org/officeDocument/2006/relationships/image" Target="../media/image114.png"/><Relationship Id="rId9" Type="http://schemas.openxmlformats.org/officeDocument/2006/relationships/image" Target="../media/image15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0.png"/><Relationship Id="rId7" Type="http://schemas.openxmlformats.org/officeDocument/2006/relationships/image" Target="../media/image14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2.png"/><Relationship Id="rId11" Type="http://schemas.openxmlformats.org/officeDocument/2006/relationships/image" Target="../media/image221.png"/><Relationship Id="rId5" Type="http://schemas.openxmlformats.org/officeDocument/2006/relationships/image" Target="../media/image120.png"/><Relationship Id="rId10" Type="http://schemas.openxmlformats.org/officeDocument/2006/relationships/image" Target="../media/image202.png"/><Relationship Id="rId4" Type="http://schemas.openxmlformats.org/officeDocument/2006/relationships/image" Target="../media/image114.png"/><Relationship Id="rId9" Type="http://schemas.openxmlformats.org/officeDocument/2006/relationships/image" Target="../media/image15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0.png"/><Relationship Id="rId7" Type="http://schemas.openxmlformats.org/officeDocument/2006/relationships/image" Target="../media/image14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2.png"/><Relationship Id="rId11" Type="http://schemas.openxmlformats.org/officeDocument/2006/relationships/image" Target="../media/image221.png"/><Relationship Id="rId5" Type="http://schemas.openxmlformats.org/officeDocument/2006/relationships/image" Target="../media/image120.png"/><Relationship Id="rId10" Type="http://schemas.openxmlformats.org/officeDocument/2006/relationships/image" Target="../media/image202.png"/><Relationship Id="rId4" Type="http://schemas.openxmlformats.org/officeDocument/2006/relationships/image" Target="../media/image114.png"/><Relationship Id="rId9" Type="http://schemas.openxmlformats.org/officeDocument/2006/relationships/image" Target="../media/image1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21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1200.png"/><Relationship Id="rId3" Type="http://schemas.openxmlformats.org/officeDocument/2006/relationships/image" Target="../media/image60.png"/><Relationship Id="rId7" Type="http://schemas.openxmlformats.org/officeDocument/2006/relationships/image" Target="../media/image230.png"/><Relationship Id="rId12" Type="http://schemas.openxmlformats.org/officeDocument/2006/relationships/image" Target="../media/image113.png"/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1000.png"/><Relationship Id="rId5" Type="http://schemas.openxmlformats.org/officeDocument/2006/relationships/image" Target="../media/image200.png"/><Relationship Id="rId15" Type="http://schemas.openxmlformats.org/officeDocument/2006/relationships/image" Target="../media/image41.png"/><Relationship Id="rId10" Type="http://schemas.openxmlformats.org/officeDocument/2006/relationships/image" Target="../media/image92.png"/><Relationship Id="rId4" Type="http://schemas.openxmlformats.org/officeDocument/2006/relationships/image" Target="../media/image190.png"/><Relationship Id="rId9" Type="http://schemas.openxmlformats.org/officeDocument/2006/relationships/image" Target="../media/image81.png"/><Relationship Id="rId1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131.png"/><Relationship Id="rId7" Type="http://schemas.openxmlformats.org/officeDocument/2006/relationships/image" Target="../media/image230.png"/><Relationship Id="rId12" Type="http://schemas.openxmlformats.org/officeDocument/2006/relationships/image" Target="../media/image18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171.png"/><Relationship Id="rId5" Type="http://schemas.openxmlformats.org/officeDocument/2006/relationships/image" Target="../media/image200.png"/><Relationship Id="rId10" Type="http://schemas.openxmlformats.org/officeDocument/2006/relationships/image" Target="../media/image161.png"/><Relationship Id="rId4" Type="http://schemas.openxmlformats.org/officeDocument/2006/relationships/image" Target="../media/image190.png"/><Relationship Id="rId9" Type="http://schemas.openxmlformats.org/officeDocument/2006/relationships/image" Target="../media/image15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250.png"/><Relationship Id="rId3" Type="http://schemas.openxmlformats.org/officeDocument/2006/relationships/image" Target="../media/image192.png"/><Relationship Id="rId7" Type="http://schemas.openxmlformats.org/officeDocument/2006/relationships/image" Target="../media/image230.png"/><Relationship Id="rId12" Type="http://schemas.openxmlformats.org/officeDocument/2006/relationships/image" Target="../media/image24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31.png"/><Relationship Id="rId5" Type="http://schemas.openxmlformats.org/officeDocument/2006/relationships/image" Target="../media/image2120.png"/><Relationship Id="rId15" Type="http://schemas.openxmlformats.org/officeDocument/2006/relationships/image" Target="../media/image271.png"/><Relationship Id="rId10" Type="http://schemas.openxmlformats.org/officeDocument/2006/relationships/image" Target="../media/image222.png"/><Relationship Id="rId4" Type="http://schemas.openxmlformats.org/officeDocument/2006/relationships/image" Target="../media/image201.png"/><Relationship Id="rId9" Type="http://schemas.openxmlformats.org/officeDocument/2006/relationships/image" Target="../media/image151.png"/><Relationship Id="rId14" Type="http://schemas.openxmlformats.org/officeDocument/2006/relationships/image" Target="../media/image26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81.png"/><Relationship Id="rId7" Type="http://schemas.openxmlformats.org/officeDocument/2006/relationships/image" Target="../media/image230.png"/><Relationship Id="rId12" Type="http://schemas.openxmlformats.org/officeDocument/2006/relationships/image" Target="../media/image18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171.png"/><Relationship Id="rId5" Type="http://schemas.openxmlformats.org/officeDocument/2006/relationships/image" Target="../media/image200.png"/><Relationship Id="rId10" Type="http://schemas.openxmlformats.org/officeDocument/2006/relationships/image" Target="../media/image161.png"/><Relationship Id="rId4" Type="http://schemas.openxmlformats.org/officeDocument/2006/relationships/image" Target="../media/image190.png"/><Relationship Id="rId9" Type="http://schemas.openxmlformats.org/officeDocument/2006/relationships/image" Target="../media/image8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172.png"/><Relationship Id="rId3" Type="http://schemas.openxmlformats.org/officeDocument/2006/relationships/image" Target="../media/image43.png"/><Relationship Id="rId7" Type="http://schemas.openxmlformats.org/officeDocument/2006/relationships/image" Target="../media/image122.png"/><Relationship Id="rId12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11" Type="http://schemas.openxmlformats.org/officeDocument/2006/relationships/image" Target="../media/image102.png"/><Relationship Id="rId5" Type="http://schemas.openxmlformats.org/officeDocument/2006/relationships/image" Target="../media/image910.png"/><Relationship Id="rId10" Type="http://schemas.openxmlformats.org/officeDocument/2006/relationships/image" Target="../media/image90.png"/><Relationship Id="rId4" Type="http://schemas.openxmlformats.org/officeDocument/2006/relationships/image" Target="../media/image53.png"/><Relationship Id="rId9" Type="http://schemas.openxmlformats.org/officeDocument/2006/relationships/image" Target="../media/image8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7" Type="http://schemas.openxmlformats.org/officeDocument/2006/relationships/image" Target="../media/image122.png"/><Relationship Id="rId12" Type="http://schemas.openxmlformats.org/officeDocument/2006/relationships/image" Target="../media/image182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11" Type="http://schemas.openxmlformats.org/officeDocument/2006/relationships/image" Target="../media/image102.png"/><Relationship Id="rId5" Type="http://schemas.openxmlformats.org/officeDocument/2006/relationships/image" Target="../media/image910.png"/><Relationship Id="rId10" Type="http://schemas.openxmlformats.org/officeDocument/2006/relationships/image" Target="../media/image90.png"/><Relationship Id="rId4" Type="http://schemas.openxmlformats.org/officeDocument/2006/relationships/image" Target="../media/image53.png"/><Relationship Id="rId9" Type="http://schemas.openxmlformats.org/officeDocument/2006/relationships/image" Target="../media/image8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7" Type="http://schemas.openxmlformats.org/officeDocument/2006/relationships/image" Target="../media/image122.png"/><Relationship Id="rId12" Type="http://schemas.openxmlformats.org/officeDocument/2006/relationships/image" Target="../media/image190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11" Type="http://schemas.openxmlformats.org/officeDocument/2006/relationships/image" Target="../media/image102.png"/><Relationship Id="rId5" Type="http://schemas.openxmlformats.org/officeDocument/2006/relationships/image" Target="../media/image910.png"/><Relationship Id="rId10" Type="http://schemas.openxmlformats.org/officeDocument/2006/relationships/image" Target="../media/image90.png"/><Relationship Id="rId4" Type="http://schemas.openxmlformats.org/officeDocument/2006/relationships/image" Target="../media/image53.png"/><Relationship Id="rId9" Type="http://schemas.openxmlformats.org/officeDocument/2006/relationships/image" Target="../media/image8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251.png"/><Relationship Id="rId3" Type="http://schemas.openxmlformats.org/officeDocument/2006/relationships/image" Target="../media/image53.png"/><Relationship Id="rId7" Type="http://schemas.openxmlformats.org/officeDocument/2006/relationships/image" Target="../media/image73.png"/><Relationship Id="rId12" Type="http://schemas.openxmlformats.org/officeDocument/2006/relationships/image" Target="../media/image241.png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2.png"/><Relationship Id="rId11" Type="http://schemas.openxmlformats.org/officeDocument/2006/relationships/image" Target="../media/image232.png"/><Relationship Id="rId5" Type="http://schemas.openxmlformats.org/officeDocument/2006/relationships/image" Target="../media/image61.png"/><Relationship Id="rId10" Type="http://schemas.openxmlformats.org/officeDocument/2006/relationships/image" Target="../media/image102.png"/><Relationship Id="rId4" Type="http://schemas.openxmlformats.org/officeDocument/2006/relationships/image" Target="../media/image910.png"/><Relationship Id="rId9" Type="http://schemas.openxmlformats.org/officeDocument/2006/relationships/image" Target="../media/image9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53.png"/><Relationship Id="rId7" Type="http://schemas.openxmlformats.org/officeDocument/2006/relationships/image" Target="../media/image7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2.png"/><Relationship Id="rId11" Type="http://schemas.openxmlformats.org/officeDocument/2006/relationships/image" Target="../media/image270.png"/><Relationship Id="rId5" Type="http://schemas.openxmlformats.org/officeDocument/2006/relationships/image" Target="../media/image61.png"/><Relationship Id="rId10" Type="http://schemas.openxmlformats.org/officeDocument/2006/relationships/image" Target="../media/image102.png"/><Relationship Id="rId4" Type="http://schemas.openxmlformats.org/officeDocument/2006/relationships/image" Target="../media/image910.png"/><Relationship Id="rId9" Type="http://schemas.openxmlformats.org/officeDocument/2006/relationships/image" Target="../media/image9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7" Type="http://schemas.openxmlformats.org/officeDocument/2006/relationships/image" Target="../media/image2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1.png"/><Relationship Id="rId7" Type="http://schemas.openxmlformats.org/officeDocument/2006/relationships/image" Target="../media/image6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5" Type="http://schemas.openxmlformats.org/officeDocument/2006/relationships/image" Target="../media/image40.png"/><Relationship Id="rId4" Type="http://schemas.openxmlformats.org/officeDocument/2006/relationships/image" Target="../media/image30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4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25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Network Flow – IV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92137" y="5486400"/>
            <a:ext cx="5347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>
                <a:solidFill>
                  <a:srgbClr val="002060"/>
                </a:solidFill>
              </a:rPr>
              <a:t>Toward Polynomial time algorithm for Maximum Flow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79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While</a:t>
                </a:r>
                <a:r>
                  <a:rPr lang="en-US" sz="2000" dirty="0"/>
                  <a:t>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267200" y="1600200"/>
                <a:ext cx="487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This algorithm does not say anything about the way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has to be selected.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it is up to us (or the adversary) to select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so as to force the execution of the algorithm to take huge time </a:t>
                </a:r>
                <a:r>
                  <a:rPr lang="en-US" sz="2000" dirty="0">
                    <a:sym typeface="Wingdings" pitchFamily="2" charset="2"/>
                  </a:rPr>
                  <a:t>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We shall use the above idea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to show a </a:t>
                </a:r>
                <a:r>
                  <a:rPr lang="en-US" sz="2000" b="1" dirty="0">
                    <a:sym typeface="Wingdings" pitchFamily="2" charset="2"/>
                  </a:rPr>
                  <a:t>bad</a:t>
                </a:r>
                <a:r>
                  <a:rPr lang="en-US" sz="2000" dirty="0">
                    <a:sym typeface="Wingdings" pitchFamily="2" charset="2"/>
                  </a:rPr>
                  <a:t> example of a network with integer edge capacities.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67200" y="1600200"/>
                <a:ext cx="4876800" cy="4525963"/>
              </a:xfrm>
              <a:blipFill rotWithShape="1">
                <a:blip r:embed="rId3"/>
                <a:stretch>
                  <a:fillRect l="-1250" t="-674" r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746400-6BB8-7B4C-8D06-79F9FCFA1C5F}"/>
              </a:ext>
            </a:extLst>
          </p:cNvPr>
          <p:cNvSpPr/>
          <p:nvPr/>
        </p:nvSpPr>
        <p:spPr>
          <a:xfrm>
            <a:off x="609600" y="2458065"/>
            <a:ext cx="2895600" cy="43753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08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While</a:t>
                </a:r>
                <a:r>
                  <a:rPr lang="en-US" sz="2000" dirty="0"/>
                  <a:t>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746400-6BB8-7B4C-8D06-79F9FCFA1C5F}"/>
              </a:ext>
            </a:extLst>
          </p:cNvPr>
          <p:cNvSpPr/>
          <p:nvPr/>
        </p:nvSpPr>
        <p:spPr>
          <a:xfrm>
            <a:off x="609600" y="2458065"/>
            <a:ext cx="2895600" cy="43753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4C2938-B376-EFEA-538B-0174C7DC4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Adversary can exploit this fact to his/her </a:t>
            </a:r>
          </a:p>
          <a:p>
            <a:pPr marL="0" indent="0">
              <a:buNone/>
            </a:pPr>
            <a:r>
              <a:rPr lang="en-US" sz="1800" dirty="0"/>
              <a:t>advantage to increase the no. of iterations.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Results</a:t>
            </a:r>
            <a:r>
              <a:rPr lang="en-US" sz="1800" dirty="0"/>
              <a:t>: </a:t>
            </a:r>
          </a:p>
          <a:p>
            <a:pPr marL="0" indent="0">
              <a:buNone/>
            </a:pPr>
            <a:r>
              <a:rPr lang="en-US" sz="1800" dirty="0"/>
              <a:t>Edge capacities are </a:t>
            </a:r>
            <a:r>
              <a:rPr lang="en-US" sz="1800" b="1" dirty="0"/>
              <a:t>real numbers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	Number of iterations: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Edge capacities </a:t>
            </a:r>
            <a:r>
              <a:rPr lang="en-US" sz="1800" b="1" dirty="0">
                <a:solidFill>
                  <a:srgbClr val="0070C0"/>
                </a:solidFill>
              </a:rPr>
              <a:t>Integral</a:t>
            </a:r>
            <a:r>
              <a:rPr lang="en-US" sz="1800" dirty="0"/>
              <a:t> :</a:t>
            </a:r>
          </a:p>
          <a:p>
            <a:pPr marL="0" indent="0">
              <a:buNone/>
            </a:pPr>
            <a:r>
              <a:rPr lang="en-US" sz="1800" dirty="0"/>
              <a:t>	Exponential no. of iterations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642D08-EA5B-1C0F-A804-01D6A4D55827}"/>
                  </a:ext>
                </a:extLst>
              </p:cNvPr>
              <p:cNvSpPr txBox="1"/>
              <p:nvPr/>
            </p:nvSpPr>
            <p:spPr>
              <a:xfrm>
                <a:off x="7696200" y="3244334"/>
                <a:ext cx="433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642D08-EA5B-1C0F-A804-01D6A4D55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3244334"/>
                <a:ext cx="43313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FE9F9F-9C4F-B8CF-2EC2-DC06622855FE}"/>
                  </a:ext>
                </a:extLst>
              </p:cNvPr>
              <p:cNvSpPr txBox="1"/>
              <p:nvPr/>
            </p:nvSpPr>
            <p:spPr>
              <a:xfrm>
                <a:off x="3200400" y="92076"/>
                <a:ext cx="1794081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IN" dirty="0"/>
                  <a:t> is </a:t>
                </a:r>
                <a:r>
                  <a:rPr lang="en-IN" i="1" u="sng" dirty="0"/>
                  <a:t>any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path</a:t>
                </a:r>
                <a:r>
                  <a:rPr lang="en-IN" dirty="0"/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FE9F9F-9C4F-B8CF-2EC2-DC0662285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92076"/>
                <a:ext cx="1794081" cy="369332"/>
              </a:xfrm>
              <a:prstGeom prst="rect">
                <a:avLst/>
              </a:prstGeom>
              <a:blipFill>
                <a:blip r:embed="rId4"/>
                <a:stretch>
                  <a:fillRect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937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uiExpand="1" build="p"/>
      <p:bldP spid="6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 </a:t>
            </a:r>
            <a:r>
              <a:rPr lang="en-US" sz="2800" b="1" dirty="0">
                <a:solidFill>
                  <a:srgbClr val="C00000"/>
                </a:solidFill>
              </a:rPr>
              <a:t>worst case example</a:t>
            </a:r>
            <a:r>
              <a:rPr lang="en-US" sz="2800" b="1" dirty="0"/>
              <a:t> for</a:t>
            </a:r>
            <a:br>
              <a:rPr lang="en-US" sz="2800" b="1" dirty="0"/>
            </a:br>
            <a:r>
              <a:rPr lang="en-US" sz="2800" b="1" dirty="0"/>
              <a:t> networks with </a:t>
            </a:r>
            <a:r>
              <a:rPr lang="en-US" sz="2800" b="1" dirty="0">
                <a:solidFill>
                  <a:srgbClr val="7030A0"/>
                </a:solidFill>
              </a:rPr>
              <a:t>integer edge weights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143000" y="3045023"/>
            <a:ext cx="2788713" cy="1831777"/>
            <a:chOff x="1143000" y="3045023"/>
            <a:chExt cx="2788713" cy="1831777"/>
          </a:xfrm>
        </p:grpSpPr>
        <p:sp>
          <p:nvSpPr>
            <p:cNvPr id="32" name="TextBox 31"/>
            <p:cNvSpPr txBox="1"/>
            <p:nvPr/>
          </p:nvSpPr>
          <p:spPr>
            <a:xfrm>
              <a:off x="3200400" y="3124200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1000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81562" y="4492823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1000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43000" y="4569023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1000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61392" y="3045023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1000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52400" y="1840468"/>
            <a:ext cx="4448545" cy="3939064"/>
            <a:chOff x="152400" y="1840468"/>
            <a:chExt cx="4448545" cy="3939064"/>
          </a:xfrm>
        </p:grpSpPr>
        <p:grpSp>
          <p:nvGrpSpPr>
            <p:cNvPr id="56" name="Group 55"/>
            <p:cNvGrpSpPr/>
            <p:nvPr/>
          </p:nvGrpSpPr>
          <p:grpSpPr>
            <a:xfrm>
              <a:off x="152400" y="3593068"/>
              <a:ext cx="533400" cy="369332"/>
              <a:chOff x="152400" y="3593068"/>
              <a:chExt cx="533400" cy="36933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524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4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" name="Group 58"/>
            <p:cNvGrpSpPr/>
            <p:nvPr/>
          </p:nvGrpSpPr>
          <p:grpSpPr>
            <a:xfrm>
              <a:off x="663482" y="1840468"/>
              <a:ext cx="3549836" cy="3939064"/>
              <a:chOff x="663482" y="1840468"/>
              <a:chExt cx="3549836" cy="3939064"/>
            </a:xfrm>
          </p:grpSpPr>
          <p:cxnSp>
            <p:nvCxnSpPr>
              <p:cNvPr id="13" name="Straight Arrow Connector 12"/>
              <p:cNvCxnSpPr>
                <a:stCxn id="28" idx="7"/>
                <a:endCxn id="11" idx="3"/>
              </p:cNvCxnSpPr>
              <p:nvPr/>
            </p:nvCxnSpPr>
            <p:spPr>
              <a:xfrm flipV="1">
                <a:off x="663482" y="2263682"/>
                <a:ext cx="16448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28" idx="5"/>
                <a:endCxn id="27" idx="1"/>
              </p:cNvCxnSpPr>
              <p:nvPr/>
            </p:nvCxnSpPr>
            <p:spPr>
              <a:xfrm>
                <a:off x="6634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" name="Group 57"/>
              <p:cNvGrpSpPr/>
              <p:nvPr/>
            </p:nvGrpSpPr>
            <p:grpSpPr>
              <a:xfrm>
                <a:off x="2209800" y="1840468"/>
                <a:ext cx="2003518" cy="3939064"/>
                <a:chOff x="2209800" y="1840468"/>
                <a:chExt cx="2003518" cy="3939064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2286000" y="2133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Arrow Connector 13"/>
                <p:cNvCxnSpPr>
                  <a:stCxn id="11" idx="5"/>
                  <a:endCxn id="12" idx="1"/>
                </p:cNvCxnSpPr>
                <p:nvPr/>
              </p:nvCxnSpPr>
              <p:spPr>
                <a:xfrm>
                  <a:off x="2416082" y="2263682"/>
                  <a:ext cx="17972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2362200" y="5334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333" r="-21311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1" name="Straight Arrow Connector 40"/>
                <p:cNvCxnSpPr>
                  <a:stCxn id="27" idx="7"/>
                  <a:endCxn id="12" idx="3"/>
                </p:cNvCxnSpPr>
                <p:nvPr/>
              </p:nvCxnSpPr>
              <p:spPr>
                <a:xfrm flipV="1">
                  <a:off x="2492282" y="3863882"/>
                  <a:ext cx="17210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" name="Group 56"/>
            <p:cNvGrpSpPr/>
            <p:nvPr/>
          </p:nvGrpSpPr>
          <p:grpSpPr>
            <a:xfrm>
              <a:off x="4191000" y="3593068"/>
              <a:ext cx="409945" cy="369332"/>
              <a:chOff x="4191000" y="3593068"/>
              <a:chExt cx="409945" cy="369332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191000" y="37338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363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4876800" y="1828800"/>
            <a:ext cx="4267200" cy="3939064"/>
            <a:chOff x="4876800" y="1828800"/>
            <a:chExt cx="4267200" cy="3939064"/>
          </a:xfrm>
        </p:grpSpPr>
        <p:grpSp>
          <p:nvGrpSpPr>
            <p:cNvPr id="3" name="Group 2"/>
            <p:cNvGrpSpPr/>
            <p:nvPr/>
          </p:nvGrpSpPr>
          <p:grpSpPr>
            <a:xfrm>
              <a:off x="4876800" y="1828800"/>
              <a:ext cx="4267200" cy="3939064"/>
              <a:chOff x="4572000" y="1828800"/>
              <a:chExt cx="4267200" cy="3939064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4901737" y="1828800"/>
                <a:ext cx="3937463" cy="3939064"/>
                <a:chOff x="4901737" y="1828800"/>
                <a:chExt cx="3937463" cy="3939064"/>
              </a:xfrm>
            </p:grpSpPr>
            <p:sp>
              <p:nvSpPr>
                <p:cNvPr id="33" name="TextBox 32"/>
                <p:cNvSpPr txBox="1"/>
                <p:nvPr/>
              </p:nvSpPr>
              <p:spPr>
                <a:xfrm>
                  <a:off x="7450849" y="3197423"/>
                  <a:ext cx="55015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1000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381255" y="4557355"/>
                  <a:ext cx="55015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1000</a:t>
                  </a:r>
                </a:p>
              </p:txBody>
            </p:sp>
            <p:grpSp>
              <p:nvGrpSpPr>
                <p:cNvPr id="39" name="Group 38"/>
                <p:cNvGrpSpPr/>
                <p:nvPr/>
              </p:nvGrpSpPr>
              <p:grpSpPr>
                <a:xfrm>
                  <a:off x="4901737" y="1828800"/>
                  <a:ext cx="3549836" cy="3939064"/>
                  <a:chOff x="663482" y="1840468"/>
                  <a:chExt cx="3549836" cy="3939064"/>
                </a:xfrm>
              </p:grpSpPr>
              <p:cxnSp>
                <p:nvCxnSpPr>
                  <p:cNvPr id="42" name="Straight Arrow Connector 41"/>
                  <p:cNvCxnSpPr>
                    <a:endCxn id="49" idx="1"/>
                  </p:cNvCxnSpPr>
                  <p:nvPr/>
                </p:nvCxnSpPr>
                <p:spPr>
                  <a:xfrm>
                    <a:off x="663482" y="3863882"/>
                    <a:ext cx="1721036" cy="14924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5" name="Group 44"/>
                  <p:cNvGrpSpPr/>
                  <p:nvPr/>
                </p:nvGrpSpPr>
                <p:grpSpPr>
                  <a:xfrm>
                    <a:off x="2209800" y="1840468"/>
                    <a:ext cx="2003518" cy="3939064"/>
                    <a:chOff x="2209800" y="1840468"/>
                    <a:chExt cx="2003518" cy="3939064"/>
                  </a:xfrm>
                </p:grpSpPr>
                <p:sp>
                  <p:nvSpPr>
                    <p:cNvPr id="47" name="Oval 46"/>
                    <p:cNvSpPr/>
                    <p:nvPr/>
                  </p:nvSpPr>
                  <p:spPr>
                    <a:xfrm>
                      <a:off x="2286000" y="21336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8" name="Straight Arrow Connector 47"/>
                    <p:cNvCxnSpPr>
                      <a:stCxn id="47" idx="5"/>
                      <a:endCxn id="54" idx="1"/>
                    </p:cNvCxnSpPr>
                    <p:nvPr/>
                  </p:nvCxnSpPr>
                  <p:spPr>
                    <a:xfrm>
                      <a:off x="2416082" y="2263682"/>
                      <a:ext cx="1797236" cy="1492436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2362200" y="53340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0" name="TextBox 49"/>
                        <p:cNvSpPr txBox="1"/>
                        <p:nvPr/>
                      </p:nvSpPr>
                      <p:spPr>
                        <a:xfrm>
                          <a:off x="2209800" y="1840468"/>
                          <a:ext cx="37061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0" name="TextBox 4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209800" y="1840468"/>
                          <a:ext cx="370614" cy="369332"/>
                        </a:xfrm>
                        <a:prstGeom prst="rect">
                          <a:avLst/>
                        </a:prstGeom>
                        <a:blipFill rotWithShape="1">
                          <a:blip r:embed="rId6"/>
                          <a:stretch>
                            <a:fillRect t="-8197" r="-21311" b="-2459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1" name="TextBox 50"/>
                        <p:cNvSpPr txBox="1"/>
                        <p:nvPr/>
                      </p:nvSpPr>
                      <p:spPr>
                        <a:xfrm>
                          <a:off x="2209800" y="5410200"/>
                          <a:ext cx="37542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1" name="TextBox 5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209800" y="5410200"/>
                          <a:ext cx="375424" cy="369332"/>
                        </a:xfrm>
                        <a:prstGeom prst="rect">
                          <a:avLst/>
                        </a:prstGeom>
                        <a:blipFill rotWithShape="1">
                          <a:blip r:embed="rId7"/>
                          <a:stretch>
                            <a:fillRect t="-8333" r="-21311" b="-2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8429255" y="3581400"/>
                  <a:ext cx="409945" cy="369332"/>
                  <a:chOff x="4191000" y="3593068"/>
                  <a:chExt cx="409945" cy="369332"/>
                </a:xfrm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4191000" y="3733800"/>
                    <a:ext cx="152400" cy="1524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/>
                      <p:cNvSpPr txBox="1"/>
                      <p:nvPr/>
                    </p:nvSpPr>
                    <p:spPr>
                      <a:xfrm>
                        <a:off x="4267200" y="3593068"/>
                        <a:ext cx="33374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0" name="TextBox 5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67200" y="3593068"/>
                        <a:ext cx="333745" cy="369332"/>
                      </a:xfrm>
                      <a:prstGeom prst="rect">
                        <a:avLst/>
                      </a:prstGeom>
                      <a:blipFill rotWithShape="1">
                        <a:blip r:embed="rId8"/>
                        <a:stretch>
                          <a:fillRect t="-8333" r="-25455"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7" name="Group 66"/>
              <p:cNvGrpSpPr/>
              <p:nvPr/>
            </p:nvGrpSpPr>
            <p:grpSpPr>
              <a:xfrm>
                <a:off x="4572000" y="3581400"/>
                <a:ext cx="381000" cy="369332"/>
                <a:chOff x="304800" y="3593068"/>
                <a:chExt cx="381000" cy="369332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533400" y="3733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304800" y="35930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9" name="TextBox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800" y="35930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333" r="-22414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77" name="TextBox 76"/>
            <p:cNvSpPr txBox="1"/>
            <p:nvPr/>
          </p:nvSpPr>
          <p:spPr>
            <a:xfrm>
              <a:off x="7010400" y="3654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943600" y="2968823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1000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>
              <a:off x="6905255" y="2274332"/>
              <a:ext cx="76200" cy="3048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5213164" y="2241364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7041964" y="3886200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7908049" y="4495800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1000</a:t>
              </a:r>
            </a:p>
          </p:txBody>
        </p:sp>
      </p:grpSp>
      <p:cxnSp>
        <p:nvCxnSpPr>
          <p:cNvPr id="85" name="Straight Arrow Connector 84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6858000" y="3765364"/>
            <a:ext cx="1721036" cy="14924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053291" y="2089666"/>
            <a:ext cx="1699564" cy="156793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6752855" y="2133600"/>
            <a:ext cx="105146" cy="31242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219200" y="2743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057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137792" y="4267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93" name="Right Arrow 92"/>
          <p:cNvSpPr/>
          <p:nvPr/>
        </p:nvSpPr>
        <p:spPr>
          <a:xfrm flipH="1">
            <a:off x="4343400" y="3852214"/>
            <a:ext cx="487887" cy="71978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2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4" grpId="0"/>
      <p:bldP spid="5" grpId="0" animBg="1"/>
      <p:bldP spid="5" grpId="1" animBg="1"/>
      <p:bldP spid="81" grpId="0"/>
      <p:bldP spid="82" grpId="0"/>
      <p:bldP spid="90" grpId="0"/>
      <p:bldP spid="91" grpId="0"/>
      <p:bldP spid="92" grpId="0"/>
      <p:bldP spid="93" grpId="0" animBg="1"/>
      <p:bldP spid="9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 </a:t>
            </a:r>
            <a:r>
              <a:rPr lang="en-US" sz="2800" b="1" dirty="0">
                <a:solidFill>
                  <a:srgbClr val="C00000"/>
                </a:solidFill>
              </a:rPr>
              <a:t>worst case example</a:t>
            </a:r>
            <a:r>
              <a:rPr lang="en-US" sz="2800" b="1" dirty="0"/>
              <a:t> for</a:t>
            </a:r>
            <a:br>
              <a:rPr lang="en-US" sz="2800" b="1" dirty="0"/>
            </a:br>
            <a:r>
              <a:rPr lang="en-US" sz="2800" b="1" dirty="0"/>
              <a:t> networks with </a:t>
            </a:r>
            <a:r>
              <a:rPr lang="en-US" sz="2800" b="1" dirty="0">
                <a:solidFill>
                  <a:srgbClr val="7030A0"/>
                </a:solidFill>
              </a:rPr>
              <a:t>integer edge weights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1000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1000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1000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2" name="Group 1"/>
            <p:cNvGrpSpPr/>
            <p:nvPr/>
          </p:nvGrpSpPr>
          <p:grpSpPr>
            <a:xfrm>
              <a:off x="4901737" y="1828800"/>
              <a:ext cx="3937463" cy="3939064"/>
              <a:chOff x="4901737" y="1828800"/>
              <a:chExt cx="3937463" cy="3939064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7743455" y="2960132"/>
                <a:ext cx="5501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1000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81255" y="4557355"/>
                <a:ext cx="5501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1000</a:t>
                </a: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4901737" y="1828800"/>
                <a:ext cx="3549836" cy="3939064"/>
                <a:chOff x="663482" y="1840468"/>
                <a:chExt cx="3549836" cy="3939064"/>
              </a:xfrm>
            </p:grpSpPr>
            <p:cxnSp>
              <p:nvCxnSpPr>
                <p:cNvPr id="42" name="Straight Arrow Connector 41"/>
                <p:cNvCxnSpPr>
                  <a:endCxn id="49" idx="1"/>
                </p:cNvCxnSpPr>
                <p:nvPr/>
              </p:nvCxnSpPr>
              <p:spPr>
                <a:xfrm>
                  <a:off x="663482" y="3863882"/>
                  <a:ext cx="17210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Group 44"/>
                <p:cNvGrpSpPr/>
                <p:nvPr/>
              </p:nvGrpSpPr>
              <p:grpSpPr>
                <a:xfrm>
                  <a:off x="2209800" y="1840468"/>
                  <a:ext cx="2003518" cy="3939064"/>
                  <a:chOff x="2209800" y="1840468"/>
                  <a:chExt cx="2003518" cy="3939064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2286000" y="21336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8" name="Straight Arrow Connector 47"/>
                  <p:cNvCxnSpPr>
                    <a:stCxn id="47" idx="5"/>
                    <a:endCxn id="54" idx="1"/>
                  </p:cNvCxnSpPr>
                  <p:nvPr/>
                </p:nvCxnSpPr>
                <p:spPr>
                  <a:xfrm>
                    <a:off x="2416082" y="2263682"/>
                    <a:ext cx="1797236" cy="14924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/>
                  <p:cNvSpPr/>
                  <p:nvPr/>
                </p:nvSpPr>
                <p:spPr>
                  <a:xfrm>
                    <a:off x="2362200" y="53340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49"/>
                      <p:cNvSpPr txBox="1"/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TextBox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t="-8197" r="-2131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t="-8333" r="-21311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7" name="Group 6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057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4038600" y="1295399"/>
            <a:ext cx="3276599" cy="4953000"/>
            <a:chOff x="4038600" y="1295399"/>
            <a:chExt cx="3276599" cy="4953000"/>
          </a:xfrm>
        </p:grpSpPr>
        <p:sp>
          <p:nvSpPr>
            <p:cNvPr id="26" name="Arc 25"/>
            <p:cNvSpPr/>
            <p:nvPr/>
          </p:nvSpPr>
          <p:spPr>
            <a:xfrm rot="5400000">
              <a:off x="3200400" y="2133599"/>
              <a:ext cx="4953000" cy="3276599"/>
            </a:xfrm>
            <a:prstGeom prst="arc">
              <a:avLst>
                <a:gd name="adj1" fmla="val 13167876"/>
                <a:gd name="adj2" fmla="val 19237841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endCxn id="26" idx="0"/>
            </p:cNvCxnSpPr>
            <p:nvPr/>
          </p:nvCxnSpPr>
          <p:spPr>
            <a:xfrm flipH="1" flipV="1">
              <a:off x="6954001" y="2220701"/>
              <a:ext cx="103654" cy="2176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8243192" y="5026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152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5913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/>
          <p:cNvGrpSpPr/>
          <p:nvPr/>
        </p:nvGrpSpPr>
        <p:grpSpPr>
          <a:xfrm rot="13731596">
            <a:off x="5129250" y="2158605"/>
            <a:ext cx="3086304" cy="3084195"/>
            <a:chOff x="4038601" y="1295397"/>
            <a:chExt cx="3210440" cy="4434545"/>
          </a:xfrm>
        </p:grpSpPr>
        <p:sp>
          <p:nvSpPr>
            <p:cNvPr id="75" name="Arc 74"/>
            <p:cNvSpPr/>
            <p:nvPr/>
          </p:nvSpPr>
          <p:spPr>
            <a:xfrm rot="5400000">
              <a:off x="3426548" y="1907450"/>
              <a:ext cx="4434545" cy="3210440"/>
            </a:xfrm>
            <a:prstGeom prst="arc">
              <a:avLst>
                <a:gd name="adj1" fmla="val 13167876"/>
                <a:gd name="adj2" fmla="val 19044819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rot="7868404" flipH="1">
              <a:off x="6668116" y="1702382"/>
              <a:ext cx="34844" cy="1859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 rot="3423197">
            <a:off x="5706449" y="2323116"/>
            <a:ext cx="3214078" cy="3077427"/>
            <a:chOff x="4256232" y="717440"/>
            <a:chExt cx="3214858" cy="4424813"/>
          </a:xfrm>
        </p:grpSpPr>
        <p:sp>
          <p:nvSpPr>
            <p:cNvPr id="87" name="Arc 86"/>
            <p:cNvSpPr/>
            <p:nvPr/>
          </p:nvSpPr>
          <p:spPr>
            <a:xfrm rot="5400000">
              <a:off x="3651254" y="1322418"/>
              <a:ext cx="4424813" cy="3214858"/>
            </a:xfrm>
            <a:prstGeom prst="arc">
              <a:avLst>
                <a:gd name="adj1" fmla="val 12758391"/>
                <a:gd name="adj2" fmla="val 18607493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Arrow Connector 87"/>
            <p:cNvCxnSpPr>
              <a:stCxn id="87" idx="2"/>
            </p:cNvCxnSpPr>
            <p:nvPr/>
          </p:nvCxnSpPr>
          <p:spPr>
            <a:xfrm rot="18176803" flipH="1" flipV="1">
              <a:off x="6960012" y="4456017"/>
              <a:ext cx="158476" cy="239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041964" y="3886200"/>
            <a:ext cx="1721036" cy="1492436"/>
            <a:chOff x="7041964" y="3886200"/>
            <a:chExt cx="1721036" cy="1492436"/>
          </a:xfrm>
        </p:grpSpPr>
        <p:cxnSp>
          <p:nvCxnSpPr>
            <p:cNvPr id="89" name="Straight Arrow Connector 88"/>
            <p:cNvCxnSpPr/>
            <p:nvPr/>
          </p:nvCxnSpPr>
          <p:spPr>
            <a:xfrm flipV="1">
              <a:off x="7041964" y="3886200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7848600" y="44928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999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213164" y="2241364"/>
            <a:ext cx="1644836" cy="1492436"/>
            <a:chOff x="5213164" y="2241364"/>
            <a:chExt cx="1644836" cy="1492436"/>
          </a:xfrm>
        </p:grpSpPr>
        <p:cxnSp>
          <p:nvCxnSpPr>
            <p:cNvPr id="85" name="Straight Arrow Connector 84"/>
            <p:cNvCxnSpPr/>
            <p:nvPr/>
          </p:nvCxnSpPr>
          <p:spPr>
            <a:xfrm flipV="1">
              <a:off x="5213164" y="2241364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5943600" y="29718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999</a:t>
              </a:r>
            </a:p>
          </p:txBody>
        </p:sp>
      </p:grpSp>
      <p:cxnSp>
        <p:nvCxnSpPr>
          <p:cNvPr id="92" name="Straight Arrow Connector 91"/>
          <p:cNvCxnSpPr/>
          <p:nvPr/>
        </p:nvCxnSpPr>
        <p:spPr>
          <a:xfrm>
            <a:off x="6665613" y="1843358"/>
            <a:ext cx="2021187" cy="166184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95" idx="2"/>
          </p:cNvCxnSpPr>
          <p:nvPr/>
        </p:nvCxnSpPr>
        <p:spPr>
          <a:xfrm>
            <a:off x="5114050" y="3962400"/>
            <a:ext cx="1615544" cy="142444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rc 94"/>
          <p:cNvSpPr/>
          <p:nvPr/>
        </p:nvSpPr>
        <p:spPr>
          <a:xfrm rot="5657056">
            <a:off x="2872049" y="2136079"/>
            <a:ext cx="5166149" cy="3370930"/>
          </a:xfrm>
          <a:prstGeom prst="arc">
            <a:avLst>
              <a:gd name="adj1" fmla="val 12441538"/>
              <a:gd name="adj2" fmla="val 18993796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Arrow 95"/>
          <p:cNvSpPr/>
          <p:nvPr/>
        </p:nvSpPr>
        <p:spPr>
          <a:xfrm flipH="1">
            <a:off x="4343400" y="4004614"/>
            <a:ext cx="487887" cy="71978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1400362" y="2740223"/>
            <a:ext cx="2165868" cy="1831777"/>
            <a:chOff x="1400362" y="2740223"/>
            <a:chExt cx="2165868" cy="1831777"/>
          </a:xfrm>
        </p:grpSpPr>
        <p:sp>
          <p:nvSpPr>
            <p:cNvPr id="97" name="TextBox 96"/>
            <p:cNvSpPr txBox="1"/>
            <p:nvPr/>
          </p:nvSpPr>
          <p:spPr>
            <a:xfrm>
              <a:off x="1400362" y="4264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290192" y="2740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472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0" grpId="0"/>
      <p:bldP spid="76" grpId="0"/>
      <p:bldP spid="77" grpId="0"/>
      <p:bldP spid="78" grpId="0"/>
      <p:bldP spid="82" grpId="0"/>
      <p:bldP spid="95" grpId="0" animBg="1"/>
      <p:bldP spid="96" grpId="0" animBg="1"/>
      <p:bldP spid="9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 </a:t>
            </a:r>
            <a:r>
              <a:rPr lang="en-US" sz="2800" b="1" dirty="0">
                <a:solidFill>
                  <a:srgbClr val="C00000"/>
                </a:solidFill>
              </a:rPr>
              <a:t>worst case example</a:t>
            </a:r>
            <a:r>
              <a:rPr lang="en-US" sz="2800" b="1" dirty="0"/>
              <a:t> for</a:t>
            </a:r>
            <a:br>
              <a:rPr lang="en-US" sz="2800" b="1" dirty="0"/>
            </a:br>
            <a:r>
              <a:rPr lang="en-US" sz="2800" b="1" dirty="0"/>
              <a:t> networks with </a:t>
            </a:r>
            <a:r>
              <a:rPr lang="en-US" sz="2800" b="1" dirty="0">
                <a:solidFill>
                  <a:srgbClr val="7030A0"/>
                </a:solidFill>
              </a:rPr>
              <a:t>integer edge weights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1000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1000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1000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2" name="Group 1"/>
            <p:cNvGrpSpPr/>
            <p:nvPr/>
          </p:nvGrpSpPr>
          <p:grpSpPr>
            <a:xfrm>
              <a:off x="6448055" y="1828800"/>
              <a:ext cx="2391145" cy="3939064"/>
              <a:chOff x="6448055" y="1828800"/>
              <a:chExt cx="2391145" cy="3939064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6448055" y="1828800"/>
                <a:ext cx="375424" cy="3939064"/>
                <a:chOff x="2209800" y="1840468"/>
                <a:chExt cx="375424" cy="3939064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2286000" y="2133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2362200" y="5334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333" r="-21311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3" name="Group 5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7" name="Group 6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057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ight Arrow 95"/>
          <p:cNvSpPr/>
          <p:nvPr/>
        </p:nvSpPr>
        <p:spPr>
          <a:xfrm flipH="1">
            <a:off x="4343400" y="4004614"/>
            <a:ext cx="487887" cy="71978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1400362" y="2740223"/>
            <a:ext cx="2165868" cy="1831777"/>
            <a:chOff x="1400362" y="2740223"/>
            <a:chExt cx="2165868" cy="1831777"/>
          </a:xfrm>
        </p:grpSpPr>
        <p:sp>
          <p:nvSpPr>
            <p:cNvPr id="97" name="TextBox 96"/>
            <p:cNvSpPr txBox="1"/>
            <p:nvPr/>
          </p:nvSpPr>
          <p:spPr>
            <a:xfrm>
              <a:off x="1400362" y="4264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290192" y="2740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7010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6905255" y="2274332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5084927" y="2157551"/>
            <a:ext cx="3767274" cy="3331826"/>
            <a:chOff x="5084927" y="2157551"/>
            <a:chExt cx="3767274" cy="3331826"/>
          </a:xfrm>
        </p:grpSpPr>
        <p:sp>
          <p:nvSpPr>
            <p:cNvPr id="76" name="TextBox 75"/>
            <p:cNvSpPr txBox="1"/>
            <p:nvPr/>
          </p:nvSpPr>
          <p:spPr>
            <a:xfrm>
              <a:off x="8243192" y="5026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591362" y="2435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1</a:t>
              </a:r>
            </a:p>
          </p:txBody>
        </p:sp>
        <p:grpSp>
          <p:nvGrpSpPr>
            <p:cNvPr id="72" name="Group 71"/>
            <p:cNvGrpSpPr/>
            <p:nvPr/>
          </p:nvGrpSpPr>
          <p:grpSpPr>
            <a:xfrm rot="13731596">
              <a:off x="5129250" y="2158605"/>
              <a:ext cx="3086304" cy="3084195"/>
              <a:chOff x="4038601" y="1295397"/>
              <a:chExt cx="3210440" cy="4434545"/>
            </a:xfrm>
          </p:grpSpPr>
          <p:sp>
            <p:nvSpPr>
              <p:cNvPr id="75" name="Arc 74"/>
              <p:cNvSpPr/>
              <p:nvPr/>
            </p:nvSpPr>
            <p:spPr>
              <a:xfrm rot="5400000">
                <a:off x="3426548" y="1907450"/>
                <a:ext cx="4434545" cy="3210440"/>
              </a:xfrm>
              <a:prstGeom prst="arc">
                <a:avLst>
                  <a:gd name="adj1" fmla="val 13167876"/>
                  <a:gd name="adj2" fmla="val 19044819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/>
              <p:nvPr/>
            </p:nvCxnSpPr>
            <p:spPr>
              <a:xfrm rot="7868404" flipH="1">
                <a:off x="6668116" y="1702382"/>
                <a:ext cx="34844" cy="1859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 rot="3423197">
              <a:off x="5706449" y="2323116"/>
              <a:ext cx="3214078" cy="3077427"/>
              <a:chOff x="4256232" y="717440"/>
              <a:chExt cx="3214858" cy="4424813"/>
            </a:xfrm>
          </p:grpSpPr>
          <p:sp>
            <p:nvSpPr>
              <p:cNvPr id="87" name="Arc 86"/>
              <p:cNvSpPr/>
              <p:nvPr/>
            </p:nvSpPr>
            <p:spPr>
              <a:xfrm rot="5400000">
                <a:off x="3651254" y="1322418"/>
                <a:ext cx="4424813" cy="3214858"/>
              </a:xfrm>
              <a:prstGeom prst="arc">
                <a:avLst>
                  <a:gd name="adj1" fmla="val 12758391"/>
                  <a:gd name="adj2" fmla="val 18607493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/>
              <p:cNvCxnSpPr>
                <a:stCxn id="87" idx="2"/>
              </p:cNvCxnSpPr>
              <p:nvPr/>
            </p:nvCxnSpPr>
            <p:spPr>
              <a:xfrm rot="18176803" flipH="1" flipV="1">
                <a:off x="6960012" y="4456017"/>
                <a:ext cx="158476" cy="239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 rot="8299801">
              <a:off x="5084927" y="2355508"/>
              <a:ext cx="3214078" cy="3077427"/>
              <a:chOff x="4256232" y="717440"/>
              <a:chExt cx="3214858" cy="4424813"/>
            </a:xfrm>
          </p:grpSpPr>
          <p:sp>
            <p:nvSpPr>
              <p:cNvPr id="94" name="Arc 93"/>
              <p:cNvSpPr/>
              <p:nvPr/>
            </p:nvSpPr>
            <p:spPr>
              <a:xfrm rot="5400000">
                <a:off x="3651254" y="1322418"/>
                <a:ext cx="4424813" cy="3214858"/>
              </a:xfrm>
              <a:prstGeom prst="arc">
                <a:avLst>
                  <a:gd name="adj1" fmla="val 12758391"/>
                  <a:gd name="adj2" fmla="val 18607493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Arrow Connector 99"/>
              <p:cNvCxnSpPr>
                <a:stCxn id="94" idx="2"/>
              </p:cNvCxnSpPr>
              <p:nvPr/>
            </p:nvCxnSpPr>
            <p:spPr>
              <a:xfrm rot="18176803" flipH="1" flipV="1">
                <a:off x="6960012" y="4456017"/>
                <a:ext cx="158476" cy="239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 rot="18723075">
              <a:off x="5732841" y="2230761"/>
              <a:ext cx="3086304" cy="3084195"/>
              <a:chOff x="4038601" y="1295397"/>
              <a:chExt cx="3210440" cy="4434545"/>
            </a:xfrm>
          </p:grpSpPr>
          <p:sp>
            <p:nvSpPr>
              <p:cNvPr id="102" name="Arc 101"/>
              <p:cNvSpPr/>
              <p:nvPr/>
            </p:nvSpPr>
            <p:spPr>
              <a:xfrm rot="5400000">
                <a:off x="3426548" y="1907450"/>
                <a:ext cx="4434545" cy="3210440"/>
              </a:xfrm>
              <a:prstGeom prst="arc">
                <a:avLst>
                  <a:gd name="adj1" fmla="val 13167876"/>
                  <a:gd name="adj2" fmla="val 19044819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Arrow Connector 102"/>
              <p:cNvCxnSpPr/>
              <p:nvPr/>
            </p:nvCxnSpPr>
            <p:spPr>
              <a:xfrm rot="7868404" flipH="1">
                <a:off x="6668116" y="1702382"/>
                <a:ext cx="34844" cy="1859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TextBox 103"/>
            <p:cNvSpPr txBox="1"/>
            <p:nvPr/>
          </p:nvSpPr>
          <p:spPr>
            <a:xfrm>
              <a:off x="5638800" y="5181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953562" y="2435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06537" y="2241364"/>
            <a:ext cx="3556463" cy="3137272"/>
            <a:chOff x="5206537" y="2241364"/>
            <a:chExt cx="3556463" cy="3137272"/>
          </a:xfrm>
        </p:grpSpPr>
        <p:grpSp>
          <p:nvGrpSpPr>
            <p:cNvPr id="17" name="Group 16"/>
            <p:cNvGrpSpPr/>
            <p:nvPr/>
          </p:nvGrpSpPr>
          <p:grpSpPr>
            <a:xfrm>
              <a:off x="7041964" y="3886200"/>
              <a:ext cx="1721036" cy="1492436"/>
              <a:chOff x="7041964" y="3886200"/>
              <a:chExt cx="1721036" cy="1492436"/>
            </a:xfrm>
          </p:grpSpPr>
          <p:cxnSp>
            <p:nvCxnSpPr>
              <p:cNvPr id="89" name="Straight Arrow Connector 88"/>
              <p:cNvCxnSpPr/>
              <p:nvPr/>
            </p:nvCxnSpPr>
            <p:spPr>
              <a:xfrm flipV="1">
                <a:off x="7041964" y="3886200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7848600" y="4492823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999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213164" y="2241364"/>
              <a:ext cx="1644836" cy="1492436"/>
              <a:chOff x="5213164" y="2241364"/>
              <a:chExt cx="1644836" cy="1492436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5213164" y="2241364"/>
                <a:ext cx="16448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5943600" y="2971800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999</a:t>
                </a:r>
              </a:p>
            </p:txBody>
          </p:sp>
        </p:grpSp>
        <p:cxnSp>
          <p:nvCxnSpPr>
            <p:cNvPr id="106" name="Straight Arrow Connector 105"/>
            <p:cNvCxnSpPr/>
            <p:nvPr/>
          </p:nvCxnSpPr>
          <p:spPr>
            <a:xfrm>
              <a:off x="5206537" y="3852214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686055" y="4557355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999</a:t>
              </a:r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>
              <a:off x="6959137" y="2252014"/>
              <a:ext cx="17972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7696200" y="31242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999</a:t>
              </a:r>
            </a:p>
          </p:txBody>
        </p:sp>
      </p:grpSp>
      <p:cxnSp>
        <p:nvCxnSpPr>
          <p:cNvPr id="110" name="Straight Arrow Connector 109"/>
          <p:cNvCxnSpPr/>
          <p:nvPr/>
        </p:nvCxnSpPr>
        <p:spPr>
          <a:xfrm flipV="1">
            <a:off x="6858000" y="3765364"/>
            <a:ext cx="1721036" cy="14924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5053291" y="2089666"/>
            <a:ext cx="1699564" cy="156793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6752855" y="2133600"/>
            <a:ext cx="105146" cy="31242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219200" y="2743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152962" y="4264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8" name="Down Ribbon 17"/>
          <p:cNvSpPr/>
          <p:nvPr/>
        </p:nvSpPr>
        <p:spPr>
          <a:xfrm>
            <a:off x="2714437" y="5791200"/>
            <a:ext cx="4561555" cy="946737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algorithm will run for </a:t>
            </a:r>
            <a:r>
              <a:rPr lang="en-US" b="1" dirty="0">
                <a:solidFill>
                  <a:srgbClr val="0070C0"/>
                </a:solidFill>
              </a:rPr>
              <a:t>2000</a:t>
            </a:r>
            <a:r>
              <a:rPr lang="en-US" dirty="0">
                <a:solidFill>
                  <a:schemeClr val="tx1"/>
                </a:solidFill>
              </a:rPr>
              <a:t> iterations to compute max-flow !</a:t>
            </a:r>
          </a:p>
        </p:txBody>
      </p:sp>
    </p:spTree>
    <p:extLst>
      <p:ext uri="{BB962C8B-B14F-4D97-AF65-F5344CB8AC3E}">
        <p14:creationId xmlns:p14="http://schemas.microsoft.com/office/powerpoint/2010/main" val="76356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70" grpId="0"/>
      <p:bldP spid="71" grpId="0"/>
      <p:bldP spid="82" grpId="0"/>
      <p:bldP spid="96" grpId="0" animBg="1"/>
      <p:bldP spid="96" grpId="1" animBg="1"/>
      <p:bldP spid="79" grpId="0"/>
      <p:bldP spid="113" grpId="0"/>
      <p:bldP spid="114" grpId="0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are networks with integer edge capacities on which </a:t>
                </a:r>
                <a:r>
                  <a:rPr lang="en-US" sz="2000" b="1" dirty="0"/>
                  <a:t>Ford-Fulkerson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algo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may take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2060"/>
                        </a:solidFill>
                        <a:latin typeface="Cambria Math"/>
                      </a:rPr>
                      <m:t>𝚯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) time, where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max-edge capacity.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No. of bits required to store capacity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>
                  <a:buFont typeface="Wingdings"/>
                  <a:buChar char="è"/>
                </a:pPr>
                <a:r>
                  <a:rPr lang="en-US" sz="2000" b="1" dirty="0"/>
                  <a:t>Ford-Fulkerson</a:t>
                </a:r>
                <a:r>
                  <a:rPr lang="en-US" sz="2000" dirty="0"/>
                  <a:t> algorithm is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not</a:t>
                </a:r>
                <a:r>
                  <a:rPr lang="en-US" sz="2000" dirty="0"/>
                  <a:t> a </a:t>
                </a:r>
                <a:r>
                  <a:rPr lang="en-US" sz="2000" u="sng" dirty="0"/>
                  <a:t>polynomial time algorithm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even for networks with integer edge capacities </a:t>
                </a:r>
                <a:r>
                  <a:rPr lang="en-US" sz="2000" dirty="0">
                    <a:sym typeface="Wingdings" pitchFamily="2" charset="2"/>
                  </a:rPr>
                  <a:t>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720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66228" y="3810000"/>
                <a:ext cx="79637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log</m:t>
                          </m:r>
                        </m:e>
                        <m:sub>
                          <m:r>
                            <a:rPr lang="en-US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228" y="3810000"/>
                <a:ext cx="79637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91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2590800" y="26670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62600" y="26670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71800" y="3048000"/>
            <a:ext cx="3352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81400" y="44958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6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2" grpId="0" uiExpand="1" animBg="1"/>
      <p:bldP spid="9" grpId="0" uiExpand="1" animBg="1"/>
      <p:bldP spid="10" grpId="0" uiExpand="1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Polynomial time </a:t>
            </a:r>
            <a:r>
              <a:rPr lang="en-US" sz="3200" b="1" dirty="0"/>
              <a:t>algorithms for Max-Flow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A natural question</a:t>
                </a:r>
                <a:r>
                  <a:rPr lang="en-US" sz="2000" dirty="0"/>
                  <a:t>: How to </a:t>
                </a:r>
                <a:r>
                  <a:rPr lang="en-US" sz="2000" dirty="0">
                    <a:solidFill>
                      <a:srgbClr val="002060"/>
                    </a:solidFill>
                  </a:rPr>
                  <a:t>achieve polynomial running time 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2060"/>
                    </a:solidFill>
                  </a:rPr>
                  <a:t>Looking at the example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2 </a:t>
                </a:r>
                <a:r>
                  <a:rPr lang="en-US" sz="2000" dirty="0">
                    <a:solidFill>
                      <a:srgbClr val="002060"/>
                    </a:solidFill>
                  </a:rPr>
                  <a:t>slides back, how should we pick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2000" dirty="0"/>
                  <a:t> ?  </a:t>
                </a:r>
                <a:endParaRPr lang="en-US" sz="20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6C31"/>
                    </a:solidFill>
                  </a:rPr>
                  <a:t>A natural idea</a:t>
                </a:r>
                <a:r>
                  <a:rPr lang="en-US" sz="2000" dirty="0"/>
                  <a:t>: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Select the path of </a:t>
                </a:r>
                <a:r>
                  <a:rPr lang="en-US" sz="2000" u="sng" dirty="0"/>
                  <a:t>maximum</a:t>
                </a:r>
                <a:r>
                  <a:rPr lang="en-US" sz="2000" dirty="0"/>
                  <a:t> capacity.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" name="Cloud Callout 1"/>
          <p:cNvSpPr/>
          <p:nvPr/>
        </p:nvSpPr>
        <p:spPr>
          <a:xfrm>
            <a:off x="2133600" y="5239030"/>
            <a:ext cx="5486400" cy="12954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 select the paths in Ford-Fulkerson algorithm </a:t>
            </a:r>
            <a:r>
              <a:rPr lang="en-US" b="1" dirty="0">
                <a:solidFill>
                  <a:srgbClr val="002060"/>
                </a:solidFill>
              </a:rPr>
              <a:t>cleverly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5471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Polynomial Time </a:t>
            </a:r>
            <a:r>
              <a:rPr lang="en-US" sz="2800" dirty="0"/>
              <a:t>algorithms for max-flow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Algorithm 1</a:t>
            </a:r>
            <a:br>
              <a:rPr lang="en-US" sz="2800" dirty="0"/>
            </a:br>
            <a:r>
              <a:rPr lang="en-US" sz="2800" b="1" dirty="0">
                <a:solidFill>
                  <a:srgbClr val="002060"/>
                </a:solidFill>
              </a:rPr>
              <a:t>For Networks with </a:t>
            </a:r>
            <a:r>
              <a:rPr lang="en-US" sz="2800" b="1" dirty="0">
                <a:solidFill>
                  <a:srgbClr val="C00000"/>
                </a:solidFill>
              </a:rPr>
              <a:t>integer</a:t>
            </a:r>
            <a:r>
              <a:rPr lang="en-US" sz="2800" b="1" dirty="0">
                <a:solidFill>
                  <a:srgbClr val="002060"/>
                </a:solidFill>
              </a:rPr>
              <a:t> capacities</a:t>
            </a:r>
          </a:p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7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Algorithm 1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337" y="2438400"/>
                <a:ext cx="4130811" cy="39555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/>
                  <a:t> be the 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max-capacity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37" y="2438400"/>
                <a:ext cx="4130811" cy="395558"/>
              </a:xfrm>
              <a:prstGeom prst="rect">
                <a:avLst/>
              </a:prstGeom>
              <a:blipFill rotWithShape="1">
                <a:blip r:embed="rId3"/>
                <a:stretch>
                  <a:fillRect l="-1327" t="-6154" r="-1622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2400" y="1276290"/>
                <a:ext cx="315253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7030A0"/>
                    </a:solidFill>
                  </a:rPr>
                  <a:t>Algorithm-1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               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276290"/>
                <a:ext cx="3152530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1934" t="-7576" r="-309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The entire analysis of this algorithm is provided by a sequence of hints in the worked out assignment 4 posted on the course website. Please go through it.</a:t>
            </a:r>
          </a:p>
        </p:txBody>
      </p:sp>
    </p:spTree>
    <p:extLst>
      <p:ext uri="{BB962C8B-B14F-4D97-AF65-F5344CB8AC3E}">
        <p14:creationId xmlns:p14="http://schemas.microsoft.com/office/powerpoint/2010/main" val="232856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2" grpId="0" animBg="1"/>
      <p:bldP spid="7" grpId="0" animBg="1"/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Algorithm 1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337" y="2438400"/>
                <a:ext cx="4130811" cy="39555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/>
                  <a:t> be the 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max-capacity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37" y="2438400"/>
                <a:ext cx="4130811" cy="395558"/>
              </a:xfrm>
              <a:prstGeom prst="rect">
                <a:avLst/>
              </a:prstGeom>
              <a:blipFill rotWithShape="1">
                <a:blip r:embed="rId3"/>
                <a:stretch>
                  <a:fillRect l="-1327" t="-6154" r="-1622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2400" y="1276290"/>
                <a:ext cx="315253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7030A0"/>
                    </a:solidFill>
                  </a:rPr>
                  <a:t>Algorithm-1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               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276290"/>
                <a:ext cx="3152530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1934" t="-7576" r="-309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Assignment </a:t>
            </a:r>
            <a:r>
              <a:rPr lang="en-US" sz="2000" b="1" dirty="0">
                <a:solidFill>
                  <a:srgbClr val="0070C0"/>
                </a:solidFill>
              </a:rPr>
              <a:t>4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7030A0"/>
                </a:solidFill>
              </a:rPr>
              <a:t>Insight </a:t>
            </a:r>
            <a:r>
              <a:rPr lang="en-US" sz="2000" dirty="0"/>
              <a:t>from </a:t>
            </a:r>
          </a:p>
          <a:p>
            <a:pPr lvl="1"/>
            <a:r>
              <a:rPr lang="en-US" sz="1600" dirty="0" err="1"/>
              <a:t>MaxFlow-MinCut</a:t>
            </a:r>
            <a:r>
              <a:rPr lang="en-US" sz="1600" dirty="0"/>
              <a:t> Theorem.</a:t>
            </a:r>
          </a:p>
        </p:txBody>
      </p:sp>
    </p:spTree>
    <p:extLst>
      <p:ext uri="{BB962C8B-B14F-4D97-AF65-F5344CB8AC3E}">
        <p14:creationId xmlns:p14="http://schemas.microsoft.com/office/powerpoint/2010/main" val="114950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2" grpId="0" animBg="1"/>
      <p:bldP spid="7" grpId="0" animBg="1"/>
      <p:bldP spid="8" grpId="1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9A17E0-5117-5E41-93F8-0AB0EC76C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2514600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RECAP</a:t>
            </a:r>
            <a:r>
              <a:rPr lang="en-US" dirty="0"/>
              <a:t> of the </a:t>
            </a:r>
            <a:r>
              <a:rPr lang="en-US" dirty="0">
                <a:solidFill>
                  <a:srgbClr val="006C31"/>
                </a:solidFill>
              </a:rPr>
              <a:t>last Lecture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576AEA-DC63-9743-B026-AC2B9C854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B7DB1-4E53-4246-8827-60A858DF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9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Algorithm 1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 a flow network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where edge capacities are integers,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Algorithm 1 </a:t>
                </a:r>
                <a:r>
                  <a:rPr lang="en-US" sz="2000" dirty="0"/>
                  <a:t>runs in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lang="en-US" sz="2000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en-US" sz="2000" dirty="0"/>
                  <a:t>) time to compute max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flow, </a:t>
                </a:r>
              </a:p>
              <a:p>
                <a:pPr marL="0" indent="0"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en-US" sz="2000" dirty="0"/>
                  <a:t> is the maximum capacity of any edge.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6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Polynomial Time </a:t>
            </a:r>
            <a:r>
              <a:rPr lang="en-US" sz="2800" dirty="0"/>
              <a:t>algorithm for max-flow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44283" y="2057400"/>
            <a:ext cx="7772400" cy="1500187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Algorithm 2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81200" y="3581400"/>
                <a:ext cx="52985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For Networks with edge capacities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206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581400"/>
                <a:ext cx="529856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726" t="-10667" r="-2071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99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267200" y="1600200"/>
                <a:ext cx="480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Suppose each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dirty="0"/>
                  <a:t>)is the bottleneck edge.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67200" y="1600200"/>
                <a:ext cx="4800600" cy="4525963"/>
              </a:xfrm>
              <a:blipFill>
                <a:blip r:embed="rId3"/>
                <a:stretch>
                  <a:fillRect l="-1055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52B9CE3-524E-1A77-31AF-39340751D88A}"/>
              </a:ext>
            </a:extLst>
          </p:cNvPr>
          <p:cNvGrpSpPr/>
          <p:nvPr/>
        </p:nvGrpSpPr>
        <p:grpSpPr>
          <a:xfrm>
            <a:off x="6105185" y="2670520"/>
            <a:ext cx="1197660" cy="453680"/>
            <a:chOff x="6105185" y="2670520"/>
            <a:chExt cx="1197660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8F832DC-1C4F-AC7F-1721-D7BBBA60BDBA}"/>
                    </a:ext>
                  </a:extLst>
                </p:cNvPr>
                <p:cNvSpPr txBox="1"/>
                <p:nvPr/>
              </p:nvSpPr>
              <p:spPr>
                <a:xfrm>
                  <a:off x="6105185" y="27548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8F832DC-1C4F-AC7F-1721-D7BBBA60BD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5185" y="2754868"/>
                  <a:ext cx="48115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821720B-75D6-FD49-F538-8FCAA9D5F643}"/>
                </a:ext>
              </a:extLst>
            </p:cNvPr>
            <p:cNvSpPr/>
            <p:nvPr/>
          </p:nvSpPr>
          <p:spPr>
            <a:xfrm>
              <a:off x="6176111" y="2670520"/>
              <a:ext cx="109491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C08FDE-F88A-D536-5566-7D033A2C69CC}"/>
                </a:ext>
              </a:extLst>
            </p:cNvPr>
            <p:cNvSpPr/>
            <p:nvPr/>
          </p:nvSpPr>
          <p:spPr>
            <a:xfrm>
              <a:off x="6887805" y="2670520"/>
              <a:ext cx="109491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41837D1-E38F-1357-6810-1AAD0519A7AB}"/>
                    </a:ext>
                  </a:extLst>
                </p:cNvPr>
                <p:cNvSpPr txBox="1"/>
                <p:nvPr/>
              </p:nvSpPr>
              <p:spPr>
                <a:xfrm>
                  <a:off x="6816879" y="2754868"/>
                  <a:ext cx="4859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41837D1-E38F-1357-6810-1AAD0519A7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879" y="2754868"/>
                  <a:ext cx="48596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E78970-7CF8-958A-0943-1768D1CBF344}"/>
              </a:ext>
            </a:extLst>
          </p:cNvPr>
          <p:cNvCxnSpPr/>
          <p:nvPr/>
        </p:nvCxnSpPr>
        <p:spPr>
          <a:xfrm>
            <a:off x="6285602" y="2746720"/>
            <a:ext cx="5797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E1AF87-7014-A6E0-D992-581DE25DFBB5}"/>
              </a:ext>
            </a:extLst>
          </p:cNvPr>
          <p:cNvCxnSpPr/>
          <p:nvPr/>
        </p:nvCxnSpPr>
        <p:spPr>
          <a:xfrm>
            <a:off x="6285602" y="2746720"/>
            <a:ext cx="57971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7CC705-9D4E-89E6-F26C-43DB9590F454}"/>
                  </a:ext>
                </a:extLst>
              </p:cNvPr>
              <p:cNvSpPr txBox="1"/>
              <p:nvPr/>
            </p:nvSpPr>
            <p:spPr>
              <a:xfrm>
                <a:off x="6381520" y="2394829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sz="18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7CC705-9D4E-89E6-F26C-43DB9590F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520" y="2394829"/>
                <a:ext cx="4138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33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" grpId="0" uiExpand="1" build="p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267200" y="1600200"/>
                <a:ext cx="480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In each iteration, </a:t>
                </a:r>
              </a:p>
              <a:p>
                <a:pPr marL="0" indent="0">
                  <a:buNone/>
                </a:pPr>
                <a:r>
                  <a:rPr lang="en-US" sz="1800" dirty="0"/>
                  <a:t>at least one edge </a:t>
                </a:r>
                <a:r>
                  <a:rPr lang="en-US" sz="1800" u="sng" dirty="0">
                    <a:solidFill>
                      <a:srgbClr val="7030A0"/>
                    </a:solidFill>
                  </a:rPr>
                  <a:t>disappears</a:t>
                </a:r>
                <a:r>
                  <a:rPr lang="en-US" sz="18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The new algorithm will emerge from</a:t>
                </a:r>
              </a:p>
              <a:p>
                <a:pPr marL="0" indent="0">
                  <a:buNone/>
                </a:pPr>
                <a:r>
                  <a:rPr lang="en-US" sz="1800" dirty="0"/>
                  <a:t> a </a:t>
                </a:r>
                <a:r>
                  <a:rPr lang="en-US" sz="1800" b="1" dirty="0"/>
                  <a:t>better understanding</a:t>
                </a:r>
                <a:r>
                  <a:rPr lang="en-US" sz="1800" dirty="0"/>
                  <a:t> of </a:t>
                </a:r>
              </a:p>
              <a:p>
                <a:pPr marL="0" indent="0" algn="ctr">
                  <a:buNone/>
                </a:pPr>
                <a:r>
                  <a:rPr lang="en-US" sz="1800" u="sng" dirty="0">
                    <a:solidFill>
                      <a:srgbClr val="7030A0"/>
                    </a:solidFill>
                  </a:rPr>
                  <a:t>disappearance/re-appearance </a:t>
                </a:r>
                <a:r>
                  <a:rPr lang="en-US" sz="1800" dirty="0"/>
                  <a:t>  of an edge.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67200" y="1600200"/>
                <a:ext cx="4800600" cy="4525963"/>
              </a:xfrm>
              <a:blipFill rotWithShape="1">
                <a:blip r:embed="rId3"/>
                <a:stretch>
                  <a:fillRect l="-1015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800600" y="3109642"/>
            <a:ext cx="3056606" cy="928958"/>
            <a:chOff x="4724400" y="2819400"/>
            <a:chExt cx="3056606" cy="928958"/>
          </a:xfrm>
        </p:grpSpPr>
        <p:sp>
          <p:nvSpPr>
            <p:cNvPr id="2" name="Smiley Face 1"/>
            <p:cNvSpPr/>
            <p:nvPr/>
          </p:nvSpPr>
          <p:spPr>
            <a:xfrm>
              <a:off x="5867400" y="2819400"/>
              <a:ext cx="457200" cy="5334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724400" y="3352800"/>
                  <a:ext cx="3056606" cy="39555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But it may  </a:t>
                  </a:r>
                  <a:r>
                    <a:rPr lang="en-US" u="sng" dirty="0">
                      <a:solidFill>
                        <a:srgbClr val="7030A0"/>
                      </a:solidFill>
                    </a:rPr>
                    <a:t>appear</a:t>
                  </a:r>
                  <a:r>
                    <a:rPr lang="en-US" dirty="0"/>
                    <a:t>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a14:m>
                  <a:r>
                    <a:rPr lang="en-US" dirty="0"/>
                    <a:t> again.</a:t>
                  </a: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3352800"/>
                  <a:ext cx="3056606" cy="39555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392" t="-4478" r="-2584" b="-164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92958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2313" y="2057400"/>
                <a:ext cx="7772400" cy="1500187"/>
              </a:xfrm>
            </p:spPr>
            <p:txBody>
              <a:bodyPr/>
              <a:lstStyle/>
              <a:p>
                <a:pPr algn="ctr"/>
                <a:r>
                  <a:rPr lang="en-US" sz="3200" b="1" dirty="0">
                    <a:solidFill>
                      <a:srgbClr val="7030A0"/>
                    </a:solidFill>
                  </a:rPr>
                  <a:t>Disappearance </a:t>
                </a:r>
                <a:r>
                  <a:rPr lang="en-US" sz="3200" b="1" dirty="0">
                    <a:solidFill>
                      <a:schemeClr val="tx1"/>
                    </a:solidFill>
                  </a:rPr>
                  <a:t>of an edge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2313" y="2057400"/>
                <a:ext cx="7772400" cy="1500187"/>
              </a:xfrm>
              <a:blipFill rotWithShape="1">
                <a:blip r:embed="rId2"/>
                <a:stretch>
                  <a:fillRect b="-10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5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1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Disappearance</a:t>
            </a:r>
            <a:r>
              <a:rPr lang="en-US" sz="3200" b="1" dirty="0"/>
              <a:t> of a forward edge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Flow must have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increased</a:t>
                </a:r>
                <a:r>
                  <a:rPr lang="en-US" sz="2000" dirty="0"/>
                  <a:t> along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up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).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must </a:t>
                </a:r>
                <a:r>
                  <a:rPr lang="en-US" sz="2000" b="1" u="sng" dirty="0"/>
                  <a:t>belong</a:t>
                </a:r>
                <a:r>
                  <a:rPr lang="en-US" sz="2000" dirty="0"/>
                  <a:t> to the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Iteration.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 b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914400" y="3429000"/>
                <a:ext cx="4563123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After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429000"/>
                <a:ext cx="4563123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828800"/>
            <a:ext cx="5638800" cy="14478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39" name="Group 38"/>
          <p:cNvGrpSpPr/>
          <p:nvPr/>
        </p:nvGrpSpPr>
        <p:grpSpPr>
          <a:xfrm>
            <a:off x="457199" y="3886200"/>
            <a:ext cx="5715001" cy="1447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9" name="Group 28"/>
            <p:cNvGrpSpPr/>
            <p:nvPr/>
          </p:nvGrpSpPr>
          <p:grpSpPr>
            <a:xfrm>
              <a:off x="3663177" y="457552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132213" y="2209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213" y="2209800"/>
                <a:ext cx="497187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1463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096000" y="4252642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252642"/>
                <a:ext cx="556499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142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7505700" y="2133600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543800" y="2240622"/>
            <a:ext cx="1752600" cy="18611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400585" y="1752600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585" y="1752600"/>
                <a:ext cx="26626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5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874279" y="1752600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4279" y="1752600"/>
                <a:ext cx="269721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5681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/>
          <p:cNvSpPr/>
          <p:nvPr/>
        </p:nvSpPr>
        <p:spPr>
          <a:xfrm>
            <a:off x="7467600" y="2133600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496515" y="4267200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534614" y="4383201"/>
            <a:ext cx="1762839" cy="15797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391400" y="3886200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886200"/>
                <a:ext cx="266266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6046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8865094" y="3886200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094" y="3886200"/>
                <a:ext cx="26972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5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/>
          <p:cNvSpPr/>
          <p:nvPr/>
        </p:nvSpPr>
        <p:spPr>
          <a:xfrm>
            <a:off x="7544853" y="4280932"/>
            <a:ext cx="1752600" cy="20453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458415" y="4267200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7924800" y="1828800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7924800" y="3962400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276600" y="5410200"/>
            <a:ext cx="1752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029200" y="5334000"/>
            <a:ext cx="1752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191000" y="5715000"/>
            <a:ext cx="3200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3A2B67-2D56-AC49-B1AC-BAE4AE2D75FD}"/>
                  </a:ext>
                </a:extLst>
              </p:cNvPr>
              <p:cNvSpPr txBox="1"/>
              <p:nvPr/>
            </p:nvSpPr>
            <p:spPr>
              <a:xfrm>
                <a:off x="2705778" y="2522748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3A2B67-2D56-AC49-B1AC-BAE4AE2D7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778" y="2522748"/>
                <a:ext cx="266266" cy="369332"/>
              </a:xfrm>
              <a:prstGeom prst="rect">
                <a:avLst/>
              </a:prstGeom>
              <a:blipFill>
                <a:blip r:embed="rId14"/>
                <a:stretch>
                  <a:fillRect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83DF2D5-94A7-3048-BB36-FE7F404CFE77}"/>
              </a:ext>
            </a:extLst>
          </p:cNvPr>
          <p:cNvCxnSpPr/>
          <p:nvPr/>
        </p:nvCxnSpPr>
        <p:spPr>
          <a:xfrm>
            <a:off x="2886195" y="2514600"/>
            <a:ext cx="5797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AD29FF8C-E5FA-5149-ADE0-03A71C76421A}"/>
              </a:ext>
            </a:extLst>
          </p:cNvPr>
          <p:cNvSpPr/>
          <p:nvPr/>
        </p:nvSpPr>
        <p:spPr>
          <a:xfrm>
            <a:off x="2776704" y="2438400"/>
            <a:ext cx="109491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3FBFEBF-E327-724F-AA9A-DFF4D8A5BE32}"/>
              </a:ext>
            </a:extLst>
          </p:cNvPr>
          <p:cNvSpPr/>
          <p:nvPr/>
        </p:nvSpPr>
        <p:spPr>
          <a:xfrm>
            <a:off x="3488398" y="2438400"/>
            <a:ext cx="109491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F2738CD-48E5-CE47-BCBA-4B031D21B2E2}"/>
                  </a:ext>
                </a:extLst>
              </p:cNvPr>
              <p:cNvSpPr txBox="1"/>
              <p:nvPr/>
            </p:nvSpPr>
            <p:spPr>
              <a:xfrm>
                <a:off x="3417472" y="2522748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F2738CD-48E5-CE47-BCBA-4B031D21B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472" y="2522748"/>
                <a:ext cx="269721" cy="369332"/>
              </a:xfrm>
              <a:prstGeom prst="rect">
                <a:avLst/>
              </a:prstGeom>
              <a:blipFill>
                <a:blip r:embed="rId15"/>
                <a:stretch>
                  <a:fillRect r="-136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73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9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4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7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4" dur="2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1" grpId="0" animBg="1"/>
      <p:bldP spid="36" grpId="0"/>
      <p:bldP spid="37" grpId="0"/>
      <p:bldP spid="33" grpId="0" animBg="1"/>
      <p:bldP spid="42" grpId="0" animBg="1"/>
      <p:bldP spid="43" grpId="0"/>
      <p:bldP spid="44" grpId="0"/>
      <p:bldP spid="40" grpId="0" animBg="1"/>
      <p:bldP spid="46" grpId="0" animBg="1"/>
      <p:bldP spid="47" grpId="0" animBg="1"/>
      <p:bldP spid="48" grpId="0"/>
      <p:bldP spid="49" grpId="0"/>
      <p:bldP spid="51" grpId="0" animBg="1"/>
      <p:bldP spid="50" grpId="0" animBg="1"/>
      <p:bldP spid="52" grpId="0" animBg="1"/>
      <p:bldP spid="53" grpId="0" animBg="1"/>
      <p:bldP spid="41" grpId="0" animBg="1"/>
      <p:bldP spid="54" grpId="0" animBg="1"/>
      <p:bldP spid="55" grpId="0" animBg="1"/>
      <p:bldP spid="56" grpId="0"/>
      <p:bldP spid="58" grpId="0" animBg="1"/>
      <p:bldP spid="59" grpId="0" animBg="1"/>
      <p:bldP spid="6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Disappearance</a:t>
            </a:r>
            <a:r>
              <a:rPr lang="en-US" sz="3200" b="1" dirty="0"/>
              <a:t> of a backward edge</a:t>
            </a:r>
            <a:br>
              <a:rPr lang="en-US" sz="3200" b="1" dirty="0"/>
            </a:br>
            <a:r>
              <a:rPr lang="en-US" sz="3200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Flow must have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decreased</a:t>
                </a:r>
                <a:r>
                  <a:rPr lang="en-US" sz="2000" dirty="0"/>
                  <a:t> along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to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must </a:t>
                </a:r>
                <a:r>
                  <a:rPr lang="en-US" sz="2000" b="1" dirty="0"/>
                  <a:t>belong</a:t>
                </a:r>
                <a:r>
                  <a:rPr lang="en-US" sz="2000" dirty="0"/>
                  <a:t> to the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Iteration.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 b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914400" y="3429000"/>
                <a:ext cx="4239087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After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429000"/>
                <a:ext cx="4239087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828800"/>
            <a:ext cx="5257800" cy="12954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Group 21"/>
            <p:cNvGrpSpPr/>
            <p:nvPr/>
          </p:nvGrpSpPr>
          <p:grpSpPr>
            <a:xfrm>
              <a:off x="3586977" y="243840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Group 23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3581400" y="4419600"/>
                  <a:ext cx="806896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9" name="Group 38"/>
          <p:cNvGrpSpPr/>
          <p:nvPr/>
        </p:nvGrpSpPr>
        <p:grpSpPr>
          <a:xfrm>
            <a:off x="457200" y="3886200"/>
            <a:ext cx="5257800" cy="12954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9" name="Group 28"/>
            <p:cNvGrpSpPr/>
            <p:nvPr/>
          </p:nvGrpSpPr>
          <p:grpSpPr>
            <a:xfrm>
              <a:off x="3663177" y="457552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903613" y="2209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613" y="2209800"/>
                <a:ext cx="497187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867400" y="4252642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4252642"/>
                <a:ext cx="556499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142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7505700" y="2133600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543800" y="2240622"/>
            <a:ext cx="1752600" cy="18611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8877734" y="1752600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734" y="1752600"/>
                <a:ext cx="26626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5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426479" y="1752600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479" y="1752600"/>
                <a:ext cx="269721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555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/>
          <p:cNvSpPr/>
          <p:nvPr/>
        </p:nvSpPr>
        <p:spPr>
          <a:xfrm>
            <a:off x="7467600" y="2133600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496515" y="4267200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877734" y="3886200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734" y="3886200"/>
                <a:ext cx="26626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5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391400" y="3886200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886200"/>
                <a:ext cx="269721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5681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ight Arrow 50"/>
          <p:cNvSpPr/>
          <p:nvPr/>
        </p:nvSpPr>
        <p:spPr>
          <a:xfrm>
            <a:off x="7924800" y="1828800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7924800" y="4024884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541019" y="4367446"/>
            <a:ext cx="1752600" cy="18611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458415" y="4267200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352800" y="5334000"/>
            <a:ext cx="1752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105400" y="5334000"/>
            <a:ext cx="1752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191000" y="5715000"/>
            <a:ext cx="3200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3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" dur="1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5" dur="1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1" grpId="0" animBg="1"/>
      <p:bldP spid="36" grpId="0"/>
      <p:bldP spid="37" grpId="0"/>
      <p:bldP spid="40" grpId="0" animBg="1"/>
      <p:bldP spid="41" grpId="0" animBg="1"/>
      <p:bldP spid="42" grpId="0"/>
      <p:bldP spid="43" grpId="0"/>
      <p:bldP spid="44" grpId="0" animBg="1"/>
      <p:bldP spid="45" grpId="0" animBg="1"/>
      <p:bldP spid="47" grpId="0"/>
      <p:bldP spid="48" grpId="0"/>
      <p:bldP spid="51" grpId="0" animBg="1"/>
      <p:bldP spid="52" grpId="0" animBg="1"/>
      <p:bldP spid="53" grpId="0" animBg="1"/>
      <p:bldP spid="53" grpId="1" animBg="1"/>
      <p:bldP spid="50" grpId="0" animBg="1"/>
      <p:bldP spid="54" grpId="0" animBg="1"/>
      <p:bldP spid="55" grpId="0" animBg="1"/>
      <p:bldP spid="5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>
                <a:solidFill>
                  <a:srgbClr val="7030A0"/>
                </a:solidFill>
              </a:rPr>
              <a:t>the (RE-)appearance </a:t>
            </a:r>
            <a:r>
              <a:rPr lang="en-US" sz="3200" dirty="0"/>
              <a:t>of an edge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(Re)-Appearance</a:t>
            </a:r>
            <a:r>
              <a:rPr lang="en-US" sz="3200" b="1" dirty="0"/>
              <a:t> of a forward edge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Flow must have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reduced</a:t>
                </a:r>
                <a:r>
                  <a:rPr lang="en-US" sz="2000" dirty="0"/>
                  <a:t> along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to less than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).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must </a:t>
                </a:r>
                <a:r>
                  <a:rPr lang="en-US" sz="2000" b="1" dirty="0"/>
                  <a:t>belong</a:t>
                </a:r>
                <a:r>
                  <a:rPr lang="en-US" sz="2000" dirty="0"/>
                  <a:t> to the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Iteration.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 b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914400" y="3429000"/>
                <a:ext cx="35814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After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429000"/>
                <a:ext cx="35814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828800"/>
            <a:ext cx="5029200" cy="12954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060938" y="2286000"/>
              <a:ext cx="6278880" cy="381000"/>
              <a:chOff x="1060938" y="3276600"/>
              <a:chExt cx="627888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405618" cy="369332"/>
                <a:chOff x="6934200" y="4431268"/>
                <a:chExt cx="405618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006073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06073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9259" r="-82857" b="-407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060938" y="3288268"/>
                <a:ext cx="587443" cy="369332"/>
                <a:chOff x="1060938" y="4442936"/>
                <a:chExt cx="587443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060938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60938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9259" r="-76316" b="-407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Group 21"/>
            <p:cNvGrpSpPr/>
            <p:nvPr/>
          </p:nvGrpSpPr>
          <p:grpSpPr>
            <a:xfrm>
              <a:off x="3586977" y="243840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Group 23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598813" y="2209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813" y="2209800"/>
                <a:ext cx="497187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562600" y="4252642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252642"/>
                <a:ext cx="556499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142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/>
          <p:cNvGrpSpPr/>
          <p:nvPr/>
        </p:nvGrpSpPr>
        <p:grpSpPr>
          <a:xfrm>
            <a:off x="457200" y="3886200"/>
            <a:ext cx="4953000" cy="1295400"/>
            <a:chOff x="457200" y="3886200"/>
            <a:chExt cx="7848600" cy="1447800"/>
          </a:xfrm>
        </p:grpSpPr>
        <p:grpSp>
          <p:nvGrpSpPr>
            <p:cNvPr id="39" name="Group 38"/>
            <p:cNvGrpSpPr/>
            <p:nvPr/>
          </p:nvGrpSpPr>
          <p:grpSpPr>
            <a:xfrm>
              <a:off x="457200" y="3886200"/>
              <a:ext cx="7848600" cy="1447800"/>
              <a:chOff x="457200" y="3886200"/>
              <a:chExt cx="7848600" cy="1447800"/>
            </a:xfrm>
          </p:grpSpPr>
          <p:sp>
            <p:nvSpPr>
              <p:cNvPr id="13" name="Cloud 12"/>
              <p:cNvSpPr/>
              <p:nvPr/>
            </p:nvSpPr>
            <p:spPr>
              <a:xfrm>
                <a:off x="457200" y="3886200"/>
                <a:ext cx="7848600" cy="1447800"/>
              </a:xfrm>
              <a:prstGeom prst="clou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1060938" y="4343400"/>
                <a:ext cx="6278880" cy="381000"/>
                <a:chOff x="1060938" y="3276600"/>
                <a:chExt cx="6278880" cy="381000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6934200" y="3276600"/>
                  <a:ext cx="405618" cy="369332"/>
                  <a:chOff x="6934200" y="4431268"/>
                  <a:chExt cx="405618" cy="369332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6934200" y="4572000"/>
                    <a:ext cx="152400" cy="1524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TextBox 19"/>
                      <p:cNvSpPr txBox="1"/>
                      <p:nvPr/>
                    </p:nvSpPr>
                    <p:spPr>
                      <a:xfrm>
                        <a:off x="7006073" y="4431268"/>
                        <a:ext cx="33374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0" name="TextBox 1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006073" y="4431268"/>
                        <a:ext cx="333745" cy="369332"/>
                      </a:xfrm>
                      <a:prstGeom prst="rect">
                        <a:avLst/>
                      </a:prstGeom>
                      <a:blipFill rotWithShape="1">
                        <a:blip r:embed="rId10"/>
                        <a:stretch>
                          <a:fillRect t="-9259" r="-80000" b="-4074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1060938" y="3288268"/>
                  <a:ext cx="587443" cy="369332"/>
                  <a:chOff x="1060938" y="4442936"/>
                  <a:chExt cx="587443" cy="369332"/>
                </a:xfrm>
              </p:grpSpPr>
              <p:sp>
                <p:nvSpPr>
                  <p:cNvPr id="17" name="Oval 16"/>
                  <p:cNvSpPr/>
                  <p:nvPr/>
                </p:nvSpPr>
                <p:spPr>
                  <a:xfrm>
                    <a:off x="1495981" y="4572000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1060938" y="4442936"/>
                        <a:ext cx="35298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60938" y="4442936"/>
                        <a:ext cx="352981" cy="369332"/>
                      </a:xfrm>
                      <a:prstGeom prst="rect">
                        <a:avLst/>
                      </a:prstGeom>
                      <a:blipFill rotWithShape="1">
                        <a:blip r:embed="rId11"/>
                        <a:stretch>
                          <a:fillRect t="-9091" r="-83333" b="-381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9" name="Group 28"/>
              <p:cNvGrpSpPr/>
              <p:nvPr/>
            </p:nvGrpSpPr>
            <p:grpSpPr>
              <a:xfrm>
                <a:off x="3663177" y="4575520"/>
                <a:ext cx="1366023" cy="453680"/>
                <a:chOff x="3363186" y="4575520"/>
                <a:chExt cx="1366023" cy="45368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3363186" y="46598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186" y="46598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1" name="Group 30"/>
                <p:cNvGrpSpPr/>
                <p:nvPr/>
              </p:nvGrpSpPr>
              <p:grpSpPr>
                <a:xfrm>
                  <a:off x="3461907" y="4575520"/>
                  <a:ext cx="1143000" cy="152400"/>
                  <a:chOff x="3429000" y="4343400"/>
                  <a:chExt cx="1143000" cy="152400"/>
                </a:xfrm>
              </p:grpSpPr>
              <p:sp>
                <p:nvSpPr>
                  <p:cNvPr id="34" name="Oval 33"/>
                  <p:cNvSpPr/>
                  <p:nvPr/>
                </p:nvSpPr>
                <p:spPr>
                  <a:xfrm>
                    <a:off x="3429000" y="43434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Oval 34"/>
                  <p:cNvSpPr/>
                  <p:nvPr/>
                </p:nvSpPr>
                <p:spPr>
                  <a:xfrm>
                    <a:off x="4419600" y="43434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4353786" y="4659868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8" name="Text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53786" y="4659868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40" name="Straight Arrow Connector 39"/>
            <p:cNvCxnSpPr>
              <a:stCxn id="34" idx="6"/>
            </p:cNvCxnSpPr>
            <p:nvPr/>
          </p:nvCxnSpPr>
          <p:spPr>
            <a:xfrm flipV="1">
              <a:off x="3914298" y="4648200"/>
              <a:ext cx="854998" cy="35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/>
          <p:cNvCxnSpPr/>
          <p:nvPr/>
        </p:nvCxnSpPr>
        <p:spPr>
          <a:xfrm flipH="1">
            <a:off x="2590800" y="2438400"/>
            <a:ext cx="58512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496515" y="2221468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534615" y="2316821"/>
            <a:ext cx="1752600" cy="19777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391400" y="1840468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1840468"/>
                <a:ext cx="266266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6046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8865094" y="1840468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094" y="1840468"/>
                <a:ext cx="26972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590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7544853" y="2231744"/>
            <a:ext cx="1752600" cy="20453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458415" y="2221468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496515" y="4278868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534615" y="4374221"/>
            <a:ext cx="1752600" cy="19777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391400" y="3897868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897868"/>
                <a:ext cx="266266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6046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8865094" y="3897868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094" y="3897868"/>
                <a:ext cx="269721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590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/>
          <p:cNvSpPr/>
          <p:nvPr/>
        </p:nvSpPr>
        <p:spPr>
          <a:xfrm>
            <a:off x="7544853" y="4289144"/>
            <a:ext cx="1752600" cy="20453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458415" y="4278868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/>
          <p:cNvSpPr/>
          <p:nvPr/>
        </p:nvSpPr>
        <p:spPr>
          <a:xfrm>
            <a:off x="7924800" y="1905000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>
            <a:off x="7924800" y="4024884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124200" y="5334000"/>
            <a:ext cx="1752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876800" y="5334000"/>
            <a:ext cx="2057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191000" y="5715000"/>
            <a:ext cx="3200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2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" dur="1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3" dur="1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8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1" grpId="0" uiExpand="1" animBg="1"/>
      <p:bldP spid="36" grpId="0" uiExpand="1"/>
      <p:bldP spid="37" grpId="0" uiExpand="1"/>
      <p:bldP spid="50" grpId="0" animBg="1"/>
      <p:bldP spid="51" grpId="0" animBg="1"/>
      <p:bldP spid="52" grpId="0"/>
      <p:bldP spid="53" grpId="0"/>
      <p:bldP spid="54" grpId="0" animBg="1"/>
      <p:bldP spid="55" grpId="0" animBg="1"/>
      <p:bldP spid="57" grpId="0" animBg="1"/>
      <p:bldP spid="58" grpId="0" animBg="1"/>
      <p:bldP spid="59" grpId="0"/>
      <p:bldP spid="60" grpId="0"/>
      <p:bldP spid="61" grpId="0" animBg="1"/>
      <p:bldP spid="61" grpId="1" animBg="1"/>
      <p:bldP spid="62" grpId="0" animBg="1"/>
      <p:bldP spid="63" grpId="0" animBg="1"/>
      <p:bldP spid="64" grpId="0" animBg="1"/>
      <p:bldP spid="56" grpId="0" animBg="1"/>
      <p:bldP spid="65" grpId="0" animBg="1"/>
      <p:bldP spid="6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(Re)-appearance</a:t>
            </a:r>
            <a:r>
              <a:rPr lang="en-US" sz="3200" b="1" dirty="0"/>
              <a:t> of a backward 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Flow must have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increased</a:t>
                </a:r>
                <a:r>
                  <a:rPr lang="en-US" sz="2000" dirty="0"/>
                  <a:t> along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after </a:t>
                </a:r>
                <a:r>
                  <a:rPr lang="en-US" sz="2000" dirty="0" err="1"/>
                  <a:t>ith</a:t>
                </a:r>
                <a:r>
                  <a:rPr lang="en-US" sz="2000" dirty="0"/>
                  <a:t> iteration.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must </a:t>
                </a:r>
                <a:r>
                  <a:rPr lang="en-US" sz="2000" b="1" dirty="0"/>
                  <a:t>belong</a:t>
                </a:r>
                <a:r>
                  <a:rPr lang="en-US" sz="2000" dirty="0"/>
                  <a:t> to the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Iteration.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>
                <a:blip r:embed="rId2"/>
                <a:stretch>
                  <a:fillRect l="-772" b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914400" y="3429000"/>
                <a:ext cx="4648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After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429000"/>
                <a:ext cx="4648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828800"/>
            <a:ext cx="5486400" cy="12954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Group 21"/>
            <p:cNvGrpSpPr/>
            <p:nvPr/>
          </p:nvGrpSpPr>
          <p:grpSpPr>
            <a:xfrm>
              <a:off x="3586977" y="243840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Group 23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9" name="Group 38"/>
          <p:cNvGrpSpPr/>
          <p:nvPr/>
        </p:nvGrpSpPr>
        <p:grpSpPr>
          <a:xfrm>
            <a:off x="457200" y="3886200"/>
            <a:ext cx="5486400" cy="1447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9" name="Group 28"/>
            <p:cNvGrpSpPr/>
            <p:nvPr/>
          </p:nvGrpSpPr>
          <p:grpSpPr>
            <a:xfrm>
              <a:off x="3663177" y="457552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132213" y="2209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213" y="2209800"/>
                <a:ext cx="497187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1463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096000" y="4252642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252642"/>
                <a:ext cx="556499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142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2873812" y="4648200"/>
            <a:ext cx="600084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505700" y="2133600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8877734" y="1752600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734" y="1752600"/>
                <a:ext cx="26626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5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426479" y="1752600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479" y="1752600"/>
                <a:ext cx="269721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555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/>
          <p:cNvSpPr/>
          <p:nvPr/>
        </p:nvSpPr>
        <p:spPr>
          <a:xfrm>
            <a:off x="7467600" y="2133600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496515" y="4267200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534615" y="4351531"/>
            <a:ext cx="1752600" cy="19777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877734" y="3886200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734" y="3886200"/>
                <a:ext cx="26626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5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391400" y="3886200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886200"/>
                <a:ext cx="269721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5681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/>
          <p:cNvSpPr/>
          <p:nvPr/>
        </p:nvSpPr>
        <p:spPr>
          <a:xfrm>
            <a:off x="7458415" y="4267200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>
            <a:off x="7924800" y="1828800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7904806" y="3948684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25" idx="0"/>
          </p:cNvCxnSpPr>
          <p:nvPr/>
        </p:nvCxnSpPr>
        <p:spPr>
          <a:xfrm flipH="1" flipV="1">
            <a:off x="2827806" y="2442411"/>
            <a:ext cx="640873" cy="72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276599" y="5334000"/>
            <a:ext cx="1847777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191000" y="5715000"/>
            <a:ext cx="3200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9ADAA0E-25E9-EC44-9247-3C48A5EBFC3A}"/>
              </a:ext>
            </a:extLst>
          </p:cNvPr>
          <p:cNvSpPr/>
          <p:nvPr/>
        </p:nvSpPr>
        <p:spPr>
          <a:xfrm>
            <a:off x="5029200" y="5334000"/>
            <a:ext cx="1847777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2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1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" dur="1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  <p:bldP spid="36" grpId="0"/>
      <p:bldP spid="37" grpId="0"/>
      <p:bldP spid="41" grpId="0" animBg="1"/>
      <p:bldP spid="43" grpId="0"/>
      <p:bldP spid="44" grpId="0"/>
      <p:bldP spid="45" grpId="0" animBg="1"/>
      <p:bldP spid="46" grpId="0" animBg="1"/>
      <p:bldP spid="47" grpId="0" animBg="1"/>
      <p:bldP spid="48" grpId="0"/>
      <p:bldP spid="49" grpId="0"/>
      <p:bldP spid="50" grpId="0" animBg="1"/>
      <p:bldP spid="51" grpId="0" animBg="1"/>
      <p:bldP spid="52" grpId="0" animBg="1"/>
      <p:bldP spid="54" grpId="0" animBg="1"/>
      <p:bldP spid="56" grpId="0" animBg="1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While</a:t>
                </a:r>
                <a:r>
                  <a:rPr lang="en-US" sz="2000" dirty="0"/>
                  <a:t>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Ford Fulkerson </a:t>
                </a:r>
                <a:r>
                  <a:rPr lang="en-US" sz="2000" b="1" dirty="0"/>
                  <a:t>algorithm </a:t>
                </a:r>
              </a:p>
              <a:p>
                <a:pPr marL="0" indent="0">
                  <a:buNone/>
                </a:pPr>
                <a:r>
                  <a:rPr lang="en-US" sz="2000" dirty="0"/>
                  <a:t>indeed computes the maximum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</a:t>
                </a:r>
              </a:p>
              <a:p>
                <a:pPr marL="0" indent="0">
                  <a:buNone/>
                </a:pPr>
                <a:r>
                  <a:rPr lang="en-US" sz="2000" u="sng" dirty="0"/>
                  <a:t>upon termination</a:t>
                </a:r>
                <a:r>
                  <a:rPr lang="en-US" sz="2000" dirty="0"/>
                  <a:t> of the </a:t>
                </a:r>
                <a:r>
                  <a:rPr lang="en-US" sz="2000" b="1" dirty="0"/>
                  <a:t>While</a:t>
                </a:r>
                <a:r>
                  <a:rPr lang="en-US" sz="2000" dirty="0"/>
                  <a:t> loop..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  <a:blipFill>
                <a:blip r:embed="rId3"/>
                <a:stretch>
                  <a:fillRect l="-1754" t="-840" r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Disappearance/Reappearance</a:t>
            </a:r>
            <a:r>
              <a:rPr lang="en-US" sz="3200" b="1" dirty="0"/>
              <a:t> of an edge in residual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an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olidFill>
                      <a:srgbClr val="C00000"/>
                    </a:solidFill>
                  </a:rPr>
                  <a:t>disappears</a:t>
                </a:r>
                <a:r>
                  <a:rPr lang="en-US" sz="2000" dirty="0"/>
                  <a:t> from the residual network after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iteration,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must </a:t>
                </a:r>
                <a:r>
                  <a:rPr lang="en-US" sz="2000" b="1" dirty="0"/>
                  <a:t>belong</a:t>
                </a:r>
                <a:r>
                  <a:rPr lang="en-US" sz="2000" dirty="0"/>
                  <a:t> to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Iteration.</a:t>
                </a:r>
              </a:p>
              <a:p>
                <a:pPr>
                  <a:buFont typeface="Wingdings"/>
                  <a:buChar char="è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an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olidFill>
                      <a:srgbClr val="C00000"/>
                    </a:solidFill>
                  </a:rPr>
                  <a:t>(re)-appears</a:t>
                </a:r>
                <a:r>
                  <a:rPr lang="en-US" sz="2000" dirty="0"/>
                  <a:t> in the residual network after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iteration,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must </a:t>
                </a:r>
                <a:r>
                  <a:rPr lang="en-US" sz="2000" b="1" dirty="0"/>
                  <a:t>belong</a:t>
                </a:r>
                <a:r>
                  <a:rPr lang="en-US" sz="2000" dirty="0"/>
                  <a:t> to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/>
                  <a:buChar char="è"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We shall discuss a polynomial time algorithm based on the above insight in the next class </a:t>
                </a:r>
                <a:r>
                  <a:rPr lang="en-US" sz="2000" dirty="0">
                    <a:sym typeface="Wingdings" panose="05000000000000000000" pitchFamily="2" charset="2"/>
                  </a:rPr>
                  <a:t>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2800" y="22860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0" y="27432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05200" y="38100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0" y="41910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2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400" dirty="0"/>
              <a:t>An example to show that </a:t>
            </a:r>
            <a:r>
              <a:rPr lang="en-US" sz="2400" dirty="0">
                <a:solidFill>
                  <a:srgbClr val="7030A0"/>
                </a:solidFill>
              </a:rPr>
              <a:t>Ford-</a:t>
            </a:r>
            <a:r>
              <a:rPr lang="en-US" sz="2400" dirty="0" err="1">
                <a:solidFill>
                  <a:srgbClr val="7030A0"/>
                </a:solidFill>
              </a:rPr>
              <a:t>Fuklerson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algorithm might </a:t>
            </a:r>
            <a:r>
              <a:rPr lang="en-US" sz="2400" u="sng" dirty="0"/>
              <a:t>not even terminate</a:t>
            </a:r>
            <a:endParaRPr lang="en-US" sz="2400" u="sng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299896-C9FA-D256-6F9F-8013D20EA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This topic is totally optional. Study it if you have any interest in maximum flows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(beyond just good grade)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49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 </a:t>
            </a:r>
            <a:r>
              <a:rPr lang="en-US" sz="2800" b="1" dirty="0">
                <a:solidFill>
                  <a:srgbClr val="C00000"/>
                </a:solidFill>
              </a:rPr>
              <a:t>non-terminating example</a:t>
            </a:r>
            <a:r>
              <a:rPr lang="en-US" sz="2800" b="1" dirty="0"/>
              <a:t> for</a:t>
            </a:r>
            <a:br>
              <a:rPr lang="en-US" sz="2800" b="1" dirty="0"/>
            </a:br>
            <a:r>
              <a:rPr lang="en-US" sz="2800" b="1" dirty="0"/>
              <a:t> networks with </a:t>
            </a:r>
            <a:r>
              <a:rPr lang="en-US" sz="2800" b="1" dirty="0">
                <a:solidFill>
                  <a:srgbClr val="7030A0"/>
                </a:solidFill>
              </a:rPr>
              <a:t>real edge weights</a:t>
            </a:r>
          </a:p>
        </p:txBody>
      </p:sp>
      <p:sp>
        <p:nvSpPr>
          <p:cNvPr id="66" name="Content Placeholder 6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Max-flow = </a:t>
            </a:r>
            <a:r>
              <a:rPr lang="en-US" sz="2000" b="1" dirty="0">
                <a:solidFill>
                  <a:srgbClr val="0070C0"/>
                </a:solidFill>
              </a:rPr>
              <a:t>5</a:t>
            </a:r>
          </a:p>
          <a:p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Content Placeholder 9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0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1" i="1" dirty="0" smtClean="0">
                                    <a:latin typeface="Cambria Math"/>
                                  </a:rPr>
                                  <m:t>𝟓</m:t>
                                </m:r>
                              </m:e>
                            </m:rad>
                            <m:r>
                              <a:rPr lang="en-US" sz="2000" b="1" i="1" dirty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dirty="0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 dirty="0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box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Stage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I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Suppose we send flow along this path.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In the following slides, we shall construct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/>
                  <a:t> augmenting paths: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Full understand them.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95" name="Content Placeholder 9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>
                <a:blip r:embed="rId2"/>
                <a:stretch>
                  <a:fillRect l="-1517" r="-2345" b="-198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543545" y="4495800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𝒓</m:t>
                      </m:r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545" y="4495800"/>
                <a:ext cx="380232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692" r="-23810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2514600" y="5105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362200" y="51816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181600"/>
                <a:ext cx="375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/>
          <p:cNvGrpSpPr/>
          <p:nvPr/>
        </p:nvGrpSpPr>
        <p:grpSpPr>
          <a:xfrm>
            <a:off x="304800" y="1524000"/>
            <a:ext cx="4448545" cy="3603718"/>
            <a:chOff x="2333255" y="1752600"/>
            <a:chExt cx="4448545" cy="3603718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2844337" y="2263682"/>
              <a:ext cx="1749981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2333255" y="1752600"/>
              <a:ext cx="4448545" cy="3603718"/>
              <a:chOff x="2333255" y="1752600"/>
              <a:chExt cx="4448545" cy="3603718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2333255" y="3593068"/>
                <a:ext cx="533400" cy="369332"/>
                <a:chOff x="152400" y="3593068"/>
                <a:chExt cx="533400" cy="369332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33400" y="3733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152400" y="35930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2400" y="35930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1" name="Straight Arrow Connector 20"/>
              <p:cNvCxnSpPr>
                <a:stCxn id="28" idx="5"/>
                <a:endCxn id="27" idx="1"/>
              </p:cNvCxnSpPr>
              <p:nvPr/>
            </p:nvCxnSpPr>
            <p:spPr>
              <a:xfrm>
                <a:off x="2844337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/>
              <p:cNvSpPr/>
              <p:nvPr/>
            </p:nvSpPr>
            <p:spPr>
              <a:xfrm>
                <a:off x="4572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4702082" y="2263682"/>
                <a:ext cx="1692091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506186" y="17526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6186" y="17526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4673137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56"/>
              <p:cNvGrpSpPr/>
              <p:nvPr/>
            </p:nvGrpSpPr>
            <p:grpSpPr>
              <a:xfrm>
                <a:off x="6371855" y="3593068"/>
                <a:ext cx="409945" cy="369332"/>
                <a:chOff x="4191000" y="3593068"/>
                <a:chExt cx="409945" cy="369332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5" name="TextBox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363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350144" y="11430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44" y="1143000"/>
                <a:ext cx="393056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/>
          <p:cNvCxnSpPr/>
          <p:nvPr/>
        </p:nvCxnSpPr>
        <p:spPr>
          <a:xfrm flipV="1">
            <a:off x="2619746" y="2057400"/>
            <a:ext cx="0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2619745" y="4299466"/>
            <a:ext cx="0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2605272" y="3200400"/>
            <a:ext cx="14474" cy="9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815882" y="3124200"/>
            <a:ext cx="1727663" cy="4033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2695945" y="3579911"/>
            <a:ext cx="1647455" cy="6334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295400" y="2438400"/>
            <a:ext cx="2514600" cy="2209800"/>
            <a:chOff x="3323855" y="2667000"/>
            <a:chExt cx="2514600" cy="2209800"/>
          </a:xfrm>
        </p:grpSpPr>
        <p:grpSp>
          <p:nvGrpSpPr>
            <p:cNvPr id="16" name="Group 15"/>
            <p:cNvGrpSpPr/>
            <p:nvPr/>
          </p:nvGrpSpPr>
          <p:grpSpPr>
            <a:xfrm>
              <a:off x="3323855" y="2667000"/>
              <a:ext cx="2514600" cy="2209800"/>
              <a:chOff x="1143000" y="2667000"/>
              <a:chExt cx="2514600" cy="2209800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3288794" y="27432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381562" y="44928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143000" y="45690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171945" y="26670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</a:t>
                </a:r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3657600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318647" y="4114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648200" y="2743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48200" y="3733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543545" y="2907268"/>
            <a:ext cx="473230" cy="1576864"/>
            <a:chOff x="4572000" y="3135868"/>
            <a:chExt cx="473230" cy="1576864"/>
          </a:xfrm>
        </p:grpSpPr>
        <p:sp>
          <p:nvSpPr>
            <p:cNvPr id="70" name="Oval 69"/>
            <p:cNvSpPr/>
            <p:nvPr/>
          </p:nvSpPr>
          <p:spPr>
            <a:xfrm>
              <a:off x="45720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5720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4658586" y="31358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586" y="3135868"/>
                  <a:ext cx="38664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4648200" y="4343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4343400"/>
                  <a:ext cx="375423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6157861" y="1600200"/>
                <a:ext cx="471539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861" y="1600200"/>
                <a:ext cx="471539" cy="375552"/>
              </a:xfrm>
              <a:prstGeom prst="rect">
                <a:avLst/>
              </a:prstGeom>
              <a:blipFill rotWithShape="1">
                <a:blip r:embed="rId11"/>
                <a:stretch>
                  <a:fillRect t="-655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/>
          <p:nvPr/>
        </p:nvCxnSpPr>
        <p:spPr>
          <a:xfrm flipV="1">
            <a:off x="2469964" y="3505200"/>
            <a:ext cx="1721036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838200" y="3048000"/>
            <a:ext cx="1676400" cy="38248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2477731" y="3048000"/>
            <a:ext cx="1" cy="10668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loud Callout 48"/>
              <p:cNvSpPr/>
              <p:nvPr/>
            </p:nvSpPr>
            <p:spPr>
              <a:xfrm>
                <a:off x="4365718" y="3276600"/>
                <a:ext cx="5083082" cy="1310116"/>
              </a:xfrm>
              <a:prstGeom prst="cloudCallout">
                <a:avLst>
                  <a:gd name="adj1" fmla="val -26698"/>
                  <a:gd name="adj2" fmla="val 7289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What will be the residual capacity of 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),(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),(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in the residual network after stage </a:t>
                </a:r>
                <a:r>
                  <a:rPr lang="en-US" b="1" dirty="0">
                    <a:solidFill>
                      <a:srgbClr val="C00000"/>
                    </a:solidFill>
                  </a:rPr>
                  <a:t>I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>
          <p:sp>
            <p:nvSpPr>
              <p:cNvPr id="49" name="Cloud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718" y="3276600"/>
                <a:ext cx="5083082" cy="1310116"/>
              </a:xfrm>
              <a:prstGeom prst="cloudCallout">
                <a:avLst>
                  <a:gd name="adj1" fmla="val -26698"/>
                  <a:gd name="adj2" fmla="val 72893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172200" y="4876800"/>
                <a:ext cx="1152751" cy="37555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876800"/>
                <a:ext cx="1152751" cy="375552"/>
              </a:xfrm>
              <a:prstGeom prst="rect">
                <a:avLst/>
              </a:prstGeom>
              <a:blipFill rotWithShape="1">
                <a:blip r:embed="rId13"/>
                <a:stretch>
                  <a:fillRect l="-4188" t="-4688" r="-7330" b="-218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56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5" grpId="0" build="p"/>
      <p:bldP spid="44" grpId="0"/>
      <p:bldP spid="27" grpId="0" animBg="1"/>
      <p:bldP spid="20" grpId="0"/>
      <p:bldP spid="81" grpId="0"/>
      <p:bldP spid="96" grpId="0"/>
      <p:bldP spid="49" grpId="0" animBg="1"/>
      <p:bldP spid="5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 </a:t>
            </a:r>
            <a:r>
              <a:rPr lang="en-US" sz="2800" b="1" dirty="0">
                <a:solidFill>
                  <a:srgbClr val="C00000"/>
                </a:solidFill>
              </a:rPr>
              <a:t>non-terminating example</a:t>
            </a:r>
            <a:r>
              <a:rPr lang="en-US" sz="2800" b="1" dirty="0"/>
              <a:t> for</a:t>
            </a:r>
            <a:br>
              <a:rPr lang="en-US" sz="2800" b="1" dirty="0"/>
            </a:br>
            <a:r>
              <a:rPr lang="en-US" sz="2800" b="1" dirty="0"/>
              <a:t> networks with </a:t>
            </a:r>
            <a:r>
              <a:rPr lang="en-US" sz="2800" b="1" dirty="0">
                <a:solidFill>
                  <a:srgbClr val="7030A0"/>
                </a:solidFill>
              </a:rPr>
              <a:t>real edge weights</a:t>
            </a:r>
          </a:p>
        </p:txBody>
      </p:sp>
      <p:sp>
        <p:nvSpPr>
          <p:cNvPr id="66" name="Content Placeholder 6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Max-flow = </a:t>
            </a:r>
            <a:r>
              <a:rPr lang="en-US" sz="2000" b="1" dirty="0">
                <a:solidFill>
                  <a:srgbClr val="0070C0"/>
                </a:solidFill>
              </a:rPr>
              <a:t>5</a:t>
            </a:r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ontent Placeholder 9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0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1" i="1" dirty="0" smtClean="0">
                                    <a:latin typeface="Cambria Math"/>
                                  </a:rPr>
                                  <m:t>𝟓</m:t>
                                </m:r>
                              </m:e>
                            </m:rad>
                            <m:r>
                              <a:rPr lang="en-US" sz="2000" b="1" i="1" dirty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dirty="0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 dirty="0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box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5" name="Content Placeholder 9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66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514600" y="5105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362200" y="51816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181600"/>
                <a:ext cx="375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/>
          <p:cNvGrpSpPr/>
          <p:nvPr/>
        </p:nvGrpSpPr>
        <p:grpSpPr>
          <a:xfrm>
            <a:off x="304800" y="1524000"/>
            <a:ext cx="4448545" cy="3603718"/>
            <a:chOff x="2333255" y="1752600"/>
            <a:chExt cx="4448545" cy="3603718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2844337" y="2263682"/>
              <a:ext cx="1749981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2333255" y="1752600"/>
              <a:ext cx="4448545" cy="3603718"/>
              <a:chOff x="2333255" y="1752600"/>
              <a:chExt cx="4448545" cy="3603718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2333255" y="3593068"/>
                <a:ext cx="533400" cy="369332"/>
                <a:chOff x="152400" y="3593068"/>
                <a:chExt cx="533400" cy="369332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33400" y="3733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152400" y="35930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2400" y="35930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1" name="Straight Arrow Connector 20"/>
              <p:cNvCxnSpPr>
                <a:stCxn id="28" idx="5"/>
                <a:endCxn id="27" idx="1"/>
              </p:cNvCxnSpPr>
              <p:nvPr/>
            </p:nvCxnSpPr>
            <p:spPr>
              <a:xfrm>
                <a:off x="2844337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/>
              <p:cNvSpPr/>
              <p:nvPr/>
            </p:nvSpPr>
            <p:spPr>
              <a:xfrm>
                <a:off x="4572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4702082" y="2263682"/>
                <a:ext cx="1692091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506186" y="17526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6186" y="17526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4673137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56"/>
              <p:cNvGrpSpPr/>
              <p:nvPr/>
            </p:nvGrpSpPr>
            <p:grpSpPr>
              <a:xfrm>
                <a:off x="6371855" y="3593068"/>
                <a:ext cx="409945" cy="369332"/>
                <a:chOff x="4191000" y="3593068"/>
                <a:chExt cx="409945" cy="369332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5" name="TextBox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363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350144" y="11430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44" y="1143000"/>
                <a:ext cx="393056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/>
          <p:cNvCxnSpPr/>
          <p:nvPr/>
        </p:nvCxnSpPr>
        <p:spPr>
          <a:xfrm flipV="1">
            <a:off x="2619746" y="2057400"/>
            <a:ext cx="0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2619745" y="4299466"/>
            <a:ext cx="0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2605272" y="3200400"/>
            <a:ext cx="14474" cy="9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815882" y="3124200"/>
            <a:ext cx="1727663" cy="4033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2695945" y="3579911"/>
            <a:ext cx="1647455" cy="6334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2543545" y="2907268"/>
            <a:ext cx="473230" cy="1576864"/>
            <a:chOff x="4572000" y="3135868"/>
            <a:chExt cx="473230" cy="1576864"/>
          </a:xfrm>
        </p:grpSpPr>
        <p:sp>
          <p:nvSpPr>
            <p:cNvPr id="70" name="Oval 69"/>
            <p:cNvSpPr/>
            <p:nvPr/>
          </p:nvSpPr>
          <p:spPr>
            <a:xfrm>
              <a:off x="45720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5720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4658586" y="31358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586" y="3135868"/>
                  <a:ext cx="38664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4648200" y="4343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4343400"/>
                  <a:ext cx="375423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6157861" y="1600200"/>
                <a:ext cx="471539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861" y="1600200"/>
                <a:ext cx="471539" cy="375552"/>
              </a:xfrm>
              <a:prstGeom prst="rect">
                <a:avLst/>
              </a:prstGeom>
              <a:blipFill rotWithShape="1">
                <a:blip r:embed="rId11"/>
                <a:stretch>
                  <a:fillRect t="-655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/>
          <p:nvPr/>
        </p:nvCxnSpPr>
        <p:spPr>
          <a:xfrm>
            <a:off x="2514600" y="2057400"/>
            <a:ext cx="1676400" cy="1447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838200" y="3430488"/>
            <a:ext cx="1676400" cy="146542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2514599" y="2057400"/>
            <a:ext cx="0" cy="28194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Down Ribbon 1"/>
              <p:cNvSpPr/>
              <p:nvPr/>
            </p:nvSpPr>
            <p:spPr>
              <a:xfrm>
                <a:off x="6019800" y="3659088"/>
                <a:ext cx="2057400" cy="64037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This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" name="Down Ribbo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659088"/>
                <a:ext cx="2057400" cy="64037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2"/>
                <a:stretch>
                  <a:fillRect b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76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 </a:t>
            </a:r>
            <a:r>
              <a:rPr lang="en-US" sz="2800" b="1" dirty="0">
                <a:solidFill>
                  <a:srgbClr val="C00000"/>
                </a:solidFill>
              </a:rPr>
              <a:t>non-terminating example</a:t>
            </a:r>
            <a:r>
              <a:rPr lang="en-US" sz="2800" b="1" dirty="0"/>
              <a:t> for</a:t>
            </a:r>
            <a:br>
              <a:rPr lang="en-US" sz="2800" b="1" dirty="0"/>
            </a:br>
            <a:r>
              <a:rPr lang="en-US" sz="2800" b="1" dirty="0"/>
              <a:t> networks with </a:t>
            </a:r>
            <a:r>
              <a:rPr lang="en-US" sz="2800" b="1" dirty="0">
                <a:solidFill>
                  <a:srgbClr val="7030A0"/>
                </a:solidFill>
              </a:rPr>
              <a:t>real edge weights</a:t>
            </a:r>
          </a:p>
        </p:txBody>
      </p:sp>
      <p:sp>
        <p:nvSpPr>
          <p:cNvPr id="66" name="Content Placeholder 6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Max-flow = </a:t>
            </a:r>
            <a:r>
              <a:rPr lang="en-US" sz="2000" b="1" dirty="0">
                <a:solidFill>
                  <a:srgbClr val="0070C0"/>
                </a:solidFill>
              </a:rPr>
              <a:t>5</a:t>
            </a:r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ontent Placeholder 9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0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1" i="1" dirty="0" smtClean="0">
                                    <a:latin typeface="Cambria Math"/>
                                  </a:rPr>
                                  <m:t>𝟓</m:t>
                                </m:r>
                              </m:e>
                            </m:rad>
                            <m:r>
                              <a:rPr lang="en-US" sz="2000" b="1" i="1" dirty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dirty="0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 dirty="0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box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5" name="Content Placeholder 9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66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514600" y="5105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362200" y="51816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181600"/>
                <a:ext cx="375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/>
          <p:cNvGrpSpPr/>
          <p:nvPr/>
        </p:nvGrpSpPr>
        <p:grpSpPr>
          <a:xfrm>
            <a:off x="304800" y="1524000"/>
            <a:ext cx="4448545" cy="3603718"/>
            <a:chOff x="2333255" y="1752600"/>
            <a:chExt cx="4448545" cy="3603718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2844337" y="2263682"/>
              <a:ext cx="1749981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2333255" y="1752600"/>
              <a:ext cx="4448545" cy="3603718"/>
              <a:chOff x="2333255" y="1752600"/>
              <a:chExt cx="4448545" cy="3603718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2333255" y="3593068"/>
                <a:ext cx="533400" cy="369332"/>
                <a:chOff x="152400" y="3593068"/>
                <a:chExt cx="533400" cy="369332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33400" y="3733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152400" y="35930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2400" y="35930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1" name="Straight Arrow Connector 20"/>
              <p:cNvCxnSpPr>
                <a:stCxn id="28" idx="5"/>
                <a:endCxn id="27" idx="1"/>
              </p:cNvCxnSpPr>
              <p:nvPr/>
            </p:nvCxnSpPr>
            <p:spPr>
              <a:xfrm>
                <a:off x="2844337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/>
              <p:cNvSpPr/>
              <p:nvPr/>
            </p:nvSpPr>
            <p:spPr>
              <a:xfrm>
                <a:off x="4572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4702082" y="2263682"/>
                <a:ext cx="1692091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506186" y="17526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6186" y="17526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4673137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56"/>
              <p:cNvGrpSpPr/>
              <p:nvPr/>
            </p:nvGrpSpPr>
            <p:grpSpPr>
              <a:xfrm>
                <a:off x="6371855" y="3593068"/>
                <a:ext cx="409945" cy="369332"/>
                <a:chOff x="4191000" y="3593068"/>
                <a:chExt cx="409945" cy="369332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5" name="TextBox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363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350144" y="11430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44" y="1143000"/>
                <a:ext cx="393056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/>
          <p:cNvCxnSpPr/>
          <p:nvPr/>
        </p:nvCxnSpPr>
        <p:spPr>
          <a:xfrm flipV="1">
            <a:off x="2619746" y="2057400"/>
            <a:ext cx="0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2619745" y="4299466"/>
            <a:ext cx="0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2605272" y="3200400"/>
            <a:ext cx="14474" cy="9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815882" y="3124200"/>
            <a:ext cx="1727663" cy="4033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2695945" y="3579911"/>
            <a:ext cx="1647455" cy="6334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2543545" y="2907268"/>
            <a:ext cx="473230" cy="1576864"/>
            <a:chOff x="4572000" y="3135868"/>
            <a:chExt cx="473230" cy="1576864"/>
          </a:xfrm>
        </p:grpSpPr>
        <p:sp>
          <p:nvSpPr>
            <p:cNvPr id="70" name="Oval 69"/>
            <p:cNvSpPr/>
            <p:nvPr/>
          </p:nvSpPr>
          <p:spPr>
            <a:xfrm>
              <a:off x="45720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5720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4658586" y="31358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586" y="3135868"/>
                  <a:ext cx="38664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4648200" y="4343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4343400"/>
                  <a:ext cx="375423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6157861" y="1600200"/>
                <a:ext cx="471539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861" y="1600200"/>
                <a:ext cx="471539" cy="375552"/>
              </a:xfrm>
              <a:prstGeom prst="rect">
                <a:avLst/>
              </a:prstGeom>
              <a:blipFill rotWithShape="1">
                <a:blip r:embed="rId11"/>
                <a:stretch>
                  <a:fillRect t="-655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/>
          <p:nvPr/>
        </p:nvCxnSpPr>
        <p:spPr>
          <a:xfrm flipV="1">
            <a:off x="2565863" y="3584377"/>
            <a:ext cx="1625137" cy="1444823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838200" y="3048000"/>
            <a:ext cx="1676400" cy="38248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2514599" y="3048000"/>
            <a:ext cx="1" cy="19812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Down Ribbon 47"/>
              <p:cNvSpPr/>
              <p:nvPr/>
            </p:nvSpPr>
            <p:spPr>
              <a:xfrm>
                <a:off x="6019800" y="3659088"/>
                <a:ext cx="2057400" cy="64037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This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8" name="Down Ribbon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659088"/>
                <a:ext cx="2057400" cy="64037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2"/>
                <a:stretch>
                  <a:fillRect b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261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 </a:t>
            </a:r>
            <a:r>
              <a:rPr lang="en-US" sz="2800" b="1" dirty="0">
                <a:solidFill>
                  <a:srgbClr val="C00000"/>
                </a:solidFill>
              </a:rPr>
              <a:t>non-terminating example</a:t>
            </a:r>
            <a:r>
              <a:rPr lang="en-US" sz="2800" b="1" dirty="0"/>
              <a:t> for</a:t>
            </a:r>
            <a:br>
              <a:rPr lang="en-US" sz="2800" b="1" dirty="0"/>
            </a:br>
            <a:r>
              <a:rPr lang="en-US" sz="2800" b="1" dirty="0"/>
              <a:t> networks with </a:t>
            </a:r>
            <a:r>
              <a:rPr lang="en-US" sz="2800" b="1" dirty="0">
                <a:solidFill>
                  <a:srgbClr val="7030A0"/>
                </a:solidFill>
              </a:rPr>
              <a:t>real edge weights</a:t>
            </a:r>
          </a:p>
        </p:txBody>
      </p:sp>
      <p:sp>
        <p:nvSpPr>
          <p:cNvPr id="66" name="Content Placeholder 6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Max-flow = </a:t>
            </a:r>
            <a:r>
              <a:rPr lang="en-US" sz="2000" b="1" dirty="0">
                <a:solidFill>
                  <a:srgbClr val="0070C0"/>
                </a:solidFill>
              </a:rPr>
              <a:t>5</a:t>
            </a:r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ontent Placeholder 9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</m:oMath>
                </a14:m>
                <a:endParaRPr lang="en-US" sz="2000" b="1" dirty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0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1" i="1" dirty="0" smtClean="0">
                                    <a:latin typeface="Cambria Math"/>
                                  </a:rPr>
                                  <m:t>𝟓</m:t>
                                </m:r>
                              </m:e>
                            </m:rad>
                            <m:r>
                              <a:rPr lang="en-US" sz="2000" b="1" i="1" dirty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dirty="0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 dirty="0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box>
                  </m:oMath>
                </a14:m>
                <a:endParaRPr lang="en-US" sz="2000" dirty="0"/>
              </a:p>
              <a:p>
                <a:pPr>
                  <a:buFont typeface="Wingdings"/>
                  <a:buChar char="è"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Suppose after stage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I</a:t>
                </a:r>
                <a:r>
                  <a:rPr lang="en-US" sz="2000" dirty="0"/>
                  <a:t>, we select the next 4 augmenting paths as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dirty="0"/>
                  <a:t>Repeat  sequence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1800" dirty="0"/>
                  <a:t>&gt; infinitely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5" name="Content Placeholder 9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  <a:blipFill rotWithShape="1">
                <a:blip r:embed="rId2"/>
                <a:stretch>
                  <a:fillRect l="-1493" t="-674" b="-27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514600" y="5105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362200" y="51816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181600"/>
                <a:ext cx="37542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/>
          <p:cNvGrpSpPr/>
          <p:nvPr/>
        </p:nvGrpSpPr>
        <p:grpSpPr>
          <a:xfrm>
            <a:off x="304800" y="1524000"/>
            <a:ext cx="4448545" cy="3603718"/>
            <a:chOff x="2333255" y="1752600"/>
            <a:chExt cx="4448545" cy="3603718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2844337" y="2263682"/>
              <a:ext cx="1749981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2333255" y="1752600"/>
              <a:ext cx="4448545" cy="3603718"/>
              <a:chOff x="2333255" y="1752600"/>
              <a:chExt cx="4448545" cy="3603718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2333255" y="3593068"/>
                <a:ext cx="533400" cy="369332"/>
                <a:chOff x="152400" y="3593068"/>
                <a:chExt cx="533400" cy="369332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33400" y="3733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152400" y="35930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2400" y="35930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1" name="Straight Arrow Connector 20"/>
              <p:cNvCxnSpPr>
                <a:stCxn id="28" idx="5"/>
                <a:endCxn id="27" idx="1"/>
              </p:cNvCxnSpPr>
              <p:nvPr/>
            </p:nvCxnSpPr>
            <p:spPr>
              <a:xfrm>
                <a:off x="2844337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/>
              <p:cNvSpPr/>
              <p:nvPr/>
            </p:nvSpPr>
            <p:spPr>
              <a:xfrm>
                <a:off x="4572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4702082" y="2263682"/>
                <a:ext cx="1692091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506186" y="17526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6186" y="17526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4673137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56"/>
              <p:cNvGrpSpPr/>
              <p:nvPr/>
            </p:nvGrpSpPr>
            <p:grpSpPr>
              <a:xfrm>
                <a:off x="6371855" y="3593068"/>
                <a:ext cx="409945" cy="369332"/>
                <a:chOff x="4191000" y="3593068"/>
                <a:chExt cx="409945" cy="369332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5" name="TextBox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363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350144" y="11430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44" y="1143000"/>
                <a:ext cx="39305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/>
          <p:cNvCxnSpPr/>
          <p:nvPr/>
        </p:nvCxnSpPr>
        <p:spPr>
          <a:xfrm flipV="1">
            <a:off x="2619746" y="2057400"/>
            <a:ext cx="0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2619745" y="4299466"/>
            <a:ext cx="0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2605272" y="3200400"/>
            <a:ext cx="14474" cy="9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815882" y="3124200"/>
            <a:ext cx="1727663" cy="4033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2695945" y="3579911"/>
            <a:ext cx="1647455" cy="6334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2543545" y="2907268"/>
            <a:ext cx="473230" cy="1576864"/>
            <a:chOff x="4572000" y="3135868"/>
            <a:chExt cx="473230" cy="1576864"/>
          </a:xfrm>
        </p:grpSpPr>
        <p:sp>
          <p:nvSpPr>
            <p:cNvPr id="70" name="Oval 69"/>
            <p:cNvSpPr/>
            <p:nvPr/>
          </p:nvSpPr>
          <p:spPr>
            <a:xfrm>
              <a:off x="45720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5720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4658586" y="31358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586" y="3135868"/>
                  <a:ext cx="38664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4648200" y="4343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4343400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6157861" y="1600200"/>
                <a:ext cx="471539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861" y="1600200"/>
                <a:ext cx="471539" cy="375552"/>
              </a:xfrm>
              <a:prstGeom prst="rect">
                <a:avLst/>
              </a:prstGeom>
              <a:blipFill rotWithShape="1">
                <a:blip r:embed="rId10"/>
                <a:stretch>
                  <a:fillRect t="-655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/>
          <p:nvPr/>
        </p:nvCxnSpPr>
        <p:spPr>
          <a:xfrm flipV="1">
            <a:off x="2477731" y="3505200"/>
            <a:ext cx="1789469" cy="70811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838200" y="1981200"/>
            <a:ext cx="1639531" cy="144928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2477731" y="1981200"/>
            <a:ext cx="36869" cy="22830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Down Ribbon 48"/>
              <p:cNvSpPr/>
              <p:nvPr/>
            </p:nvSpPr>
            <p:spPr>
              <a:xfrm>
                <a:off x="6578993" y="2232511"/>
                <a:ext cx="2057400" cy="64037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This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9" name="Down Ribbon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993" y="2232511"/>
                <a:ext cx="2057400" cy="64037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1"/>
                <a:stretch>
                  <a:fillRect b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loud Callout 1"/>
              <p:cNvSpPr/>
              <p:nvPr/>
            </p:nvSpPr>
            <p:spPr>
              <a:xfrm>
                <a:off x="4267200" y="3657600"/>
                <a:ext cx="4876800" cy="1310116"/>
              </a:xfrm>
              <a:prstGeom prst="cloudCallout">
                <a:avLst>
                  <a:gd name="adj1" fmla="val -26698"/>
                  <a:gd name="adj2" fmla="val 7289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What will be the residual capacity of   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),(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),(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in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at this stage ?</a:t>
                </a:r>
              </a:p>
            </p:txBody>
          </p:sp>
        </mc:Choice>
        <mc:Fallback xmlns="">
          <p:sp>
            <p:nvSpPr>
              <p:cNvPr id="2" name="Cloud Callout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3657600"/>
                <a:ext cx="4876800" cy="1310116"/>
              </a:xfrm>
              <a:prstGeom prst="cloudCallout">
                <a:avLst>
                  <a:gd name="adj1" fmla="val -26698"/>
                  <a:gd name="adj2" fmla="val 72893"/>
                </a:avLst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72200" y="5334000"/>
                <a:ext cx="1152751" cy="37555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5334000"/>
                <a:ext cx="1152751" cy="375552"/>
              </a:xfrm>
              <a:prstGeom prst="rect">
                <a:avLst/>
              </a:prstGeom>
              <a:blipFill rotWithShape="1">
                <a:blip r:embed="rId13"/>
                <a:stretch>
                  <a:fillRect l="-4188" t="-4688" r="-7330" b="-218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181600" y="5791200"/>
            <a:ext cx="292766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Make right inferences now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17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250"/>
                                        <p:tgtEl>
                                          <p:spTgt spid="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  <p:bldP spid="49" grpId="0" animBg="1"/>
      <p:bldP spid="49" grpId="1" animBg="1"/>
      <p:bldP spid="2" grpId="0" animBg="1"/>
      <p:bldP spid="5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 </a:t>
            </a:r>
            <a:r>
              <a:rPr lang="en-US" sz="2800" b="1" dirty="0">
                <a:solidFill>
                  <a:srgbClr val="C00000"/>
                </a:solidFill>
              </a:rPr>
              <a:t>non-terminating example</a:t>
            </a:r>
            <a:r>
              <a:rPr lang="en-US" sz="2800" b="1" dirty="0"/>
              <a:t> for</a:t>
            </a:r>
            <a:br>
              <a:rPr lang="en-US" sz="2800" b="1" dirty="0"/>
            </a:br>
            <a:r>
              <a:rPr lang="en-US" sz="2800" b="1" dirty="0"/>
              <a:t> networks with </a:t>
            </a:r>
            <a:r>
              <a:rPr lang="en-US" sz="2800" b="1" dirty="0">
                <a:solidFill>
                  <a:srgbClr val="7030A0"/>
                </a:solidFill>
              </a:rPr>
              <a:t>real edge weights</a:t>
            </a:r>
          </a:p>
        </p:txBody>
      </p:sp>
      <p:sp>
        <p:nvSpPr>
          <p:cNvPr id="66" name="Content Placeholder 6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Max-flow = </a:t>
            </a:r>
            <a:r>
              <a:rPr lang="en-US" sz="2000" b="1" dirty="0">
                <a:solidFill>
                  <a:srgbClr val="0070C0"/>
                </a:solidFill>
              </a:rPr>
              <a:t>5</a:t>
            </a:r>
          </a:p>
          <a:p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Content Placeholder 9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0386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0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1" i="1" dirty="0" smtClean="0">
                                    <a:latin typeface="Cambria Math"/>
                                  </a:rPr>
                                  <m:t>𝟓</m:t>
                                </m:r>
                              </m:e>
                            </m:rad>
                            <m:r>
                              <a:rPr lang="en-US" sz="2000" b="1" i="1" dirty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dirty="0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 dirty="0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box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Optional Homework</a:t>
                </a:r>
                <a:r>
                  <a:rPr lang="en-US" sz="2000" dirty="0"/>
                  <a:t>: </a:t>
                </a:r>
              </a:p>
              <a:p>
                <a:r>
                  <a:rPr lang="en-US" sz="1800" dirty="0"/>
                  <a:t>Make inference to show that in limits, the flow will reach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1+2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latin typeface="Cambria Math"/>
                          </a:rPr>
                          <m:t>=1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𝒓</m:t>
                            </m:r>
                          </m:e>
                          <m:sup>
                            <m:r>
                              <a:rPr lang="en-US" sz="1800" b="1" i="1">
                                <a:latin typeface="Cambria Math"/>
                              </a:rPr>
                              <m:t>𝒊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</m:oMath>
                </a14:m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</a:t>
                </a:r>
                <a:r>
                  <a:rPr lang="en-US" sz="2000" b="1" dirty="0"/>
                  <a:t>&lt;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5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95" name="Content Placeholder 9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038600" cy="4800600"/>
              </a:xfrm>
              <a:blipFill>
                <a:blip r:embed="rId2"/>
                <a:stretch>
                  <a:fillRect l="-1662" r="-22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514600" y="5105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362200" y="51816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181600"/>
                <a:ext cx="37542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/>
          <p:cNvGrpSpPr/>
          <p:nvPr/>
        </p:nvGrpSpPr>
        <p:grpSpPr>
          <a:xfrm>
            <a:off x="304800" y="1524000"/>
            <a:ext cx="4448545" cy="3603718"/>
            <a:chOff x="2333255" y="1752600"/>
            <a:chExt cx="4448545" cy="3603718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2844337" y="2263682"/>
              <a:ext cx="1749981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2333255" y="1752600"/>
              <a:ext cx="4448545" cy="3603718"/>
              <a:chOff x="2333255" y="1752600"/>
              <a:chExt cx="4448545" cy="3603718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2333255" y="3593068"/>
                <a:ext cx="533400" cy="369332"/>
                <a:chOff x="152400" y="3593068"/>
                <a:chExt cx="533400" cy="369332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33400" y="3733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152400" y="35930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2400" y="35930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1" name="Straight Arrow Connector 20"/>
              <p:cNvCxnSpPr>
                <a:stCxn id="28" idx="5"/>
                <a:endCxn id="27" idx="1"/>
              </p:cNvCxnSpPr>
              <p:nvPr/>
            </p:nvCxnSpPr>
            <p:spPr>
              <a:xfrm>
                <a:off x="2844337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/>
              <p:cNvSpPr/>
              <p:nvPr/>
            </p:nvSpPr>
            <p:spPr>
              <a:xfrm>
                <a:off x="4572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4702082" y="2263682"/>
                <a:ext cx="1692091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506186" y="17526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6186" y="17526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4673137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56"/>
              <p:cNvGrpSpPr/>
              <p:nvPr/>
            </p:nvGrpSpPr>
            <p:grpSpPr>
              <a:xfrm>
                <a:off x="6371855" y="3593068"/>
                <a:ext cx="409945" cy="369332"/>
                <a:chOff x="4191000" y="3593068"/>
                <a:chExt cx="409945" cy="369332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5" name="TextBox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363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350144" y="11430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44" y="1143000"/>
                <a:ext cx="39305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/>
          <p:cNvCxnSpPr/>
          <p:nvPr/>
        </p:nvCxnSpPr>
        <p:spPr>
          <a:xfrm flipV="1">
            <a:off x="2619746" y="2057400"/>
            <a:ext cx="0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2619745" y="4299466"/>
            <a:ext cx="0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2605272" y="3200400"/>
            <a:ext cx="14474" cy="9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815882" y="3124200"/>
            <a:ext cx="1727663" cy="4033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2695945" y="3579911"/>
            <a:ext cx="1647455" cy="6334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295400" y="2438400"/>
            <a:ext cx="2514600" cy="2209800"/>
            <a:chOff x="3323855" y="2667000"/>
            <a:chExt cx="2514600" cy="2209800"/>
          </a:xfrm>
        </p:grpSpPr>
        <p:grpSp>
          <p:nvGrpSpPr>
            <p:cNvPr id="16" name="Group 15"/>
            <p:cNvGrpSpPr/>
            <p:nvPr/>
          </p:nvGrpSpPr>
          <p:grpSpPr>
            <a:xfrm>
              <a:off x="3323855" y="2667000"/>
              <a:ext cx="2514600" cy="2209800"/>
              <a:chOff x="1143000" y="2667000"/>
              <a:chExt cx="2514600" cy="2209800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3288794" y="27432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381562" y="44928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143000" y="45690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171945" y="26670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</a:t>
                </a:r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3657600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318647" y="4114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543545" y="2907268"/>
            <a:ext cx="473230" cy="1576864"/>
            <a:chOff x="4572000" y="3135868"/>
            <a:chExt cx="473230" cy="1576864"/>
          </a:xfrm>
        </p:grpSpPr>
        <p:sp>
          <p:nvSpPr>
            <p:cNvPr id="70" name="Oval 69"/>
            <p:cNvSpPr/>
            <p:nvPr/>
          </p:nvSpPr>
          <p:spPr>
            <a:xfrm>
              <a:off x="45720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5720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4658586" y="31358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586" y="3135868"/>
                  <a:ext cx="38664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4648200" y="4343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4343400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6157861" y="1600200"/>
                <a:ext cx="471539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861" y="1600200"/>
                <a:ext cx="471539" cy="375552"/>
              </a:xfrm>
              <a:prstGeom prst="rect">
                <a:avLst/>
              </a:prstGeom>
              <a:blipFill rotWithShape="1">
                <a:blip r:embed="rId10"/>
                <a:stretch>
                  <a:fillRect t="-655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2619745" y="2514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19745" y="3505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543545" y="4495800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𝒓</m:t>
                      </m:r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545" y="4495800"/>
                <a:ext cx="380232" cy="400110"/>
              </a:xfrm>
              <a:prstGeom prst="rect">
                <a:avLst/>
              </a:prstGeom>
              <a:blipFill rotWithShape="1">
                <a:blip r:embed="rId11"/>
                <a:stretch>
                  <a:fillRect t="-7692" r="-23810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21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exists a network with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6</a:t>
                </a:r>
                <a:r>
                  <a:rPr lang="en-US" sz="2000" dirty="0"/>
                  <a:t> nodes and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9 </a:t>
                </a:r>
                <a:r>
                  <a:rPr lang="en-US" sz="2000" dirty="0"/>
                  <a:t>edges and  capacities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on which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Ford Fulkerson </a:t>
                </a:r>
                <a:r>
                  <a:rPr lang="en-US" sz="2000" dirty="0"/>
                  <a:t>may </a:t>
                </a:r>
                <a:r>
                  <a:rPr lang="en-US" sz="2000" u="sng" dirty="0"/>
                  <a:t>never terminate </a:t>
                </a:r>
                <a:r>
                  <a:rPr lang="en-US" sz="2000" dirty="0"/>
                  <a:t>!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2"/>
                <a:stretch>
                  <a:fillRect l="-7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Integrality </a:t>
            </a:r>
            <a:r>
              <a:rPr lang="en-US" sz="2800" dirty="0"/>
              <a:t>of max-flow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 useful </a:t>
            </a:r>
            <a:r>
              <a:rPr lang="en-US" sz="2800" b="1" dirty="0">
                <a:solidFill>
                  <a:srgbClr val="C00000"/>
                </a:solidFill>
              </a:rPr>
              <a:t>tool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u="sng" dirty="0">
                <a:solidFill>
                  <a:schemeClr val="tx1"/>
                </a:solidFill>
              </a:rPr>
              <a:t>for many applications</a:t>
            </a:r>
            <a:r>
              <a:rPr lang="en-US" sz="2800" b="1" dirty="0">
                <a:solidFill>
                  <a:schemeClr val="tx1"/>
                </a:solidFill>
              </a:rPr>
              <a:t> of Max-Flow</a:t>
            </a:r>
            <a:endParaRPr lang="en-US" sz="2800" b="1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8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Integrality </a:t>
            </a:r>
            <a:r>
              <a:rPr lang="en-US" sz="3200" b="1" dirty="0"/>
              <a:t>of max-flow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), and two vertices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if edge capacities are integers, then there exists a maximum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flow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which is “</a:t>
                </a:r>
                <a:r>
                  <a:rPr lang="en-US" sz="2000" b="1" dirty="0"/>
                  <a:t>integral</a:t>
                </a:r>
                <a:r>
                  <a:rPr lang="en-US" sz="2000" dirty="0"/>
                  <a:t>”.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1143000" y="3505200"/>
            <a:ext cx="3581400" cy="2057400"/>
            <a:chOff x="1143000" y="3124200"/>
            <a:chExt cx="3581400" cy="2057400"/>
          </a:xfrm>
        </p:grpSpPr>
        <p:grpSp>
          <p:nvGrpSpPr>
            <p:cNvPr id="7" name="Group 6"/>
            <p:cNvGrpSpPr/>
            <p:nvPr/>
          </p:nvGrpSpPr>
          <p:grpSpPr>
            <a:xfrm>
              <a:off x="1143000" y="3200400"/>
              <a:ext cx="3581400" cy="1981200"/>
              <a:chOff x="2466419" y="2057400"/>
              <a:chExt cx="3581400" cy="19812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466419" y="2895600"/>
                <a:ext cx="429181" cy="369332"/>
                <a:chOff x="4676219" y="3048000"/>
                <a:chExt cx="429181" cy="369332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4953000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413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Oval 18"/>
              <p:cNvSpPr/>
              <p:nvPr/>
            </p:nvSpPr>
            <p:spPr>
              <a:xfrm>
                <a:off x="3685619" y="3886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819219" y="2895600"/>
                <a:ext cx="152400" cy="152400"/>
              </a:xfrm>
              <a:prstGeom prst="ellipse">
                <a:avLst/>
              </a:prstGeom>
              <a:solidFill>
                <a:srgbClr val="7030A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5714073" y="3048000"/>
                    <a:ext cx="3337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4073" y="3048000"/>
                    <a:ext cx="333746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/>
              <p:cNvCxnSpPr>
                <a:stCxn id="20" idx="5"/>
                <a:endCxn id="19" idx="1"/>
              </p:cNvCxnSpPr>
              <p:nvPr/>
            </p:nvCxnSpPr>
            <p:spPr>
              <a:xfrm>
                <a:off x="2873282" y="3025682"/>
                <a:ext cx="834655" cy="8828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V="1">
                <a:off x="2847419" y="2057400"/>
                <a:ext cx="838200" cy="8382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27" idx="6"/>
              </p:cNvCxnSpPr>
              <p:nvPr/>
            </p:nvCxnSpPr>
            <p:spPr>
              <a:xfrm>
                <a:off x="4828619" y="2971800"/>
                <a:ext cx="103389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Oval 22"/>
            <p:cNvSpPr/>
            <p:nvPr/>
          </p:nvSpPr>
          <p:spPr>
            <a:xfrm>
              <a:off x="23622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2514600" y="4191000"/>
              <a:ext cx="838200" cy="8382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518145" y="3231964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3352800" y="4038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766192" y="3886200"/>
            <a:ext cx="2424808" cy="1371600"/>
            <a:chOff x="1766192" y="3505200"/>
            <a:chExt cx="2424808" cy="1371600"/>
          </a:xfrm>
        </p:grpSpPr>
        <p:sp>
          <p:nvSpPr>
            <p:cNvPr id="43" name="TextBox 42"/>
            <p:cNvSpPr txBox="1"/>
            <p:nvPr/>
          </p:nvSpPr>
          <p:spPr>
            <a:xfrm>
              <a:off x="1766192" y="4495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24362" y="4569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05000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695762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914962" y="4111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00200" y="3730823"/>
            <a:ext cx="1676400" cy="310754"/>
            <a:chOff x="1600200" y="3349823"/>
            <a:chExt cx="1676400" cy="310754"/>
          </a:xfrm>
        </p:grpSpPr>
        <p:sp>
          <p:nvSpPr>
            <p:cNvPr id="55" name="TextBox 54"/>
            <p:cNvSpPr txBox="1"/>
            <p:nvPr/>
          </p:nvSpPr>
          <p:spPr>
            <a:xfrm>
              <a:off x="1600200" y="3349823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.67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61102" y="3352800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.67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752600" y="4645223"/>
            <a:ext cx="1447800" cy="307777"/>
            <a:chOff x="1752600" y="4264223"/>
            <a:chExt cx="1447800" cy="307777"/>
          </a:xfrm>
        </p:grpSpPr>
        <p:sp>
          <p:nvSpPr>
            <p:cNvPr id="57" name="TextBox 56"/>
            <p:cNvSpPr txBox="1"/>
            <p:nvPr/>
          </p:nvSpPr>
          <p:spPr>
            <a:xfrm>
              <a:off x="2784902" y="4264223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.33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52600" y="4264223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.33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851702" y="4191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600200" y="3727846"/>
            <a:ext cx="1617090" cy="310754"/>
            <a:chOff x="1600200" y="3349823"/>
            <a:chExt cx="1617090" cy="310754"/>
          </a:xfrm>
        </p:grpSpPr>
        <p:sp>
          <p:nvSpPr>
            <p:cNvPr id="63" name="TextBox 62"/>
            <p:cNvSpPr txBox="1"/>
            <p:nvPr/>
          </p:nvSpPr>
          <p:spPr>
            <a:xfrm>
              <a:off x="1600200" y="3349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861102" y="3352800"/>
              <a:ext cx="3561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  1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815860" y="4645223"/>
            <a:ext cx="1308340" cy="307777"/>
            <a:chOff x="1752600" y="4264223"/>
            <a:chExt cx="1308340" cy="307777"/>
          </a:xfrm>
        </p:grpSpPr>
        <p:sp>
          <p:nvSpPr>
            <p:cNvPr id="66" name="TextBox 65"/>
            <p:cNvSpPr txBox="1"/>
            <p:nvPr/>
          </p:nvSpPr>
          <p:spPr>
            <a:xfrm>
              <a:off x="2784902" y="4264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752600" y="4264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Line Callout 1 67"/>
              <p:cNvSpPr/>
              <p:nvPr/>
            </p:nvSpPr>
            <p:spPr>
              <a:xfrm>
                <a:off x="3200400" y="2663952"/>
                <a:ext cx="2895600" cy="612648"/>
              </a:xfrm>
              <a:prstGeom prst="borderCallout1">
                <a:avLst>
                  <a:gd name="adj1" fmla="val 46942"/>
                  <a:gd name="adj2" fmla="val -263"/>
                  <a:gd name="adj3" fmla="val 1389"/>
                  <a:gd name="adj4" fmla="val -32719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</m:d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𝒁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8" name="Line Callout 1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663952"/>
                <a:ext cx="2895600" cy="612648"/>
              </a:xfrm>
              <a:prstGeom prst="borderCallout1">
                <a:avLst>
                  <a:gd name="adj1" fmla="val 46942"/>
                  <a:gd name="adj2" fmla="val -263"/>
                  <a:gd name="adj3" fmla="val 1389"/>
                  <a:gd name="adj4" fmla="val -32719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1600200" y="1371600"/>
            <a:ext cx="3149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343400" y="1371600"/>
            <a:ext cx="3149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733800" y="1905000"/>
            <a:ext cx="461133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9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3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59" grpId="0"/>
      <p:bldP spid="68" grpId="0" animBg="1"/>
      <p:bldP spid="40" grpId="0" animBg="1"/>
      <p:bldP spid="41" grpId="0" animBg="1"/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Proof </a:t>
            </a:r>
            <a:r>
              <a:rPr lang="en-US" sz="3200" b="1" dirty="0"/>
              <a:t>for Integrality theorem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19600" y="1600200"/>
                <a:ext cx="464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Claim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/>
                  <a:t>Ford Fulkerson algorithm computes a maximum </a:t>
                </a:r>
              </a:p>
              <a:p>
                <a:pPr marL="0" indent="0">
                  <a:buNone/>
                </a:pPr>
                <a:r>
                  <a:rPr lang="en-US" sz="1800" dirty="0"/>
                  <a:t>flow which is </a:t>
                </a:r>
                <a:r>
                  <a:rPr lang="en-US" sz="1800" b="1" dirty="0"/>
                  <a:t>integral.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Proof</a:t>
                </a:r>
                <a:r>
                  <a:rPr lang="en-US" sz="1800" dirty="0"/>
                  <a:t>: (By induction on the no. of iteration)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Inductive Assertion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At the end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iteration,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 is </a:t>
                </a:r>
                <a:r>
                  <a:rPr lang="en-US" sz="1800" b="1" dirty="0"/>
                  <a:t>integral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[Homework: give all details of the proof].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In fact, the statement can be shown to hold for any flow (not necessary max flow)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whose value is an integer.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Hint</a:t>
                </a:r>
                <a:r>
                  <a:rPr lang="en-US" sz="1800" dirty="0"/>
                  <a:t>: In each iteration send only </a:t>
                </a:r>
                <a:r>
                  <a:rPr lang="en-US" sz="1800" dirty="0">
                    <a:solidFill>
                      <a:srgbClr val="006C31"/>
                    </a:solidFill>
                  </a:rPr>
                  <a:t>1</a:t>
                </a:r>
                <a:r>
                  <a:rPr lang="en-US" sz="1800" dirty="0"/>
                  <a:t> unit of flow instead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19600" y="1600200"/>
                <a:ext cx="4648200" cy="4525963"/>
              </a:xfrm>
              <a:blipFill>
                <a:blip r:embed="rId3"/>
                <a:stretch>
                  <a:fillRect l="-1090" t="-840" r="-1362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78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build="allAtOnce"/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Rounding</a:t>
            </a:r>
            <a:r>
              <a:rPr lang="en-US" sz="3600" b="1" dirty="0"/>
              <a:t> of a matrix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𝟏𝟖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𝟏𝟓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127449494"/>
                  </p:ext>
                </p:extLst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943" r="-298230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943" r="-200893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943" r="-9911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943" b="-300943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100000" r="-298230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100000" r="-200893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100000" r="-99115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100000" b="-198131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201887" r="-29823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201887" r="-20089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201887" r="-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201887" b="-100000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301887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301887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301887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30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/>
            </p:nvGraphicFramePr>
            <p:xfrm>
              <a:off x="1066800" y="2082800"/>
              <a:ext cx="2743200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84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𝟑𝟗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𝟏𝟗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𝟏𝟖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0999015"/>
                  </p:ext>
                </p:extLst>
              </p:nvPr>
            </p:nvGraphicFramePr>
            <p:xfrm>
              <a:off x="1066800" y="2082800"/>
              <a:ext cx="2743200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584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1042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893" t="-1042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9115" t="-1042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1786" t="-10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/>
            </p:nvGraphicFramePr>
            <p:xfrm>
              <a:off x="228600" y="2844800"/>
              <a:ext cx="685800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𝟑𝟕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𝟏𝟓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𝟑𝟒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1197995"/>
                  </p:ext>
                </p:extLst>
              </p:nvPr>
            </p:nvGraphicFramePr>
            <p:xfrm>
              <a:off x="228600" y="2844800"/>
              <a:ext cx="685800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</a:tblGrid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952" b="-300952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100000" b="-198113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201905" b="-100000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3019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Content Placeholder 9"/>
              <p:cNvGraphicFramePr>
                <a:graphicFrameLocks/>
              </p:cNvGraphicFramePr>
              <p:nvPr/>
            </p:nvGraphicFramePr>
            <p:xfrm>
              <a:off x="57912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Content Placeholder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42614694"/>
                  </p:ext>
                </p:extLst>
              </p:nvPr>
            </p:nvGraphicFramePr>
            <p:xfrm>
              <a:off x="57912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943" r="-298230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943" r="-200893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943" r="-9911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943" b="-300943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100000" r="-298230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100000" r="-200893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100000" r="-99115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100000" b="-198131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201887" r="-29823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201887" r="-20089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201887" r="-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201887" b="-100000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301887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301887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301887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30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Right Arrow 13"/>
          <p:cNvSpPr/>
          <p:nvPr/>
        </p:nvSpPr>
        <p:spPr>
          <a:xfrm>
            <a:off x="4343400" y="3581400"/>
            <a:ext cx="914400" cy="1066800"/>
          </a:xfrm>
          <a:prstGeom prst="rightArrow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91699" y="1230868"/>
                <a:ext cx="7377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𝟏𝟏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699" y="1230868"/>
                <a:ext cx="73770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975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52800" y="1230868"/>
                <a:ext cx="51328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230868"/>
                <a:ext cx="51328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1395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66281" y="1230868"/>
                <a:ext cx="51328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𝟏𝟐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281" y="1230868"/>
                <a:ext cx="51328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349" r="-1395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5" idx="1"/>
            <a:endCxn id="16" idx="3"/>
          </p:cNvCxnSpPr>
          <p:nvPr/>
        </p:nvCxnSpPr>
        <p:spPr>
          <a:xfrm flipH="1">
            <a:off x="3866081" y="1415534"/>
            <a:ext cx="42561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5029401" y="1415534"/>
            <a:ext cx="4368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9492BA1-4E4D-C64D-977E-46D06F291991}"/>
              </a:ext>
            </a:extLst>
          </p:cNvPr>
          <p:cNvSpPr txBox="1"/>
          <p:nvPr/>
        </p:nvSpPr>
        <p:spPr>
          <a:xfrm>
            <a:off x="3597310" y="6356350"/>
            <a:ext cx="2126480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 It was a homework. 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BB3435B-22CD-2F48-BDDA-53B8658F53E0}"/>
              </a:ext>
            </a:extLst>
          </p:cNvPr>
          <p:cNvSpPr/>
          <p:nvPr/>
        </p:nvSpPr>
        <p:spPr>
          <a:xfrm>
            <a:off x="2133600" y="5715000"/>
            <a:ext cx="2133600" cy="533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Rounding always exists !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C77A288-CD9F-8549-B6B5-CEB0A4DD3B74}"/>
              </a:ext>
            </a:extLst>
          </p:cNvPr>
          <p:cNvSpPr/>
          <p:nvPr/>
        </p:nvSpPr>
        <p:spPr>
          <a:xfrm>
            <a:off x="5097479" y="5715000"/>
            <a:ext cx="2903521" cy="533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Rounding can be computed  efficiently.</a:t>
            </a:r>
          </a:p>
        </p:txBody>
      </p:sp>
    </p:spTree>
    <p:extLst>
      <p:ext uri="{BB962C8B-B14F-4D97-AF65-F5344CB8AC3E}">
        <p14:creationId xmlns:p14="http://schemas.microsoft.com/office/powerpoint/2010/main" val="290831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0" grpId="0" animBg="1"/>
      <p:bldP spid="21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Rounding</a:t>
            </a:r>
            <a:r>
              <a:rPr lang="en-US" sz="3600" b="1" dirty="0"/>
              <a:t> of a matrix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endParaRPr lang="en-US" sz="2000" b="1" dirty="0">
                  <a:solidFill>
                    <a:srgbClr val="002060"/>
                  </a:solidFill>
                </a:endParaRPr>
              </a:p>
              <a:p>
                <a:endParaRPr lang="en-US" sz="2000" b="1" dirty="0">
                  <a:solidFill>
                    <a:srgbClr val="002060"/>
                  </a:solidFill>
                </a:endParaRPr>
              </a:p>
              <a:p>
                <a:r>
                  <a:rPr lang="en-US" sz="2000" b="1" dirty="0">
                    <a:solidFill>
                      <a:srgbClr val="002060"/>
                    </a:solidFill>
                  </a:rPr>
                  <a:t>Tool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1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: Integrality </a:t>
                </a:r>
                <a:r>
                  <a:rPr lang="en-US" sz="2000" b="1" dirty="0"/>
                  <a:t>of max-flow</a:t>
                </a:r>
              </a:p>
              <a:p>
                <a:endParaRPr lang="en-US" sz="2000" b="1" dirty="0"/>
              </a:p>
              <a:p>
                <a:endParaRPr lang="en-US" sz="2000" b="1" dirty="0">
                  <a:solidFill>
                    <a:srgbClr val="002060"/>
                  </a:solidFill>
                </a:endParaRPr>
              </a:p>
              <a:p>
                <a:r>
                  <a:rPr lang="en-US" sz="2000" b="1" dirty="0">
                    <a:solidFill>
                      <a:srgbClr val="002060"/>
                    </a:solidFill>
                  </a:rPr>
                  <a:t>Tool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2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: An elementary observation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Max-Flow </a:t>
                </a:r>
                <a:r>
                  <a:rPr lang="en-US" sz="2000" u="sng" dirty="0"/>
                  <a:t>can </a:t>
                </a:r>
                <a:r>
                  <a:rPr lang="en-US" sz="2000" b="1" u="sng" dirty="0"/>
                  <a:t>not</a:t>
                </a:r>
                <a:r>
                  <a:rPr lang="en-US" sz="2000" u="sng" dirty="0"/>
                  <a:t> </a:t>
                </a:r>
                <a:r>
                  <a:rPr lang="en-US" sz="2000" dirty="0"/>
                  <a:t>decrease if we increase the capacity of any set of edges.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b="1" dirty="0">
                    <a:solidFill>
                      <a:srgbClr val="002060"/>
                    </a:solidFill>
                  </a:rPr>
                  <a:t>Tool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3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: A simple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Homework </a:t>
                </a:r>
                <a:r>
                  <a:rPr lang="en-US" sz="2000" b="1" dirty="0"/>
                  <a:t>exercise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If each matrix with entries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can be rounded,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then each matrix can be rounded.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>
                <a:blip r:embed="rId2"/>
                <a:stretch>
                  <a:fillRect l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00200" y="2209800"/>
            <a:ext cx="2514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00200" y="3276600"/>
            <a:ext cx="30480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33800" y="3733800"/>
            <a:ext cx="4800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4876800"/>
            <a:ext cx="53340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8200" y="3810000"/>
            <a:ext cx="3657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8200" y="5334000"/>
            <a:ext cx="53340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5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Content Placeholder 9">
                <a:extLst>
                  <a:ext uri="{FF2B5EF4-FFF2-40B4-BE49-F238E27FC236}">
                    <a16:creationId xmlns:a16="http://schemas.microsoft.com/office/drawing/2014/main" id="{B02C8673-698F-ED5F-031D-DC091BEBAFDE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𝟏𝟖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𝟏𝟓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Content Placeholder 9">
                <a:extLst>
                  <a:ext uri="{FF2B5EF4-FFF2-40B4-BE49-F238E27FC236}">
                    <a16:creationId xmlns:a16="http://schemas.microsoft.com/office/drawing/2014/main" id="{B02C8673-698F-ED5F-031D-DC091BEBAFDE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52" t="-1961" r="-303704" b="-3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852" t="-1961" r="-203704" b="-3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852" t="-1961" r="-103704" b="-3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852" t="-1961" r="-3704" b="-30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52" t="-101961" r="-303704" b="-2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852" t="-101961" r="-203704" b="-2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852" t="-101961" r="-103704" b="-2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852" t="-101961" r="-3704" b="-20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52" t="-201961" r="-303704" b="-1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852" t="-201961" r="-203704" b="-1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852" t="-201961" r="-103704" b="-1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852" t="-201961" r="-3704" b="-10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52" t="-301961" r="-303704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852" t="-301961" r="-203704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852" t="-301961" r="-103704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852" t="-301961" r="-3704" b="-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Rounding</a:t>
            </a:r>
            <a:r>
              <a:rPr lang="en-US" sz="3600" b="1" dirty="0"/>
              <a:t> of a matrix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618842550"/>
                  </p:ext>
                </p:extLst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t="-943" r="-298230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00893" t="-943" r="-200893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99115" t="-943" r="-9911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301786" t="-943" b="-300943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t="-100000" r="-298230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00893" t="-100000" r="-200893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99115" t="-100000" r="-99115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301786" t="-100000" b="-198131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t="-201887" r="-29823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00893" t="-201887" r="-20089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99115" t="-201887" r="-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301786" t="-201887" b="-100000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t="-301887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00893" t="-301887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99115" t="-301887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301786" t="-30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/>
            </p:nvGraphicFramePr>
            <p:xfrm>
              <a:off x="1066800" y="2082800"/>
              <a:ext cx="2743200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84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2849669"/>
                  </p:ext>
                </p:extLst>
              </p:nvPr>
            </p:nvGraphicFramePr>
            <p:xfrm>
              <a:off x="1066800" y="2082800"/>
              <a:ext cx="2743200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584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1042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1042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1042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10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/>
            </p:nvGraphicFramePr>
            <p:xfrm>
              <a:off x="228600" y="2844800"/>
              <a:ext cx="685800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2624871"/>
                  </p:ext>
                </p:extLst>
              </p:nvPr>
            </p:nvGraphicFramePr>
            <p:xfrm>
              <a:off x="228600" y="2844800"/>
              <a:ext cx="685800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</a:tblGrid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893" t="-952" b="-300952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893" t="-100000" b="-198113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893" t="-201905" b="-100000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893" t="-3019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Right Arrow 13"/>
          <p:cNvSpPr/>
          <p:nvPr/>
        </p:nvSpPr>
        <p:spPr>
          <a:xfrm>
            <a:off x="4343400" y="3581400"/>
            <a:ext cx="914400" cy="1066800"/>
          </a:xfrm>
          <a:prstGeom prst="rightArrow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91699" y="1230868"/>
                <a:ext cx="59984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699" y="1230868"/>
                <a:ext cx="59984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1300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52800" y="1230868"/>
                <a:ext cx="37542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230868"/>
                <a:ext cx="37542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349" r="-1718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66281" y="1230868"/>
                <a:ext cx="37542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281" y="1230868"/>
                <a:ext cx="375423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349" r="-1904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5" idx="1"/>
            <a:endCxn id="16" idx="3"/>
          </p:cNvCxnSpPr>
          <p:nvPr/>
        </p:nvCxnSpPr>
        <p:spPr>
          <a:xfrm flipH="1">
            <a:off x="3728223" y="1415534"/>
            <a:ext cx="56347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4891542" y="1415534"/>
            <a:ext cx="5747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096000" y="3017520"/>
            <a:ext cx="152400" cy="2133600"/>
            <a:chOff x="3276600" y="2887980"/>
            <a:chExt cx="152400" cy="2133600"/>
          </a:xfrm>
        </p:grpSpPr>
        <p:sp>
          <p:nvSpPr>
            <p:cNvPr id="24" name="Oval 23"/>
            <p:cNvSpPr/>
            <p:nvPr/>
          </p:nvSpPr>
          <p:spPr>
            <a:xfrm>
              <a:off x="3276600" y="28879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276600" y="348996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276600" y="417576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276600" y="48691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467600" y="2971800"/>
            <a:ext cx="152400" cy="2133600"/>
            <a:chOff x="3276600" y="2887980"/>
            <a:chExt cx="152400" cy="2133600"/>
          </a:xfrm>
        </p:grpSpPr>
        <p:sp>
          <p:nvSpPr>
            <p:cNvPr id="31" name="Oval 30"/>
            <p:cNvSpPr/>
            <p:nvPr/>
          </p:nvSpPr>
          <p:spPr>
            <a:xfrm>
              <a:off x="3276600" y="28879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276600" y="348996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276600" y="417576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3276600" y="48691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Oval 34"/>
          <p:cNvSpPr/>
          <p:nvPr/>
        </p:nvSpPr>
        <p:spPr>
          <a:xfrm>
            <a:off x="5410200" y="39624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153400" y="3886200"/>
            <a:ext cx="152400" cy="1524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6226082" y="3101882"/>
            <a:ext cx="1317718" cy="1851118"/>
            <a:chOff x="6226082" y="3101882"/>
            <a:chExt cx="1317718" cy="1851118"/>
          </a:xfrm>
        </p:grpSpPr>
        <p:cxnSp>
          <p:nvCxnSpPr>
            <p:cNvPr id="3" name="Straight Arrow Connector 2"/>
            <p:cNvCxnSpPr>
              <a:endCxn id="31" idx="3"/>
            </p:cNvCxnSpPr>
            <p:nvPr/>
          </p:nvCxnSpPr>
          <p:spPr>
            <a:xfrm>
              <a:off x="6248400" y="3101882"/>
              <a:ext cx="1241518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4" idx="5"/>
              <a:endCxn id="32" idx="2"/>
            </p:cNvCxnSpPr>
            <p:nvPr/>
          </p:nvCxnSpPr>
          <p:spPr>
            <a:xfrm>
              <a:off x="6226082" y="3147602"/>
              <a:ext cx="1241518" cy="50237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33" idx="1"/>
            </p:cNvCxnSpPr>
            <p:nvPr/>
          </p:nvCxnSpPr>
          <p:spPr>
            <a:xfrm>
              <a:off x="6248400" y="3169920"/>
              <a:ext cx="1241518" cy="111197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34" idx="0"/>
            </p:cNvCxnSpPr>
            <p:nvPr/>
          </p:nvCxnSpPr>
          <p:spPr>
            <a:xfrm>
              <a:off x="6226082" y="3169920"/>
              <a:ext cx="1317718" cy="178308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6226082" y="3124200"/>
            <a:ext cx="1317718" cy="1905000"/>
            <a:chOff x="6226082" y="3124200"/>
            <a:chExt cx="1317718" cy="1905000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6248400" y="4419600"/>
              <a:ext cx="1219200" cy="6096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8" idx="7"/>
            </p:cNvCxnSpPr>
            <p:nvPr/>
          </p:nvCxnSpPr>
          <p:spPr>
            <a:xfrm flipV="1">
              <a:off x="6226082" y="3733800"/>
              <a:ext cx="1317718" cy="5938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6248400" y="4343400"/>
              <a:ext cx="1219200" cy="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28" idx="7"/>
            </p:cNvCxnSpPr>
            <p:nvPr/>
          </p:nvCxnSpPr>
          <p:spPr>
            <a:xfrm flipV="1">
              <a:off x="6226082" y="3124200"/>
              <a:ext cx="1263836" cy="12034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6226082" y="3101882"/>
            <a:ext cx="1263836" cy="1873436"/>
            <a:chOff x="6226082" y="3101882"/>
            <a:chExt cx="1263836" cy="1873436"/>
          </a:xfrm>
        </p:grpSpPr>
        <p:cxnSp>
          <p:nvCxnSpPr>
            <p:cNvPr id="43" name="Straight Arrow Connector 42"/>
            <p:cNvCxnSpPr>
              <a:endCxn id="31" idx="3"/>
            </p:cNvCxnSpPr>
            <p:nvPr/>
          </p:nvCxnSpPr>
          <p:spPr>
            <a:xfrm flipV="1">
              <a:off x="6228080" y="3101882"/>
              <a:ext cx="1261838" cy="5557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6248400" y="3687945"/>
              <a:ext cx="1219200" cy="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6248400" y="3726180"/>
              <a:ext cx="1219200" cy="6096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endCxn id="34" idx="1"/>
            </p:cNvCxnSpPr>
            <p:nvPr/>
          </p:nvCxnSpPr>
          <p:spPr>
            <a:xfrm>
              <a:off x="6226082" y="3733800"/>
              <a:ext cx="1263836" cy="12415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6172200" y="3169920"/>
            <a:ext cx="1371600" cy="1859280"/>
            <a:chOff x="6172200" y="3169920"/>
            <a:chExt cx="1371600" cy="1859280"/>
          </a:xfrm>
        </p:grpSpPr>
        <p:cxnSp>
          <p:nvCxnSpPr>
            <p:cNvPr id="62" name="Straight Arrow Connector 61"/>
            <p:cNvCxnSpPr/>
            <p:nvPr/>
          </p:nvCxnSpPr>
          <p:spPr>
            <a:xfrm flipV="1">
              <a:off x="6248400" y="5029199"/>
              <a:ext cx="1219200" cy="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6172200" y="4435382"/>
              <a:ext cx="1317718" cy="5938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V="1">
              <a:off x="6172200" y="3733800"/>
              <a:ext cx="1371600" cy="12954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29" idx="0"/>
            </p:cNvCxnSpPr>
            <p:nvPr/>
          </p:nvCxnSpPr>
          <p:spPr>
            <a:xfrm flipV="1">
              <a:off x="6172200" y="3169920"/>
              <a:ext cx="1317718" cy="18288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5486400" y="3147602"/>
            <a:ext cx="631918" cy="1927318"/>
            <a:chOff x="5486400" y="3147602"/>
            <a:chExt cx="631918" cy="1927318"/>
          </a:xfrm>
        </p:grpSpPr>
        <p:cxnSp>
          <p:nvCxnSpPr>
            <p:cNvPr id="74" name="Straight Arrow Connector 73"/>
            <p:cNvCxnSpPr>
              <a:stCxn id="35" idx="0"/>
              <a:endCxn id="24" idx="3"/>
            </p:cNvCxnSpPr>
            <p:nvPr/>
          </p:nvCxnSpPr>
          <p:spPr>
            <a:xfrm flipV="1">
              <a:off x="5486400" y="3147602"/>
              <a:ext cx="631918" cy="8147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5" idx="4"/>
              <a:endCxn id="29" idx="2"/>
            </p:cNvCxnSpPr>
            <p:nvPr/>
          </p:nvCxnSpPr>
          <p:spPr>
            <a:xfrm>
              <a:off x="5486400" y="4114800"/>
              <a:ext cx="609600" cy="9601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35" idx="7"/>
              <a:endCxn id="27" idx="2"/>
            </p:cNvCxnSpPr>
            <p:nvPr/>
          </p:nvCxnSpPr>
          <p:spPr>
            <a:xfrm flipV="1">
              <a:off x="5540282" y="3695700"/>
              <a:ext cx="555718" cy="2890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35" idx="6"/>
              <a:endCxn id="28" idx="1"/>
            </p:cNvCxnSpPr>
            <p:nvPr/>
          </p:nvCxnSpPr>
          <p:spPr>
            <a:xfrm>
              <a:off x="5562600" y="4038600"/>
              <a:ext cx="555718" cy="2890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7597682" y="3101882"/>
            <a:ext cx="631918" cy="1927318"/>
            <a:chOff x="7597682" y="3101882"/>
            <a:chExt cx="631918" cy="1927318"/>
          </a:xfrm>
        </p:grpSpPr>
        <p:cxnSp>
          <p:nvCxnSpPr>
            <p:cNvPr id="86" name="Straight Arrow Connector 85"/>
            <p:cNvCxnSpPr>
              <a:stCxn id="31" idx="5"/>
              <a:endCxn id="36" idx="0"/>
            </p:cNvCxnSpPr>
            <p:nvPr/>
          </p:nvCxnSpPr>
          <p:spPr>
            <a:xfrm>
              <a:off x="7597682" y="3101882"/>
              <a:ext cx="631918" cy="7843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endCxn id="36" idx="4"/>
            </p:cNvCxnSpPr>
            <p:nvPr/>
          </p:nvCxnSpPr>
          <p:spPr>
            <a:xfrm flipV="1">
              <a:off x="7620000" y="4038600"/>
              <a:ext cx="6096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33" idx="5"/>
              <a:endCxn id="36" idx="3"/>
            </p:cNvCxnSpPr>
            <p:nvPr/>
          </p:nvCxnSpPr>
          <p:spPr>
            <a:xfrm flipV="1">
              <a:off x="7597682" y="4016282"/>
              <a:ext cx="578036" cy="3733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endCxn id="36" idx="1"/>
            </p:cNvCxnSpPr>
            <p:nvPr/>
          </p:nvCxnSpPr>
          <p:spPr>
            <a:xfrm>
              <a:off x="7620000" y="3695700"/>
              <a:ext cx="555718" cy="2128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7690556" y="3200400"/>
            <a:ext cx="307329" cy="1404610"/>
            <a:chOff x="7690556" y="3200400"/>
            <a:chExt cx="307329" cy="14046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7696200" y="3200400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00" y="3200400"/>
                  <a:ext cx="301685" cy="2616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r="-4082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7693378" y="3578599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3378" y="3578599"/>
                  <a:ext cx="301685" cy="26161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4000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7690556" y="3962400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0556" y="3962400"/>
                  <a:ext cx="301685" cy="26161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4082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7690556" y="4343400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0556" y="4343400"/>
                  <a:ext cx="301685" cy="26161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4082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1" name="Group 120"/>
          <p:cNvGrpSpPr/>
          <p:nvPr/>
        </p:nvGrpSpPr>
        <p:grpSpPr>
          <a:xfrm>
            <a:off x="5633156" y="3276600"/>
            <a:ext cx="301685" cy="1328410"/>
            <a:chOff x="5633156" y="3276600"/>
            <a:chExt cx="301685" cy="13284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5633156" y="3276600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156" y="3276600"/>
                  <a:ext cx="301685" cy="26161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4000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5633156" y="3624590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156" y="3624590"/>
                  <a:ext cx="301685" cy="26161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r="-4000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5633156" y="3962400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156" y="3962400"/>
                  <a:ext cx="301685" cy="26161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4000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/>
                <p:cNvSpPr txBox="1"/>
                <p:nvPr/>
              </p:nvSpPr>
              <p:spPr>
                <a:xfrm>
                  <a:off x="5633156" y="4343400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TextBox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156" y="4343400"/>
                  <a:ext cx="301685" cy="26161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4000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6647570" y="3129290"/>
                <a:ext cx="4390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570" y="3129290"/>
                <a:ext cx="439030" cy="261610"/>
              </a:xfrm>
              <a:prstGeom prst="rect">
                <a:avLst/>
              </a:prstGeom>
              <a:blipFill rotWithShape="1">
                <a:blip r:embed="rId16"/>
                <a:stretch>
                  <a:fillRect r="-137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6647570" y="3477280"/>
                <a:ext cx="4390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1100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1100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570" y="3477280"/>
                <a:ext cx="439030" cy="261610"/>
              </a:xfrm>
              <a:prstGeom prst="rect">
                <a:avLst/>
              </a:prstGeom>
              <a:blipFill rotWithShape="1">
                <a:blip r:embed="rId17"/>
                <a:stretch>
                  <a:fillRect r="-137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6629400" y="3837679"/>
                <a:ext cx="4390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837679"/>
                <a:ext cx="439030" cy="261610"/>
              </a:xfrm>
              <a:prstGeom prst="rect">
                <a:avLst/>
              </a:prstGeom>
              <a:blipFill rotWithShape="1">
                <a:blip r:embed="rId18"/>
                <a:stretch>
                  <a:fillRect r="-1389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6647570" y="4114800"/>
                <a:ext cx="4390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570" y="4114800"/>
                <a:ext cx="439030" cy="261610"/>
              </a:xfrm>
              <a:prstGeom prst="rect">
                <a:avLst/>
              </a:prstGeom>
              <a:blipFill rotWithShape="1">
                <a:blip r:embed="rId19"/>
                <a:stretch>
                  <a:fillRect r="-137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6695440" y="3113051"/>
                <a:ext cx="30168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440" y="3113051"/>
                <a:ext cx="301685" cy="261610"/>
              </a:xfrm>
              <a:prstGeom prst="rect">
                <a:avLst/>
              </a:prstGeom>
              <a:blipFill rotWithShape="1">
                <a:blip r:embed="rId15"/>
                <a:stretch>
                  <a:fillRect r="-400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6730576" y="3456815"/>
                <a:ext cx="30168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576" y="3456815"/>
                <a:ext cx="301685" cy="261610"/>
              </a:xfrm>
              <a:prstGeom prst="rect">
                <a:avLst/>
              </a:prstGeom>
              <a:blipFill rotWithShape="1">
                <a:blip r:embed="rId20"/>
                <a:stretch>
                  <a:fillRect r="-400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6695439" y="3822710"/>
                <a:ext cx="30168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439" y="3822710"/>
                <a:ext cx="301685" cy="261610"/>
              </a:xfrm>
              <a:prstGeom prst="rect">
                <a:avLst/>
              </a:prstGeom>
              <a:blipFill rotWithShape="1">
                <a:blip r:embed="rId21"/>
                <a:stretch>
                  <a:fillRect r="-400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6681741" y="4142760"/>
                <a:ext cx="30168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741" y="4142760"/>
                <a:ext cx="301685" cy="261610"/>
              </a:xfrm>
              <a:prstGeom prst="rect">
                <a:avLst/>
              </a:prstGeom>
              <a:blipFill rotWithShape="1">
                <a:blip r:embed="rId15"/>
                <a:stretch>
                  <a:fillRect r="-400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TextBox 130"/>
          <p:cNvSpPr txBox="1"/>
          <p:nvPr/>
        </p:nvSpPr>
        <p:spPr>
          <a:xfrm>
            <a:off x="5818141" y="2602468"/>
            <a:ext cx="6348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rows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213746" y="2590800"/>
            <a:ext cx="9730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columns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23088" y="1148251"/>
            <a:ext cx="7514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Tool </a:t>
            </a:r>
            <a:r>
              <a:rPr lang="en-US" b="1" dirty="0">
                <a:solidFill>
                  <a:srgbClr val="00B0F0"/>
                </a:solidFill>
              </a:rPr>
              <a:t>3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8153400" y="1611868"/>
            <a:ext cx="7514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Tool </a:t>
            </a:r>
            <a:r>
              <a:rPr lang="en-US" b="1" dirty="0">
                <a:solidFill>
                  <a:srgbClr val="00B0F0"/>
                </a:solidFill>
              </a:rPr>
              <a:t>2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8131936" y="2057699"/>
            <a:ext cx="7514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Tool </a:t>
            </a:r>
            <a:r>
              <a:rPr lang="en-US" b="1" dirty="0">
                <a:solidFill>
                  <a:srgbClr val="00B0F0"/>
                </a:solidFill>
              </a:rPr>
              <a:t>1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670722" y="3081090"/>
            <a:ext cx="17370" cy="188214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DC85E39-FBEB-A0F8-F3CE-23F165E5F3D4}"/>
              </a:ext>
            </a:extLst>
          </p:cNvPr>
          <p:cNvSpPr/>
          <p:nvPr/>
        </p:nvSpPr>
        <p:spPr>
          <a:xfrm>
            <a:off x="1061156" y="4114800"/>
            <a:ext cx="2743200" cy="639762"/>
          </a:xfrm>
          <a:prstGeom prst="rect">
            <a:avLst/>
          </a:prstGeom>
          <a:solidFill>
            <a:srgbClr val="FFC000">
              <a:alpha val="3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723983-E142-43ED-27E0-4F21C663F9B1}"/>
              </a:ext>
            </a:extLst>
          </p:cNvPr>
          <p:cNvSpPr/>
          <p:nvPr/>
        </p:nvSpPr>
        <p:spPr>
          <a:xfrm>
            <a:off x="240149" y="4114800"/>
            <a:ext cx="679895" cy="639762"/>
          </a:xfrm>
          <a:prstGeom prst="rect">
            <a:avLst/>
          </a:prstGeom>
          <a:solidFill>
            <a:srgbClr val="FFC000">
              <a:alpha val="3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366212-42D0-E375-2239-77D1857825CE}"/>
              </a:ext>
            </a:extLst>
          </p:cNvPr>
          <p:cNvSpPr/>
          <p:nvPr/>
        </p:nvSpPr>
        <p:spPr>
          <a:xfrm>
            <a:off x="3125199" y="2078244"/>
            <a:ext cx="685800" cy="591248"/>
          </a:xfrm>
          <a:prstGeom prst="rect">
            <a:avLst/>
          </a:prstGeom>
          <a:solidFill>
            <a:srgbClr val="FFC000">
              <a:alpha val="3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32CEBF-6593-675C-7BA5-0851EE9BA22F}"/>
              </a:ext>
            </a:extLst>
          </p:cNvPr>
          <p:cNvSpPr/>
          <p:nvPr/>
        </p:nvSpPr>
        <p:spPr>
          <a:xfrm>
            <a:off x="3124200" y="2831631"/>
            <a:ext cx="687798" cy="2565400"/>
          </a:xfrm>
          <a:prstGeom prst="rect">
            <a:avLst/>
          </a:prstGeom>
          <a:solidFill>
            <a:srgbClr val="FFC000">
              <a:alpha val="3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315BC36-E552-2DC4-C7D8-E433EBF09032}"/>
                  </a:ext>
                </a:extLst>
              </p:cNvPr>
              <p:cNvSpPr txBox="1"/>
              <p:nvPr/>
            </p:nvSpPr>
            <p:spPr>
              <a:xfrm>
                <a:off x="8544157" y="5760980"/>
                <a:ext cx="375423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315BC36-E552-2DC4-C7D8-E433EBF09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157" y="5760980"/>
                <a:ext cx="37542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027527F-945A-3E84-5AEB-793E2F381C40}"/>
              </a:ext>
            </a:extLst>
          </p:cNvPr>
          <p:cNvCxnSpPr>
            <a:cxnSpLocks/>
          </p:cNvCxnSpPr>
          <p:nvPr/>
        </p:nvCxnSpPr>
        <p:spPr>
          <a:xfrm>
            <a:off x="5559616" y="4033510"/>
            <a:ext cx="555718" cy="28901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D86BCCD-631C-92C0-09D9-8B3CCBE81ADB}"/>
              </a:ext>
            </a:extLst>
          </p:cNvPr>
          <p:cNvGrpSpPr/>
          <p:nvPr/>
        </p:nvGrpSpPr>
        <p:grpSpPr>
          <a:xfrm>
            <a:off x="6244686" y="3120050"/>
            <a:ext cx="1317718" cy="1905000"/>
            <a:chOff x="6378482" y="3276600"/>
            <a:chExt cx="1317718" cy="1905000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3A69994-C8DB-1F1D-CBAE-98FC9825A0DD}"/>
                </a:ext>
              </a:extLst>
            </p:cNvPr>
            <p:cNvCxnSpPr/>
            <p:nvPr/>
          </p:nvCxnSpPr>
          <p:spPr>
            <a:xfrm>
              <a:off x="6400800" y="4572000"/>
              <a:ext cx="1219200" cy="6096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8507932-B9F9-57CD-29D0-2291C618055B}"/>
                </a:ext>
              </a:extLst>
            </p:cNvPr>
            <p:cNvCxnSpPr/>
            <p:nvPr/>
          </p:nvCxnSpPr>
          <p:spPr>
            <a:xfrm flipV="1">
              <a:off x="6378482" y="3886200"/>
              <a:ext cx="1317718" cy="59381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000C335-2AB6-5E50-CD85-FE7AEC5796D1}"/>
                </a:ext>
              </a:extLst>
            </p:cNvPr>
            <p:cNvCxnSpPr/>
            <p:nvPr/>
          </p:nvCxnSpPr>
          <p:spPr>
            <a:xfrm flipV="1">
              <a:off x="6400800" y="4495800"/>
              <a:ext cx="1219200" cy="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2E6A0A4-9195-62C1-33AD-6AA77EC269D5}"/>
                </a:ext>
              </a:extLst>
            </p:cNvPr>
            <p:cNvCxnSpPr/>
            <p:nvPr/>
          </p:nvCxnSpPr>
          <p:spPr>
            <a:xfrm flipV="1">
              <a:off x="6378482" y="3276600"/>
              <a:ext cx="1263836" cy="120341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BBE6E5A-61FB-193E-AEF5-E353FB778A92}"/>
              </a:ext>
            </a:extLst>
          </p:cNvPr>
          <p:cNvCxnSpPr/>
          <p:nvPr/>
        </p:nvCxnSpPr>
        <p:spPr>
          <a:xfrm flipV="1">
            <a:off x="5549053" y="3679918"/>
            <a:ext cx="555718" cy="28901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ED4E771-BBB3-5980-5F96-0DB95B5EFEB5}"/>
              </a:ext>
            </a:extLst>
          </p:cNvPr>
          <p:cNvCxnSpPr/>
          <p:nvPr/>
        </p:nvCxnSpPr>
        <p:spPr>
          <a:xfrm flipV="1">
            <a:off x="6223691" y="3098072"/>
            <a:ext cx="1261838" cy="55571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D14319D-C691-1464-7954-BB696F2AC19C}"/>
              </a:ext>
            </a:extLst>
          </p:cNvPr>
          <p:cNvCxnSpPr>
            <a:cxnSpLocks/>
          </p:cNvCxnSpPr>
          <p:nvPr/>
        </p:nvCxnSpPr>
        <p:spPr>
          <a:xfrm flipV="1">
            <a:off x="6256591" y="3682178"/>
            <a:ext cx="1219200" cy="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7AF55B5-CF1C-A240-60F2-E7B92971F4BF}"/>
              </a:ext>
            </a:extLst>
          </p:cNvPr>
          <p:cNvCxnSpPr>
            <a:cxnSpLocks/>
          </p:cNvCxnSpPr>
          <p:nvPr/>
        </p:nvCxnSpPr>
        <p:spPr>
          <a:xfrm>
            <a:off x="6257159" y="3736360"/>
            <a:ext cx="1191837" cy="122415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3EFD57E-C307-6425-DBA5-26853DB5F124}"/>
              </a:ext>
            </a:extLst>
          </p:cNvPr>
          <p:cNvSpPr txBox="1"/>
          <p:nvPr/>
        </p:nvSpPr>
        <p:spPr>
          <a:xfrm>
            <a:off x="548687" y="6331506"/>
            <a:ext cx="739266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  <a:r>
              <a:rPr lang="en-US" dirty="0"/>
              <a:t>: Reproduce precise arguments we discussed in class on your own</a:t>
            </a:r>
          </a:p>
        </p:txBody>
      </p:sp>
      <p:sp>
        <p:nvSpPr>
          <p:cNvPr id="13" name="Cloud Callout 1">
            <a:extLst>
              <a:ext uri="{FF2B5EF4-FFF2-40B4-BE49-F238E27FC236}">
                <a16:creationId xmlns:a16="http://schemas.microsoft.com/office/drawing/2014/main" id="{6C12D54F-6A5C-1EC2-35CD-EE3BC64D48FE}"/>
              </a:ext>
            </a:extLst>
          </p:cNvPr>
          <p:cNvSpPr/>
          <p:nvPr/>
        </p:nvSpPr>
        <p:spPr>
          <a:xfrm>
            <a:off x="3084854" y="5553734"/>
            <a:ext cx="5220946" cy="876912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 What is the maximum flow in this network ?</a:t>
            </a:r>
            <a:endParaRPr lang="en-US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23A6714-E206-54F3-EA1E-10F02EB4DF04}"/>
              </a:ext>
            </a:extLst>
          </p:cNvPr>
          <p:cNvCxnSpPr/>
          <p:nvPr/>
        </p:nvCxnSpPr>
        <p:spPr>
          <a:xfrm flipV="1">
            <a:off x="7629845" y="4008956"/>
            <a:ext cx="609600" cy="9906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A21FBE8-12D7-015D-7476-54D2B9A30B56}"/>
              </a:ext>
            </a:extLst>
          </p:cNvPr>
          <p:cNvGrpSpPr/>
          <p:nvPr/>
        </p:nvGrpSpPr>
        <p:grpSpPr>
          <a:xfrm>
            <a:off x="6226082" y="3147602"/>
            <a:ext cx="1317718" cy="1881598"/>
            <a:chOff x="6369711" y="3604802"/>
            <a:chExt cx="1317718" cy="1881598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16B4C8B-1802-F1B0-7413-B620D118F35F}"/>
                </a:ext>
              </a:extLst>
            </p:cNvPr>
            <p:cNvCxnSpPr/>
            <p:nvPr/>
          </p:nvCxnSpPr>
          <p:spPr>
            <a:xfrm>
              <a:off x="6400800" y="4876800"/>
              <a:ext cx="1219200" cy="6096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C608F97-816A-6C67-E50C-9E159CAF2101}"/>
                </a:ext>
              </a:extLst>
            </p:cNvPr>
            <p:cNvCxnSpPr>
              <a:cxnSpLocks/>
              <a:stCxn id="27" idx="5"/>
              <a:endCxn id="34" idx="1"/>
            </p:cNvCxnSpPr>
            <p:nvPr/>
          </p:nvCxnSpPr>
          <p:spPr>
            <a:xfrm>
              <a:off x="6369711" y="4206782"/>
              <a:ext cx="1263836" cy="122573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2016C59-7EFE-E61F-74A5-932F7243AED5}"/>
                </a:ext>
              </a:extLst>
            </p:cNvPr>
            <p:cNvCxnSpPr>
              <a:cxnSpLocks/>
              <a:stCxn id="24" idx="5"/>
              <a:endCxn id="34" idx="0"/>
            </p:cNvCxnSpPr>
            <p:nvPr/>
          </p:nvCxnSpPr>
          <p:spPr>
            <a:xfrm>
              <a:off x="6369711" y="3604802"/>
              <a:ext cx="1317718" cy="180539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47BE1C4-139A-335A-51BE-07A2F9E0AEDD}"/>
                </a:ext>
              </a:extLst>
            </p:cNvPr>
            <p:cNvCxnSpPr/>
            <p:nvPr/>
          </p:nvCxnSpPr>
          <p:spPr>
            <a:xfrm flipV="1">
              <a:off x="6400800" y="5486399"/>
              <a:ext cx="1219200" cy="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275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9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2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3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7"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1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1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500"/>
                            </p:stCondLst>
                            <p:childTnLst>
                              <p:par>
                                <p:cTn id="3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1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500"/>
                            </p:stCondLst>
                            <p:childTnLst>
                              <p:par>
                                <p:cTn id="3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35" grpId="0" animBg="1"/>
      <p:bldP spid="36" grpId="0" animBg="1"/>
      <p:bldP spid="123" grpId="0"/>
      <p:bldP spid="123" grpId="1"/>
      <p:bldP spid="124" grpId="0"/>
      <p:bldP spid="124" grpId="1"/>
      <p:bldP spid="125" grpId="0"/>
      <p:bldP spid="125" grpId="1"/>
      <p:bldP spid="126" grpId="0"/>
      <p:bldP spid="126" grpId="1"/>
      <p:bldP spid="127" grpId="0"/>
      <p:bldP spid="128" grpId="0"/>
      <p:bldP spid="129" grpId="0"/>
      <p:bldP spid="130" grpId="0"/>
      <p:bldP spid="131" grpId="0" animBg="1"/>
      <p:bldP spid="132" grpId="0" animBg="1"/>
      <p:bldP spid="7" grpId="0" animBg="1"/>
      <p:bldP spid="81" grpId="0" animBg="1"/>
      <p:bldP spid="82" grpId="0" animBg="1"/>
      <p:bldP spid="21" grpId="0" animBg="1"/>
      <p:bldP spid="21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40" grpId="0" animBg="1"/>
      <p:bldP spid="2" grpId="0" animBg="1"/>
      <p:bldP spid="13" grpId="0" animBg="1"/>
      <p:bldP spid="13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14442</TotalTime>
  <Words>2896</Words>
  <Application>Microsoft Office PowerPoint</Application>
  <PresentationFormat>On-screen Show (4:3)</PresentationFormat>
  <Paragraphs>795</Paragraphs>
  <Slides>37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RECAP of the last Lecture</vt:lpstr>
      <vt:lpstr>Ford Fulkerson algorithm</vt:lpstr>
      <vt:lpstr>Integrality of max-flow</vt:lpstr>
      <vt:lpstr>Integrality of max-flow</vt:lpstr>
      <vt:lpstr>Proof for Integrality theorem</vt:lpstr>
      <vt:lpstr>Rounding of a matrix </vt:lpstr>
      <vt:lpstr>Rounding of a matrix </vt:lpstr>
      <vt:lpstr>Rounding of a matrix </vt:lpstr>
      <vt:lpstr>Ford Fulkerson algorithm</vt:lpstr>
      <vt:lpstr>Ford Fulkerson algorithm</vt:lpstr>
      <vt:lpstr>A worst case example for  networks with integer edge weights</vt:lpstr>
      <vt:lpstr>A worst case example for  networks with integer edge weights</vt:lpstr>
      <vt:lpstr>A worst case example for  networks with integer edge weights</vt:lpstr>
      <vt:lpstr>PowerPoint Presentation</vt:lpstr>
      <vt:lpstr>Polynomial time algorithms for Max-Flow</vt:lpstr>
      <vt:lpstr>Polynomial Time algorithms for max-flow</vt:lpstr>
      <vt:lpstr>Algorithm 1  </vt:lpstr>
      <vt:lpstr>Algorithm 1  </vt:lpstr>
      <vt:lpstr>Algorithm 1  </vt:lpstr>
      <vt:lpstr>Polynomial Time algorithm for max-flow</vt:lpstr>
      <vt:lpstr>Ford Fulkerson Algorithm </vt:lpstr>
      <vt:lpstr>Ford Fulkerson Algorithm </vt:lpstr>
      <vt:lpstr>PowerPoint Presentation</vt:lpstr>
      <vt:lpstr>Disappearance of a forward edge </vt:lpstr>
      <vt:lpstr>Disappearance of a backward edge  </vt:lpstr>
      <vt:lpstr>  the (RE-)appearance of an edge</vt:lpstr>
      <vt:lpstr>(Re)-Appearance of a forward edge </vt:lpstr>
      <vt:lpstr>(Re)-appearance of a backward edge</vt:lpstr>
      <vt:lpstr>Disappearance/Reappearance of an edge in residual network</vt:lpstr>
      <vt:lpstr>An example to show that Ford-Fuklerson algorithm might not even terminate</vt:lpstr>
      <vt:lpstr>A non-terminating example for  networks with real edge weights</vt:lpstr>
      <vt:lpstr>A non-terminating example for  networks with real edge weights</vt:lpstr>
      <vt:lpstr>A non-terminating example for  networks with real edge weights</vt:lpstr>
      <vt:lpstr>A non-terminating example for  networks with real edge weights</vt:lpstr>
      <vt:lpstr>A non-terminating example for  networks with real edge weights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1374</cp:revision>
  <dcterms:created xsi:type="dcterms:W3CDTF">2011-12-03T04:13:03Z</dcterms:created>
  <dcterms:modified xsi:type="dcterms:W3CDTF">2023-10-04T07:15:54Z</dcterms:modified>
</cp:coreProperties>
</file>