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93" r:id="rId2"/>
    <p:sldId id="627" r:id="rId3"/>
    <p:sldId id="615" r:id="rId4"/>
    <p:sldId id="616" r:id="rId5"/>
    <p:sldId id="614" r:id="rId6"/>
    <p:sldId id="594" r:id="rId7"/>
    <p:sldId id="595" r:id="rId8"/>
    <p:sldId id="638" r:id="rId9"/>
    <p:sldId id="597" r:id="rId10"/>
    <p:sldId id="600" r:id="rId11"/>
    <p:sldId id="636" r:id="rId12"/>
    <p:sldId id="640" r:id="rId13"/>
    <p:sldId id="641" r:id="rId14"/>
    <p:sldId id="642" r:id="rId15"/>
    <p:sldId id="604" r:id="rId16"/>
    <p:sldId id="605" r:id="rId17"/>
    <p:sldId id="606" r:id="rId18"/>
    <p:sldId id="607" r:id="rId19"/>
    <p:sldId id="608" r:id="rId20"/>
    <p:sldId id="601" r:id="rId21"/>
    <p:sldId id="644" r:id="rId22"/>
    <p:sldId id="657" r:id="rId23"/>
    <p:sldId id="654" r:id="rId24"/>
    <p:sldId id="618" r:id="rId25"/>
    <p:sldId id="619" r:id="rId26"/>
    <p:sldId id="533" r:id="rId27"/>
    <p:sldId id="572" r:id="rId28"/>
    <p:sldId id="573" r:id="rId29"/>
    <p:sldId id="63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5" autoAdjust="0"/>
    <p:restoredTop sz="92528" autoAdjust="0"/>
  </p:normalViewPr>
  <p:slideViewPr>
    <p:cSldViewPr>
      <p:cViewPr varScale="1">
        <p:scale>
          <a:sx n="105" d="100"/>
          <a:sy n="105" d="100"/>
        </p:scale>
        <p:origin x="22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23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5.png"/><Relationship Id="rId5" Type="http://schemas.openxmlformats.org/officeDocument/2006/relationships/image" Target="../media/image2002.png"/><Relationship Id="rId10" Type="http://schemas.openxmlformats.org/officeDocument/2006/relationships/image" Target="../media/image14.png"/><Relationship Id="rId4" Type="http://schemas.openxmlformats.org/officeDocument/2006/relationships/image" Target="../media/image190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2300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3.png"/><Relationship Id="rId5" Type="http://schemas.openxmlformats.org/officeDocument/2006/relationships/image" Target="../media/image2002.png"/><Relationship Id="rId4" Type="http://schemas.openxmlformats.org/officeDocument/2006/relationships/image" Target="../media/image19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02.png"/><Relationship Id="rId18" Type="http://schemas.openxmlformats.org/officeDocument/2006/relationships/image" Target="../media/image18.png"/><Relationship Id="rId7" Type="http://schemas.openxmlformats.org/officeDocument/2006/relationships/image" Target="../media/image2300.png"/><Relationship Id="rId12" Type="http://schemas.openxmlformats.org/officeDocument/2006/relationships/image" Target="../media/image171.png"/><Relationship Id="rId17" Type="http://schemas.openxmlformats.org/officeDocument/2006/relationships/image" Target="../media/image13.png"/><Relationship Id="rId2" Type="http://schemas.openxmlformats.org/officeDocument/2006/relationships/image" Target="../media/image11.png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61.png"/><Relationship Id="rId5" Type="http://schemas.openxmlformats.org/officeDocument/2006/relationships/image" Target="../media/image2002.png"/><Relationship Id="rId15" Type="http://schemas.openxmlformats.org/officeDocument/2006/relationships/image" Target="../media/image2200.png"/><Relationship Id="rId10" Type="http://schemas.openxmlformats.org/officeDocument/2006/relationships/image" Target="../media/image15.png"/><Relationship Id="rId4" Type="http://schemas.openxmlformats.org/officeDocument/2006/relationships/image" Target="../media/image1902.png"/><Relationship Id="rId9" Type="http://schemas.openxmlformats.org/officeDocument/2006/relationships/image" Target="../media/image14.png"/><Relationship Id="rId14" Type="http://schemas.openxmlformats.org/officeDocument/2006/relationships/image" Target="../media/image200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0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35.png"/><Relationship Id="rId7" Type="http://schemas.openxmlformats.org/officeDocument/2006/relationships/image" Target="../media/image23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21.png"/><Relationship Id="rId5" Type="http://schemas.openxmlformats.org/officeDocument/2006/relationships/image" Target="../media/image2002.png"/><Relationship Id="rId10" Type="http://schemas.openxmlformats.org/officeDocument/2006/relationships/image" Target="../media/image36.png"/><Relationship Id="rId4" Type="http://schemas.openxmlformats.org/officeDocument/2006/relationships/image" Target="../media/image1902.png"/><Relationship Id="rId9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1.png"/><Relationship Id="rId3" Type="http://schemas.openxmlformats.org/officeDocument/2006/relationships/image" Target="../media/image100.png"/><Relationship Id="rId7" Type="http://schemas.openxmlformats.org/officeDocument/2006/relationships/image" Target="../media/image26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1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8.png"/><Relationship Id="rId5" Type="http://schemas.openxmlformats.org/officeDocument/2006/relationships/image" Target="../media/image200.png"/><Relationship Id="rId10" Type="http://schemas.openxmlformats.org/officeDocument/2006/relationships/image" Target="../media/image7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</a:t>
            </a:r>
            <a:r>
              <a:rPr lang="en-US" sz="2400" b="1">
                <a:solidFill>
                  <a:srgbClr val="7030A0"/>
                </a:solidFill>
              </a:rPr>
              <a:t>– 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Polynomial time algorithms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590800" y="32766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766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3"/>
                <a:stretch>
                  <a:fillRect t="-1538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8288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970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13" y="22098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4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252642"/>
                <a:ext cx="556499" cy="39555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18288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3962400" y="2438400"/>
            <a:ext cx="585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6B1ED3-7B74-0732-BAFB-C5CDE8E5FF86}"/>
              </a:ext>
            </a:extLst>
          </p:cNvPr>
          <p:cNvCxnSpPr/>
          <p:nvPr/>
        </p:nvCxnSpPr>
        <p:spPr>
          <a:xfrm>
            <a:off x="4009902" y="45677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DC941-4236-74C4-FD0A-D64C85FC903A}"/>
              </a:ext>
            </a:extLst>
          </p:cNvPr>
          <p:cNvCxnSpPr/>
          <p:nvPr/>
        </p:nvCxnSpPr>
        <p:spPr>
          <a:xfrm>
            <a:off x="4267200" y="2434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</a:t>
            </a:r>
            <a:r>
              <a:rPr lang="en-US" sz="28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2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950173-CCF5-B15E-36A4-587C16DA777D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6A1F5F-17B9-53C2-7013-46FAAFF41CCD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6A1F5F-17B9-53C2-7013-46FAAFF4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10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1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36" grpId="0"/>
      <p:bldP spid="26" grpId="0"/>
      <p:bldP spid="64" grpId="0"/>
      <p:bldP spid="66" grpId="0" animBg="1"/>
      <p:bldP spid="68" grpId="0" animBg="1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 </a:t>
            </a: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2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4749AC6A-335B-9DD5-47B2-F4796E9E3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>
            <a:cxnSpLocks/>
          </p:cNvCxnSpPr>
          <p:nvPr/>
        </p:nvCxnSpPr>
        <p:spPr>
          <a:xfrm flipH="1">
            <a:off x="4049129" y="3352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314702" y="3355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5B0F59-9C53-E1EF-B607-4A4F757B7891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0A5E70-A7CC-8AB7-201D-6B4111FF0C7C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0A5E70-A7CC-8AB7-201D-6B4111FF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12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3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6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 </a:t>
            </a: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2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9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0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>
            <a:cxnSpLocks/>
          </p:cNvCxnSpPr>
          <p:nvPr/>
        </p:nvCxnSpPr>
        <p:spPr>
          <a:xfrm flipH="1">
            <a:off x="4049129" y="3352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314702" y="3355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F49FF3-9366-951B-62B1-978F2D79810E}"/>
                  </a:ext>
                </a:extLst>
              </p:cNvPr>
              <p:cNvSpPr txBox="1"/>
              <p:nvPr/>
            </p:nvSpPr>
            <p:spPr>
              <a:xfrm>
                <a:off x="1447800" y="465172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F49FF3-9366-951B-62B1-978F2D79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1720"/>
                <a:ext cx="556499" cy="395558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>
                <a:extLst>
                  <a:ext uri="{FF2B5EF4-FFF2-40B4-BE49-F238E27FC236}">
                    <a16:creationId xmlns:a16="http://schemas.microsoft.com/office/drawing/2014/main" id="{72833F90-4864-AE0A-8050-A143D284ED80}"/>
                  </a:ext>
                </a:extLst>
              </p:cNvPr>
              <p:cNvSpPr/>
              <p:nvPr/>
            </p:nvSpPr>
            <p:spPr>
              <a:xfrm>
                <a:off x="2433961" y="5385949"/>
                <a:ext cx="3971278" cy="405251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3" name="Down Arrow Callout 22">
                <a:extLst>
                  <a:ext uri="{FF2B5EF4-FFF2-40B4-BE49-F238E27FC236}">
                    <a16:creationId xmlns:a16="http://schemas.microsoft.com/office/drawing/2014/main" id="{72833F90-4864-AE0A-8050-A143D284E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61" y="5385949"/>
                <a:ext cx="3971278" cy="405251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12"/>
                <a:stretch>
                  <a:fillRect t="-2058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709936A-306C-E326-F6CA-39F05546D7DA}"/>
              </a:ext>
            </a:extLst>
          </p:cNvPr>
          <p:cNvGrpSpPr/>
          <p:nvPr/>
        </p:nvGrpSpPr>
        <p:grpSpPr>
          <a:xfrm>
            <a:off x="1905000" y="5791200"/>
            <a:ext cx="4800600" cy="987080"/>
            <a:chOff x="457200" y="1828800"/>
            <a:chExt cx="7848600" cy="1447800"/>
          </a:xfrm>
        </p:grpSpPr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F3D02790-AAE0-0DBE-624C-E3D5F100C8FA}"/>
                </a:ext>
              </a:extLst>
            </p:cNvPr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433A98-8445-7B2E-6630-56F0F43EA8C4}"/>
                </a:ext>
              </a:extLst>
            </p:cNvPr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3DC25BB-0807-6B09-BCB7-7A70017F83E6}"/>
                  </a:ext>
                </a:extLst>
              </p:cNvPr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8A9280E-BAB0-29A6-A300-5A5768173F05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9A75E757-8C52-EDED-427B-A3D30ED913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D8B63F-DB41-6717-F023-36F7A3D9C7F2}"/>
                  </a:ext>
                </a:extLst>
              </p:cNvPr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EF096-BC9C-B91F-25E3-0F5E7CA58E45}"/>
                    </a:ext>
                  </a:extLst>
                </p:cNvPr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9DA28BC-E1CF-E227-BFEF-2316C2611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F2BDDA-4757-7C67-9F23-AFD38DA7C896}"/>
                </a:ext>
              </a:extLst>
            </p:cNvPr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00BB987-B830-0A19-7E6A-4A34B26AD2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0B105B8-6BB4-F17B-AEEC-1755601BC6B4}"/>
                  </a:ext>
                </a:extLst>
              </p:cNvPr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CF38915-5DF3-45F6-7481-692B76334DE0}"/>
                    </a:ext>
                  </a:extLst>
                </p:cNvPr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240BFD6-F6F7-45C7-DC7D-912201FC5466}"/>
                    </a:ext>
                  </a:extLst>
                </p:cNvPr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E5D7C4-79FA-6731-B7EF-519333596DCB}"/>
                    </a:ext>
                  </a:extLst>
                </p:cNvPr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CB492FC-3D69-6C4F-FD2E-A82FD6B1DEC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FAC3C4-7CFA-5D19-222F-494989611A32}"/>
              </a:ext>
            </a:extLst>
          </p:cNvPr>
          <p:cNvGrpSpPr/>
          <p:nvPr/>
        </p:nvGrpSpPr>
        <p:grpSpPr>
          <a:xfrm>
            <a:off x="4337255" y="3962400"/>
            <a:ext cx="148359" cy="430557"/>
            <a:chOff x="2889455" y="3962400"/>
            <a:chExt cx="234745" cy="8382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00C9A6-5775-7861-BAE6-694172C48BA2}"/>
                </a:ext>
              </a:extLst>
            </p:cNvPr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CB2867-9706-F393-72CF-E33651B264FD}"/>
                </a:ext>
              </a:extLst>
            </p:cNvPr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503A88-1150-631F-7343-E5A0718E39D8}"/>
                </a:ext>
              </a:extLst>
            </p:cNvPr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B81C92-685E-E97C-5E45-DD6D68F90D3A}"/>
              </a:ext>
            </a:extLst>
          </p:cNvPr>
          <p:cNvCxnSpPr/>
          <p:nvPr/>
        </p:nvCxnSpPr>
        <p:spPr>
          <a:xfrm>
            <a:off x="3962400" y="6244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0E77F9-AC1D-34A7-6B46-C809848FA168}"/>
              </a:ext>
            </a:extLst>
          </p:cNvPr>
          <p:cNvGrpSpPr/>
          <p:nvPr/>
        </p:nvGrpSpPr>
        <p:grpSpPr>
          <a:xfrm>
            <a:off x="2004300" y="4435520"/>
            <a:ext cx="4701300" cy="898480"/>
            <a:chOff x="457200" y="3886200"/>
            <a:chExt cx="7848600" cy="1447800"/>
          </a:xfrm>
        </p:grpSpPr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2FD84811-9225-B13D-039D-C16AE88A805C}"/>
                </a:ext>
              </a:extLst>
            </p:cNvPr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1AB0F32-6DE8-BADE-AF15-88BEA8BA3C6C}"/>
                </a:ext>
              </a:extLst>
            </p:cNvPr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18B7F99-53F7-7D59-F194-1C8085A1BEEF}"/>
                  </a:ext>
                </a:extLst>
              </p:cNvPr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46642B4-1C70-BFF0-B125-C162BBB1EB52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F19CC70F-4B18-6087-1489-A378C0DED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113231C-A648-0D2C-0C5E-3E59953EB560}"/>
                  </a:ext>
                </a:extLst>
              </p:cNvPr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B840011-8922-56A8-BAFF-FC2EC5139D93}"/>
                    </a:ext>
                  </a:extLst>
                </p:cNvPr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DB04D7C1-48F7-7067-744E-CF30BE561A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99F85DA-CB87-BAA7-CF26-A24464709BF3}"/>
                </a:ext>
              </a:extLst>
            </p:cNvPr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A2BE1B2-587A-F732-47F8-6729658742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1723267-2687-8999-4AF7-56129DF19EBF}"/>
                  </a:ext>
                </a:extLst>
              </p:cNvPr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093E267-808A-A922-372F-030B34D189B1}"/>
                    </a:ext>
                  </a:extLst>
                </p:cNvPr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7D618F9-2032-13AC-4A7E-D7B54446C9D1}"/>
                    </a:ext>
                  </a:extLst>
                </p:cNvPr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5C56154-E678-1E53-BCD7-122C10A85E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FF04A7-6276-297F-2FE7-C5811A2788E2}"/>
              </a:ext>
            </a:extLst>
          </p:cNvPr>
          <p:cNvCxnSpPr>
            <a:cxnSpLocks/>
          </p:cNvCxnSpPr>
          <p:nvPr/>
        </p:nvCxnSpPr>
        <p:spPr>
          <a:xfrm flipH="1">
            <a:off x="4038600" y="4876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2D5BE29-A669-F944-F7D1-A5311B9285D6}"/>
              </a:ext>
            </a:extLst>
          </p:cNvPr>
          <p:cNvCxnSpPr/>
          <p:nvPr/>
        </p:nvCxnSpPr>
        <p:spPr>
          <a:xfrm>
            <a:off x="4304173" y="4879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41D196-4098-8E8D-42BF-86371B48F59F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2A1D86-03BA-DED8-F891-3AD74479B281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2A1D86-03BA-DED8-F891-3AD74479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>
            <a:extLst>
              <a:ext uri="{FF2B5EF4-FFF2-40B4-BE49-F238E27FC236}">
                <a16:creationId xmlns:a16="http://schemas.microsoft.com/office/drawing/2014/main" id="{202E82BF-F29D-C92B-E18A-CC79F96561C5}"/>
              </a:ext>
            </a:extLst>
          </p:cNvPr>
          <p:cNvSpPr/>
          <p:nvPr/>
        </p:nvSpPr>
        <p:spPr>
          <a:xfrm>
            <a:off x="2713703" y="4577184"/>
            <a:ext cx="1946787" cy="289784"/>
          </a:xfrm>
          <a:custGeom>
            <a:avLst/>
            <a:gdLst>
              <a:gd name="connsiteX0" fmla="*/ 0 w 1946787"/>
              <a:gd name="connsiteY0" fmla="*/ 260287 h 289784"/>
              <a:gd name="connsiteX1" fmla="*/ 796413 w 1946787"/>
              <a:gd name="connsiteY1" fmla="*/ 83306 h 289784"/>
              <a:gd name="connsiteX2" fmla="*/ 1371600 w 1946787"/>
              <a:gd name="connsiteY2" fmla="*/ 9564 h 289784"/>
              <a:gd name="connsiteX3" fmla="*/ 1946787 w 1946787"/>
              <a:gd name="connsiteY3" fmla="*/ 289784 h 28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787" h="289784">
                <a:moveTo>
                  <a:pt x="0" y="260287"/>
                </a:moveTo>
                <a:cubicBezTo>
                  <a:pt x="283906" y="192690"/>
                  <a:pt x="567813" y="125093"/>
                  <a:pt x="796413" y="83306"/>
                </a:cubicBezTo>
                <a:cubicBezTo>
                  <a:pt x="1025013" y="41519"/>
                  <a:pt x="1179871" y="-24849"/>
                  <a:pt x="1371600" y="9564"/>
                </a:cubicBezTo>
                <a:cubicBezTo>
                  <a:pt x="1563329" y="43977"/>
                  <a:pt x="1755058" y="166880"/>
                  <a:pt x="1946787" y="289784"/>
                </a:cubicBez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4A2D0558-F562-427F-14DB-BDA4350A6C8B}"/>
              </a:ext>
            </a:extLst>
          </p:cNvPr>
          <p:cNvSpPr/>
          <p:nvPr/>
        </p:nvSpPr>
        <p:spPr>
          <a:xfrm>
            <a:off x="4041058" y="4881716"/>
            <a:ext cx="1858297" cy="361132"/>
          </a:xfrm>
          <a:custGeom>
            <a:avLst/>
            <a:gdLst>
              <a:gd name="connsiteX0" fmla="*/ 0 w 1858297"/>
              <a:gd name="connsiteY0" fmla="*/ 29497 h 361132"/>
              <a:gd name="connsiteX1" fmla="*/ 339213 w 1858297"/>
              <a:gd name="connsiteY1" fmla="*/ 294968 h 361132"/>
              <a:gd name="connsiteX2" fmla="*/ 825910 w 1858297"/>
              <a:gd name="connsiteY2" fmla="*/ 339213 h 361132"/>
              <a:gd name="connsiteX3" fmla="*/ 1858297 w 1858297"/>
              <a:gd name="connsiteY3" fmla="*/ 0 h 36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297" h="361132">
                <a:moveTo>
                  <a:pt x="0" y="29497"/>
                </a:moveTo>
                <a:cubicBezTo>
                  <a:pt x="100780" y="136423"/>
                  <a:pt x="201561" y="243349"/>
                  <a:pt x="339213" y="294968"/>
                </a:cubicBezTo>
                <a:cubicBezTo>
                  <a:pt x="476865" y="346587"/>
                  <a:pt x="572729" y="388374"/>
                  <a:pt x="825910" y="339213"/>
                </a:cubicBezTo>
                <a:cubicBezTo>
                  <a:pt x="1079091" y="290052"/>
                  <a:pt x="1468694" y="145026"/>
                  <a:pt x="1858297" y="0"/>
                </a:cubicBez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4DF53A-49CA-F506-0722-FBBA13141105}"/>
                  </a:ext>
                </a:extLst>
              </p:cNvPr>
              <p:cNvSpPr txBox="1"/>
              <p:nvPr/>
            </p:nvSpPr>
            <p:spPr>
              <a:xfrm>
                <a:off x="4572000" y="4495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4DF53A-49CA-F506-0722-FBBA1314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95800"/>
                <a:ext cx="39626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84" grpId="0" animBg="1"/>
      <p:bldP spid="85" grpId="0" animBg="1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518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In each iteration, at least one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5181600" cy="4525963"/>
              </a:xfrm>
              <a:blipFill>
                <a:blip r:embed="rId3"/>
                <a:stretch>
                  <a:fillRect l="-98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FE3EF17-A1CB-5153-19F0-F8F9C73F7AFA}"/>
              </a:ext>
            </a:extLst>
          </p:cNvPr>
          <p:cNvSpPr/>
          <p:nvPr/>
        </p:nvSpPr>
        <p:spPr>
          <a:xfrm>
            <a:off x="8038771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84095-BEE8-388C-C5C4-A1889EBABC44}"/>
              </a:ext>
            </a:extLst>
          </p:cNvPr>
          <p:cNvSpPr/>
          <p:nvPr/>
        </p:nvSpPr>
        <p:spPr>
          <a:xfrm>
            <a:off x="6629400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6651B3-28B3-5AB3-1822-06ECBDD5ACA4}"/>
                  </a:ext>
                </a:extLst>
              </p:cNvPr>
              <p:cNvSpPr txBox="1"/>
              <p:nvPr/>
            </p:nvSpPr>
            <p:spPr>
              <a:xfrm>
                <a:off x="5562600" y="4297894"/>
                <a:ext cx="1524000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6651B3-28B3-5AB3-1822-06ECBDD5A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97894"/>
                <a:ext cx="1524000" cy="375552"/>
              </a:xfrm>
              <a:prstGeom prst="rect">
                <a:avLst/>
              </a:prstGeom>
              <a:blipFill>
                <a:blip r:embed="rId6"/>
                <a:stretch>
                  <a:fillRect l="-41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>
            <a:extLst>
              <a:ext uri="{FF2B5EF4-FFF2-40B4-BE49-F238E27FC236}">
                <a16:creationId xmlns:a16="http://schemas.microsoft.com/office/drawing/2014/main" id="{CC4E5C18-B225-949A-403D-30353B781955}"/>
              </a:ext>
            </a:extLst>
          </p:cNvPr>
          <p:cNvSpPr/>
          <p:nvPr/>
        </p:nvSpPr>
        <p:spPr>
          <a:xfrm>
            <a:off x="4258926" y="4024043"/>
            <a:ext cx="5037474" cy="1614757"/>
          </a:xfrm>
          <a:prstGeom prst="cloudCallout">
            <a:avLst>
              <a:gd name="adj1" fmla="val 20913"/>
              <a:gd name="adj2" fmla="val 74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modify the </a:t>
            </a:r>
            <a:r>
              <a:rPr lang="en-US" sz="1600" b="1" dirty="0">
                <a:solidFill>
                  <a:schemeClr val="tx1"/>
                </a:solidFill>
              </a:rPr>
              <a:t>FF</a:t>
            </a:r>
            <a:r>
              <a:rPr lang="en-US" sz="1600" dirty="0">
                <a:solidFill>
                  <a:schemeClr val="tx1"/>
                </a:solidFill>
              </a:rPr>
              <a:t> algorithm so that the number of times an edge </a:t>
            </a:r>
            <a:r>
              <a:rPr lang="en-US" sz="1600" b="1" u="sng" dirty="0">
                <a:solidFill>
                  <a:schemeClr val="tx1"/>
                </a:solidFill>
              </a:rPr>
              <a:t>disappears</a:t>
            </a:r>
            <a:r>
              <a:rPr lang="en-US" sz="1600" dirty="0">
                <a:solidFill>
                  <a:schemeClr val="tx1"/>
                </a:solidFill>
              </a:rPr>
              <a:t> during the algorithm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12486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uiExpand="1" build="p"/>
      <p:bldP spid="2" grpId="0" animBg="1"/>
      <p:bldP spid="7" grpId="0" animBg="1"/>
      <p:bldP spid="9" grpId="0" animBg="1"/>
      <p:bldP spid="10" grpId="0" animBg="1"/>
      <p:bldP spid="11" grpId="0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8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>
                <a:blip r:embed="rId2"/>
                <a:stretch>
                  <a:fillRect l="-772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>
                <a:blip r:embed="rId2"/>
                <a:stretch>
                  <a:fillRect l="-1207" t="-943" b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Down Ribbon 59"/>
              <p:cNvSpPr/>
              <p:nvPr/>
            </p:nvSpPr>
            <p:spPr>
              <a:xfrm>
                <a:off x="6033653" y="3706701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53" y="3706701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11BD77-3BF6-D619-6B4D-EDBA9A25F1A3}"/>
              </a:ext>
            </a:extLst>
          </p:cNvPr>
          <p:cNvSpPr txBox="1"/>
          <p:nvPr/>
        </p:nvSpPr>
        <p:spPr>
          <a:xfrm>
            <a:off x="5648281" y="3276866"/>
            <a:ext cx="352512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Using </a:t>
            </a:r>
            <a:r>
              <a:rPr lang="en-US" sz="1600" b="1" dirty="0">
                <a:solidFill>
                  <a:srgbClr val="C00000"/>
                </a:solidFill>
              </a:rPr>
              <a:t>Lemma </a:t>
            </a:r>
            <a:r>
              <a:rPr lang="en-US" sz="1600" dirty="0"/>
              <a:t>from the previous slide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059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  <p:bldP spid="62" grpId="0"/>
      <p:bldP spid="6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   ----- (1)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Recall that each iteration results in disappearing of at least one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So, using (1), the 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A1EA-CBDF-A841-B6EF-DB7E34C07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6C31"/>
                </a:solidFill>
              </a:rPr>
              <a:t>Homework</a:t>
            </a:r>
          </a:p>
          <a:p>
            <a:pPr algn="ctr"/>
            <a:endParaRPr lang="en-US" sz="36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2639A-905B-E645-8EE8-25C08758D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303A4-CB29-1348-ADFC-1A52CCA2D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8E6CD-817C-7A4F-9C21-67301F8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1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236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057400"/>
              <a:chOff x="3276600" y="2362200"/>
              <a:chExt cx="152400" cy="2057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3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057400"/>
                <a:chOff x="3276600" y="2362200"/>
                <a:chExt cx="152400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>
            <a:extLst>
              <a:ext uri="{FF2B5EF4-FFF2-40B4-BE49-F238E27FC236}">
                <a16:creationId xmlns:a16="http://schemas.microsoft.com/office/drawing/2014/main" id="{D8B25BE6-BFBB-451C-2AB0-05A04B977311}"/>
              </a:ext>
            </a:extLst>
          </p:cNvPr>
          <p:cNvSpPr/>
          <p:nvPr/>
        </p:nvSpPr>
        <p:spPr>
          <a:xfrm>
            <a:off x="5121433" y="1223270"/>
            <a:ext cx="4079686" cy="838200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  <p:sp>
        <p:nvSpPr>
          <p:cNvPr id="11" name="Cloud Callout 9">
            <a:extLst>
              <a:ext uri="{FF2B5EF4-FFF2-40B4-BE49-F238E27FC236}">
                <a16:creationId xmlns:a16="http://schemas.microsoft.com/office/drawing/2014/main" id="{237588C6-0B4C-E7B7-1328-85774C683322}"/>
              </a:ext>
            </a:extLst>
          </p:cNvPr>
          <p:cNvSpPr/>
          <p:nvPr/>
        </p:nvSpPr>
        <p:spPr>
          <a:xfrm>
            <a:off x="-234900" y="1209873"/>
            <a:ext cx="4692600" cy="84967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extract the matching from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loud Callout 9">
                <a:extLst>
                  <a:ext uri="{FF2B5EF4-FFF2-40B4-BE49-F238E27FC236}">
                    <a16:creationId xmlns:a16="http://schemas.microsoft.com/office/drawing/2014/main" id="{9D35CD4E-5675-F94E-6604-1C7A5AEF4D84}"/>
                  </a:ext>
                </a:extLst>
              </p:cNvPr>
              <p:cNvSpPr/>
              <p:nvPr/>
            </p:nvSpPr>
            <p:spPr>
              <a:xfrm>
                <a:off x="6648" y="5376207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will you establish that the value of maximum flow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same as the same as size of  maximum matching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loud Callout 9">
                <a:extLst>
                  <a:ext uri="{FF2B5EF4-FFF2-40B4-BE49-F238E27FC236}">
                    <a16:creationId xmlns:a16="http://schemas.microsoft.com/office/drawing/2014/main" id="{9D35CD4E-5675-F94E-6604-1C7A5AEF4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" y="5376207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5F28A61-A05E-94DA-22A0-79711A9EF98E}"/>
              </a:ext>
            </a:extLst>
          </p:cNvPr>
          <p:cNvSpPr txBox="1"/>
          <p:nvPr/>
        </p:nvSpPr>
        <p:spPr>
          <a:xfrm>
            <a:off x="7773061" y="3327892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  <p:bldP spid="11" grpId="0" animBg="1"/>
      <p:bldP spid="12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Callout 9">
            <a:extLst>
              <a:ext uri="{FF2B5EF4-FFF2-40B4-BE49-F238E27FC236}">
                <a16:creationId xmlns:a16="http://schemas.microsoft.com/office/drawing/2014/main" id="{BA36A4AC-0AF3-ADE7-F69F-73E057241FA1}"/>
              </a:ext>
            </a:extLst>
          </p:cNvPr>
          <p:cNvSpPr/>
          <p:nvPr/>
        </p:nvSpPr>
        <p:spPr>
          <a:xfrm>
            <a:off x="5046757" y="4256672"/>
            <a:ext cx="4079686" cy="838200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  <p:sp>
        <p:nvSpPr>
          <p:cNvPr id="3" name="Cloud Callout 9">
            <a:extLst>
              <a:ext uri="{FF2B5EF4-FFF2-40B4-BE49-F238E27FC236}">
                <a16:creationId xmlns:a16="http://schemas.microsoft.com/office/drawing/2014/main" id="{4632C3DD-A689-4912-5095-FFEAE0462603}"/>
              </a:ext>
            </a:extLst>
          </p:cNvPr>
          <p:cNvSpPr/>
          <p:nvPr/>
        </p:nvSpPr>
        <p:spPr>
          <a:xfrm>
            <a:off x="20881" y="4485852"/>
            <a:ext cx="4914900" cy="764152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extract the edge disjoint paths from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9">
                <a:extLst>
                  <a:ext uri="{FF2B5EF4-FFF2-40B4-BE49-F238E27FC236}">
                    <a16:creationId xmlns:a16="http://schemas.microsoft.com/office/drawing/2014/main" id="{1074E7AE-B1AB-CE19-CBC8-F75AB1C39049}"/>
                  </a:ext>
                </a:extLst>
              </p:cNvPr>
              <p:cNvSpPr/>
              <p:nvPr/>
            </p:nvSpPr>
            <p:spPr>
              <a:xfrm>
                <a:off x="1358467" y="5514585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will you establish that the value of maximum flow in the new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same as the same as the maximum number of edge disjoint paths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loud Callout 9">
                <a:extLst>
                  <a:ext uri="{FF2B5EF4-FFF2-40B4-BE49-F238E27FC236}">
                    <a16:creationId xmlns:a16="http://schemas.microsoft.com/office/drawing/2014/main" id="{1074E7AE-B1AB-CE19-CBC8-F75AB1C39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67" y="5514585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F28F57-F02B-A09A-0863-C0A4145D9357}"/>
              </a:ext>
            </a:extLst>
          </p:cNvPr>
          <p:cNvSpPr txBox="1"/>
          <p:nvPr/>
        </p:nvSpPr>
        <p:spPr>
          <a:xfrm>
            <a:off x="7925461" y="3613666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" grpId="0" animBg="1"/>
      <p:bldP spid="3" grpId="0" animBg="1"/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905F-62B1-E932-5B30-0BB56CA1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7F0-E673-A487-A9C5-DBBE5F18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shall discuss these problems in the next lecture.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are strongly advised to do the homework given in the class.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790B-0ED8-A01C-D03B-94377EE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>
                <a:blip r:embed="rId3"/>
                <a:stretch>
                  <a:fillRect l="-105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3033442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E7AB8-5385-36A3-F89A-63DC6CB50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Edges in </a:t>
                </a:r>
                <a:r>
                  <a:rPr lang="en-US" sz="3600" b="1" dirty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E7AB8-5385-36A3-F89A-63DC6CB50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1C43-5150-33B1-5B51-3B90891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BA6C2-0AED-BC87-58C9-A020A82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80139E-08BA-1D31-7DEB-9259B2950D29}"/>
              </a:ext>
            </a:extLst>
          </p:cNvPr>
          <p:cNvCxnSpPr/>
          <p:nvPr/>
        </p:nvCxnSpPr>
        <p:spPr>
          <a:xfrm>
            <a:off x="2314017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DEAFE97-6A27-CECE-EDA1-1F2F910E85C1}"/>
              </a:ext>
            </a:extLst>
          </p:cNvPr>
          <p:cNvSpPr/>
          <p:nvPr/>
        </p:nvSpPr>
        <p:spPr>
          <a:xfrm>
            <a:off x="2204526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2B2395-B0B5-4954-2B9B-4900CE9E5BBF}"/>
              </a:ext>
            </a:extLst>
          </p:cNvPr>
          <p:cNvSpPr/>
          <p:nvPr/>
        </p:nvSpPr>
        <p:spPr>
          <a:xfrm>
            <a:off x="2916220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15564-7EF6-FB24-E66A-681A1E1FBB96}"/>
              </a:ext>
            </a:extLst>
          </p:cNvPr>
          <p:cNvCxnSpPr/>
          <p:nvPr/>
        </p:nvCxnSpPr>
        <p:spPr>
          <a:xfrm>
            <a:off x="2336306" y="4648200"/>
            <a:ext cx="5797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A9D89A-E7D1-2EB3-5707-717532565D2B}"/>
              </a:ext>
            </a:extLst>
          </p:cNvPr>
          <p:cNvSpPr/>
          <p:nvPr/>
        </p:nvSpPr>
        <p:spPr>
          <a:xfrm>
            <a:off x="2226815" y="45720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0D5950-0CD5-DE55-00E5-FA92A03A69F5}"/>
              </a:ext>
            </a:extLst>
          </p:cNvPr>
          <p:cNvSpPr/>
          <p:nvPr/>
        </p:nvSpPr>
        <p:spPr>
          <a:xfrm>
            <a:off x="2938509" y="45720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6CFA1-F07E-0982-16B7-E8A9D007D619}"/>
              </a:ext>
            </a:extLst>
          </p:cNvPr>
          <p:cNvSpPr txBox="1"/>
          <p:nvPr/>
        </p:nvSpPr>
        <p:spPr>
          <a:xfrm>
            <a:off x="1884256" y="1992868"/>
            <a:ext cx="14685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Forward 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EC701-67A7-53FA-F767-FBBA87BF5D99}"/>
              </a:ext>
            </a:extLst>
          </p:cNvPr>
          <p:cNvSpPr txBox="1"/>
          <p:nvPr/>
        </p:nvSpPr>
        <p:spPr>
          <a:xfrm>
            <a:off x="1826007" y="4800600"/>
            <a:ext cx="1600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Backward Edge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16905F-8981-25BE-FC5C-81439CD40019}"/>
              </a:ext>
            </a:extLst>
          </p:cNvPr>
          <p:cNvCxnSpPr/>
          <p:nvPr/>
        </p:nvCxnSpPr>
        <p:spPr>
          <a:xfrm>
            <a:off x="6603506" y="35814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E11532-3A9F-AAFC-7809-C4E89C5C44AD}"/>
              </a:ext>
            </a:extLst>
          </p:cNvPr>
          <p:cNvSpPr/>
          <p:nvPr/>
        </p:nvSpPr>
        <p:spPr>
          <a:xfrm>
            <a:off x="6494015" y="35052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8848D5-C4E2-B867-59F6-B2C2CD7E8134}"/>
              </a:ext>
            </a:extLst>
          </p:cNvPr>
          <p:cNvSpPr/>
          <p:nvPr/>
        </p:nvSpPr>
        <p:spPr>
          <a:xfrm>
            <a:off x="7205709" y="35052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DEA2D7-1ED1-F295-341E-9862A961FF26}"/>
              </a:ext>
            </a:extLst>
          </p:cNvPr>
          <p:cNvCxnSpPr/>
          <p:nvPr/>
        </p:nvCxnSpPr>
        <p:spPr>
          <a:xfrm>
            <a:off x="6600702" y="3577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B2CE61-C276-9019-E0A1-A523C3B211DC}"/>
              </a:ext>
            </a:extLst>
          </p:cNvPr>
          <p:cNvSpPr txBox="1"/>
          <p:nvPr/>
        </p:nvSpPr>
        <p:spPr>
          <a:xfrm>
            <a:off x="6345921" y="3771336"/>
            <a:ext cx="10454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Any Edge</a:t>
            </a:r>
          </a:p>
        </p:txBody>
      </p:sp>
    </p:spTree>
    <p:extLst>
      <p:ext uri="{BB962C8B-B14F-4D97-AF65-F5344CB8AC3E}">
        <p14:creationId xmlns:p14="http://schemas.microsoft.com/office/powerpoint/2010/main" val="37217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19050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3"/>
                <a:stretch>
                  <a:fillRect t="-1538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4478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14477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122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813" y="22098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86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252642"/>
                <a:ext cx="556499" cy="39555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51816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36963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378" y="2522748"/>
                <a:ext cx="266266" cy="369332"/>
              </a:xfrm>
              <a:prstGeom prst="rect">
                <a:avLst/>
              </a:prstGeom>
              <a:blipFill>
                <a:blip r:embed="rId10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38767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37673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44789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44080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72" y="2522748"/>
                <a:ext cx="269721" cy="369332"/>
              </a:xfrm>
              <a:prstGeom prst="rect">
                <a:avLst/>
              </a:prstGeom>
              <a:blipFill>
                <a:blip r:embed="rId11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529E0F-F4AF-E319-5622-AE5DC3AA2A0D}"/>
              </a:ext>
            </a:extLst>
          </p:cNvPr>
          <p:cNvCxnSpPr/>
          <p:nvPr/>
        </p:nvCxnSpPr>
        <p:spPr>
          <a:xfrm>
            <a:off x="3886200" y="25103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CFD1C6-8E22-01F3-2FD9-02D85919A84F}"/>
              </a:ext>
            </a:extLst>
          </p:cNvPr>
          <p:cNvCxnSpPr>
            <a:cxnSpLocks/>
          </p:cNvCxnSpPr>
          <p:nvPr/>
        </p:nvCxnSpPr>
        <p:spPr>
          <a:xfrm flipH="1">
            <a:off x="3962400" y="46482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7B72A7-9A36-4074-6D5D-D033E494BB3C}"/>
              </a:ext>
            </a:extLst>
          </p:cNvPr>
          <p:cNvCxnSpPr/>
          <p:nvPr/>
        </p:nvCxnSpPr>
        <p:spPr>
          <a:xfrm>
            <a:off x="4314702" y="46482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77FD27-217D-A159-DC5F-0CD39997EECF}"/>
              </a:ext>
            </a:extLst>
          </p:cNvPr>
          <p:cNvSpPr txBox="1"/>
          <p:nvPr/>
        </p:nvSpPr>
        <p:spPr>
          <a:xfrm>
            <a:off x="4120376" y="43434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55" grpId="0" animBg="1"/>
      <p:bldP spid="56" grpId="0"/>
      <p:bldP spid="58" grpId="0" animBg="1"/>
      <p:bldP spid="59" grpId="0" animBg="1"/>
      <p:bldP spid="60" grpId="0"/>
      <p:bldP spid="25" grpId="0"/>
      <p:bldP spid="2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14368</TotalTime>
  <Words>1630</Words>
  <Application>Microsoft Office PowerPoint</Application>
  <PresentationFormat>On-screen Show (4:3)</PresentationFormat>
  <Paragraphs>479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Edges in Residual Network G_f </vt:lpstr>
      <vt:lpstr>Disappearance of an edge </vt:lpstr>
      <vt:lpstr>(Re)-Appearance of an edge </vt:lpstr>
      <vt:lpstr>Journey of an edge </vt:lpstr>
      <vt:lpstr>Journey of an edge </vt:lpstr>
      <vt:lpstr>Journey of an edge </vt:lpstr>
      <vt:lpstr>Algorithm 2  </vt:lpstr>
      <vt:lpstr>Algorithm 2  </vt:lpstr>
      <vt:lpstr>A crucial Insight </vt:lpstr>
      <vt:lpstr>Bounding the disappearing/re-appearing  of an edge </vt:lpstr>
      <vt:lpstr>Analysis of Algorithm 2</vt:lpstr>
      <vt:lpstr>Proof of the monotonic increase of  distanceS in  residual network</vt:lpstr>
      <vt:lpstr>Application # 1 of Max-Flow</vt:lpstr>
      <vt:lpstr>Bipartite matching</vt:lpstr>
      <vt:lpstr>Bipartite matching               Maximum Flow</vt:lpstr>
      <vt:lpstr>Application # 2 of Max-Flow</vt:lpstr>
      <vt:lpstr>Maximum no. of Edge Disjoint paths from s to t  </vt:lpstr>
      <vt:lpstr>Maximum no. of Edge Disjoint paths from s to t  </vt:lpstr>
      <vt:lpstr>Generalization of max-flow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1364</cp:revision>
  <dcterms:created xsi:type="dcterms:W3CDTF">2011-12-03T04:13:03Z</dcterms:created>
  <dcterms:modified xsi:type="dcterms:W3CDTF">2023-10-06T07:40:50Z</dcterms:modified>
</cp:coreProperties>
</file>