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16" r:id="rId2"/>
    <p:sldId id="557" r:id="rId3"/>
    <p:sldId id="539" r:id="rId4"/>
    <p:sldId id="536" r:id="rId5"/>
    <p:sldId id="537" r:id="rId6"/>
    <p:sldId id="544" r:id="rId7"/>
    <p:sldId id="572" r:id="rId8"/>
    <p:sldId id="538" r:id="rId9"/>
    <p:sldId id="514" r:id="rId10"/>
    <p:sldId id="483" r:id="rId11"/>
    <p:sldId id="488" r:id="rId12"/>
    <p:sldId id="489" r:id="rId13"/>
    <p:sldId id="497" r:id="rId14"/>
    <p:sldId id="492" r:id="rId15"/>
    <p:sldId id="494" r:id="rId16"/>
    <p:sldId id="505" r:id="rId17"/>
    <p:sldId id="576" r:id="rId18"/>
    <p:sldId id="493" r:id="rId19"/>
    <p:sldId id="506" r:id="rId20"/>
    <p:sldId id="515" r:id="rId21"/>
    <p:sldId id="577" r:id="rId22"/>
    <p:sldId id="580" r:id="rId23"/>
    <p:sldId id="504" r:id="rId24"/>
    <p:sldId id="498" r:id="rId25"/>
    <p:sldId id="491" r:id="rId26"/>
    <p:sldId id="518" r:id="rId27"/>
    <p:sldId id="51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038" autoAdjust="0"/>
  </p:normalViewPr>
  <p:slideViewPr>
    <p:cSldViewPr>
      <p:cViewPr varScale="1">
        <p:scale>
          <a:sx n="107" d="100"/>
          <a:sy n="107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28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006C31"/>
                </a:solidFill>
              </a:rPr>
              <a:t>A powerful tool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b="1" dirty="0" err="1">
                <a:solidFill>
                  <a:schemeClr val="tx1"/>
                </a:solidFill>
              </a:rPr>
              <a:t>analyse</a:t>
            </a:r>
            <a:r>
              <a:rPr lang="en-US" sz="2400" b="1" dirty="0">
                <a:solidFill>
                  <a:schemeClr val="tx1"/>
                </a:solidFill>
              </a:rPr>
              <a:t> algorithm)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042817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1684580-F4C8-769A-BD75-F6DF9A843DE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733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b="1" kern="1200" cap="all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dirty="0"/>
                  <a:t>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increment operations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1684580-F4C8-769A-BD75-F6DF9A84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7338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l="-1852" t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1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4400" y="20574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0099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23E3837-F905-19B4-F0F2-2AB7460B205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b="1" kern="1200" cap="all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dirty="0"/>
                  <a:t>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increment operations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3" name="Title 5">
                <a:extLst>
                  <a:ext uri="{FF2B5EF4-FFF2-40B4-BE49-F238E27FC236}">
                    <a16:creationId xmlns:a16="http://schemas.microsoft.com/office/drawing/2014/main" id="{823E3837-F905-19B4-F0F2-2AB7460B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blipFill>
                <a:blip r:embed="rId5"/>
                <a:stretch>
                  <a:fillRect l="-1852" t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2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7     6     5     4      3     2     1     0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increments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09163" y="29718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5">
                <a:extLst>
                  <a:ext uri="{FF2B5EF4-FFF2-40B4-BE49-F238E27FC236}">
                    <a16:creationId xmlns:a16="http://schemas.microsoft.com/office/drawing/2014/main" id="{52F5446C-EDF9-B5E3-34E8-7F8905069F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b="1" kern="1200" cap="all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200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dirty="0"/>
                  <a:t>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increment operations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5">
                <a:extLst>
                  <a:ext uri="{FF2B5EF4-FFF2-40B4-BE49-F238E27FC236}">
                    <a16:creationId xmlns:a16="http://schemas.microsoft.com/office/drawing/2014/main" id="{52F5446C-EDF9-B5E3-34E8-7F890506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2400"/>
                <a:ext cx="8229600" cy="1143000"/>
              </a:xfrm>
              <a:prstGeom prst="rect">
                <a:avLst/>
              </a:prstGeom>
              <a:blipFill>
                <a:blip r:embed="rId10"/>
                <a:stretch>
                  <a:fillRect l="-1852" t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Multi-pop(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Top</a:t>
                  </a:r>
                </a:p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elements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10967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1096775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9812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                      …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r>
                  <a:rPr lang="en-US" sz="2000" dirty="0"/>
                  <a:t> …                       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pushed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>
                    <a:solidFill>
                      <a:schemeClr val="tx1"/>
                    </a:solidFill>
                  </a:rPr>
                  <a:t>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54917" y="3810000"/>
            <a:ext cx="31197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pop operations of all </a:t>
            </a:r>
            <a:r>
              <a:rPr lang="en-US" u="sng" dirty="0" err="1"/>
              <a:t>multipops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COST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Inspiration from </a:t>
            </a:r>
            <a:r>
              <a:rPr lang="en-US" sz="2800" b="1" dirty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219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524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1143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DBF47-7CD1-164B-BBC1-EF7B84BEC139}"/>
              </a:ext>
            </a:extLst>
          </p:cNvPr>
          <p:cNvSpPr/>
          <p:nvPr/>
        </p:nvSpPr>
        <p:spPr>
          <a:xfrm>
            <a:off x="3945194" y="3965813"/>
            <a:ext cx="397960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Examples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2590800" y="4495800"/>
            <a:ext cx="4855029" cy="762000"/>
          </a:xfrm>
          <a:prstGeom prst="cloudCallout">
            <a:avLst>
              <a:gd name="adj1" fmla="val -29166"/>
              <a:gd name="adj2" fmla="val 749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have a simpler BST ?</a:t>
            </a:r>
          </a:p>
        </p:txBody>
      </p:sp>
    </p:spTree>
    <p:extLst>
      <p:ext uri="{BB962C8B-B14F-4D97-AF65-F5344CB8AC3E}">
        <p14:creationId xmlns:p14="http://schemas.microsoft.com/office/powerpoint/2010/main" val="30355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In order to show that the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it suffices to show that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  <a:blipFill rotWithShape="1">
                <a:blip r:embed="rId2"/>
                <a:stretch>
                  <a:fillRect l="-752" t="-612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5194998" y="2958402"/>
            <a:ext cx="354204" cy="2819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845560"/>
            <a:ext cx="329184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715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5638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863134-E775-6FBB-AEFC-66CC53C0B868}"/>
                  </a:ext>
                </a:extLst>
              </p:cNvPr>
              <p:cNvSpPr txBox="1"/>
              <p:nvPr/>
            </p:nvSpPr>
            <p:spPr>
              <a:xfrm>
                <a:off x="4916686" y="4919881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863134-E775-6FBB-AEFC-66CC53C0B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6" y="4919881"/>
                <a:ext cx="1016625" cy="369332"/>
              </a:xfrm>
              <a:prstGeom prst="rect">
                <a:avLst/>
              </a:prstGeom>
              <a:blipFill>
                <a:blip r:embed="rId7"/>
                <a:stretch>
                  <a:fillRect t="-8197" r="-48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18A3F7-6A35-1010-FFCA-935AF52FC914}"/>
              </a:ext>
            </a:extLst>
          </p:cNvPr>
          <p:cNvSpPr txBox="1"/>
          <p:nvPr/>
        </p:nvSpPr>
        <p:spPr>
          <a:xfrm>
            <a:off x="5156411" y="4427718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BBA9B9-E3C5-5EBA-98E9-85521416F3BD}"/>
                  </a:ext>
                </a:extLst>
              </p:cNvPr>
              <p:cNvSpPr txBox="1"/>
              <p:nvPr/>
            </p:nvSpPr>
            <p:spPr>
              <a:xfrm>
                <a:off x="1536699" y="4369610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BBA9B9-E3C5-5EBA-98E9-85521416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99" y="4369610"/>
                <a:ext cx="1253869" cy="369332"/>
              </a:xfrm>
              <a:prstGeom prst="rect">
                <a:avLst/>
              </a:prstGeom>
              <a:blipFill>
                <a:blip r:embed="rId8"/>
                <a:stretch>
                  <a:fillRect t="-10000" r="-339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0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5" grpId="0" animBg="1"/>
      <p:bldP spid="13" grpId="0" animBg="1"/>
      <p:bldP spid="14" grpId="0" animBg="1"/>
      <p:bldP spid="16" grpId="0" animBg="1"/>
      <p:bldP spid="17" grpId="0" animBg="1"/>
      <p:bldP spid="12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521008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3B900-E58E-4B58-E2D7-10628C6530F6}"/>
              </a:ext>
            </a:extLst>
          </p:cNvPr>
          <p:cNvSpPr/>
          <p:nvPr/>
        </p:nvSpPr>
        <p:spPr>
          <a:xfrm>
            <a:off x="1371600" y="24448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9797-05B7-4F76-D186-5B1266A4CD6B}"/>
              </a:ext>
            </a:extLst>
          </p:cNvPr>
          <p:cNvSpPr/>
          <p:nvPr/>
        </p:nvSpPr>
        <p:spPr>
          <a:xfrm>
            <a:off x="1676400" y="2521008"/>
            <a:ext cx="304800" cy="1343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AFA78-BA7A-A7BA-46D6-9C9372BBE2B2}"/>
              </a:ext>
            </a:extLst>
          </p:cNvPr>
          <p:cNvSpPr/>
          <p:nvPr/>
        </p:nvSpPr>
        <p:spPr>
          <a:xfrm>
            <a:off x="1981200" y="23305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633620-C5BA-6CC0-D5C8-AABCEEA96ABA}"/>
              </a:ext>
            </a:extLst>
          </p:cNvPr>
          <p:cNvSpPr/>
          <p:nvPr/>
        </p:nvSpPr>
        <p:spPr>
          <a:xfrm>
            <a:off x="2895600" y="2521008"/>
            <a:ext cx="304800" cy="114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8E0-9D5D-9A7C-C854-0773D58ECA23}"/>
              </a:ext>
            </a:extLst>
          </p:cNvPr>
          <p:cNvSpPr/>
          <p:nvPr/>
        </p:nvSpPr>
        <p:spPr>
          <a:xfrm>
            <a:off x="1984545" y="2341758"/>
            <a:ext cx="304800" cy="6364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FBF40-3E35-94F2-004F-0E54670DA79C}"/>
              </a:ext>
            </a:extLst>
          </p:cNvPr>
          <p:cNvSpPr/>
          <p:nvPr/>
        </p:nvSpPr>
        <p:spPr>
          <a:xfrm>
            <a:off x="1676400" y="2521009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F922-ABF6-8020-D2BF-13DFE75FFEE4}"/>
              </a:ext>
            </a:extLst>
          </p:cNvPr>
          <p:cNvSpPr/>
          <p:nvPr/>
        </p:nvSpPr>
        <p:spPr>
          <a:xfrm>
            <a:off x="1372289" y="2444808"/>
            <a:ext cx="3048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4E1418-29F5-3368-93EB-B89B9F3D4B3A}"/>
              </a:ext>
            </a:extLst>
          </p:cNvPr>
          <p:cNvSpPr/>
          <p:nvPr/>
        </p:nvSpPr>
        <p:spPr>
          <a:xfrm>
            <a:off x="2895600" y="2521008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920811"/>
            <a:ext cx="304800" cy="205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8400" y="2749608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9803" y="228600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71600" y="692208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71600" y="2978208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6299" y="3133292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47455" y="2978208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ight Brace 31"/>
          <p:cNvSpPr/>
          <p:nvPr/>
        </p:nvSpPr>
        <p:spPr>
          <a:xfrm>
            <a:off x="3570242" y="914400"/>
            <a:ext cx="187179" cy="5207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66618" y="884077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F2765AC-D2EF-476D-3AFB-1E9974B2995C}"/>
              </a:ext>
            </a:extLst>
          </p:cNvPr>
          <p:cNvSpPr/>
          <p:nvPr/>
        </p:nvSpPr>
        <p:spPr>
          <a:xfrm flipH="1">
            <a:off x="1164744" y="2263153"/>
            <a:ext cx="186851" cy="7153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A6E5C-330C-1258-C83F-655370D6F9A3}"/>
              </a:ext>
            </a:extLst>
          </p:cNvPr>
          <p:cNvSpPr txBox="1"/>
          <p:nvPr/>
        </p:nvSpPr>
        <p:spPr>
          <a:xfrm>
            <a:off x="0" y="2444808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5FBA19-5E36-5753-1F5F-F751B706EB15}"/>
              </a:ext>
            </a:extLst>
          </p:cNvPr>
          <p:cNvCxnSpPr/>
          <p:nvPr/>
        </p:nvCxnSpPr>
        <p:spPr>
          <a:xfrm flipV="1">
            <a:off x="1295400" y="3886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A4B83A-F35F-3016-2A3D-4C77CB93ED67}"/>
              </a:ext>
            </a:extLst>
          </p:cNvPr>
          <p:cNvCxnSpPr/>
          <p:nvPr/>
        </p:nvCxnSpPr>
        <p:spPr>
          <a:xfrm>
            <a:off x="1295400" y="6172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B0B4A1-80CD-136B-2DCE-551E41F4DAB0}"/>
              </a:ext>
            </a:extLst>
          </p:cNvPr>
          <p:cNvSpPr txBox="1"/>
          <p:nvPr/>
        </p:nvSpPr>
        <p:spPr>
          <a:xfrm>
            <a:off x="762000" y="3431576"/>
            <a:ext cx="1592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Amortized cost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340BB-B419-59CD-ED00-2CDA36FEE22E}"/>
              </a:ext>
            </a:extLst>
          </p:cNvPr>
          <p:cNvSpPr txBox="1"/>
          <p:nvPr/>
        </p:nvSpPr>
        <p:spPr>
          <a:xfrm>
            <a:off x="3708496" y="633626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AFCEF-B8B3-69CD-1DDF-5FCBEEDF60A8}"/>
              </a:ext>
            </a:extLst>
          </p:cNvPr>
          <p:cNvGrpSpPr/>
          <p:nvPr/>
        </p:nvGrpSpPr>
        <p:grpSpPr>
          <a:xfrm>
            <a:off x="3159553" y="2978208"/>
            <a:ext cx="410689" cy="1524000"/>
            <a:chOff x="2766455" y="3886200"/>
            <a:chExt cx="410689" cy="1524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E801F-6FA3-AA0C-1B10-05B45637073A}"/>
                </a:ext>
              </a:extLst>
            </p:cNvPr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FE7B2E1-59CC-35E8-DA14-27E9240D77F3}"/>
                    </a:ext>
                  </a:extLst>
                </p:cNvPr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9CD1BFE-CEB3-876D-A3F9-36BBE77977E6}"/>
              </a:ext>
            </a:extLst>
          </p:cNvPr>
          <p:cNvSpPr/>
          <p:nvPr/>
        </p:nvSpPr>
        <p:spPr>
          <a:xfrm>
            <a:off x="3200400" y="939791"/>
            <a:ext cx="304800" cy="495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AE26F0-CF49-F519-D0D7-66D8E7415F8A}"/>
              </a:ext>
            </a:extLst>
          </p:cNvPr>
          <p:cNvGrpSpPr/>
          <p:nvPr/>
        </p:nvGrpSpPr>
        <p:grpSpPr>
          <a:xfrm>
            <a:off x="2438400" y="2740569"/>
            <a:ext cx="381000" cy="76200"/>
            <a:chOff x="2057400" y="3657600"/>
            <a:chExt cx="381000" cy="762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60827-8417-1C83-AF19-A459C00C15D1}"/>
                </a:ext>
              </a:extLst>
            </p:cNvPr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6823E4-BC08-67DB-4DA2-DFFC765A5858}"/>
                </a:ext>
              </a:extLst>
            </p:cNvPr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03FBE9C-7254-3FD3-B4E1-60A1C8E4555B}"/>
                </a:ext>
              </a:extLst>
            </p:cNvPr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itle 1">
            <a:extLst>
              <a:ext uri="{FF2B5EF4-FFF2-40B4-BE49-F238E27FC236}">
                <a16:creationId xmlns:a16="http://schemas.microsoft.com/office/drawing/2014/main" id="{9CD72054-0168-830B-165D-4782F875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"/>
            <a:ext cx="8229600" cy="1143000"/>
          </a:xfrm>
        </p:spPr>
        <p:txBody>
          <a:bodyPr/>
          <a:lstStyle/>
          <a:p>
            <a:r>
              <a:rPr lang="en-US" sz="2800" b="1" dirty="0"/>
              <a:t>This is how it may work out</a:t>
            </a:r>
            <a:br>
              <a:rPr lang="en-US" sz="3600" b="1" dirty="0"/>
            </a:b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2219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  <p:bldP spid="7" grpId="0" animBg="1"/>
      <p:bldP spid="17" grpId="0" animBg="1"/>
      <p:bldP spid="26" grpId="1" animBg="1"/>
      <p:bldP spid="34" grpId="1" animBg="1"/>
      <p:bldP spid="35" grpId="1" animBg="1"/>
      <p:bldP spid="36" grpId="1" animBg="1"/>
      <p:bldP spid="12" grpId="0" animBg="1"/>
      <p:bldP spid="21" grpId="0" animBg="1"/>
      <p:bldP spid="27" grpId="0"/>
      <p:bldP spid="32" grpId="0" animBg="1"/>
      <p:bldP spid="33" grpId="0" animBg="1"/>
      <p:bldP spid="19" grpId="0" animBg="1"/>
      <p:bldP spid="20" grpId="0" animBg="1"/>
      <p:bldP spid="24" grpId="0" animBg="1"/>
      <p:bldP spid="25" grpId="0"/>
      <p:bldP spid="39" grpId="1" animBg="1"/>
      <p:bldP spid="31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521008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635308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3B900-E58E-4B58-E2D7-10628C6530F6}"/>
              </a:ext>
            </a:extLst>
          </p:cNvPr>
          <p:cNvSpPr/>
          <p:nvPr/>
        </p:nvSpPr>
        <p:spPr>
          <a:xfrm>
            <a:off x="1371600" y="24448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9797-05B7-4F76-D186-5B1266A4CD6B}"/>
              </a:ext>
            </a:extLst>
          </p:cNvPr>
          <p:cNvSpPr/>
          <p:nvPr/>
        </p:nvSpPr>
        <p:spPr>
          <a:xfrm>
            <a:off x="1676400" y="2521008"/>
            <a:ext cx="304800" cy="1343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AFA78-BA7A-A7BA-46D6-9C9372BBE2B2}"/>
              </a:ext>
            </a:extLst>
          </p:cNvPr>
          <p:cNvSpPr/>
          <p:nvPr/>
        </p:nvSpPr>
        <p:spPr>
          <a:xfrm>
            <a:off x="1981200" y="2330508"/>
            <a:ext cx="304800" cy="190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633620-C5BA-6CC0-D5C8-AABCEEA96ABA}"/>
              </a:ext>
            </a:extLst>
          </p:cNvPr>
          <p:cNvSpPr/>
          <p:nvPr/>
        </p:nvSpPr>
        <p:spPr>
          <a:xfrm>
            <a:off x="2895600" y="2521008"/>
            <a:ext cx="304800" cy="114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8E0-9D5D-9A7C-C854-0773D58ECA23}"/>
              </a:ext>
            </a:extLst>
          </p:cNvPr>
          <p:cNvSpPr/>
          <p:nvPr/>
        </p:nvSpPr>
        <p:spPr>
          <a:xfrm>
            <a:off x="1907656" y="5535749"/>
            <a:ext cx="304800" cy="6364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FBF40-3E35-94F2-004F-0E54670DA79C}"/>
              </a:ext>
            </a:extLst>
          </p:cNvPr>
          <p:cNvSpPr/>
          <p:nvPr/>
        </p:nvSpPr>
        <p:spPr>
          <a:xfrm>
            <a:off x="1607085" y="5704949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F922-ABF6-8020-D2BF-13DFE75FFEE4}"/>
              </a:ext>
            </a:extLst>
          </p:cNvPr>
          <p:cNvSpPr/>
          <p:nvPr/>
        </p:nvSpPr>
        <p:spPr>
          <a:xfrm>
            <a:off x="1295400" y="5638799"/>
            <a:ext cx="3048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4E1418-29F5-3368-93EB-B89B9F3D4B3A}"/>
              </a:ext>
            </a:extLst>
          </p:cNvPr>
          <p:cNvSpPr/>
          <p:nvPr/>
        </p:nvSpPr>
        <p:spPr>
          <a:xfrm>
            <a:off x="2818711" y="5714999"/>
            <a:ext cx="304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920811"/>
            <a:ext cx="304800" cy="205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8400" y="2749608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9803" y="228600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71600" y="692208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71600" y="2978208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6299" y="3133292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47455" y="2978208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5200" y="3521359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1359"/>
                <a:ext cx="55175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>
            <a:off x="3570242" y="914400"/>
            <a:ext cx="187179" cy="5207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66618" y="884077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F2765AC-D2EF-476D-3AFB-1E9974B2995C}"/>
              </a:ext>
            </a:extLst>
          </p:cNvPr>
          <p:cNvSpPr/>
          <p:nvPr/>
        </p:nvSpPr>
        <p:spPr>
          <a:xfrm flipH="1">
            <a:off x="1164744" y="2263153"/>
            <a:ext cx="186851" cy="7153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A6E5C-330C-1258-C83F-655370D6F9A3}"/>
              </a:ext>
            </a:extLst>
          </p:cNvPr>
          <p:cNvSpPr txBox="1"/>
          <p:nvPr/>
        </p:nvSpPr>
        <p:spPr>
          <a:xfrm>
            <a:off x="0" y="2444808"/>
            <a:ext cx="10969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5FBA19-5E36-5753-1F5F-F751B706EB15}"/>
              </a:ext>
            </a:extLst>
          </p:cNvPr>
          <p:cNvCxnSpPr/>
          <p:nvPr/>
        </p:nvCxnSpPr>
        <p:spPr>
          <a:xfrm flipV="1">
            <a:off x="1295400" y="3886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A4B83A-F35F-3016-2A3D-4C77CB93ED67}"/>
              </a:ext>
            </a:extLst>
          </p:cNvPr>
          <p:cNvCxnSpPr/>
          <p:nvPr/>
        </p:nvCxnSpPr>
        <p:spPr>
          <a:xfrm>
            <a:off x="1295400" y="6172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B0B4A1-80CD-136B-2DCE-551E41F4DAB0}"/>
              </a:ext>
            </a:extLst>
          </p:cNvPr>
          <p:cNvSpPr txBox="1"/>
          <p:nvPr/>
        </p:nvSpPr>
        <p:spPr>
          <a:xfrm>
            <a:off x="762000" y="3431576"/>
            <a:ext cx="1592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Amortized cost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340BB-B419-59CD-ED00-2CDA36FEE22E}"/>
              </a:ext>
            </a:extLst>
          </p:cNvPr>
          <p:cNvSpPr txBox="1"/>
          <p:nvPr/>
        </p:nvSpPr>
        <p:spPr>
          <a:xfrm>
            <a:off x="3708496" y="633626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AFCEF-B8B3-69CD-1DDF-5FCBEEDF60A8}"/>
              </a:ext>
            </a:extLst>
          </p:cNvPr>
          <p:cNvGrpSpPr/>
          <p:nvPr/>
        </p:nvGrpSpPr>
        <p:grpSpPr>
          <a:xfrm>
            <a:off x="3159553" y="2978208"/>
            <a:ext cx="410689" cy="1524000"/>
            <a:chOff x="2766455" y="3886200"/>
            <a:chExt cx="410689" cy="1524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E801F-6FA3-AA0C-1B10-05B45637073A}"/>
                </a:ext>
              </a:extLst>
            </p:cNvPr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FE7B2E1-59CC-35E8-DA14-27E9240D77F3}"/>
                    </a:ext>
                  </a:extLst>
                </p:cNvPr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9CD1BFE-CEB3-876D-A3F9-36BBE77977E6}"/>
              </a:ext>
            </a:extLst>
          </p:cNvPr>
          <p:cNvSpPr/>
          <p:nvPr/>
        </p:nvSpPr>
        <p:spPr>
          <a:xfrm>
            <a:off x="3123511" y="5657835"/>
            <a:ext cx="304800" cy="495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AE26F0-CF49-F519-D0D7-66D8E7415F8A}"/>
              </a:ext>
            </a:extLst>
          </p:cNvPr>
          <p:cNvGrpSpPr/>
          <p:nvPr/>
        </p:nvGrpSpPr>
        <p:grpSpPr>
          <a:xfrm>
            <a:off x="2343012" y="6008133"/>
            <a:ext cx="381000" cy="76200"/>
            <a:chOff x="2057400" y="3657600"/>
            <a:chExt cx="381000" cy="762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60827-8417-1C83-AF19-A459C00C15D1}"/>
                </a:ext>
              </a:extLst>
            </p:cNvPr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6823E4-BC08-67DB-4DA2-DFFC765A5858}"/>
                </a:ext>
              </a:extLst>
            </p:cNvPr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03FBE9C-7254-3FD3-B4E1-60A1C8E4555B}"/>
                </a:ext>
              </a:extLst>
            </p:cNvPr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435F8BE-996D-0295-15A7-4A1FEE128F6D}"/>
              </a:ext>
            </a:extLst>
          </p:cNvPr>
          <p:cNvSpPr/>
          <p:nvPr/>
        </p:nvSpPr>
        <p:spPr>
          <a:xfrm>
            <a:off x="1290229" y="5527069"/>
            <a:ext cx="2138082" cy="636451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21054-18E4-D7FA-E138-D46634C657F0}"/>
              </a:ext>
            </a:extLst>
          </p:cNvPr>
          <p:cNvSpPr/>
          <p:nvPr/>
        </p:nvSpPr>
        <p:spPr>
          <a:xfrm>
            <a:off x="1371600" y="919441"/>
            <a:ext cx="2138082" cy="2052360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074A15-22AB-AF50-E410-21DA007BA92C}"/>
              </a:ext>
            </a:extLst>
          </p:cNvPr>
          <p:cNvSpPr txBox="1"/>
          <p:nvPr/>
        </p:nvSpPr>
        <p:spPr>
          <a:xfrm>
            <a:off x="1503543" y="4857009"/>
            <a:ext cx="19459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Amortized </a:t>
            </a:r>
          </a:p>
          <a:p>
            <a:pPr algn="ctr"/>
            <a:r>
              <a:rPr lang="en-US" sz="1600" dirty="0"/>
              <a:t>Cost of all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C0D5D-AB50-E24F-A994-E4DAEC1B2247}"/>
                  </a:ext>
                </a:extLst>
              </p:cNvPr>
              <p:cNvSpPr txBox="1"/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C0D5D-AB50-E24F-A994-E4DAEC1B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45" y="2324746"/>
                <a:ext cx="55175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4A3B8521-7598-F92D-802F-752911A5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"/>
            <a:ext cx="8229600" cy="1143000"/>
          </a:xfrm>
        </p:spPr>
        <p:txBody>
          <a:bodyPr/>
          <a:lstStyle/>
          <a:p>
            <a:r>
              <a:rPr lang="en-US" sz="2800" b="1" dirty="0"/>
              <a:t>This is how it may work out</a:t>
            </a:r>
            <a:br>
              <a:rPr lang="en-US" sz="3600" b="1" dirty="0"/>
            </a:b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1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 get a bound on 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to such an extent that it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      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and see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if there is some quantity that is “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bit flips of a binary counter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Algorithm for increment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Keep scanning from right to left </a:t>
            </a:r>
          </a:p>
          <a:p>
            <a:pPr marL="0" indent="0">
              <a:buNone/>
            </a:pPr>
            <a:r>
              <a:rPr lang="en-US" sz="2000" dirty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D3CB1-8755-9C57-3BC4-18E961E8DEE0}"/>
              </a:ext>
            </a:extLst>
          </p:cNvPr>
          <p:cNvSpPr txBox="1"/>
          <p:nvPr/>
        </p:nvSpPr>
        <p:spPr>
          <a:xfrm>
            <a:off x="3886200" y="4495800"/>
            <a:ext cx="226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till we get the first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  <p:bldP spid="19" grpId="0" animBg="1"/>
      <p:bldP spid="24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increment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b="1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115768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06764" y="5310664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What if we had used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Length of longest suffix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’s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06062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JACM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𝟏𝟗𝟖𝟓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0" t="-6349" r="-68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0035" y="1186934"/>
            <a:ext cx="15236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Daniel </a:t>
            </a:r>
            <a:r>
              <a:rPr lang="en-US" b="1" dirty="0" err="1">
                <a:solidFill>
                  <a:srgbClr val="002060"/>
                </a:solidFill>
              </a:rPr>
              <a:t>Sleator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186934"/>
            <a:ext cx="1476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Robert </a:t>
            </a:r>
            <a:r>
              <a:rPr lang="en-US" b="1" dirty="0" err="1">
                <a:solidFill>
                  <a:srgbClr val="002060"/>
                </a:solidFill>
              </a:rPr>
              <a:t>Tarjan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195" y="120870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335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750" y="990600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x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371600"/>
            <a:ext cx="2438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8194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6482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019300"/>
            <a:ext cx="15497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4355068"/>
            <a:ext cx="16684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3553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Zig-zig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193268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</a:t>
            </a:r>
            <a:r>
              <a:rPr lang="en-US" b="1" dirty="0" err="1">
                <a:solidFill>
                  <a:srgbClr val="C00000"/>
                </a:solidFill>
              </a:rPr>
              <a:t>zag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1905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1981200"/>
            <a:ext cx="2438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038600"/>
            <a:ext cx="25146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24384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9260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B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Search(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 on a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Splay Tree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Perform ordinary search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on the BST.</a:t>
                </a:r>
              </a:p>
              <a:p>
                <a:r>
                  <a:rPr lang="en-US" sz="2000" dirty="0"/>
                  <a:t>Bring the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the root by a sequence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splaying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2362200"/>
            <a:ext cx="2819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>
                <a:solidFill>
                  <a:srgbClr val="7030A0"/>
                </a:solidFill>
              </a:rPr>
              <a:t>Insertion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Deletion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BST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keys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search operations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495800" y="2133600"/>
            <a:ext cx="609600" cy="1099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3689866"/>
            <a:ext cx="609600" cy="1034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90800" y="4772995"/>
            <a:ext cx="42672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Time taken </a:t>
            </a:r>
            <a:r>
              <a:rPr lang="en-US" dirty="0">
                <a:solidFill>
                  <a:schemeClr val="tx1"/>
                </a:solidFill>
              </a:rPr>
              <a:t>:                      </a:t>
            </a:r>
            <a:r>
              <a:rPr lang="en-US" dirty="0">
                <a:solidFill>
                  <a:srgbClr val="C00000"/>
                </a:solidFill>
              </a:rPr>
              <a:t>??????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log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71" t="-6349" r="-31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09067" y="5638800"/>
            <a:ext cx="256711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EQUALLY </a:t>
            </a:r>
            <a:r>
              <a:rPr lang="en-US" sz="2000" b="1" dirty="0"/>
              <a:t>SIMPLE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C2855-5DF4-03F3-9ABE-9631BE448DC5}"/>
              </a:ext>
            </a:extLst>
          </p:cNvPr>
          <p:cNvSpPr txBox="1"/>
          <p:nvPr/>
        </p:nvSpPr>
        <p:spPr>
          <a:xfrm>
            <a:off x="3496540" y="6444296"/>
            <a:ext cx="22963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4D5156"/>
                </a:solidFill>
                <a:effectLst/>
                <a:latin typeface="Google Sans"/>
              </a:rPr>
              <a:t>Used in GCC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  <p:bldP spid="10" grpId="0" animBg="1"/>
      <p:bldP spid="11" grpId="0" animBg="1"/>
      <p:bldP spid="12" grpId="0" animBg="1"/>
      <p:bldP spid="5" grpId="0" animBg="1"/>
      <p:bldP spid="1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9CDFBF-E970-0242-A5E6-9B5947DA3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: the </a:t>
                </a:r>
                <a:r>
                  <a:rPr lang="en-US" sz="2000" b="1" dirty="0"/>
                  <a:t>worst case </a:t>
                </a:r>
                <a:r>
                  <a:rPr lang="en-US" sz="2000" dirty="0"/>
                  <a:t>time complexity of </a:t>
                </a:r>
                <a:r>
                  <a:rPr lang="en-US" sz="2000" b="1" u="sng" dirty="0"/>
                  <a:t>any</a:t>
                </a:r>
                <a:r>
                  <a:rPr lang="en-US" sz="2000" dirty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xplosion 1 32"/>
              <p:cNvSpPr/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When there is a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huge variation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the time complexity of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,…,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xplosion 1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24800" y="6553200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𝒈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19900" y="4394200"/>
            <a:ext cx="307848" cy="2387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3" grpId="0" animBg="1"/>
      <p:bldP spid="6" grpId="0"/>
      <p:bldP spid="12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13241</TotalTime>
  <Words>1578</Words>
  <Application>Microsoft Office PowerPoint</Application>
  <PresentationFormat>On-screen Show (4:3)</PresentationFormat>
  <Paragraphs>433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Google Sans</vt:lpstr>
      <vt:lpstr>Wingdings</vt:lpstr>
      <vt:lpstr>Office Theme</vt:lpstr>
      <vt:lpstr>Design and Analysis of Algorithms </vt:lpstr>
      <vt:lpstr>Binary Search Trees </vt:lpstr>
      <vt:lpstr>Splay tree:  A self organizing Binary search trees. </vt:lpstr>
      <vt:lpstr>Splay operation   </vt:lpstr>
      <vt:lpstr>Splay operation   </vt:lpstr>
      <vt:lpstr>Search(x) on a Splay Tree</vt:lpstr>
      <vt:lpstr>A magic</vt:lpstr>
      <vt:lpstr>Amortized Analysis</vt:lpstr>
      <vt:lpstr>PowerPoint Presentation</vt:lpstr>
      <vt:lpstr>Problem 1</vt:lpstr>
      <vt:lpstr>PowerPoint Presentation</vt:lpstr>
      <vt:lpstr>PowerPoint Presentation</vt:lpstr>
      <vt:lpstr>Problem 2</vt:lpstr>
      <vt:lpstr>Stack with multi-pop</vt:lpstr>
      <vt:lpstr>Stack with multi-pop</vt:lpstr>
      <vt:lpstr>Stack with multi-pop</vt:lpstr>
      <vt:lpstr>Splay tree:  A self organizing Binary search trees. </vt:lpstr>
      <vt:lpstr>Amortized COST</vt:lpstr>
      <vt:lpstr>Amortized Cost </vt:lpstr>
      <vt:lpstr>Amortized Cost </vt:lpstr>
      <vt:lpstr>This is how it may work out </vt:lpstr>
      <vt:lpstr>This is how it may work out </vt:lpstr>
      <vt:lpstr>Amortized Cost </vt:lpstr>
      <vt:lpstr>amortized analysis of bit flips of a binary counter</vt:lpstr>
      <vt:lpstr>A careful insight into increment</vt:lpstr>
      <vt:lpstr>A careful insight into increment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1310</cp:revision>
  <dcterms:created xsi:type="dcterms:W3CDTF">2011-12-03T04:13:03Z</dcterms:created>
  <dcterms:modified xsi:type="dcterms:W3CDTF">2023-10-11T08:12:35Z</dcterms:modified>
</cp:coreProperties>
</file>