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525" r:id="rId3"/>
    <p:sldId id="531" r:id="rId4"/>
    <p:sldId id="532" r:id="rId5"/>
    <p:sldId id="560" r:id="rId6"/>
    <p:sldId id="572" r:id="rId7"/>
    <p:sldId id="573" r:id="rId8"/>
    <p:sldId id="569" r:id="rId9"/>
    <p:sldId id="570" r:id="rId10"/>
    <p:sldId id="571" r:id="rId11"/>
    <p:sldId id="529" r:id="rId12"/>
    <p:sldId id="540" r:id="rId13"/>
    <p:sldId id="541" r:id="rId14"/>
    <p:sldId id="574" r:id="rId15"/>
    <p:sldId id="545" r:id="rId16"/>
    <p:sldId id="548" r:id="rId17"/>
    <p:sldId id="547" r:id="rId18"/>
    <p:sldId id="546" r:id="rId19"/>
    <p:sldId id="549" r:id="rId20"/>
    <p:sldId id="537" r:id="rId21"/>
    <p:sldId id="575" r:id="rId22"/>
    <p:sldId id="544" r:id="rId23"/>
    <p:sldId id="580" r:id="rId24"/>
    <p:sldId id="577" r:id="rId25"/>
    <p:sldId id="578" r:id="rId26"/>
    <p:sldId id="576" r:id="rId27"/>
    <p:sldId id="55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>
    <p:extLst>
      <p:ext uri="{19B8F6BF-5375-455C-9EA6-DF929625EA0E}">
        <p15:presenceInfo xmlns:p15="http://schemas.microsoft.com/office/powerpoint/2012/main" userId="S-1-5-21-1815594393-203851566-32393151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60AB2"/>
    <a:srgbClr val="1D67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54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4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079FB-1158-44A5-81BA-70742E8B8B87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C2274-7721-4180-95CA-BE03DFC6F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32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2E8B-E765-4F58-A257-0E1E2EC1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0D9F0-86A6-48DF-B30E-B84487765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E9CD7-9DDA-4CF9-AA93-4DE94EF0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955A-2DC5-4511-A53D-598F496EDEEE}" type="datetime1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422E9-1D05-4AD0-BFC0-2527F712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FB85C-0DA1-4C64-8F01-7A91FEF1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4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521F-28F4-406E-9485-88EB85F4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4819DE-9E94-437E-8A68-6E165BAA9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72149-A870-4DC0-8F9C-DDB1FD582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4BED7-7934-4480-A6EE-DA895423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F262-89E0-4714-A1CF-8A83C222FB9B}" type="datetime1">
              <a:rPr lang="en-IN" smtClean="0"/>
              <a:t>16-10-2023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CB16A-A6D8-4778-B7F0-21B6BFD2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54C42-23E8-4F2C-AC3E-A5BBDF4E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178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F842-6D8B-4C86-8F39-4F97C9A0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9E737-F70E-42FA-A4AC-876FA6F16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1A242-E710-4C98-92C7-184F6C18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AA5C-2D5F-4D58-9A50-D19B643441D4}" type="datetime1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3ABB8-F14F-4280-A105-4070853E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30805-AFD9-468A-8350-47B0059B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91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3CE3C8-84F1-4290-9648-5C9E9A232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FA146-680D-4C44-80AE-61ACEA18E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229F1-7D33-4055-BCFB-C0B4E177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1576-788D-4E35-9930-DF0255718A2B}" type="datetime1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8B88A-8C21-46C7-8EDF-2F9AEE5A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1208B-689D-4C89-B6D0-6D893F5C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7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DEA5-031B-494A-B467-EFFEB276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D22B5-97C1-4FAC-9285-AA741BFE1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85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27FE-0F44-497F-BF33-83303D14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ABBA3-F0E8-4C36-916A-E54529F14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16D18-BB11-4BFD-9E7A-8DFB408A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7B4F-85E2-411C-AFB6-1A374A5D39B8}" type="datetime1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F1CC-7685-4FAD-B5F7-982834C4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5F9D9-79E8-4C23-9200-19A6857E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1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6550-E91F-4D00-83FE-94375199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5A4F-9318-4630-A9C7-16E2FD6AF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5E241-2474-417E-B544-69CF28611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49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84DE6-F5FA-4EAA-848D-A77AAE5B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8C00C-37B0-705B-60EA-9AF3B6CAC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6463-DA8A-478C-9FC8-00C83590963D}" type="datetime1">
              <a:rPr lang="en-IN" smtClean="0"/>
              <a:t>16-10-2023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CC7435-2B6B-F9C3-9A4E-A7EBB5BD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83EE0-0FFE-7317-6147-89715EE0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2180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0B88-78D9-4019-8BFF-8F7C0DCD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0B707-0551-48AD-BAF3-CE20FCE94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066B9-A417-4624-91D6-6D6295C21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A6971-440D-4631-80F7-B3123104A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84CD4-B32C-429C-8FDB-C3993DE51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C11BC8-FB4C-4B9C-8A71-BB4D1F6A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71E0-72C8-4CC8-AE53-DCEAAFB58B8B}" type="datetime1">
              <a:rPr lang="en-IN" smtClean="0"/>
              <a:t>16-10-2023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3E117-C4A9-4FF3-9C91-FFD40695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29C272-E75C-4778-96BF-8B2BC996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606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DEF5-DE48-45E6-AB10-8EDCE19D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1AE6-4821-4359-BA0A-71E21BF0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9225-93B0-4D75-98A5-1AA74F5D545B}" type="datetime1">
              <a:rPr lang="en-IN" smtClean="0"/>
              <a:t>16-10-2023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27195-022D-4F59-91AC-F6EF60F0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CDE4F-8C95-4584-8FBF-AF73E2F5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32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37068-89ED-42F9-9A72-92111C5A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8A65-8968-44A1-8A19-3117F08B5A38}" type="datetime1">
              <a:rPr lang="en-IN" smtClean="0"/>
              <a:t>16-10-2023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62B2C-1FE1-496D-9296-45C99FB4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FDE75-9B7A-49B3-9B56-47588999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04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39A8-6449-4746-8F81-EF24B312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8EEFD-9C86-41A8-9E20-FB51AE36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D5B7E-7597-4AD6-A029-CB20B9FBF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E2B30-B4F2-4EC2-B501-40677FFA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029C-FE30-49AA-946C-8160924AD21C}" type="datetime1">
              <a:rPr lang="en-IN" smtClean="0"/>
              <a:t>16-10-2023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346B0-D5A7-4730-8667-0678E784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53FD6-F916-41FC-BA8C-069D6DA0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53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B49AE5-850C-4D68-B1A0-D1411569DCF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313" y="5372525"/>
            <a:ext cx="1224973" cy="11663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F7CEE4-2B80-48B3-9B66-3F5A2C62C75F}"/>
              </a:ext>
            </a:extLst>
          </p:cNvPr>
          <p:cNvSpPr txBox="1"/>
          <p:nvPr userDrawn="1"/>
        </p:nvSpPr>
        <p:spPr>
          <a:xfrm>
            <a:off x="10456460" y="6492875"/>
            <a:ext cx="173554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tx1"/>
                </a:solidFill>
              </a:rPr>
              <a:t>CS771: Intro to ML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DB4A9-B55E-4623-A2D9-A87B7B55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CFFDC-2115-4CD1-967C-545001D0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EF888-538C-4F90-BE4E-FDD77BCBC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6463-DA8A-478C-9FC8-00C83590963D}" type="datetime1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CDA8E-891B-4E76-B24D-670B7EB40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6AB6D-2CD0-4185-A303-317BFF965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12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52.png"/><Relationship Id="rId9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75.png"/><Relationship Id="rId3" Type="http://schemas.openxmlformats.org/officeDocument/2006/relationships/image" Target="../media/image68.png"/><Relationship Id="rId12" Type="http://schemas.openxmlformats.org/officeDocument/2006/relationships/image" Target="../media/image7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11" Type="http://schemas.openxmlformats.org/officeDocument/2006/relationships/image" Target="../media/image71.png"/><Relationship Id="rId5" Type="http://schemas.openxmlformats.org/officeDocument/2006/relationships/image" Target="../media/image69.png"/><Relationship Id="rId10" Type="http://schemas.openxmlformats.org/officeDocument/2006/relationships/image" Target="../media/image72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8" Type="http://schemas.openxmlformats.org/officeDocument/2006/relationships/image" Target="../media/image86.png"/><Relationship Id="rId3" Type="http://schemas.openxmlformats.org/officeDocument/2006/relationships/image" Target="../media/image73.png"/><Relationship Id="rId21" Type="http://schemas.openxmlformats.org/officeDocument/2006/relationships/image" Target="../media/image76.png"/><Relationship Id="rId7" Type="http://schemas.openxmlformats.org/officeDocument/2006/relationships/image" Target="NULL"/><Relationship Id="rId17" Type="http://schemas.openxmlformats.org/officeDocument/2006/relationships/image" Target="../media/image8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4.png"/><Relationship Id="rId20" Type="http://schemas.openxmlformats.org/officeDocument/2006/relationships/image" Target="../media/image43.png"/><Relationship Id="rId1" Type="http://schemas.openxmlformats.org/officeDocument/2006/relationships/tags" Target="../tags/tag11.xml"/><Relationship Id="rId11" Type="http://schemas.openxmlformats.org/officeDocument/2006/relationships/image" Target="../media/image82.png"/><Relationship Id="rId15" Type="http://schemas.openxmlformats.org/officeDocument/2006/relationships/image" Target="../media/image83.png"/><Relationship Id="rId10" Type="http://schemas.openxmlformats.org/officeDocument/2006/relationships/image" Target="../media/image81.png"/><Relationship Id="rId19" Type="http://schemas.openxmlformats.org/officeDocument/2006/relationships/image" Target="../media/image87.png"/><Relationship Id="rId4" Type="http://schemas.openxmlformats.org/officeDocument/2006/relationships/image" Target="../media/image77.png"/><Relationship Id="rId9" Type="http://schemas.openxmlformats.org/officeDocument/2006/relationships/image" Target="../media/image79.png"/><Relationship Id="rId14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8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9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94.png"/><Relationship Id="rId7" Type="http://schemas.openxmlformats.org/officeDocument/2006/relationships/image" Target="../media/image9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NULL"/><Relationship Id="rId9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slideLayout" Target="../slideLayouts/slideLayout2.xml"/><Relationship Id="rId16" Type="http://schemas.openxmlformats.org/officeDocument/2006/relationships/image" Target="NULL"/><Relationship Id="rId1" Type="http://schemas.openxmlformats.org/officeDocument/2006/relationships/tags" Target="../tags/tag16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9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7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10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0.png"/><Relationship Id="rId18" Type="http://schemas.openxmlformats.org/officeDocument/2006/relationships/image" Target="../media/image17.png"/><Relationship Id="rId3" Type="http://schemas.openxmlformats.org/officeDocument/2006/relationships/image" Target="../media/image210.png"/><Relationship Id="rId7" Type="http://schemas.openxmlformats.org/officeDocument/2006/relationships/image" Target="../media/image610.png"/><Relationship Id="rId12" Type="http://schemas.openxmlformats.org/officeDocument/2006/relationships/image" Target="../media/image110.png"/><Relationship Id="rId1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png"/><Relationship Id="rId1" Type="http://schemas.openxmlformats.org/officeDocument/2006/relationships/tags" Target="../tags/tag1.xml"/><Relationship Id="rId6" Type="http://schemas.openxmlformats.org/officeDocument/2006/relationships/image" Target="../media/image510.png"/><Relationship Id="rId11" Type="http://schemas.openxmlformats.org/officeDocument/2006/relationships/image" Target="../media/image101.png"/><Relationship Id="rId5" Type="http://schemas.openxmlformats.org/officeDocument/2006/relationships/image" Target="../media/image410.png"/><Relationship Id="rId15" Type="http://schemas.openxmlformats.org/officeDocument/2006/relationships/image" Target="../media/image14.png"/><Relationship Id="rId10" Type="http://schemas.openxmlformats.org/officeDocument/2006/relationships/image" Target="../media/image98.png"/><Relationship Id="rId4" Type="http://schemas.openxmlformats.org/officeDocument/2006/relationships/image" Target="../media/image310.png"/><Relationship Id="rId9" Type="http://schemas.openxmlformats.org/officeDocument/2006/relationships/image" Target="../media/image80.png"/><Relationship Id="rId14" Type="http://schemas.openxmlformats.org/officeDocument/2006/relationships/image" Target="../media/image130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hyperlink" Target="https://en.wikipedia.org/wiki/Exponential_family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6" Type="http://schemas.openxmlformats.org/officeDocument/2006/relationships/image" Target="NULL"/><Relationship Id="rId5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10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3" Type="http://schemas.openxmlformats.org/officeDocument/2006/relationships/image" Target="../media/image211.png"/><Relationship Id="rId7" Type="http://schemas.openxmlformats.org/officeDocument/2006/relationships/image" Target="../media/image6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image" Target="../media/image511.png"/><Relationship Id="rId5" Type="http://schemas.openxmlformats.org/officeDocument/2006/relationships/image" Target="../media/image411.png"/><Relationship Id="rId10" Type="http://schemas.openxmlformats.org/officeDocument/2006/relationships/image" Target="../media/image910.png"/><Relationship Id="rId4" Type="http://schemas.openxmlformats.org/officeDocument/2006/relationships/image" Target="../media/image311.png"/><Relationship Id="rId9" Type="http://schemas.openxmlformats.org/officeDocument/2006/relationships/image" Target="../media/image8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7" Type="http://schemas.openxmlformats.org/officeDocument/2006/relationships/image" Target="../media/image1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6" Type="http://schemas.openxmlformats.org/officeDocument/2006/relationships/image" Target="../media/image104.png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119.png"/><Relationship Id="rId7" Type="http://schemas.openxmlformats.org/officeDocument/2006/relationships/image" Target="../media/image1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6" Type="http://schemas.openxmlformats.org/officeDocument/2006/relationships/image" Target="../media/image106.jpeg"/><Relationship Id="rId5" Type="http://schemas.openxmlformats.org/officeDocument/2006/relationships/image" Target="../media/image121.png"/><Relationship Id="rId4" Type="http://schemas.openxmlformats.org/officeDocument/2006/relationships/image" Target="../media/image105.jpeg"/><Relationship Id="rId9" Type="http://schemas.openxmlformats.org/officeDocument/2006/relationships/image" Target="../media/image1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10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10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34.png"/><Relationship Id="rId11" Type="http://schemas.openxmlformats.org/officeDocument/2006/relationships/image" Target="../media/image38.png"/><Relationship Id="rId5" Type="http://schemas.openxmlformats.org/officeDocument/2006/relationships/image" Target="../media/image33.png"/><Relationship Id="rId10" Type="http://schemas.openxmlformats.org/officeDocument/2006/relationships/image" Target="../media/image37.png"/><Relationship Id="rId4" Type="http://schemas.openxmlformats.org/officeDocument/2006/relationships/image" Target="../media/image32.png"/><Relationship Id="rId9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11.png"/><Relationship Id="rId7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43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49.png"/><Relationship Id="rId7" Type="http://schemas.openxmlformats.org/officeDocument/2006/relationships/image" Target="../media/image5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1.png"/><Relationship Id="rId9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rgbClr val="7030A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631" y="3060540"/>
            <a:ext cx="11294737" cy="893567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IN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r>
              <a:rPr lang="en-IN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Latent Variable Models (LVMs)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059B3-A292-45C9-BE13-9562DE36C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6763" y="4830266"/>
            <a:ext cx="6282137" cy="1153276"/>
          </a:xfrm>
        </p:spPr>
        <p:txBody>
          <a:bodyPr>
            <a:normAutofit fontScale="85000" lnSpcReduction="10000"/>
          </a:bodyPr>
          <a:lstStyle/>
          <a:p>
            <a:r>
              <a:rPr lang="en-IN" sz="3200" dirty="0">
                <a:solidFill>
                  <a:schemeClr val="bg1"/>
                </a:solidFill>
                <a:latin typeface="Garamond" panose="02020404030301010803" pitchFamily="18" charset="0"/>
              </a:rPr>
              <a:t>CS771: Introduction to Machine Learning</a:t>
            </a:r>
          </a:p>
          <a:p>
            <a:r>
              <a:rPr lang="en-IN" sz="3200" dirty="0">
                <a:solidFill>
                  <a:schemeClr val="bg1"/>
                </a:solidFill>
                <a:latin typeface="Garamond" panose="02020404030301010803" pitchFamily="18" charset="0"/>
              </a:rPr>
              <a:t>Piyush Rai</a:t>
            </a:r>
          </a:p>
        </p:txBody>
      </p:sp>
    </p:spTree>
    <p:extLst>
      <p:ext uri="{BB962C8B-B14F-4D97-AF65-F5344CB8AC3E}">
        <p14:creationId xmlns:p14="http://schemas.microsoft.com/office/powerpoint/2010/main" val="43322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319"/>
    </mc:Choice>
    <mc:Fallback xmlns="">
      <p:transition spd="slow" advTm="3231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7657946-FC7F-477C-9867-0ED704A858E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65245" y="169682"/>
                <a:ext cx="11740617" cy="821500"/>
              </a:xfrm>
            </p:spPr>
            <p:txBody>
              <a:bodyPr>
                <a:normAutofit/>
              </a:bodyPr>
              <a:lstStyle/>
              <a:p>
                <a:r>
                  <a:rPr lang="en-IN" dirty="0">
                    <a:solidFill>
                      <a:schemeClr val="accent2">
                        <a:lumMod val="75000"/>
                      </a:schemeClr>
                    </a:solidFill>
                  </a:rPr>
                  <a:t>MLE for GMM: Using Guesses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IN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7657946-FC7F-477C-9867-0ED704A858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65245" y="169682"/>
                <a:ext cx="11740617" cy="821500"/>
              </a:xfrm>
              <a:blipFill>
                <a:blip r:embed="rId3"/>
                <a:stretch>
                  <a:fillRect l="-2130" t="-15556" b="-274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Using a hard guess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sz="2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, the MLE problem for GMM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IN" sz="22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Using a soft guess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, the MLE problem for GMM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In both cases, the MLE solution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60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260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}</m:t>
                        </m:r>
                        <m:r>
                          <m:rPr>
                            <m:nor/>
                          </m:rPr>
                          <a:rPr lang="en-IN" sz="2600" dirty="0">
                            <a:latin typeface="Abadi Extra Light" panose="020B0204020104020204" pitchFamily="34" charset="0"/>
                          </a:rPr>
                          <m:t> 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will be identical to that of generative classification with Gaussian class </a:t>
                </a:r>
                <a:r>
                  <a:rPr lang="en-IN" sz="2600" dirty="0" err="1">
                    <a:latin typeface="Abadi Extra Light" panose="020B0204020104020204" pitchFamily="34" charset="0"/>
                  </a:rPr>
                  <a:t>cond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𝑛𝑘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replaced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𝑛𝑘</m:t>
                            </m:r>
                          </m:sub>
                        </m:sSub>
                      </m:e>
                    </m:d>
                  </m:oMath>
                </a14:m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5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latin typeface="Abadi Extra Light" panose="020B0204020104020204" pitchFamily="34" charset="0"/>
                  </a:rPr>
                  <a:t>Case 1 solved using </a:t>
                </a:r>
                <a:r>
                  <a:rPr lang="en-IN" sz="2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ALT-OPT</a:t>
                </a:r>
                <a:r>
                  <a:rPr lang="en-IN" sz="2200" dirty="0">
                    <a:latin typeface="Abadi Extra Light" panose="020B0204020104020204" pitchFamily="34" charset="0"/>
                  </a:rPr>
                  <a:t> alternating b/w estimating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2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IN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𝑀𝐿𝐸</m:t>
                        </m:r>
                      </m:sub>
                    </m:sSub>
                  </m:oMath>
                </a14:m>
                <a:r>
                  <a:rPr lang="en-IN" sz="2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</m:acc>
                    <m:r>
                      <a:rPr lang="en-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sz="2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latin typeface="Abadi Extra Light" panose="020B0204020104020204" pitchFamily="34" charset="0"/>
                  </a:rPr>
                  <a:t>Case 2 solved using </a:t>
                </a:r>
                <a:r>
                  <a:rPr lang="en-IN" sz="2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Expectation Maximization (EM)</a:t>
                </a:r>
                <a:r>
                  <a:rPr lang="en-IN" sz="2200" dirty="0">
                    <a:latin typeface="Abadi Extra Light" panose="020B0204020104020204" pitchFamily="34" charset="0"/>
                  </a:rPr>
                  <a:t> alternating b/w estimating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2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IN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𝑀𝐿𝐸</m:t>
                        </m:r>
                      </m:sub>
                    </m:sSub>
                  </m:oMath>
                </a14:m>
                <a:r>
                  <a:rPr lang="en-IN" sz="2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IN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IN" sz="2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IN" sz="2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sz="2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4"/>
                <a:stretch>
                  <a:fillRect l="-831" t="-17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28EDA02-D104-4D9B-8212-D4504A30ABAA}"/>
                  </a:ext>
                </a:extLst>
              </p:cNvPr>
              <p:cNvSpPr txBox="1"/>
              <p:nvPr/>
            </p:nvSpPr>
            <p:spPr>
              <a:xfrm>
                <a:off x="1006836" y="2024830"/>
                <a:ext cx="10735696" cy="6930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22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𝑀𝐿𝐸</m:t>
                          </m:r>
                        </m:sub>
                      </m:sSub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IN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2200" i="1">
                              <a:latin typeface="Cambria Math" panose="02040503050406030204" pitchFamily="18" charset="0"/>
                            </a:rPr>
                            <m:t>arg</m:t>
                          </m:r>
                          <m:limLow>
                            <m:limLowPr>
                              <m:ctrlPr>
                                <a:rPr lang="en-IN" sz="2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IN" sz="22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IN" sz="220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lim>
                          </m:limLow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IN" sz="2200" i="1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IN" sz="2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IN" sz="22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IN" sz="2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2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𝒁</m:t>
                                  </m:r>
                                </m:e>
                              </m:acc>
                              <m:r>
                                <a:rPr lang="en-IN" sz="22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IN" sz="220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  <m:r>
                            <a:rPr lang="en-IN" sz="2200" b="0" i="0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m:rPr>
                              <m:sty m:val="p"/>
                            </m:rPr>
                            <a:rPr lang="en-IN" sz="2200" b="0" i="0" smtClean="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sz="2200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sz="22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IN" sz="2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N" sz="2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IN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IN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I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2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IN" sz="2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m:rPr>
                                  <m:sty m:val="p"/>
                                </m:rP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en-I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IN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2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IN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IN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IN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IN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I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IN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 sz="2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n-IN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IN" sz="2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28EDA02-D104-4D9B-8212-D4504A30A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836" y="2024830"/>
                <a:ext cx="10735696" cy="6930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955B31-F209-4FAA-9885-490A95AACE16}"/>
                  </a:ext>
                </a:extLst>
              </p:cNvPr>
              <p:cNvSpPr txBox="1"/>
              <p:nvPr/>
            </p:nvSpPr>
            <p:spPr>
              <a:xfrm>
                <a:off x="566658" y="3793656"/>
                <a:ext cx="11282832" cy="6930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22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𝑀𝐿𝐸</m:t>
                          </m:r>
                        </m:sub>
                      </m:sSub>
                      <m:r>
                        <a:rPr lang="en-IN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sz="2200" i="1">
                          <a:latin typeface="Cambria Math" panose="02040503050406030204" pitchFamily="18" charset="0"/>
                        </a:rPr>
                        <m:t>arg</m:t>
                      </m:r>
                      <m:limLow>
                        <m:limLowPr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IN" sz="220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IN" sz="2200">
                              <a:latin typeface="Cambria Math" panose="02040503050406030204" pitchFamily="18" charset="0"/>
                            </a:rPr>
                            <m:t>Θ</m:t>
                          </m:r>
                        </m:lim>
                      </m:limLow>
                      <m:r>
                        <a:rPr lang="en-IN" sz="2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IN" sz="2200" i="1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I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IN" sz="22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IN" sz="220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</m:e>
                      </m:d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220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sz="2200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r>
                        <a:rPr lang="en-IN" sz="22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IN" sz="2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sz="2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a:rPr lang="en-IN" sz="2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N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IN" sz="2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en-IN" sz="2200" i="1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IN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2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IN" sz="2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m:rPr>
                                  <m:sty m:val="p"/>
                                </m:rPr>
                                <a:rPr lang="en-IN" sz="2200" i="1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en-IN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IN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2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IN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IN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IN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IN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IN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IN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 sz="22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n-IN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IN" sz="2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955B31-F209-4FAA-9885-490A95AAC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58" y="3793656"/>
                <a:ext cx="11282832" cy="6930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58F1F676-F061-BAB8-2B1A-B9AB40424417}"/>
                  </a:ext>
                </a:extLst>
              </p:cNvPr>
              <p:cNvSpPr/>
              <p:nvPr/>
            </p:nvSpPr>
            <p:spPr>
              <a:xfrm>
                <a:off x="449468" y="1673795"/>
                <a:ext cx="2776126" cy="504400"/>
              </a:xfrm>
              <a:prstGeom prst="wedgeRectCallout">
                <a:avLst>
                  <a:gd name="adj1" fmla="val 44497"/>
                  <a:gd name="adj2" fmla="val 7562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Log likelihood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4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w.r.t.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data </a:t>
                </a:r>
                <a14:m>
                  <m:oMath xmlns:m="http://schemas.openxmlformats.org/officeDocument/2006/math">
                    <m:r>
                      <a:rPr lang="en-IN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IN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and hard guesses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</m:acc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of cluster ids</a:t>
                </a:r>
              </a:p>
            </p:txBody>
          </p:sp>
        </mc:Choice>
        <mc:Fallback xmlns="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58F1F676-F061-BAB8-2B1A-B9AB404244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8" y="1673795"/>
                <a:ext cx="2776126" cy="504400"/>
              </a:xfrm>
              <a:prstGeom prst="wedgeRectCallout">
                <a:avLst>
                  <a:gd name="adj1" fmla="val 44497"/>
                  <a:gd name="adj2" fmla="val 75623"/>
                </a:avLst>
              </a:prstGeom>
              <a:blipFill>
                <a:blip r:embed="rId7"/>
                <a:stretch>
                  <a:fillRect l="-437" t="-277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B5B027D9-1C4B-3228-A215-5D27AB81926B}"/>
                  </a:ext>
                </a:extLst>
              </p:cNvPr>
              <p:cNvSpPr/>
              <p:nvPr/>
            </p:nvSpPr>
            <p:spPr>
              <a:xfrm>
                <a:off x="790806" y="3401852"/>
                <a:ext cx="1952394" cy="504400"/>
              </a:xfrm>
              <a:prstGeom prst="wedgeRectCallout">
                <a:avLst>
                  <a:gd name="adj1" fmla="val 44497"/>
                  <a:gd name="adj2" fmla="val 7562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Expected log likelihood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4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w.r.t.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data </a:t>
                </a:r>
                <a14:m>
                  <m:oMath xmlns:m="http://schemas.openxmlformats.org/officeDocument/2006/math">
                    <m:r>
                      <a:rPr lang="en-IN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IN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IN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B5B027D9-1C4B-3228-A215-5D27AB8192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806" y="3401852"/>
                <a:ext cx="1952394" cy="504400"/>
              </a:xfrm>
              <a:prstGeom prst="wedgeRectCallout">
                <a:avLst>
                  <a:gd name="adj1" fmla="val 44497"/>
                  <a:gd name="adj2" fmla="val 75623"/>
                </a:avLst>
              </a:prstGeom>
              <a:blipFill>
                <a:blip r:embed="rId8"/>
                <a:stretch>
                  <a:fillRect l="-619" t="-1835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A807C35B-E2B2-A1F0-B306-CAE37C2E8B6F}"/>
                  </a:ext>
                </a:extLst>
              </p:cNvPr>
              <p:cNvSpPr/>
              <p:nvPr/>
            </p:nvSpPr>
            <p:spPr>
              <a:xfrm>
                <a:off x="7896032" y="3194159"/>
                <a:ext cx="3317927" cy="693010"/>
              </a:xfrm>
              <a:prstGeom prst="wedgeRectCallout">
                <a:avLst>
                  <a:gd name="adj1" fmla="val -44492"/>
                  <a:gd name="adj2" fmla="val 6726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appears at only one place in the log likelihood expression so easily replaced by expectation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w.r.t the CP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</m:oMath>
                </a14:m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A807C35B-E2B2-A1F0-B306-CAE37C2E8B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032" y="3194159"/>
                <a:ext cx="3317927" cy="693010"/>
              </a:xfrm>
              <a:prstGeom prst="wedgeRectCallout">
                <a:avLst>
                  <a:gd name="adj1" fmla="val -44492"/>
                  <a:gd name="adj2" fmla="val 67268"/>
                </a:avLst>
              </a:prstGeom>
              <a:blipFill>
                <a:blip r:embed="rId9"/>
                <a:stretch>
                  <a:fillRect l="-365" t="-289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D4614DB8-E367-78AA-C61B-F3930119DCAC}"/>
                  </a:ext>
                </a:extLst>
              </p:cNvPr>
              <p:cNvSpPr/>
              <p:nvPr/>
            </p:nvSpPr>
            <p:spPr>
              <a:xfrm>
                <a:off x="4569898" y="1573199"/>
                <a:ext cx="1565655" cy="504400"/>
              </a:xfrm>
              <a:prstGeom prst="wedgeRectCallout">
                <a:avLst>
                  <a:gd name="adj1" fmla="val 60490"/>
                  <a:gd name="adj2" fmla="val 47186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are </a:t>
                </a:r>
                <a:r>
                  <a:rPr lang="en-IN" sz="14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i.i.d.</a:t>
                </a:r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D4614DB8-E367-78AA-C61B-F3930119DC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898" y="1573199"/>
                <a:ext cx="1565655" cy="504400"/>
              </a:xfrm>
              <a:prstGeom prst="wedgeRectCallout">
                <a:avLst>
                  <a:gd name="adj1" fmla="val 60490"/>
                  <a:gd name="adj2" fmla="val 47186"/>
                </a:avLst>
              </a:prstGeom>
              <a:blipFill>
                <a:blip r:embed="rId10"/>
                <a:stretch>
                  <a:fillRect l="-690" t="-2326" b="-10465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E31FF31D-7572-A69A-BF74-F29AABC3BB26}"/>
                  </a:ext>
                </a:extLst>
              </p:cNvPr>
              <p:cNvSpPr/>
              <p:nvPr/>
            </p:nvSpPr>
            <p:spPr>
              <a:xfrm>
                <a:off x="8671728" y="77605"/>
                <a:ext cx="3177762" cy="997017"/>
              </a:xfrm>
              <a:prstGeom prst="wedgeRectCallout">
                <a:avLst>
                  <a:gd name="adj1" fmla="val -41922"/>
                  <a:gd name="adj2" fmla="val 60754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Will have the exact same form for the expression of MLE objective as generative classification with Gaussian class-conditionals (except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unknown)</a:t>
                </a:r>
              </a:p>
            </p:txBody>
          </p:sp>
        </mc:Choice>
        <mc:Fallback xmlns="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E31FF31D-7572-A69A-BF74-F29AABC3BB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1728" y="77605"/>
                <a:ext cx="3177762" cy="997017"/>
              </a:xfrm>
              <a:prstGeom prst="wedgeRectCallout">
                <a:avLst>
                  <a:gd name="adj1" fmla="val -41922"/>
                  <a:gd name="adj2" fmla="val 60754"/>
                </a:avLst>
              </a:prstGeom>
              <a:blipFill>
                <a:blip r:embed="rId11"/>
                <a:stretch>
                  <a:fillRect l="-38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90878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8180"/>
    </mc:Choice>
    <mc:Fallback xmlns="">
      <p:transition spd="slow" advTm="3381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6" grpId="0" animBg="1"/>
      <p:bldP spid="7" grpId="0" animBg="1"/>
      <p:bldP spid="9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A927131-7470-4E1C-AD58-0C56A262FD9B}"/>
              </a:ext>
            </a:extLst>
          </p:cNvPr>
          <p:cNvSpPr/>
          <p:nvPr/>
        </p:nvSpPr>
        <p:spPr>
          <a:xfrm>
            <a:off x="4209092" y="5098528"/>
            <a:ext cx="4006391" cy="139255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ALT-OPT for GMM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We will assume we have a “hard” (most probable) guess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,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sz="2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ALT-OPT which maximizes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i="1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IN" sz="2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</m:acc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would look like this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latin typeface="Abadi Extra Light" panose="020B0204020104020204" pitchFamily="34" charset="0"/>
                  </a:rPr>
                  <a:t>Initialize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200" b="0" i="0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IN" sz="2200" b="0" i="0" dirty="0" smtClean="0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IN" sz="22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2200" b="0" i="0" dirty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</m:oMath>
                </a14:m>
                <a:r>
                  <a:rPr lang="en-IN" sz="2200" dirty="0">
                    <a:latin typeface="Abadi Extra Light" panose="020B0204020104020204" pitchFamily="34" charset="0"/>
                  </a:rPr>
                  <a:t> as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</m:oMath>
                </a14:m>
                <a:endParaRPr lang="en-IN" sz="2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latin typeface="Abadi Extra Light" panose="020B0204020104020204" pitchFamily="34" charset="0"/>
                  </a:rPr>
                  <a:t>Repeat the following until convergence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latin typeface="Abadi Extra Light" panose="020B0204020104020204" pitchFamily="34" charset="0"/>
                  </a:rPr>
                  <a:t>For each </a:t>
                </a:r>
                <a14:m>
                  <m:oMath xmlns:m="http://schemas.openxmlformats.org/officeDocument/2006/math">
                    <m:r>
                      <a:rPr lang="en-IN" sz="2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2200" dirty="0">
                    <a:latin typeface="Abadi Extra Light" panose="020B0204020104020204" pitchFamily="34" charset="0"/>
                  </a:rPr>
                  <a:t>, compute most probable value (our best guess)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as</a:t>
                </a:r>
              </a:p>
              <a:p>
                <a:pPr marL="914400" lvl="2" indent="0">
                  <a:buNone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 lvl="2">
                  <a:buFont typeface="Wingdings" panose="05000000000000000000" pitchFamily="2" charset="2"/>
                  <a:buChar char="§"/>
                </a:pPr>
                <a:endParaRPr lang="en-IN" sz="2200" dirty="0">
                  <a:latin typeface="Abadi Extra Light" panose="020B0204020104020204" pitchFamily="34" charset="0"/>
                </a:endParaRP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latin typeface="Abadi Extra Light" panose="020B0204020104020204" pitchFamily="34" charset="0"/>
                  </a:rPr>
                  <a:t>Solve MLE problem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200" i="0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IN" sz="22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200" dirty="0">
                    <a:latin typeface="Abadi Extra Light" panose="020B0204020104020204" pitchFamily="34" charset="0"/>
                  </a:rPr>
                  <a:t>using most probable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2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200" dirty="0" err="1">
                    <a:latin typeface="Abadi Extra Light" panose="020B0204020104020204" pitchFamily="34" charset="0"/>
                  </a:rPr>
                  <a:t>’s</a:t>
                </a:r>
                <a:endParaRPr lang="en-IN" sz="22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6E6F8954-F5D2-4A50-B875-1FC15AD2C21A}"/>
                  </a:ext>
                </a:extLst>
              </p:cNvPr>
              <p:cNvSpPr/>
              <p:nvPr/>
            </p:nvSpPr>
            <p:spPr>
              <a:xfrm>
                <a:off x="9605682" y="2676666"/>
                <a:ext cx="2030309" cy="683751"/>
              </a:xfrm>
              <a:prstGeom prst="wedgeRectCallout">
                <a:avLst>
                  <a:gd name="adj1" fmla="val -70617"/>
                  <a:gd name="adj2" fmla="val 6266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Posterior probability of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belonging to cluster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given current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4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6E6F8954-F5D2-4A50-B875-1FC15AD2C2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5682" y="2676666"/>
                <a:ext cx="2030309" cy="683751"/>
              </a:xfrm>
              <a:prstGeom prst="wedgeRectCallout">
                <a:avLst>
                  <a:gd name="adj1" fmla="val -70617"/>
                  <a:gd name="adj2" fmla="val 62665"/>
                </a:avLst>
              </a:prstGeom>
              <a:blipFill>
                <a:blip r:embed="rId4"/>
                <a:stretch>
                  <a:fillRect t="-373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ADFCDDD1-D32B-4A6C-ACAA-D3744DD8983D}"/>
                  </a:ext>
                </a:extLst>
              </p:cNvPr>
              <p:cNvSpPr/>
              <p:nvPr/>
            </p:nvSpPr>
            <p:spPr>
              <a:xfrm>
                <a:off x="5834768" y="2142210"/>
                <a:ext cx="4009810" cy="475684"/>
              </a:xfrm>
              <a:prstGeom prst="wedgeRectCallout">
                <a:avLst>
                  <a:gd name="adj1" fmla="val 46467"/>
                  <a:gd name="adj2" fmla="val 10909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Proportional to prior prob times likelihood, i.e., 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400" i="1" dirty="0" err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i="1" dirty="0" err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sz="1400" i="1" dirty="0" err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e>
                        <m:acc>
                          <m:accPr>
                            <m:chr m:val="̂"/>
                            <m:ctrlPr>
                              <a:rPr lang="en-IN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IN" sz="1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</m:acc>
                      </m:e>
                    </m:d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400" i="1" dirty="0" err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i="1" dirty="0" err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400" i="1" dirty="0" err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IN" sz="1400" i="1" dirty="0" err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i="1" dirty="0" err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sz="1400" i="1" dirty="0" err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IN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IN" sz="1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</m:acc>
                      </m:e>
                    </m:d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I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b>
                            <m: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I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IN" sz="1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</m:acc>
                          </m:e>
                          <m:sub>
                            <m: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ADFCDDD1-D32B-4A6C-ACAA-D3744DD898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768" y="2142210"/>
                <a:ext cx="4009810" cy="475684"/>
              </a:xfrm>
              <a:prstGeom prst="wedgeRectCallout">
                <a:avLst>
                  <a:gd name="adj1" fmla="val 46467"/>
                  <a:gd name="adj2" fmla="val 109091"/>
                </a:avLst>
              </a:prstGeom>
              <a:blipFill>
                <a:blip r:embed="rId5"/>
                <a:stretch>
                  <a:fillRect l="-303" t="-465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E1422B-C89B-4290-821E-2E6A2B7FC87D}"/>
                  </a:ext>
                </a:extLst>
              </p:cNvPr>
              <p:cNvSpPr txBox="1"/>
              <p:nvPr/>
            </p:nvSpPr>
            <p:spPr>
              <a:xfrm>
                <a:off x="2117272" y="4404041"/>
                <a:ext cx="8889549" cy="4523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IN" sz="2800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800" b="0" i="0" smtClean="0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2800" b="0" i="0" smtClean="0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I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2800" i="1" dirty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IN" sz="28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IN" sz="28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IN" sz="2800" b="0" i="1" dirty="0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m:rPr>
                                <m:sty m:val="p"/>
                              </m:rPr>
                              <a:rPr lang="en-IN" sz="2800" b="0" i="1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IN" sz="28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I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b="0" i="1" dirty="0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IN" sz="28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IN" sz="2800" b="0" i="1" dirty="0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m:rPr>
                                <m:sty m:val="p"/>
                              </m:rPr>
                              <a:rPr lang="en-IN" sz="2800" b="0" i="1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𝒩</m:t>
                            </m:r>
                            <m:d>
                              <m:d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IN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8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IN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 sz="2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IN" sz="2800" b="0" i="1" dirty="0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e>
                    </m:nary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80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E1422B-C89B-4290-821E-2E6A2B7FC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272" y="4404041"/>
                <a:ext cx="8889549" cy="4523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E40334F-9605-4D0F-97E0-D5CB110514F3}"/>
                  </a:ext>
                </a:extLst>
              </p:cNvPr>
              <p:cNvSpPr txBox="1"/>
              <p:nvPr/>
            </p:nvSpPr>
            <p:spPr>
              <a:xfrm>
                <a:off x="2595101" y="3268762"/>
                <a:ext cx="6634188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sz="32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32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IN" sz="32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32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3200" dirty="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IN" sz="32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3200" i="1" dirty="0">
                              <a:latin typeface="Cambria Math" panose="02040503050406030204" pitchFamily="18" charset="0"/>
                            </a:rPr>
                            <m:t>=1,2,…, </m:t>
                          </m:r>
                          <m:r>
                            <a:rPr lang="en-IN" sz="3200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IN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3200" i="1" dirty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3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IN" sz="32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32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32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acc>
                            <m:accPr>
                              <m:chr m:val="̂"/>
                              <m:ctrlPr>
                                <a:rPr lang="en-IN" sz="32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IN" sz="320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acc>
                          <m:r>
                            <a:rPr lang="en-IN" sz="32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IN" sz="3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b="1" i="1" dirty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32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E40334F-9605-4D0F-97E0-D5CB110514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101" y="3268762"/>
                <a:ext cx="6634188" cy="555858"/>
              </a:xfrm>
              <a:prstGeom prst="rect">
                <a:avLst/>
              </a:prstGeom>
              <a:blipFill>
                <a:blip r:embed="rId9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BFBAE38-2E67-4B5F-B686-259C384D70D3}"/>
                  </a:ext>
                </a:extLst>
              </p:cNvPr>
              <p:cNvSpPr txBox="1"/>
              <p:nvPr/>
            </p:nvSpPr>
            <p:spPr>
              <a:xfrm>
                <a:off x="4258602" y="5225250"/>
                <a:ext cx="1639551" cy="5038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IN" sz="160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IN" sz="16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16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IN" sz="16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BFBAE38-2E67-4B5F-B686-259C384D7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602" y="5225250"/>
                <a:ext cx="1639551" cy="50385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0C3B83-45BA-4FE6-A719-3C4BAB1A75CB}"/>
                  </a:ext>
                </a:extLst>
              </p:cNvPr>
              <p:cNvSpPr txBox="1"/>
              <p:nvPr/>
            </p:nvSpPr>
            <p:spPr>
              <a:xfrm>
                <a:off x="6042344" y="5356184"/>
                <a:ext cx="1939634" cy="513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IN" sz="16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IN" sz="16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16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IN" sz="16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0C3B83-45BA-4FE6-A719-3C4BAB1A7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344" y="5356184"/>
                <a:ext cx="1939634" cy="51366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0ADA647-0595-47C3-A215-540CC8823E9A}"/>
                  </a:ext>
                </a:extLst>
              </p:cNvPr>
              <p:cNvSpPr txBox="1"/>
              <p:nvPr/>
            </p:nvSpPr>
            <p:spPr>
              <a:xfrm>
                <a:off x="4604239" y="5884515"/>
                <a:ext cx="3362011" cy="513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IN" sz="1600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</m:acc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IN" sz="16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IN" sz="16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16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IN" sz="16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16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IN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1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I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N" sz="16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0ADA647-0595-47C3-A215-540CC8823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239" y="5884515"/>
                <a:ext cx="3362011" cy="51366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0F480283-C857-46DB-A818-F622E729CF29}"/>
              </a:ext>
            </a:extLst>
          </p:cNvPr>
          <p:cNvSpPr/>
          <p:nvPr/>
        </p:nvSpPr>
        <p:spPr>
          <a:xfrm>
            <a:off x="4921648" y="5140732"/>
            <a:ext cx="1091083" cy="669033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Speech Bubble: Rectangle 23">
                <a:extLst>
                  <a:ext uri="{FF2B5EF4-FFF2-40B4-BE49-F238E27FC236}">
                    <a16:creationId xmlns:a16="http://schemas.microsoft.com/office/drawing/2014/main" id="{76833B63-027A-4992-A37A-59CC7C2B26DB}"/>
                  </a:ext>
                </a:extLst>
              </p:cNvPr>
              <p:cNvSpPr/>
              <p:nvPr/>
            </p:nvSpPr>
            <p:spPr>
              <a:xfrm>
                <a:off x="6186328" y="4996013"/>
                <a:ext cx="1548172" cy="389243"/>
              </a:xfrm>
              <a:prstGeom prst="wedgeRectCallout">
                <a:avLst>
                  <a:gd name="adj1" fmla="val -65855"/>
                  <a:gd name="adj2" fmla="val 46714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2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2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IN" sz="12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sz="1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 : Effective number of points in cluster k</a:t>
                </a:r>
                <a:endParaRPr lang="en-IN" sz="12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24" name="Speech Bubble: Rectangle 23">
                <a:extLst>
                  <a:ext uri="{FF2B5EF4-FFF2-40B4-BE49-F238E27FC236}">
                    <a16:creationId xmlns:a16="http://schemas.microsoft.com/office/drawing/2014/main" id="{76833B63-027A-4992-A37A-59CC7C2B26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328" y="4996013"/>
                <a:ext cx="1548172" cy="389243"/>
              </a:xfrm>
              <a:prstGeom prst="wedgeRectCallout">
                <a:avLst>
                  <a:gd name="adj1" fmla="val -65855"/>
                  <a:gd name="adj2" fmla="val 46714"/>
                </a:avLst>
              </a:prstGeom>
              <a:blipFill>
                <a:blip r:embed="rId13"/>
                <a:stretch>
                  <a:fillRect t="-9091" b="-1818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80347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002"/>
    </mc:Choice>
    <mc:Fallback xmlns="">
      <p:transition spd="slow" advTm="3490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5" grpId="0" animBg="1"/>
      <p:bldP spid="6" grpId="0" animBg="1"/>
      <p:bldP spid="3" grpId="0"/>
      <p:bldP spid="8" grpId="0"/>
      <p:bldP spid="16" grpId="0"/>
      <p:bldP spid="17" grpId="0"/>
      <p:bldP spid="18" grpId="0"/>
      <p:bldP spid="23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5E82BB2-12BF-48C5-B195-752096396CD4}"/>
              </a:ext>
            </a:extLst>
          </p:cNvPr>
          <p:cNvSpPr/>
          <p:nvPr/>
        </p:nvSpPr>
        <p:spPr>
          <a:xfrm>
            <a:off x="2135237" y="5295767"/>
            <a:ext cx="4447693" cy="139255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Expectation-Maximization (EM) for GMM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EM finds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600" i="0" dirty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𝑀𝐿𝐸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by maximizing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d>
                  </m:oMath>
                </a14:m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Note: Expectation will be </a:t>
                </a:r>
                <a:r>
                  <a:rPr lang="en-IN" sz="2600" dirty="0" err="1">
                    <a:latin typeface="Abadi Extra Light" panose="020B0204020104020204" pitchFamily="34" charset="0"/>
                  </a:rPr>
                  <a:t>w.r.t.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 the CP of </a:t>
                </a:r>
                <a14:m>
                  <m:oMath xmlns:m="http://schemas.openxmlformats.org/officeDocument/2006/math">
                    <m:r>
                      <a:rPr lang="en-IN" sz="2600" b="1" i="1" dirty="0" smtClean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, i.e., </a:t>
                </a:r>
                <a14:m>
                  <m:oMath xmlns:m="http://schemas.openxmlformats.org/officeDocument/2006/math"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600" b="1" i="1" dirty="0" smtClean="0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IN" sz="2600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IN" sz="2600" i="0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The EM algorithm for GMM operates as follows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latin typeface="Abadi Extra Light" panose="020B0204020104020204" pitchFamily="34" charset="0"/>
                  </a:rPr>
                  <a:t>Initialize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200" b="0" i="0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IN" sz="2200" b="0" i="0" dirty="0" smtClean="0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IN" sz="22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2200" b="0" i="0" dirty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</m:oMath>
                </a14:m>
                <a:r>
                  <a:rPr lang="en-IN" sz="2200" dirty="0">
                    <a:latin typeface="Abadi Extra Light" panose="020B0204020104020204" pitchFamily="34" charset="0"/>
                  </a:rPr>
                  <a:t> as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IN" sz="20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</m:oMath>
                </a14:m>
                <a:endParaRPr lang="en-IN" sz="2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latin typeface="Abadi Extra Light" panose="020B0204020104020204" pitchFamily="34" charset="0"/>
                  </a:rPr>
                  <a:t>Repeat until convergence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IN" sz="1800" dirty="0">
                    <a:latin typeface="Abadi Extra Light" panose="020B0204020104020204" pitchFamily="34" charset="0"/>
                  </a:rPr>
                  <a:t>Compute CP </a:t>
                </a:r>
                <a14:m>
                  <m:oMath xmlns:m="http://schemas.openxmlformats.org/officeDocument/2006/math">
                    <m:r>
                      <a:rPr lang="en-IN" sz="18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1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800" b="1" i="1" dirty="0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IN" sz="1800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IN" sz="1800" b="1" i="1" dirty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IN" sz="1800" i="1" dirty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IN" sz="18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IN" sz="1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800" dirty="0">
                    <a:latin typeface="Abadi Extra Light" panose="020B0204020104020204" pitchFamily="34" charset="0"/>
                  </a:rPr>
                  <a:t> using current estimate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IN" sz="1800" dirty="0">
                    <a:latin typeface="Abadi Extra Light" panose="020B0204020104020204" pitchFamily="34" charset="0"/>
                  </a:rPr>
                  <a:t>. Since </a:t>
                </a:r>
                <a:r>
                  <a:rPr lang="en-IN" sz="1800" dirty="0" err="1">
                    <a:latin typeface="Abadi Extra Light" panose="020B0204020104020204" pitchFamily="34" charset="0"/>
                  </a:rPr>
                  <a:t>obs</a:t>
                </a:r>
                <a:r>
                  <a:rPr lang="en-IN" sz="1800" dirty="0">
                    <a:latin typeface="Abadi Extra Light" panose="020B0204020104020204" pitchFamily="34" charset="0"/>
                  </a:rPr>
                  <a:t> are </a:t>
                </a:r>
                <a:r>
                  <a:rPr lang="en-IN" sz="1800" dirty="0" err="1">
                    <a:latin typeface="Abadi Extra Light" panose="020B0204020104020204" pitchFamily="34" charset="0"/>
                  </a:rPr>
                  <a:t>i.i.d</a:t>
                </a:r>
                <a:r>
                  <a:rPr lang="en-IN" sz="1800" dirty="0">
                    <a:latin typeface="Abadi Extra Light" panose="020B0204020104020204" pitchFamily="34" charset="0"/>
                  </a:rPr>
                  <a:t>, compute for each </a:t>
                </a:r>
                <a14:m>
                  <m:oMath xmlns:m="http://schemas.openxmlformats.org/officeDocument/2006/math">
                    <m:r>
                      <a:rPr lang="en-IN" sz="1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1800" dirty="0">
                    <a:latin typeface="Abadi Extra Light" panose="020B0204020104020204" pitchFamily="34" charset="0"/>
                  </a:rPr>
                  <a:t> (and for </a:t>
                </a:r>
                <a14:m>
                  <m:oMath xmlns:m="http://schemas.openxmlformats.org/officeDocument/2006/math">
                    <m:r>
                      <a:rPr lang="en-IN" sz="18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sz="1800" b="0" i="1" dirty="0" smtClean="0">
                        <a:latin typeface="Cambria Math" panose="02040503050406030204" pitchFamily="18" charset="0"/>
                      </a:rPr>
                      <m:t>=1,2,..</m:t>
                    </m:r>
                    <m:r>
                      <a:rPr lang="en-IN" sz="1800" b="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sz="1800" dirty="0">
                    <a:latin typeface="Abadi Extra Light" panose="020B0204020104020204" pitchFamily="34" charset="0"/>
                  </a:rPr>
                  <a:t>)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endParaRPr lang="en-IN" sz="18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IN" sz="2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latin typeface="Abadi Extra Light" panose="020B0204020104020204" pitchFamily="34" charset="0"/>
                  </a:rPr>
                  <a:t>Update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200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IN" sz="2200" dirty="0">
                    <a:latin typeface="Abadi Extra Light" panose="020B0204020104020204" pitchFamily="34" charset="0"/>
                  </a:rPr>
                  <a:t> by maximizing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 sz="2000" i="1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IN" sz="20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sz="2000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IN" sz="200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d>
                  </m:oMath>
                </a14:m>
                <a:endParaRPr lang="en-IN" sz="22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831" t="-13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349EB37-BEBE-4D09-963C-96223178A724}"/>
                  </a:ext>
                </a:extLst>
              </p:cNvPr>
              <p:cNvSpPr txBox="1"/>
              <p:nvPr/>
            </p:nvSpPr>
            <p:spPr>
              <a:xfrm>
                <a:off x="1522208" y="4693754"/>
                <a:ext cx="9801722" cy="566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IN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acc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IN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𝒁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I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IN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acc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IN" i="1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nary>
                        <m:naryPr>
                          <m:chr m:val="∑"/>
                          <m:limLoc m:val="subSup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I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𝑛𝑘</m:t>
                                  </m:r>
                                </m:sub>
                              </m:sSub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en-IN" i="1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m:rPr>
                                  <m:sty m:val="p"/>
                                </m:rPr>
                                <a:rPr lang="en-IN" i="1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349EB37-BEBE-4D09-963C-96223178A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208" y="4693754"/>
                <a:ext cx="9801722" cy="566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EA1A9FA-47E7-4270-BBAA-95B71028BFFF}"/>
                  </a:ext>
                </a:extLst>
              </p:cNvPr>
              <p:cNvSpPr txBox="1"/>
              <p:nvPr/>
            </p:nvSpPr>
            <p:spPr>
              <a:xfrm>
                <a:off x="2853384" y="3781938"/>
                <a:ext cx="7459093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sSub>
                            <m:sSubPr>
                              <m:ctrlPr>
                                <a:rPr lang="en-IN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IN" sz="200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acc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IN" sz="2000" i="1" dirty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000" i="1" dirty="0" err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1" i="1" dirty="0" err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IN" sz="2000" i="1" dirty="0" err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20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acc>
                            <m:accPr>
                              <m:chr m:val="̂"/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IN" sz="200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acc>
                        </m:e>
                      </m:d>
                      <m:r>
                        <a:rPr lang="en-IN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i="1" dirty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000" i="1" dirty="0" err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1" i="1" dirty="0" err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000" i="1" dirty="0" err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IN" sz="2000" i="1" dirty="0" err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1" i="1" dirty="0" err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IN" sz="2000" i="1" dirty="0" err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20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20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IN" sz="200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acc>
                        </m:e>
                      </m:d>
                      <m:r>
                        <m:rPr>
                          <m:nor/>
                        </m:rPr>
                        <a:rPr lang="en-IN" sz="2000" dirty="0">
                          <a:latin typeface="Abadi Extra Light" panose="020B0204020104020204" pitchFamily="34" charset="0"/>
                        </a:rPr>
                        <m:t> =</m:t>
                      </m:r>
                      <m:r>
                        <a:rPr lang="en-IN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I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2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EA1A9FA-47E7-4270-BBAA-95B71028B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384" y="3781938"/>
                <a:ext cx="7459093" cy="347403"/>
              </a:xfrm>
              <a:prstGeom prst="rect">
                <a:avLst/>
              </a:prstGeom>
              <a:blipFill>
                <a:blip r:embed="rId7"/>
                <a:stretch>
                  <a:fillRect t="-19298" r="-654" b="-263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E5877A63-C2B3-498F-9A17-C82E5DEE9827}"/>
              </a:ext>
            </a:extLst>
          </p:cNvPr>
          <p:cNvSpPr/>
          <p:nvPr/>
        </p:nvSpPr>
        <p:spPr>
          <a:xfrm>
            <a:off x="7950065" y="1023925"/>
            <a:ext cx="2116318" cy="544083"/>
          </a:xfrm>
          <a:prstGeom prst="wedgeRectCallout">
            <a:avLst>
              <a:gd name="adj1" fmla="val -49223"/>
              <a:gd name="adj2" fmla="val 6567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rgbClr val="0000FF"/>
                </a:solidFill>
                <a:latin typeface="Abadi Extra Light" panose="020B0204020104020204" pitchFamily="34" charset="0"/>
              </a:rPr>
              <a:t>Why </a:t>
            </a:r>
            <a:r>
              <a:rPr lang="en-IN" sz="1400" dirty="0" err="1">
                <a:solidFill>
                  <a:srgbClr val="0000FF"/>
                </a:solidFill>
                <a:latin typeface="Abadi Extra Light" panose="020B0204020104020204" pitchFamily="34" charset="0"/>
              </a:rPr>
              <a:t>w.r.t.</a:t>
            </a:r>
            <a:r>
              <a:rPr lang="en-IN" sz="1400" dirty="0">
                <a:solidFill>
                  <a:srgbClr val="0000FF"/>
                </a:solidFill>
                <a:latin typeface="Abadi Extra Light" panose="020B0204020104020204" pitchFamily="34" charset="0"/>
              </a:rPr>
              <a:t> this distribution? Will see justification in a bit</a:t>
            </a:r>
            <a:endParaRPr lang="en-IN" sz="14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7369F20-FF08-4063-BCE9-2BB30104E305}"/>
                  </a:ext>
                </a:extLst>
              </p:cNvPr>
              <p:cNvSpPr txBox="1"/>
              <p:nvPr/>
            </p:nvSpPr>
            <p:spPr>
              <a:xfrm>
                <a:off x="2188578" y="5483035"/>
                <a:ext cx="1915268" cy="5038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I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r>
                            <a:rPr lang="en-I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I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I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  <m:r>
                            <a:rPr lang="en-I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7369F20-FF08-4063-BCE9-2BB30104E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578" y="5483035"/>
                <a:ext cx="1915268" cy="50385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D7FB55C-F697-49E7-8239-B0D01C50A9E5}"/>
                  </a:ext>
                </a:extLst>
              </p:cNvPr>
              <p:cNvSpPr txBox="1"/>
              <p:nvPr/>
            </p:nvSpPr>
            <p:spPr>
              <a:xfrm>
                <a:off x="4179501" y="5478472"/>
                <a:ext cx="2215350" cy="513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I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r>
                            <a:rPr lang="en-I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I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I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  <m:r>
                            <a:rPr lang="en-I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  <m:sSub>
                            <m:sSubPr>
                              <m:ctrlP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D7FB55C-F697-49E7-8239-B0D01C50A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9501" y="5478472"/>
                <a:ext cx="2215350" cy="51366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04E5AB6-D1A3-4C9D-BEB0-4CCC9479AD8F}"/>
                  </a:ext>
                </a:extLst>
              </p:cNvPr>
              <p:cNvSpPr txBox="1"/>
              <p:nvPr/>
            </p:nvSpPr>
            <p:spPr>
              <a:xfrm>
                <a:off x="2534215" y="6142300"/>
                <a:ext cx="3637726" cy="513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IN" sz="1600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</m:acc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I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r>
                            <a:rPr lang="en-I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I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I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  <m:r>
                            <a:rPr lang="en-I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  <m:sSub>
                            <m:sSubPr>
                              <m:ctrlPr>
                                <a:rPr lang="en-I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16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IN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1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I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N" sz="16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04E5AB6-D1A3-4C9D-BEB0-4CCC9479A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215" y="6142300"/>
                <a:ext cx="3637726" cy="51366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Speech Bubble: Rectangle 27">
                <a:extLst>
                  <a:ext uri="{FF2B5EF4-FFF2-40B4-BE49-F238E27FC236}">
                    <a16:creationId xmlns:a16="http://schemas.microsoft.com/office/drawing/2014/main" id="{605C2302-E2EC-4FC1-91F6-6D41F970CBCC}"/>
                  </a:ext>
                </a:extLst>
              </p:cNvPr>
              <p:cNvSpPr/>
              <p:nvPr/>
            </p:nvSpPr>
            <p:spPr>
              <a:xfrm>
                <a:off x="55648" y="5663079"/>
                <a:ext cx="2006323" cy="821500"/>
              </a:xfrm>
              <a:prstGeom prst="wedgeRectCallout">
                <a:avLst>
                  <a:gd name="adj1" fmla="val 58915"/>
                  <a:gd name="adj2" fmla="val 21132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Solution has a similar form as ALT-OPT (or gen. class.), except we now have the </a:t>
                </a:r>
                <a:r>
                  <a:rPr lang="en-IN" sz="1200" b="1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expectation</a:t>
                </a:r>
                <a:r>
                  <a:rPr lang="en-IN" sz="1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2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2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12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  <m:r>
                      <a:rPr lang="en-IN" sz="12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being used</a:t>
                </a:r>
                <a:endParaRPr lang="en-IN" sz="12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28" name="Speech Bubble: Rectangle 27">
                <a:extLst>
                  <a:ext uri="{FF2B5EF4-FFF2-40B4-BE49-F238E27FC236}">
                    <a16:creationId xmlns:a16="http://schemas.microsoft.com/office/drawing/2014/main" id="{605C2302-E2EC-4FC1-91F6-6D41F970CB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48" y="5663079"/>
                <a:ext cx="2006323" cy="821500"/>
              </a:xfrm>
              <a:prstGeom prst="wedgeRectCallout">
                <a:avLst>
                  <a:gd name="adj1" fmla="val 58915"/>
                  <a:gd name="adj2" fmla="val 21132"/>
                </a:avLst>
              </a:prstGeom>
              <a:blipFill>
                <a:blip r:embed="rId11"/>
                <a:stretch>
                  <a:fillRect b="-434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Speech Bubble: Rectangle 28">
                <a:extLst>
                  <a:ext uri="{FF2B5EF4-FFF2-40B4-BE49-F238E27FC236}">
                    <a16:creationId xmlns:a16="http://schemas.microsoft.com/office/drawing/2014/main" id="{86CA54F8-CC03-44C1-897C-1D41D5DD2906}"/>
                  </a:ext>
                </a:extLst>
              </p:cNvPr>
              <p:cNvSpPr/>
              <p:nvPr/>
            </p:nvSpPr>
            <p:spPr>
              <a:xfrm>
                <a:off x="55648" y="3672197"/>
                <a:ext cx="2586883" cy="566886"/>
              </a:xfrm>
              <a:prstGeom prst="wedgeRectCallout">
                <a:avLst>
                  <a:gd name="adj1" fmla="val 58969"/>
                  <a:gd name="adj2" fmla="val 15756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Same as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1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1400" i="1" dirty="0" err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 dirty="0" err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1400" i="1" dirty="0" err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  <m:r>
                      <a:rPr lang="en-IN" sz="1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=1|</m:t>
                    </m:r>
                    <m:r>
                      <a:rPr lang="en-IN" sz="1400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sz="1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1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IN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IN" sz="1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IN" sz="1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sz="1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1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just a different notation</a:t>
                </a:r>
              </a:p>
            </p:txBody>
          </p:sp>
        </mc:Choice>
        <mc:Fallback xmlns="">
          <p:sp>
            <p:nvSpPr>
              <p:cNvPr id="29" name="Speech Bubble: Rectangle 28">
                <a:extLst>
                  <a:ext uri="{FF2B5EF4-FFF2-40B4-BE49-F238E27FC236}">
                    <a16:creationId xmlns:a16="http://schemas.microsoft.com/office/drawing/2014/main" id="{86CA54F8-CC03-44C1-897C-1D41D5DD29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48" y="3672197"/>
                <a:ext cx="2586883" cy="566886"/>
              </a:xfrm>
              <a:prstGeom prst="wedgeRectCallout">
                <a:avLst>
                  <a:gd name="adj1" fmla="val 58969"/>
                  <a:gd name="adj2" fmla="val 15756"/>
                </a:avLst>
              </a:prstGeom>
              <a:blipFill>
                <a:blip r:embed="rId14"/>
                <a:stretch>
                  <a:fillRect l="-426" b="-520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69D71582-197F-4D8A-A36C-0BD9CE10216B}"/>
              </a:ext>
            </a:extLst>
          </p:cNvPr>
          <p:cNvSpPr/>
          <p:nvPr/>
        </p:nvSpPr>
        <p:spPr>
          <a:xfrm>
            <a:off x="2876418" y="5417061"/>
            <a:ext cx="1252088" cy="677279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E2075B-B387-CAF6-EEE4-43922CC1F660}"/>
                  </a:ext>
                </a:extLst>
              </p:cNvPr>
              <p:cNvSpPr txBox="1"/>
              <p:nvPr/>
            </p:nvSpPr>
            <p:spPr>
              <a:xfrm>
                <a:off x="6691244" y="5496076"/>
                <a:ext cx="5340116" cy="254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𝑛𝑘</m:t>
                            </m:r>
                          </m:sub>
                        </m:sSub>
                      </m:e>
                    </m:d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𝑛𝑘</m:t>
                        </m:r>
                      </m:sub>
                    </m:sSub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0×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𝑛𝑘</m:t>
                        </m:r>
                      </m:sub>
                    </m:sSub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=0|</m:t>
                    </m:r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IN" sz="16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IN" sz="16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IN" sz="1600" b="0" i="0" smtClean="0">
                        <a:latin typeface="Cambria Math" panose="02040503050406030204" pitchFamily="18" charset="0"/>
                      </a:rPr>
                      <m:t>)+1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IN" sz="1600" dirty="0"/>
                  <a:t> </a:t>
                </a:r>
                <a14:m>
                  <m:oMath xmlns:m="http://schemas.openxmlformats.org/officeDocument/2006/math">
                    <m:r>
                      <a:rPr lang="en-I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I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𝑛𝑘</m:t>
                        </m:r>
                      </m:sub>
                    </m:sSub>
                    <m:r>
                      <a:rPr lang="en-I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I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I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IN" sz="16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IN" sz="16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IN" sz="16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E2075B-B387-CAF6-EEE4-43922CC1F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1244" y="5496076"/>
                <a:ext cx="5340116" cy="254493"/>
              </a:xfrm>
              <a:prstGeom prst="rect">
                <a:avLst/>
              </a:prstGeom>
              <a:blipFill>
                <a:blip r:embed="rId15"/>
                <a:stretch>
                  <a:fillRect l="-1370" t="-19512" r="-5023" b="-341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C2FDE1-F5C5-64E3-3B01-1284C8CDEF72}"/>
                  </a:ext>
                </a:extLst>
              </p:cNvPr>
              <p:cNvSpPr txBox="1"/>
              <p:nvPr/>
            </p:nvSpPr>
            <p:spPr>
              <a:xfrm>
                <a:off x="7982338" y="6236907"/>
                <a:ext cx="1797736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I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IN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b>
                            <m:r>
                              <a:rPr lang="en-I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IN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</m:acc>
                          </m:e>
                          <m:sub>
                            <m:r>
                              <a:rPr lang="en-I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C2FDE1-F5C5-64E3-3B01-1284C8CDE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2338" y="6236907"/>
                <a:ext cx="1797736" cy="312650"/>
              </a:xfrm>
              <a:prstGeom prst="rect">
                <a:avLst/>
              </a:prstGeom>
              <a:blipFill>
                <a:blip r:embed="rId16"/>
                <a:stretch>
                  <a:fillRect l="-3390" t="-13725" r="-6780" b="-274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02F7325-0174-BC4E-A0D4-9A7418BBA469}"/>
                  </a:ext>
                </a:extLst>
              </p:cNvPr>
              <p:cNvSpPr txBox="1"/>
              <p:nvPr/>
            </p:nvSpPr>
            <p:spPr>
              <a:xfrm>
                <a:off x="7950065" y="5908980"/>
                <a:ext cx="2274698" cy="2544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I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I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𝑛𝑘</m:t>
                        </m:r>
                      </m:sub>
                    </m:sSub>
                    <m:r>
                      <a:rPr lang="en-I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I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I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IN" sz="16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IN" sz="16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IN" sz="16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02F7325-0174-BC4E-A0D4-9A7418BBA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0065" y="5908980"/>
                <a:ext cx="2274698" cy="254493"/>
              </a:xfrm>
              <a:prstGeom prst="rect">
                <a:avLst/>
              </a:prstGeom>
              <a:blipFill>
                <a:blip r:embed="rId17"/>
                <a:stretch>
                  <a:fillRect l="-1877" t="-16667" b="-3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309879F5-5B62-4D3E-1B6B-B8879490435F}"/>
                  </a:ext>
                </a:extLst>
              </p:cNvPr>
              <p:cNvSpPr/>
              <p:nvPr/>
            </p:nvSpPr>
            <p:spPr>
              <a:xfrm>
                <a:off x="8120808" y="4197989"/>
                <a:ext cx="1649555" cy="532792"/>
              </a:xfrm>
              <a:prstGeom prst="wedgeRectCallout">
                <a:avLst>
                  <a:gd name="adj1" fmla="val -37502"/>
                  <a:gd name="adj2" fmla="val 68856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IN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acc>
                          </m:e>
                          <m:sub>
                            <m: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IN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IN" sz="1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1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IN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IN" sz="1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 sz="16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IN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IN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ℓ=1</m:t>
                            </m:r>
                          </m:sub>
                          <m:sup>
                            <m:r>
                              <a:rPr lang="en-IN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IN" sz="1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1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IN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𝒩</m:t>
                            </m:r>
                            <m:d>
                              <m:dPr>
                                <m:ctrlPr>
                                  <a:rPr lang="en-IN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1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1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IN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IN" sz="1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IN" sz="16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sz="16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IN" sz="1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sub>
                                </m:sSub>
                                <m:r>
                                  <a:rPr lang="en-IN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IN" sz="1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IN" sz="16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IN" sz="160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IN" sz="1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den>
                    </m:f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  </a:t>
                </a:r>
              </a:p>
            </p:txBody>
          </p:sp>
        </mc:Choice>
        <mc:Fallback xmlns="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309879F5-5B62-4D3E-1B6B-B887949043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808" y="4197989"/>
                <a:ext cx="1649555" cy="532792"/>
              </a:xfrm>
              <a:prstGeom prst="wedgeRectCallout">
                <a:avLst>
                  <a:gd name="adj1" fmla="val -37502"/>
                  <a:gd name="adj2" fmla="val 68856"/>
                </a:avLst>
              </a:prstGeom>
              <a:blipFill>
                <a:blip r:embed="rId18"/>
                <a:stretch>
                  <a:fillRect l="-10219" t="-926" b="-42593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55F875EC-FEF1-6301-27AC-074EB1180272}"/>
                  </a:ext>
                </a:extLst>
              </p:cNvPr>
              <p:cNvSpPr/>
              <p:nvPr/>
            </p:nvSpPr>
            <p:spPr>
              <a:xfrm>
                <a:off x="10031265" y="5870258"/>
                <a:ext cx="2116318" cy="544083"/>
              </a:xfrm>
              <a:prstGeom prst="wedgeRectCallout">
                <a:avLst>
                  <a:gd name="adj1" fmla="val -64523"/>
                  <a:gd name="adj2" fmla="val -2441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Posterior probability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belonging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cluster</a:t>
                </a:r>
              </a:p>
            </p:txBody>
          </p:sp>
        </mc:Choice>
        <mc:Fallback xmlns="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55F875EC-FEF1-6301-27AC-074EB11802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1265" y="5870258"/>
                <a:ext cx="2116318" cy="544083"/>
              </a:xfrm>
              <a:prstGeom prst="wedgeRectCallout">
                <a:avLst>
                  <a:gd name="adj1" fmla="val -64523"/>
                  <a:gd name="adj2" fmla="val -24413"/>
                </a:avLst>
              </a:prstGeom>
              <a:blipFill>
                <a:blip r:embed="rId19"/>
                <a:stretch>
                  <a:fillRect b="-652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DF0D290B-ED86-C505-FAE3-0EB934506E2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086092" y="2221051"/>
            <a:ext cx="1010687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205F3A51-D026-B164-C2AA-A0D60EE50E07}"/>
                  </a:ext>
                </a:extLst>
              </p:cNvPr>
              <p:cNvSpPr/>
              <p:nvPr/>
            </p:nvSpPr>
            <p:spPr>
              <a:xfrm>
                <a:off x="8120808" y="2221051"/>
                <a:ext cx="2988425" cy="766851"/>
              </a:xfrm>
              <a:prstGeom prst="wedgeRectCallout">
                <a:avLst>
                  <a:gd name="adj1" fmla="val 57665"/>
                  <a:gd name="adj2" fmla="val 1367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 that EM for GMM also gives a soft clustering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𝑛𝐾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for each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205F3A51-D026-B164-C2AA-A0D60EE50E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808" y="2221051"/>
                <a:ext cx="2988425" cy="766851"/>
              </a:xfrm>
              <a:prstGeom prst="wedgeRectCallout">
                <a:avLst>
                  <a:gd name="adj1" fmla="val 57665"/>
                  <a:gd name="adj2" fmla="val 13673"/>
                </a:avLst>
              </a:prstGeom>
              <a:blipFill>
                <a:blip r:embed="rId21"/>
                <a:stretch>
                  <a:fillRect l="-375" b="-465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03352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6087"/>
    </mc:Choice>
    <mc:Fallback xmlns="">
      <p:transition spd="slow" advTm="3860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9" grpId="0"/>
      <p:bldP spid="18" grpId="0"/>
      <p:bldP spid="20" grpId="0" animBg="1"/>
      <p:bldP spid="24" grpId="0"/>
      <p:bldP spid="25" grpId="0"/>
      <p:bldP spid="26" grpId="0"/>
      <p:bldP spid="28" grpId="0" animBg="1"/>
      <p:bldP spid="29" grpId="0" animBg="1"/>
      <p:bldP spid="3" grpId="0" animBg="1"/>
      <p:bldP spid="5" grpId="0"/>
      <p:bldP spid="6" grpId="0"/>
      <p:bldP spid="7" grpId="0"/>
      <p:bldP spid="8" grpId="0" animBg="1"/>
      <p:bldP spid="11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EM for GMM (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Contd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424245-B277-4330-AC5D-0CBCFF4B8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005" y="1441196"/>
            <a:ext cx="9462782" cy="47794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25BB2A-76A6-4FED-863B-0C73BDC938B2}"/>
              </a:ext>
            </a:extLst>
          </p:cNvPr>
          <p:cNvSpPr txBox="1"/>
          <p:nvPr/>
        </p:nvSpPr>
        <p:spPr>
          <a:xfrm>
            <a:off x="3551916" y="4614104"/>
            <a:ext cx="913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M-step: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3981C8B2-36B5-4FAF-B1B1-60CF7894AE3C}"/>
              </a:ext>
            </a:extLst>
          </p:cNvPr>
          <p:cNvSpPr/>
          <p:nvPr/>
        </p:nvSpPr>
        <p:spPr>
          <a:xfrm>
            <a:off x="579010" y="2779086"/>
            <a:ext cx="2945123" cy="821500"/>
          </a:xfrm>
          <a:prstGeom prst="wedgeRectCallout">
            <a:avLst>
              <a:gd name="adj1" fmla="val 64745"/>
              <a:gd name="adj2" fmla="val 556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tx1"/>
                </a:solidFill>
                <a:latin typeface="Abadi Extra Light" panose="020B0204020104020204" pitchFamily="34" charset="0"/>
                <a:ea typeface="Cambria Math" panose="02040503050406030204" pitchFamily="18" charset="0"/>
              </a:rPr>
              <a:t>Soft K-means, which are more of a heuristic to get soft-clustering,  also gave us probabilities but didn’t account for cluster shapes or fraction of points in each cluster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1C4C0F0-B0FB-49A8-B542-F8724229659D}"/>
              </a:ext>
            </a:extLst>
          </p:cNvPr>
          <p:cNvSpPr/>
          <p:nvPr/>
        </p:nvSpPr>
        <p:spPr>
          <a:xfrm>
            <a:off x="6409765" y="2779086"/>
            <a:ext cx="1794235" cy="41789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FCB4B9E-3990-496A-9B51-C8629D509C4A}"/>
              </a:ext>
            </a:extLst>
          </p:cNvPr>
          <p:cNvSpPr/>
          <p:nvPr/>
        </p:nvSpPr>
        <p:spPr>
          <a:xfrm>
            <a:off x="5720571" y="2779086"/>
            <a:ext cx="752355" cy="41789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3CB0D683-E713-4B6A-AC58-91243363B5E6}"/>
              </a:ext>
            </a:extLst>
          </p:cNvPr>
          <p:cNvSpPr/>
          <p:nvPr/>
        </p:nvSpPr>
        <p:spPr>
          <a:xfrm>
            <a:off x="8382081" y="2617272"/>
            <a:ext cx="2647219" cy="417894"/>
          </a:xfrm>
          <a:prstGeom prst="wedgeRectCallout">
            <a:avLst>
              <a:gd name="adj1" fmla="val -57497"/>
              <a:gd name="adj2" fmla="val 2921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  <a:ea typeface="Cambria Math" panose="02040503050406030204" pitchFamily="18" charset="0"/>
              </a:rPr>
              <a:t>Accounts for cluster shapes (since each cluster is a Gaussian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375176B0-1F81-4C26-B45F-CA79974E28D5}"/>
              </a:ext>
            </a:extLst>
          </p:cNvPr>
          <p:cNvSpPr/>
          <p:nvPr/>
        </p:nvSpPr>
        <p:spPr>
          <a:xfrm>
            <a:off x="3607188" y="2609756"/>
            <a:ext cx="2053532" cy="417894"/>
          </a:xfrm>
          <a:prstGeom prst="wedgeRectCallout">
            <a:avLst>
              <a:gd name="adj1" fmla="val 54436"/>
              <a:gd name="adj2" fmla="val 2644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  <a:ea typeface="Cambria Math" panose="02040503050406030204" pitchFamily="18" charset="0"/>
              </a:rPr>
              <a:t>Accounts for fraction of points in each cluster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7B53F7-5DD8-4835-BFBC-0ED1909A1BE1}"/>
              </a:ext>
            </a:extLst>
          </p:cNvPr>
          <p:cNvSpPr/>
          <p:nvPr/>
        </p:nvSpPr>
        <p:spPr>
          <a:xfrm>
            <a:off x="6472926" y="3558868"/>
            <a:ext cx="1794235" cy="486597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Speech Bubble: Rectangle 20">
                <a:extLst>
                  <a:ext uri="{FF2B5EF4-FFF2-40B4-BE49-F238E27FC236}">
                    <a16:creationId xmlns:a16="http://schemas.microsoft.com/office/drawing/2014/main" id="{73328B37-7EC8-4B6B-A9A3-44F3D70EFFE3}"/>
                  </a:ext>
                </a:extLst>
              </p:cNvPr>
              <p:cNvSpPr/>
              <p:nvPr/>
            </p:nvSpPr>
            <p:spPr>
              <a:xfrm>
                <a:off x="7780337" y="4081132"/>
                <a:ext cx="2035647" cy="417894"/>
              </a:xfrm>
              <a:prstGeom prst="wedgeRectCallout">
                <a:avLst>
                  <a:gd name="adj1" fmla="val -58209"/>
                  <a:gd name="adj2" fmla="val -51994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  <a:ea typeface="Cambria Math" panose="02040503050406030204" pitchFamily="18" charset="0"/>
                  </a:rPr>
                  <a:t>Effective number of points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  <a:ea typeface="Cambria Math" panose="02040503050406030204" pitchFamily="18" charset="0"/>
                  </a:rPr>
                  <a:t>cluster</a:t>
                </a:r>
              </a:p>
            </p:txBody>
          </p:sp>
        </mc:Choice>
        <mc:Fallback xmlns="">
          <p:sp>
            <p:nvSpPr>
              <p:cNvPr id="21" name="Speech Bubble: Rectangle 20">
                <a:extLst>
                  <a:ext uri="{FF2B5EF4-FFF2-40B4-BE49-F238E27FC236}">
                    <a16:creationId xmlns:a16="http://schemas.microsoft.com/office/drawing/2014/main" id="{73328B37-7EC8-4B6B-A9A3-44F3D70EFF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337" y="4081132"/>
                <a:ext cx="2035647" cy="417894"/>
              </a:xfrm>
              <a:prstGeom prst="wedgeRectCallout">
                <a:avLst>
                  <a:gd name="adj1" fmla="val -58209"/>
                  <a:gd name="adj2" fmla="val -51994"/>
                </a:avLst>
              </a:prstGeom>
              <a:blipFill>
                <a:blip r:embed="rId4"/>
                <a:stretch>
                  <a:fillRect t="-5195" r="-1351" b="-2077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2305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939"/>
    </mc:Choice>
    <mc:Fallback xmlns="">
      <p:transition spd="slow" advTm="4599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 animBg="1"/>
      <p:bldP spid="8" grpId="0" animBg="1"/>
      <p:bldP spid="16" grpId="0" animBg="1"/>
      <p:bldP spid="17" grpId="0" animBg="1"/>
      <p:bldP spid="18" grpId="0" animBg="1"/>
      <p:bldP spid="19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What is EM Doing?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The MLE problem was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𝑀𝐿𝐸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sz="2400" i="1">
                        <a:latin typeface="Cambria Math" panose="02040503050406030204" pitchFamily="18" charset="0"/>
                      </a:rPr>
                      <m:t>arg</m:t>
                    </m:r>
                    <m:limLow>
                      <m:limLow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Θ</m:t>
                        </m:r>
                      </m:lim>
                    </m:limLow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400" i="1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IN" sz="2400" i="1">
                        <a:latin typeface="Cambria Math" panose="02040503050406030204" pitchFamily="18" charset="0"/>
                      </a:rPr>
                      <m:t>arg</m:t>
                    </m:r>
                    <m:limLow>
                      <m:limLow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Θ</m:t>
                        </m:r>
                      </m:lim>
                    </m:limLow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400" i="1">
                        <a:latin typeface="Cambria Math" panose="02040503050406030204" pitchFamily="18" charset="0"/>
                      </a:rPr>
                      <m:t>log</m:t>
                    </m:r>
                    <m:nary>
                      <m:naryPr>
                        <m:chr m:val="∑"/>
                        <m:supHide m:val="on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sz="24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  <m:sup/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nary>
                  </m:oMath>
                </a14:m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What EM (and ALT-OPT) maximized is expected </a:t>
                </a:r>
                <a:r>
                  <a:rPr lang="en-IN" sz="2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CLL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𝑀𝐿𝐸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sz="2400" i="1">
                        <a:latin typeface="Cambria Math" panose="02040503050406030204" pitchFamily="18" charset="0"/>
                      </a:rPr>
                      <m:t>arg</m:t>
                    </m:r>
                    <m:limLow>
                      <m:limLow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Θ</m:t>
                        </m:r>
                      </m:lim>
                    </m:limLow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 sz="2400" i="1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d>
                  </m:oMath>
                </a14:m>
                <a:endParaRPr lang="en-IN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We did not solve the original problem (max of ILL). </a:t>
                </a:r>
                <a:r>
                  <a:rPr lang="en-IN" sz="2400" b="1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Is it okay?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sz="24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IN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400" b="1" i="1" dirty="0" smtClean="0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IN" sz="2400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IN" sz="2400" i="0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400" b="1" i="1" dirty="0" smtClean="0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to be some prob distribution over </a:t>
                </a:r>
                <a14:m>
                  <m:oMath xmlns:m="http://schemas.openxmlformats.org/officeDocument/2006/math">
                    <m:r>
                      <a:rPr lang="en-IN" sz="2400" b="1" i="1" dirty="0" smtClean="0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IN" sz="2400" b="1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IN" sz="2400" b="1" dirty="0">
                    <a:latin typeface="Abadi Extra Light" panose="020B0204020104020204" pitchFamily="34" charset="0"/>
                  </a:rPr>
                  <a:t> 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then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In the above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m:rPr>
                                    <m:sty m:val="p"/>
                                  </m:rPr>
                                  <a:rPr lang="en-IN" sz="2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𝐾𝐿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𝒁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𝒁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I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𝑿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IN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𝒁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IN" sz="2400" dirty="0"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100" dirty="0">
                  <a:latin typeface="Abadi Extra Light" panose="020B0204020104020204" pitchFamily="34" charset="0"/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  <a:ea typeface="Cambria Math" panose="02040503050406030204" pitchFamily="18" charset="0"/>
                  </a:rPr>
                  <a:t>Since KL is always non-negative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i="1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I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d>
                  </m:oMath>
                </a14:m>
                <a:r>
                  <a:rPr lang="en-IN" sz="2400" dirty="0">
                    <a:ea typeface="Cambria Math" panose="02040503050406030204" pitchFamily="18" charset="0"/>
                  </a:rPr>
                  <a:t>, </a:t>
                </a:r>
                <a:r>
                  <a:rPr lang="en-IN" sz="2400" dirty="0">
                    <a:latin typeface="Abadi Extra Light" panose="020B0204020104020204" pitchFamily="34" charset="0"/>
                    <a:ea typeface="Cambria Math" panose="02040503050406030204" pitchFamily="18" charset="0"/>
                  </a:rPr>
                  <a:t>so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d>
                  </m:oMath>
                </a14:m>
                <a:r>
                  <a:rPr lang="en-IN" sz="2400" dirty="0">
                    <a:ea typeface="Cambria Math" panose="02040503050406030204" pitchFamily="18" charset="0"/>
                  </a:rPr>
                  <a:t> </a:t>
                </a:r>
                <a:r>
                  <a:rPr lang="en-IN" sz="2400" dirty="0">
                    <a:latin typeface="Abadi Extra Light" panose="020B0204020104020204" pitchFamily="34" charset="0"/>
                    <a:ea typeface="Cambria Math" panose="02040503050406030204" pitchFamily="18" charset="0"/>
                  </a:rPr>
                  <a:t>is a </a:t>
                </a:r>
                <a:r>
                  <a:rPr lang="en-IN" sz="2400" dirty="0">
                    <a:solidFill>
                      <a:srgbClr val="0000FF"/>
                    </a:solidFill>
                    <a:latin typeface="Abadi Extra Light" panose="020B0204020104020204" pitchFamily="34" charset="0"/>
                    <a:ea typeface="Cambria Math" panose="02040503050406030204" pitchFamily="18" charset="0"/>
                  </a:rPr>
                  <a:t>lower-bound on ILL</a:t>
                </a:r>
                <a:br>
                  <a:rPr lang="en-IN" sz="2400" dirty="0">
                    <a:ea typeface="Cambria Math" panose="02040503050406030204" pitchFamily="18" charset="0"/>
                  </a:rPr>
                </a:br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Thus if we maximize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d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, it will also improve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i="1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</m:oMath>
                </a14:m>
                <a:endParaRPr lang="en-IN" sz="24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831" t="-112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DDD81DCC-1EF2-40BE-BA41-E852425329B6}"/>
                  </a:ext>
                </a:extLst>
              </p:cNvPr>
              <p:cNvSpPr/>
              <p:nvPr/>
            </p:nvSpPr>
            <p:spPr>
              <a:xfrm>
                <a:off x="9145134" y="502064"/>
                <a:ext cx="2473617" cy="489118"/>
              </a:xfrm>
              <a:prstGeom prst="wedgeRectCallout">
                <a:avLst>
                  <a:gd name="adj1" fmla="val -38365"/>
                  <a:gd name="adj2" fmla="val 87044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  <a:ea typeface="Cambria Math" panose="02040503050406030204" pitchFamily="18" charset="0"/>
                  </a:rPr>
                  <a:t>Assuming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  <a:ea typeface="Cambria Math" panose="02040503050406030204" pitchFamily="18" charset="0"/>
                  </a:rPr>
                  <a:t> to be discrete, else replace it by an integral</a:t>
                </a:r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DDD81DCC-1EF2-40BE-BA41-E852425329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134" y="502064"/>
                <a:ext cx="2473617" cy="489118"/>
              </a:xfrm>
              <a:prstGeom prst="wedgeRectCallout">
                <a:avLst>
                  <a:gd name="adj1" fmla="val -38365"/>
                  <a:gd name="adj2" fmla="val 87044"/>
                </a:avLst>
              </a:prstGeom>
              <a:blipFill>
                <a:blip r:embed="rId4"/>
                <a:stretch>
                  <a:fillRect l="-489" t="-260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5666536-71D8-47A1-A77E-8F05DCF7C10B}"/>
                  </a:ext>
                </a:extLst>
              </p:cNvPr>
              <p:cNvSpPr txBox="1"/>
              <p:nvPr/>
            </p:nvSpPr>
            <p:spPr>
              <a:xfrm>
                <a:off x="3141439" y="3638082"/>
                <a:ext cx="5317481" cy="4309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800" i="1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IN" sz="28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8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IN" sz="28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IN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𝐾𝐿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IN" sz="2800" b="0" dirty="0">
                    <a:ea typeface="Cambria Math" panose="02040503050406030204" pitchFamily="18" charset="0"/>
                  </a:rPr>
                </a:br>
                <a:endParaRPr lang="en-IN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5666536-71D8-47A1-A77E-8F05DCF7C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439" y="3638082"/>
                <a:ext cx="5317481" cy="4309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33032497-0CF6-4155-953D-13486AB54F37}"/>
              </a:ext>
            </a:extLst>
          </p:cNvPr>
          <p:cNvSpPr/>
          <p:nvPr/>
        </p:nvSpPr>
        <p:spPr>
          <a:xfrm>
            <a:off x="8614397" y="3522566"/>
            <a:ext cx="1767545" cy="369398"/>
          </a:xfrm>
          <a:prstGeom prst="wedgeRectCallout">
            <a:avLst>
              <a:gd name="adj1" fmla="val -61766"/>
              <a:gd name="adj2" fmla="val 3559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  <a:ea typeface="Cambria Math" panose="02040503050406030204" pitchFamily="18" charset="0"/>
              </a:rPr>
              <a:t>May verify this identity</a:t>
            </a:r>
            <a:endParaRPr lang="en-IN" sz="14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B84D8E08-F0C6-473C-B6CF-807E175611DD}"/>
                  </a:ext>
                </a:extLst>
              </p:cNvPr>
              <p:cNvSpPr/>
              <p:nvPr/>
            </p:nvSpPr>
            <p:spPr>
              <a:xfrm>
                <a:off x="926286" y="3522566"/>
                <a:ext cx="1411562" cy="727439"/>
              </a:xfrm>
              <a:prstGeom prst="wedgeRectCallout">
                <a:avLst>
                  <a:gd name="adj1" fmla="val 47441"/>
                  <a:gd name="adj2" fmla="val 82382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  <a:ea typeface="Cambria Math" panose="02040503050406030204" pitchFamily="18" charset="0"/>
                  </a:rPr>
                  <a:t>Function of a distribution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  <a:ea typeface="Cambria Math" panose="02040503050406030204" pitchFamily="18" charset="0"/>
                  </a:rPr>
                  <a:t> and parameter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4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B84D8E08-F0C6-473C-B6CF-807E17561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286" y="3522566"/>
                <a:ext cx="1411562" cy="727439"/>
              </a:xfrm>
              <a:prstGeom prst="wedgeRectCallout">
                <a:avLst>
                  <a:gd name="adj1" fmla="val 47441"/>
                  <a:gd name="adj2" fmla="val 82382"/>
                </a:avLst>
              </a:prstGeom>
              <a:blipFill>
                <a:blip r:embed="rId6"/>
                <a:stretch>
                  <a:fillRect l="-851" t="-613" r="-297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7E5BDF5E-70C0-7634-5CE5-BC228B553D52}"/>
              </a:ext>
            </a:extLst>
          </p:cNvPr>
          <p:cNvSpPr/>
          <p:nvPr/>
        </p:nvSpPr>
        <p:spPr>
          <a:xfrm>
            <a:off x="5379958" y="690282"/>
            <a:ext cx="1639407" cy="300900"/>
          </a:xfrm>
          <a:prstGeom prst="wedgeRectCallout">
            <a:avLst>
              <a:gd name="adj1" fmla="val -38365"/>
              <a:gd name="adj2" fmla="val 8704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  <a:ea typeface="Cambria Math" panose="02040503050406030204" pitchFamily="18" charset="0"/>
              </a:rPr>
              <a:t>Maximization of ILL</a:t>
            </a:r>
            <a:endParaRPr lang="en-IN" sz="14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C84B5292-C0B4-EBA3-0E4F-500A2769DFAB}"/>
              </a:ext>
            </a:extLst>
          </p:cNvPr>
          <p:cNvSpPr/>
          <p:nvPr/>
        </p:nvSpPr>
        <p:spPr>
          <a:xfrm>
            <a:off x="1814468" y="1515922"/>
            <a:ext cx="1639407" cy="300900"/>
          </a:xfrm>
          <a:prstGeom prst="wedgeRectCallout">
            <a:avLst>
              <a:gd name="adj1" fmla="val 5153"/>
              <a:gd name="adj2" fmla="val 7034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  <a:ea typeface="Cambria Math" panose="02040503050406030204" pitchFamily="18" charset="0"/>
              </a:rPr>
              <a:t>As an approximation</a:t>
            </a:r>
            <a:endParaRPr lang="en-IN" sz="14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427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9738"/>
    </mc:Choice>
    <mc:Fallback xmlns="">
      <p:transition spd="slow" advTm="3397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8" grpId="0"/>
      <p:bldP spid="19" grpId="0" animBg="1"/>
      <p:bldP spid="10" grpId="0" animBg="1"/>
      <p:bldP spid="3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What is EM Doing?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  <a:ea typeface="Cambria Math" panose="02040503050406030204" pitchFamily="18" charset="0"/>
                  </a:rPr>
                  <a:t>As we saw, </a:t>
                </a:r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d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depends on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i="0" dirty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Let’s maximize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d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</a:t>
                </a:r>
                <a:r>
                  <a:rPr lang="en-IN" sz="2400" dirty="0" err="1">
                    <a:latin typeface="Abadi Extra Light" panose="020B0204020104020204" pitchFamily="34" charset="0"/>
                  </a:rPr>
                  <a:t>w.r.t.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dirty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fixed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sz="2400" dirty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N" sz="2400" b="0" i="0" smtClean="0">
                            <a:latin typeface="Cambria Math" panose="02040503050406030204" pitchFamily="18" charset="0"/>
                          </a:rPr>
                          <m:t>old</m:t>
                        </m:r>
                      </m:sup>
                    </m:sSup>
                  </m:oMath>
                </a14:m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Now let’s maximize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d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</a:t>
                </a:r>
                <a:r>
                  <a:rPr lang="en-IN" sz="2400" dirty="0" err="1">
                    <a:latin typeface="Abadi Extra Light" panose="020B0204020104020204" pitchFamily="34" charset="0"/>
                  </a:rPr>
                  <a:t>w.r.t.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dirty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fixed 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𝒁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I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old</m:t>
                        </m:r>
                      </m:sup>
                    </m:sSup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IN" sz="2400" dirty="0">
                    <a:ea typeface="Cambria Math" panose="02040503050406030204" pitchFamily="18" charset="0"/>
                  </a:rPr>
                </a:br>
                <a:endParaRPr lang="en-IN" sz="24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727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B95F81E-3477-49C0-8EDF-9AE15B30A6F7}"/>
                  </a:ext>
                </a:extLst>
              </p:cNvPr>
              <p:cNvSpPr txBox="1"/>
              <p:nvPr/>
            </p:nvSpPr>
            <p:spPr>
              <a:xfrm>
                <a:off x="1928291" y="2288814"/>
                <a:ext cx="8780289" cy="424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IN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old</m:t>
                              </m:r>
                            </m:sup>
                          </m:sSup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𝐾𝐿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I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𝒁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I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old</m:t>
                          </m:r>
                        </m:sup>
                      </m:sSup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IN" sz="2400" dirty="0">
                    <a:ea typeface="Cambria Math" panose="02040503050406030204" pitchFamily="18" charset="0"/>
                  </a:rPr>
                </a:br>
                <a:endParaRPr lang="en-IN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B95F81E-3477-49C0-8EDF-9AE15B30A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291" y="2288814"/>
                <a:ext cx="8780289" cy="4243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B05A7DE1-AA72-4082-8DCB-699CFDCB8A30}"/>
                  </a:ext>
                </a:extLst>
              </p:cNvPr>
              <p:cNvSpPr/>
              <p:nvPr/>
            </p:nvSpPr>
            <p:spPr>
              <a:xfrm>
                <a:off x="6782819" y="1590406"/>
                <a:ext cx="3224229" cy="590250"/>
              </a:xfrm>
              <a:prstGeom prst="wedgeRectCallout">
                <a:avLst>
                  <a:gd name="adj1" fmla="val -47211"/>
                  <a:gd name="adj2" fmla="val 7819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Since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IN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IN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IN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𝐾𝐿</m:t>
                    </m:r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  <a:ea typeface="Cambria Math" panose="02040503050406030204" pitchFamily="18" charset="0"/>
                  </a:rPr>
                  <a:t> is constant 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held fixed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sz="1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N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old</m:t>
                        </m:r>
                      </m:sup>
                    </m:sSup>
                  </m:oMath>
                </a14:m>
                <a:endParaRPr lang="en-IN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B05A7DE1-AA72-4082-8DCB-699CFDCB8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819" y="1590406"/>
                <a:ext cx="3224229" cy="590250"/>
              </a:xfrm>
              <a:prstGeom prst="wedgeRectCallout">
                <a:avLst>
                  <a:gd name="adj1" fmla="val -47211"/>
                  <a:gd name="adj2" fmla="val 78195"/>
                </a:avLst>
              </a:prstGeom>
              <a:blipFill>
                <a:blip r:embed="rId7"/>
                <a:stretch>
                  <a:fillRect l="-37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03543EF-4E06-49ED-9EEA-27F73DD70E94}"/>
                  </a:ext>
                </a:extLst>
              </p:cNvPr>
              <p:cNvSpPr txBox="1"/>
              <p:nvPr/>
            </p:nvSpPr>
            <p:spPr>
              <a:xfrm>
                <a:off x="1284000" y="3463840"/>
                <a:ext cx="9703105" cy="914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new</m:t>
                          </m:r>
                        </m:sup>
                      </m:sSup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𝒁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I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IN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IN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old</m:t>
                              </m:r>
                            </m:sup>
                          </m:sSup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IN" sz="2400" dirty="0"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𝑿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𝒁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IN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𝒁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𝑿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 sz="24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IN" sz="24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old</m:t>
                                      </m:r>
                                    </m:sup>
                                  </m:s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m:rPr>
                                      <m:nor/>
                                    </m:rPr>
                                    <a:rPr lang="en-IN" sz="2400" dirty="0"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03543EF-4E06-49ED-9EEA-27F73DD70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000" y="3463840"/>
                <a:ext cx="9703105" cy="9145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19374A-66F9-4A67-A731-81EF01532C1D}"/>
                  </a:ext>
                </a:extLst>
              </p:cNvPr>
              <p:cNvSpPr txBox="1"/>
              <p:nvPr/>
            </p:nvSpPr>
            <p:spPr>
              <a:xfrm>
                <a:off x="4684822" y="4404821"/>
                <a:ext cx="5524269" cy="894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𝒁</m:t>
                              </m:r>
                            </m:e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IN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old</m:t>
                                  </m:r>
                                </m:sup>
                              </m:sSup>
                            </m:e>
                          </m:d>
                          <m:r>
                            <m:rPr>
                              <m:nor/>
                            </m:rPr>
                            <a:rPr lang="en-IN" sz="2400" dirty="0"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𝒁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IN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19374A-66F9-4A67-A731-81EF01532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4822" y="4404821"/>
                <a:ext cx="5524269" cy="89421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C1AD48E-6415-40F3-AD1B-10CAF40DA45A}"/>
                  </a:ext>
                </a:extLst>
              </p:cNvPr>
              <p:cNvSpPr txBox="1"/>
              <p:nvPr/>
            </p:nvSpPr>
            <p:spPr>
              <a:xfrm>
                <a:off x="4684822" y="5280104"/>
                <a:ext cx="5322226" cy="571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I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𝒁</m:t>
                              </m:r>
                            </m:e>
                            <m:e>
                              <m:r>
                                <a:rPr lang="en-I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I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I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24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IN" sz="24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old</m:t>
                                  </m:r>
                                </m:sup>
                              </m:sSup>
                            </m:e>
                          </m:d>
                        </m:sub>
                      </m:sSub>
                      <m:r>
                        <a:rPr lang="en-I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I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I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I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IN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  <m:r>
                        <a:rPr lang="en-I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IN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𝒁</m:t>
                      </m:r>
                      <m:r>
                        <a:rPr lang="en-I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I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I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I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C1AD48E-6415-40F3-AD1B-10CAF40DA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4822" y="5280104"/>
                <a:ext cx="5322226" cy="571760"/>
              </a:xfrm>
              <a:prstGeom prst="rect">
                <a:avLst/>
              </a:prstGeom>
              <a:blipFill>
                <a:blip r:embed="rId10"/>
                <a:stretch>
                  <a:fillRect l="-344" r="-1833" b="-10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261DB289-91D1-4263-A240-669DB7872424}"/>
                  </a:ext>
                </a:extLst>
              </p:cNvPr>
              <p:cNvSpPr/>
              <p:nvPr/>
            </p:nvSpPr>
            <p:spPr>
              <a:xfrm>
                <a:off x="1073893" y="5272462"/>
                <a:ext cx="3224229" cy="675904"/>
              </a:xfrm>
              <a:prstGeom prst="wedgeRectCallout">
                <a:avLst>
                  <a:gd name="adj1" fmla="val 60766"/>
                  <a:gd name="adj2" fmla="val -1489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Maximization of expected CLL </a:t>
                </a:r>
                <a:r>
                  <a:rPr lang="en-IN" sz="14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w.r.t.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the posterior distribution of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given older parameters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N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old</m:t>
                        </m:r>
                      </m:sup>
                    </m:sSup>
                  </m:oMath>
                </a14:m>
                <a:endParaRPr lang="en-IN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261DB289-91D1-4263-A240-669DB78724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893" y="5272462"/>
                <a:ext cx="3224229" cy="675904"/>
              </a:xfrm>
              <a:prstGeom prst="wedgeRectCallout">
                <a:avLst>
                  <a:gd name="adj1" fmla="val 60766"/>
                  <a:gd name="adj2" fmla="val -14891"/>
                </a:avLst>
              </a:prstGeom>
              <a:blipFill>
                <a:blip r:embed="rId11"/>
                <a:stretch>
                  <a:fillRect l="-337" t="-5263" b="-1140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Speech Bubble: Rectangle 19">
                <a:extLst>
                  <a:ext uri="{FF2B5EF4-FFF2-40B4-BE49-F238E27FC236}">
                    <a16:creationId xmlns:a16="http://schemas.microsoft.com/office/drawing/2014/main" id="{1AC33430-7D71-4B8A-802D-92353F479E55}"/>
                  </a:ext>
                </a:extLst>
              </p:cNvPr>
              <p:cNvSpPr/>
              <p:nvPr/>
            </p:nvSpPr>
            <p:spPr>
              <a:xfrm>
                <a:off x="8702527" y="744178"/>
                <a:ext cx="3080978" cy="675904"/>
              </a:xfrm>
              <a:prstGeom prst="wedgeRectCallout">
                <a:avLst>
                  <a:gd name="adj1" fmla="val 51"/>
                  <a:gd name="adj2" fmla="val 17222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The posterior distribution of </a:t>
                </a:r>
                <a14:m>
                  <m:oMath xmlns:m="http://schemas.openxmlformats.org/officeDocument/2006/math">
                    <m:r>
                      <a:rPr lang="en-IN" sz="1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given older parameters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N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old</m:t>
                        </m:r>
                      </m:sup>
                    </m:sSup>
                  </m:oMath>
                </a14:m>
                <a:r>
                  <a:rPr lang="en-IN" sz="1400" dirty="0">
                    <a:solidFill>
                      <a:schemeClr val="tx1"/>
                    </a:solidFill>
                  </a:rPr>
                  <a:t> 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(will need this posterior to get the expectation of CLL)</a:t>
                </a:r>
              </a:p>
            </p:txBody>
          </p:sp>
        </mc:Choice>
        <mc:Fallback xmlns="">
          <p:sp>
            <p:nvSpPr>
              <p:cNvPr id="20" name="Speech Bubble: Rectangle 19">
                <a:extLst>
                  <a:ext uri="{FF2B5EF4-FFF2-40B4-BE49-F238E27FC236}">
                    <a16:creationId xmlns:a16="http://schemas.microsoft.com/office/drawing/2014/main" id="{1AC33430-7D71-4B8A-802D-92353F479E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2527" y="744178"/>
                <a:ext cx="3080978" cy="675904"/>
              </a:xfrm>
              <a:prstGeom prst="wedgeRectCallout">
                <a:avLst>
                  <a:gd name="adj1" fmla="val 51"/>
                  <a:gd name="adj2" fmla="val 172228"/>
                </a:avLst>
              </a:prstGeom>
              <a:blipFill>
                <a:blip r:embed="rId12"/>
                <a:stretch>
                  <a:fillRect l="-394" t="-237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AB56E03-72E4-46E7-8C1C-55881BFDBCC2}"/>
                  </a:ext>
                </a:extLst>
              </p:cNvPr>
              <p:cNvSpPr txBox="1"/>
              <p:nvPr/>
            </p:nvSpPr>
            <p:spPr>
              <a:xfrm>
                <a:off x="4684822" y="5984211"/>
                <a:ext cx="3026598" cy="385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𝒬</m:t>
                      </m:r>
                      <m:r>
                        <a:rPr lang="en-I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I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I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I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IN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IN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old</m:t>
                          </m:r>
                        </m:sup>
                      </m:sSup>
                      <m:r>
                        <a:rPr lang="en-I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AB56E03-72E4-46E7-8C1C-55881BFDB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4822" y="5984211"/>
                <a:ext cx="3026598" cy="385747"/>
              </a:xfrm>
              <a:prstGeom prst="rect">
                <a:avLst/>
              </a:prstGeom>
              <a:blipFill>
                <a:blip r:embed="rId13"/>
                <a:stretch>
                  <a:fillRect l="-605" t="-1587" r="-3226" b="-3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66667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1304"/>
    </mc:Choice>
    <mc:Fallback xmlns="">
      <p:transition spd="slow" advTm="3213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  <p:bldP spid="13" grpId="0"/>
      <p:bldP spid="16" grpId="0"/>
      <p:bldP spid="17" grpId="0"/>
      <p:bldP spid="18" grpId="0" animBg="1"/>
      <p:bldP spid="20" grpId="0" animBg="1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Recap: ALT-OPT vs EM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sz="2400" dirty="0">
              <a:solidFill>
                <a:srgbClr val="0000FF"/>
              </a:solidFill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br>
              <a:rPr lang="en-IN" sz="2400" dirty="0">
                <a:ea typeface="Cambria Math" panose="02040503050406030204" pitchFamily="18" charset="0"/>
              </a:rPr>
            </a:br>
            <a:endParaRPr lang="en-IN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CDC651E-36BC-4014-915D-BAF794C21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96" y="929174"/>
            <a:ext cx="702945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FF5F8CBA-94E4-4AD4-A6E2-41829C673568}"/>
                  </a:ext>
                </a:extLst>
              </p:cNvPr>
              <p:cNvSpPr/>
              <p:nvPr/>
            </p:nvSpPr>
            <p:spPr>
              <a:xfrm>
                <a:off x="7420645" y="1225485"/>
                <a:ext cx="3071388" cy="980039"/>
              </a:xfrm>
              <a:prstGeom prst="wedgeRectCallout">
                <a:avLst>
                  <a:gd name="adj1" fmla="val -59215"/>
                  <a:gd name="adj2" fmla="val 37252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This step could potentially throw away a lot of information about the latent variable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endParaRPr lang="en-IN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FF5F8CBA-94E4-4AD4-A6E2-41829C6735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645" y="1225485"/>
                <a:ext cx="3071388" cy="980039"/>
              </a:xfrm>
              <a:prstGeom prst="wedgeRectCallout">
                <a:avLst>
                  <a:gd name="adj1" fmla="val -59215"/>
                  <a:gd name="adj2" fmla="val 37252"/>
                </a:avLst>
              </a:prstGeom>
              <a:blipFill>
                <a:blip r:embed="rId6"/>
                <a:stretch>
                  <a:fillRect r="-2693" b="-487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A1669E24-81B5-4963-9245-FE5892F35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96" y="3621478"/>
            <a:ext cx="1105852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DA47DB1-7470-471F-A029-5528780ECF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31823" y="3399388"/>
            <a:ext cx="1010687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3D1DEA27-8E9F-4CDE-B0FA-0BDA1E29AEED}"/>
                  </a:ext>
                </a:extLst>
              </p:cNvPr>
              <p:cNvSpPr/>
              <p:nvPr/>
            </p:nvSpPr>
            <p:spPr>
              <a:xfrm>
                <a:off x="8437879" y="3120855"/>
                <a:ext cx="2589174" cy="935611"/>
              </a:xfrm>
              <a:prstGeom prst="wedgeRectCallout">
                <a:avLst>
                  <a:gd name="adj1" fmla="val 59106"/>
                  <a:gd name="adj2" fmla="val 20806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ALT-OPT can be seen as </a:t>
                </a:r>
                <a:r>
                  <a:rPr lang="en-IN" sz="14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as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approximation of EM – the posterior </a:t>
                </a:r>
                <a14:m>
                  <m:oMath xmlns:m="http://schemas.openxmlformats.org/officeDocument/2006/math"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sz="1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𝒁</m:t>
                    </m:r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IN" sz="1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IN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  <a:ea typeface="Cambria Math" panose="02040503050406030204" pitchFamily="18" charset="0"/>
                  </a:rPr>
                  <a:t> is replaced by a point mass at its mode</a:t>
                </a:r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3D1DEA27-8E9F-4CDE-B0FA-0BDA1E29AE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879" y="3120855"/>
                <a:ext cx="2589174" cy="935611"/>
              </a:xfrm>
              <a:prstGeom prst="wedgeRectCallout">
                <a:avLst>
                  <a:gd name="adj1" fmla="val 59106"/>
                  <a:gd name="adj2" fmla="val 20806"/>
                </a:avLst>
              </a:prstGeom>
              <a:blipFill>
                <a:blip r:embed="rId9"/>
                <a:stretch>
                  <a:fillRect l="-426" t="-1282" b="-641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51287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980"/>
    </mc:Choice>
    <mc:Fallback xmlns="">
      <p:transition spd="slow" advTm="1499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EM: An Illustration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  <a:ea typeface="Cambria Math" panose="02040503050406030204" pitchFamily="18" charset="0"/>
                  </a:rPr>
                  <a:t>As we saw, EM maximizes the lower bound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d>
                  </m:oMath>
                </a14:m>
                <a:r>
                  <a:rPr lang="en-IN" sz="2400" dirty="0">
                    <a:latin typeface="Abadi Extra Light" panose="020B0204020104020204" pitchFamily="34" charset="0"/>
                    <a:ea typeface="Cambria Math" panose="02040503050406030204" pitchFamily="18" charset="0"/>
                  </a:rPr>
                  <a:t> in two steps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  <a:ea typeface="Cambria Math" panose="02040503050406030204" pitchFamily="18" charset="0"/>
                  </a:rPr>
                  <a:t>Step 1 finds the optimal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  <a:ea typeface="Cambria Math" panose="02040503050406030204" pitchFamily="18" charset="0"/>
                  </a:rPr>
                  <a:t> (call it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IN" sz="2400" dirty="0">
                    <a:latin typeface="Abadi Extra Light" panose="020B0204020104020204" pitchFamily="34" charset="0"/>
                    <a:ea typeface="Cambria Math" panose="02040503050406030204" pitchFamily="18" charset="0"/>
                  </a:rPr>
                  <a:t>) by setting it the posterior of </a:t>
                </a:r>
                <a14:m>
                  <m:oMath xmlns:m="http://schemas.openxmlformats.org/officeDocument/2006/math">
                    <m:r>
                      <a:rPr lang="en-IN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  <a:ea typeface="Cambria Math" panose="02040503050406030204" pitchFamily="18" charset="0"/>
                  </a:rPr>
                  <a:t> given current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IN" sz="240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  <a:ea typeface="Cambria Math" panose="02040503050406030204" pitchFamily="18" charset="0"/>
                  </a:rPr>
                  <a:t>Step 2 maximizes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d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</a:t>
                </a:r>
                <a:r>
                  <a:rPr lang="en-IN" sz="2400" dirty="0" err="1">
                    <a:latin typeface="Abadi Extra Light" panose="020B0204020104020204" pitchFamily="34" charset="0"/>
                  </a:rPr>
                  <a:t>w.r.t.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i="0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which gives a new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dirty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.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br>
                  <a:rPr lang="en-IN" sz="2400" dirty="0">
                    <a:ea typeface="Cambria Math" panose="02040503050406030204" pitchFamily="18" charset="0"/>
                  </a:rPr>
                </a:br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727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60C247B-4B02-43BB-97ED-C8FC4BC21BCE}"/>
              </a:ext>
            </a:extLst>
          </p:cNvPr>
          <p:cNvSpPr/>
          <p:nvPr/>
        </p:nvSpPr>
        <p:spPr>
          <a:xfrm>
            <a:off x="3157629" y="2847193"/>
            <a:ext cx="5243120" cy="2971015"/>
          </a:xfrm>
          <a:custGeom>
            <a:avLst/>
            <a:gdLst>
              <a:gd name="connsiteX0" fmla="*/ 0 w 3842158"/>
              <a:gd name="connsiteY0" fmla="*/ 2338327 h 2346716"/>
              <a:gd name="connsiteX1" fmla="*/ 562062 w 3842158"/>
              <a:gd name="connsiteY1" fmla="*/ 484360 h 2346716"/>
              <a:gd name="connsiteX2" fmla="*/ 1568741 w 3842158"/>
              <a:gd name="connsiteY2" fmla="*/ 920588 h 2346716"/>
              <a:gd name="connsiteX3" fmla="*/ 2231471 w 3842158"/>
              <a:gd name="connsiteY3" fmla="*/ 31355 h 2346716"/>
              <a:gd name="connsiteX4" fmla="*/ 2994870 w 3842158"/>
              <a:gd name="connsiteY4" fmla="*/ 408859 h 2346716"/>
              <a:gd name="connsiteX5" fmla="*/ 3842158 w 3842158"/>
              <a:gd name="connsiteY5" fmla="*/ 2346716 h 2346716"/>
              <a:gd name="connsiteX0" fmla="*/ 0 w 3842158"/>
              <a:gd name="connsiteY0" fmla="*/ 2447265 h 2455654"/>
              <a:gd name="connsiteX1" fmla="*/ 562062 w 3842158"/>
              <a:gd name="connsiteY1" fmla="*/ 593298 h 2455654"/>
              <a:gd name="connsiteX2" fmla="*/ 1568741 w 3842158"/>
              <a:gd name="connsiteY2" fmla="*/ 1029526 h 2455654"/>
              <a:gd name="connsiteX3" fmla="*/ 2344291 w 3842158"/>
              <a:gd name="connsiteY3" fmla="*/ 20995 h 2455654"/>
              <a:gd name="connsiteX4" fmla="*/ 2994870 w 3842158"/>
              <a:gd name="connsiteY4" fmla="*/ 517797 h 2455654"/>
              <a:gd name="connsiteX5" fmla="*/ 3842158 w 3842158"/>
              <a:gd name="connsiteY5" fmla="*/ 2455654 h 2455654"/>
              <a:gd name="connsiteX0" fmla="*/ 0 w 3842158"/>
              <a:gd name="connsiteY0" fmla="*/ 2457943 h 2466332"/>
              <a:gd name="connsiteX1" fmla="*/ 562062 w 3842158"/>
              <a:gd name="connsiteY1" fmla="*/ 603976 h 2466332"/>
              <a:gd name="connsiteX2" fmla="*/ 1568741 w 3842158"/>
              <a:gd name="connsiteY2" fmla="*/ 1040204 h 2466332"/>
              <a:gd name="connsiteX3" fmla="*/ 2344291 w 3842158"/>
              <a:gd name="connsiteY3" fmla="*/ 31673 h 2466332"/>
              <a:gd name="connsiteX4" fmla="*/ 2994870 w 3842158"/>
              <a:gd name="connsiteY4" fmla="*/ 528475 h 2466332"/>
              <a:gd name="connsiteX5" fmla="*/ 3842158 w 3842158"/>
              <a:gd name="connsiteY5" fmla="*/ 2466332 h 2466332"/>
              <a:gd name="connsiteX0" fmla="*/ 0 w 3842158"/>
              <a:gd name="connsiteY0" fmla="*/ 2457943 h 2466332"/>
              <a:gd name="connsiteX1" fmla="*/ 819042 w 3842158"/>
              <a:gd name="connsiteY1" fmla="*/ 283364 h 2466332"/>
              <a:gd name="connsiteX2" fmla="*/ 1568741 w 3842158"/>
              <a:gd name="connsiteY2" fmla="*/ 1040204 h 2466332"/>
              <a:gd name="connsiteX3" fmla="*/ 2344291 w 3842158"/>
              <a:gd name="connsiteY3" fmla="*/ 31673 h 2466332"/>
              <a:gd name="connsiteX4" fmla="*/ 2994870 w 3842158"/>
              <a:gd name="connsiteY4" fmla="*/ 528475 h 2466332"/>
              <a:gd name="connsiteX5" fmla="*/ 3842158 w 3842158"/>
              <a:gd name="connsiteY5" fmla="*/ 2466332 h 2466332"/>
              <a:gd name="connsiteX0" fmla="*/ 0 w 3842158"/>
              <a:gd name="connsiteY0" fmla="*/ 2457943 h 2466332"/>
              <a:gd name="connsiteX1" fmla="*/ 819042 w 3842158"/>
              <a:gd name="connsiteY1" fmla="*/ 283364 h 2466332"/>
              <a:gd name="connsiteX2" fmla="*/ 1568741 w 3842158"/>
              <a:gd name="connsiteY2" fmla="*/ 1040204 h 2466332"/>
              <a:gd name="connsiteX3" fmla="*/ 2344291 w 3842158"/>
              <a:gd name="connsiteY3" fmla="*/ 31673 h 2466332"/>
              <a:gd name="connsiteX4" fmla="*/ 2994870 w 3842158"/>
              <a:gd name="connsiteY4" fmla="*/ 528475 h 2466332"/>
              <a:gd name="connsiteX5" fmla="*/ 3842158 w 3842158"/>
              <a:gd name="connsiteY5" fmla="*/ 2466332 h 2466332"/>
              <a:gd name="connsiteX0" fmla="*/ 0 w 3842158"/>
              <a:gd name="connsiteY0" fmla="*/ 2437928 h 2446317"/>
              <a:gd name="connsiteX1" fmla="*/ 819042 w 3842158"/>
              <a:gd name="connsiteY1" fmla="*/ 263349 h 2446317"/>
              <a:gd name="connsiteX2" fmla="*/ 1643954 w 3842158"/>
              <a:gd name="connsiteY2" fmla="*/ 848699 h 2446317"/>
              <a:gd name="connsiteX3" fmla="*/ 2344291 w 3842158"/>
              <a:gd name="connsiteY3" fmla="*/ 11658 h 2446317"/>
              <a:gd name="connsiteX4" fmla="*/ 2994870 w 3842158"/>
              <a:gd name="connsiteY4" fmla="*/ 508460 h 2446317"/>
              <a:gd name="connsiteX5" fmla="*/ 3842158 w 3842158"/>
              <a:gd name="connsiteY5" fmla="*/ 2446317 h 2446317"/>
              <a:gd name="connsiteX0" fmla="*/ 0 w 3842158"/>
              <a:gd name="connsiteY0" fmla="*/ 2459408 h 2467797"/>
              <a:gd name="connsiteX1" fmla="*/ 819042 w 3842158"/>
              <a:gd name="connsiteY1" fmla="*/ 284829 h 2467797"/>
              <a:gd name="connsiteX2" fmla="*/ 1643954 w 3842158"/>
              <a:gd name="connsiteY2" fmla="*/ 870179 h 2467797"/>
              <a:gd name="connsiteX3" fmla="*/ 2250275 w 3842158"/>
              <a:gd name="connsiteY3" fmla="*/ 10770 h 2467797"/>
              <a:gd name="connsiteX4" fmla="*/ 2994870 w 3842158"/>
              <a:gd name="connsiteY4" fmla="*/ 529940 h 2467797"/>
              <a:gd name="connsiteX5" fmla="*/ 3842158 w 3842158"/>
              <a:gd name="connsiteY5" fmla="*/ 2467797 h 2467797"/>
              <a:gd name="connsiteX0" fmla="*/ 0 w 3842158"/>
              <a:gd name="connsiteY0" fmla="*/ 2459408 h 2467797"/>
              <a:gd name="connsiteX1" fmla="*/ 674883 w 3842158"/>
              <a:gd name="connsiteY1" fmla="*/ 202812 h 2467797"/>
              <a:gd name="connsiteX2" fmla="*/ 1643954 w 3842158"/>
              <a:gd name="connsiteY2" fmla="*/ 870179 h 2467797"/>
              <a:gd name="connsiteX3" fmla="*/ 2250275 w 3842158"/>
              <a:gd name="connsiteY3" fmla="*/ 10770 h 2467797"/>
              <a:gd name="connsiteX4" fmla="*/ 2994870 w 3842158"/>
              <a:gd name="connsiteY4" fmla="*/ 529940 h 2467797"/>
              <a:gd name="connsiteX5" fmla="*/ 3842158 w 3842158"/>
              <a:gd name="connsiteY5" fmla="*/ 2467797 h 2467797"/>
              <a:gd name="connsiteX0" fmla="*/ 0 w 3842158"/>
              <a:gd name="connsiteY0" fmla="*/ 2459408 h 2467797"/>
              <a:gd name="connsiteX1" fmla="*/ 674883 w 3842158"/>
              <a:gd name="connsiteY1" fmla="*/ 202812 h 2467797"/>
              <a:gd name="connsiteX2" fmla="*/ 1643954 w 3842158"/>
              <a:gd name="connsiteY2" fmla="*/ 870179 h 2467797"/>
              <a:gd name="connsiteX3" fmla="*/ 2250275 w 3842158"/>
              <a:gd name="connsiteY3" fmla="*/ 10770 h 2467797"/>
              <a:gd name="connsiteX4" fmla="*/ 2994870 w 3842158"/>
              <a:gd name="connsiteY4" fmla="*/ 529940 h 2467797"/>
              <a:gd name="connsiteX5" fmla="*/ 3842158 w 3842158"/>
              <a:gd name="connsiteY5" fmla="*/ 2467797 h 2467797"/>
              <a:gd name="connsiteX0" fmla="*/ 0 w 3842158"/>
              <a:gd name="connsiteY0" fmla="*/ 2459408 h 2467797"/>
              <a:gd name="connsiteX1" fmla="*/ 674883 w 3842158"/>
              <a:gd name="connsiteY1" fmla="*/ 202812 h 2467797"/>
              <a:gd name="connsiteX2" fmla="*/ 1643954 w 3842158"/>
              <a:gd name="connsiteY2" fmla="*/ 870179 h 2467797"/>
              <a:gd name="connsiteX3" fmla="*/ 2250275 w 3842158"/>
              <a:gd name="connsiteY3" fmla="*/ 10770 h 2467797"/>
              <a:gd name="connsiteX4" fmla="*/ 2994870 w 3842158"/>
              <a:gd name="connsiteY4" fmla="*/ 529940 h 2467797"/>
              <a:gd name="connsiteX5" fmla="*/ 3842158 w 3842158"/>
              <a:gd name="connsiteY5" fmla="*/ 2467797 h 2467797"/>
              <a:gd name="connsiteX0" fmla="*/ 0 w 3842158"/>
              <a:gd name="connsiteY0" fmla="*/ 2459408 h 2467797"/>
              <a:gd name="connsiteX1" fmla="*/ 674883 w 3842158"/>
              <a:gd name="connsiteY1" fmla="*/ 202812 h 2467797"/>
              <a:gd name="connsiteX2" fmla="*/ 1643954 w 3842158"/>
              <a:gd name="connsiteY2" fmla="*/ 870179 h 2467797"/>
              <a:gd name="connsiteX3" fmla="*/ 2250275 w 3842158"/>
              <a:gd name="connsiteY3" fmla="*/ 10770 h 2467797"/>
              <a:gd name="connsiteX4" fmla="*/ 2994870 w 3842158"/>
              <a:gd name="connsiteY4" fmla="*/ 529940 h 2467797"/>
              <a:gd name="connsiteX5" fmla="*/ 3842158 w 3842158"/>
              <a:gd name="connsiteY5" fmla="*/ 2467797 h 2467797"/>
              <a:gd name="connsiteX0" fmla="*/ 0 w 3842158"/>
              <a:gd name="connsiteY0" fmla="*/ 2459408 h 2467797"/>
              <a:gd name="connsiteX1" fmla="*/ 900524 w 3842158"/>
              <a:gd name="connsiteY1" fmla="*/ 225180 h 2467797"/>
              <a:gd name="connsiteX2" fmla="*/ 1643954 w 3842158"/>
              <a:gd name="connsiteY2" fmla="*/ 870179 h 2467797"/>
              <a:gd name="connsiteX3" fmla="*/ 2250275 w 3842158"/>
              <a:gd name="connsiteY3" fmla="*/ 10770 h 2467797"/>
              <a:gd name="connsiteX4" fmla="*/ 2994870 w 3842158"/>
              <a:gd name="connsiteY4" fmla="*/ 529940 h 2467797"/>
              <a:gd name="connsiteX5" fmla="*/ 3842158 w 3842158"/>
              <a:gd name="connsiteY5" fmla="*/ 2467797 h 2467797"/>
              <a:gd name="connsiteX0" fmla="*/ 0 w 3936175"/>
              <a:gd name="connsiteY0" fmla="*/ 2451952 h 2467797"/>
              <a:gd name="connsiteX1" fmla="*/ 994541 w 3936175"/>
              <a:gd name="connsiteY1" fmla="*/ 225180 h 2467797"/>
              <a:gd name="connsiteX2" fmla="*/ 1737971 w 3936175"/>
              <a:gd name="connsiteY2" fmla="*/ 870179 h 2467797"/>
              <a:gd name="connsiteX3" fmla="*/ 2344292 w 3936175"/>
              <a:gd name="connsiteY3" fmla="*/ 10770 h 2467797"/>
              <a:gd name="connsiteX4" fmla="*/ 3088887 w 3936175"/>
              <a:gd name="connsiteY4" fmla="*/ 529940 h 2467797"/>
              <a:gd name="connsiteX5" fmla="*/ 3936175 w 3936175"/>
              <a:gd name="connsiteY5" fmla="*/ 2467797 h 2467797"/>
              <a:gd name="connsiteX0" fmla="*/ 0 w 3936175"/>
              <a:gd name="connsiteY0" fmla="*/ 2451952 h 2467797"/>
              <a:gd name="connsiteX1" fmla="*/ 994541 w 3936175"/>
              <a:gd name="connsiteY1" fmla="*/ 225180 h 2467797"/>
              <a:gd name="connsiteX2" fmla="*/ 1737971 w 3936175"/>
              <a:gd name="connsiteY2" fmla="*/ 870179 h 2467797"/>
              <a:gd name="connsiteX3" fmla="*/ 2344292 w 3936175"/>
              <a:gd name="connsiteY3" fmla="*/ 10770 h 2467797"/>
              <a:gd name="connsiteX4" fmla="*/ 3088887 w 3936175"/>
              <a:gd name="connsiteY4" fmla="*/ 529940 h 2467797"/>
              <a:gd name="connsiteX5" fmla="*/ 3936175 w 3936175"/>
              <a:gd name="connsiteY5" fmla="*/ 2467797 h 2467797"/>
              <a:gd name="connsiteX0" fmla="*/ 0 w 3936175"/>
              <a:gd name="connsiteY0" fmla="*/ 2451952 h 2467797"/>
              <a:gd name="connsiteX1" fmla="*/ 994541 w 3936175"/>
              <a:gd name="connsiteY1" fmla="*/ 225180 h 2467797"/>
              <a:gd name="connsiteX2" fmla="*/ 1737971 w 3936175"/>
              <a:gd name="connsiteY2" fmla="*/ 870179 h 2467797"/>
              <a:gd name="connsiteX3" fmla="*/ 2344292 w 3936175"/>
              <a:gd name="connsiteY3" fmla="*/ 10770 h 2467797"/>
              <a:gd name="connsiteX4" fmla="*/ 3088887 w 3936175"/>
              <a:gd name="connsiteY4" fmla="*/ 529940 h 2467797"/>
              <a:gd name="connsiteX5" fmla="*/ 3936175 w 3936175"/>
              <a:gd name="connsiteY5" fmla="*/ 2467797 h 2467797"/>
              <a:gd name="connsiteX0" fmla="*/ 0 w 3936175"/>
              <a:gd name="connsiteY0" fmla="*/ 2451952 h 2467797"/>
              <a:gd name="connsiteX1" fmla="*/ 1195110 w 3936175"/>
              <a:gd name="connsiteY1" fmla="*/ 202812 h 2467797"/>
              <a:gd name="connsiteX2" fmla="*/ 1737971 w 3936175"/>
              <a:gd name="connsiteY2" fmla="*/ 870179 h 2467797"/>
              <a:gd name="connsiteX3" fmla="*/ 2344292 w 3936175"/>
              <a:gd name="connsiteY3" fmla="*/ 10770 h 2467797"/>
              <a:gd name="connsiteX4" fmla="*/ 3088887 w 3936175"/>
              <a:gd name="connsiteY4" fmla="*/ 529940 h 2467797"/>
              <a:gd name="connsiteX5" fmla="*/ 3936175 w 3936175"/>
              <a:gd name="connsiteY5" fmla="*/ 2467797 h 2467797"/>
              <a:gd name="connsiteX0" fmla="*/ 0 w 3936175"/>
              <a:gd name="connsiteY0" fmla="*/ 2451952 h 2467797"/>
              <a:gd name="connsiteX1" fmla="*/ 1195110 w 3936175"/>
              <a:gd name="connsiteY1" fmla="*/ 202812 h 2467797"/>
              <a:gd name="connsiteX2" fmla="*/ 1737971 w 3936175"/>
              <a:gd name="connsiteY2" fmla="*/ 870179 h 2467797"/>
              <a:gd name="connsiteX3" fmla="*/ 2344292 w 3936175"/>
              <a:gd name="connsiteY3" fmla="*/ 10770 h 2467797"/>
              <a:gd name="connsiteX4" fmla="*/ 3088887 w 3936175"/>
              <a:gd name="connsiteY4" fmla="*/ 529940 h 2467797"/>
              <a:gd name="connsiteX5" fmla="*/ 3936175 w 3936175"/>
              <a:gd name="connsiteY5" fmla="*/ 2467797 h 2467797"/>
              <a:gd name="connsiteX0" fmla="*/ 0 w 3936175"/>
              <a:gd name="connsiteY0" fmla="*/ 2451952 h 2467797"/>
              <a:gd name="connsiteX1" fmla="*/ 1195110 w 3936175"/>
              <a:gd name="connsiteY1" fmla="*/ 202812 h 2467797"/>
              <a:gd name="connsiteX2" fmla="*/ 1863327 w 3936175"/>
              <a:gd name="connsiteY2" fmla="*/ 870179 h 2467797"/>
              <a:gd name="connsiteX3" fmla="*/ 2344292 w 3936175"/>
              <a:gd name="connsiteY3" fmla="*/ 10770 h 2467797"/>
              <a:gd name="connsiteX4" fmla="*/ 3088887 w 3936175"/>
              <a:gd name="connsiteY4" fmla="*/ 529940 h 2467797"/>
              <a:gd name="connsiteX5" fmla="*/ 3936175 w 3936175"/>
              <a:gd name="connsiteY5" fmla="*/ 2467797 h 2467797"/>
              <a:gd name="connsiteX0" fmla="*/ 0 w 3936175"/>
              <a:gd name="connsiteY0" fmla="*/ 2442655 h 2458500"/>
              <a:gd name="connsiteX1" fmla="*/ 1195110 w 3936175"/>
              <a:gd name="connsiteY1" fmla="*/ 193515 h 2458500"/>
              <a:gd name="connsiteX2" fmla="*/ 1932273 w 3936175"/>
              <a:gd name="connsiteY2" fmla="*/ 622287 h 2458500"/>
              <a:gd name="connsiteX3" fmla="*/ 2344292 w 3936175"/>
              <a:gd name="connsiteY3" fmla="*/ 1473 h 2458500"/>
              <a:gd name="connsiteX4" fmla="*/ 3088887 w 3936175"/>
              <a:gd name="connsiteY4" fmla="*/ 520643 h 2458500"/>
              <a:gd name="connsiteX5" fmla="*/ 3936175 w 3936175"/>
              <a:gd name="connsiteY5" fmla="*/ 2458500 h 2458500"/>
              <a:gd name="connsiteX0" fmla="*/ 0 w 3936175"/>
              <a:gd name="connsiteY0" fmla="*/ 2442655 h 2458500"/>
              <a:gd name="connsiteX1" fmla="*/ 1195110 w 3936175"/>
              <a:gd name="connsiteY1" fmla="*/ 193515 h 2458500"/>
              <a:gd name="connsiteX2" fmla="*/ 1932273 w 3936175"/>
              <a:gd name="connsiteY2" fmla="*/ 622287 h 2458500"/>
              <a:gd name="connsiteX3" fmla="*/ 2344292 w 3936175"/>
              <a:gd name="connsiteY3" fmla="*/ 1473 h 2458500"/>
              <a:gd name="connsiteX4" fmla="*/ 3088887 w 3936175"/>
              <a:gd name="connsiteY4" fmla="*/ 520643 h 2458500"/>
              <a:gd name="connsiteX5" fmla="*/ 3936175 w 3936175"/>
              <a:gd name="connsiteY5" fmla="*/ 2458500 h 2458500"/>
              <a:gd name="connsiteX0" fmla="*/ 0 w 3936175"/>
              <a:gd name="connsiteY0" fmla="*/ 2465524 h 2481369"/>
              <a:gd name="connsiteX1" fmla="*/ 1195110 w 3936175"/>
              <a:gd name="connsiteY1" fmla="*/ 216384 h 2481369"/>
              <a:gd name="connsiteX2" fmla="*/ 1932273 w 3936175"/>
              <a:gd name="connsiteY2" fmla="*/ 645156 h 2481369"/>
              <a:gd name="connsiteX3" fmla="*/ 2344292 w 3936175"/>
              <a:gd name="connsiteY3" fmla="*/ 24342 h 2481369"/>
              <a:gd name="connsiteX4" fmla="*/ 3088887 w 3936175"/>
              <a:gd name="connsiteY4" fmla="*/ 543512 h 2481369"/>
              <a:gd name="connsiteX5" fmla="*/ 3936175 w 3936175"/>
              <a:gd name="connsiteY5" fmla="*/ 2481369 h 2481369"/>
              <a:gd name="connsiteX0" fmla="*/ 0 w 3936175"/>
              <a:gd name="connsiteY0" fmla="*/ 2468127 h 2483972"/>
              <a:gd name="connsiteX1" fmla="*/ 1195110 w 3936175"/>
              <a:gd name="connsiteY1" fmla="*/ 218987 h 2483972"/>
              <a:gd name="connsiteX2" fmla="*/ 1932273 w 3936175"/>
              <a:gd name="connsiteY2" fmla="*/ 647759 h 2483972"/>
              <a:gd name="connsiteX3" fmla="*/ 2344292 w 3936175"/>
              <a:gd name="connsiteY3" fmla="*/ 26945 h 2483972"/>
              <a:gd name="connsiteX4" fmla="*/ 3088887 w 3936175"/>
              <a:gd name="connsiteY4" fmla="*/ 546115 h 2483972"/>
              <a:gd name="connsiteX5" fmla="*/ 3936175 w 3936175"/>
              <a:gd name="connsiteY5" fmla="*/ 2483972 h 2483972"/>
              <a:gd name="connsiteX0" fmla="*/ 0 w 3936175"/>
              <a:gd name="connsiteY0" fmla="*/ 2468127 h 2483972"/>
              <a:gd name="connsiteX1" fmla="*/ 1195110 w 3936175"/>
              <a:gd name="connsiteY1" fmla="*/ 218987 h 2483972"/>
              <a:gd name="connsiteX2" fmla="*/ 1932273 w 3936175"/>
              <a:gd name="connsiteY2" fmla="*/ 647759 h 2483972"/>
              <a:gd name="connsiteX3" fmla="*/ 2344292 w 3936175"/>
              <a:gd name="connsiteY3" fmla="*/ 26945 h 2483972"/>
              <a:gd name="connsiteX4" fmla="*/ 3088887 w 3936175"/>
              <a:gd name="connsiteY4" fmla="*/ 546115 h 2483972"/>
              <a:gd name="connsiteX5" fmla="*/ 3936175 w 3936175"/>
              <a:gd name="connsiteY5" fmla="*/ 2483972 h 2483972"/>
              <a:gd name="connsiteX0" fmla="*/ 0 w 3936175"/>
              <a:gd name="connsiteY0" fmla="*/ 2588433 h 2604278"/>
              <a:gd name="connsiteX1" fmla="*/ 1195110 w 3936175"/>
              <a:gd name="connsiteY1" fmla="*/ 339293 h 2604278"/>
              <a:gd name="connsiteX2" fmla="*/ 1932273 w 3936175"/>
              <a:gd name="connsiteY2" fmla="*/ 768065 h 2604278"/>
              <a:gd name="connsiteX3" fmla="*/ 2488451 w 3936175"/>
              <a:gd name="connsiteY3" fmla="*/ 20497 h 2604278"/>
              <a:gd name="connsiteX4" fmla="*/ 3088887 w 3936175"/>
              <a:gd name="connsiteY4" fmla="*/ 666421 h 2604278"/>
              <a:gd name="connsiteX5" fmla="*/ 3936175 w 3936175"/>
              <a:gd name="connsiteY5" fmla="*/ 2604278 h 2604278"/>
              <a:gd name="connsiteX0" fmla="*/ 0 w 3936175"/>
              <a:gd name="connsiteY0" fmla="*/ 2588433 h 2604278"/>
              <a:gd name="connsiteX1" fmla="*/ 1195110 w 3936175"/>
              <a:gd name="connsiteY1" fmla="*/ 339293 h 2604278"/>
              <a:gd name="connsiteX2" fmla="*/ 1932273 w 3936175"/>
              <a:gd name="connsiteY2" fmla="*/ 768065 h 2604278"/>
              <a:gd name="connsiteX3" fmla="*/ 2488451 w 3936175"/>
              <a:gd name="connsiteY3" fmla="*/ 20497 h 2604278"/>
              <a:gd name="connsiteX4" fmla="*/ 3088887 w 3936175"/>
              <a:gd name="connsiteY4" fmla="*/ 666421 h 2604278"/>
              <a:gd name="connsiteX5" fmla="*/ 3936175 w 3936175"/>
              <a:gd name="connsiteY5" fmla="*/ 2604278 h 2604278"/>
              <a:gd name="connsiteX0" fmla="*/ 0 w 3936175"/>
              <a:gd name="connsiteY0" fmla="*/ 2588433 h 2604278"/>
              <a:gd name="connsiteX1" fmla="*/ 1282859 w 3936175"/>
              <a:gd name="connsiteY1" fmla="*/ 436223 h 2604278"/>
              <a:gd name="connsiteX2" fmla="*/ 1932273 w 3936175"/>
              <a:gd name="connsiteY2" fmla="*/ 768065 h 2604278"/>
              <a:gd name="connsiteX3" fmla="*/ 2488451 w 3936175"/>
              <a:gd name="connsiteY3" fmla="*/ 20497 h 2604278"/>
              <a:gd name="connsiteX4" fmla="*/ 3088887 w 3936175"/>
              <a:gd name="connsiteY4" fmla="*/ 666421 h 2604278"/>
              <a:gd name="connsiteX5" fmla="*/ 3936175 w 3936175"/>
              <a:gd name="connsiteY5" fmla="*/ 2604278 h 2604278"/>
              <a:gd name="connsiteX0" fmla="*/ 0 w 3917372"/>
              <a:gd name="connsiteY0" fmla="*/ 2640626 h 2640626"/>
              <a:gd name="connsiteX1" fmla="*/ 1264056 w 3917372"/>
              <a:gd name="connsiteY1" fmla="*/ 436223 h 2640626"/>
              <a:gd name="connsiteX2" fmla="*/ 1913470 w 3917372"/>
              <a:gd name="connsiteY2" fmla="*/ 768065 h 2640626"/>
              <a:gd name="connsiteX3" fmla="*/ 2469648 w 3917372"/>
              <a:gd name="connsiteY3" fmla="*/ 20497 h 2640626"/>
              <a:gd name="connsiteX4" fmla="*/ 3070084 w 3917372"/>
              <a:gd name="connsiteY4" fmla="*/ 666421 h 2640626"/>
              <a:gd name="connsiteX5" fmla="*/ 3917372 w 3917372"/>
              <a:gd name="connsiteY5" fmla="*/ 2604278 h 2640626"/>
              <a:gd name="connsiteX0" fmla="*/ 0 w 3917372"/>
              <a:gd name="connsiteY0" fmla="*/ 2640626 h 2640626"/>
              <a:gd name="connsiteX1" fmla="*/ 1144968 w 3917372"/>
              <a:gd name="connsiteY1" fmla="*/ 480959 h 2640626"/>
              <a:gd name="connsiteX2" fmla="*/ 1913470 w 3917372"/>
              <a:gd name="connsiteY2" fmla="*/ 768065 h 2640626"/>
              <a:gd name="connsiteX3" fmla="*/ 2469648 w 3917372"/>
              <a:gd name="connsiteY3" fmla="*/ 20497 h 2640626"/>
              <a:gd name="connsiteX4" fmla="*/ 3070084 w 3917372"/>
              <a:gd name="connsiteY4" fmla="*/ 666421 h 2640626"/>
              <a:gd name="connsiteX5" fmla="*/ 3917372 w 3917372"/>
              <a:gd name="connsiteY5" fmla="*/ 2604278 h 2640626"/>
              <a:gd name="connsiteX0" fmla="*/ 0 w 3917372"/>
              <a:gd name="connsiteY0" fmla="*/ 2640626 h 2640626"/>
              <a:gd name="connsiteX1" fmla="*/ 1144968 w 3917372"/>
              <a:gd name="connsiteY1" fmla="*/ 480959 h 2640626"/>
              <a:gd name="connsiteX2" fmla="*/ 1913470 w 3917372"/>
              <a:gd name="connsiteY2" fmla="*/ 768065 h 2640626"/>
              <a:gd name="connsiteX3" fmla="*/ 2469648 w 3917372"/>
              <a:gd name="connsiteY3" fmla="*/ 20497 h 2640626"/>
              <a:gd name="connsiteX4" fmla="*/ 3070084 w 3917372"/>
              <a:gd name="connsiteY4" fmla="*/ 666421 h 2640626"/>
              <a:gd name="connsiteX5" fmla="*/ 3917372 w 3917372"/>
              <a:gd name="connsiteY5" fmla="*/ 2604278 h 2640626"/>
              <a:gd name="connsiteX0" fmla="*/ 0 w 3917372"/>
              <a:gd name="connsiteY0" fmla="*/ 2640626 h 2640626"/>
              <a:gd name="connsiteX1" fmla="*/ 1032148 w 3917372"/>
              <a:gd name="connsiteY1" fmla="*/ 533152 h 2640626"/>
              <a:gd name="connsiteX2" fmla="*/ 1913470 w 3917372"/>
              <a:gd name="connsiteY2" fmla="*/ 768065 h 2640626"/>
              <a:gd name="connsiteX3" fmla="*/ 2469648 w 3917372"/>
              <a:gd name="connsiteY3" fmla="*/ 20497 h 2640626"/>
              <a:gd name="connsiteX4" fmla="*/ 3070084 w 3917372"/>
              <a:gd name="connsiteY4" fmla="*/ 666421 h 2640626"/>
              <a:gd name="connsiteX5" fmla="*/ 3917372 w 3917372"/>
              <a:gd name="connsiteY5" fmla="*/ 2604278 h 2640626"/>
              <a:gd name="connsiteX0" fmla="*/ 0 w 3917372"/>
              <a:gd name="connsiteY0" fmla="*/ 2640626 h 2640626"/>
              <a:gd name="connsiteX1" fmla="*/ 1032148 w 3917372"/>
              <a:gd name="connsiteY1" fmla="*/ 533152 h 2640626"/>
              <a:gd name="connsiteX2" fmla="*/ 1913470 w 3917372"/>
              <a:gd name="connsiteY2" fmla="*/ 768065 h 2640626"/>
              <a:gd name="connsiteX3" fmla="*/ 2469648 w 3917372"/>
              <a:gd name="connsiteY3" fmla="*/ 20497 h 2640626"/>
              <a:gd name="connsiteX4" fmla="*/ 3070084 w 3917372"/>
              <a:gd name="connsiteY4" fmla="*/ 666421 h 2640626"/>
              <a:gd name="connsiteX5" fmla="*/ 3917372 w 3917372"/>
              <a:gd name="connsiteY5" fmla="*/ 2604278 h 2640626"/>
              <a:gd name="connsiteX0" fmla="*/ 0 w 3917372"/>
              <a:gd name="connsiteY0" fmla="*/ 2640626 h 2640626"/>
              <a:gd name="connsiteX1" fmla="*/ 1032148 w 3917372"/>
              <a:gd name="connsiteY1" fmla="*/ 533152 h 2640626"/>
              <a:gd name="connsiteX2" fmla="*/ 1913470 w 3917372"/>
              <a:gd name="connsiteY2" fmla="*/ 768065 h 2640626"/>
              <a:gd name="connsiteX3" fmla="*/ 2469648 w 3917372"/>
              <a:gd name="connsiteY3" fmla="*/ 20497 h 2640626"/>
              <a:gd name="connsiteX4" fmla="*/ 3070084 w 3917372"/>
              <a:gd name="connsiteY4" fmla="*/ 666421 h 2640626"/>
              <a:gd name="connsiteX5" fmla="*/ 3917372 w 3917372"/>
              <a:gd name="connsiteY5" fmla="*/ 2604278 h 2640626"/>
              <a:gd name="connsiteX0" fmla="*/ 0 w 3917372"/>
              <a:gd name="connsiteY0" fmla="*/ 2640626 h 2640626"/>
              <a:gd name="connsiteX1" fmla="*/ 1032148 w 3917372"/>
              <a:gd name="connsiteY1" fmla="*/ 533152 h 2640626"/>
              <a:gd name="connsiteX2" fmla="*/ 1913470 w 3917372"/>
              <a:gd name="connsiteY2" fmla="*/ 768065 h 2640626"/>
              <a:gd name="connsiteX3" fmla="*/ 2469648 w 3917372"/>
              <a:gd name="connsiteY3" fmla="*/ 20497 h 2640626"/>
              <a:gd name="connsiteX4" fmla="*/ 3070084 w 3917372"/>
              <a:gd name="connsiteY4" fmla="*/ 666421 h 2640626"/>
              <a:gd name="connsiteX5" fmla="*/ 3917372 w 3917372"/>
              <a:gd name="connsiteY5" fmla="*/ 2604278 h 2640626"/>
              <a:gd name="connsiteX0" fmla="*/ 0 w 3917372"/>
              <a:gd name="connsiteY0" fmla="*/ 2640626 h 2640626"/>
              <a:gd name="connsiteX1" fmla="*/ 1032148 w 3917372"/>
              <a:gd name="connsiteY1" fmla="*/ 533152 h 2640626"/>
              <a:gd name="connsiteX2" fmla="*/ 1913470 w 3917372"/>
              <a:gd name="connsiteY2" fmla="*/ 768065 h 2640626"/>
              <a:gd name="connsiteX3" fmla="*/ 2469648 w 3917372"/>
              <a:gd name="connsiteY3" fmla="*/ 20497 h 2640626"/>
              <a:gd name="connsiteX4" fmla="*/ 3070084 w 3917372"/>
              <a:gd name="connsiteY4" fmla="*/ 666421 h 2640626"/>
              <a:gd name="connsiteX5" fmla="*/ 3917372 w 3917372"/>
              <a:gd name="connsiteY5" fmla="*/ 2604278 h 2640626"/>
              <a:gd name="connsiteX0" fmla="*/ 0 w 3917372"/>
              <a:gd name="connsiteY0" fmla="*/ 2640626 h 2640626"/>
              <a:gd name="connsiteX1" fmla="*/ 938131 w 3917372"/>
              <a:gd name="connsiteY1" fmla="*/ 548064 h 2640626"/>
              <a:gd name="connsiteX2" fmla="*/ 1913470 w 3917372"/>
              <a:gd name="connsiteY2" fmla="*/ 768065 h 2640626"/>
              <a:gd name="connsiteX3" fmla="*/ 2469648 w 3917372"/>
              <a:gd name="connsiteY3" fmla="*/ 20497 h 2640626"/>
              <a:gd name="connsiteX4" fmla="*/ 3070084 w 3917372"/>
              <a:gd name="connsiteY4" fmla="*/ 666421 h 2640626"/>
              <a:gd name="connsiteX5" fmla="*/ 3917372 w 3917372"/>
              <a:gd name="connsiteY5" fmla="*/ 2604278 h 2640626"/>
              <a:gd name="connsiteX0" fmla="*/ 0 w 3917372"/>
              <a:gd name="connsiteY0" fmla="*/ 2640626 h 2640626"/>
              <a:gd name="connsiteX1" fmla="*/ 938131 w 3917372"/>
              <a:gd name="connsiteY1" fmla="*/ 548064 h 2640626"/>
              <a:gd name="connsiteX2" fmla="*/ 1913470 w 3917372"/>
              <a:gd name="connsiteY2" fmla="*/ 768065 h 2640626"/>
              <a:gd name="connsiteX3" fmla="*/ 2469648 w 3917372"/>
              <a:gd name="connsiteY3" fmla="*/ 20497 h 2640626"/>
              <a:gd name="connsiteX4" fmla="*/ 3070084 w 3917372"/>
              <a:gd name="connsiteY4" fmla="*/ 666421 h 2640626"/>
              <a:gd name="connsiteX5" fmla="*/ 3917372 w 3917372"/>
              <a:gd name="connsiteY5" fmla="*/ 2604278 h 2640626"/>
              <a:gd name="connsiteX0" fmla="*/ 0 w 3917372"/>
              <a:gd name="connsiteY0" fmla="*/ 2640626 h 2640626"/>
              <a:gd name="connsiteX1" fmla="*/ 875453 w 3917372"/>
              <a:gd name="connsiteY1" fmla="*/ 570433 h 2640626"/>
              <a:gd name="connsiteX2" fmla="*/ 1913470 w 3917372"/>
              <a:gd name="connsiteY2" fmla="*/ 768065 h 2640626"/>
              <a:gd name="connsiteX3" fmla="*/ 2469648 w 3917372"/>
              <a:gd name="connsiteY3" fmla="*/ 20497 h 2640626"/>
              <a:gd name="connsiteX4" fmla="*/ 3070084 w 3917372"/>
              <a:gd name="connsiteY4" fmla="*/ 666421 h 2640626"/>
              <a:gd name="connsiteX5" fmla="*/ 3917372 w 3917372"/>
              <a:gd name="connsiteY5" fmla="*/ 2604278 h 2640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7372" h="2640626">
                <a:moveTo>
                  <a:pt x="0" y="2640626"/>
                </a:moveTo>
                <a:cubicBezTo>
                  <a:pt x="369674" y="1876525"/>
                  <a:pt x="600417" y="576826"/>
                  <a:pt x="875453" y="570433"/>
                </a:cubicBezTo>
                <a:cubicBezTo>
                  <a:pt x="1150489" y="564040"/>
                  <a:pt x="1647771" y="859721"/>
                  <a:pt x="1913470" y="768065"/>
                </a:cubicBezTo>
                <a:cubicBezTo>
                  <a:pt x="2179169" y="676409"/>
                  <a:pt x="2258076" y="126911"/>
                  <a:pt x="2469648" y="20497"/>
                </a:cubicBezTo>
                <a:cubicBezTo>
                  <a:pt x="2681220" y="-85917"/>
                  <a:pt x="2828797" y="235791"/>
                  <a:pt x="3070084" y="666421"/>
                </a:cubicBezTo>
                <a:cubicBezTo>
                  <a:pt x="3311371" y="1097051"/>
                  <a:pt x="3627952" y="1828296"/>
                  <a:pt x="3917372" y="2604278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C71027-0261-4D46-B189-61F3381ED5FF}"/>
              </a:ext>
            </a:extLst>
          </p:cNvPr>
          <p:cNvCxnSpPr>
            <a:cxnSpLocks/>
          </p:cNvCxnSpPr>
          <p:nvPr/>
        </p:nvCxnSpPr>
        <p:spPr>
          <a:xfrm flipV="1">
            <a:off x="2914350" y="5888010"/>
            <a:ext cx="6014907" cy="744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8400DD-AA35-4576-AF0A-522A13086F68}"/>
              </a:ext>
            </a:extLst>
          </p:cNvPr>
          <p:cNvSpPr/>
          <p:nvPr/>
        </p:nvSpPr>
        <p:spPr>
          <a:xfrm>
            <a:off x="3378917" y="4745699"/>
            <a:ext cx="947956" cy="909391"/>
          </a:xfrm>
          <a:custGeom>
            <a:avLst/>
            <a:gdLst>
              <a:gd name="connsiteX0" fmla="*/ 0 w 796954"/>
              <a:gd name="connsiteY0" fmla="*/ 1300295 h 1359018"/>
              <a:gd name="connsiteX1" fmla="*/ 360726 w 796954"/>
              <a:gd name="connsiteY1" fmla="*/ 1 h 1359018"/>
              <a:gd name="connsiteX2" fmla="*/ 780176 w 796954"/>
              <a:gd name="connsiteY2" fmla="*/ 1291906 h 1359018"/>
              <a:gd name="connsiteX3" fmla="*/ 780176 w 796954"/>
              <a:gd name="connsiteY3" fmla="*/ 1291906 h 1359018"/>
              <a:gd name="connsiteX4" fmla="*/ 796954 w 796954"/>
              <a:gd name="connsiteY4" fmla="*/ 1359018 h 1359018"/>
              <a:gd name="connsiteX0" fmla="*/ 0 w 796954"/>
              <a:gd name="connsiteY0" fmla="*/ 981514 h 1040237"/>
              <a:gd name="connsiteX1" fmla="*/ 377504 w 796954"/>
              <a:gd name="connsiteY1" fmla="*/ 2 h 1040237"/>
              <a:gd name="connsiteX2" fmla="*/ 780176 w 796954"/>
              <a:gd name="connsiteY2" fmla="*/ 973125 h 1040237"/>
              <a:gd name="connsiteX3" fmla="*/ 780176 w 796954"/>
              <a:gd name="connsiteY3" fmla="*/ 973125 h 1040237"/>
              <a:gd name="connsiteX4" fmla="*/ 796954 w 796954"/>
              <a:gd name="connsiteY4" fmla="*/ 1040237 h 1040237"/>
              <a:gd name="connsiteX0" fmla="*/ 0 w 780176"/>
              <a:gd name="connsiteY0" fmla="*/ 981514 h 981514"/>
              <a:gd name="connsiteX1" fmla="*/ 377504 w 780176"/>
              <a:gd name="connsiteY1" fmla="*/ 2 h 981514"/>
              <a:gd name="connsiteX2" fmla="*/ 780176 w 780176"/>
              <a:gd name="connsiteY2" fmla="*/ 973125 h 981514"/>
              <a:gd name="connsiteX3" fmla="*/ 780176 w 780176"/>
              <a:gd name="connsiteY3" fmla="*/ 973125 h 981514"/>
              <a:gd name="connsiteX0" fmla="*/ 0 w 780176"/>
              <a:gd name="connsiteY0" fmla="*/ 981514 h 981514"/>
              <a:gd name="connsiteX1" fmla="*/ 385893 w 780176"/>
              <a:gd name="connsiteY1" fmla="*/ 2 h 981514"/>
              <a:gd name="connsiteX2" fmla="*/ 780176 w 780176"/>
              <a:gd name="connsiteY2" fmla="*/ 973125 h 981514"/>
              <a:gd name="connsiteX3" fmla="*/ 780176 w 780176"/>
              <a:gd name="connsiteY3" fmla="*/ 973125 h 981514"/>
              <a:gd name="connsiteX0" fmla="*/ 0 w 780176"/>
              <a:gd name="connsiteY0" fmla="*/ 983104 h 983104"/>
              <a:gd name="connsiteX1" fmla="*/ 385893 w 780176"/>
              <a:gd name="connsiteY1" fmla="*/ 1592 h 983104"/>
              <a:gd name="connsiteX2" fmla="*/ 780176 w 780176"/>
              <a:gd name="connsiteY2" fmla="*/ 974715 h 983104"/>
              <a:gd name="connsiteX3" fmla="*/ 780176 w 780176"/>
              <a:gd name="connsiteY3" fmla="*/ 974715 h 983104"/>
              <a:gd name="connsiteX0" fmla="*/ 0 w 780176"/>
              <a:gd name="connsiteY0" fmla="*/ 981618 h 981618"/>
              <a:gd name="connsiteX1" fmla="*/ 385893 w 780176"/>
              <a:gd name="connsiteY1" fmla="*/ 106 h 981618"/>
              <a:gd name="connsiteX2" fmla="*/ 780176 w 780176"/>
              <a:gd name="connsiteY2" fmla="*/ 973229 h 981618"/>
              <a:gd name="connsiteX3" fmla="*/ 780176 w 780176"/>
              <a:gd name="connsiteY3" fmla="*/ 973229 h 981618"/>
              <a:gd name="connsiteX0" fmla="*/ 0 w 780176"/>
              <a:gd name="connsiteY0" fmla="*/ 982564 h 982564"/>
              <a:gd name="connsiteX1" fmla="*/ 385893 w 780176"/>
              <a:gd name="connsiteY1" fmla="*/ 1052 h 982564"/>
              <a:gd name="connsiteX2" fmla="*/ 780176 w 780176"/>
              <a:gd name="connsiteY2" fmla="*/ 974175 h 982564"/>
              <a:gd name="connsiteX3" fmla="*/ 780176 w 780176"/>
              <a:gd name="connsiteY3" fmla="*/ 974175 h 982564"/>
              <a:gd name="connsiteX0" fmla="*/ 0 w 791755"/>
              <a:gd name="connsiteY0" fmla="*/ 982564 h 982564"/>
              <a:gd name="connsiteX1" fmla="*/ 385893 w 791755"/>
              <a:gd name="connsiteY1" fmla="*/ 1052 h 982564"/>
              <a:gd name="connsiteX2" fmla="*/ 780176 w 791755"/>
              <a:gd name="connsiteY2" fmla="*/ 974175 h 982564"/>
              <a:gd name="connsiteX3" fmla="*/ 780176 w 791755"/>
              <a:gd name="connsiteY3" fmla="*/ 974175 h 982564"/>
              <a:gd name="connsiteX0" fmla="*/ 0 w 780176"/>
              <a:gd name="connsiteY0" fmla="*/ 981514 h 981514"/>
              <a:gd name="connsiteX1" fmla="*/ 385893 w 780176"/>
              <a:gd name="connsiteY1" fmla="*/ 2 h 981514"/>
              <a:gd name="connsiteX2" fmla="*/ 780176 w 780176"/>
              <a:gd name="connsiteY2" fmla="*/ 973125 h 981514"/>
              <a:gd name="connsiteX0" fmla="*/ 0 w 947956"/>
              <a:gd name="connsiteY0" fmla="*/ 981529 h 981529"/>
              <a:gd name="connsiteX1" fmla="*/ 385893 w 947956"/>
              <a:gd name="connsiteY1" fmla="*/ 17 h 981529"/>
              <a:gd name="connsiteX2" fmla="*/ 947956 w 947956"/>
              <a:gd name="connsiteY2" fmla="*/ 956362 h 981529"/>
              <a:gd name="connsiteX0" fmla="*/ 0 w 947956"/>
              <a:gd name="connsiteY0" fmla="*/ 897642 h 897642"/>
              <a:gd name="connsiteX1" fmla="*/ 511728 w 947956"/>
              <a:gd name="connsiteY1" fmla="*/ 20 h 897642"/>
              <a:gd name="connsiteX2" fmla="*/ 947956 w 947956"/>
              <a:gd name="connsiteY2" fmla="*/ 872475 h 897642"/>
              <a:gd name="connsiteX0" fmla="*/ 0 w 947956"/>
              <a:gd name="connsiteY0" fmla="*/ 909391 h 909391"/>
              <a:gd name="connsiteX1" fmla="*/ 511728 w 947956"/>
              <a:gd name="connsiteY1" fmla="*/ 11769 h 909391"/>
              <a:gd name="connsiteX2" fmla="*/ 947956 w 947956"/>
              <a:gd name="connsiteY2" fmla="*/ 884224 h 909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7956" h="909391">
                <a:moveTo>
                  <a:pt x="0" y="909391"/>
                </a:moveTo>
                <a:cubicBezTo>
                  <a:pt x="115348" y="259943"/>
                  <a:pt x="303401" y="-67926"/>
                  <a:pt x="511728" y="11769"/>
                </a:cubicBezTo>
                <a:cubicBezTo>
                  <a:pt x="720055" y="91464"/>
                  <a:pt x="865814" y="681490"/>
                  <a:pt x="947956" y="884224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ECD1C7-F43D-4D35-AE7C-A49208E49A96}"/>
                  </a:ext>
                </a:extLst>
              </p:cNvPr>
              <p:cNvSpPr txBox="1"/>
              <p:nvPr/>
            </p:nvSpPr>
            <p:spPr>
              <a:xfrm>
                <a:off x="3319635" y="5997554"/>
                <a:ext cx="348878" cy="2243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IN" sz="1400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ECD1C7-F43D-4D35-AE7C-A49208E49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635" y="5997554"/>
                <a:ext cx="348878" cy="224357"/>
              </a:xfrm>
              <a:prstGeom prst="rect">
                <a:avLst/>
              </a:prstGeom>
              <a:blipFill>
                <a:blip r:embed="rId6"/>
                <a:stretch>
                  <a:fillRect l="-12281" t="-8108" r="-10526" b="-54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35A3A9-0379-48A9-A792-75C913991668}"/>
              </a:ext>
            </a:extLst>
          </p:cNvPr>
          <p:cNvCxnSpPr>
            <a:cxnSpLocks/>
          </p:cNvCxnSpPr>
          <p:nvPr/>
        </p:nvCxnSpPr>
        <p:spPr>
          <a:xfrm flipV="1">
            <a:off x="3593348" y="4929509"/>
            <a:ext cx="0" cy="103295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A5C3E7C-CC3F-4B46-A7BD-C255133737D9}"/>
              </a:ext>
            </a:extLst>
          </p:cNvPr>
          <p:cNvCxnSpPr>
            <a:cxnSpLocks/>
          </p:cNvCxnSpPr>
          <p:nvPr/>
        </p:nvCxnSpPr>
        <p:spPr>
          <a:xfrm flipV="1">
            <a:off x="3851873" y="4201823"/>
            <a:ext cx="0" cy="1733389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988560B-7B2B-4863-8250-578A3E235771}"/>
              </a:ext>
            </a:extLst>
          </p:cNvPr>
          <p:cNvSpPr/>
          <p:nvPr/>
        </p:nvSpPr>
        <p:spPr>
          <a:xfrm>
            <a:off x="3839908" y="3595411"/>
            <a:ext cx="947956" cy="909391"/>
          </a:xfrm>
          <a:custGeom>
            <a:avLst/>
            <a:gdLst>
              <a:gd name="connsiteX0" fmla="*/ 0 w 796954"/>
              <a:gd name="connsiteY0" fmla="*/ 1300295 h 1359018"/>
              <a:gd name="connsiteX1" fmla="*/ 360726 w 796954"/>
              <a:gd name="connsiteY1" fmla="*/ 1 h 1359018"/>
              <a:gd name="connsiteX2" fmla="*/ 780176 w 796954"/>
              <a:gd name="connsiteY2" fmla="*/ 1291906 h 1359018"/>
              <a:gd name="connsiteX3" fmla="*/ 780176 w 796954"/>
              <a:gd name="connsiteY3" fmla="*/ 1291906 h 1359018"/>
              <a:gd name="connsiteX4" fmla="*/ 796954 w 796954"/>
              <a:gd name="connsiteY4" fmla="*/ 1359018 h 1359018"/>
              <a:gd name="connsiteX0" fmla="*/ 0 w 796954"/>
              <a:gd name="connsiteY0" fmla="*/ 981514 h 1040237"/>
              <a:gd name="connsiteX1" fmla="*/ 377504 w 796954"/>
              <a:gd name="connsiteY1" fmla="*/ 2 h 1040237"/>
              <a:gd name="connsiteX2" fmla="*/ 780176 w 796954"/>
              <a:gd name="connsiteY2" fmla="*/ 973125 h 1040237"/>
              <a:gd name="connsiteX3" fmla="*/ 780176 w 796954"/>
              <a:gd name="connsiteY3" fmla="*/ 973125 h 1040237"/>
              <a:gd name="connsiteX4" fmla="*/ 796954 w 796954"/>
              <a:gd name="connsiteY4" fmla="*/ 1040237 h 1040237"/>
              <a:gd name="connsiteX0" fmla="*/ 0 w 780176"/>
              <a:gd name="connsiteY0" fmla="*/ 981514 h 981514"/>
              <a:gd name="connsiteX1" fmla="*/ 377504 w 780176"/>
              <a:gd name="connsiteY1" fmla="*/ 2 h 981514"/>
              <a:gd name="connsiteX2" fmla="*/ 780176 w 780176"/>
              <a:gd name="connsiteY2" fmla="*/ 973125 h 981514"/>
              <a:gd name="connsiteX3" fmla="*/ 780176 w 780176"/>
              <a:gd name="connsiteY3" fmla="*/ 973125 h 981514"/>
              <a:gd name="connsiteX0" fmla="*/ 0 w 780176"/>
              <a:gd name="connsiteY0" fmla="*/ 981514 h 981514"/>
              <a:gd name="connsiteX1" fmla="*/ 385893 w 780176"/>
              <a:gd name="connsiteY1" fmla="*/ 2 h 981514"/>
              <a:gd name="connsiteX2" fmla="*/ 780176 w 780176"/>
              <a:gd name="connsiteY2" fmla="*/ 973125 h 981514"/>
              <a:gd name="connsiteX3" fmla="*/ 780176 w 780176"/>
              <a:gd name="connsiteY3" fmla="*/ 973125 h 981514"/>
              <a:gd name="connsiteX0" fmla="*/ 0 w 780176"/>
              <a:gd name="connsiteY0" fmla="*/ 983104 h 983104"/>
              <a:gd name="connsiteX1" fmla="*/ 385893 w 780176"/>
              <a:gd name="connsiteY1" fmla="*/ 1592 h 983104"/>
              <a:gd name="connsiteX2" fmla="*/ 780176 w 780176"/>
              <a:gd name="connsiteY2" fmla="*/ 974715 h 983104"/>
              <a:gd name="connsiteX3" fmla="*/ 780176 w 780176"/>
              <a:gd name="connsiteY3" fmla="*/ 974715 h 983104"/>
              <a:gd name="connsiteX0" fmla="*/ 0 w 780176"/>
              <a:gd name="connsiteY0" fmla="*/ 981618 h 981618"/>
              <a:gd name="connsiteX1" fmla="*/ 385893 w 780176"/>
              <a:gd name="connsiteY1" fmla="*/ 106 h 981618"/>
              <a:gd name="connsiteX2" fmla="*/ 780176 w 780176"/>
              <a:gd name="connsiteY2" fmla="*/ 973229 h 981618"/>
              <a:gd name="connsiteX3" fmla="*/ 780176 w 780176"/>
              <a:gd name="connsiteY3" fmla="*/ 973229 h 981618"/>
              <a:gd name="connsiteX0" fmla="*/ 0 w 780176"/>
              <a:gd name="connsiteY0" fmla="*/ 982564 h 982564"/>
              <a:gd name="connsiteX1" fmla="*/ 385893 w 780176"/>
              <a:gd name="connsiteY1" fmla="*/ 1052 h 982564"/>
              <a:gd name="connsiteX2" fmla="*/ 780176 w 780176"/>
              <a:gd name="connsiteY2" fmla="*/ 974175 h 982564"/>
              <a:gd name="connsiteX3" fmla="*/ 780176 w 780176"/>
              <a:gd name="connsiteY3" fmla="*/ 974175 h 982564"/>
              <a:gd name="connsiteX0" fmla="*/ 0 w 791755"/>
              <a:gd name="connsiteY0" fmla="*/ 982564 h 982564"/>
              <a:gd name="connsiteX1" fmla="*/ 385893 w 791755"/>
              <a:gd name="connsiteY1" fmla="*/ 1052 h 982564"/>
              <a:gd name="connsiteX2" fmla="*/ 780176 w 791755"/>
              <a:gd name="connsiteY2" fmla="*/ 974175 h 982564"/>
              <a:gd name="connsiteX3" fmla="*/ 780176 w 791755"/>
              <a:gd name="connsiteY3" fmla="*/ 974175 h 982564"/>
              <a:gd name="connsiteX0" fmla="*/ 0 w 780176"/>
              <a:gd name="connsiteY0" fmla="*/ 981514 h 981514"/>
              <a:gd name="connsiteX1" fmla="*/ 385893 w 780176"/>
              <a:gd name="connsiteY1" fmla="*/ 2 h 981514"/>
              <a:gd name="connsiteX2" fmla="*/ 780176 w 780176"/>
              <a:gd name="connsiteY2" fmla="*/ 973125 h 981514"/>
              <a:gd name="connsiteX0" fmla="*/ 0 w 947956"/>
              <a:gd name="connsiteY0" fmla="*/ 981529 h 981529"/>
              <a:gd name="connsiteX1" fmla="*/ 385893 w 947956"/>
              <a:gd name="connsiteY1" fmla="*/ 17 h 981529"/>
              <a:gd name="connsiteX2" fmla="*/ 947956 w 947956"/>
              <a:gd name="connsiteY2" fmla="*/ 956362 h 981529"/>
              <a:gd name="connsiteX0" fmla="*/ 0 w 947956"/>
              <a:gd name="connsiteY0" fmla="*/ 897642 h 897642"/>
              <a:gd name="connsiteX1" fmla="*/ 511728 w 947956"/>
              <a:gd name="connsiteY1" fmla="*/ 20 h 897642"/>
              <a:gd name="connsiteX2" fmla="*/ 947956 w 947956"/>
              <a:gd name="connsiteY2" fmla="*/ 872475 h 897642"/>
              <a:gd name="connsiteX0" fmla="*/ 0 w 947956"/>
              <a:gd name="connsiteY0" fmla="*/ 909391 h 909391"/>
              <a:gd name="connsiteX1" fmla="*/ 511728 w 947956"/>
              <a:gd name="connsiteY1" fmla="*/ 11769 h 909391"/>
              <a:gd name="connsiteX2" fmla="*/ 947956 w 947956"/>
              <a:gd name="connsiteY2" fmla="*/ 884224 h 909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7956" h="909391">
                <a:moveTo>
                  <a:pt x="0" y="909391"/>
                </a:moveTo>
                <a:cubicBezTo>
                  <a:pt x="115348" y="259943"/>
                  <a:pt x="303401" y="-67926"/>
                  <a:pt x="511728" y="11769"/>
                </a:cubicBezTo>
                <a:cubicBezTo>
                  <a:pt x="720055" y="91464"/>
                  <a:pt x="865814" y="681490"/>
                  <a:pt x="947956" y="884224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CF5999-78B9-4C2D-996F-09BAEA46B10C}"/>
              </a:ext>
            </a:extLst>
          </p:cNvPr>
          <p:cNvCxnSpPr>
            <a:cxnSpLocks/>
          </p:cNvCxnSpPr>
          <p:nvPr/>
        </p:nvCxnSpPr>
        <p:spPr>
          <a:xfrm flipV="1">
            <a:off x="4073162" y="3732039"/>
            <a:ext cx="0" cy="220653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E00CCF2-2722-422B-9313-760D789D5E81}"/>
              </a:ext>
            </a:extLst>
          </p:cNvPr>
          <p:cNvSpPr/>
          <p:nvPr/>
        </p:nvSpPr>
        <p:spPr>
          <a:xfrm>
            <a:off x="3863839" y="3498489"/>
            <a:ext cx="947956" cy="909391"/>
          </a:xfrm>
          <a:custGeom>
            <a:avLst/>
            <a:gdLst>
              <a:gd name="connsiteX0" fmla="*/ 0 w 796954"/>
              <a:gd name="connsiteY0" fmla="*/ 1300295 h 1359018"/>
              <a:gd name="connsiteX1" fmla="*/ 360726 w 796954"/>
              <a:gd name="connsiteY1" fmla="*/ 1 h 1359018"/>
              <a:gd name="connsiteX2" fmla="*/ 780176 w 796954"/>
              <a:gd name="connsiteY2" fmla="*/ 1291906 h 1359018"/>
              <a:gd name="connsiteX3" fmla="*/ 780176 w 796954"/>
              <a:gd name="connsiteY3" fmla="*/ 1291906 h 1359018"/>
              <a:gd name="connsiteX4" fmla="*/ 796954 w 796954"/>
              <a:gd name="connsiteY4" fmla="*/ 1359018 h 1359018"/>
              <a:gd name="connsiteX0" fmla="*/ 0 w 796954"/>
              <a:gd name="connsiteY0" fmla="*/ 981514 h 1040237"/>
              <a:gd name="connsiteX1" fmla="*/ 377504 w 796954"/>
              <a:gd name="connsiteY1" fmla="*/ 2 h 1040237"/>
              <a:gd name="connsiteX2" fmla="*/ 780176 w 796954"/>
              <a:gd name="connsiteY2" fmla="*/ 973125 h 1040237"/>
              <a:gd name="connsiteX3" fmla="*/ 780176 w 796954"/>
              <a:gd name="connsiteY3" fmla="*/ 973125 h 1040237"/>
              <a:gd name="connsiteX4" fmla="*/ 796954 w 796954"/>
              <a:gd name="connsiteY4" fmla="*/ 1040237 h 1040237"/>
              <a:gd name="connsiteX0" fmla="*/ 0 w 780176"/>
              <a:gd name="connsiteY0" fmla="*/ 981514 h 981514"/>
              <a:gd name="connsiteX1" fmla="*/ 377504 w 780176"/>
              <a:gd name="connsiteY1" fmla="*/ 2 h 981514"/>
              <a:gd name="connsiteX2" fmla="*/ 780176 w 780176"/>
              <a:gd name="connsiteY2" fmla="*/ 973125 h 981514"/>
              <a:gd name="connsiteX3" fmla="*/ 780176 w 780176"/>
              <a:gd name="connsiteY3" fmla="*/ 973125 h 981514"/>
              <a:gd name="connsiteX0" fmla="*/ 0 w 780176"/>
              <a:gd name="connsiteY0" fmla="*/ 981514 h 981514"/>
              <a:gd name="connsiteX1" fmla="*/ 385893 w 780176"/>
              <a:gd name="connsiteY1" fmla="*/ 2 h 981514"/>
              <a:gd name="connsiteX2" fmla="*/ 780176 w 780176"/>
              <a:gd name="connsiteY2" fmla="*/ 973125 h 981514"/>
              <a:gd name="connsiteX3" fmla="*/ 780176 w 780176"/>
              <a:gd name="connsiteY3" fmla="*/ 973125 h 981514"/>
              <a:gd name="connsiteX0" fmla="*/ 0 w 780176"/>
              <a:gd name="connsiteY0" fmla="*/ 983104 h 983104"/>
              <a:gd name="connsiteX1" fmla="*/ 385893 w 780176"/>
              <a:gd name="connsiteY1" fmla="*/ 1592 h 983104"/>
              <a:gd name="connsiteX2" fmla="*/ 780176 w 780176"/>
              <a:gd name="connsiteY2" fmla="*/ 974715 h 983104"/>
              <a:gd name="connsiteX3" fmla="*/ 780176 w 780176"/>
              <a:gd name="connsiteY3" fmla="*/ 974715 h 983104"/>
              <a:gd name="connsiteX0" fmla="*/ 0 w 780176"/>
              <a:gd name="connsiteY0" fmla="*/ 981618 h 981618"/>
              <a:gd name="connsiteX1" fmla="*/ 385893 w 780176"/>
              <a:gd name="connsiteY1" fmla="*/ 106 h 981618"/>
              <a:gd name="connsiteX2" fmla="*/ 780176 w 780176"/>
              <a:gd name="connsiteY2" fmla="*/ 973229 h 981618"/>
              <a:gd name="connsiteX3" fmla="*/ 780176 w 780176"/>
              <a:gd name="connsiteY3" fmla="*/ 973229 h 981618"/>
              <a:gd name="connsiteX0" fmla="*/ 0 w 780176"/>
              <a:gd name="connsiteY0" fmla="*/ 982564 h 982564"/>
              <a:gd name="connsiteX1" fmla="*/ 385893 w 780176"/>
              <a:gd name="connsiteY1" fmla="*/ 1052 h 982564"/>
              <a:gd name="connsiteX2" fmla="*/ 780176 w 780176"/>
              <a:gd name="connsiteY2" fmla="*/ 974175 h 982564"/>
              <a:gd name="connsiteX3" fmla="*/ 780176 w 780176"/>
              <a:gd name="connsiteY3" fmla="*/ 974175 h 982564"/>
              <a:gd name="connsiteX0" fmla="*/ 0 w 791755"/>
              <a:gd name="connsiteY0" fmla="*/ 982564 h 982564"/>
              <a:gd name="connsiteX1" fmla="*/ 385893 w 791755"/>
              <a:gd name="connsiteY1" fmla="*/ 1052 h 982564"/>
              <a:gd name="connsiteX2" fmla="*/ 780176 w 791755"/>
              <a:gd name="connsiteY2" fmla="*/ 974175 h 982564"/>
              <a:gd name="connsiteX3" fmla="*/ 780176 w 791755"/>
              <a:gd name="connsiteY3" fmla="*/ 974175 h 982564"/>
              <a:gd name="connsiteX0" fmla="*/ 0 w 780176"/>
              <a:gd name="connsiteY0" fmla="*/ 981514 h 981514"/>
              <a:gd name="connsiteX1" fmla="*/ 385893 w 780176"/>
              <a:gd name="connsiteY1" fmla="*/ 2 h 981514"/>
              <a:gd name="connsiteX2" fmla="*/ 780176 w 780176"/>
              <a:gd name="connsiteY2" fmla="*/ 973125 h 981514"/>
              <a:gd name="connsiteX0" fmla="*/ 0 w 947956"/>
              <a:gd name="connsiteY0" fmla="*/ 981529 h 981529"/>
              <a:gd name="connsiteX1" fmla="*/ 385893 w 947956"/>
              <a:gd name="connsiteY1" fmla="*/ 17 h 981529"/>
              <a:gd name="connsiteX2" fmla="*/ 947956 w 947956"/>
              <a:gd name="connsiteY2" fmla="*/ 956362 h 981529"/>
              <a:gd name="connsiteX0" fmla="*/ 0 w 947956"/>
              <a:gd name="connsiteY0" fmla="*/ 897642 h 897642"/>
              <a:gd name="connsiteX1" fmla="*/ 511728 w 947956"/>
              <a:gd name="connsiteY1" fmla="*/ 20 h 897642"/>
              <a:gd name="connsiteX2" fmla="*/ 947956 w 947956"/>
              <a:gd name="connsiteY2" fmla="*/ 872475 h 897642"/>
              <a:gd name="connsiteX0" fmla="*/ 0 w 947956"/>
              <a:gd name="connsiteY0" fmla="*/ 909391 h 909391"/>
              <a:gd name="connsiteX1" fmla="*/ 511728 w 947956"/>
              <a:gd name="connsiteY1" fmla="*/ 11769 h 909391"/>
              <a:gd name="connsiteX2" fmla="*/ 947956 w 947956"/>
              <a:gd name="connsiteY2" fmla="*/ 884224 h 909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7956" h="909391">
                <a:moveTo>
                  <a:pt x="0" y="909391"/>
                </a:moveTo>
                <a:cubicBezTo>
                  <a:pt x="115348" y="259943"/>
                  <a:pt x="303401" y="-67926"/>
                  <a:pt x="511728" y="11769"/>
                </a:cubicBezTo>
                <a:cubicBezTo>
                  <a:pt x="720055" y="91464"/>
                  <a:pt x="865814" y="681490"/>
                  <a:pt x="947956" y="884224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EED55DE-36E2-4F46-AB79-7559D19FF052}"/>
              </a:ext>
            </a:extLst>
          </p:cNvPr>
          <p:cNvCxnSpPr>
            <a:cxnSpLocks/>
          </p:cNvCxnSpPr>
          <p:nvPr/>
        </p:nvCxnSpPr>
        <p:spPr>
          <a:xfrm flipH="1" flipV="1">
            <a:off x="4303574" y="3483065"/>
            <a:ext cx="18584" cy="249398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2C9B0F7-CFE8-456B-820D-7401CB484DAD}"/>
              </a:ext>
            </a:extLst>
          </p:cNvPr>
          <p:cNvSpPr/>
          <p:nvPr/>
        </p:nvSpPr>
        <p:spPr>
          <a:xfrm>
            <a:off x="3600205" y="4103300"/>
            <a:ext cx="947956" cy="909391"/>
          </a:xfrm>
          <a:custGeom>
            <a:avLst/>
            <a:gdLst>
              <a:gd name="connsiteX0" fmla="*/ 0 w 796954"/>
              <a:gd name="connsiteY0" fmla="*/ 1300295 h 1359018"/>
              <a:gd name="connsiteX1" fmla="*/ 360726 w 796954"/>
              <a:gd name="connsiteY1" fmla="*/ 1 h 1359018"/>
              <a:gd name="connsiteX2" fmla="*/ 780176 w 796954"/>
              <a:gd name="connsiteY2" fmla="*/ 1291906 h 1359018"/>
              <a:gd name="connsiteX3" fmla="*/ 780176 w 796954"/>
              <a:gd name="connsiteY3" fmla="*/ 1291906 h 1359018"/>
              <a:gd name="connsiteX4" fmla="*/ 796954 w 796954"/>
              <a:gd name="connsiteY4" fmla="*/ 1359018 h 1359018"/>
              <a:gd name="connsiteX0" fmla="*/ 0 w 796954"/>
              <a:gd name="connsiteY0" fmla="*/ 981514 h 1040237"/>
              <a:gd name="connsiteX1" fmla="*/ 377504 w 796954"/>
              <a:gd name="connsiteY1" fmla="*/ 2 h 1040237"/>
              <a:gd name="connsiteX2" fmla="*/ 780176 w 796954"/>
              <a:gd name="connsiteY2" fmla="*/ 973125 h 1040237"/>
              <a:gd name="connsiteX3" fmla="*/ 780176 w 796954"/>
              <a:gd name="connsiteY3" fmla="*/ 973125 h 1040237"/>
              <a:gd name="connsiteX4" fmla="*/ 796954 w 796954"/>
              <a:gd name="connsiteY4" fmla="*/ 1040237 h 1040237"/>
              <a:gd name="connsiteX0" fmla="*/ 0 w 780176"/>
              <a:gd name="connsiteY0" fmla="*/ 981514 h 981514"/>
              <a:gd name="connsiteX1" fmla="*/ 377504 w 780176"/>
              <a:gd name="connsiteY1" fmla="*/ 2 h 981514"/>
              <a:gd name="connsiteX2" fmla="*/ 780176 w 780176"/>
              <a:gd name="connsiteY2" fmla="*/ 973125 h 981514"/>
              <a:gd name="connsiteX3" fmla="*/ 780176 w 780176"/>
              <a:gd name="connsiteY3" fmla="*/ 973125 h 981514"/>
              <a:gd name="connsiteX0" fmla="*/ 0 w 780176"/>
              <a:gd name="connsiteY0" fmla="*/ 981514 h 981514"/>
              <a:gd name="connsiteX1" fmla="*/ 385893 w 780176"/>
              <a:gd name="connsiteY1" fmla="*/ 2 h 981514"/>
              <a:gd name="connsiteX2" fmla="*/ 780176 w 780176"/>
              <a:gd name="connsiteY2" fmla="*/ 973125 h 981514"/>
              <a:gd name="connsiteX3" fmla="*/ 780176 w 780176"/>
              <a:gd name="connsiteY3" fmla="*/ 973125 h 981514"/>
              <a:gd name="connsiteX0" fmla="*/ 0 w 780176"/>
              <a:gd name="connsiteY0" fmla="*/ 983104 h 983104"/>
              <a:gd name="connsiteX1" fmla="*/ 385893 w 780176"/>
              <a:gd name="connsiteY1" fmla="*/ 1592 h 983104"/>
              <a:gd name="connsiteX2" fmla="*/ 780176 w 780176"/>
              <a:gd name="connsiteY2" fmla="*/ 974715 h 983104"/>
              <a:gd name="connsiteX3" fmla="*/ 780176 w 780176"/>
              <a:gd name="connsiteY3" fmla="*/ 974715 h 983104"/>
              <a:gd name="connsiteX0" fmla="*/ 0 w 780176"/>
              <a:gd name="connsiteY0" fmla="*/ 981618 h 981618"/>
              <a:gd name="connsiteX1" fmla="*/ 385893 w 780176"/>
              <a:gd name="connsiteY1" fmla="*/ 106 h 981618"/>
              <a:gd name="connsiteX2" fmla="*/ 780176 w 780176"/>
              <a:gd name="connsiteY2" fmla="*/ 973229 h 981618"/>
              <a:gd name="connsiteX3" fmla="*/ 780176 w 780176"/>
              <a:gd name="connsiteY3" fmla="*/ 973229 h 981618"/>
              <a:gd name="connsiteX0" fmla="*/ 0 w 780176"/>
              <a:gd name="connsiteY0" fmla="*/ 982564 h 982564"/>
              <a:gd name="connsiteX1" fmla="*/ 385893 w 780176"/>
              <a:gd name="connsiteY1" fmla="*/ 1052 h 982564"/>
              <a:gd name="connsiteX2" fmla="*/ 780176 w 780176"/>
              <a:gd name="connsiteY2" fmla="*/ 974175 h 982564"/>
              <a:gd name="connsiteX3" fmla="*/ 780176 w 780176"/>
              <a:gd name="connsiteY3" fmla="*/ 974175 h 982564"/>
              <a:gd name="connsiteX0" fmla="*/ 0 w 791755"/>
              <a:gd name="connsiteY0" fmla="*/ 982564 h 982564"/>
              <a:gd name="connsiteX1" fmla="*/ 385893 w 791755"/>
              <a:gd name="connsiteY1" fmla="*/ 1052 h 982564"/>
              <a:gd name="connsiteX2" fmla="*/ 780176 w 791755"/>
              <a:gd name="connsiteY2" fmla="*/ 974175 h 982564"/>
              <a:gd name="connsiteX3" fmla="*/ 780176 w 791755"/>
              <a:gd name="connsiteY3" fmla="*/ 974175 h 982564"/>
              <a:gd name="connsiteX0" fmla="*/ 0 w 780176"/>
              <a:gd name="connsiteY0" fmla="*/ 981514 h 981514"/>
              <a:gd name="connsiteX1" fmla="*/ 385893 w 780176"/>
              <a:gd name="connsiteY1" fmla="*/ 2 h 981514"/>
              <a:gd name="connsiteX2" fmla="*/ 780176 w 780176"/>
              <a:gd name="connsiteY2" fmla="*/ 973125 h 981514"/>
              <a:gd name="connsiteX0" fmla="*/ 0 w 947956"/>
              <a:gd name="connsiteY0" fmla="*/ 981529 h 981529"/>
              <a:gd name="connsiteX1" fmla="*/ 385893 w 947956"/>
              <a:gd name="connsiteY1" fmla="*/ 17 h 981529"/>
              <a:gd name="connsiteX2" fmla="*/ 947956 w 947956"/>
              <a:gd name="connsiteY2" fmla="*/ 956362 h 981529"/>
              <a:gd name="connsiteX0" fmla="*/ 0 w 947956"/>
              <a:gd name="connsiteY0" fmla="*/ 897642 h 897642"/>
              <a:gd name="connsiteX1" fmla="*/ 511728 w 947956"/>
              <a:gd name="connsiteY1" fmla="*/ 20 h 897642"/>
              <a:gd name="connsiteX2" fmla="*/ 947956 w 947956"/>
              <a:gd name="connsiteY2" fmla="*/ 872475 h 897642"/>
              <a:gd name="connsiteX0" fmla="*/ 0 w 947956"/>
              <a:gd name="connsiteY0" fmla="*/ 909391 h 909391"/>
              <a:gd name="connsiteX1" fmla="*/ 511728 w 947956"/>
              <a:gd name="connsiteY1" fmla="*/ 11769 h 909391"/>
              <a:gd name="connsiteX2" fmla="*/ 947956 w 947956"/>
              <a:gd name="connsiteY2" fmla="*/ 884224 h 909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7956" h="909391">
                <a:moveTo>
                  <a:pt x="0" y="909391"/>
                </a:moveTo>
                <a:cubicBezTo>
                  <a:pt x="115348" y="259943"/>
                  <a:pt x="303401" y="-67926"/>
                  <a:pt x="511728" y="11769"/>
                </a:cubicBezTo>
                <a:cubicBezTo>
                  <a:pt x="720055" y="91464"/>
                  <a:pt x="865814" y="681490"/>
                  <a:pt x="947956" y="884224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054697C-9B81-4BCA-AF15-D0DCC288E1C0}"/>
                  </a:ext>
                </a:extLst>
              </p:cNvPr>
              <p:cNvSpPr txBox="1"/>
              <p:nvPr/>
            </p:nvSpPr>
            <p:spPr>
              <a:xfrm>
                <a:off x="3651858" y="5977049"/>
                <a:ext cx="348878" cy="2243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IN" sz="1400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054697C-9B81-4BCA-AF15-D0DCC288E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858" y="5977049"/>
                <a:ext cx="348878" cy="224357"/>
              </a:xfrm>
              <a:prstGeom prst="rect">
                <a:avLst/>
              </a:prstGeom>
              <a:blipFill>
                <a:blip r:embed="rId7"/>
                <a:stretch>
                  <a:fillRect l="-12281" t="-5405" r="-12281" b="-54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BD994D-AEE1-45CA-8F90-3F1D351F58EF}"/>
                  </a:ext>
                </a:extLst>
              </p:cNvPr>
              <p:cNvSpPr txBox="1"/>
              <p:nvPr/>
            </p:nvSpPr>
            <p:spPr>
              <a:xfrm>
                <a:off x="3943825" y="5957812"/>
                <a:ext cx="348878" cy="2243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IN" sz="1400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BD994D-AEE1-45CA-8F90-3F1D351F5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825" y="5957812"/>
                <a:ext cx="348878" cy="224357"/>
              </a:xfrm>
              <a:prstGeom prst="rect">
                <a:avLst/>
              </a:prstGeom>
              <a:blipFill>
                <a:blip r:embed="rId8"/>
                <a:stretch>
                  <a:fillRect l="-12281" t="-5405" r="-10526" b="-54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9E189D5-D59F-4A63-8AA6-78C1D05FD742}"/>
                  </a:ext>
                </a:extLst>
              </p:cNvPr>
              <p:cNvSpPr txBox="1"/>
              <p:nvPr/>
            </p:nvSpPr>
            <p:spPr>
              <a:xfrm>
                <a:off x="4248305" y="5949005"/>
                <a:ext cx="348878" cy="2243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IN" sz="1400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9E189D5-D59F-4A63-8AA6-78C1D05FD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305" y="5949005"/>
                <a:ext cx="348878" cy="224357"/>
              </a:xfrm>
              <a:prstGeom prst="rect">
                <a:avLst/>
              </a:prstGeom>
              <a:blipFill>
                <a:blip r:embed="rId9"/>
                <a:stretch>
                  <a:fillRect l="-12281" t="-8108" r="-10526" b="-54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F5B4DDD-6853-44D0-B58E-0001B10955CA}"/>
                  </a:ext>
                </a:extLst>
              </p:cNvPr>
              <p:cNvSpPr txBox="1"/>
              <p:nvPr/>
            </p:nvSpPr>
            <p:spPr>
              <a:xfrm>
                <a:off x="797052" y="3178041"/>
                <a:ext cx="236057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IN" dirty="0">
                    <a:latin typeface="Abadi Extra Light" panose="020B0204020104020204" pitchFamily="34" charset="0"/>
                    <a:ea typeface="Cambria Math" panose="02040503050406030204" pitchFamily="18" charset="0"/>
                  </a:rPr>
                  <a:t>Green curve: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d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after setting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to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F5B4DDD-6853-44D0-B58E-0001B1095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052" y="3178041"/>
                <a:ext cx="2360577" cy="553998"/>
              </a:xfrm>
              <a:prstGeom prst="rect">
                <a:avLst/>
              </a:prstGeom>
              <a:blipFill>
                <a:blip r:embed="rId10"/>
                <a:stretch>
                  <a:fillRect l="-6202" t="-14286" r="-8010" b="-252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CA9EE65-ACEB-4102-9DD0-9668DEF5F5F4}"/>
                  </a:ext>
                </a:extLst>
              </p:cNvPr>
              <p:cNvSpPr txBox="1"/>
              <p:nvPr/>
            </p:nvSpPr>
            <p:spPr>
              <a:xfrm>
                <a:off x="7291727" y="3221490"/>
                <a:ext cx="11090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i="1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CA9EE65-ACEB-4102-9DD0-9668DEF5F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1727" y="3221490"/>
                <a:ext cx="1109022" cy="276999"/>
              </a:xfrm>
              <a:prstGeom prst="rect">
                <a:avLst/>
              </a:prstGeom>
              <a:blipFill>
                <a:blip r:embed="rId11"/>
                <a:stretch>
                  <a:fillRect l="-7143" t="-2174" b="-326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0DF39C5-D817-4D98-8648-D82BD9342835}"/>
                  </a:ext>
                </a:extLst>
              </p:cNvPr>
              <p:cNvSpPr txBox="1"/>
              <p:nvPr/>
            </p:nvSpPr>
            <p:spPr>
              <a:xfrm>
                <a:off x="3715671" y="2889636"/>
                <a:ext cx="156437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IN" dirty="0">
                    <a:latin typeface="Abadi Extra Light" panose="020B0204020104020204" pitchFamily="34" charset="0"/>
                  </a:rPr>
                  <a:t>Local optima found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𝑀𝐿𝐸</m:t>
                        </m:r>
                      </m:sub>
                    </m:sSub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0DF39C5-D817-4D98-8648-D82BD9342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671" y="2889636"/>
                <a:ext cx="1564371" cy="553998"/>
              </a:xfrm>
              <a:prstGeom prst="rect">
                <a:avLst/>
              </a:prstGeom>
              <a:blipFill>
                <a:blip r:embed="rId12"/>
                <a:stretch>
                  <a:fillRect l="-9375" t="-14286" b="-252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Speech Bubble: Rectangle 22">
                <a:extLst>
                  <a:ext uri="{FF2B5EF4-FFF2-40B4-BE49-F238E27FC236}">
                    <a16:creationId xmlns:a16="http://schemas.microsoft.com/office/drawing/2014/main" id="{AB5B4A08-8CB9-4B04-B16B-DD53FB4525DB}"/>
                  </a:ext>
                </a:extLst>
              </p:cNvPr>
              <p:cNvSpPr/>
              <p:nvPr/>
            </p:nvSpPr>
            <p:spPr>
              <a:xfrm>
                <a:off x="8781633" y="832318"/>
                <a:ext cx="3224229" cy="590250"/>
              </a:xfrm>
              <a:prstGeom prst="wedgeRectCallout">
                <a:avLst>
                  <a:gd name="adj1" fmla="val -47211"/>
                  <a:gd name="adj2" fmla="val 7819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Makes </a:t>
                </a:r>
                <a14:m>
                  <m:oMath xmlns:m="http://schemas.openxmlformats.org/officeDocument/2006/math">
                    <m:r>
                      <a:rPr lang="en-IN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IN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d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equal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IN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IN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</m:oMath>
                </a14:m>
                <a:r>
                  <a:rPr lang="en-IN" sz="1400" dirty="0">
                    <a:solidFill>
                      <a:schemeClr val="tx1"/>
                    </a:solidFill>
                  </a:rPr>
                  <a:t>; 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thus the curves touch at current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4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23" name="Speech Bubble: Rectangle 22">
                <a:extLst>
                  <a:ext uri="{FF2B5EF4-FFF2-40B4-BE49-F238E27FC236}">
                    <a16:creationId xmlns:a16="http://schemas.microsoft.com/office/drawing/2014/main" id="{AB5B4A08-8CB9-4B04-B16B-DD53FB4525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633" y="832318"/>
                <a:ext cx="3224229" cy="590250"/>
              </a:xfrm>
              <a:prstGeom prst="wedgeRectCallout">
                <a:avLst>
                  <a:gd name="adj1" fmla="val -47211"/>
                  <a:gd name="adj2" fmla="val 78195"/>
                </a:avLst>
              </a:prstGeom>
              <a:blipFill>
                <a:blip r:embed="rId13"/>
                <a:stretch>
                  <a:fillRect l="-37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>
            <a:extLst>
              <a:ext uri="{FF2B5EF4-FFF2-40B4-BE49-F238E27FC236}">
                <a16:creationId xmlns:a16="http://schemas.microsoft.com/office/drawing/2014/main" id="{564082AD-EA80-499A-B8D8-5BB4660043F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181313" y="2571935"/>
            <a:ext cx="1010687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Speech Bubble: Rectangle 25">
                <a:extLst>
                  <a:ext uri="{FF2B5EF4-FFF2-40B4-BE49-F238E27FC236}">
                    <a16:creationId xmlns:a16="http://schemas.microsoft.com/office/drawing/2014/main" id="{34CBF6DF-CD0D-4956-B3C3-D8126589A398}"/>
                  </a:ext>
                </a:extLst>
              </p:cNvPr>
              <p:cNvSpPr/>
              <p:nvPr/>
            </p:nvSpPr>
            <p:spPr>
              <a:xfrm>
                <a:off x="8400749" y="2441275"/>
                <a:ext cx="2759478" cy="786969"/>
              </a:xfrm>
              <a:prstGeom prst="wedgeRectCallout">
                <a:avLst>
                  <a:gd name="adj1" fmla="val 62304"/>
                  <a:gd name="adj2" fmla="val 3344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4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only changes in Step 2 so the objective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IN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IN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</m:oMath>
                </a14:m>
                <a:endParaRPr lang="en-IN" sz="1400" dirty="0">
                  <a:solidFill>
                    <a:schemeClr val="tx1"/>
                  </a:solidFill>
                </a:endParaRPr>
              </a:p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can only change in Step 2</a:t>
                </a:r>
              </a:p>
            </p:txBody>
          </p:sp>
        </mc:Choice>
        <mc:Fallback xmlns="">
          <p:sp>
            <p:nvSpPr>
              <p:cNvPr id="26" name="Speech Bubble: Rectangle 25">
                <a:extLst>
                  <a:ext uri="{FF2B5EF4-FFF2-40B4-BE49-F238E27FC236}">
                    <a16:creationId xmlns:a16="http://schemas.microsoft.com/office/drawing/2014/main" id="{34CBF6DF-CD0D-4956-B3C3-D8126589A3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0749" y="2441275"/>
                <a:ext cx="2759478" cy="786969"/>
              </a:xfrm>
              <a:prstGeom prst="wedgeRectCallout">
                <a:avLst>
                  <a:gd name="adj1" fmla="val 62304"/>
                  <a:gd name="adj2" fmla="val 33440"/>
                </a:avLst>
              </a:prstGeom>
              <a:blipFill>
                <a:blip r:embed="rId15"/>
                <a:stretch>
                  <a:fillRect l="-388" b="-300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1E2EFF7-C60C-499A-ABC7-B6DA78B5E8F8}"/>
              </a:ext>
            </a:extLst>
          </p:cNvPr>
          <p:cNvCxnSpPr>
            <a:cxnSpLocks/>
          </p:cNvCxnSpPr>
          <p:nvPr/>
        </p:nvCxnSpPr>
        <p:spPr>
          <a:xfrm flipV="1">
            <a:off x="6546786" y="2858508"/>
            <a:ext cx="0" cy="306672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B9B778-42E4-4EB5-8198-44DCAF0E38B6}"/>
                  </a:ext>
                </a:extLst>
              </p:cNvPr>
              <p:cNvSpPr txBox="1"/>
              <p:nvPr/>
            </p:nvSpPr>
            <p:spPr>
              <a:xfrm>
                <a:off x="6462039" y="5949005"/>
                <a:ext cx="549574" cy="2243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IN" sz="1400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𝑀𝐿𝐸</m:t>
                          </m:r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B9B778-42E4-4EB5-8198-44DCAF0E3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2039" y="5949005"/>
                <a:ext cx="549574" cy="224357"/>
              </a:xfrm>
              <a:prstGeom prst="rect">
                <a:avLst/>
              </a:prstGeom>
              <a:blipFill>
                <a:blip r:embed="rId16"/>
                <a:stretch>
                  <a:fillRect l="-6667" t="-8108" r="-6667" b="-54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peech Bubble: Rectangle 38">
            <a:extLst>
              <a:ext uri="{FF2B5EF4-FFF2-40B4-BE49-F238E27FC236}">
                <a16:creationId xmlns:a16="http://schemas.microsoft.com/office/drawing/2014/main" id="{03FDAF41-7F59-4765-842C-C66DD9270A2A}"/>
              </a:ext>
            </a:extLst>
          </p:cNvPr>
          <p:cNvSpPr/>
          <p:nvPr/>
        </p:nvSpPr>
        <p:spPr>
          <a:xfrm>
            <a:off x="906234" y="4619206"/>
            <a:ext cx="2025545" cy="786969"/>
          </a:xfrm>
          <a:prstGeom prst="wedgeRectCallout">
            <a:avLst>
              <a:gd name="adj1" fmla="val 62304"/>
              <a:gd name="adj2" fmla="val 3344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Good initialization matters; otherwise would converge to a poor local optima</a:t>
            </a:r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76F290AB-EF15-4CC5-86F4-C0B40C5C07E9}"/>
              </a:ext>
            </a:extLst>
          </p:cNvPr>
          <p:cNvSpPr/>
          <p:nvPr/>
        </p:nvSpPr>
        <p:spPr>
          <a:xfrm>
            <a:off x="8400749" y="3606960"/>
            <a:ext cx="2860382" cy="786969"/>
          </a:xfrm>
          <a:prstGeom prst="wedgeRectCallout">
            <a:avLst>
              <a:gd name="adj1" fmla="val -65258"/>
              <a:gd name="adj2" fmla="val 5226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Also kind of similar to Newton’s method (and has second order like convergence </a:t>
            </a:r>
            <a:r>
              <a:rPr lang="en-IN" sz="14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behavior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 in some cases)</a:t>
            </a:r>
          </a:p>
        </p:txBody>
      </p: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21A3A2EE-BFA1-4BBF-B5E7-71056D28CF73}"/>
              </a:ext>
            </a:extLst>
          </p:cNvPr>
          <p:cNvSpPr/>
          <p:nvPr/>
        </p:nvSpPr>
        <p:spPr>
          <a:xfrm>
            <a:off x="8942899" y="4536024"/>
            <a:ext cx="2860382" cy="786969"/>
          </a:xfrm>
          <a:prstGeom prst="wedgeRectCallout">
            <a:avLst>
              <a:gd name="adj1" fmla="val -50175"/>
              <a:gd name="adj2" fmla="val -7047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Unlike Newton’s method, we don’t construct and optimize a quadratic approximation, but a lower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Speech Bubble: Rectangle 41">
                <a:extLst>
                  <a:ext uri="{FF2B5EF4-FFF2-40B4-BE49-F238E27FC236}">
                    <a16:creationId xmlns:a16="http://schemas.microsoft.com/office/drawing/2014/main" id="{42CFC4F7-8469-49C5-B50A-C431FE7FE89D}"/>
                  </a:ext>
                </a:extLst>
              </p:cNvPr>
              <p:cNvSpPr/>
              <p:nvPr/>
            </p:nvSpPr>
            <p:spPr>
              <a:xfrm>
                <a:off x="9159668" y="5542766"/>
                <a:ext cx="2860382" cy="1035555"/>
              </a:xfrm>
              <a:prstGeom prst="wedgeRectCallout">
                <a:avLst>
                  <a:gd name="adj1" fmla="val -49499"/>
                  <a:gd name="adj2" fmla="val -7447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Even though original MLE problem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  <m:r>
                      <m:rPr>
                        <m:sty m:val="p"/>
                      </m:rP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IN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could be solved using gradient methods, EM often works faster and has cleaner updates</a:t>
                </a:r>
              </a:p>
            </p:txBody>
          </p:sp>
        </mc:Choice>
        <mc:Fallback xmlns="">
          <p:sp>
            <p:nvSpPr>
              <p:cNvPr id="42" name="Speech Bubble: Rectangle 41">
                <a:extLst>
                  <a:ext uri="{FF2B5EF4-FFF2-40B4-BE49-F238E27FC236}">
                    <a16:creationId xmlns:a16="http://schemas.microsoft.com/office/drawing/2014/main" id="{42CFC4F7-8469-49C5-B50A-C431FE7FE8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9668" y="5542766"/>
                <a:ext cx="2860382" cy="1035555"/>
              </a:xfrm>
              <a:prstGeom prst="wedgeRectCallout">
                <a:avLst>
                  <a:gd name="adj1" fmla="val -49499"/>
                  <a:gd name="adj2" fmla="val -74473"/>
                </a:avLst>
              </a:prstGeom>
              <a:blipFill>
                <a:blip r:embed="rId17"/>
                <a:stretch>
                  <a:fillRect r="-1046" b="-46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Speech Bubble: Rectangle 34">
            <a:extLst>
              <a:ext uri="{FF2B5EF4-FFF2-40B4-BE49-F238E27FC236}">
                <a16:creationId xmlns:a16="http://schemas.microsoft.com/office/drawing/2014/main" id="{0C22DDA4-666E-4FCC-8869-3B095714D3F4}"/>
              </a:ext>
            </a:extLst>
          </p:cNvPr>
          <p:cNvSpPr/>
          <p:nvPr/>
        </p:nvSpPr>
        <p:spPr>
          <a:xfrm>
            <a:off x="5616577" y="292231"/>
            <a:ext cx="1860417" cy="744851"/>
          </a:xfrm>
          <a:prstGeom prst="wedgeRectCallout">
            <a:avLst>
              <a:gd name="adj1" fmla="val 57372"/>
              <a:gd name="adj2" fmla="val 6840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Alternating between them until convergence to some local optima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80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2232"/>
    </mc:Choice>
    <mc:Fallback xmlns="">
      <p:transition spd="slow" advTm="4322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9" grpId="1" animBg="1"/>
      <p:bldP spid="10" grpId="0"/>
      <p:bldP spid="10" grpId="1"/>
      <p:bldP spid="17" grpId="0" animBg="1"/>
      <p:bldP spid="17" grpId="1" animBg="1"/>
      <p:bldP spid="21" grpId="0" animBg="1"/>
      <p:bldP spid="24" grpId="0" animBg="1"/>
      <p:bldP spid="24" grpId="1" animBg="1"/>
      <p:bldP spid="32" grpId="0"/>
      <p:bldP spid="32" grpId="1"/>
      <p:bldP spid="33" grpId="0"/>
      <p:bldP spid="33" grpId="1"/>
      <p:bldP spid="34" grpId="0"/>
      <p:bldP spid="31" grpId="0"/>
      <p:bldP spid="44" grpId="0"/>
      <p:bldP spid="46" grpId="0"/>
      <p:bldP spid="23" grpId="0" animBg="1"/>
      <p:bldP spid="26" grpId="0" animBg="1"/>
      <p:bldP spid="38" grpId="0"/>
      <p:bldP spid="39" grpId="0" animBg="1"/>
      <p:bldP spid="40" grpId="0" animBg="1"/>
      <p:bldP spid="41" grpId="0" animBg="1"/>
      <p:bldP spid="42" grpId="0" animBg="1"/>
      <p:bldP spid="3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The EM Algorithm in its general form..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  <a:ea typeface="Cambria Math" panose="02040503050406030204" pitchFamily="18" charset="0"/>
                  </a:rPr>
                  <a:t>Maximization of </a:t>
                </a:r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d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</a:t>
                </a:r>
                <a:r>
                  <a:rPr lang="en-IN" sz="2400" dirty="0" err="1">
                    <a:latin typeface="Abadi Extra Light" panose="020B0204020104020204" pitchFamily="34" charset="0"/>
                  </a:rPr>
                  <a:t>w.r.t.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i="0" dirty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gives the EM algorithm (Dempster, Laird, Rubin, 1977)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Note: If we can take the MAP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 (not full posterior) in Step 2 and maximize the CLL in Step 3 using that, i.e., 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  <m:nary>
                      <m:naryPr>
                        <m:chr m:val="∑"/>
                        <m:limLoc m:val="subSup"/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IN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IN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IN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GB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IN" sz="24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I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I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I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IN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I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 this will be ALT-OPT</a:t>
                </a:r>
                <a:br>
                  <a:rPr lang="en-IN" sz="2400" dirty="0">
                    <a:ea typeface="Cambria Math" panose="02040503050406030204" pitchFamily="18" charset="0"/>
                  </a:rPr>
                </a:br>
                <a:endParaRPr lang="en-IN" sz="24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727" t="-1645" r="-3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0C891A6D-904E-478B-98AE-A0BE7C734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31" y="1587789"/>
            <a:ext cx="9658466" cy="4062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9956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302"/>
    </mc:Choice>
    <mc:Fallback xmlns="">
      <p:transition spd="slow" advTm="1893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The Expected CLL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  <a:ea typeface="Cambria Math" panose="02040503050406030204" pitchFamily="18" charset="0"/>
                  </a:rPr>
                  <a:t>Expected CLL in EM is given by (assume observations are </a:t>
                </a:r>
                <a:r>
                  <a:rPr lang="en-IN" sz="2400" dirty="0" err="1">
                    <a:latin typeface="Abadi Extra Light" panose="020B0204020104020204" pitchFamily="34" charset="0"/>
                    <a:ea typeface="Cambria Math" panose="02040503050406030204" pitchFamily="18" charset="0"/>
                  </a:rPr>
                  <a:t>i.i.d</a:t>
                </a:r>
                <a:r>
                  <a:rPr lang="en-IN" sz="2400" dirty="0">
                    <a:latin typeface="Abadi Extra Light" panose="020B0204020104020204" pitchFamily="34" charset="0"/>
                    <a:ea typeface="Cambria Math" panose="02040503050406030204" pitchFamily="18" charset="0"/>
                  </a:rPr>
                  <a:t>.)</a:t>
                </a:r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 dirty="0" err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IN" sz="2400" i="1" dirty="0" err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r>
                          <m:rPr>
                            <m:sty m:val="p"/>
                          </m:rPr>
                          <a:rPr lang="en-IN" sz="2400" b="0" i="0" dirty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</m:oMath>
                </a14:m>
                <a:r>
                  <a:rPr lang="en-IN" sz="2400" i="1" dirty="0">
                    <a:latin typeface="Cambria Math" panose="02040503050406030204" pitchFamily="18" charset="0"/>
                  </a:rPr>
                  <a:t> </a:t>
                </a:r>
                <a:r>
                  <a:rPr lang="en-IN" sz="24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IN" sz="2400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 dirty="0" err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400" i="1" dirty="0" err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IN" sz="2400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 dirty="0" err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IN" sz="2400" i="1" dirty="0" err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IN" sz="2400" b="0" i="0" dirty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are exponential family distributions, then </a:t>
                </a:r>
                <a14:m>
                  <m:oMath xmlns:m="http://schemas.openxmlformats.org/officeDocument/2006/math">
                    <m:r>
                      <a:rPr lang="en-I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𝒬</m:t>
                    </m:r>
                    <m:r>
                      <a:rPr lang="en-I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I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old</m:t>
                        </m:r>
                      </m:sup>
                    </m:sSup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has a very simple form</a:t>
                </a:r>
              </a:p>
              <a:p>
                <a:pPr marL="0" indent="0">
                  <a:buNone/>
                </a:pPr>
                <a:endParaRPr lang="en-IN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In resulting expressions, replace terms containing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’s by their respective expectations, e.g.,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GB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000" dirty="0">
                    <a:latin typeface="Abadi Extra Light" panose="020B0204020104020204" pitchFamily="34" charset="0"/>
                  </a:rPr>
                  <a:t> replaced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I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en-I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I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I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IN" sz="2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</m:acc>
                          </m:e>
                        </m:d>
                      </m:sub>
                    </m:sSub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IN" sz="20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1" i="1" dirty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GB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GB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GB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1" i="1" dirty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GB" sz="20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a:rPr lang="en-IN" sz="2000" b="0" i="1" dirty="0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GB" sz="2000" dirty="0">
                    <a:latin typeface="Abadi Extra Light" panose="020B0204020104020204" pitchFamily="34" charset="0"/>
                  </a:rPr>
                  <a:t> replaced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I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en-I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IN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</m:acc>
                          </m:e>
                        </m:d>
                      </m:sub>
                    </m:sSub>
                    <m:r>
                      <a:rPr lang="en-I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1" i="1" dirty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GB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GB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1" i="1" dirty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GB" sz="20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a:rPr lang="en-IN" sz="2000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IN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IN" sz="1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However, in some LVMs, these expectations are intractable to compute and need to be approximated (beyond the score of CS771)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br>
                  <a:rPr lang="en-IN" sz="2400" dirty="0">
                    <a:ea typeface="Cambria Math" panose="02040503050406030204" pitchFamily="18" charset="0"/>
                  </a:rPr>
                </a:br>
                <a:endParaRPr lang="en-IN" sz="24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727" t="-1645" b="-9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144AFE3-CFA9-45FF-8405-2E475A30B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6708" y="1663059"/>
            <a:ext cx="6659713" cy="16363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2BFB6E6E-77AF-41F3-B26E-12E6516BEAB4}"/>
                  </a:ext>
                </a:extLst>
              </p:cNvPr>
              <p:cNvSpPr/>
              <p:nvPr/>
            </p:nvSpPr>
            <p:spPr>
              <a:xfrm>
                <a:off x="8099701" y="2709130"/>
                <a:ext cx="3224229" cy="590250"/>
              </a:xfrm>
              <a:prstGeom prst="wedgeRectCallout">
                <a:avLst>
                  <a:gd name="adj1" fmla="val -88436"/>
                  <a:gd name="adj2" fmla="val 8777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Was indeed the case of GMM: </a:t>
                </a:r>
                <a14:m>
                  <m:oMath xmlns:m="http://schemas.openxmlformats.org/officeDocument/2006/math">
                    <m:r>
                      <a:rPr lang="en-IN" sz="1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400" i="1" dirty="0" err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b="1" i="1" dirty="0" err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IN" sz="1400" i="1" dirty="0" err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r>
                          <m:rPr>
                            <m:sty m:val="p"/>
                          </m:rPr>
                          <a:rPr lang="en-IN" sz="1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was </a:t>
                </a:r>
                <a:r>
                  <a:rPr lang="en-IN" sz="14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multinoulli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IN" sz="1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400" i="1" dirty="0" err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b="1" i="1" dirty="0" err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1400" i="1" dirty="0" err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IN" sz="1400" i="1" dirty="0" err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b="1" i="1" dirty="0" err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IN" sz="1400" i="1" dirty="0" err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IN" sz="1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was Gaussian</a:t>
                </a:r>
                <a:endParaRPr lang="en-IN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2BFB6E6E-77AF-41F3-B26E-12E6516BEA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9701" y="2709130"/>
                <a:ext cx="3224229" cy="590250"/>
              </a:xfrm>
              <a:prstGeom prst="wedgeRectCallout">
                <a:avLst>
                  <a:gd name="adj1" fmla="val -88436"/>
                  <a:gd name="adj2" fmla="val 87777"/>
                </a:avLst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86968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725"/>
    </mc:Choice>
    <mc:Fallback xmlns="">
      <p:transition spd="slow" advTm="1777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Example: Generative Models with Latent Variables 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Two generative models of 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without (left) and with (right) latent variables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Suppose we wish to estimate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(e.g., using MLE/MAP)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params </a:t>
                </a:r>
                <a14:m>
                  <m:oMath xmlns:m="http://schemas.openxmlformats.org/officeDocument/2006/math"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of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For case 1, the distribution is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and MLE/MAP of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easy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known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For case 2, distribution is more complex because true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not known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2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A0E6FBE9-1C7D-4971-A607-79DBB4A2332F}"/>
              </a:ext>
            </a:extLst>
          </p:cNvPr>
          <p:cNvSpPr/>
          <p:nvPr/>
        </p:nvSpPr>
        <p:spPr>
          <a:xfrm>
            <a:off x="912830" y="2789464"/>
            <a:ext cx="3808602" cy="1644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C2C039-7F7A-4064-8F0A-C5F49B80C2EB}"/>
              </a:ext>
            </a:extLst>
          </p:cNvPr>
          <p:cNvSpPr/>
          <p:nvPr/>
        </p:nvSpPr>
        <p:spPr>
          <a:xfrm>
            <a:off x="3366815" y="3170252"/>
            <a:ext cx="847288" cy="844909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8305AE8-B643-4BE4-AD7E-B0BA4EF52B5A}"/>
              </a:ext>
            </a:extLst>
          </p:cNvPr>
          <p:cNvSpPr/>
          <p:nvPr/>
        </p:nvSpPr>
        <p:spPr>
          <a:xfrm>
            <a:off x="1414569" y="3170252"/>
            <a:ext cx="847288" cy="844909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695A17-4396-4396-B545-6CC88CC39368}"/>
              </a:ext>
            </a:extLst>
          </p:cNvPr>
          <p:cNvCxnSpPr>
            <a:stCxn id="7" idx="6"/>
            <a:endCxn id="5" idx="2"/>
          </p:cNvCxnSpPr>
          <p:nvPr/>
        </p:nvCxnSpPr>
        <p:spPr>
          <a:xfrm>
            <a:off x="2261857" y="3592707"/>
            <a:ext cx="110495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8794F36C-457E-49C0-95BE-B0940620CBCA}"/>
              </a:ext>
            </a:extLst>
          </p:cNvPr>
          <p:cNvSpPr/>
          <p:nvPr/>
        </p:nvSpPr>
        <p:spPr>
          <a:xfrm>
            <a:off x="3371404" y="1728534"/>
            <a:ext cx="847288" cy="84490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B9E86A-EFE0-4627-BFDB-DCDB2D4CE5A6}"/>
              </a:ext>
            </a:extLst>
          </p:cNvPr>
          <p:cNvCxnSpPr>
            <a:cxnSpLocks/>
            <a:stCxn id="13" idx="4"/>
            <a:endCxn id="5" idx="0"/>
          </p:cNvCxnSpPr>
          <p:nvPr/>
        </p:nvCxnSpPr>
        <p:spPr>
          <a:xfrm flipH="1">
            <a:off x="3790459" y="2573443"/>
            <a:ext cx="4589" cy="5968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E56CCB-178A-438B-A539-789296AAC10D}"/>
                  </a:ext>
                </a:extLst>
              </p:cNvPr>
              <p:cNvSpPr txBox="1"/>
              <p:nvPr/>
            </p:nvSpPr>
            <p:spPr>
              <a:xfrm>
                <a:off x="3531858" y="3202230"/>
                <a:ext cx="68332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4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4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E56CCB-178A-438B-A539-789296AAC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858" y="3202230"/>
                <a:ext cx="683328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CB72A6B-B553-4CC7-876F-EEE46A367B05}"/>
                  </a:ext>
                </a:extLst>
              </p:cNvPr>
              <p:cNvSpPr txBox="1"/>
              <p:nvPr/>
            </p:nvSpPr>
            <p:spPr>
              <a:xfrm>
                <a:off x="1608095" y="3220359"/>
                <a:ext cx="62863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4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CB72A6B-B553-4CC7-876F-EEE46A367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095" y="3220359"/>
                <a:ext cx="628634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012A477-3205-42FA-AE87-3E876411683E}"/>
                  </a:ext>
                </a:extLst>
              </p:cNvPr>
              <p:cNvSpPr txBox="1"/>
              <p:nvPr/>
            </p:nvSpPr>
            <p:spPr>
              <a:xfrm>
                <a:off x="3565237" y="1839721"/>
                <a:ext cx="41896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IN" sz="4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012A477-3205-42FA-AE87-3E8764116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237" y="1839721"/>
                <a:ext cx="418961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36272BE-EAA7-4F24-84EE-B6920154D94D}"/>
                  </a:ext>
                </a:extLst>
              </p:cNvPr>
              <p:cNvSpPr txBox="1"/>
              <p:nvPr/>
            </p:nvSpPr>
            <p:spPr>
              <a:xfrm>
                <a:off x="4384236" y="4041871"/>
                <a:ext cx="3534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36272BE-EAA7-4F24-84EE-B6920154D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236" y="4041871"/>
                <a:ext cx="353430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5B1BA7E8-DC97-0082-299E-16D348E62978}"/>
              </a:ext>
            </a:extLst>
          </p:cNvPr>
          <p:cNvSpPr/>
          <p:nvPr/>
        </p:nvSpPr>
        <p:spPr>
          <a:xfrm>
            <a:off x="7945625" y="2680040"/>
            <a:ext cx="3808602" cy="1644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7973902-D42A-72D1-C0E6-D79256B48F14}"/>
              </a:ext>
            </a:extLst>
          </p:cNvPr>
          <p:cNvSpPr/>
          <p:nvPr/>
        </p:nvSpPr>
        <p:spPr>
          <a:xfrm>
            <a:off x="10399610" y="3060828"/>
            <a:ext cx="847288" cy="844909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3219614-F620-A895-0BC4-934EE5A6E363}"/>
              </a:ext>
            </a:extLst>
          </p:cNvPr>
          <p:cNvSpPr/>
          <p:nvPr/>
        </p:nvSpPr>
        <p:spPr>
          <a:xfrm>
            <a:off x="8447364" y="3060828"/>
            <a:ext cx="847288" cy="84490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EF17BF1-6513-B05E-A32D-DE37BD787221}"/>
              </a:ext>
            </a:extLst>
          </p:cNvPr>
          <p:cNvCxnSpPr>
            <a:stCxn id="31" idx="6"/>
            <a:endCxn id="30" idx="2"/>
          </p:cNvCxnSpPr>
          <p:nvPr/>
        </p:nvCxnSpPr>
        <p:spPr>
          <a:xfrm>
            <a:off x="9294652" y="3483283"/>
            <a:ext cx="110495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E5B2409-3C2C-8D8E-742F-DC4A34A4EA7E}"/>
              </a:ext>
            </a:extLst>
          </p:cNvPr>
          <p:cNvSpPr/>
          <p:nvPr/>
        </p:nvSpPr>
        <p:spPr>
          <a:xfrm>
            <a:off x="10404199" y="1619110"/>
            <a:ext cx="847288" cy="84490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54899CD-66F3-3A8D-7F5B-6DA0ED081E39}"/>
              </a:ext>
            </a:extLst>
          </p:cNvPr>
          <p:cNvCxnSpPr>
            <a:cxnSpLocks/>
            <a:stCxn id="35" idx="4"/>
            <a:endCxn id="30" idx="0"/>
          </p:cNvCxnSpPr>
          <p:nvPr/>
        </p:nvCxnSpPr>
        <p:spPr>
          <a:xfrm flipH="1">
            <a:off x="10823254" y="2464019"/>
            <a:ext cx="4589" cy="5968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35181AA-3ED2-15A6-0C05-6AC6CA3113B9}"/>
                  </a:ext>
                </a:extLst>
              </p:cNvPr>
              <p:cNvSpPr txBox="1"/>
              <p:nvPr/>
            </p:nvSpPr>
            <p:spPr>
              <a:xfrm>
                <a:off x="10564653" y="3092806"/>
                <a:ext cx="68332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4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40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35181AA-3ED2-15A6-0C05-6AC6CA311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4653" y="3092806"/>
                <a:ext cx="683328" cy="6155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8F2AA8-D32B-5970-A320-4D84E7CD945F}"/>
                  </a:ext>
                </a:extLst>
              </p:cNvPr>
              <p:cNvSpPr txBox="1"/>
              <p:nvPr/>
            </p:nvSpPr>
            <p:spPr>
              <a:xfrm>
                <a:off x="8560861" y="3099882"/>
                <a:ext cx="65126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4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4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8F2AA8-D32B-5970-A320-4D84E7CD9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861" y="3099882"/>
                <a:ext cx="651269" cy="61555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3729661-066E-1BCE-0794-0B850386CD82}"/>
                  </a:ext>
                </a:extLst>
              </p:cNvPr>
              <p:cNvSpPr txBox="1"/>
              <p:nvPr/>
            </p:nvSpPr>
            <p:spPr>
              <a:xfrm>
                <a:off x="10598032" y="1730297"/>
                <a:ext cx="41896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IN" sz="4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3729661-066E-1BCE-0794-0B850386C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8032" y="1730297"/>
                <a:ext cx="418961" cy="61555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5181329-B5F5-F526-30FF-BDB3D2A609E4}"/>
                  </a:ext>
                </a:extLst>
              </p:cNvPr>
              <p:cNvSpPr txBox="1"/>
              <p:nvPr/>
            </p:nvSpPr>
            <p:spPr>
              <a:xfrm>
                <a:off x="11417031" y="3932447"/>
                <a:ext cx="3534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5181329-B5F5-F526-30FF-BDB3D2A60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7031" y="3932447"/>
                <a:ext cx="353430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9C6287-409E-6662-7F82-96B8DD782330}"/>
                  </a:ext>
                </a:extLst>
              </p:cNvPr>
              <p:cNvSpPr txBox="1"/>
              <p:nvPr/>
            </p:nvSpPr>
            <p:spPr>
              <a:xfrm>
                <a:off x="1180241" y="5932901"/>
                <a:ext cx="3750642" cy="6299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9C6287-409E-6662-7F82-96B8DD782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241" y="5932901"/>
                <a:ext cx="3750642" cy="62998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F33692AC-6730-05DE-CA94-C7E58B3357B7}"/>
                  </a:ext>
                </a:extLst>
              </p:cNvPr>
              <p:cNvSpPr/>
              <p:nvPr/>
            </p:nvSpPr>
            <p:spPr>
              <a:xfrm>
                <a:off x="66735" y="1679253"/>
                <a:ext cx="3007968" cy="920509"/>
              </a:xfrm>
              <a:prstGeom prst="wedgeRectCallout">
                <a:avLst>
                  <a:gd name="adj1" fmla="val 1081"/>
                  <a:gd name="adj2" fmla="val 10401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a discrete class label (multi-class classification with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classes). We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(thus not latent) for the training examples</a:t>
                </a:r>
              </a:p>
            </p:txBody>
          </p:sp>
        </mc:Choice>
        <mc:Fallback xmlns="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F33692AC-6730-05DE-CA94-C7E58B3357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5" y="1679253"/>
                <a:ext cx="3007968" cy="920509"/>
              </a:xfrm>
              <a:prstGeom prst="wedgeRectCallout">
                <a:avLst>
                  <a:gd name="adj1" fmla="val 1081"/>
                  <a:gd name="adj2" fmla="val 104015"/>
                </a:avLst>
              </a:prstGeom>
              <a:blipFill>
                <a:blip r:embed="rId13"/>
                <a:stretch>
                  <a:fillRect l="-1008" t="-5882" r="-20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Speech Bubble: Rectangle 20">
                <a:extLst>
                  <a:ext uri="{FF2B5EF4-FFF2-40B4-BE49-F238E27FC236}">
                    <a16:creationId xmlns:a16="http://schemas.microsoft.com/office/drawing/2014/main" id="{B1E720E8-DD07-CFD7-9D28-E60D309E682C}"/>
                  </a:ext>
                </a:extLst>
              </p:cNvPr>
              <p:cNvSpPr/>
              <p:nvPr/>
            </p:nvSpPr>
            <p:spPr>
              <a:xfrm>
                <a:off x="7743907" y="1541600"/>
                <a:ext cx="2615042" cy="1055074"/>
              </a:xfrm>
              <a:prstGeom prst="wedgeRectCallout">
                <a:avLst>
                  <a:gd name="adj1" fmla="val 4237"/>
                  <a:gd name="adj2" fmla="val 86996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the cluster id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(total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clusters). We don’t know the true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(thus latent)</a:t>
                </a:r>
              </a:p>
            </p:txBody>
          </p:sp>
        </mc:Choice>
        <mc:Fallback xmlns="">
          <p:sp>
            <p:nvSpPr>
              <p:cNvPr id="21" name="Speech Bubble: Rectangle 20">
                <a:extLst>
                  <a:ext uri="{FF2B5EF4-FFF2-40B4-BE49-F238E27FC236}">
                    <a16:creationId xmlns:a16="http://schemas.microsoft.com/office/drawing/2014/main" id="{B1E720E8-DD07-CFD7-9D28-E60D309E68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3907" y="1541600"/>
                <a:ext cx="2615042" cy="1055074"/>
              </a:xfrm>
              <a:prstGeom prst="wedgeRectCallout">
                <a:avLst>
                  <a:gd name="adj1" fmla="val 4237"/>
                  <a:gd name="adj2" fmla="val 86996"/>
                </a:avLst>
              </a:prstGeom>
              <a:blipFill>
                <a:blip r:embed="rId14"/>
                <a:stretch>
                  <a:fillRect l="-926" t="-1240" r="-92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3D788B0-10C7-9DDE-C7FA-96D42CB2F6AF}"/>
                  </a:ext>
                </a:extLst>
              </p:cNvPr>
              <p:cNvSpPr txBox="1"/>
              <p:nvPr/>
            </p:nvSpPr>
            <p:spPr>
              <a:xfrm>
                <a:off x="4963969" y="5932900"/>
                <a:ext cx="3841436" cy="6299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I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3D788B0-10C7-9DDE-C7FA-96D42CB2F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969" y="5932900"/>
                <a:ext cx="3841436" cy="62998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8873BF8E-794C-E312-433B-4F597BF7D92E}"/>
              </a:ext>
            </a:extLst>
          </p:cNvPr>
          <p:cNvSpPr/>
          <p:nvPr/>
        </p:nvSpPr>
        <p:spPr>
          <a:xfrm>
            <a:off x="8944834" y="5975802"/>
            <a:ext cx="2379096" cy="712516"/>
          </a:xfrm>
          <a:prstGeom prst="wedgeRectCallout">
            <a:avLst>
              <a:gd name="adj1" fmla="val -56364"/>
              <a:gd name="adj2" fmla="val 634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MLE/MAP a bit difficult for this more complex “mixture” of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Speech Bubble: Rectangle 24">
                <a:extLst>
                  <a:ext uri="{FF2B5EF4-FFF2-40B4-BE49-F238E27FC236}">
                    <a16:creationId xmlns:a16="http://schemas.microsoft.com/office/drawing/2014/main" id="{C30AC01F-9127-9E75-D8A1-8D47FBA94DAD}"/>
                  </a:ext>
                </a:extLst>
              </p:cNvPr>
              <p:cNvSpPr/>
              <p:nvPr/>
            </p:nvSpPr>
            <p:spPr>
              <a:xfrm>
                <a:off x="4259353" y="1643166"/>
                <a:ext cx="3425459" cy="987542"/>
              </a:xfrm>
              <a:prstGeom prst="wedgeRectCallout">
                <a:avLst>
                  <a:gd name="adj1" fmla="val 53653"/>
                  <a:gd name="adj2" fmla="val 1322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If we knew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we won’t need to do MLE/MAP of the mixture distribution but only of </a:t>
                </a:r>
                <a14:m>
                  <m:oMath xmlns:m="http://schemas.openxmlformats.org/officeDocument/2006/math">
                    <m:r>
                      <a:rPr lang="en-I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I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which is much easier</a:t>
                </a:r>
              </a:p>
            </p:txBody>
          </p:sp>
        </mc:Choice>
        <mc:Fallback xmlns="">
          <p:sp>
            <p:nvSpPr>
              <p:cNvPr id="25" name="Speech Bubble: Rectangle 24">
                <a:extLst>
                  <a:ext uri="{FF2B5EF4-FFF2-40B4-BE49-F238E27FC236}">
                    <a16:creationId xmlns:a16="http://schemas.microsoft.com/office/drawing/2014/main" id="{C30AC01F-9127-9E75-D8A1-8D47FBA94D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353" y="1643166"/>
                <a:ext cx="3425459" cy="987542"/>
              </a:xfrm>
              <a:prstGeom prst="wedgeRectCallout">
                <a:avLst>
                  <a:gd name="adj1" fmla="val 53653"/>
                  <a:gd name="adj2" fmla="val 1322"/>
                </a:avLst>
              </a:prstGeom>
              <a:blipFill>
                <a:blip r:embed="rId16"/>
                <a:stretch>
                  <a:fillRect l="-852" t="-5455" b="-10303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Speech Bubble: Rectangle 25">
                <a:extLst>
                  <a:ext uri="{FF2B5EF4-FFF2-40B4-BE49-F238E27FC236}">
                    <a16:creationId xmlns:a16="http://schemas.microsoft.com/office/drawing/2014/main" id="{7478F486-393A-71FA-3BE9-14DD1F45E49B}"/>
                  </a:ext>
                </a:extLst>
              </p:cNvPr>
              <p:cNvSpPr/>
              <p:nvPr/>
            </p:nvSpPr>
            <p:spPr>
              <a:xfrm>
                <a:off x="4864545" y="2808752"/>
                <a:ext cx="2948403" cy="1055075"/>
              </a:xfrm>
              <a:prstGeom prst="wedgeRectCallout">
                <a:avLst>
                  <a:gd name="adj1" fmla="val 38222"/>
                  <a:gd name="adj2" fmla="val -7460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not known, we can estimate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using an </a:t>
                </a:r>
                <a:r>
                  <a:rPr lang="en-IN" sz="1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alternating estimating procedure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: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given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estimate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26" name="Speech Bubble: Rectangle 25">
                <a:extLst>
                  <a:ext uri="{FF2B5EF4-FFF2-40B4-BE49-F238E27FC236}">
                    <a16:creationId xmlns:a16="http://schemas.microsoft.com/office/drawing/2014/main" id="{7478F486-393A-71FA-3BE9-14DD1F45E4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545" y="2808752"/>
                <a:ext cx="2948403" cy="1055075"/>
              </a:xfrm>
              <a:prstGeom prst="wedgeRectCallout">
                <a:avLst>
                  <a:gd name="adj1" fmla="val 38222"/>
                  <a:gd name="adj2" fmla="val -74607"/>
                </a:avLst>
              </a:prstGeom>
              <a:blipFill>
                <a:blip r:embed="rId17"/>
                <a:stretch>
                  <a:fillRect l="-1027" b="-5455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306C13A7-1FFC-0E90-5506-4167FDA10597}"/>
                  </a:ext>
                </a:extLst>
              </p:cNvPr>
              <p:cNvSpPr/>
              <p:nvPr/>
            </p:nvSpPr>
            <p:spPr>
              <a:xfrm>
                <a:off x="4930883" y="3981670"/>
                <a:ext cx="2763107" cy="507816"/>
              </a:xfrm>
              <a:prstGeom prst="wedgeRectCallout">
                <a:avLst>
                  <a:gd name="adj1" fmla="val 38222"/>
                  <a:gd name="adj2" fmla="val -7460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This procedure  of estimating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also gives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as a by-product</a:t>
                </a:r>
              </a:p>
            </p:txBody>
          </p:sp>
        </mc:Choice>
        <mc:Fallback xmlns="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306C13A7-1FFC-0E90-5506-4167FDA105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883" y="3981670"/>
                <a:ext cx="2763107" cy="507816"/>
              </a:xfrm>
              <a:prstGeom prst="wedgeRectCallout">
                <a:avLst>
                  <a:gd name="adj1" fmla="val 38222"/>
                  <a:gd name="adj2" fmla="val -74607"/>
                </a:avLst>
              </a:prstGeom>
              <a:blipFill>
                <a:blip r:embed="rId18"/>
                <a:stretch>
                  <a:fillRect l="-1096" b="-1574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E1F157EB-320E-7B79-CC52-B1514A9AAD59}"/>
              </a:ext>
            </a:extLst>
          </p:cNvPr>
          <p:cNvSpPr/>
          <p:nvPr/>
        </p:nvSpPr>
        <p:spPr>
          <a:xfrm>
            <a:off x="9701646" y="5383652"/>
            <a:ext cx="2409341" cy="549248"/>
          </a:xfrm>
          <a:prstGeom prst="wedgeRectCallout">
            <a:avLst>
              <a:gd name="adj1" fmla="val -61371"/>
              <a:gd name="adj2" fmla="val 6063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Reason: The functional form of mixture can be messy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25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5795"/>
    </mc:Choice>
    <mc:Fallback xmlns="">
      <p:transition spd="slow" advTm="5157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21" grpId="0" animBg="1"/>
      <p:bldP spid="22" grpId="0"/>
      <p:bldP spid="24" grpId="0" animBg="1"/>
      <p:bldP spid="25" grpId="0" animBg="1"/>
      <p:bldP spid="26" grpId="0" animBg="1"/>
      <p:bldP spid="10" grpId="0" animBg="1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Detour: Exponential Family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Exponential Family is a family of prob. distributions that have the form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Many well-known distribution (Bernoulli, Binomial, </a:t>
                </a:r>
                <a:r>
                  <a:rPr lang="en-IN" sz="2600" dirty="0" err="1">
                    <a:latin typeface="Abadi Extra Light" panose="020B0204020104020204" pitchFamily="34" charset="0"/>
                  </a:rPr>
                  <a:t>multinoulli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, Poisson, beta, gamma, Gaussian, etc.) are examples of exponential family distributions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called the 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natural parameter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of the family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are known functions (specific to the distribution)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is called the 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sufficient statistics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: estimates of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contain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in form of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suff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-stats</a:t>
                </a: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Every exp. family distribution also has a conjugate distribution (often also in exp. family)</a:t>
                </a: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Also, MLE/MAP is usually quite simple since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will have a simple expression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Also useful in fully Bayesian inference since they have conjugate priors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645" r="-6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495471-ACF4-4377-82BF-1FBB252AEC3F}"/>
                  </a:ext>
                </a:extLst>
              </p:cNvPr>
              <p:cNvSpPr txBox="1"/>
              <p:nvPr/>
            </p:nvSpPr>
            <p:spPr>
              <a:xfrm>
                <a:off x="1523476" y="1765132"/>
                <a:ext cx="616444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sty m:val="p"/>
                        </m:rPr>
                        <a:rPr lang="en-IN" sz="3200" b="0" i="1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495471-ACF4-4377-82BF-1FBB252AE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476" y="1765132"/>
                <a:ext cx="6164444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E93999C8-3459-4E41-8A63-9500E00B2020}"/>
              </a:ext>
            </a:extLst>
          </p:cNvPr>
          <p:cNvSpPr/>
          <p:nvPr/>
        </p:nvSpPr>
        <p:spPr>
          <a:xfrm>
            <a:off x="7805366" y="1870758"/>
            <a:ext cx="3013624" cy="686396"/>
          </a:xfrm>
          <a:prstGeom prst="wedgeRectCallout">
            <a:avLst>
              <a:gd name="adj1" fmla="val -40787"/>
              <a:gd name="adj2" fmla="val 6919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Even though their standard form may not look like this, they can be rewritten in this form after some algebra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D5DDB924-3906-41D7-802D-F657244440CE}"/>
              </a:ext>
            </a:extLst>
          </p:cNvPr>
          <p:cNvSpPr/>
          <p:nvPr/>
        </p:nvSpPr>
        <p:spPr>
          <a:xfrm>
            <a:off x="6877182" y="3313497"/>
            <a:ext cx="4095618" cy="596055"/>
          </a:xfrm>
          <a:prstGeom prst="wedgeRectCallout">
            <a:avLst>
              <a:gd name="adj1" fmla="val -58613"/>
              <a:gd name="adj2" fmla="val 1271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Natural params are a function of the distribution parameters in the standard form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5CEE55-D8AD-4B62-8108-6ED6A04B0273}"/>
              </a:ext>
            </a:extLst>
          </p:cNvPr>
          <p:cNvSpPr txBox="1"/>
          <p:nvPr/>
        </p:nvSpPr>
        <p:spPr>
          <a:xfrm>
            <a:off x="3440784" y="6318986"/>
            <a:ext cx="4861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7"/>
              </a:rPr>
              <a:t>https://en.wikipedia.org/wiki/Exponential_family</a:t>
            </a:r>
            <a:r>
              <a:rPr lang="en-IN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765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1345"/>
    </mc:Choice>
    <mc:Fallback xmlns="">
      <p:transition spd="slow" advTm="4913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8" grpId="0" animBg="1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LVM for Semi-supervised Learning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600" dirty="0" err="1">
                <a:latin typeface="Abadi Extra Light" panose="020B0204020104020204" pitchFamily="34" charset="0"/>
              </a:rPr>
              <a:t>Unlabeled</a:t>
            </a:r>
            <a:r>
              <a:rPr lang="en-IN" sz="2600" dirty="0">
                <a:latin typeface="Abadi Extra Light" panose="020B0204020104020204" pitchFamily="34" charset="0"/>
              </a:rPr>
              <a:t> data can help in supervised learning as well</a:t>
            </a:r>
            <a:endParaRPr lang="en-IN" sz="24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7E5BDF5E-70C0-7634-5CE5-BC228B553D52}"/>
              </a:ext>
            </a:extLst>
          </p:cNvPr>
          <p:cNvSpPr/>
          <p:nvPr/>
        </p:nvSpPr>
        <p:spPr>
          <a:xfrm>
            <a:off x="1108237" y="3810588"/>
            <a:ext cx="1738364" cy="820359"/>
          </a:xfrm>
          <a:prstGeom prst="wedgeRectCallout">
            <a:avLst>
              <a:gd name="adj1" fmla="val 75958"/>
              <a:gd name="adj2" fmla="val 4498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  <a:ea typeface="Cambria Math" panose="02040503050406030204" pitchFamily="18" charset="0"/>
              </a:rPr>
              <a:t>A generative classifier learned using the labelled examples</a:t>
            </a:r>
            <a:endParaRPr lang="en-IN" sz="14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62699B2-839D-9E9A-43B2-8431B2B3B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935" y="1769610"/>
            <a:ext cx="2176197" cy="4621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1E64831-E013-F731-F4BC-9E0F6D37F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007" y="1769610"/>
            <a:ext cx="2409313" cy="462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4F8CE387-706E-5307-9B03-17F50D245089}"/>
              </a:ext>
            </a:extLst>
          </p:cNvPr>
          <p:cNvSpPr/>
          <p:nvPr/>
        </p:nvSpPr>
        <p:spPr>
          <a:xfrm>
            <a:off x="813826" y="4770551"/>
            <a:ext cx="1514161" cy="540461"/>
          </a:xfrm>
          <a:prstGeom prst="wedgeRectCallout">
            <a:avLst>
              <a:gd name="adj1" fmla="val 80174"/>
              <a:gd name="adj2" fmla="val -9384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  <a:ea typeface="Cambria Math" panose="02040503050406030204" pitchFamily="18" charset="0"/>
              </a:rPr>
              <a:t>Decision boundary (green curve)</a:t>
            </a:r>
            <a:endParaRPr lang="en-IN" sz="14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15852E4D-8F34-F026-DF5D-DEF646B0592E}"/>
              </a:ext>
            </a:extLst>
          </p:cNvPr>
          <p:cNvSpPr/>
          <p:nvPr/>
        </p:nvSpPr>
        <p:spPr>
          <a:xfrm>
            <a:off x="8309575" y="2451799"/>
            <a:ext cx="1435239" cy="766186"/>
          </a:xfrm>
          <a:prstGeom prst="wedgeRectCallout">
            <a:avLst>
              <a:gd name="adj1" fmla="val -75487"/>
              <a:gd name="adj2" fmla="val 88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  <a:ea typeface="Cambria Math" panose="02040503050406030204" pitchFamily="18" charset="0"/>
              </a:rPr>
              <a:t>Added some </a:t>
            </a:r>
            <a:r>
              <a:rPr lang="en-IN" sz="1400" dirty="0" err="1">
                <a:solidFill>
                  <a:schemeClr val="tx1"/>
                </a:solidFill>
                <a:latin typeface="Abadi Extra Light" panose="020B0204020104020204" pitchFamily="34" charset="0"/>
                <a:ea typeface="Cambria Math" panose="02040503050406030204" pitchFamily="18" charset="0"/>
              </a:rPr>
              <a:t>unlabeled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  <a:ea typeface="Cambria Math" panose="02040503050406030204" pitchFamily="18" charset="0"/>
              </a:rPr>
              <a:t> inputs (green points)</a:t>
            </a:r>
            <a:endParaRPr lang="en-IN" sz="14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5DFC6393-006D-1762-4598-BC066E654170}"/>
              </a:ext>
            </a:extLst>
          </p:cNvPr>
          <p:cNvSpPr/>
          <p:nvPr/>
        </p:nvSpPr>
        <p:spPr>
          <a:xfrm>
            <a:off x="7547313" y="5462369"/>
            <a:ext cx="1938331" cy="535075"/>
          </a:xfrm>
          <a:prstGeom prst="wedgeRectCallout">
            <a:avLst>
              <a:gd name="adj1" fmla="val -75487"/>
              <a:gd name="adj2" fmla="val 88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  <a:ea typeface="Cambria Math" panose="02040503050406030204" pitchFamily="18" charset="0"/>
              </a:rPr>
              <a:t>New (improved)decision boundary</a:t>
            </a:r>
            <a:endParaRPr lang="en-IN" sz="14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20C7CCEB-1BB7-CD4D-43A2-0249B80F1EDD}"/>
              </a:ext>
            </a:extLst>
          </p:cNvPr>
          <p:cNvSpPr/>
          <p:nvPr/>
        </p:nvSpPr>
        <p:spPr>
          <a:xfrm>
            <a:off x="9445836" y="3372478"/>
            <a:ext cx="2200204" cy="1696581"/>
          </a:xfrm>
          <a:prstGeom prst="wedgeRectCallout">
            <a:avLst>
              <a:gd name="adj1" fmla="val -45991"/>
              <a:gd name="adj2" fmla="val -6065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  <a:ea typeface="Cambria Math" panose="02040503050406030204" pitchFamily="18" charset="0"/>
              </a:rPr>
              <a:t>We don’t know their true labels but can treat the true labels as latent variables and estimate them along with the rest of the parameters of the generative classification model</a:t>
            </a:r>
            <a:endParaRPr lang="en-IN" sz="14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5343992D-00E2-6CD9-9846-EB3BEABC24A1}"/>
              </a:ext>
            </a:extLst>
          </p:cNvPr>
          <p:cNvSpPr/>
          <p:nvPr/>
        </p:nvSpPr>
        <p:spPr>
          <a:xfrm>
            <a:off x="691027" y="5462369"/>
            <a:ext cx="1514161" cy="966743"/>
          </a:xfrm>
          <a:prstGeom prst="wedgeRectCallout">
            <a:avLst>
              <a:gd name="adj1" fmla="val 47656"/>
              <a:gd name="adj2" fmla="val -7697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  <a:ea typeface="Cambria Math" panose="02040503050406030204" pitchFamily="18" charset="0"/>
              </a:rPr>
              <a:t>A small training set may not be able to help learn the true decision boundary</a:t>
            </a:r>
            <a:endParaRPr lang="en-IN" sz="14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15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9738"/>
    </mc:Choice>
    <mc:Fallback xmlns="">
      <p:transition spd="slow" advTm="3397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LVM for Semi-supervised Learning (SSL)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Suppose we have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</a:t>
                </a:r>
                <a:r>
                  <a:rPr lang="en-IN" sz="2600" dirty="0" err="1">
                    <a:latin typeface="Abadi Extra Light" panose="020B0204020104020204" pitchFamily="34" charset="0"/>
                  </a:rPr>
                  <a:t>labeled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6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2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IN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</a:t>
                </a:r>
                <a:r>
                  <a:rPr lang="en-IN" sz="2600" dirty="0" err="1">
                    <a:latin typeface="Abadi Extra Light" panose="020B0204020104020204" pitchFamily="34" charset="0"/>
                  </a:rPr>
                  <a:t>unlabeled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 examples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</m:oMath>
                </a14:m>
                <a:endParaRPr lang="en-IN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We wish to learn a classifier using both labelled and </a:t>
                </a:r>
                <a:r>
                  <a:rPr lang="en-IN" sz="2400" dirty="0" err="1">
                    <a:latin typeface="Abadi Extra Light" panose="020B0204020104020204" pitchFamily="34" charset="0"/>
                  </a:rPr>
                  <a:t>unlabeled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 examples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We can treat the labels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as latent variables and use ALT-OPT or EM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IN" sz="500" b="0" i="1" dirty="0">
                  <a:latin typeface="Cambria Math" panose="020405030504060302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000" dirty="0">
                    <a:latin typeface="Abadi Extra Light" panose="020B0204020104020204" pitchFamily="34" charset="0"/>
                  </a:rPr>
                  <a:t> for </a:t>
                </a:r>
                <a:r>
                  <a:rPr lang="en-IN" sz="2000" dirty="0" err="1">
                    <a:latin typeface="Abadi Extra Light" panose="020B0204020104020204" pitchFamily="34" charset="0"/>
                  </a:rPr>
                  <a:t>labeled</a:t>
                </a:r>
                <a:r>
                  <a:rPr lang="en-IN" sz="2000" dirty="0">
                    <a:latin typeface="Abadi Extra Light" panose="020B0204020104020204" pitchFamily="34" charset="0"/>
                  </a:rPr>
                  <a:t> examples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=1,2,…,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IN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IN" sz="500" b="0" i="1" dirty="0">
                  <a:latin typeface="Cambria Math" panose="020405030504060302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000" dirty="0">
                    <a:latin typeface="Abadi Extra Light" panose="020B0204020104020204" pitchFamily="34" charset="0"/>
                  </a:rPr>
                  <a:t> estimated (hard/soft guess) for </a:t>
                </a:r>
                <a:r>
                  <a:rPr lang="en-IN" sz="2000" dirty="0" err="1">
                    <a:latin typeface="Abadi Extra Light" panose="020B0204020104020204" pitchFamily="34" charset="0"/>
                  </a:rPr>
                  <a:t>unlabeled</a:t>
                </a:r>
                <a:r>
                  <a:rPr lang="en-IN" sz="2000" dirty="0">
                    <a:latin typeface="Abadi Extra Light" panose="020B0204020104020204" pitchFamily="34" charset="0"/>
                  </a:rPr>
                  <a:t> examples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+1,…, 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IN" sz="2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Assuming generative classification with Gaussian class-conditional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dirty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IN" sz="2400" dirty="0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I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I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I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2400" dirty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)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831" t="-153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1A400A-91D8-2689-E2A4-1063B10540A3}"/>
                  </a:ext>
                </a:extLst>
              </p:cNvPr>
              <p:cNvSpPr txBox="1"/>
              <p:nvPr/>
            </p:nvSpPr>
            <p:spPr>
              <a:xfrm>
                <a:off x="1662884" y="4535857"/>
                <a:ext cx="8052782" cy="881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IN" sz="2800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  <m:sSub>
                        <m:sSub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IN" sz="280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sz="2800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nary>
                        <m:naryPr>
                          <m:chr m:val="∑"/>
                          <m:limLoc m:val="subSup"/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IN" sz="2800" i="1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en-IN" sz="2800" i="1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IN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IN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28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1A400A-91D8-2689-E2A4-1063B1054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884" y="4535857"/>
                <a:ext cx="8052782" cy="8818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821C2A8-C199-53BB-2C41-A4DEDCFF3929}"/>
                  </a:ext>
                </a:extLst>
              </p:cNvPr>
              <p:cNvSpPr txBox="1"/>
              <p:nvPr/>
            </p:nvSpPr>
            <p:spPr>
              <a:xfrm>
                <a:off x="3486191" y="5612087"/>
                <a:ext cx="8139151" cy="881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a:rPr lang="en-I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r>
                                <a:rPr lang="en-I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IN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IN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𝑛𝑘</m:t>
                                  </m:r>
                                </m:sub>
                              </m:sSub>
                              <m:r>
                                <a:rPr lang="en-I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en-IN" sz="2800" i="1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m:rPr>
                                  <m:sty m:val="p"/>
                                </m:rPr>
                                <a:rPr lang="en-IN" sz="2800" i="1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en-I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IN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8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IN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IN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IN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IN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IN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 sz="28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n-IN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821C2A8-C199-53BB-2C41-A4DEDCFF3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191" y="5612087"/>
                <a:ext cx="8139151" cy="8818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B13E37A4-5F75-C12C-DDF2-294DFAD19088}"/>
              </a:ext>
            </a:extLst>
          </p:cNvPr>
          <p:cNvSpPr/>
          <p:nvPr/>
        </p:nvSpPr>
        <p:spPr>
          <a:xfrm>
            <a:off x="6595808" y="5275384"/>
            <a:ext cx="4145879" cy="451829"/>
          </a:xfrm>
          <a:prstGeom prst="wedgeRectCallout">
            <a:avLst>
              <a:gd name="adj1" fmla="val -38365"/>
              <a:gd name="adj2" fmla="val 8704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  <a:ea typeface="Cambria Math" panose="02040503050406030204" pitchFamily="18" charset="0"/>
              </a:rPr>
              <a:t>Assuming we are using EM (soft guess), otherwise ALT-OPT (hard guess) can be used too, as we did in GMM</a:t>
            </a:r>
            <a:endParaRPr lang="en-IN" sz="14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BAEAB470-D4FF-2123-6CE5-6DB8F54E23BD}"/>
              </a:ext>
            </a:extLst>
          </p:cNvPr>
          <p:cNvSpPr/>
          <p:nvPr/>
        </p:nvSpPr>
        <p:spPr>
          <a:xfrm>
            <a:off x="9247988" y="2842604"/>
            <a:ext cx="2568273" cy="1016601"/>
          </a:xfrm>
          <a:prstGeom prst="wedgeRectCallout">
            <a:avLst>
              <a:gd name="adj1" fmla="val -59584"/>
              <a:gd name="adj2" fmla="val 2374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  <a:ea typeface="Cambria Math" panose="02040503050406030204" pitchFamily="18" charset="0"/>
              </a:rPr>
              <a:t>This SSL model is a hybrid of supervised generative classification (with Gaussian class-conditionals) and GMM</a:t>
            </a:r>
            <a:endParaRPr lang="en-IN" sz="14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556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9738"/>
    </mc:Choice>
    <mc:Fallback xmlns="">
      <p:transition spd="slow" advTm="3397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1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Another LVM: Probabilistic PCA (PPCA)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as a linear mapping of a latent var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2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+ Gaussian noise</a:t>
                </a: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Equivalent to saying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IN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IN" sz="2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  <m:r>
                          <a:rPr lang="en-IN" sz="2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IN" sz="2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IN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</m:oMath>
                </a14:m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Assume a zero-mean </a:t>
                </a:r>
                <a14:m>
                  <m:oMath xmlns:m="http://schemas.openxmlformats.org/officeDocument/2006/math"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-dim Gaussian prior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dirty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, so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2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IN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IN" sz="2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IN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We would like to do MLE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ILL for this model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r>
                          <a:rPr lang="en-IN" sz="2600" b="1" i="1">
                            <a:latin typeface="Cambria Math" panose="02040503050406030204" pitchFamily="18" charset="0"/>
                          </a:rPr>
                          <m:t>𝝁</m:t>
                        </m:r>
                        <m:r>
                          <a:rPr lang="en-IN" sz="2600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sz="2600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is also a Gaussian (thanks to Gaussian properties)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Maximizing ILL </a:t>
                </a:r>
                <a:r>
                  <a:rPr lang="en-IN" sz="2600" dirty="0" err="1">
                    <a:latin typeface="Abadi Extra Light" panose="020B0204020104020204" pitchFamily="34" charset="0"/>
                  </a:rPr>
                  <a:t>w.r.t.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is possible but requires solving </a:t>
                </a:r>
                <a:r>
                  <a:rPr lang="en-IN" sz="2400" dirty="0" err="1">
                    <a:latin typeface="Abadi Extra Light" panose="020B0204020104020204" pitchFamily="34" charset="0"/>
                  </a:rPr>
                  <a:t>eig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 decomp. problem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We can use ALT-OPT/EM to estimate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 more efficiently without </a:t>
                </a:r>
                <a:r>
                  <a:rPr lang="en-IN" sz="2400" dirty="0" err="1">
                    <a:latin typeface="Abadi Extra Light" panose="020B0204020104020204" pitchFamily="34" charset="0"/>
                  </a:rPr>
                  <a:t>eig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 decomp.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831" t="-1645" b="-21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2889C6-4E7F-4823-957C-8D453205A3D4}"/>
                  </a:ext>
                </a:extLst>
              </p:cNvPr>
              <p:cNvSpPr txBox="1"/>
              <p:nvPr/>
            </p:nvSpPr>
            <p:spPr>
              <a:xfrm>
                <a:off x="4109776" y="1990003"/>
                <a:ext cx="357033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32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IN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3200" b="1" i="1"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3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1" i="1"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2889C6-4E7F-4823-957C-8D453205A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776" y="1990003"/>
                <a:ext cx="3570336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Speech Bubble: Rectangle 34">
                <a:extLst>
                  <a:ext uri="{FF2B5EF4-FFF2-40B4-BE49-F238E27FC236}">
                    <a16:creationId xmlns:a16="http://schemas.microsoft.com/office/drawing/2014/main" id="{AB1857F1-F229-4123-93FF-4F17ED435BEB}"/>
                  </a:ext>
                </a:extLst>
              </p:cNvPr>
              <p:cNvSpPr/>
              <p:nvPr/>
            </p:nvSpPr>
            <p:spPr>
              <a:xfrm>
                <a:off x="7897834" y="1735714"/>
                <a:ext cx="2567170" cy="492444"/>
              </a:xfrm>
              <a:prstGeom prst="wedgeRectCallout">
                <a:avLst>
                  <a:gd name="adj1" fmla="val -58981"/>
                  <a:gd name="adj2" fmla="val 4664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Drawn from a zero-mean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-dim Gaussian </a:t>
                </a:r>
                <a14:m>
                  <m:oMath xmlns:m="http://schemas.openxmlformats.org/officeDocument/2006/math"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5" name="Speech Bubble: Rectangle 34">
                <a:extLst>
                  <a:ext uri="{FF2B5EF4-FFF2-40B4-BE49-F238E27FC236}">
                    <a16:creationId xmlns:a16="http://schemas.microsoft.com/office/drawing/2014/main" id="{AB1857F1-F229-4123-93FF-4F17ED435B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7834" y="1735714"/>
                <a:ext cx="2567170" cy="492444"/>
              </a:xfrm>
              <a:prstGeom prst="wedgeRectCallout">
                <a:avLst>
                  <a:gd name="adj1" fmla="val -58981"/>
                  <a:gd name="adj2" fmla="val 46640"/>
                </a:avLst>
              </a:prstGeom>
              <a:blipFill>
                <a:blip r:embed="rId5"/>
                <a:stretch>
                  <a:fillRect t="-3571" b="-11905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Speech Bubble: Rectangle 35">
                <a:extLst>
                  <a:ext uri="{FF2B5EF4-FFF2-40B4-BE49-F238E27FC236}">
                    <a16:creationId xmlns:a16="http://schemas.microsoft.com/office/drawing/2014/main" id="{3C04BF96-8BDF-4DB3-8C93-0F05E3608FE5}"/>
                  </a:ext>
                </a:extLst>
              </p:cNvPr>
              <p:cNvSpPr/>
              <p:nvPr/>
            </p:nvSpPr>
            <p:spPr>
              <a:xfrm>
                <a:off x="6371101" y="1740043"/>
                <a:ext cx="1188036" cy="249959"/>
              </a:xfrm>
              <a:prstGeom prst="wedgeRectCallout">
                <a:avLst>
                  <a:gd name="adj1" fmla="val -56786"/>
                  <a:gd name="adj2" fmla="val 53084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 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matrix </a:t>
                </a:r>
              </a:p>
            </p:txBody>
          </p:sp>
        </mc:Choice>
        <mc:Fallback xmlns="">
          <p:sp>
            <p:nvSpPr>
              <p:cNvPr id="36" name="Speech Bubble: Rectangle 35">
                <a:extLst>
                  <a:ext uri="{FF2B5EF4-FFF2-40B4-BE49-F238E27FC236}">
                    <a16:creationId xmlns:a16="http://schemas.microsoft.com/office/drawing/2014/main" id="{3C04BF96-8BDF-4DB3-8C93-0F05E3608F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101" y="1740043"/>
                <a:ext cx="1188036" cy="249959"/>
              </a:xfrm>
              <a:prstGeom prst="wedgeRectCallout">
                <a:avLst>
                  <a:gd name="adj1" fmla="val -56786"/>
                  <a:gd name="adj2" fmla="val 53084"/>
                </a:avLst>
              </a:prstGeom>
              <a:blipFill>
                <a:blip r:embed="rId6"/>
                <a:stretch>
                  <a:fillRect t="-10204" r="-926" b="-1632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Speech Bubble: Rectangle 21">
                <a:extLst>
                  <a:ext uri="{FF2B5EF4-FFF2-40B4-BE49-F238E27FC236}">
                    <a16:creationId xmlns:a16="http://schemas.microsoft.com/office/drawing/2014/main" id="{2E18CA4E-B143-4333-A77A-83769FD464E0}"/>
                  </a:ext>
                </a:extLst>
              </p:cNvPr>
              <p:cNvSpPr/>
              <p:nvPr/>
            </p:nvSpPr>
            <p:spPr>
              <a:xfrm>
                <a:off x="4294167" y="1740044"/>
                <a:ext cx="1600777" cy="249959"/>
              </a:xfrm>
              <a:prstGeom prst="wedgeRectCallout">
                <a:avLst>
                  <a:gd name="adj1" fmla="val -4210"/>
                  <a:gd name="adj2" fmla="val 81422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offset/bias </a:t>
                </a:r>
              </a:p>
            </p:txBody>
          </p:sp>
        </mc:Choice>
        <mc:Fallback xmlns="">
          <p:sp>
            <p:nvSpPr>
              <p:cNvPr id="22" name="Speech Bubble: Rectangle 21">
                <a:extLst>
                  <a:ext uri="{FF2B5EF4-FFF2-40B4-BE49-F238E27FC236}">
                    <a16:creationId xmlns:a16="http://schemas.microsoft.com/office/drawing/2014/main" id="{2E18CA4E-B143-4333-A77A-83769FD46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167" y="1740044"/>
                <a:ext cx="1600777" cy="249959"/>
              </a:xfrm>
              <a:prstGeom prst="wedgeRectCallout">
                <a:avLst>
                  <a:gd name="adj1" fmla="val -4210"/>
                  <a:gd name="adj2" fmla="val 81422"/>
                </a:avLst>
              </a:prstGeom>
              <a:blipFill>
                <a:blip r:embed="rId7"/>
                <a:stretch>
                  <a:fillRect t="-862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019680A-C1DA-B291-2C0F-0410E0005B62}"/>
                  </a:ext>
                </a:extLst>
              </p:cNvPr>
              <p:cNvSpPr txBox="1"/>
              <p:nvPr/>
            </p:nvSpPr>
            <p:spPr>
              <a:xfrm>
                <a:off x="1270246" y="4884477"/>
                <a:ext cx="9832179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</m:e>
                      </m:nary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𝑾</m:t>
                          </m:r>
                          <m:sSup>
                            <m:sSupPr>
                              <m:ctrlPr>
                                <a:rPr lang="en-I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I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I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019680A-C1DA-B291-2C0F-0410E0005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246" y="4884477"/>
                <a:ext cx="9832179" cy="9687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BDEB22D4-1FE6-FDEA-A0CA-BEEA15EA78EB}"/>
              </a:ext>
            </a:extLst>
          </p:cNvPr>
          <p:cNvSpPr/>
          <p:nvPr/>
        </p:nvSpPr>
        <p:spPr>
          <a:xfrm>
            <a:off x="10772699" y="5464408"/>
            <a:ext cx="1154056" cy="369332"/>
          </a:xfrm>
          <a:prstGeom prst="wedgeRectCallout">
            <a:avLst>
              <a:gd name="adj1" fmla="val -48021"/>
              <a:gd name="adj2" fmla="val 7724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PRML 12.2.1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97E2EB94-FE0C-18CE-9B01-A1FAFCF2B2E0}"/>
                  </a:ext>
                </a:extLst>
              </p:cNvPr>
              <p:cNvSpPr/>
              <p:nvPr/>
            </p:nvSpPr>
            <p:spPr>
              <a:xfrm>
                <a:off x="511277" y="1508623"/>
                <a:ext cx="3299933" cy="492443"/>
              </a:xfrm>
              <a:prstGeom prst="wedgeRectCallout">
                <a:avLst>
                  <a:gd name="adj1" fmla="val 63329"/>
                  <a:gd name="adj2" fmla="val 56064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 “reverse” generative way of thinking about PCA (low-dim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generating high-dim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97E2EB94-FE0C-18CE-9B01-A1FAFCF2B2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77" y="1508623"/>
                <a:ext cx="3299933" cy="492443"/>
              </a:xfrm>
              <a:prstGeom prst="wedgeRectCallout">
                <a:avLst>
                  <a:gd name="adj1" fmla="val 63329"/>
                  <a:gd name="adj2" fmla="val 56064"/>
                </a:avLst>
              </a:prstGeom>
              <a:blipFill>
                <a:blip r:embed="rId9"/>
                <a:stretch>
                  <a:fillRect l="-319" t="-2174" b="-326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C53EF5AE-5E63-AEF4-EFDA-9AE2F0D6BAEF}"/>
                  </a:ext>
                </a:extLst>
              </p:cNvPr>
              <p:cNvSpPr/>
              <p:nvPr/>
            </p:nvSpPr>
            <p:spPr>
              <a:xfrm>
                <a:off x="680258" y="2088318"/>
                <a:ext cx="3014505" cy="1082102"/>
              </a:xfrm>
              <a:prstGeom prst="wedgeRectCallout">
                <a:avLst>
                  <a:gd name="adj1" fmla="val 66735"/>
                  <a:gd name="adj2" fmla="val -3725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This linear mapping can be replaced by more powerful nonlinear mapping of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can be modeled using a deep neural net (e.g., models like variational autoencoders)</a:t>
                </a:r>
              </a:p>
            </p:txBody>
          </p:sp>
        </mc:Choice>
        <mc:Fallback xmlns="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C53EF5AE-5E63-AEF4-EFDA-9AE2F0D6BA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58" y="2088318"/>
                <a:ext cx="3014505" cy="1082102"/>
              </a:xfrm>
              <a:prstGeom prst="wedgeRectCallout">
                <a:avLst>
                  <a:gd name="adj1" fmla="val 66735"/>
                  <a:gd name="adj2" fmla="val -37258"/>
                </a:avLst>
              </a:prstGeom>
              <a:blipFill>
                <a:blip r:embed="rId10"/>
                <a:stretch>
                  <a:fillRect l="-342" t="-3889" b="-8333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52443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0800"/>
    </mc:Choice>
    <mc:Fallback xmlns="">
      <p:transition spd="slow" advTm="4308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5" grpId="0" animBg="1"/>
      <p:bldP spid="36" grpId="0" animBg="1"/>
      <p:bldP spid="22" grpId="0" animBg="1"/>
      <p:bldP spid="14" grpId="0"/>
      <p:bldP spid="16" grpId="0" animBg="1"/>
      <p:bldP spid="17" grpId="0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Learning PPCA using EM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Instead of maximizing the ILL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𝝁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𝑾</m:t>
                        </m:r>
                        <m:sSup>
                          <m:sSupPr>
                            <m:ctrlPr>
                              <a:rPr lang="en-I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I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, let’s use ALT-OPT/EM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EM will instead maximize expected CLL, with CLL (assume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given by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Using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Expected CLL will require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⊤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</a:t>
                </a:r>
                <a:r>
                  <a:rPr lang="en-IN" dirty="0" err="1">
                    <a:latin typeface="Abadi Extra Light" panose="020B0204020104020204" pitchFamily="34" charset="0"/>
                  </a:rPr>
                  <a:t>w.r.t.</a:t>
                </a:r>
                <a:r>
                  <a:rPr lang="en-IN" dirty="0">
                    <a:latin typeface="Abadi Extra Light" panose="020B0204020104020204" pitchFamily="34" charset="0"/>
                  </a:rPr>
                  <a:t> conditional posterior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754" r="-7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5B60EF-9290-990A-D463-C42020827A78}"/>
                  </a:ext>
                </a:extLst>
              </p:cNvPr>
              <p:cNvSpPr txBox="1"/>
              <p:nvPr/>
            </p:nvSpPr>
            <p:spPr>
              <a:xfrm>
                <a:off x="826260" y="2620821"/>
                <a:ext cx="10976723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i="1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5B60EF-9290-990A-D463-C42020827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260" y="2620821"/>
                <a:ext cx="10976723" cy="755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D7B59A0-F93B-704E-5D59-69B004D61E8A}"/>
                  </a:ext>
                </a:extLst>
              </p:cNvPr>
              <p:cNvSpPr txBox="1"/>
              <p:nvPr/>
            </p:nvSpPr>
            <p:spPr>
              <a:xfrm>
                <a:off x="587398" y="4155760"/>
                <a:ext cx="10813217" cy="6299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1" smtClean="0">
                          <a:latin typeface="Cambria Math" panose="02040503050406030204" pitchFamily="18" charset="0"/>
                        </a:rPr>
                        <m:t>CLL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0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trace</m:t>
                              </m:r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trace</m:t>
                              </m:r>
                              <m:r>
                                <a:rPr lang="en-US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bSup>
                              <m:r>
                                <a:rPr lang="en-US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D7B59A0-F93B-704E-5D59-69B004D61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98" y="4155760"/>
                <a:ext cx="10813217" cy="629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B2854157-2228-BE2D-E68C-169138ED35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9579" y="5414703"/>
            <a:ext cx="7987248" cy="13063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6D2188A9-7EE6-803C-5F44-151620272F97}"/>
                  </a:ext>
                </a:extLst>
              </p:cNvPr>
              <p:cNvSpPr/>
              <p:nvPr/>
            </p:nvSpPr>
            <p:spPr>
              <a:xfrm>
                <a:off x="124447" y="5323542"/>
                <a:ext cx="3894167" cy="1263220"/>
              </a:xfrm>
              <a:prstGeom prst="wedgeRectCallout">
                <a:avLst>
                  <a:gd name="adj1" fmla="val 52433"/>
                  <a:gd name="adj2" fmla="val -2260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Using the fact that </a:t>
                </a:r>
                <a14:m>
                  <m:oMath xmlns:m="http://schemas.openxmlformats.org/officeDocument/2006/math">
                    <m:r>
                      <a:rPr lang="en-I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000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000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IN" sz="2000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2000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000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2000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are Gaussians and the CP is just the reverse conditional</a:t>
                </a:r>
                <a:r>
                  <a:rPr lang="en-IN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000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2000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IN" sz="2000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000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must also be Gaussian</a:t>
                </a:r>
              </a:p>
            </p:txBody>
          </p:sp>
        </mc:Choice>
        <mc:Fallback xmlns="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6D2188A9-7EE6-803C-5F44-151620272F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47" y="5323542"/>
                <a:ext cx="3894167" cy="1263220"/>
              </a:xfrm>
              <a:prstGeom prst="wedgeRectCallout">
                <a:avLst>
                  <a:gd name="adj1" fmla="val 52433"/>
                  <a:gd name="adj2" fmla="val -22601"/>
                </a:avLst>
              </a:prstGeom>
              <a:blipFill>
                <a:blip r:embed="rId7"/>
                <a:stretch>
                  <a:fillRect l="-1368" t="-3791" b="-9005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05802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0160"/>
    </mc:Choice>
    <mc:Fallback xmlns="">
      <p:transition spd="slow" advTm="3201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Learning PPCA using EM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The EM algo for PPCA alternates between two steps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IN" sz="1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Compute CP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given parameters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i="0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IN" b="1" i="0" dirty="0" smtClean="0">
                        <a:latin typeface="Cambria Math" panose="02040503050406030204" pitchFamily="18" charset="0"/>
                      </a:rPr>
                      <m:t>𝐖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and required </a:t>
                </a:r>
                <a:r>
                  <a:rPr lang="en-IN" dirty="0" err="1">
                    <a:latin typeface="Abadi Extra Light" panose="020B0204020104020204" pitchFamily="34" charset="0"/>
                  </a:rPr>
                  <a:t>expectatuions</a:t>
                </a:r>
                <a:endParaRPr lang="en-IN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Maximize the expected CLL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w</a:t>
                </a:r>
                <a:r>
                  <a:rPr lang="en-IN" dirty="0" err="1">
                    <a:latin typeface="Abadi Extra Light" panose="020B0204020104020204" pitchFamily="34" charset="0"/>
                  </a:rPr>
                  <a:t>.r.t.</a:t>
                </a:r>
                <a:r>
                  <a:rPr lang="en-IN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IN" b="1" i="1" dirty="0">
                    <a:latin typeface="Abadi Extra Light" panose="020B0204020104020204" pitchFamily="34" charset="0"/>
                  </a:rPr>
                  <a:t> </a:t>
                </a:r>
                <a:r>
                  <a:rPr lang="en-IN" dirty="0">
                    <a:latin typeface="Abadi Extra Light" panose="020B0204020104020204" pitchFamily="34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b="1" i="1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Will get ALT-OPT if we use mode of the CP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6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in the CLL</a:t>
                </a: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 b="-12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2760AAEA-95DD-A907-D2CC-6BF24C9E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179" y="2313451"/>
            <a:ext cx="8142109" cy="1250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B10C6E-18C5-CF26-FDAF-0EF570E04A33}"/>
                  </a:ext>
                </a:extLst>
              </p:cNvPr>
              <p:cNvSpPr txBox="1"/>
              <p:nvPr/>
            </p:nvSpPr>
            <p:spPr>
              <a:xfrm>
                <a:off x="665419" y="4230148"/>
                <a:ext cx="10959923" cy="566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CLL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]=−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𝔼</m:t>
                                  </m:r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trace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𝔼</m:t>
                                  </m:r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trace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𝔼</m:t>
                                  </m:r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B10C6E-18C5-CF26-FDAF-0EF570E04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19" y="4230148"/>
                <a:ext cx="10959923" cy="566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>
            <a:extLst>
              <a:ext uri="{FF2B5EF4-FFF2-40B4-BE49-F238E27FC236}">
                <a16:creationId xmlns:a16="http://schemas.microsoft.com/office/drawing/2014/main" id="{B7201682-546B-B842-341B-13D5F8281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584" y="4882963"/>
            <a:ext cx="6946865" cy="130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AED8CC93-8122-6D5F-52D0-39ACB13902A3}"/>
                  </a:ext>
                </a:extLst>
              </p:cNvPr>
              <p:cNvSpPr/>
              <p:nvPr/>
            </p:nvSpPr>
            <p:spPr>
              <a:xfrm>
                <a:off x="100484" y="4925370"/>
                <a:ext cx="2552281" cy="1263220"/>
              </a:xfrm>
              <a:prstGeom prst="wedgeRectCallout">
                <a:avLst>
                  <a:gd name="adj1" fmla="val 59698"/>
                  <a:gd name="adj2" fmla="val -20214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Unlike standard PCA (non-probabilistic), no </a:t>
                </a:r>
                <a:r>
                  <a:rPr lang="en-US" sz="20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eigendecomposition</a:t>
                </a:r>
                <a:r>
                  <a:rPr lang="en-US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needed to estimate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endParaRPr lang="en-IN" sz="2000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AED8CC93-8122-6D5F-52D0-39ACB13902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84" y="4925370"/>
                <a:ext cx="2552281" cy="1263220"/>
              </a:xfrm>
              <a:prstGeom prst="wedgeRectCallout">
                <a:avLst>
                  <a:gd name="adj1" fmla="val 59698"/>
                  <a:gd name="adj2" fmla="val -20214"/>
                </a:avLst>
              </a:prstGeom>
              <a:blipFill>
                <a:blip r:embed="rId7"/>
                <a:stretch>
                  <a:fillRect l="-1940" t="-3810" b="-952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EB5EF289-D38C-81FF-7F2B-87B1C42A3D60}"/>
                  </a:ext>
                </a:extLst>
              </p:cNvPr>
              <p:cNvSpPr/>
              <p:nvPr/>
            </p:nvSpPr>
            <p:spPr>
              <a:xfrm>
                <a:off x="9409445" y="3078216"/>
                <a:ext cx="2678798" cy="914668"/>
              </a:xfrm>
              <a:prstGeom prst="wedgeRectCallout">
                <a:avLst>
                  <a:gd name="adj1" fmla="val -58453"/>
                  <a:gd name="adj2" fmla="val 2702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Note: This approach does not assume/ensure that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IN" sz="2000" b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is orthonormal</a:t>
                </a:r>
              </a:p>
            </p:txBody>
          </p:sp>
        </mc:Choice>
        <mc:Fallback xmlns="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EB5EF289-D38C-81FF-7F2B-87B1C42A3D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9445" y="3078216"/>
                <a:ext cx="2678798" cy="914668"/>
              </a:xfrm>
              <a:prstGeom prst="wedgeRectCallout">
                <a:avLst>
                  <a:gd name="adj1" fmla="val -58453"/>
                  <a:gd name="adj2" fmla="val 27025"/>
                </a:avLst>
              </a:prstGeom>
              <a:blipFill>
                <a:blip r:embed="rId8"/>
                <a:stretch>
                  <a:fillRect t="-7843" r="-2703" b="-15033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C24B7656-73E0-5B4F-BD38-D2A904937DC1}"/>
                  </a:ext>
                </a:extLst>
              </p:cNvPr>
              <p:cNvSpPr/>
              <p:nvPr/>
            </p:nvSpPr>
            <p:spPr>
              <a:xfrm>
                <a:off x="9886560" y="4936637"/>
                <a:ext cx="2235121" cy="1544549"/>
              </a:xfrm>
              <a:prstGeom prst="wedgeRectCallout">
                <a:avLst>
                  <a:gd name="adj1" fmla="val -58453"/>
                  <a:gd name="adj2" fmla="val 2702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Note: setting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makes it equivalent to standard PCA without orthonormality constraint, but EM is </a:t>
                </a:r>
                <a:r>
                  <a:rPr lang="en-IN" sz="1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more efficient 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since no </a:t>
                </a:r>
                <a:r>
                  <a:rPr lang="en-IN" sz="14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eigendecomposition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needed</a:t>
                </a:r>
              </a:p>
            </p:txBody>
          </p:sp>
        </mc:Choice>
        <mc:Fallback xmlns="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C24B7656-73E0-5B4F-BD38-D2A904937D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6560" y="4936637"/>
                <a:ext cx="2235121" cy="1544549"/>
              </a:xfrm>
              <a:prstGeom prst="wedgeRectCallout">
                <a:avLst>
                  <a:gd name="adj1" fmla="val -58453"/>
                  <a:gd name="adj2" fmla="val 27025"/>
                </a:avLst>
              </a:prstGeom>
              <a:blipFill>
                <a:blip r:embed="rId9"/>
                <a:stretch>
                  <a:fillRect t="-1563" r="-249" b="-468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8577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1269"/>
    </mc:Choice>
    <mc:Fallback xmlns="">
      <p:transition spd="slow" advTm="3112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3" grpId="0" animBg="1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Generative Models can generate synthetic data!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Once parameters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are learned, we can even generate new data, e.g.,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Generate a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GB" sz="22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from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endParaRPr lang="en-GB" sz="2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Generate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22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condition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GB" sz="22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from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  <m: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</m:oMath>
                </a14:m>
                <a:endParaRPr lang="en-GB" sz="2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40684B07-4154-4783-A682-23E5B4AA5F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9962" y="2491822"/>
            <a:ext cx="7326310" cy="4058923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04643905-9008-4CD8-A3CD-041011E809EA}"/>
              </a:ext>
            </a:extLst>
          </p:cNvPr>
          <p:cNvSpPr/>
          <p:nvPr/>
        </p:nvSpPr>
        <p:spPr>
          <a:xfrm>
            <a:off x="9791869" y="3711486"/>
            <a:ext cx="1910639" cy="1000075"/>
          </a:xfrm>
          <a:prstGeom prst="wedgeRectCallout">
            <a:avLst>
              <a:gd name="adj1" fmla="val -66341"/>
              <a:gd name="adj2" fmla="val 1698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Generated using a more sophisticated generative model, not PPCA (but similar in formulation)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11B255FF-AAA2-6C15-E4D0-D15798BDFD9B}"/>
              </a:ext>
            </a:extLst>
          </p:cNvPr>
          <p:cNvSpPr/>
          <p:nvPr/>
        </p:nvSpPr>
        <p:spPr>
          <a:xfrm>
            <a:off x="9855747" y="4979253"/>
            <a:ext cx="2071008" cy="1000075"/>
          </a:xfrm>
          <a:prstGeom prst="wedgeRectCallout">
            <a:avLst>
              <a:gd name="adj1" fmla="val -38685"/>
              <a:gd name="adj2" fmla="val -8148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Methods such as variational autoencoders, GAN, diffusion models, etc are based on similar ideas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ADBA8F31-347B-FF53-650D-D9CDA5986E84}"/>
              </a:ext>
            </a:extLst>
          </p:cNvPr>
          <p:cNvSpPr/>
          <p:nvPr/>
        </p:nvSpPr>
        <p:spPr>
          <a:xfrm>
            <a:off x="9616272" y="1631965"/>
            <a:ext cx="1910639" cy="720254"/>
          </a:xfrm>
          <a:prstGeom prst="wedgeRectCallout">
            <a:avLst>
              <a:gd name="adj1" fmla="val -43184"/>
              <a:gd name="adj2" fmla="val -6876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In addition to, of course, reducing the data dimensionality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42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3745"/>
    </mc:Choice>
    <mc:Fallback xmlns="">
      <p:transition spd="slow" advTm="2037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EM: Some Comments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  <a:ea typeface="Cambria Math" panose="02040503050406030204" pitchFamily="18" charset="0"/>
                  </a:rPr>
                  <a:t>Good initialization is important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  <a:ea typeface="Cambria Math" panose="02040503050406030204" pitchFamily="18" charset="0"/>
                  </a:rPr>
                  <a:t>The E and M steps may not always be possible to perform exactly. Some reasons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CP of latent variables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IN" b="0" i="0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may not be easy to find and may require approx.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Even if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IN" dirty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easy, expected CLL, i.e.,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may still not be tractable</a:t>
                </a:r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r>
                  <a:rPr lang="en-GB" sz="2400" dirty="0">
                    <a:latin typeface="Abadi Extra Light" panose="020B0204020104020204" pitchFamily="34" charset="0"/>
                  </a:rPr>
                  <a:t>      ..and may need to be approximated, e.g., using </a:t>
                </a:r>
                <a:r>
                  <a:rPr lang="en-GB" sz="2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Monte-Carlo expectation</a:t>
                </a:r>
                <a:endParaRPr lang="en-IN" sz="240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Maximization of the expected CLL may not be possible in closed form</a:t>
                </a: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EM works even if the M step is only solved approximately (</a:t>
                </a:r>
                <a:r>
                  <a:rPr lang="en-GB" sz="2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Generalized EM</a:t>
                </a:r>
                <a:r>
                  <a:rPr lang="en-GB" sz="2400" dirty="0">
                    <a:latin typeface="Abadi Extra Light" panose="020B0204020104020204" pitchFamily="34" charset="0"/>
                  </a:rPr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Other advanced probabilistic inference algorithms are based on ideas similar to EM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000" dirty="0">
                    <a:latin typeface="Abadi Extra Light" panose="020B0204020104020204" pitchFamily="34" charset="0"/>
                  </a:rPr>
                  <a:t>E.g., Variational Bayesian inference a.k.a. </a:t>
                </a:r>
                <a:r>
                  <a:rPr lang="en-GB" sz="20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Variational Inference (VI)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EM is also related to non-convex optimization algorithms </a:t>
                </a:r>
                <a:r>
                  <a:rPr lang="en-GB" sz="2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Majorization-Maximization (MM)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Abadi Extra Light" panose="020B0204020104020204" pitchFamily="34" charset="0"/>
                  </a:rPr>
                  <a:t>MM maximizes a difficult-to-optimize objective function by iteratively constructing surrogate functions that are easier to maximize (in EM, the surrogate function was the CLL)</a:t>
                </a:r>
                <a:endParaRPr lang="en-IN" sz="2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br>
                  <a:rPr lang="en-IN" sz="2400" dirty="0">
                    <a:ea typeface="Cambria Math" panose="02040503050406030204" pitchFamily="18" charset="0"/>
                  </a:rPr>
                </a:br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831" t="-1645" r="-6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5F850393-8757-4480-B354-DEAD61CB7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3332" y="2838283"/>
            <a:ext cx="4791370" cy="590717"/>
          </a:xfrm>
          <a:prstGeom prst="rect">
            <a:avLst/>
          </a:prstGeom>
        </p:spPr>
      </p:pic>
      <p:sp>
        <p:nvSpPr>
          <p:cNvPr id="35" name="Speech Bubble: Rectangle 34">
            <a:extLst>
              <a:ext uri="{FF2B5EF4-FFF2-40B4-BE49-F238E27FC236}">
                <a16:creationId xmlns:a16="http://schemas.microsoft.com/office/drawing/2014/main" id="{183AD2B1-B924-43AA-ADFA-458DDB0EE387}"/>
              </a:ext>
            </a:extLst>
          </p:cNvPr>
          <p:cNvSpPr/>
          <p:nvPr/>
        </p:nvSpPr>
        <p:spPr>
          <a:xfrm>
            <a:off x="9204650" y="2715699"/>
            <a:ext cx="1321264" cy="476560"/>
          </a:xfrm>
          <a:prstGeom prst="wedgeRectCallout">
            <a:avLst>
              <a:gd name="adj1" fmla="val -72108"/>
              <a:gd name="adj2" fmla="val 6576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Monte-Carlo EM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D2FBE309-6FD4-4314-8801-3A9ED8137B29}"/>
              </a:ext>
            </a:extLst>
          </p:cNvPr>
          <p:cNvSpPr/>
          <p:nvPr/>
        </p:nvSpPr>
        <p:spPr>
          <a:xfrm>
            <a:off x="9752975" y="3331863"/>
            <a:ext cx="2173779" cy="476560"/>
          </a:xfrm>
          <a:prstGeom prst="wedgeRectCallout">
            <a:avLst>
              <a:gd name="adj1" fmla="val -66904"/>
              <a:gd name="adj2" fmla="val 5587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Gradient methods may still be needed for this step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702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7404"/>
    </mc:Choice>
    <mc:Fallback xmlns="">
      <p:transition spd="slow" advTm="2974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Components of an LVM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Recall that the goal is to estimate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(and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is also unknown)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b="0" dirty="0">
                    <a:latin typeface="Abadi Extra Light" panose="020B0204020104020204" pitchFamily="34" charset="0"/>
                  </a:rPr>
                  <a:t>In LVM, we treat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as a random variable and assume a prior distribution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We will also assume a suitable conditional distribution </a:t>
                </a:r>
                <a14:m>
                  <m:oMath xmlns:m="http://schemas.openxmlformats.org/officeDocument/2006/math">
                    <m:r>
                      <a:rPr lang="en-I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The form of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will depend on the nature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, e.g.,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latin typeface="Abadi Extra Light" panose="020B020402010402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200" dirty="0">
                    <a:latin typeface="Abadi Extra Light" panose="020B0204020104020204" pitchFamily="34" charset="0"/>
                  </a:rPr>
                  <a:t> is discrete with </a:t>
                </a:r>
                <a14:m>
                  <m:oMath xmlns:m="http://schemas.openxmlformats.org/officeDocument/2006/math">
                    <m:r>
                      <a:rPr lang="en-IN" sz="22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sz="2200" dirty="0">
                    <a:latin typeface="Abadi Extra Light" panose="020B0204020104020204" pitchFamily="34" charset="0"/>
                  </a:rPr>
                  <a:t> possible values,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b="0" i="1" smtClean="0">
                        <a:latin typeface="Cambria Math" panose="02040503050406030204" pitchFamily="18" charset="0"/>
                      </a:rPr>
                      <m:t>multinoulli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000" dirty="0">
                    <a:latin typeface="Abadi Extra Light" panose="020B020402010402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en-IN" sz="2000" dirty="0">
                    <a:latin typeface="Abadi Extra Light" panose="020B0204020104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I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2000" b="1" i="0" smtClean="0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, a </a:t>
                </a:r>
                <a14:m>
                  <m:oMath xmlns:m="http://schemas.openxmlformats.org/officeDocument/2006/math"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-dim Gaussian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A0E6FBE9-1C7D-4971-A607-79DBB4A2332F}"/>
              </a:ext>
            </a:extLst>
          </p:cNvPr>
          <p:cNvSpPr/>
          <p:nvPr/>
        </p:nvSpPr>
        <p:spPr>
          <a:xfrm>
            <a:off x="3372804" y="3152492"/>
            <a:ext cx="3808602" cy="15045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C2C039-7F7A-4064-8F0A-C5F49B80C2EB}"/>
              </a:ext>
            </a:extLst>
          </p:cNvPr>
          <p:cNvSpPr/>
          <p:nvPr/>
        </p:nvSpPr>
        <p:spPr>
          <a:xfrm>
            <a:off x="5787065" y="3537035"/>
            <a:ext cx="847288" cy="844909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8305AE8-B643-4BE4-AD7E-B0BA4EF52B5A}"/>
              </a:ext>
            </a:extLst>
          </p:cNvPr>
          <p:cNvSpPr/>
          <p:nvPr/>
        </p:nvSpPr>
        <p:spPr>
          <a:xfrm>
            <a:off x="3834819" y="3537035"/>
            <a:ext cx="847288" cy="84490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695A17-4396-4396-B545-6CC88CC39368}"/>
              </a:ext>
            </a:extLst>
          </p:cNvPr>
          <p:cNvCxnSpPr>
            <a:stCxn id="7" idx="6"/>
            <a:endCxn id="5" idx="2"/>
          </p:cNvCxnSpPr>
          <p:nvPr/>
        </p:nvCxnSpPr>
        <p:spPr>
          <a:xfrm>
            <a:off x="4682107" y="3959490"/>
            <a:ext cx="110495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3C5785C-747F-44A0-8169-A87359971B33}"/>
              </a:ext>
            </a:extLst>
          </p:cNvPr>
          <p:cNvSpPr/>
          <p:nvPr/>
        </p:nvSpPr>
        <p:spPr>
          <a:xfrm>
            <a:off x="1882573" y="3537035"/>
            <a:ext cx="847288" cy="84490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718159-9D54-40E4-AB34-0D9ECD1082C1}"/>
              </a:ext>
            </a:extLst>
          </p:cNvPr>
          <p:cNvCxnSpPr>
            <a:stCxn id="10" idx="6"/>
          </p:cNvCxnSpPr>
          <p:nvPr/>
        </p:nvCxnSpPr>
        <p:spPr>
          <a:xfrm>
            <a:off x="2729861" y="3959490"/>
            <a:ext cx="110495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8794F36C-457E-49C0-95BE-B0940620CBCA}"/>
              </a:ext>
            </a:extLst>
          </p:cNvPr>
          <p:cNvSpPr/>
          <p:nvPr/>
        </p:nvSpPr>
        <p:spPr>
          <a:xfrm>
            <a:off x="5791654" y="2095317"/>
            <a:ext cx="847288" cy="84490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B9E86A-EFE0-4627-BFDB-DCDB2D4CE5A6}"/>
              </a:ext>
            </a:extLst>
          </p:cNvPr>
          <p:cNvCxnSpPr>
            <a:cxnSpLocks/>
            <a:stCxn id="13" idx="4"/>
            <a:endCxn id="5" idx="0"/>
          </p:cNvCxnSpPr>
          <p:nvPr/>
        </p:nvCxnSpPr>
        <p:spPr>
          <a:xfrm flipH="1">
            <a:off x="6210709" y="2940226"/>
            <a:ext cx="4589" cy="5968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E56CCB-178A-438B-A539-789296AAC10D}"/>
                  </a:ext>
                </a:extLst>
              </p:cNvPr>
              <p:cNvSpPr txBox="1"/>
              <p:nvPr/>
            </p:nvSpPr>
            <p:spPr>
              <a:xfrm>
                <a:off x="5952108" y="3569013"/>
                <a:ext cx="68332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4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4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E56CCB-178A-438B-A539-789296AAC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108" y="3569013"/>
                <a:ext cx="683328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CB72A6B-B553-4CC7-876F-EEE46A367B05}"/>
                  </a:ext>
                </a:extLst>
              </p:cNvPr>
              <p:cNvSpPr txBox="1"/>
              <p:nvPr/>
            </p:nvSpPr>
            <p:spPr>
              <a:xfrm>
                <a:off x="3982380" y="3587142"/>
                <a:ext cx="65126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4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4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CB72A6B-B553-4CC7-876F-EEE46A367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380" y="3587142"/>
                <a:ext cx="651269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012A477-3205-42FA-AE87-3E876411683E}"/>
                  </a:ext>
                </a:extLst>
              </p:cNvPr>
              <p:cNvSpPr txBox="1"/>
              <p:nvPr/>
            </p:nvSpPr>
            <p:spPr>
              <a:xfrm>
                <a:off x="5985487" y="2206504"/>
                <a:ext cx="41896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IN" sz="4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012A477-3205-42FA-AE87-3E8764116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487" y="2206504"/>
                <a:ext cx="418961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22FDFB5-29EA-4B49-B584-318ACA5B262E}"/>
                  </a:ext>
                </a:extLst>
              </p:cNvPr>
              <p:cNvSpPr txBox="1"/>
              <p:nvPr/>
            </p:nvSpPr>
            <p:spPr>
              <a:xfrm>
                <a:off x="2048740" y="3587142"/>
                <a:ext cx="47750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IN" sz="4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22FDFB5-29EA-4B49-B584-318ACA5B2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740" y="3587142"/>
                <a:ext cx="477503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36272BE-EAA7-4F24-84EE-B6920154D94D}"/>
                  </a:ext>
                </a:extLst>
              </p:cNvPr>
              <p:cNvSpPr txBox="1"/>
              <p:nvPr/>
            </p:nvSpPr>
            <p:spPr>
              <a:xfrm>
                <a:off x="6740905" y="4226134"/>
                <a:ext cx="3534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36272BE-EAA7-4F24-84EE-B6920154D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905" y="4226134"/>
                <a:ext cx="353430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Slide Number Placeholder 11">
            <a:extLst>
              <a:ext uri="{FF2B5EF4-FFF2-40B4-BE49-F238E27FC236}">
                <a16:creationId xmlns:a16="http://schemas.microsoft.com/office/drawing/2014/main" id="{1168326C-7E99-40FF-8655-AD5B9B227927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35B2DDCF-45AC-9108-3B19-3683F1EF7DA9}"/>
                  </a:ext>
                </a:extLst>
              </p:cNvPr>
              <p:cNvSpPr/>
              <p:nvPr/>
            </p:nvSpPr>
            <p:spPr>
              <a:xfrm>
                <a:off x="9053203" y="2225307"/>
                <a:ext cx="2413143" cy="844909"/>
              </a:xfrm>
              <a:prstGeom prst="wedgeRectCallout">
                <a:avLst>
                  <a:gd name="adj1" fmla="val -1172"/>
                  <a:gd name="adj2" fmla="val -73346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This prior tells us what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before we have seen the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35B2DDCF-45AC-9108-3B19-3683F1EF7D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3203" y="2225307"/>
                <a:ext cx="2413143" cy="844909"/>
              </a:xfrm>
              <a:prstGeom prst="wedgeRectCallout">
                <a:avLst>
                  <a:gd name="adj1" fmla="val -1172"/>
                  <a:gd name="adj2" fmla="val -73346"/>
                </a:avLst>
              </a:prstGeom>
              <a:blipFill>
                <a:blip r:embed="rId9"/>
                <a:stretch>
                  <a:fillRect l="-1003" b="-511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peech Bubble: Rectangle 11">
                <a:extLst>
                  <a:ext uri="{FF2B5EF4-FFF2-40B4-BE49-F238E27FC236}">
                    <a16:creationId xmlns:a16="http://schemas.microsoft.com/office/drawing/2014/main" id="{83B5FEF4-4111-FA42-A3E6-7503B25913CE}"/>
                  </a:ext>
                </a:extLst>
              </p:cNvPr>
              <p:cNvSpPr/>
              <p:nvPr/>
            </p:nvSpPr>
            <p:spPr>
              <a:xfrm>
                <a:off x="9064811" y="3158121"/>
                <a:ext cx="2448308" cy="700601"/>
              </a:xfrm>
              <a:prstGeom prst="wedgeRectCallout">
                <a:avLst>
                  <a:gd name="adj1" fmla="val 37958"/>
                  <a:gd name="adj2" fmla="val -65566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Ultimately, we will compute the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conditioned on the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2" name="Speech Bubble: Rectangle 11">
                <a:extLst>
                  <a:ext uri="{FF2B5EF4-FFF2-40B4-BE49-F238E27FC236}">
                    <a16:creationId xmlns:a16="http://schemas.microsoft.com/office/drawing/2014/main" id="{83B5FEF4-4111-FA42-A3E6-7503B25913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4811" y="3158121"/>
                <a:ext cx="2448308" cy="700601"/>
              </a:xfrm>
              <a:prstGeom prst="wedgeRectCallout">
                <a:avLst>
                  <a:gd name="adj1" fmla="val 37958"/>
                  <a:gd name="adj2" fmla="val -65566"/>
                </a:avLst>
              </a:prstGeom>
              <a:blipFill>
                <a:blip r:embed="rId10"/>
                <a:stretch>
                  <a:fillRect l="-988" b="-1532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C937F59-282D-6618-0520-34BCE8B49AF0}"/>
                  </a:ext>
                </a:extLst>
              </p:cNvPr>
              <p:cNvSpPr txBox="1"/>
              <p:nvPr/>
            </p:nvSpPr>
            <p:spPr>
              <a:xfrm>
                <a:off x="3657599" y="3219286"/>
                <a:ext cx="8633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C937F59-282D-6618-0520-34BCE8B49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599" y="3219286"/>
                <a:ext cx="863378" cy="276999"/>
              </a:xfrm>
              <a:prstGeom prst="rect">
                <a:avLst/>
              </a:prstGeom>
              <a:blipFill>
                <a:blip r:embed="rId11"/>
                <a:stretch>
                  <a:fillRect l="-5634" r="-8451" b="-347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2578E5B-6E7F-DBCF-AA36-2FBD2C24C29E}"/>
                  </a:ext>
                </a:extLst>
              </p:cNvPr>
              <p:cNvSpPr txBox="1"/>
              <p:nvPr/>
            </p:nvSpPr>
            <p:spPr>
              <a:xfrm>
                <a:off x="5022716" y="3231423"/>
                <a:ext cx="11677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2578E5B-6E7F-DBCF-AA36-2FBD2C24C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716" y="3231423"/>
                <a:ext cx="1167756" cy="276999"/>
              </a:xfrm>
              <a:prstGeom prst="rect">
                <a:avLst/>
              </a:prstGeom>
              <a:blipFill>
                <a:blip r:embed="rId12"/>
                <a:stretch>
                  <a:fillRect l="-4712" t="-2174" r="-7330" b="-326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Speech Bubble: Rectangle 23">
                <a:extLst>
                  <a:ext uri="{FF2B5EF4-FFF2-40B4-BE49-F238E27FC236}">
                    <a16:creationId xmlns:a16="http://schemas.microsoft.com/office/drawing/2014/main" id="{D99C2938-E672-BFCD-9EEF-98450EC79166}"/>
                  </a:ext>
                </a:extLst>
              </p:cNvPr>
              <p:cNvSpPr/>
              <p:nvPr/>
            </p:nvSpPr>
            <p:spPr>
              <a:xfrm>
                <a:off x="123524" y="3219286"/>
                <a:ext cx="1418992" cy="807196"/>
              </a:xfrm>
              <a:prstGeom prst="wedgeRectCallout">
                <a:avLst>
                  <a:gd name="adj1" fmla="val 73743"/>
                  <a:gd name="adj2" fmla="val 3065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Will also need to estimate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in addition to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24" name="Speech Bubble: Rectangle 23">
                <a:extLst>
                  <a:ext uri="{FF2B5EF4-FFF2-40B4-BE49-F238E27FC236}">
                    <a16:creationId xmlns:a16="http://schemas.microsoft.com/office/drawing/2014/main" id="{D99C2938-E672-BFCD-9EEF-98450EC791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24" y="3219286"/>
                <a:ext cx="1418992" cy="807196"/>
              </a:xfrm>
              <a:prstGeom prst="wedgeRectCallout">
                <a:avLst>
                  <a:gd name="adj1" fmla="val 73743"/>
                  <a:gd name="adj2" fmla="val 30655"/>
                </a:avLst>
              </a:prstGeom>
              <a:blipFill>
                <a:blip r:embed="rId13"/>
                <a:stretch>
                  <a:fillRect l="-1351" t="-2206" b="-882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Speech Bubble: Rectangle 24">
                <a:extLst>
                  <a:ext uri="{FF2B5EF4-FFF2-40B4-BE49-F238E27FC236}">
                    <a16:creationId xmlns:a16="http://schemas.microsoft.com/office/drawing/2014/main" id="{84EEAE63-7167-DF3E-5C40-591D4D232542}"/>
                  </a:ext>
                </a:extLst>
              </p:cNvPr>
              <p:cNvSpPr/>
              <p:nvPr/>
            </p:nvSpPr>
            <p:spPr>
              <a:xfrm>
                <a:off x="905523" y="2098343"/>
                <a:ext cx="2467281" cy="807196"/>
              </a:xfrm>
              <a:prstGeom prst="wedgeRectCallout">
                <a:avLst>
                  <a:gd name="adj1" fmla="val 60430"/>
                  <a:gd name="adj2" fmla="val 9224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In an LVM,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’s are called </a:t>
                </a:r>
                <a:r>
                  <a:rPr lang="en-IN" sz="1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latent variables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are called </a:t>
                </a:r>
                <a:r>
                  <a:rPr lang="en-IN" sz="1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parameters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25" name="Speech Bubble: Rectangle 24">
                <a:extLst>
                  <a:ext uri="{FF2B5EF4-FFF2-40B4-BE49-F238E27FC236}">
                    <a16:creationId xmlns:a16="http://schemas.microsoft.com/office/drawing/2014/main" id="{84EEAE63-7167-DF3E-5C40-591D4D2325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523" y="2098343"/>
                <a:ext cx="2467281" cy="807196"/>
              </a:xfrm>
              <a:prstGeom prst="wedgeRectCallout">
                <a:avLst>
                  <a:gd name="adj1" fmla="val 60430"/>
                  <a:gd name="adj2" fmla="val 92245"/>
                </a:avLst>
              </a:prstGeom>
              <a:blipFill>
                <a:blip r:embed="rId14"/>
                <a:stretch>
                  <a:fillRect l="-1089" t="-153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BE525A2E-3D61-F4F3-1D5E-2AE82ABB8052}"/>
                  </a:ext>
                </a:extLst>
              </p:cNvPr>
              <p:cNvSpPr/>
              <p:nvPr/>
            </p:nvSpPr>
            <p:spPr>
              <a:xfrm>
                <a:off x="8732371" y="4091278"/>
                <a:ext cx="2821778" cy="565743"/>
              </a:xfrm>
              <a:prstGeom prst="wedgeRectCallout">
                <a:avLst>
                  <a:gd name="adj1" fmla="val -52565"/>
                  <a:gd name="adj2" fmla="val 7498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For example, a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-dimensional Gaussian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BE525A2E-3D61-F4F3-1D5E-2AE82ABB80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2371" y="4091278"/>
                <a:ext cx="2821778" cy="565743"/>
              </a:xfrm>
              <a:prstGeom prst="wedgeRectCallout">
                <a:avLst>
                  <a:gd name="adj1" fmla="val -52565"/>
                  <a:gd name="adj2" fmla="val 74980"/>
                </a:avLst>
              </a:prstGeom>
              <a:blipFill>
                <a:blip r:embed="rId15"/>
                <a:stretch>
                  <a:fillRect t="-247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15961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3177"/>
    </mc:Choice>
    <mc:Fallback xmlns="">
      <p:transition spd="slow" advTm="4031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10" grpId="0" animBg="1"/>
      <p:bldP spid="13" grpId="0" animBg="1"/>
      <p:bldP spid="16" grpId="0"/>
      <p:bldP spid="17" grpId="0"/>
      <p:bldP spid="18" grpId="0"/>
      <p:bldP spid="19" grpId="0"/>
      <p:bldP spid="20" grpId="0"/>
      <p:bldP spid="9" grpId="0" animBg="1"/>
      <p:bldP spid="12" grpId="0" animBg="1"/>
      <p:bldP spid="22" grpId="0"/>
      <p:bldP spid="23" grpId="0"/>
      <p:bldP spid="24" grpId="0" animBg="1"/>
      <p:bldP spid="2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Why Direct MLE/MAP is Hard for LVMs?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Direct MLE/MAP of parameters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IN" dirty="0"/>
                  <a:t>  </a:t>
                </a:r>
                <a:r>
                  <a:rPr lang="en-IN" dirty="0">
                    <a:latin typeface="Abadi Extra Light" panose="020B0204020104020204" pitchFamily="34" charset="0"/>
                  </a:rPr>
                  <a:t>without estimating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  <a:r>
                  <a:rPr lang="en-IN" dirty="0">
                    <a:latin typeface="Abadi Extra Light" panose="020B0204020104020204" pitchFamily="34" charset="0"/>
                  </a:rPr>
                  <a:t>is hard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Reason: Given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observations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=1,2,…,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, the MLE problem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will be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For a mixture of </a:t>
                </a:r>
                <a14:m>
                  <m:oMath xmlns:m="http://schemas.openxmlformats.org/officeDocument/2006/math"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Gaussians,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IN" sz="240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will be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The MLE problem for GMM would be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09881AEE-A08C-417B-BA64-9E127FBD757D}"/>
              </a:ext>
            </a:extLst>
          </p:cNvPr>
          <p:cNvSpPr txBox="1"/>
          <p:nvPr/>
        </p:nvSpPr>
        <p:spPr>
          <a:xfrm>
            <a:off x="7912891" y="3118392"/>
            <a:ext cx="280034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IN" dirty="0"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AA5F7AD-5B21-44DE-B740-3C3EE20FA131}"/>
                  </a:ext>
                </a:extLst>
              </p:cNvPr>
              <p:cNvSpPr txBox="1"/>
              <p:nvPr/>
            </p:nvSpPr>
            <p:spPr>
              <a:xfrm>
                <a:off x="739501" y="2472451"/>
                <a:ext cx="3530786" cy="7559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400" b="0" i="1" smtClean="0">
                          <a:latin typeface="Cambria Math" panose="02040503050406030204" pitchFamily="18" charset="0"/>
                        </a:rPr>
                        <m:t>arg</m:t>
                      </m:r>
                      <m:limLow>
                        <m:limLow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lim>
                      </m:limLow>
                      <m:nary>
                        <m:naryPr>
                          <m:chr m:val="∑"/>
                          <m:limLoc m:val="subSup"/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IN" sz="2400" i="1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I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IN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I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IN" sz="2400" dirty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AA5F7AD-5B21-44DE-B740-3C3EE20FA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01" y="2472451"/>
                <a:ext cx="3530786" cy="755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DDFD974-76FE-4F1D-90D3-A8CFF3B91206}"/>
                  </a:ext>
                </a:extLst>
              </p:cNvPr>
              <p:cNvSpPr txBox="1"/>
              <p:nvPr/>
            </p:nvSpPr>
            <p:spPr>
              <a:xfrm>
                <a:off x="4576891" y="2480650"/>
                <a:ext cx="4827660" cy="9419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sz="2400" i="1">
                          <a:latin typeface="Cambria Math" panose="02040503050406030204" pitchFamily="18" charset="0"/>
                        </a:rPr>
                        <m:t>arg</m:t>
                      </m:r>
                      <m:limLow>
                        <m:limLow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IN" sz="240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IN" sz="2400">
                              <a:latin typeface="Cambria Math" panose="02040503050406030204" pitchFamily="18" charset="0"/>
                            </a:rPr>
                            <m:t>Θ</m:t>
                          </m:r>
                        </m:lim>
                      </m:limLow>
                      <m:nary>
                        <m:naryPr>
                          <m:chr m:val="∑"/>
                          <m:limLoc m:val="subSup"/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IN" sz="2400" i="1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I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I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I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I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I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I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lang="en-IN" sz="2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  <m:r>
                                <a:rPr lang="en-I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DDFD974-76FE-4F1D-90D3-A8CFF3B91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891" y="2480650"/>
                <a:ext cx="4827660" cy="9419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Speech Bubble: Rectangle 28">
                <a:extLst>
                  <a:ext uri="{FF2B5EF4-FFF2-40B4-BE49-F238E27FC236}">
                    <a16:creationId xmlns:a16="http://schemas.microsoft.com/office/drawing/2014/main" id="{7AB500D8-4E4D-428D-813E-3A27C145BB27}"/>
                  </a:ext>
                </a:extLst>
              </p:cNvPr>
              <p:cNvSpPr/>
              <p:nvPr/>
            </p:nvSpPr>
            <p:spPr>
              <a:xfrm>
                <a:off x="5232794" y="3484192"/>
                <a:ext cx="4006738" cy="449430"/>
              </a:xfrm>
              <a:prstGeom prst="wedgeRectCallout">
                <a:avLst>
                  <a:gd name="adj1" fmla="val -992"/>
                  <a:gd name="adj2" fmla="val -73209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Summing over all possible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can take (would be an integral instead of sum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continuous</a:t>
                </a:r>
              </a:p>
            </p:txBody>
          </p:sp>
        </mc:Choice>
        <mc:Fallback xmlns="">
          <p:sp>
            <p:nvSpPr>
              <p:cNvPr id="29" name="Speech Bubble: Rectangle 28">
                <a:extLst>
                  <a:ext uri="{FF2B5EF4-FFF2-40B4-BE49-F238E27FC236}">
                    <a16:creationId xmlns:a16="http://schemas.microsoft.com/office/drawing/2014/main" id="{7AB500D8-4E4D-428D-813E-3A27C145BB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794" y="3484192"/>
                <a:ext cx="4006738" cy="449430"/>
              </a:xfrm>
              <a:prstGeom prst="wedgeRectCallout">
                <a:avLst>
                  <a:gd name="adj1" fmla="val -992"/>
                  <a:gd name="adj2" fmla="val -73209"/>
                </a:avLst>
              </a:prstGeom>
              <a:blipFill>
                <a:blip r:embed="rId6"/>
                <a:stretch>
                  <a:fillRect l="-303" b="-1489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Speech Bubble: Rectangle 31">
                <a:extLst>
                  <a:ext uri="{FF2B5EF4-FFF2-40B4-BE49-F238E27FC236}">
                    <a16:creationId xmlns:a16="http://schemas.microsoft.com/office/drawing/2014/main" id="{3FB29FBF-DF6B-4A97-8D53-7554C9289A00}"/>
                  </a:ext>
                </a:extLst>
              </p:cNvPr>
              <p:cNvSpPr/>
              <p:nvPr/>
            </p:nvSpPr>
            <p:spPr>
              <a:xfrm>
                <a:off x="7810036" y="2263783"/>
                <a:ext cx="4033161" cy="276999"/>
              </a:xfrm>
              <a:prstGeom prst="wedgeRectCallout">
                <a:avLst>
                  <a:gd name="adj1" fmla="val -36432"/>
                  <a:gd name="adj2" fmla="val 8893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Also note that </a:t>
                </a:r>
                <a14:m>
                  <m:oMath xmlns:m="http://schemas.openxmlformats.org/officeDocument/2006/math"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r>
                          <m:rPr>
                            <m:sty m:val="p"/>
                          </m:rPr>
                          <a:rPr lang="en-IN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I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32" name="Speech Bubble: Rectangle 31">
                <a:extLst>
                  <a:ext uri="{FF2B5EF4-FFF2-40B4-BE49-F238E27FC236}">
                    <a16:creationId xmlns:a16="http://schemas.microsoft.com/office/drawing/2014/main" id="{3FB29FBF-DF6B-4A97-8D53-7554C9289A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036" y="2263783"/>
                <a:ext cx="4033161" cy="276999"/>
              </a:xfrm>
              <a:prstGeom prst="wedgeRectCallout">
                <a:avLst>
                  <a:gd name="adj1" fmla="val -36432"/>
                  <a:gd name="adj2" fmla="val 88937"/>
                </a:avLst>
              </a:prstGeom>
              <a:blipFill>
                <a:blip r:embed="rId7"/>
                <a:stretch>
                  <a:fillRect l="-301" t="-441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6AE668-D3F8-4686-B51C-AEF8C56C480C}"/>
                  </a:ext>
                </a:extLst>
              </p:cNvPr>
              <p:cNvSpPr txBox="1"/>
              <p:nvPr/>
            </p:nvSpPr>
            <p:spPr>
              <a:xfrm>
                <a:off x="739501" y="4655799"/>
                <a:ext cx="10712997" cy="6299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r>
                            <m:rPr>
                              <m:sty m:val="p"/>
                            </m:rPr>
                            <a:rPr lang="en-IN" sz="20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IN" sz="2000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</m:e>
                      </m:nary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IN" sz="20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IN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I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I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I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2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6AE668-D3F8-4686-B51C-AEF8C56C4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01" y="4655799"/>
                <a:ext cx="10712997" cy="62998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Speech Bubble: Rectangle 32">
            <a:extLst>
              <a:ext uri="{FF2B5EF4-FFF2-40B4-BE49-F238E27FC236}">
                <a16:creationId xmlns:a16="http://schemas.microsoft.com/office/drawing/2014/main" id="{5945B36C-28B8-4C81-930A-DA345CD83031}"/>
              </a:ext>
            </a:extLst>
          </p:cNvPr>
          <p:cNvSpPr/>
          <p:nvPr/>
        </p:nvSpPr>
        <p:spPr>
          <a:xfrm>
            <a:off x="9442257" y="3494690"/>
            <a:ext cx="2603665" cy="947053"/>
          </a:xfrm>
          <a:prstGeom prst="wedgeRectCallout">
            <a:avLst>
              <a:gd name="adj1" fmla="val -43373"/>
              <a:gd name="adj2" fmla="val 6834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dirty="0">
                <a:solidFill>
                  <a:srgbClr val="FF0000"/>
                </a:solidFill>
                <a:latin typeface="Abadi Extra Light" panose="020B0204020104020204" pitchFamily="34" charset="0"/>
              </a:rPr>
              <a:t>Gaussian Mixture Model (GMM)</a:t>
            </a:r>
            <a:r>
              <a:rPr lang="en-IN" sz="2800" dirty="0">
                <a:solidFill>
                  <a:schemeClr val="tx1"/>
                </a:solidFill>
                <a:latin typeface="Abadi Extra Light" panose="020B0204020104020204" pitchFamily="34" charset="0"/>
              </a:rPr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F6ABE3A-4D3F-4FCB-953A-EB80E7729596}"/>
                  </a:ext>
                </a:extLst>
              </p:cNvPr>
              <p:cNvSpPr txBox="1"/>
              <p:nvPr/>
            </p:nvSpPr>
            <p:spPr>
              <a:xfrm>
                <a:off x="3426996" y="5885207"/>
                <a:ext cx="5417113" cy="7559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400" b="0" i="1" smtClean="0">
                          <a:latin typeface="Cambria Math" panose="02040503050406030204" pitchFamily="18" charset="0"/>
                        </a:rPr>
                        <m:t>arg</m:t>
                      </m:r>
                      <m:limLow>
                        <m:limLow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lim>
                      </m:limLow>
                      <m:nary>
                        <m:naryPr>
                          <m:chr m:val="∑"/>
                          <m:limLoc m:val="subSup"/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IN" sz="2400" i="1">
                              <a:latin typeface="Cambria Math" panose="02040503050406030204" pitchFamily="18" charset="0"/>
                            </a:rPr>
                            <m:t>log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I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I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en-I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I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4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I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IN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IN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IN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I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IN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 sz="24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n-IN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F6ABE3A-4D3F-4FCB-953A-EB80E7729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996" y="5885207"/>
                <a:ext cx="5417113" cy="75591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Speech Bubble: Rectangle 35">
            <a:extLst>
              <a:ext uri="{FF2B5EF4-FFF2-40B4-BE49-F238E27FC236}">
                <a16:creationId xmlns:a16="http://schemas.microsoft.com/office/drawing/2014/main" id="{01DD4E26-2A61-49ED-A85F-32F40E499420}"/>
              </a:ext>
            </a:extLst>
          </p:cNvPr>
          <p:cNvSpPr/>
          <p:nvPr/>
        </p:nvSpPr>
        <p:spPr>
          <a:xfrm>
            <a:off x="9182003" y="5599166"/>
            <a:ext cx="2903980" cy="947053"/>
          </a:xfrm>
          <a:prstGeom prst="wedgeRectCallout">
            <a:avLst>
              <a:gd name="adj1" fmla="val -61898"/>
              <a:gd name="adj2" fmla="val 3191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rgbClr val="0000FF"/>
                </a:solidFill>
                <a:latin typeface="Abadi Extra Light" panose="020B0204020104020204" pitchFamily="34" charset="0"/>
              </a:rPr>
              <a:t>The </a:t>
            </a:r>
            <a:r>
              <a:rPr lang="en-IN" sz="1400" dirty="0">
                <a:solidFill>
                  <a:srgbClr val="FF0000"/>
                </a:solidFill>
                <a:latin typeface="Abadi Extra Light" panose="020B0204020104020204" pitchFamily="34" charset="0"/>
              </a:rPr>
              <a:t>log of sum </a:t>
            </a:r>
            <a:r>
              <a:rPr lang="en-IN" sz="1400" dirty="0">
                <a:solidFill>
                  <a:srgbClr val="0000FF"/>
                </a:solidFill>
                <a:latin typeface="Abadi Extra Light" panose="020B0204020104020204" pitchFamily="34" charset="0"/>
              </a:rPr>
              <a:t>doesn’t give us a simple expression; MLE can still be done using gradient based methods but updates will be complicated. </a:t>
            </a:r>
          </a:p>
        </p:txBody>
      </p:sp>
      <p:sp>
        <p:nvSpPr>
          <p:cNvPr id="37" name="Slide Number Placeholder 11">
            <a:extLst>
              <a:ext uri="{FF2B5EF4-FFF2-40B4-BE49-F238E27FC236}">
                <a16:creationId xmlns:a16="http://schemas.microsoft.com/office/drawing/2014/main" id="{F999251E-132A-4BA1-A2CA-71F5BDE18180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peech Bubble: Rectangle 2">
                <a:extLst>
                  <a:ext uri="{FF2B5EF4-FFF2-40B4-BE49-F238E27FC236}">
                    <a16:creationId xmlns:a16="http://schemas.microsoft.com/office/drawing/2014/main" id="{E82609CE-3426-C1A7-8302-F7E5F77D983B}"/>
                  </a:ext>
                </a:extLst>
              </p:cNvPr>
              <p:cNvSpPr/>
              <p:nvPr/>
            </p:nvSpPr>
            <p:spPr>
              <a:xfrm>
                <a:off x="5874026" y="5354391"/>
                <a:ext cx="3139030" cy="513827"/>
              </a:xfrm>
              <a:prstGeom prst="wedgeRectCallout">
                <a:avLst>
                  <a:gd name="adj1" fmla="val 59484"/>
                  <a:gd name="adj2" fmla="val 4545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rgbClr val="00B050"/>
                    </a:solidFill>
                    <a:latin typeface="Abadi Extra Light" panose="020B0204020104020204" pitchFamily="34" charset="0"/>
                  </a:rPr>
                  <a:t>ALT-OPT or EM makes it simpler by using hard/soft guesses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16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600" dirty="0" err="1">
                    <a:solidFill>
                      <a:srgbClr val="00B050"/>
                    </a:solidFill>
                    <a:latin typeface="Abadi Extra Light" panose="020B0204020104020204" pitchFamily="34" charset="0"/>
                  </a:rPr>
                  <a:t>’s</a:t>
                </a:r>
                <a:endParaRPr lang="en-IN" sz="160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3" name="Speech Bubble: Rectangle 2">
                <a:extLst>
                  <a:ext uri="{FF2B5EF4-FFF2-40B4-BE49-F238E27FC236}">
                    <a16:creationId xmlns:a16="http://schemas.microsoft.com/office/drawing/2014/main" id="{E82609CE-3426-C1A7-8302-F7E5F77D98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026" y="5354391"/>
                <a:ext cx="3139030" cy="513827"/>
              </a:xfrm>
              <a:prstGeom prst="wedgeRectCallout">
                <a:avLst>
                  <a:gd name="adj1" fmla="val 59484"/>
                  <a:gd name="adj2" fmla="val 45455"/>
                </a:avLst>
              </a:prstGeom>
              <a:blipFill>
                <a:blip r:embed="rId11"/>
                <a:stretch>
                  <a:fillRect l="-873" t="-7955" b="-1818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9827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7074"/>
    </mc:Choice>
    <mc:Fallback xmlns="">
      <p:transition spd="slow" advTm="6970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9" grpId="0" animBg="1"/>
      <p:bldP spid="32" grpId="0" animBg="1"/>
      <p:bldP spid="6" grpId="0"/>
      <p:bldP spid="33" grpId="0" animBg="1"/>
      <p:bldP spid="35" grpId="0"/>
      <p:bldP spid="36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7657946-FC7F-477C-9867-0ED704A858E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65245" y="169682"/>
                <a:ext cx="11740617" cy="821500"/>
              </a:xfrm>
            </p:spPr>
            <p:txBody>
              <a:bodyPr>
                <a:normAutofit/>
              </a:bodyPr>
              <a:lstStyle/>
              <a:p>
                <a:r>
                  <a:rPr lang="en-IN" dirty="0">
                    <a:solidFill>
                      <a:schemeClr val="accent2">
                        <a:lumMod val="75000"/>
                      </a:schemeClr>
                    </a:solidFill>
                  </a:rPr>
                  <a:t>How to Guess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accent2">
                        <a:lumMod val="75000"/>
                      </a:schemeClr>
                    </a:solidFill>
                  </a:rPr>
                  <a:t> in an LVM?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7657946-FC7F-477C-9867-0ED704A858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65245" y="169682"/>
                <a:ext cx="11740617" cy="821500"/>
              </a:xfrm>
              <a:blipFill>
                <a:blip r:embed="rId3"/>
                <a:stretch>
                  <a:fillRect l="-2130" t="-15556" b="-274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is a random variable with prior distribution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Can compute its </a:t>
                </a:r>
                <a:r>
                  <a:rPr lang="en-IN" sz="2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conditional posterior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 (CP) distribution as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If we just want the single best (hard) guess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then that can be computed as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Otherwise, we can compute and use CP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to get a soft/probabilistic guess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latin typeface="Abadi Extra Light" panose="020B0204020104020204" pitchFamily="34" charset="0"/>
                  </a:rPr>
                  <a:t>Using the CP</a:t>
                </a:r>
                <a:r>
                  <a:rPr lang="en-IN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</m:oMath>
                </a14:m>
                <a:r>
                  <a:rPr lang="en-IN" sz="2200" dirty="0">
                    <a:latin typeface="Abadi Extra Light" panose="020B0204020104020204" pitchFamily="34" charset="0"/>
                  </a:rPr>
                  <a:t> we can compute quantities such as </a:t>
                </a:r>
                <a:r>
                  <a:rPr lang="en-IN" sz="22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expectation</a:t>
                </a:r>
                <a:r>
                  <a:rPr lang="en-IN" sz="2200" dirty="0">
                    <a:latin typeface="Abadi Extra Light" panose="020B0204020104020204" pitchFamily="34" charset="0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IN" sz="5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latin typeface="Abadi Extra Light" panose="020B0204020104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r>
                  <a:rPr lang="en-IN" sz="22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200" dirty="0">
                    <a:latin typeface="Abadi Extra Light" panose="020B0204020104020204" pitchFamily="34" charset="0"/>
                  </a:rPr>
                  <a:t> are conjugate to each other then CP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</m:oMath>
                </a14:m>
                <a:r>
                  <a:rPr lang="en-IN" sz="2200" dirty="0">
                    <a:latin typeface="Abadi Extra Light" panose="020B0204020104020204" pitchFamily="34" charset="0"/>
                  </a:rPr>
                  <a:t> is easy to compute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IN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 Computing hard guess is usually easier but ignores the uncertainty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IN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1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4"/>
                <a:stretch>
                  <a:fillRect l="-831" t="-1645" b="-20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A8451B6-7837-39B2-6C68-3199951380CC}"/>
                  </a:ext>
                </a:extLst>
              </p:cNvPr>
              <p:cNvSpPr txBox="1"/>
              <p:nvPr/>
            </p:nvSpPr>
            <p:spPr>
              <a:xfrm>
                <a:off x="2705692" y="2387947"/>
                <a:ext cx="5322932" cy="9126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A8451B6-7837-39B2-6C68-319995138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692" y="2387947"/>
                <a:ext cx="5322932" cy="9126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11D4F6-3FFC-0749-0B1F-4B0240882699}"/>
                  </a:ext>
                </a:extLst>
              </p:cNvPr>
              <p:cNvSpPr txBox="1"/>
              <p:nvPr/>
            </p:nvSpPr>
            <p:spPr>
              <a:xfrm>
                <a:off x="8155649" y="2387947"/>
                <a:ext cx="3484800" cy="9126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11D4F6-3FFC-0749-0B1F-4B0240882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649" y="2387947"/>
                <a:ext cx="3484800" cy="91262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 descr="A diagram of a mathematical equation&#10;&#10;Description automatically generated">
            <a:extLst>
              <a:ext uri="{FF2B5EF4-FFF2-40B4-BE49-F238E27FC236}">
                <a16:creationId xmlns:a16="http://schemas.microsoft.com/office/drawing/2014/main" id="{AA614E18-4489-E2E3-7C32-47B28AD9E4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191" y="829386"/>
            <a:ext cx="2636564" cy="12812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EB0BC18-AFFF-580C-2FFE-B68788093567}"/>
                  </a:ext>
                </a:extLst>
              </p:cNvPr>
              <p:cNvSpPr txBox="1"/>
              <p:nvPr/>
            </p:nvSpPr>
            <p:spPr>
              <a:xfrm>
                <a:off x="1633273" y="3994590"/>
                <a:ext cx="9352752" cy="4700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EB0BC18-AFFF-580C-2FFE-B68788093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273" y="3994590"/>
                <a:ext cx="9352752" cy="4700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Speech Bubble: Rectangle 35">
                <a:extLst>
                  <a:ext uri="{FF2B5EF4-FFF2-40B4-BE49-F238E27FC236}">
                    <a16:creationId xmlns:a16="http://schemas.microsoft.com/office/drawing/2014/main" id="{77411E04-A7C2-0260-CA36-9DF4E464CEFA}"/>
                  </a:ext>
                </a:extLst>
              </p:cNvPr>
              <p:cNvSpPr/>
              <p:nvPr/>
            </p:nvSpPr>
            <p:spPr>
              <a:xfrm>
                <a:off x="3779769" y="2289990"/>
                <a:ext cx="1047278" cy="245758"/>
              </a:xfrm>
              <a:prstGeom prst="wedgeRectCallout">
                <a:avLst>
                  <a:gd name="adj1" fmla="val -7309"/>
                  <a:gd name="adj2" fmla="val 84526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IN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I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IN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Speech Bubble: Rectangle 35">
                <a:extLst>
                  <a:ext uri="{FF2B5EF4-FFF2-40B4-BE49-F238E27FC236}">
                    <a16:creationId xmlns:a16="http://schemas.microsoft.com/office/drawing/2014/main" id="{77411E04-A7C2-0260-CA36-9DF4E464CE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769" y="2289990"/>
                <a:ext cx="1047278" cy="245758"/>
              </a:xfrm>
              <a:prstGeom prst="wedgeRectCallout">
                <a:avLst>
                  <a:gd name="adj1" fmla="val -7309"/>
                  <a:gd name="adj2" fmla="val 84526"/>
                </a:avLst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Speech Bubble: Rectangle 36">
            <a:extLst>
              <a:ext uri="{FF2B5EF4-FFF2-40B4-BE49-F238E27FC236}">
                <a16:creationId xmlns:a16="http://schemas.microsoft.com/office/drawing/2014/main" id="{2C1E19AC-3370-8E9B-6E2C-C0FE8DF071F6}"/>
              </a:ext>
            </a:extLst>
          </p:cNvPr>
          <p:cNvSpPr/>
          <p:nvPr/>
        </p:nvSpPr>
        <p:spPr>
          <a:xfrm>
            <a:off x="56360" y="3941479"/>
            <a:ext cx="1350994" cy="537262"/>
          </a:xfrm>
          <a:prstGeom prst="wedgeRectCallout">
            <a:avLst>
              <a:gd name="adj1" fmla="val 66020"/>
              <a:gd name="adj2" fmla="val 880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Used in ALT-OPT for LVMs</a:t>
            </a:r>
            <a:endParaRPr lang="en-IN" sz="14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38" name="Speech Bubble: Rectangle 37">
            <a:extLst>
              <a:ext uri="{FF2B5EF4-FFF2-40B4-BE49-F238E27FC236}">
                <a16:creationId xmlns:a16="http://schemas.microsoft.com/office/drawing/2014/main" id="{004C86A7-DB6D-E2D3-745B-77E0C2843C10}"/>
              </a:ext>
            </a:extLst>
          </p:cNvPr>
          <p:cNvSpPr/>
          <p:nvPr/>
        </p:nvSpPr>
        <p:spPr>
          <a:xfrm>
            <a:off x="8099289" y="4478741"/>
            <a:ext cx="4036351" cy="268631"/>
          </a:xfrm>
          <a:prstGeom prst="wedgeRectCallout">
            <a:avLst>
              <a:gd name="adj1" fmla="val -35718"/>
              <a:gd name="adj2" fmla="val 9028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Used in Expectation-Maximization (EM) algo for LVMs</a:t>
            </a:r>
            <a:endParaRPr lang="en-IN" sz="14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Speech Bubble: Rectangle 38">
                <a:extLst>
                  <a:ext uri="{FF2B5EF4-FFF2-40B4-BE49-F238E27FC236}">
                    <a16:creationId xmlns:a16="http://schemas.microsoft.com/office/drawing/2014/main" id="{6CEE1875-BC8C-377B-0507-48DB4543560A}"/>
                  </a:ext>
                </a:extLst>
              </p:cNvPr>
              <p:cNvSpPr/>
              <p:nvPr/>
            </p:nvSpPr>
            <p:spPr>
              <a:xfrm>
                <a:off x="186138" y="2387947"/>
                <a:ext cx="2305366" cy="912622"/>
              </a:xfrm>
              <a:prstGeom prst="wedgeRectCallout">
                <a:avLst>
                  <a:gd name="adj1" fmla="val 59474"/>
                  <a:gd name="adj2" fmla="val 10156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Called conditional posterior because it is conditioned on data as well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(assuming we have already estimated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39" name="Speech Bubble: Rectangle 38">
                <a:extLst>
                  <a:ext uri="{FF2B5EF4-FFF2-40B4-BE49-F238E27FC236}">
                    <a16:creationId xmlns:a16="http://schemas.microsoft.com/office/drawing/2014/main" id="{6CEE1875-BC8C-377B-0507-48DB454356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38" y="2387947"/>
                <a:ext cx="2305366" cy="912622"/>
              </a:xfrm>
              <a:prstGeom prst="wedgeRectCallout">
                <a:avLst>
                  <a:gd name="adj1" fmla="val 59474"/>
                  <a:gd name="adj2" fmla="val 10156"/>
                </a:avLst>
              </a:prstGeom>
              <a:blipFill>
                <a:blip r:embed="rId10"/>
                <a:stretch>
                  <a:fillRect l="-477" t="-2632" b="-7895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57865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8180"/>
    </mc:Choice>
    <mc:Fallback xmlns="">
      <p:transition spd="slow" advTm="3381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33" grpId="0"/>
      <p:bldP spid="36" grpId="0" animBg="1"/>
      <p:bldP spid="37" grpId="0" animBg="1"/>
      <p:bldP spid="38" grpId="0" animBg="1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LVMs: Incomplete vs Complete Data Log Likelihood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We can define two types of likelihoods for LVMs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IN" sz="2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Incomplete data log likelihood (ILL)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200" b="1" i="1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IN" sz="22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2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200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IN" sz="2200" i="1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IN" sz="220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IN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200" b="1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IN" sz="2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Complete data log likelihood (CLL)</a:t>
                </a:r>
                <a:r>
                  <a:rPr lang="en-IN" sz="22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200" b="1" i="1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IN" sz="22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2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200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IN" sz="2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200" b="1" i="1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IN" sz="2200" i="1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IN" sz="220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IN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200" b="1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IN" sz="2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Named so because we can think of latent </a:t>
                </a:r>
                <a14:m>
                  <m:oMath xmlns:m="http://schemas.openxmlformats.org/officeDocument/2006/math">
                    <m:r>
                      <a:rPr lang="en-IN" sz="2600" b="1" i="1" dirty="0" smtClean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“completing” the observed data </a:t>
                </a:r>
                <a14:m>
                  <m:oMath xmlns:m="http://schemas.openxmlformats.org/officeDocument/2006/math">
                    <m:r>
                      <a:rPr lang="en-IN" sz="2600" b="1" i="1" dirty="0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en-IN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IN" sz="2600" b="1" i="1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is never observed (is latent), </a:t>
                </a:r>
                <a:r>
                  <a:rPr lang="en-IN" sz="2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to estimate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IN" sz="2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 we must maximize the ILL</a:t>
                </a: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But since ILL maximization is hard (log of sum/integral over the unknown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), </a:t>
                </a:r>
                <a:r>
                  <a:rPr lang="en-IN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we instead maximize the CLL </a:t>
                </a:r>
                <a14:m>
                  <m:oMath xmlns:m="http://schemas.openxmlformats.org/officeDocument/2006/math">
                    <m:r>
                      <a:rPr lang="en-I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I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I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I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I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using hard/soft guesses of </a:t>
                </a:r>
                <a14:m>
                  <m:oMath xmlns:m="http://schemas.openxmlformats.org/officeDocument/2006/math">
                    <m:r>
                      <a:rPr lang="en-IN" sz="2600" b="1" i="1" dirty="0" smtClean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endParaRPr lang="en-IN" sz="2600" b="1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8DAF68C9-4047-0DAB-D8E1-D903B7D91171}"/>
              </a:ext>
            </a:extLst>
          </p:cNvPr>
          <p:cNvSpPr/>
          <p:nvPr/>
        </p:nvSpPr>
        <p:spPr>
          <a:xfrm>
            <a:off x="8197260" y="1924471"/>
            <a:ext cx="3808602" cy="15045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0A79A72-AA42-4B81-8560-AACF262B779F}"/>
              </a:ext>
            </a:extLst>
          </p:cNvPr>
          <p:cNvSpPr/>
          <p:nvPr/>
        </p:nvSpPr>
        <p:spPr>
          <a:xfrm>
            <a:off x="10611521" y="2309014"/>
            <a:ext cx="847288" cy="844909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A7F1AC-CB84-0AF9-CD67-488B4BEBD2FC}"/>
              </a:ext>
            </a:extLst>
          </p:cNvPr>
          <p:cNvSpPr/>
          <p:nvPr/>
        </p:nvSpPr>
        <p:spPr>
          <a:xfrm>
            <a:off x="8659275" y="2309014"/>
            <a:ext cx="847288" cy="84490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CA4A8E-7584-545B-9C4A-737716667E92}"/>
              </a:ext>
            </a:extLst>
          </p:cNvPr>
          <p:cNvCxnSpPr>
            <a:stCxn id="10" idx="6"/>
            <a:endCxn id="9" idx="2"/>
          </p:cNvCxnSpPr>
          <p:nvPr/>
        </p:nvCxnSpPr>
        <p:spPr>
          <a:xfrm>
            <a:off x="9506563" y="2731469"/>
            <a:ext cx="110495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7FFFEABF-2676-0FD0-15C7-0EB7DA2F91A8}"/>
              </a:ext>
            </a:extLst>
          </p:cNvPr>
          <p:cNvSpPr/>
          <p:nvPr/>
        </p:nvSpPr>
        <p:spPr>
          <a:xfrm>
            <a:off x="6707029" y="2309014"/>
            <a:ext cx="847288" cy="84490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D2B2672-D31A-D27F-87C8-B00B8695FD09}"/>
              </a:ext>
            </a:extLst>
          </p:cNvPr>
          <p:cNvCxnSpPr>
            <a:stCxn id="13" idx="6"/>
          </p:cNvCxnSpPr>
          <p:nvPr/>
        </p:nvCxnSpPr>
        <p:spPr>
          <a:xfrm>
            <a:off x="7554317" y="2731469"/>
            <a:ext cx="110495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68899B9E-01B8-D60D-19A9-0F03A7E9EA1C}"/>
              </a:ext>
            </a:extLst>
          </p:cNvPr>
          <p:cNvSpPr/>
          <p:nvPr/>
        </p:nvSpPr>
        <p:spPr>
          <a:xfrm>
            <a:off x="10616110" y="867296"/>
            <a:ext cx="847288" cy="84490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C35108B-269C-3AD3-2AA6-8303D82CB4CC}"/>
              </a:ext>
            </a:extLst>
          </p:cNvPr>
          <p:cNvCxnSpPr>
            <a:cxnSpLocks/>
            <a:stCxn id="18" idx="4"/>
            <a:endCxn id="9" idx="0"/>
          </p:cNvCxnSpPr>
          <p:nvPr/>
        </p:nvCxnSpPr>
        <p:spPr>
          <a:xfrm flipH="1">
            <a:off x="11035165" y="1712205"/>
            <a:ext cx="4589" cy="5968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F181723-0AE2-31AF-A376-0410E5FB07C6}"/>
                  </a:ext>
                </a:extLst>
              </p:cNvPr>
              <p:cNvSpPr txBox="1"/>
              <p:nvPr/>
            </p:nvSpPr>
            <p:spPr>
              <a:xfrm>
                <a:off x="10776564" y="2340992"/>
                <a:ext cx="68332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4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4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F181723-0AE2-31AF-A376-0410E5FB0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6564" y="2340992"/>
                <a:ext cx="683328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50389A5-3D36-395C-C3B5-3855CBFB888E}"/>
                  </a:ext>
                </a:extLst>
              </p:cNvPr>
              <p:cNvSpPr txBox="1"/>
              <p:nvPr/>
            </p:nvSpPr>
            <p:spPr>
              <a:xfrm>
                <a:off x="8806836" y="2359121"/>
                <a:ext cx="65126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4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4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50389A5-3D36-395C-C3B5-3855CBFB8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6836" y="2359121"/>
                <a:ext cx="651269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DF22E82-E8AB-4966-D850-1F05DC5301AF}"/>
                  </a:ext>
                </a:extLst>
              </p:cNvPr>
              <p:cNvSpPr txBox="1"/>
              <p:nvPr/>
            </p:nvSpPr>
            <p:spPr>
              <a:xfrm>
                <a:off x="10809943" y="978483"/>
                <a:ext cx="41896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IN" sz="4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DF22E82-E8AB-4966-D850-1F05DC530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9943" y="978483"/>
                <a:ext cx="418961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1796A17-BF2D-CBCC-5458-D2205F980876}"/>
                  </a:ext>
                </a:extLst>
              </p:cNvPr>
              <p:cNvSpPr txBox="1"/>
              <p:nvPr/>
            </p:nvSpPr>
            <p:spPr>
              <a:xfrm>
                <a:off x="6873196" y="2359121"/>
                <a:ext cx="47750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IN" sz="4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1796A17-BF2D-CBCC-5458-D2205F980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196" y="2359121"/>
                <a:ext cx="477503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DDCF258-9F71-E1CF-E207-455976E48BF9}"/>
                  </a:ext>
                </a:extLst>
              </p:cNvPr>
              <p:cNvSpPr txBox="1"/>
              <p:nvPr/>
            </p:nvSpPr>
            <p:spPr>
              <a:xfrm>
                <a:off x="11565361" y="2998113"/>
                <a:ext cx="3534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DDCF258-9F71-E1CF-E207-455976E48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5361" y="2998113"/>
                <a:ext cx="353430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5C6E49C-3E31-3D59-9313-A3C46CA25EFD}"/>
                  </a:ext>
                </a:extLst>
              </p:cNvPr>
              <p:cNvSpPr txBox="1"/>
              <p:nvPr/>
            </p:nvSpPr>
            <p:spPr>
              <a:xfrm>
                <a:off x="2198057" y="4850186"/>
                <a:ext cx="7460906" cy="5643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800" b="0" i="1" smtClean="0">
                        <a:latin typeface="Cambria Math" panose="02040503050406030204" pitchFamily="18" charset="0"/>
                      </a:rPr>
                      <m:t>arg</m:t>
                    </m:r>
                    <m:limLow>
                      <m:limLow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 sz="28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IN" sz="2800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lim>
                    </m:limLow>
                  </m:oMath>
                </a14:m>
                <a:r>
                  <a:rPr lang="en-IN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800" i="1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IN" sz="2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I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sz="2800" i="1">
                        <a:latin typeface="Cambria Math" panose="02040503050406030204" pitchFamily="18" charset="0"/>
                      </a:rPr>
                      <m:t>arg</m:t>
                    </m:r>
                    <m:limLow>
                      <m:limLow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Θ</m:t>
                        </m:r>
                      </m:lim>
                    </m:limLow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800" i="1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I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sub>
                      <m:sup/>
                      <m:e>
                        <m:r>
                          <a:rPr lang="en-I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  <m:r>
                          <a:rPr lang="en-I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IN" sz="2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I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5C6E49C-3E31-3D59-9313-A3C46CA25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057" y="4850186"/>
                <a:ext cx="7460906" cy="56432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00681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5630"/>
    </mc:Choice>
    <mc:Fallback xmlns="">
      <p:transition spd="slow" advTm="2056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MLE for LVM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If using a hard guess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If using a soft (probabilistic) guess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In LVMs, hard and soft guesses of </a:t>
                </a:r>
                <a14:m>
                  <m:oMath xmlns:m="http://schemas.openxmlformats.org/officeDocument/2006/math">
                    <m:r>
                      <a:rPr lang="en-IN" sz="2600" b="1" i="1" dirty="0" smtClean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would depend 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80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(since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are coupled)</a:t>
                </a: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Thus we need a procedure which alternates between estimating </a:t>
                </a:r>
                <a14:m>
                  <m:oMath xmlns:m="http://schemas.openxmlformats.org/officeDocument/2006/math">
                    <m:r>
                      <a:rPr lang="en-IN" sz="2600" b="1" i="1" dirty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and estimating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endParaRPr lang="en-IN" sz="26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IN" sz="22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A82729-225C-0840-CE0E-66B3D00DED4F}"/>
                  </a:ext>
                </a:extLst>
              </p:cNvPr>
              <p:cNvSpPr txBox="1"/>
              <p:nvPr/>
            </p:nvSpPr>
            <p:spPr>
              <a:xfrm>
                <a:off x="2342577" y="1675205"/>
                <a:ext cx="6691191" cy="850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40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IN" sz="4000" i="1">
                              <a:latin typeface="Cambria Math" panose="02040503050406030204" pitchFamily="18" charset="0"/>
                            </a:rPr>
                            <m:t>𝑀𝐿𝐸</m:t>
                          </m:r>
                        </m:sub>
                      </m:sSub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sz="4000" i="1">
                          <a:latin typeface="Cambria Math" panose="02040503050406030204" pitchFamily="18" charset="0"/>
                        </a:rPr>
                        <m:t>arg</m:t>
                      </m:r>
                      <m:limLow>
                        <m:limLowPr>
                          <m:ctrlPr>
                            <a:rPr lang="en-IN" sz="40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IN" sz="400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IN" sz="4000">
                              <a:latin typeface="Cambria Math" panose="02040503050406030204" pitchFamily="18" charset="0"/>
                            </a:rPr>
                            <m:t>Θ</m:t>
                          </m:r>
                        </m:lim>
                      </m:limLow>
                      <m:r>
                        <a:rPr lang="en-IN" sz="4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sz="4000" i="1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IN" sz="4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40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4000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IN" sz="40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IN" sz="4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4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</m:acc>
                          <m:r>
                            <a:rPr lang="en-IN" sz="40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IN" sz="40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</m:oMath>
                  </m:oMathPara>
                </a14:m>
                <a:endParaRPr lang="en-IN" sz="4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A82729-225C-0840-CE0E-66B3D00DE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577" y="1675205"/>
                <a:ext cx="6691191" cy="8502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621E71-372E-6512-52A6-6FB4112BDFA4}"/>
                  </a:ext>
                </a:extLst>
              </p:cNvPr>
              <p:cNvSpPr txBox="1"/>
              <p:nvPr/>
            </p:nvSpPr>
            <p:spPr>
              <a:xfrm>
                <a:off x="2342577" y="3316123"/>
                <a:ext cx="7229928" cy="8062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40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IN" sz="4000" i="1">
                              <a:latin typeface="Cambria Math" panose="02040503050406030204" pitchFamily="18" charset="0"/>
                            </a:rPr>
                            <m:t>𝑀𝐿𝐸</m:t>
                          </m:r>
                        </m:sub>
                      </m:sSub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sz="4000" i="1">
                          <a:latin typeface="Cambria Math" panose="02040503050406030204" pitchFamily="18" charset="0"/>
                        </a:rPr>
                        <m:t>arg</m:t>
                      </m:r>
                      <m:limLow>
                        <m:limLowPr>
                          <m:ctrlPr>
                            <a:rPr lang="en-IN" sz="40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IN" sz="400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IN" sz="4000">
                              <a:latin typeface="Cambria Math" panose="02040503050406030204" pitchFamily="18" charset="0"/>
                            </a:rPr>
                            <m:t>Θ</m:t>
                          </m:r>
                        </m:lim>
                      </m:limLow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4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en-IN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IN" sz="4000" i="1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IN" sz="4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40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4000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IN" sz="40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IN" sz="40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621E71-372E-6512-52A6-6FB4112BD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577" y="3316123"/>
                <a:ext cx="7229928" cy="8062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C21FF72-5582-71B8-41E7-0908DE6401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62748" y="513043"/>
            <a:ext cx="1010687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CA7BFDD5-7916-63B4-82BB-D3D0A5E17BE0}"/>
                  </a:ext>
                </a:extLst>
              </p:cNvPr>
              <p:cNvSpPr/>
              <p:nvPr/>
            </p:nvSpPr>
            <p:spPr>
              <a:xfrm>
                <a:off x="7313515" y="314671"/>
                <a:ext cx="3272374" cy="965223"/>
              </a:xfrm>
              <a:prstGeom prst="wedgeRectCallout">
                <a:avLst>
                  <a:gd name="adj1" fmla="val 58042"/>
                  <a:gd name="adj2" fmla="val 2022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 that we aren’t solving the original MLE problem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arg</m:t>
                    </m:r>
                    <m:limLow>
                      <m:limLow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IN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lim>
                    </m:limLow>
                  </m:oMath>
                </a14:m>
                <a:r>
                  <a:rPr lang="en-IN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IN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anymore. However, what we are solving now is still justifiable theoretically (will see later)</a:t>
                </a:r>
              </a:p>
            </p:txBody>
          </p:sp>
        </mc:Choice>
        <mc:Fallback xmlns="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CA7BFDD5-7916-63B4-82BB-D3D0A5E17B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3515" y="314671"/>
                <a:ext cx="3272374" cy="965223"/>
              </a:xfrm>
              <a:prstGeom prst="wedgeRectCallout">
                <a:avLst>
                  <a:gd name="adj1" fmla="val 58042"/>
                  <a:gd name="adj2" fmla="val 20225"/>
                </a:avLst>
              </a:prstGeom>
              <a:blipFill>
                <a:blip r:embed="rId7"/>
                <a:stretch>
                  <a:fillRect l="-341" t="-3106" b="-7453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3B336EB6-AC88-E471-35DD-3E9BC356A471}"/>
                  </a:ext>
                </a:extLst>
              </p:cNvPr>
              <p:cNvSpPr/>
              <p:nvPr/>
            </p:nvSpPr>
            <p:spPr>
              <a:xfrm>
                <a:off x="4256122" y="231431"/>
                <a:ext cx="2865554" cy="899355"/>
              </a:xfrm>
              <a:prstGeom prst="wedgeRectCallout">
                <a:avLst>
                  <a:gd name="adj1" fmla="val 58042"/>
                  <a:gd name="adj2" fmla="val 2022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Also, we can use this idea to find MAP solution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if we want. Assume a prior </a:t>
                </a:r>
                <a14:m>
                  <m:oMath xmlns:m="http://schemas.openxmlformats.org/officeDocument/2006/math"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IN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simply add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IN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term to these objectives</a:t>
                </a:r>
              </a:p>
            </p:txBody>
          </p:sp>
        </mc:Choice>
        <mc:Fallback xmlns="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3B336EB6-AC88-E471-35DD-3E9BC356A4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122" y="231431"/>
                <a:ext cx="2865554" cy="899355"/>
              </a:xfrm>
              <a:prstGeom prst="wedgeRectCallout">
                <a:avLst>
                  <a:gd name="adj1" fmla="val 58042"/>
                  <a:gd name="adj2" fmla="val 20225"/>
                </a:avLst>
              </a:prstGeom>
              <a:blipFill>
                <a:blip r:embed="rId8"/>
                <a:stretch>
                  <a:fillRect l="-390" t="-3333" b="-866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5343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5630"/>
    </mc:Choice>
    <mc:Fallback xmlns="">
      <p:transition spd="slow" advTm="2056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279550"/>
            <a:ext cx="7889444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An LVM: Gaussian Mixture Model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309742B-4F0F-3A61-BB21-FB05729BF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981" y="1779158"/>
            <a:ext cx="7595181" cy="464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149C21F9-1A09-EB24-B0B7-FC6AACE4D663}"/>
              </a:ext>
            </a:extLst>
          </p:cNvPr>
          <p:cNvSpPr/>
          <p:nvPr/>
        </p:nvSpPr>
        <p:spPr>
          <a:xfrm>
            <a:off x="331694" y="1371600"/>
            <a:ext cx="3185287" cy="1149252"/>
          </a:xfrm>
          <a:prstGeom prst="wedgeRectCallout">
            <a:avLst>
              <a:gd name="adj1" fmla="val 65901"/>
              <a:gd name="adj2" fmla="val 3432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Inputs are assumed generated from a mixture of Gaussians. But we don’t know which input was generated by which Gaussian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peech Bubble: Rectangle 3">
                <a:extLst>
                  <a:ext uri="{FF2B5EF4-FFF2-40B4-BE49-F238E27FC236}">
                    <a16:creationId xmlns:a16="http://schemas.microsoft.com/office/drawing/2014/main" id="{1254FDC8-A544-EE72-1FC3-FDA34BFF2058}"/>
                  </a:ext>
                </a:extLst>
              </p:cNvPr>
              <p:cNvSpPr/>
              <p:nvPr/>
            </p:nvSpPr>
            <p:spPr>
              <a:xfrm>
                <a:off x="9269347" y="4339076"/>
                <a:ext cx="2332489" cy="1008708"/>
              </a:xfrm>
              <a:prstGeom prst="wedgeRectCallout">
                <a:avLst>
                  <a:gd name="adj1" fmla="val -45783"/>
                  <a:gd name="adj2" fmla="val 8270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We wish to estimate this mixture distribution given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inputs</a:t>
                </a:r>
              </a:p>
            </p:txBody>
          </p:sp>
        </mc:Choice>
        <mc:Fallback xmlns="">
          <p:sp>
            <p:nvSpPr>
              <p:cNvPr id="4" name="Speech Bubble: Rectangle 3">
                <a:extLst>
                  <a:ext uri="{FF2B5EF4-FFF2-40B4-BE49-F238E27FC236}">
                    <a16:creationId xmlns:a16="http://schemas.microsoft.com/office/drawing/2014/main" id="{1254FDC8-A544-EE72-1FC3-FDA34BFF20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9347" y="4339076"/>
                <a:ext cx="2332489" cy="1008708"/>
              </a:xfrm>
              <a:prstGeom prst="wedgeRectCallout">
                <a:avLst>
                  <a:gd name="adj1" fmla="val -45783"/>
                  <a:gd name="adj2" fmla="val 82703"/>
                </a:avLst>
              </a:prstGeom>
              <a:blipFill>
                <a:blip r:embed="rId4"/>
                <a:stretch>
                  <a:fillRect l="-2078" r="-129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AF69D014-5D41-55EB-64E4-2E262B9E6DCC}"/>
              </a:ext>
            </a:extLst>
          </p:cNvPr>
          <p:cNvSpPr/>
          <p:nvPr/>
        </p:nvSpPr>
        <p:spPr>
          <a:xfrm>
            <a:off x="668305" y="3748035"/>
            <a:ext cx="2763951" cy="2506288"/>
          </a:xfrm>
          <a:prstGeom prst="wedgeRectCallout">
            <a:avLst>
              <a:gd name="adj1" fmla="val 63628"/>
              <a:gd name="adj2" fmla="val 367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If we knew which input came from which Gaussian (akin to knowing their true labels), the problem is easy – simply estimate each Gaussian using the inputs that came from that Gaussian (just like generative classification)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815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88"/>
    </mc:Choice>
    <mc:Fallback xmlns="">
      <p:transition spd="slow" advTm="299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Detour: MLE for Generative Classification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Assume a </a:t>
                </a:r>
                <a14:m>
                  <m:oMath xmlns:m="http://schemas.openxmlformats.org/officeDocument/2006/math"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class generative classification model with Gaussian class-conditionals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Assume class </a:t>
                </a:r>
                <a14:m>
                  <m:oMath xmlns:m="http://schemas.openxmlformats.org/officeDocument/2006/math"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is modeled by a Gaussian with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and </a:t>
                </a:r>
                <a:r>
                  <a:rPr lang="en-IN" sz="2600" dirty="0" err="1">
                    <a:latin typeface="Abadi Extra Light" panose="020B0204020104020204" pitchFamily="34" charset="0"/>
                  </a:rPr>
                  <a:t>cov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6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Can assume 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to be one-hot and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  <m:r>
                      <a:rPr lang="en-GB" sz="2600" i="1" dirty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  <m:r>
                      <a:rPr lang="en-GB" sz="26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o/w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Note: For each label, using notation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200" dirty="0">
                    <a:latin typeface="Abadi Extra Light" panose="020B0204020104020204" pitchFamily="34" charset="0"/>
                  </a:rPr>
                  <a:t> instead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IN" sz="2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Assuming class marginal </a:t>
                </a:r>
                <a14:m>
                  <m:oMath xmlns:m="http://schemas.openxmlformats.org/officeDocument/2006/math"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sz="26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sz="2600" b="0" i="0" dirty="0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, the model’s params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6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260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}</m:t>
                        </m:r>
                        <m:r>
                          <m:rPr>
                            <m:nor/>
                          </m:rPr>
                          <a:rPr lang="en-IN" sz="2600" dirty="0">
                            <a:latin typeface="Abadi Extra Light" panose="020B0204020104020204" pitchFamily="34" charset="0"/>
                          </a:rPr>
                          <m:t> 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The MLE objective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IN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IN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IN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is (will provide a note for the proof)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26B8384-23BB-8294-CCBC-73718F40BE7F}"/>
                  </a:ext>
                </a:extLst>
              </p:cNvPr>
              <p:cNvSpPr txBox="1"/>
              <p:nvPr/>
            </p:nvSpPr>
            <p:spPr>
              <a:xfrm>
                <a:off x="440564" y="3949092"/>
                <a:ext cx="11389977" cy="881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280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𝑀𝐿𝐸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2800" b="0" i="0" smtClean="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sSubSup>
                            <m:sSubSupPr>
                              <m:ctrlPr>
                                <a:rPr lang="en-I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I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I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I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28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I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  <m:r>
                                <m:rPr>
                                  <m:nor/>
                                </m:rPr>
                                <a:rPr lang="en-IN" sz="2800" dirty="0">
                                  <a:solidFill>
                                    <a:schemeClr val="tx1"/>
                                  </a:solidFill>
                                  <a:latin typeface="Abadi Extra Light" panose="020B0204020104020204" pitchFamily="34" charset="0"/>
                                </a:rPr>
                                <m:t> </m:t>
                              </m:r>
                            </m:e>
                            <m:sub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</m:sSubSup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sub>
                              </m:s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m:rPr>
                                  <m:sty m:val="p"/>
                                </m:r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en-I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IN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8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IN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I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I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I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I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I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 sz="28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n-I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26B8384-23BB-8294-CCBC-73718F40B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64" y="3949092"/>
                <a:ext cx="11389977" cy="8818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946554-BC8D-72F1-8FC7-B279E4071E16}"/>
                  </a:ext>
                </a:extLst>
              </p:cNvPr>
              <p:cNvSpPr txBox="1"/>
              <p:nvPr/>
            </p:nvSpPr>
            <p:spPr>
              <a:xfrm>
                <a:off x="559392" y="4969197"/>
                <a:ext cx="2453749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946554-BC8D-72F1-8FC7-B279E4071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92" y="4969197"/>
                <a:ext cx="2453749" cy="755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3B0289-B342-3ADC-4F3E-29C8FBBAB3B9}"/>
                  </a:ext>
                </a:extLst>
              </p:cNvPr>
              <p:cNvSpPr txBox="1"/>
              <p:nvPr/>
            </p:nvSpPr>
            <p:spPr>
              <a:xfrm>
                <a:off x="3576436" y="4969197"/>
                <a:ext cx="2902333" cy="770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3B0289-B342-3ADC-4F3E-29C8FBBAB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436" y="4969197"/>
                <a:ext cx="2902333" cy="7706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5F5E53-B333-98A7-C7C4-7A3DFE574D36}"/>
                  </a:ext>
                </a:extLst>
              </p:cNvPr>
              <p:cNvSpPr txBox="1"/>
              <p:nvPr/>
            </p:nvSpPr>
            <p:spPr>
              <a:xfrm>
                <a:off x="6655293" y="4996947"/>
                <a:ext cx="5174045" cy="770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</m:acc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5F5E53-B333-98A7-C7C4-7A3DFE574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5293" y="4996947"/>
                <a:ext cx="5174045" cy="7706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F47156F9-D4A8-1E2A-0C4C-D1EEF0730805}"/>
                  </a:ext>
                </a:extLst>
              </p:cNvPr>
              <p:cNvSpPr/>
              <p:nvPr/>
            </p:nvSpPr>
            <p:spPr>
              <a:xfrm>
                <a:off x="684454" y="6079241"/>
                <a:ext cx="1685095" cy="609077"/>
              </a:xfrm>
              <a:prstGeom prst="wedgeRectCallout">
                <a:avLst>
                  <a:gd name="adj1" fmla="val 5584"/>
                  <a:gd name="adj2" fmla="val -8977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Same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IN" sz="2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F47156F9-D4A8-1E2A-0C4C-D1EEF07308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54" y="6079241"/>
                <a:ext cx="1685095" cy="609077"/>
              </a:xfrm>
              <a:prstGeom prst="wedgeRectCallout">
                <a:avLst>
                  <a:gd name="adj1" fmla="val 5584"/>
                  <a:gd name="adj2" fmla="val -89770"/>
                </a:avLst>
              </a:prstGeom>
              <a:blipFill>
                <a:blip r:embed="rId8"/>
                <a:stretch>
                  <a:fillRect l="-5000" b="-551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298B6E92-A4B6-EFBC-7592-A3C80DA51A92}"/>
                  </a:ext>
                </a:extLst>
              </p:cNvPr>
              <p:cNvSpPr/>
              <p:nvPr/>
            </p:nvSpPr>
            <p:spPr>
              <a:xfrm>
                <a:off x="2648295" y="6057132"/>
                <a:ext cx="3064937" cy="631186"/>
              </a:xfrm>
              <a:prstGeom prst="wedgeRectCallout">
                <a:avLst>
                  <a:gd name="adj1" fmla="val -4206"/>
                  <a:gd name="adj2" fmla="val -8896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Same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m:rPr>
                            <m:brk m:alnAt="23"/>
                          </m:r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lang="en-IN" sz="2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298B6E92-A4B6-EFBC-7592-A3C80DA51A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295" y="6057132"/>
                <a:ext cx="3064937" cy="631186"/>
              </a:xfrm>
              <a:prstGeom prst="wedgeRectCallout">
                <a:avLst>
                  <a:gd name="adj1" fmla="val -4206"/>
                  <a:gd name="adj2" fmla="val -88967"/>
                </a:avLst>
              </a:prstGeom>
              <a:blipFill>
                <a:blip r:embed="rId9"/>
                <a:stretch>
                  <a:fillRect l="-2767" b="-204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9417419E-5723-4F54-363B-FD08A709F17F}"/>
                  </a:ext>
                </a:extLst>
              </p:cNvPr>
              <p:cNvSpPr/>
              <p:nvPr/>
            </p:nvSpPr>
            <p:spPr>
              <a:xfrm>
                <a:off x="5825626" y="6071606"/>
                <a:ext cx="5174046" cy="631186"/>
              </a:xfrm>
              <a:prstGeom prst="wedgeRectCallout">
                <a:avLst>
                  <a:gd name="adj1" fmla="val -10653"/>
                  <a:gd name="adj2" fmla="val -8297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Same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m:rPr>
                            <m:brk m:alnAt="23"/>
                          </m:r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I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b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IN" sz="2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9417419E-5723-4F54-363B-FD08A709F1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626" y="6071606"/>
                <a:ext cx="5174046" cy="631186"/>
              </a:xfrm>
              <a:prstGeom prst="wedgeRectCallout">
                <a:avLst>
                  <a:gd name="adj1" fmla="val -10653"/>
                  <a:gd name="adj2" fmla="val -82970"/>
                </a:avLst>
              </a:prstGeom>
              <a:blipFill>
                <a:blip r:embed="rId10"/>
                <a:stretch>
                  <a:fillRect l="-1763" b="-140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53147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5630"/>
    </mc:Choice>
    <mc:Fallback xmlns="">
      <p:transition spd="slow" advTm="2056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15" grpId="0" animBg="1"/>
      <p:bldP spid="16" grpId="0" animBg="1"/>
      <p:bldP spid="1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4|42.5|21.3|13.7|25.1|32.5|53.1|53.7|45.1|20.5|25.2|53.8|17.5|36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8.1|11.8|5.6|3.3|8.8|15.1|13.6|18.3|6.2|31.3|1.6|16.7|35.5|15.9|13.4|5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|18.6|14.3|12|30.9|14.3|17.5|24.2|6.9|7.6|2.3|26.5|1.5|28.9|19.1|21|25.9|15.6|32.9|16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18.7|32.6|9.3|14.5|26|31.8|126.2|28|23.6|13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8|21.2|2.2|8.8|51.4|17.2|30.4|42.3|19.4|6.4|26.7|21.7|31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4.9|29.5|26.3|77.9|20.4|23.7|48.8|29.5|14|13.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|50.4|29.3|42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6|13.6|3.6|12|13.3|47.3|42.2|7.5|27.8|19.5|28.2|0.8|5.1|3.2|2.1|6.7|3.3|1.1|2|56.6|25.3|8.6|58.5|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1|13.4|109.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|1.2|29.3|43.6|1.6|20.7|14.5|25.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18.5|15.9|34.3|22|16.8|35.1|9.5|53.4|21.8|39.2|22.4|23.3|1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7|22.9|15.7|43.1|37|38.3|8.6|46.5|76.3|45.4|14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8|21.2|2.2|8.8|51.4|17.2|30.4|42.3|19.4|6.4|26.7|21.7|31.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8|21.2|2.2|8.8|51.4|17.2|30.4|42.3|19.4|6.4|26.7|21.7|31.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16.9|8|2.6|6.5|14.2|18.7|26.7|61.1|38.6|75.6|25.7|113.7|16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4|39.9|33.2|54|10.1|46.3|15.6|35.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10|22.2|9.9|11.2|65.5|7.6|35|11|32.9|19.2|64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4|25|18|30.2|38.9|32.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24.3|24.7|15.7|11.6|31.1|5.5|21.1|20.1|45.7|28.5|11.9|17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|21.6|11.6|22.5|24.1|60.1|57.3|50.4|37.5|88.4|27.5|57.4|28.5|8.5|77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1|4.5|16.7|9.3|46.6|10.6|35.6|26.1|22.7|70.1|18.5|21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9|5.8|8.4|26.4|30.2|6.9|1.1|36.2|9.3|36.8|11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9|5.8|8.4|26.4|30.2|6.9|1.1|36.2|9.3|36.8|11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9|5.8|8.4|26.4|30.2|6.9|1.1|36.2|9.3|36.8|11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1|4.5|16.7|9.3|46.6|10.6|35.6|26.1|22.7|70.1|18.5|21.4"/>
</p:tagLst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25250</TotalTime>
  <Words>3953</Words>
  <Application>Microsoft Office PowerPoint</Application>
  <PresentationFormat>Widescreen</PresentationFormat>
  <Paragraphs>524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Abadi Extra Light</vt:lpstr>
      <vt:lpstr>Arial</vt:lpstr>
      <vt:lpstr>Calibri</vt:lpstr>
      <vt:lpstr>Calibri Light</vt:lpstr>
      <vt:lpstr>Cambria Math</vt:lpstr>
      <vt:lpstr>Garamond</vt:lpstr>
      <vt:lpstr>Wingdings</vt:lpstr>
      <vt:lpstr>Office Theme</vt:lpstr>
      <vt:lpstr>  Latent Variable Models (LVMs)</vt:lpstr>
      <vt:lpstr>Example: Generative Models with Latent Variables </vt:lpstr>
      <vt:lpstr>Components of an LVM</vt:lpstr>
      <vt:lpstr>Why Direct MLE/MAP is Hard for LVMs?</vt:lpstr>
      <vt:lpstr>How to Guess z_n in an LVM?</vt:lpstr>
      <vt:lpstr>LVMs: Incomplete vs Complete Data Log Likelihood</vt:lpstr>
      <vt:lpstr>MLE for LVM</vt:lpstr>
      <vt:lpstr>An LVM: Gaussian Mixture Model</vt:lpstr>
      <vt:lpstr>Detour: MLE for Generative Classification</vt:lpstr>
      <vt:lpstr>MLE for GMM: Using Guesses of z_n</vt:lpstr>
      <vt:lpstr>ALT-OPT for GMM</vt:lpstr>
      <vt:lpstr>Expectation-Maximization (EM) for GMM</vt:lpstr>
      <vt:lpstr>EM for GMM (Contd)</vt:lpstr>
      <vt:lpstr>What is EM Doing?</vt:lpstr>
      <vt:lpstr>What is EM Doing?</vt:lpstr>
      <vt:lpstr>Recap: ALT-OPT vs EM</vt:lpstr>
      <vt:lpstr>EM: An Illustration</vt:lpstr>
      <vt:lpstr>The EM Algorithm in its general form..</vt:lpstr>
      <vt:lpstr>The Expected CLL</vt:lpstr>
      <vt:lpstr>Detour: Exponential Family</vt:lpstr>
      <vt:lpstr>LVM for Semi-supervised Learning</vt:lpstr>
      <vt:lpstr>LVM for Semi-supervised Learning (SSL)</vt:lpstr>
      <vt:lpstr>Another LVM: Probabilistic PCA (PPCA)</vt:lpstr>
      <vt:lpstr>Learning PPCA using EM</vt:lpstr>
      <vt:lpstr>Learning PPCA using EM</vt:lpstr>
      <vt:lpstr>Generative Models can generate synthetic data!</vt:lpstr>
      <vt:lpstr>EM: Some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Probabilistic Models for Supervised Learning (contd)</dc:title>
  <dc:creator>Piyush Rai</dc:creator>
  <cp:lastModifiedBy>Piyush Rai</cp:lastModifiedBy>
  <cp:revision>766</cp:revision>
  <dcterms:created xsi:type="dcterms:W3CDTF">2020-07-07T20:42:16Z</dcterms:created>
  <dcterms:modified xsi:type="dcterms:W3CDTF">2023-10-16T14:10:31Z</dcterms:modified>
</cp:coreProperties>
</file>