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28" r:id="rId2"/>
    <p:sldId id="597" r:id="rId3"/>
    <p:sldId id="601" r:id="rId4"/>
    <p:sldId id="593" r:id="rId5"/>
    <p:sldId id="602" r:id="rId6"/>
    <p:sldId id="603" r:id="rId7"/>
    <p:sldId id="604" r:id="rId8"/>
    <p:sldId id="605" r:id="rId9"/>
    <p:sldId id="608" r:id="rId10"/>
    <p:sldId id="399" r:id="rId11"/>
    <p:sldId id="610" r:id="rId12"/>
    <p:sldId id="504" r:id="rId13"/>
    <p:sldId id="529" r:id="rId14"/>
    <p:sldId id="551" r:id="rId15"/>
    <p:sldId id="487" r:id="rId16"/>
    <p:sldId id="489" r:id="rId17"/>
    <p:sldId id="614" r:id="rId18"/>
    <p:sldId id="613" r:id="rId19"/>
    <p:sldId id="615" r:id="rId20"/>
    <p:sldId id="442" r:id="rId21"/>
    <p:sldId id="583" r:id="rId22"/>
    <p:sldId id="452" r:id="rId23"/>
    <p:sldId id="578" r:id="rId24"/>
    <p:sldId id="546" r:id="rId25"/>
    <p:sldId id="579" r:id="rId26"/>
    <p:sldId id="587" r:id="rId27"/>
    <p:sldId id="61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7" autoAdjust="0"/>
    <p:restoredTop sz="89405" autoAdjust="0"/>
  </p:normalViewPr>
  <p:slideViewPr>
    <p:cSldViewPr>
      <p:cViewPr varScale="1">
        <p:scale>
          <a:sx n="102" d="100"/>
          <a:sy n="102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For example, it is worth sorting an array only if there are going to be many search queries on it.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Let us see if you can use this principle to</a:t>
            </a:r>
            <a:r>
              <a:rPr lang="en-US" sz="1200" baseline="0" dirty="0"/>
              <a:t> solve this problem.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0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8.png"/><Relationship Id="rId10" Type="http://schemas.openxmlformats.org/officeDocument/2006/relationships/image" Target="../media/image42.png"/><Relationship Id="rId9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8.png"/><Relationship Id="rId5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Overview of the course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Motivational Problems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Unique-path</a:t>
            </a:r>
            <a:r>
              <a:rPr lang="en-US" sz="3200" b="1" dirty="0"/>
              <a:t>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there is </a:t>
                </a:r>
                <a:r>
                  <a:rPr lang="en-US" sz="2000" b="1" u="sng" dirty="0"/>
                  <a:t>at most </a:t>
                </a:r>
                <a:r>
                  <a:rPr lang="en-US" sz="2000" u="sng" dirty="0"/>
                  <a:t>one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unique-path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Huffman Coding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8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for each </a:t>
                </a:r>
                <a:r>
                  <a:rPr lang="en-US" sz="2000" u="sng" dirty="0"/>
                  <a:t>alphabet of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than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 most likely.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4148" y="1966119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114800"/>
            <a:ext cx="708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44885" y="2003051"/>
            <a:ext cx="37098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Physics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6436-606D-D563-5C45-936E4B3B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            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…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: Force exerted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dirty="0"/>
                  <a:t>: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each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57D429-70AD-9B98-CADE-0AE162EFF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235" t="-1401" r="-3086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076E7-F96B-7E81-2DE9-72A6FE9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E07C42-F1EC-9B2E-F677-FF4AAD661CFF}"/>
              </a:ext>
            </a:extLst>
          </p:cNvPr>
          <p:cNvCxnSpPr>
            <a:cxnSpLocks/>
          </p:cNvCxnSpPr>
          <p:nvPr/>
        </p:nvCxnSpPr>
        <p:spPr>
          <a:xfrm>
            <a:off x="9144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/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902A8-6D25-6310-4FCB-E15E6D74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7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82D4D-5A54-6AFC-877B-35666C6A7BB2}"/>
              </a:ext>
            </a:extLst>
          </p:cNvPr>
          <p:cNvCxnSpPr>
            <a:cxnSpLocks/>
          </p:cNvCxnSpPr>
          <p:nvPr/>
        </p:nvCxnSpPr>
        <p:spPr>
          <a:xfrm>
            <a:off x="190500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649F80-08CE-21D6-45AC-AF107B8D7DBC}"/>
              </a:ext>
            </a:extLst>
          </p:cNvPr>
          <p:cNvCxnSpPr>
            <a:cxnSpLocks/>
          </p:cNvCxnSpPr>
          <p:nvPr/>
        </p:nvCxnSpPr>
        <p:spPr>
          <a:xfrm>
            <a:off x="7181850" y="161925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/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E4BF50-09C1-CAEC-D6CD-9AE21143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994" y="109593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/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8D77C8-43F8-EC2F-9BBB-4ACEA0B66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97" y="109593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/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185B2-CC52-9146-3524-C8570F77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2" y="3659019"/>
                <a:ext cx="1121269" cy="739561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/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CE77E-D62C-3D2D-46B9-17737D3F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2" y="3663668"/>
                <a:ext cx="1709058" cy="729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/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1C3DC6-CDB0-1FDA-EBB6-0427C179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97" y="3659019"/>
                <a:ext cx="1412503" cy="739561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/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103EEB-C914-4867-DB11-9EFDDDF0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888" y="4522888"/>
                <a:ext cx="1459695" cy="729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/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… 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D1376-1B58-C44B-D777-1AF8353AC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529" y="4518239"/>
                <a:ext cx="2176173" cy="739561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/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A32D8-70D3-8F3B-20C9-61F95C50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129" y="4518239"/>
                <a:ext cx="1421671" cy="739561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/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6BA7AB-5593-0272-A50D-9686B20F5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800564"/>
                <a:ext cx="821059" cy="491417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/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1839A2-E572-56F9-EB3F-74C7A49D8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291981"/>
                <a:ext cx="1521570" cy="461665"/>
              </a:xfrm>
              <a:prstGeom prst="rect">
                <a:avLst/>
              </a:prstGeom>
              <a:blipFill>
                <a:blip r:embed="rId12"/>
                <a:stretch>
                  <a:fillRect l="-833" t="-5263" r="-41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34145FA3-56C3-B628-B08C-08F8F81A7948}"/>
              </a:ext>
            </a:extLst>
          </p:cNvPr>
          <p:cNvSpPr/>
          <p:nvPr/>
        </p:nvSpPr>
        <p:spPr>
          <a:xfrm>
            <a:off x="7276647" y="3744558"/>
            <a:ext cx="400503" cy="154736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/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in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66F3FA-98F2-F7E3-3F21-F2B11DB8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548759"/>
                <a:ext cx="2629246" cy="461665"/>
              </a:xfrm>
              <a:prstGeom prst="rect">
                <a:avLst/>
              </a:prstGeom>
              <a:blipFill>
                <a:blip r:embed="rId13"/>
                <a:stretch>
                  <a:fillRect l="-3846" t="-7895" r="-19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50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Closest Pair Distance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7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0BF-6A0B-1A47-8718-085354CF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Aim </a:t>
            </a:r>
            <a:r>
              <a:rPr lang="en-IN" b="1" dirty="0"/>
              <a:t>of the course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97C5-916D-B54C-BBCE-DD883D62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To empower each student with the skills to design algorithms </a:t>
            </a:r>
          </a:p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With provable guarantee on </a:t>
            </a:r>
            <a:r>
              <a:rPr lang="en-IN" sz="2400" u="sng" dirty="0"/>
              <a:t>correctness</a:t>
            </a:r>
            <a:r>
              <a:rPr lang="en-IN" sz="2400" dirty="0"/>
              <a:t>. 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With provable guarantee on </a:t>
            </a:r>
            <a:r>
              <a:rPr lang="en-IN" sz="2400" u="sng" dirty="0"/>
              <a:t>efficiency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Course website: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8856-2A32-BA46-A7C3-602187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5FED-6B1A-BA0C-C0B0-36C4C12EB47C}"/>
              </a:ext>
            </a:extLst>
          </p:cNvPr>
          <p:cNvSpPr txBox="1"/>
          <p:nvPr/>
        </p:nvSpPr>
        <p:spPr>
          <a:xfrm>
            <a:off x="2057400" y="4648200"/>
            <a:ext cx="274466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moodle.cse.iitk.ac.in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64BDA-8B8E-E096-4ADC-8F9C09C29BD3}"/>
              </a:ext>
            </a:extLst>
          </p:cNvPr>
          <p:cNvSpPr/>
          <p:nvPr/>
        </p:nvSpPr>
        <p:spPr>
          <a:xfrm>
            <a:off x="3352800" y="1981200"/>
            <a:ext cx="5105400" cy="461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22BD7-9B64-2AD8-B1CB-79D218CEA311}"/>
              </a:ext>
            </a:extLst>
          </p:cNvPr>
          <p:cNvSpPr txBox="1"/>
          <p:nvPr/>
        </p:nvSpPr>
        <p:spPr>
          <a:xfrm>
            <a:off x="5257800" y="4680408"/>
            <a:ext cx="150457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Login as guest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4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Distance </a:t>
            </a:r>
            <a:r>
              <a:rPr lang="en-US" sz="4000" b="1" dirty="0"/>
              <a:t>between 2 points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6EB3D0-F47D-BB40-92DD-497891EFAB6E}"/>
              </a:ext>
            </a:extLst>
          </p:cNvPr>
          <p:cNvGrpSpPr/>
          <p:nvPr/>
        </p:nvGrpSpPr>
        <p:grpSpPr>
          <a:xfrm>
            <a:off x="3022921" y="4308812"/>
            <a:ext cx="909801" cy="491788"/>
            <a:chOff x="3022921" y="3048000"/>
            <a:chExt cx="909801" cy="491788"/>
          </a:xfrm>
        </p:grpSpPr>
        <p:sp>
          <p:nvSpPr>
            <p:cNvPr id="79" name="Oval 78"/>
            <p:cNvSpPr/>
            <p:nvPr/>
          </p:nvSpPr>
          <p:spPr>
            <a:xfrm>
              <a:off x="35052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/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CC4EDD-7D91-9A41-95BB-734D15A2E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2921" y="3170456"/>
                  <a:ext cx="90980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0841348-AFE1-D44C-A755-E199D684B66C}"/>
              </a:ext>
            </a:extLst>
          </p:cNvPr>
          <p:cNvGrpSpPr/>
          <p:nvPr/>
        </p:nvGrpSpPr>
        <p:grpSpPr>
          <a:xfrm>
            <a:off x="5029200" y="3242012"/>
            <a:ext cx="914481" cy="533400"/>
            <a:chOff x="5029200" y="1981200"/>
            <a:chExt cx="914481" cy="5334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D01E57-3DEE-2242-B726-404F570020C3}"/>
                </a:ext>
              </a:extLst>
            </p:cNvPr>
            <p:cNvSpPr/>
            <p:nvPr/>
          </p:nvSpPr>
          <p:spPr>
            <a:xfrm>
              <a:off x="5257800" y="1981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/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7441A1F-EFDE-7645-9ACD-9289417F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122954"/>
                  <a:ext cx="914481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1817D3-E357-9C4B-8720-6BBA16358C02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3581400" y="3307053"/>
            <a:ext cx="1687559" cy="10017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/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1CF25-F827-AF4C-943D-B6ADCC55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2727"/>
                <a:ext cx="1205779" cy="400110"/>
              </a:xfrm>
              <a:prstGeom prst="rect">
                <a:avLst/>
              </a:prstGeom>
              <a:blipFill>
                <a:blip r:embed="rId10"/>
                <a:stretch>
                  <a:fillRect l="-5208" t="-9091" r="-312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1450" y="1676400"/>
            <a:ext cx="8515350" cy="4778555"/>
            <a:chOff x="152400" y="-718965"/>
            <a:chExt cx="8515350" cy="477855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57200" y="3728357"/>
              <a:ext cx="8210550" cy="2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438150" y="-718965"/>
              <a:ext cx="19050" cy="445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714" y="3690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52400" y="2895600"/>
                  <a:ext cx="29364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51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Distance </a:t>
            </a:r>
            <a:r>
              <a:rPr lang="en-US" sz="40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minimum Euclidean distance among all pairs of points.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Fact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be any two points.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,       distance(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261" y="850802"/>
            <a:ext cx="456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fact from high school geometry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40261" y="1752600"/>
            <a:ext cx="1798339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1752600"/>
            <a:ext cx="198120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4960" y="2711591"/>
            <a:ext cx="2021840" cy="5650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E864EF7-AC40-ED48-AC13-0EAB257237ED}"/>
              </a:ext>
            </a:extLst>
          </p:cNvPr>
          <p:cNvSpPr/>
          <p:nvPr/>
        </p:nvSpPr>
        <p:spPr>
          <a:xfrm>
            <a:off x="-31630" y="884238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1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Question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br>
              <a:rPr lang="en-US" sz="2800" b="1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While solving an algorithmic problem, when do we feel the need  of an </a:t>
            </a:r>
          </a:p>
          <a:p>
            <a:pPr marL="0" indent="0">
              <a:buNone/>
            </a:pPr>
            <a:r>
              <a:rPr lang="en-US" sz="2000" dirty="0"/>
              <a:t>efficient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Answer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when the algorithm involves “</a:t>
            </a:r>
            <a:r>
              <a:rPr lang="en-US" sz="2000" b="1" dirty="0"/>
              <a:t>many</a:t>
            </a:r>
            <a:r>
              <a:rPr lang="en-US" sz="2000" dirty="0"/>
              <a:t>” operations of </a:t>
            </a:r>
            <a:r>
              <a:rPr lang="en-US" sz="2000" b="1" dirty="0"/>
              <a:t>same</a:t>
            </a:r>
            <a:r>
              <a:rPr lang="en-US" sz="2000" dirty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850802"/>
            <a:ext cx="618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fundamental question about data structure 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4864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44196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B6767-57A9-2549-8441-BF9993E970CA}"/>
              </a:ext>
            </a:extLst>
          </p:cNvPr>
          <p:cNvSpPr/>
          <p:nvPr/>
        </p:nvSpPr>
        <p:spPr>
          <a:xfrm>
            <a:off x="2514600" y="3429000"/>
            <a:ext cx="29718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96555B-D864-F841-B911-1606F7F527BB}"/>
              </a:ext>
            </a:extLst>
          </p:cNvPr>
          <p:cNvSpPr/>
          <p:nvPr/>
        </p:nvSpPr>
        <p:spPr>
          <a:xfrm>
            <a:off x="11152" y="838200"/>
            <a:ext cx="1066800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Tool </a:t>
            </a:r>
            <a:r>
              <a:rPr lang="en-US" sz="2400" b="1" dirty="0">
                <a:solidFill>
                  <a:srgbClr val="00B0F0"/>
                </a:solidFill>
              </a:rPr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4384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Distance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02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B1A08B7-400B-1C4E-9A56-8401DBFD04FD}"/>
              </a:ext>
            </a:extLst>
          </p:cNvPr>
          <p:cNvCxnSpPr>
            <a:cxnSpLocks/>
          </p:cNvCxnSpPr>
          <p:nvPr/>
        </p:nvCxnSpPr>
        <p:spPr>
          <a:xfrm>
            <a:off x="-152400" y="6126163"/>
            <a:ext cx="883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F6AE9D-1AAD-574D-A68D-2F88674A9816}"/>
              </a:ext>
            </a:extLst>
          </p:cNvPr>
          <p:cNvCxnSpPr>
            <a:cxnSpLocks/>
          </p:cNvCxnSpPr>
          <p:nvPr/>
        </p:nvCxnSpPr>
        <p:spPr>
          <a:xfrm flipV="1">
            <a:off x="446042" y="1600200"/>
            <a:ext cx="11158" cy="541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486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943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339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472F305-BC67-24AD-5C14-0CEE922FE4E9}"/>
              </a:ext>
            </a:extLst>
          </p:cNvPr>
          <p:cNvCxnSpPr/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/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8E36D9-65DF-5B23-41DC-D029E8D9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18" y="6109807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/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A43BA6E-E10A-3C27-2C0F-C9F4EE30A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" y="5313010"/>
                <a:ext cx="293642" cy="369332"/>
              </a:xfrm>
              <a:prstGeom prst="rect">
                <a:avLst/>
              </a:prstGeom>
              <a:blipFill>
                <a:blip r:embed="rId4"/>
                <a:stretch>
                  <a:fillRect r="-4167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969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  <p:bldP spid="47" grpId="0" animBg="1"/>
      <p:bldP spid="49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74" grpId="0" animBg="1"/>
      <p:bldP spid="88" grpId="0" animBg="1"/>
      <p:bldP spid="89" grpId="0" animBg="1"/>
      <p:bldP spid="73" grpId="0" animBg="1"/>
      <p:bldP spid="117" grpId="0"/>
      <p:bldP spid="1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B3F5-BCE5-2517-A7A3-DA86143C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6F4C-F596-9653-D328-8C7B8F4E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Ponder over the algorithm.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How will you </a:t>
            </a:r>
            <a:r>
              <a:rPr lang="en-US" sz="2400" u="sng" dirty="0"/>
              <a:t>divide</a:t>
            </a:r>
            <a:r>
              <a:rPr lang="en-US" sz="2400" dirty="0"/>
              <a:t> the problem 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How will you make use of the </a:t>
            </a:r>
            <a:r>
              <a:rPr lang="en-IN" sz="2400" u="sng" dirty="0"/>
              <a:t>two tools</a:t>
            </a:r>
            <a:r>
              <a:rPr lang="en-IN" sz="2400" dirty="0"/>
              <a:t> to solve the problem ?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Spend at least </a:t>
            </a:r>
            <a:r>
              <a:rPr lang="en-IN" sz="2400" b="1" dirty="0">
                <a:solidFill>
                  <a:srgbClr val="00B0F0"/>
                </a:solidFill>
              </a:rPr>
              <a:t>30 minutes </a:t>
            </a:r>
            <a:r>
              <a:rPr lang="en-IN" sz="2400" dirty="0"/>
              <a:t>pondering over these questions </a:t>
            </a:r>
          </a:p>
          <a:p>
            <a:pPr marL="0" indent="0">
              <a:buNone/>
            </a:pPr>
            <a:r>
              <a:rPr lang="en-IN" sz="2400" dirty="0"/>
              <a:t>before coming to the next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F6C4-FE0C-CB6B-A31E-09F5DF77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8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>
                <a:solidFill>
                  <a:schemeClr val="tx1"/>
                </a:solidFill>
              </a:rPr>
              <a:t>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90AA6-8920-C7B8-23A8-CA14080AAD41}"/>
              </a:ext>
            </a:extLst>
          </p:cNvPr>
          <p:cNvSpPr txBox="1"/>
          <p:nvPr/>
        </p:nvSpPr>
        <p:spPr>
          <a:xfrm>
            <a:off x="1143000" y="5486400"/>
            <a:ext cx="7632731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algorithmic problem lies at the core of the “Joint Seat Allocation” software. </a:t>
            </a:r>
          </a:p>
          <a:p>
            <a:pPr algn="ctr"/>
            <a:r>
              <a:rPr lang="en-US" dirty="0"/>
              <a:t>This software assigned you to your discipline at IIT Kanpur in 2020/21.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527991" y="1219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33" grpId="0" animBg="1"/>
      <p:bldP spid="33" grpId="1" animBg="1"/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Unique-path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Problem</a:t>
            </a:r>
            <a:br>
              <a:rPr lang="en-US" b="1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2.5|3.5|15.4|0.7|5.6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1|4.9|1.8|1|1.9|5.5|8.2|2.6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|5.7|0.7|2.3|2.1|4.2|0.9|1.3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1|8|3|3.7|1.2|7.6|1.4|4.9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</TotalTime>
  <Words>1043</Words>
  <Application>Microsoft Office PowerPoint</Application>
  <PresentationFormat>On-screen Show (4:3)</PresentationFormat>
  <Paragraphs>320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Bauhaus 93</vt:lpstr>
      <vt:lpstr>Calibri</vt:lpstr>
      <vt:lpstr>Cambria Math</vt:lpstr>
      <vt:lpstr>Edwardian Script ITC</vt:lpstr>
      <vt:lpstr>Wingdings</vt:lpstr>
      <vt:lpstr>Office Theme</vt:lpstr>
      <vt:lpstr>Design and Analysis of Algorithms </vt:lpstr>
      <vt:lpstr>Aim of the course</vt:lpstr>
      <vt:lpstr>Problem 1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Problem 2</vt:lpstr>
      <vt:lpstr>Unique-path graph </vt:lpstr>
      <vt:lpstr>Problem 3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Problem 4</vt:lpstr>
      <vt:lpstr>PowerPoint Presentation</vt:lpstr>
      <vt:lpstr>Problem 5</vt:lpstr>
      <vt:lpstr>Distance between 2 points</vt:lpstr>
      <vt:lpstr>The Closest Pair Distance Problem</vt:lpstr>
      <vt:lpstr>The Closest Pair Distance Problem</vt:lpstr>
      <vt:lpstr>Question 1 </vt:lpstr>
      <vt:lpstr>Question 2 </vt:lpstr>
      <vt:lpstr>a Divide and Conquer algorithm for </vt:lpstr>
      <vt:lpstr>The divide step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780</cp:revision>
  <dcterms:created xsi:type="dcterms:W3CDTF">2011-12-03T04:13:03Z</dcterms:created>
  <dcterms:modified xsi:type="dcterms:W3CDTF">2023-07-31T06:18:48Z</dcterms:modified>
</cp:coreProperties>
</file>