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593" r:id="rId2"/>
    <p:sldId id="619" r:id="rId3"/>
    <p:sldId id="552" r:id="rId4"/>
    <p:sldId id="620" r:id="rId5"/>
    <p:sldId id="617" r:id="rId6"/>
    <p:sldId id="579" r:id="rId7"/>
    <p:sldId id="580" r:id="rId8"/>
    <p:sldId id="581" r:id="rId9"/>
    <p:sldId id="582" r:id="rId10"/>
    <p:sldId id="621" r:id="rId11"/>
    <p:sldId id="623" r:id="rId12"/>
    <p:sldId id="555" r:id="rId13"/>
    <p:sldId id="624" r:id="rId14"/>
    <p:sldId id="519" r:id="rId15"/>
    <p:sldId id="592" r:id="rId16"/>
    <p:sldId id="523" r:id="rId17"/>
    <p:sldId id="528" r:id="rId18"/>
    <p:sldId id="521" r:id="rId19"/>
    <p:sldId id="525" r:id="rId20"/>
    <p:sldId id="526" r:id="rId21"/>
    <p:sldId id="527" r:id="rId22"/>
    <p:sldId id="530" r:id="rId23"/>
    <p:sldId id="628" r:id="rId24"/>
    <p:sldId id="529" r:id="rId25"/>
    <p:sldId id="627" r:id="rId26"/>
    <p:sldId id="604" r:id="rId27"/>
    <p:sldId id="603" r:id="rId28"/>
    <p:sldId id="483" r:id="rId29"/>
    <p:sldId id="615" r:id="rId30"/>
    <p:sldId id="493" r:id="rId31"/>
    <p:sldId id="514" r:id="rId32"/>
    <p:sldId id="488" r:id="rId33"/>
    <p:sldId id="515" r:id="rId34"/>
    <p:sldId id="489" r:id="rId35"/>
    <p:sldId id="61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517" autoAdjust="0"/>
  </p:normalViewPr>
  <p:slideViewPr>
    <p:cSldViewPr>
      <p:cViewPr varScale="1">
        <p:scale>
          <a:sx n="108" d="100"/>
          <a:sy n="108" d="100"/>
        </p:scale>
        <p:origin x="11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illustrate its usefulness with the help of an example.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42.png"/><Relationship Id="rId7" Type="http://schemas.openxmlformats.org/officeDocument/2006/relationships/image" Target="../media/image2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7.png"/><Relationship Id="rId5" Type="http://schemas.openxmlformats.org/officeDocument/2006/relationships/image" Target="../media/image172.png"/><Relationship Id="rId10" Type="http://schemas.openxmlformats.org/officeDocument/2006/relationships/image" Target="../media/image26.png"/><Relationship Id="rId4" Type="http://schemas.openxmlformats.org/officeDocument/2006/relationships/image" Target="../media/image43.png"/><Relationship Id="rId9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20.png"/><Relationship Id="rId7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9.png"/><Relationship Id="rId9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0.png"/><Relationship Id="rId7" Type="http://schemas.openxmlformats.org/officeDocument/2006/relationships/image" Target="../media/image3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20.png"/><Relationship Id="rId7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34.png"/><Relationship Id="rId5" Type="http://schemas.openxmlformats.org/officeDocument/2006/relationships/image" Target="../media/image2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8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50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0.png"/><Relationship Id="rId9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28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10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6C31"/>
                </a:solidFill>
              </a:rPr>
              <a:t>A </a:t>
            </a:r>
            <a:r>
              <a:rPr lang="en-US" sz="2800" b="1" dirty="0">
                <a:solidFill>
                  <a:srgbClr val="7030A0"/>
                </a:solidFill>
              </a:rPr>
              <a:t>generic </a:t>
            </a:r>
            <a:r>
              <a:rPr lang="en-US" sz="2800" b="1" dirty="0">
                <a:solidFill>
                  <a:srgbClr val="006C31"/>
                </a:solidFill>
              </a:rPr>
              <a:t>way to design </a:t>
            </a:r>
            <a:r>
              <a:rPr lang="en-US" sz="2800" b="1" dirty="0">
                <a:solidFill>
                  <a:srgbClr val="7030A0"/>
                </a:solidFill>
              </a:rPr>
              <a:t>Greedy Algorithms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20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> ?</a:t>
                </a:r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 be the least weight edge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).  Transform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into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as follows.</a:t>
                </a:r>
              </a:p>
              <a:p>
                <a:r>
                  <a:rPr lang="en-US" sz="1800" b="1" dirty="0"/>
                  <a:t>Remove</a:t>
                </a:r>
                <a:r>
                  <a:rPr lang="en-US" sz="1800" dirty="0"/>
                  <a:t> vertices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 and </a:t>
                </a:r>
                <a:r>
                  <a:rPr lang="en-US" sz="1800" b="1" dirty="0"/>
                  <a:t>add </a:t>
                </a:r>
                <a:r>
                  <a:rPr lang="en-US" sz="1800" dirty="0"/>
                  <a:t>a new vertex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w</a:t>
                </a:r>
              </a:p>
              <a:p>
                <a:r>
                  <a:rPr lang="en-US" sz="1800" dirty="0"/>
                  <a:t>For each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For each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In case of multiple edges between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w </a:t>
                </a:r>
                <a:r>
                  <a:rPr lang="en-US" sz="1800" dirty="0"/>
                  <a:t>and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, keep only the </a:t>
                </a:r>
                <a:r>
                  <a:rPr lang="en-US" sz="1800" b="1" dirty="0"/>
                  <a:t>lighter</a:t>
                </a:r>
                <a:r>
                  <a:rPr lang="en-US" sz="1800" dirty="0"/>
                  <a:t> weight edge.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D941B-23F1-BBC7-08C2-A1DAE8E28B41}"/>
              </a:ext>
            </a:extLst>
          </p:cNvPr>
          <p:cNvSpPr/>
          <p:nvPr/>
        </p:nvSpPr>
        <p:spPr>
          <a:xfrm>
            <a:off x="3048000" y="2930371"/>
            <a:ext cx="2895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95EED6-48ED-E9A6-80F6-AB5F7D284208}"/>
              </a:ext>
            </a:extLst>
          </p:cNvPr>
          <p:cNvSpPr/>
          <p:nvPr/>
        </p:nvSpPr>
        <p:spPr>
          <a:xfrm>
            <a:off x="3124200" y="3276600"/>
            <a:ext cx="2895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DA02-0643-8ACF-7547-A471C4EE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097C7-2B73-3A3A-7F85-2672DDB6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04CEF89-4EFA-A353-8274-62D993302E01}"/>
                  </a:ext>
                </a:extLst>
              </p:cNvPr>
              <p:cNvSpPr/>
              <p:nvPr/>
            </p:nvSpPr>
            <p:spPr>
              <a:xfrm>
                <a:off x="3332479" y="2590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04CEF89-4EFA-A353-8274-62D993302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479" y="2590800"/>
                <a:ext cx="2514600" cy="6096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50081E-9BCC-C7EC-0B80-64B13A0F791B}"/>
                  </a:ext>
                </a:extLst>
              </p:cNvPr>
              <p:cNvSpPr/>
              <p:nvPr/>
            </p:nvSpPr>
            <p:spPr>
              <a:xfrm>
                <a:off x="3484879" y="4419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50081E-9BCC-C7EC-0B80-64B13A0F7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79" y="4419600"/>
                <a:ext cx="2133600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323476F-7E0F-16DD-4597-8D3033D6DD0F}"/>
                  </a:ext>
                </a:extLst>
              </p:cNvPr>
              <p:cNvSpPr/>
              <p:nvPr/>
            </p:nvSpPr>
            <p:spPr>
              <a:xfrm>
                <a:off x="1447800" y="2636838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MST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323476F-7E0F-16DD-4597-8D3033D6D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636838"/>
                <a:ext cx="1828800" cy="533400"/>
              </a:xfrm>
              <a:prstGeom prst="round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92F8389-AEE8-9C1F-E991-8F7C1993E908}"/>
                  </a:ext>
                </a:extLst>
              </p:cNvPr>
              <p:cNvSpPr/>
              <p:nvPr/>
            </p:nvSpPr>
            <p:spPr>
              <a:xfrm>
                <a:off x="1606446" y="4449762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MST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92F8389-AEE8-9C1F-E991-8F7C1993E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46" y="4449762"/>
                <a:ext cx="1828800" cy="5334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7DE1B-A12F-676E-71DF-6AB15FFD10A5}"/>
                  </a:ext>
                </a:extLst>
              </p:cNvPr>
              <p:cNvSpPr txBox="1"/>
              <p:nvPr/>
            </p:nvSpPr>
            <p:spPr>
              <a:xfrm>
                <a:off x="1271005" y="528935"/>
                <a:ext cx="6561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Weight of MST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Weight of MST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2400" dirty="0"/>
                  <a:t>(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7DE1B-A12F-676E-71DF-6AB15FFD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05" y="528935"/>
                <a:ext cx="6561348" cy="461665"/>
              </a:xfrm>
              <a:prstGeom prst="rect">
                <a:avLst/>
              </a:prstGeom>
              <a:blipFill>
                <a:blip r:embed="rId6"/>
                <a:stretch>
                  <a:fillRect l="-1351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Up Arrow 9">
            <a:extLst>
              <a:ext uri="{FF2B5EF4-FFF2-40B4-BE49-F238E27FC236}">
                <a16:creationId xmlns:a16="http://schemas.microsoft.com/office/drawing/2014/main" id="{120485F5-3E0C-2DE2-F583-CDF20E37B465}"/>
              </a:ext>
            </a:extLst>
          </p:cNvPr>
          <p:cNvSpPr/>
          <p:nvPr/>
        </p:nvSpPr>
        <p:spPr>
          <a:xfrm>
            <a:off x="2209800" y="333668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1E2DA-047A-6F60-2ABE-6D0A2A791722}"/>
              </a:ext>
            </a:extLst>
          </p:cNvPr>
          <p:cNvSpPr txBox="1"/>
          <p:nvPr/>
        </p:nvSpPr>
        <p:spPr>
          <a:xfrm>
            <a:off x="3407764" y="5715"/>
            <a:ext cx="183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820A477-EB55-AA0A-F638-EBA8166D938C}"/>
              </a:ext>
            </a:extLst>
          </p:cNvPr>
          <p:cNvSpPr/>
          <p:nvPr/>
        </p:nvSpPr>
        <p:spPr>
          <a:xfrm>
            <a:off x="3657600" y="3336684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5F6E3-F6ED-5529-9A01-85A4A623D70B}"/>
              </a:ext>
            </a:extLst>
          </p:cNvPr>
          <p:cNvSpPr txBox="1"/>
          <p:nvPr/>
        </p:nvSpPr>
        <p:spPr>
          <a:xfrm>
            <a:off x="5372725" y="3680757"/>
            <a:ext cx="39846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 </a:t>
            </a:r>
            <a:r>
              <a:rPr lang="en-US" b="1" dirty="0">
                <a:solidFill>
                  <a:srgbClr val="C00000"/>
                </a:solidFill>
              </a:rPr>
              <a:t>Theorem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77F75-A49C-FAE7-63A7-6ECA48E97AD6}"/>
              </a:ext>
            </a:extLst>
          </p:cNvPr>
          <p:cNvSpPr txBox="1"/>
          <p:nvPr/>
        </p:nvSpPr>
        <p:spPr>
          <a:xfrm flipH="1">
            <a:off x="1730956" y="3709292"/>
            <a:ext cx="712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How ?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1F0C1-F504-0013-720B-AA61E0D82B3F}"/>
              </a:ext>
            </a:extLst>
          </p:cNvPr>
          <p:cNvSpPr txBox="1"/>
          <p:nvPr/>
        </p:nvSpPr>
        <p:spPr>
          <a:xfrm>
            <a:off x="3962401" y="1080594"/>
            <a:ext cx="516845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 the rest of the lecture, we shall discuss a technique which wil</a:t>
            </a:r>
            <a:r>
              <a:rPr lang="en-US" dirty="0"/>
              <a:t>l also help you do this homework.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68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2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2" grpId="0"/>
      <p:bldP spid="11" grpId="0" animBg="1"/>
      <p:bldP spid="12" grpId="0" uiExpand="1" animBg="1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Finding the </a:t>
            </a:r>
            <a:r>
              <a:rPr lang="en-US" sz="3200" dirty="0">
                <a:solidFill>
                  <a:srgbClr val="7030A0"/>
                </a:solidFill>
              </a:rPr>
              <a:t>labeled binary tree </a:t>
            </a:r>
            <a:r>
              <a:rPr lang="en-US" sz="3200" dirty="0"/>
              <a:t>for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2743200"/>
            <a:ext cx="388420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the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rgbClr val="006C31"/>
                </a:solidFill>
              </a:rPr>
              <a:t>optimal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prefix codes </a:t>
            </a:r>
          </a:p>
        </p:txBody>
      </p:sp>
    </p:spTree>
    <p:extLst>
      <p:ext uri="{BB962C8B-B14F-4D97-AF65-F5344CB8AC3E}">
        <p14:creationId xmlns:p14="http://schemas.microsoft.com/office/powerpoint/2010/main" val="3625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6071821" y="4093845"/>
            <a:ext cx="1531327" cy="169735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14D2BCC-6293-6EE2-17EF-FC17CDD5927B}"/>
              </a:ext>
            </a:extLst>
          </p:cNvPr>
          <p:cNvSpPr txBox="1"/>
          <p:nvPr/>
        </p:nvSpPr>
        <p:spPr>
          <a:xfrm>
            <a:off x="174885" y="5683441"/>
            <a:ext cx="481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Theorem </a:t>
            </a:r>
            <a:r>
              <a:rPr lang="en-US" sz="1800" b="1" dirty="0">
                <a:solidFill>
                  <a:srgbClr val="0070C0"/>
                </a:solidFill>
              </a:rPr>
              <a:t>2</a:t>
            </a:r>
            <a:r>
              <a:rPr lang="en-US" sz="1800" dirty="0">
                <a:solidFill>
                  <a:srgbClr val="C00000"/>
                </a:solidFill>
              </a:rPr>
              <a:t>:</a:t>
            </a:r>
            <a:r>
              <a:rPr lang="en-US" sz="1800" dirty="0"/>
              <a:t> There exists </a:t>
            </a:r>
            <a:r>
              <a:rPr lang="en-US" sz="1800" u="sng" dirty="0"/>
              <a:t>an</a:t>
            </a:r>
            <a:r>
              <a:rPr lang="en-US" sz="1800" dirty="0"/>
              <a:t> optimal prefix 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7DFFEC-43E6-D242-0735-2A292C4645C6}"/>
                  </a:ext>
                </a:extLst>
              </p:cNvPr>
              <p:cNvSpPr txBox="1"/>
              <p:nvPr/>
            </p:nvSpPr>
            <p:spPr>
              <a:xfrm>
                <a:off x="4909074" y="5680134"/>
                <a:ext cx="3701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 appear as siblings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7DFFEC-43E6-D242-0735-2A292C464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074" y="5680134"/>
                <a:ext cx="3701526" cy="369332"/>
              </a:xfrm>
              <a:prstGeom prst="rect">
                <a:avLst/>
              </a:prstGeom>
              <a:blipFill>
                <a:blip r:embed="rId5"/>
                <a:stretch>
                  <a:fillRect l="-13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51">
            <a:extLst>
              <a:ext uri="{FF2B5EF4-FFF2-40B4-BE49-F238E27FC236}">
                <a16:creationId xmlns:a16="http://schemas.microsoft.com/office/drawing/2014/main" id="{D0789B27-9B5D-9F2A-371C-2D6CE5D35526}"/>
              </a:ext>
            </a:extLst>
          </p:cNvPr>
          <p:cNvSpPr/>
          <p:nvPr/>
        </p:nvSpPr>
        <p:spPr>
          <a:xfrm>
            <a:off x="4970308" y="937465"/>
            <a:ext cx="4099324" cy="1339741"/>
          </a:xfrm>
          <a:prstGeom prst="cloudCallout">
            <a:avLst>
              <a:gd name="adj1" fmla="val -21918"/>
              <a:gd name="adj2" fmla="val 833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From this picture, can you design the greedy step that you will perform to compute the smaller instance ?</a:t>
            </a:r>
          </a:p>
        </p:txBody>
      </p:sp>
    </p:spTree>
    <p:extLst>
      <p:ext uri="{BB962C8B-B14F-4D97-AF65-F5344CB8AC3E}">
        <p14:creationId xmlns:p14="http://schemas.microsoft.com/office/powerpoint/2010/main" val="42716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44" grpId="0"/>
      <p:bldP spid="52" grpId="0"/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6448682" y="3911957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80638" y="3681333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71821" y="3264455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  <a:blipFill>
                <a:blip r:embed="rId2"/>
                <a:stretch>
                  <a:fillRect t="-10000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561906" y="3894321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48400" y="4343400"/>
            <a:ext cx="1159120" cy="793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272C6F-D9F2-B616-A9D4-6811C3D4AF17}"/>
                  </a:ext>
                </a:extLst>
              </p:cNvPr>
              <p:cNvSpPr txBox="1"/>
              <p:nvPr/>
            </p:nvSpPr>
            <p:spPr>
              <a:xfrm>
                <a:off x="5528235" y="5843484"/>
                <a:ext cx="242162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’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272C6F-D9F2-B616-A9D4-6811C3D4A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35" y="5843484"/>
                <a:ext cx="2421625" cy="369332"/>
              </a:xfrm>
              <a:prstGeom prst="rect">
                <a:avLst/>
              </a:prstGeom>
              <a:blipFill>
                <a:blip r:embed="rId3"/>
                <a:stretch>
                  <a:fillRect l="-518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2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400" b="1" dirty="0">
                        <a:latin typeface="Cambria Math"/>
                      </a:rPr>
                      <m:t>=</m:t>
                    </m:r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Note</a:t>
                </a:r>
                <a:r>
                  <a:rPr lang="en-US" sz="2000" b="1" dirty="0">
                    <a:sym typeface="Wingdings" pitchFamily="2" charset="2"/>
                  </a:rPr>
                  <a:t>:  </a:t>
                </a:r>
                <a:r>
                  <a:rPr lang="en-US" sz="2000" dirty="0">
                    <a:sym typeface="Wingdings" pitchFamily="2" charset="2"/>
                  </a:rPr>
                  <a:t>Establishing this relation will lead to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an efficient algorithm to extract </a:t>
                </a:r>
                <a:r>
                  <a:rPr lang="en-US" sz="2000" b="1" dirty="0"/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from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 l="-741" b="-4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5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378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’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50" t="-6452" r="-325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800777" y="5481042"/>
            <a:ext cx="2438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29068" y="5605790"/>
            <a:ext cx="433132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118360"/>
            <a:ext cx="2133600" cy="17068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4000" y="2895600"/>
            <a:ext cx="9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Relation ?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686F5-9B4B-A935-0C7C-F4562787E3B3}"/>
              </a:ext>
            </a:extLst>
          </p:cNvPr>
          <p:cNvSpPr/>
          <p:nvPr/>
        </p:nvSpPr>
        <p:spPr>
          <a:xfrm>
            <a:off x="1232170" y="6051550"/>
            <a:ext cx="372083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35D3C-A395-67B0-32A5-F4A16C7D3647}"/>
              </a:ext>
            </a:extLst>
          </p:cNvPr>
          <p:cNvSpPr/>
          <p:nvPr/>
        </p:nvSpPr>
        <p:spPr>
          <a:xfrm>
            <a:off x="2819400" y="6410980"/>
            <a:ext cx="3720830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 animBg="1"/>
      <p:bldP spid="13" grpId="0" animBg="1"/>
      <p:bldP spid="14" grpId="0" animBg="1"/>
      <p:bldP spid="14" grpId="1" animBg="1"/>
      <p:bldP spid="16" grpId="0" animBg="1"/>
      <p:bldP spid="17" grpId="0" animBg="1"/>
      <p:bldP spid="18" grpId="0"/>
      <p:bldP spid="9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Proof for</a:t>
                </a:r>
                <a:br>
                  <a:rPr lang="en-US" sz="2800" b="1" dirty="0"/>
                </a:br>
                <a:br>
                  <a:rPr lang="en-US" sz="2800" b="1" dirty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6C31"/>
                </a:solidFill>
              </a:rPr>
              <a:t>Spend some time thinking about the proof  </a:t>
            </a:r>
          </a:p>
          <a:p>
            <a:r>
              <a:rPr lang="en-US" sz="2000" dirty="0">
                <a:solidFill>
                  <a:srgbClr val="006C31"/>
                </a:solidFill>
              </a:rPr>
              <a:t>before moving ahead.</a:t>
            </a:r>
          </a:p>
          <a:p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How to prove </a:t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</a:t>
                </a:r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r>
                      <a:rPr lang="en-US" sz="2000" b="1" i="0" dirty="0" smtClean="0">
                        <a:solidFill>
                          <a:srgbClr val="7030A0"/>
                        </a:solidFill>
                        <a:latin typeface="Cambria Math"/>
                      </a:rPr>
                      <m:t>𝐓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743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810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3733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</p:spPr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91533" y="1828800"/>
            <a:ext cx="4021813" cy="1440339"/>
            <a:chOff x="2591533" y="2064861"/>
            <a:chExt cx="4021813" cy="1440339"/>
          </a:xfrm>
        </p:grpSpPr>
        <p:grpSp>
          <p:nvGrpSpPr>
            <p:cNvPr id="22" name="Group 21"/>
            <p:cNvGrpSpPr/>
            <p:nvPr/>
          </p:nvGrpSpPr>
          <p:grpSpPr>
            <a:xfrm>
              <a:off x="2591533" y="2064861"/>
              <a:ext cx="3201865" cy="1255435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572608" y="213661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/>
          <p:cNvSpPr/>
          <p:nvPr/>
        </p:nvSpPr>
        <p:spPr>
          <a:xfrm>
            <a:off x="838200" y="12192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B0A391-C203-CB4C-B35D-2F3C7D987BDA}"/>
              </a:ext>
            </a:extLst>
          </p:cNvPr>
          <p:cNvGrpSpPr/>
          <p:nvPr/>
        </p:nvGrpSpPr>
        <p:grpSpPr>
          <a:xfrm>
            <a:off x="3069029" y="3086815"/>
            <a:ext cx="1502971" cy="2087324"/>
            <a:chOff x="3069029" y="3086815"/>
            <a:chExt cx="1502971" cy="2087324"/>
          </a:xfrm>
        </p:grpSpPr>
        <p:grpSp>
          <p:nvGrpSpPr>
            <p:cNvPr id="16" name="Group 15"/>
            <p:cNvGrpSpPr/>
            <p:nvPr/>
          </p:nvGrpSpPr>
          <p:grpSpPr>
            <a:xfrm>
              <a:off x="3429000" y="3086815"/>
              <a:ext cx="1143000" cy="2087324"/>
              <a:chOff x="3429000" y="3322876"/>
              <a:chExt cx="1143000" cy="2087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4114800" y="5040868"/>
                    <a:ext cx="3850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</m:oMath>
                    </a14:m>
                    <a:r>
                      <a:rPr lang="en-US" dirty="0">
                        <a:solidFill>
                          <a:srgbClr val="7030A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5040868"/>
                    <a:ext cx="38504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r="-111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Group 2"/>
              <p:cNvGrpSpPr/>
              <p:nvPr/>
            </p:nvGrpSpPr>
            <p:grpSpPr>
              <a:xfrm>
                <a:off x="3657600" y="3593068"/>
                <a:ext cx="914400" cy="1475860"/>
                <a:chOff x="3429000" y="3264455"/>
                <a:chExt cx="914400" cy="147586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824434" y="3911957"/>
                  <a:ext cx="290366" cy="41687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3637817" y="3681333"/>
                  <a:ext cx="278423" cy="270193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429000" y="3264455"/>
                  <a:ext cx="290366" cy="416878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3919085" y="3894321"/>
                  <a:ext cx="275579" cy="327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829049" y="4343400"/>
                  <a:ext cx="514351" cy="396915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3429000" y="3322876"/>
                <a:ext cx="278423" cy="270192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798C1AF-E610-F04C-BA5D-5F156DC6FEB6}"/>
                </a:ext>
              </a:extLst>
            </p:cNvPr>
            <p:cNvCxnSpPr/>
            <p:nvPr/>
          </p:nvCxnSpPr>
          <p:spPr>
            <a:xfrm flipH="1">
              <a:off x="3069029" y="3325574"/>
              <a:ext cx="359971" cy="48442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7F66CD-B762-A54F-B7FF-47A7EBB89E14}"/>
                </a:ext>
              </a:extLst>
            </p:cNvPr>
            <p:cNvCxnSpPr/>
            <p:nvPr/>
          </p:nvCxnSpPr>
          <p:spPr>
            <a:xfrm flipH="1">
              <a:off x="3526229" y="4011374"/>
              <a:ext cx="359971" cy="48442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828800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4053034" y="4004509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6417" y="3773885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57600" y="3357007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7685" y="3986873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7649" y="4435952"/>
            <a:ext cx="514351" cy="738187"/>
            <a:chOff x="4057649" y="4672013"/>
            <a:chExt cx="514351" cy="738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057649" y="4672013"/>
              <a:ext cx="514351" cy="3969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3429000" y="3086815"/>
            <a:ext cx="278423" cy="27019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735366" y="4432777"/>
            <a:ext cx="1141434" cy="1221163"/>
            <a:chOff x="6333959" y="4838541"/>
            <a:chExt cx="1141434" cy="1221163"/>
          </a:xfrm>
        </p:grpSpPr>
        <p:grpSp>
          <p:nvGrpSpPr>
            <p:cNvPr id="39" name="Group 38"/>
            <p:cNvGrpSpPr/>
            <p:nvPr/>
          </p:nvGrpSpPr>
          <p:grpSpPr>
            <a:xfrm>
              <a:off x="6333959" y="4838541"/>
              <a:ext cx="1141434" cy="1221163"/>
              <a:chOff x="6333959" y="4838541"/>
              <a:chExt cx="1141434" cy="122116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6333959" y="5514029"/>
                <a:ext cx="448304" cy="545675"/>
                <a:chOff x="6528153" y="5334000"/>
                <a:chExt cx="490775" cy="61556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9434" r="-21918" b="-43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blipFill rotWithShape="1">
                <a:blip r:embed="rId8"/>
                <a:stretch>
                  <a:fillRect r="-245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2209800" y="59436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B6D92C-FD3A-AE46-B884-D92F21EA227D}"/>
              </a:ext>
            </a:extLst>
          </p:cNvPr>
          <p:cNvCxnSpPr/>
          <p:nvPr/>
        </p:nvCxnSpPr>
        <p:spPr>
          <a:xfrm flipH="1">
            <a:off x="3069029" y="33255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A1744C-BFFD-4E41-B805-7CD34C0E6156}"/>
              </a:ext>
            </a:extLst>
          </p:cNvPr>
          <p:cNvCxnSpPr/>
          <p:nvPr/>
        </p:nvCxnSpPr>
        <p:spPr>
          <a:xfrm flipH="1">
            <a:off x="3526229" y="40113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1424EEB-C418-CA4B-99B1-6F4235F9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8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Finding the </a:t>
            </a:r>
            <a:r>
              <a:rPr lang="en-US" sz="3200" dirty="0">
                <a:solidFill>
                  <a:srgbClr val="7030A0"/>
                </a:solidFill>
              </a:rPr>
              <a:t>labeled binary tree </a:t>
            </a:r>
            <a:r>
              <a:rPr lang="en-US" sz="3200" dirty="0"/>
              <a:t>for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2743200"/>
            <a:ext cx="388420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the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rgbClr val="006C31"/>
                </a:solidFill>
              </a:rPr>
              <a:t>optimal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prefix codes 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83B82EF-B1A5-DFBB-F0A8-DDF9CFAB0B1F}"/>
              </a:ext>
            </a:extLst>
          </p:cNvPr>
          <p:cNvSpPr txBox="1">
            <a:spLocks/>
          </p:cNvSpPr>
          <p:nvPr/>
        </p:nvSpPr>
        <p:spPr bwMode="auto">
          <a:xfrm>
            <a:off x="685800" y="15716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solidFill>
                  <a:srgbClr val="7030A0"/>
                </a:solidFill>
              </a:rPr>
              <a:t>Recap </a:t>
            </a:r>
            <a:r>
              <a:rPr lang="en-US"/>
              <a:t>of last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04535" y="3321699"/>
            <a:ext cx="1138114" cy="1823948"/>
            <a:chOff x="6148021" y="3813730"/>
            <a:chExt cx="1327372" cy="22211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221173"/>
              <a:chOff x="6148021" y="3813730"/>
              <a:chExt cx="1327372" cy="22211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56840" y="5514016"/>
                <a:ext cx="486601" cy="520883"/>
                <a:chOff x="6553200" y="5334000"/>
                <a:chExt cx="532700" cy="58760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1364" r="-39683" b="-7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1364" r="-41270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4965145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4965145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C00000"/>
                </a:solidFill>
              </a:rPr>
              <a:t>Theorem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8200" y="11430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9" grpId="0" animBg="1"/>
      <p:bldP spid="21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  <m:r>
                          <a:rPr lang="en-US" sz="24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  <m:r>
                      <a:rPr lang="en-US" sz="1800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 b="-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27663" y="3853405"/>
            <a:ext cx="248965" cy="342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83579" y="3664024"/>
            <a:ext cx="238725" cy="22187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04535" y="3321699"/>
            <a:ext cx="248965" cy="34232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4743" y="3838922"/>
            <a:ext cx="236287" cy="26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83580" y="4163237"/>
            <a:ext cx="959069" cy="982410"/>
            <a:chOff x="5983580" y="4163237"/>
            <a:chExt cx="959069" cy="982410"/>
          </a:xfrm>
        </p:grpSpPr>
        <p:sp>
          <p:nvSpPr>
            <p:cNvPr id="14" name="Oval 13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1364" r="-39683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41270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582831" y="4267200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05381" y="4267200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C00000"/>
                </a:solidFill>
              </a:rPr>
              <a:t>Theorem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212022" y="4191000"/>
            <a:ext cx="493578" cy="597932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20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b="0" i="0" dirty="0" smtClean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blipFill rotWithShape="1">
                <a:blip r:embed="rId8"/>
                <a:stretch>
                  <a:fillRect r="-2048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2439801" y="6006811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57" grpId="0" animBg="1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We proved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  <m:r>
                      <a:rPr lang="en-US" sz="2000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≥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Using (1) and (2)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352800" y="3124200"/>
            <a:ext cx="914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9812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8100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7800" y="5143500"/>
            <a:ext cx="5090950" cy="6477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hought Bubble: Cloud 8">
                <a:extLst>
                  <a:ext uri="{FF2B5EF4-FFF2-40B4-BE49-F238E27FC236}">
                    <a16:creationId xmlns:a16="http://schemas.microsoft.com/office/drawing/2014/main" id="{EA2C7115-CD7D-C92D-EA1F-143BD3D4E792}"/>
                  </a:ext>
                </a:extLst>
              </p:cNvPr>
              <p:cNvSpPr/>
              <p:nvPr/>
            </p:nvSpPr>
            <p:spPr>
              <a:xfrm>
                <a:off x="5715000" y="3287371"/>
                <a:ext cx="4267200" cy="1414589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see how this relation can help us extract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from </a:t>
                </a:r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hought Bubble: Cloud 8">
                <a:extLst>
                  <a:ext uri="{FF2B5EF4-FFF2-40B4-BE49-F238E27FC236}">
                    <a16:creationId xmlns:a16="http://schemas.microsoft.com/office/drawing/2014/main" id="{EA2C7115-CD7D-C92D-EA1F-143BD3D4E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287371"/>
                <a:ext cx="4267200" cy="1414589"/>
              </a:xfrm>
              <a:prstGeom prst="cloud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828800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4053034" y="4004509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6417" y="3773885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57600" y="3357007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7685" y="3986873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7649" y="4435952"/>
            <a:ext cx="514351" cy="738187"/>
            <a:chOff x="4057649" y="4672013"/>
            <a:chExt cx="514351" cy="738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057649" y="4672013"/>
              <a:ext cx="514351" cy="3969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3429000" y="3086815"/>
            <a:ext cx="278423" cy="27019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735366" y="4432777"/>
            <a:ext cx="1141434" cy="1221163"/>
            <a:chOff x="6333959" y="4838541"/>
            <a:chExt cx="1141434" cy="1221163"/>
          </a:xfrm>
        </p:grpSpPr>
        <p:grpSp>
          <p:nvGrpSpPr>
            <p:cNvPr id="39" name="Group 38"/>
            <p:cNvGrpSpPr/>
            <p:nvPr/>
          </p:nvGrpSpPr>
          <p:grpSpPr>
            <a:xfrm>
              <a:off x="6333959" y="4838541"/>
              <a:ext cx="1141434" cy="1221163"/>
              <a:chOff x="6333959" y="4838541"/>
              <a:chExt cx="1141434" cy="122116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6333959" y="5514029"/>
                <a:ext cx="448304" cy="545675"/>
                <a:chOff x="6528153" y="5334000"/>
                <a:chExt cx="490775" cy="61556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9434" r="-21918" b="-43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blipFill rotWithShape="1">
                <a:blip r:embed="rId8"/>
                <a:stretch>
                  <a:fillRect r="-245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2286000" y="59436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B6D92C-FD3A-AE46-B884-D92F21EA227D}"/>
              </a:ext>
            </a:extLst>
          </p:cNvPr>
          <p:cNvCxnSpPr/>
          <p:nvPr/>
        </p:nvCxnSpPr>
        <p:spPr>
          <a:xfrm flipH="1">
            <a:off x="3069029" y="33255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A1744C-BFFD-4E41-B805-7CD34C0E6156}"/>
              </a:ext>
            </a:extLst>
          </p:cNvPr>
          <p:cNvCxnSpPr/>
          <p:nvPr/>
        </p:nvCxnSpPr>
        <p:spPr>
          <a:xfrm flipH="1">
            <a:off x="3526229" y="40113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1424EEB-C418-CA4B-99B1-6F4235F9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0BD8E1-C471-4496-CFA5-2D4B602F2EB5}"/>
                  </a:ext>
                </a:extLst>
              </p:cNvPr>
              <p:cNvSpPr txBox="1"/>
              <p:nvPr/>
            </p:nvSpPr>
            <p:spPr>
              <a:xfrm>
                <a:off x="2209800" y="111563"/>
                <a:ext cx="453297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8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b="1" i="1" dirty="0" smtClean="0">
                          <a:latin typeface="Cambria Math"/>
                        </a:rPr>
                        <m:t>=</m:t>
                      </m:r>
                      <m:r>
                        <a:rPr lang="en-US" sz="1800" b="1" dirty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8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dirty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800" i="1" dirty="0"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0BD8E1-C471-4496-CFA5-2D4B602F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11563"/>
                <a:ext cx="4532972" cy="369332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471BF77-5D1D-7366-4379-89286FEA7C79}"/>
              </a:ext>
            </a:extLst>
          </p:cNvPr>
          <p:cNvSpPr txBox="1"/>
          <p:nvPr/>
        </p:nvSpPr>
        <p:spPr>
          <a:xfrm>
            <a:off x="97427" y="120134"/>
            <a:ext cx="21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established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2CA6A0-3121-A3BC-F392-E7FD273B32A7}"/>
                  </a:ext>
                </a:extLst>
              </p:cNvPr>
              <p:cNvSpPr txBox="1"/>
              <p:nvPr/>
            </p:nvSpPr>
            <p:spPr>
              <a:xfrm>
                <a:off x="2168773" y="5960645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2CA6A0-3121-A3BC-F392-E7FD273B3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73" y="5960645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1B57B6-15F6-1E64-1330-E51AEE0B8E12}"/>
              </a:ext>
            </a:extLst>
          </p:cNvPr>
          <p:cNvSpPr txBox="1"/>
          <p:nvPr/>
        </p:nvSpPr>
        <p:spPr>
          <a:xfrm>
            <a:off x="108734" y="4894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28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 animBg="1"/>
      <p:bldP spid="54" grpId="0" animBg="1"/>
      <p:bldP spid="2" grpId="0" animBg="1"/>
      <p:bldP spid="18" grpId="0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The algorithm </a:t>
                </a:r>
                <a:r>
                  <a:rPr lang="en-US" sz="3200" b="1" dirty="0"/>
                  <a:t>based on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|=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,  return                        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{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 the two alphabets with </a:t>
                </a:r>
                <a:r>
                  <a:rPr lang="en-US" sz="2000" b="1" dirty="0"/>
                  <a:t>least frequencies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Create</a:t>
                </a:r>
                <a:r>
                  <a:rPr lang="en-US" sz="2000" dirty="0"/>
                  <a:t> a new alphabet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0" dirty="0" smtClean="0">
                        <a:solidFill>
                          <a:srgbClr val="006C3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6C3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Insert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r>
                  <a:rPr lang="en-US" sz="2000" b="1" dirty="0"/>
                  <a:t>Replace</a:t>
                </a:r>
                <a:r>
                  <a:rPr lang="en-US" sz="2000" dirty="0"/>
                  <a:t> node               in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by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return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0" y="4778710"/>
            <a:ext cx="457200" cy="584047"/>
            <a:chOff x="4057650" y="4672013"/>
            <a:chExt cx="493578" cy="62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114800" y="4900613"/>
                  <a:ext cx="436428" cy="3932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93216"/>
                </a:xfrm>
                <a:prstGeom prst="rect">
                  <a:avLst/>
                </a:prstGeom>
                <a:blipFill>
                  <a:blip r:embed="rId4"/>
                  <a:stretch>
                    <a:fillRect t="-8197" r="-60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1999" y="4724400"/>
            <a:ext cx="769014" cy="713563"/>
            <a:chOff x="5942575" y="4163237"/>
            <a:chExt cx="1000074" cy="982410"/>
          </a:xfrm>
        </p:grpSpPr>
        <p:sp>
          <p:nvSpPr>
            <p:cNvPr id="9" name="Oval 8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5625" r="-816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5625" r="-833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64786" y="1600200"/>
            <a:ext cx="769014" cy="713563"/>
            <a:chOff x="5942575" y="4163237"/>
            <a:chExt cx="1000074" cy="982410"/>
          </a:xfrm>
        </p:grpSpPr>
        <p:sp>
          <p:nvSpPr>
            <p:cNvPr id="21" name="Oval 20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5625" r="-833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5625" r="-816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complexity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413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6C31"/>
                    </a:solidFill>
                  </a:rPr>
                  <a:t>Homework: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Achieve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complexity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5715000" y="2438400"/>
            <a:ext cx="1905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04348" y="2895600"/>
            <a:ext cx="934052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504348" y="3962400"/>
            <a:ext cx="705452" cy="39404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76800" y="3581400"/>
                <a:ext cx="425196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based on </a:t>
                </a:r>
                <a:r>
                  <a:rPr lang="en-US" dirty="0"/>
                  <a:t>a suitable </a:t>
                </a:r>
                <a:r>
                  <a:rPr lang="en-US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dirty="0"/>
                  <a:t>about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81400"/>
                <a:ext cx="4251969" cy="369332"/>
              </a:xfrm>
              <a:prstGeom prst="rect">
                <a:avLst/>
              </a:prstGeom>
              <a:blipFill>
                <a:blip r:embed="rId2"/>
                <a:stretch>
                  <a:fillRect t="-8065" r="-857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74638"/>
            <a:ext cx="8444744" cy="1143000"/>
          </a:xfrm>
        </p:spPr>
        <p:txBody>
          <a:bodyPr/>
          <a:lstStyle/>
          <a:p>
            <a:r>
              <a:rPr lang="en-US" sz="2800" b="1" dirty="0"/>
              <a:t>A </a:t>
            </a:r>
            <a:r>
              <a:rPr lang="en-US" sz="2800" b="1" u="sng" dirty="0"/>
              <a:t>generic</a:t>
            </a:r>
            <a:r>
              <a:rPr lang="en-US" sz="2800" b="1" dirty="0"/>
              <a:t> way to </a:t>
            </a:r>
            <a:r>
              <a:rPr lang="en-US" sz="2800" b="1" dirty="0">
                <a:solidFill>
                  <a:srgbClr val="7030A0"/>
                </a:solidFill>
              </a:rPr>
              <a:t>design</a:t>
            </a:r>
            <a:r>
              <a:rPr lang="en-US" sz="2800" b="1" dirty="0"/>
              <a:t> and </a:t>
            </a:r>
            <a:r>
              <a:rPr lang="en-US" sz="2800" b="1" dirty="0" err="1">
                <a:solidFill>
                  <a:srgbClr val="7030A0"/>
                </a:solidFill>
              </a:rPr>
              <a:t>analyse</a:t>
            </a:r>
            <a:r>
              <a:rPr lang="en-US" sz="2800" b="1" dirty="0"/>
              <a:t> 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greedy </a:t>
            </a:r>
            <a:r>
              <a:rPr lang="en-US" sz="2800" b="1" dirty="0"/>
              <a:t>algorithm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/>
                  <a:t>: a given optimization problem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1. Try to establish </a:t>
                </a:r>
                <a:r>
                  <a:rPr lang="en-US" sz="2000" dirty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2. Try to prove </a:t>
                </a:r>
                <a:r>
                  <a:rPr lang="en-US" sz="2000" dirty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3"/>
                <a:stretch>
                  <a:fillRect l="-741" t="-563" b="-7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9565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10742" y="6400800"/>
            <a:ext cx="14789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6C31"/>
                </a:solidFill>
              </a:rPr>
              <a:t>use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Theorem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24660" y="1600200"/>
            <a:ext cx="227581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If you succeed, </a:t>
            </a:r>
          </a:p>
          <a:p>
            <a:pPr algn="ctr"/>
            <a:r>
              <a:rPr lang="en-US" dirty="0"/>
              <a:t>you have an algorithm</a:t>
            </a:r>
          </a:p>
        </p:txBody>
      </p:sp>
      <p:sp>
        <p:nvSpPr>
          <p:cNvPr id="20" name="Smiley Face 19"/>
          <p:cNvSpPr/>
          <p:nvPr/>
        </p:nvSpPr>
        <p:spPr>
          <a:xfrm>
            <a:off x="6248400" y="1143000"/>
            <a:ext cx="56134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D3ED8A-9B3F-26D2-33B5-38E0D12E1E15}"/>
              </a:ext>
            </a:extLst>
          </p:cNvPr>
          <p:cNvCxnSpPr>
            <a:cxnSpLocks/>
          </p:cNvCxnSpPr>
          <p:nvPr/>
        </p:nvCxnSpPr>
        <p:spPr>
          <a:xfrm flipH="1">
            <a:off x="6399282" y="3886200"/>
            <a:ext cx="834051" cy="2590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5943600"/>
            <a:ext cx="19494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from construction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animBg="1"/>
      <p:bldP spid="2" grpId="0"/>
      <p:bldP spid="3" grpId="0" uiExpand="1" build="p"/>
      <p:bldP spid="5" grpId="0" uiExpand="1" animBg="1"/>
      <p:bldP spid="6" grpId="0" uiExpand="1" animBg="1"/>
      <p:bldP spid="8" grpId="0" uiExpand="1" animBg="1"/>
      <p:bldP spid="11" grpId="0" animBg="1"/>
      <p:bldP spid="12" grpId="0" animBg="1"/>
      <p:bldP spid="13" grpId="0" animBg="1"/>
      <p:bldP spid="14" grpId="0" uiExpand="1" animBg="1"/>
      <p:bldP spid="15" grpId="0" uiExpand="1" animBg="1"/>
      <p:bldP spid="16" grpId="0" uiExpand="1" animBg="1"/>
      <p:bldP spid="18" grpId="0" animBg="1"/>
      <p:bldP spid="20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More Homework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</a:t>
            </a:r>
            <a:r>
              <a:rPr lang="en-US" sz="3600" b="1" dirty="0">
                <a:solidFill>
                  <a:srgbClr val="7030A0"/>
                </a:solidFill>
              </a:rPr>
              <a:t> 2 problems </a:t>
            </a:r>
            <a:r>
              <a:rPr lang="en-US" sz="3600" b="1" dirty="0"/>
              <a:t>we discussed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Scheduling jobs </a:t>
            </a:r>
            <a:r>
              <a:rPr lang="en-US" sz="1800" dirty="0"/>
              <a:t>to minimize maximum lateness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62000" y="2882123"/>
            <a:ext cx="3657600" cy="2299477"/>
            <a:chOff x="1371600" y="1307068"/>
            <a:chExt cx="6705600" cy="2883932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752600"/>
              <a:ext cx="6705600" cy="2438400"/>
              <a:chOff x="1371600" y="1752600"/>
              <a:chExt cx="6705600" cy="2438400"/>
            </a:xfrm>
          </p:grpSpPr>
          <p:cxnSp>
            <p:nvCxnSpPr>
              <p:cNvPr id="10" name="Straight Arrow Connector 9"/>
              <p:cNvCxnSpPr>
                <a:stCxn id="20" idx="2"/>
              </p:cNvCxnSpPr>
              <p:nvPr/>
            </p:nvCxnSpPr>
            <p:spPr>
              <a:xfrm flipH="1">
                <a:off x="2971800" y="19050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1816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625728" y="2590800"/>
                <a:ext cx="1765672" cy="546474"/>
                <a:chOff x="1936565" y="2483037"/>
                <a:chExt cx="1765672" cy="546474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936565" y="2483037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4876800" y="19050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3528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524000" y="3384363"/>
                <a:ext cx="882837" cy="546474"/>
                <a:chOff x="1524000" y="3308163"/>
                <a:chExt cx="882837" cy="546474"/>
              </a:xfrm>
            </p:grpSpPr>
            <p:cxnSp>
              <p:nvCxnSpPr>
                <p:cNvPr id="45" name="Straight Arrow Connector 44"/>
                <p:cNvCxnSpPr>
                  <a:stCxn id="32" idx="3"/>
                  <a:endCxn id="39" idx="0"/>
                </p:cNvCxnSpPr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3352800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68127" y="2590800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1936564" y="2577726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5" idx="5"/>
                  <a:endCxn id="31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1371600" y="38862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1828800" y="31242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667000" y="23622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086600" y="3384363"/>
                <a:ext cx="762000" cy="501837"/>
                <a:chOff x="1676400" y="3308163"/>
                <a:chExt cx="762000" cy="501837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676400" y="3308163"/>
                  <a:ext cx="197038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527114" y="1905000"/>
              <a:ext cx="6397686" cy="1893332"/>
              <a:chOff x="1527114" y="1905000"/>
              <a:chExt cx="6397686" cy="1893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38800" y="1905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08314" y="1916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0104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31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34839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276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271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12914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38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33871" y="33917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7912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867400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86471" y="3383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41267" y="1307068"/>
              <a:ext cx="2288133" cy="369332"/>
              <a:chOff x="5136963" y="1600200"/>
              <a:chExt cx="2288133" cy="36933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136963" y="1676400"/>
                <a:ext cx="730437" cy="228600"/>
                <a:chOff x="3993963" y="5181600"/>
                <a:chExt cx="730437" cy="22860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>
                  <a:off x="4267200" y="5181600"/>
                  <a:ext cx="457200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10800000" flipV="1">
                  <a:off x="3993963" y="5181600"/>
                  <a:ext cx="501837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5943600" y="16002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Electric signal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5" name="Elbow Connector 74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8" name="Elbow Connector 77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4724400" y="3967385"/>
            <a:ext cx="4076378" cy="604615"/>
            <a:chOff x="269488" y="3429000"/>
            <a:chExt cx="7960112" cy="973947"/>
          </a:xfrm>
        </p:grpSpPr>
        <p:grpSp>
          <p:nvGrpSpPr>
            <p:cNvPr id="81" name="Group 80"/>
            <p:cNvGrpSpPr/>
            <p:nvPr/>
          </p:nvGrpSpPr>
          <p:grpSpPr>
            <a:xfrm>
              <a:off x="494232" y="3429000"/>
              <a:ext cx="7582968" cy="328136"/>
              <a:chOff x="494232" y="3429000"/>
              <a:chExt cx="7582968" cy="32813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94232" y="3440668"/>
                <a:ext cx="1066800" cy="31646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172200" y="3440668"/>
                <a:ext cx="19050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588037" y="34465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200400" y="34290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424271" y="3429000"/>
                <a:ext cx="909729" cy="322302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733800" y="3429000"/>
                <a:ext cx="690471" cy="3223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4000" y="3429000"/>
                <a:ext cx="838200" cy="32813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69488" y="3722132"/>
              <a:ext cx="7960112" cy="680815"/>
              <a:chOff x="269488" y="3722132"/>
              <a:chExt cx="7960112" cy="680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3158" r="-11562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/>
              <p:nvPr/>
            </p:nvCxnSpPr>
            <p:spPr>
              <a:xfrm>
                <a:off x="457200" y="3897868"/>
                <a:ext cx="777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200" y="3722132"/>
                <a:ext cx="0" cy="316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110129" y="3886200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980394" y="6247677"/>
            <a:ext cx="671215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6C3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Design and </a:t>
            </a:r>
            <a:r>
              <a:rPr lang="en-US" dirty="0" err="1"/>
              <a:t>analyse</a:t>
            </a:r>
            <a:r>
              <a:rPr lang="en-US" dirty="0"/>
              <a:t> a greed algorithm based on the </a:t>
            </a:r>
            <a:r>
              <a:rPr lang="en-US" b="1" u="sng" dirty="0"/>
              <a:t>generic</a:t>
            </a:r>
            <a:r>
              <a:rPr lang="en-US" dirty="0"/>
              <a:t> technique.</a:t>
            </a:r>
          </a:p>
        </p:txBody>
      </p:sp>
    </p:spTree>
    <p:extLst>
      <p:ext uri="{BB962C8B-B14F-4D97-AF65-F5344CB8AC3E}">
        <p14:creationId xmlns:p14="http://schemas.microsoft.com/office/powerpoint/2010/main" val="23585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7" grpId="0" uiExpand="1" build="p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Represented as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lists</a:t>
                </a:r>
                <a:r>
                  <a:rPr lang="en-US" sz="2000" b="1" dirty="0"/>
                  <a:t> </a:t>
                </a:r>
                <a:r>
                  <a:rPr lang="en-US" sz="2000" dirty="0"/>
                  <a:t>or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Length of a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  <a:blipFill rotWithShape="1">
                <a:blip r:embed="rId2"/>
                <a:stretch>
                  <a:fillRect l="-71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3974068"/>
            <a:ext cx="5873182" cy="750332"/>
            <a:chOff x="1828800" y="3886200"/>
            <a:chExt cx="5873182" cy="750332"/>
          </a:xfrm>
        </p:grpSpPr>
        <p:sp>
          <p:nvSpPr>
            <p:cNvPr id="7" name="Oval 6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6000" y="4047291"/>
            <a:ext cx="4968170" cy="310754"/>
            <a:chOff x="2286000" y="3959423"/>
            <a:chExt cx="4968170" cy="310754"/>
          </a:xfrm>
        </p:grpSpPr>
        <p:sp>
          <p:nvSpPr>
            <p:cNvPr id="24" name="TextBox 23"/>
            <p:cNvSpPr txBox="1"/>
            <p:nvPr/>
          </p:nvSpPr>
          <p:spPr>
            <a:xfrm>
              <a:off x="2286000" y="3959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24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6762" y="3962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29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667000" y="3276600"/>
            <a:ext cx="1371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16"/>
          <p:cNvSpPr/>
          <p:nvPr/>
        </p:nvSpPr>
        <p:spPr>
          <a:xfrm>
            <a:off x="6019800" y="2590800"/>
            <a:ext cx="2286000" cy="457200"/>
          </a:xfrm>
          <a:prstGeom prst="borderCallout2">
            <a:avLst>
              <a:gd name="adj1" fmla="val 46787"/>
              <a:gd name="adj2" fmla="val -1230"/>
              <a:gd name="adj3" fmla="val 46787"/>
              <a:gd name="adj4" fmla="val -16293"/>
              <a:gd name="adj5" fmla="val 151752"/>
              <a:gd name="adj6" fmla="val -877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vertex is repeated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67000" y="54864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200" y="25146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386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770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3" grpId="1" animBg="1"/>
      <p:bldP spid="17" grpId="0" animBg="1"/>
      <p:bldP spid="17" grpId="1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Optimal </a:t>
            </a:r>
            <a:r>
              <a:rPr lang="en-US" sz="3600" b="1" dirty="0"/>
              <a:t>Prefix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Algorithmic Problem</a:t>
                </a:r>
                <a:r>
                  <a:rPr lang="en-US" sz="2000" dirty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 and their frequencies,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1524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1524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BC46DA-AB21-8FF7-24A3-3E78AB9D3649}"/>
                  </a:ext>
                </a:extLst>
              </p:cNvPr>
              <p:cNvSpPr txBox="1"/>
              <p:nvPr/>
            </p:nvSpPr>
            <p:spPr>
              <a:xfrm>
                <a:off x="2858383" y="4888468"/>
                <a:ext cx="228755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 ,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 ,   …  ,</a:t>
                </a:r>
                <a:r>
                  <a:rPr lang="en-US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BC46DA-AB21-8FF7-24A3-3E78AB9D3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83" y="4888468"/>
                <a:ext cx="2287557" cy="369332"/>
              </a:xfrm>
              <a:prstGeom prst="rect">
                <a:avLst/>
              </a:prstGeom>
              <a:blipFill>
                <a:blip r:embed="rId3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0213AC8F-29A9-4448-CFC2-0B88DA70B8F8}"/>
              </a:ext>
            </a:extLst>
          </p:cNvPr>
          <p:cNvSpPr/>
          <p:nvPr/>
        </p:nvSpPr>
        <p:spPr>
          <a:xfrm>
            <a:off x="2904577" y="4471424"/>
            <a:ext cx="2241363" cy="242316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B99E9-3300-14AB-BC18-CE680F24E5F8}"/>
              </a:ext>
            </a:extLst>
          </p:cNvPr>
          <p:cNvSpPr txBox="1"/>
          <p:nvPr/>
        </p:nvSpPr>
        <p:spPr>
          <a:xfrm>
            <a:off x="2362200" y="4102092"/>
            <a:ext cx="34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Non-decreasing order of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86F2F-832D-857F-0DFA-BD539E28063C}"/>
                  </a:ext>
                </a:extLst>
              </p:cNvPr>
              <p:cNvSpPr txBox="1"/>
              <p:nvPr/>
            </p:nvSpPr>
            <p:spPr>
              <a:xfrm>
                <a:off x="6248400" y="4471424"/>
                <a:ext cx="183563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86F2F-832D-857F-0DFA-BD539E280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471424"/>
                <a:ext cx="1835631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3" grpId="0" animBg="1"/>
      <p:bldP spid="4" grpId="0" animBg="1"/>
      <p:bldP spid="10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The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/>
                  <a:t>minimum length</a:t>
                </a:r>
                <a:r>
                  <a:rPr lang="en-US" sz="2000" dirty="0"/>
                  <a:t> is called the </a:t>
                </a:r>
                <a:r>
                  <a:rPr lang="en-US" sz="2000" b="1" dirty="0"/>
                  <a:t>shortest path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is the length of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1981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981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0480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41148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4572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B050"/>
                    </a:solidFill>
                  </a:rPr>
                  <a:t>This problem is simple and beautiful enough to convince anyone about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the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importance of designing efficient algorithms</a:t>
                </a:r>
                <a:r>
                  <a:rPr lang="en-US" sz="2000" dirty="0">
                    <a:solidFill>
                      <a:srgbClr val="00B050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6002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600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Inference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             The distance to any vertex </a:t>
            </a:r>
            <a:r>
              <a:rPr lang="en-US" sz="2000" u="sng" dirty="0"/>
              <a:t>depends</a:t>
            </a:r>
            <a:r>
              <a:rPr lang="en-US" sz="2000" dirty="0"/>
              <a:t> upon </a:t>
            </a:r>
            <a:r>
              <a:rPr lang="en-US" sz="2000" u="sng" dirty="0"/>
              <a:t>global</a:t>
            </a:r>
            <a:r>
              <a:rPr lang="en-US" sz="2000" dirty="0"/>
              <a:t> parameters.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47" name="Oval 46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86000" y="318873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67000" y="252579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29" idx="0"/>
          </p:cNvCxnSpPr>
          <p:nvPr/>
        </p:nvCxnSpPr>
        <p:spPr>
          <a:xfrm flipH="1">
            <a:off x="3429000" y="2971800"/>
            <a:ext cx="762000" cy="11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7" idx="4"/>
            <a:endCxn id="50" idx="7"/>
          </p:cNvCxnSpPr>
          <p:nvPr/>
        </p:nvCxnSpPr>
        <p:spPr>
          <a:xfrm flipH="1">
            <a:off x="3178082" y="3200400"/>
            <a:ext cx="1747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4"/>
            <a:endCxn id="59" idx="0"/>
          </p:cNvCxnSpPr>
          <p:nvPr/>
        </p:nvCxnSpPr>
        <p:spPr>
          <a:xfrm>
            <a:off x="3124200" y="3886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0" idx="5"/>
          </p:cNvCxnSpPr>
          <p:nvPr/>
        </p:nvCxnSpPr>
        <p:spPr>
          <a:xfrm flipH="1" flipV="1">
            <a:off x="2492282" y="4092482"/>
            <a:ext cx="708118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0"/>
            <a:endCxn id="51" idx="4"/>
          </p:cNvCxnSpPr>
          <p:nvPr/>
        </p:nvCxnSpPr>
        <p:spPr>
          <a:xfrm flipH="1" flipV="1">
            <a:off x="2362200" y="3341132"/>
            <a:ext cx="76200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0"/>
            <a:endCxn id="52" idx="3"/>
          </p:cNvCxnSpPr>
          <p:nvPr/>
        </p:nvCxnSpPr>
        <p:spPr>
          <a:xfrm flipV="1">
            <a:off x="2362200" y="2655879"/>
            <a:ext cx="327118" cy="53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 flipH="1" flipV="1">
            <a:off x="2057400" y="2416083"/>
            <a:ext cx="609600" cy="185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05000" y="1992868"/>
            <a:ext cx="382603" cy="521732"/>
            <a:chOff x="1905000" y="1992868"/>
            <a:chExt cx="382603" cy="521732"/>
          </a:xfrm>
        </p:grpSpPr>
        <p:sp>
          <p:nvSpPr>
            <p:cNvPr id="53" name="Oval 52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262281" y="2283023"/>
            <a:ext cx="2677127" cy="2060377"/>
            <a:chOff x="2262281" y="2283023"/>
            <a:chExt cx="2677127" cy="2060377"/>
          </a:xfrm>
        </p:grpSpPr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262281" y="2283023"/>
              <a:ext cx="1595157" cy="2060377"/>
              <a:chOff x="2262281" y="2283023"/>
              <a:chExt cx="1595157" cy="20603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581400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71800" y="3276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16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242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80592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622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4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62281" y="27474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14762" y="2283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</p:grpSp>
      </p:grpSp>
      <p:cxnSp>
        <p:nvCxnSpPr>
          <p:cNvPr id="104" name="Straight Arrow Connector 103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48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1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there any vertex in this picture for which you are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Ribbon 13"/>
          <p:cNvSpPr/>
          <p:nvPr/>
        </p:nvSpPr>
        <p:spPr>
          <a:xfrm>
            <a:off x="5471230" y="5715000"/>
            <a:ext cx="245357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Give reasons.</a:t>
            </a:r>
          </a:p>
        </p:txBody>
      </p:sp>
      <p:sp>
        <p:nvSpPr>
          <p:cNvPr id="47" name="Oval 46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The shortest path to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5400" y="3200400"/>
            <a:ext cx="631918" cy="1747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6" grpId="1" animBg="1"/>
      <p:bldP spid="19" grpId="0" animBg="1"/>
      <p:bldP spid="19" grpId="1" animBg="1"/>
      <p:bldP spid="13" grpId="0"/>
      <p:bldP spid="1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Designing 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a greedy algorithm </a:t>
            </a:r>
            <a:r>
              <a:rPr lang="en-US" sz="2800" b="1" dirty="0"/>
              <a:t>for shortest paths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Establish </a:t>
                </a:r>
                <a:r>
                  <a:rPr lang="en-US" sz="2000" dirty="0"/>
                  <a:t>a relation between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and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                         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51" t="-8197" r="-4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8333" r="-44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62400" y="4495800"/>
            <a:ext cx="222642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own Ribbon 10">
                <a:extLst>
                  <a:ext uri="{FF2B5EF4-FFF2-40B4-BE49-F238E27FC236}">
                    <a16:creationId xmlns:a16="http://schemas.microsoft.com/office/drawing/2014/main" id="{E20806D2-E6B6-AE44-8144-7F95EFBDC6BC}"/>
                  </a:ext>
                </a:extLst>
              </p:cNvPr>
              <p:cNvSpPr/>
              <p:nvPr/>
            </p:nvSpPr>
            <p:spPr>
              <a:xfrm>
                <a:off x="838200" y="5758418"/>
                <a:ext cx="6858000" cy="9471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How will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look like ?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Do it as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Homework</a:t>
                </a:r>
              </a:p>
            </p:txBody>
          </p:sp>
        </mc:Choice>
        <mc:Fallback xmlns="">
          <p:sp>
            <p:nvSpPr>
              <p:cNvPr id="11" name="Down Ribbon 10">
                <a:extLst>
                  <a:ext uri="{FF2B5EF4-FFF2-40B4-BE49-F238E27FC236}">
                    <a16:creationId xmlns:a16="http://schemas.microsoft.com/office/drawing/2014/main" id="{E20806D2-E6B6-AE44-8144-7F95EFBD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58418"/>
                <a:ext cx="6858000" cy="9471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BCFB96-CF4A-3BE4-02F0-8D540F63E7CB}"/>
                  </a:ext>
                </a:extLst>
              </p:cNvPr>
              <p:cNvSpPr txBox="1"/>
              <p:nvPr/>
            </p:nvSpPr>
            <p:spPr>
              <a:xfrm>
                <a:off x="1821306" y="6101223"/>
                <a:ext cx="457949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18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BCFB96-CF4A-3BE4-02F0-8D540F63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306" y="6101223"/>
                <a:ext cx="4579494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353A4DF5-A883-6E4E-76D9-C95C178E1489}"/>
              </a:ext>
            </a:extLst>
          </p:cNvPr>
          <p:cNvSpPr/>
          <p:nvPr/>
        </p:nvSpPr>
        <p:spPr>
          <a:xfrm>
            <a:off x="3567435" y="6027528"/>
            <a:ext cx="2558563" cy="906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1FE96-A6B6-3FF1-2F82-D5E570E70621}"/>
              </a:ext>
            </a:extLst>
          </p:cNvPr>
          <p:cNvSpPr txBox="1"/>
          <p:nvPr/>
        </p:nvSpPr>
        <p:spPr>
          <a:xfrm>
            <a:off x="174885" y="5683441"/>
            <a:ext cx="46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Theorem</a:t>
            </a:r>
            <a:r>
              <a:rPr lang="en-US" sz="1800" dirty="0">
                <a:solidFill>
                  <a:srgbClr val="C00000"/>
                </a:solidFill>
              </a:rPr>
              <a:t>:</a:t>
            </a:r>
            <a:r>
              <a:rPr lang="en-US" sz="1800" dirty="0"/>
              <a:t> There exists </a:t>
            </a:r>
            <a:r>
              <a:rPr lang="en-US" sz="1800" u="sng" dirty="0"/>
              <a:t>an</a:t>
            </a:r>
            <a:r>
              <a:rPr lang="en-US" sz="1800" dirty="0"/>
              <a:t> optimal prefix 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D6395B-4494-E9F0-D529-7D1DC1E7F0F1}"/>
                  </a:ext>
                </a:extLst>
              </p:cNvPr>
              <p:cNvSpPr txBox="1"/>
              <p:nvPr/>
            </p:nvSpPr>
            <p:spPr>
              <a:xfrm>
                <a:off x="4679706" y="5680134"/>
                <a:ext cx="3701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 appear as siblings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D6395B-4494-E9F0-D529-7D1DC1E7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06" y="5680134"/>
                <a:ext cx="3701526" cy="369332"/>
              </a:xfrm>
              <a:prstGeom prst="rect">
                <a:avLst/>
              </a:prstGeom>
              <a:blipFill>
                <a:blip r:embed="rId6"/>
                <a:stretch>
                  <a:fillRect l="-13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37" grpId="0" animBg="1"/>
      <p:bldP spid="3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74638"/>
            <a:ext cx="8444744" cy="1143000"/>
          </a:xfrm>
        </p:spPr>
        <p:txBody>
          <a:bodyPr/>
          <a:lstStyle/>
          <a:p>
            <a:r>
              <a:rPr lang="en-US" sz="2800" b="1" dirty="0"/>
              <a:t>A </a:t>
            </a:r>
            <a:r>
              <a:rPr lang="en-US" sz="2800" b="1" u="sng" dirty="0"/>
              <a:t>generic</a:t>
            </a:r>
            <a:r>
              <a:rPr lang="en-US" sz="2800" b="1" dirty="0"/>
              <a:t> way to </a:t>
            </a:r>
            <a:r>
              <a:rPr lang="en-US" sz="2800" b="1" dirty="0">
                <a:solidFill>
                  <a:srgbClr val="7030A0"/>
                </a:solidFill>
              </a:rPr>
              <a:t>design</a:t>
            </a:r>
            <a:r>
              <a:rPr lang="en-US" sz="2800" b="1" dirty="0"/>
              <a:t> and </a:t>
            </a:r>
            <a:r>
              <a:rPr lang="en-US" sz="2800" b="1" dirty="0" err="1">
                <a:solidFill>
                  <a:srgbClr val="7030A0"/>
                </a:solidFill>
              </a:rPr>
              <a:t>analyse</a:t>
            </a:r>
            <a:r>
              <a:rPr lang="en-US" sz="2800" b="1" dirty="0"/>
              <a:t> 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greedy </a:t>
            </a:r>
            <a:r>
              <a:rPr lang="en-US" sz="2800" b="1" dirty="0"/>
              <a:t>algorithm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P</a:t>
            </a:r>
            <a:r>
              <a:rPr lang="en-US" sz="2000" dirty="0"/>
              <a:t>: a given optimization problem </a:t>
            </a: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So, all you need is to just design the Greedy step appropriately.</a:t>
            </a: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1828800"/>
                <a:ext cx="2514600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3657600"/>
                <a:ext cx="2133600" cy="6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19812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1981200"/>
                <a:ext cx="3073405" cy="369332"/>
              </a:xfrm>
              <a:prstGeom prst="rect">
                <a:avLst/>
              </a:prstGeom>
              <a:blipFill>
                <a:blip r:embed="rId5"/>
                <a:stretch>
                  <a:fillRect l="-2058" t="-6667" r="-41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37338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3733800"/>
                <a:ext cx="3315459" cy="369332"/>
              </a:xfrm>
              <a:prstGeom prst="rect">
                <a:avLst/>
              </a:prstGeom>
              <a:blipFill>
                <a:blip r:embed="rId6"/>
                <a:stretch>
                  <a:fillRect l="-1908" t="-10000" r="-38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87900" y="19050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36576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96201" y="36576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6F69B85-8BBB-EC30-6B76-12340155ACBF}"/>
                  </a:ext>
                </a:extLst>
              </p:cNvPr>
              <p:cNvSpPr/>
              <p:nvPr/>
            </p:nvSpPr>
            <p:spPr>
              <a:xfrm>
                <a:off x="1276862" y="1874838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6F69B85-8BBB-EC30-6B76-12340155A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62" y="1874838"/>
                <a:ext cx="1828800" cy="533400"/>
              </a:xfrm>
              <a:prstGeom prst="round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58BF84E-8FE1-BF5E-DF2B-929F8C72655D}"/>
                  </a:ext>
                </a:extLst>
              </p:cNvPr>
              <p:cNvSpPr/>
              <p:nvPr/>
            </p:nvSpPr>
            <p:spPr>
              <a:xfrm>
                <a:off x="1435508" y="3687762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58BF84E-8FE1-BF5E-DF2B-929F8C726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08" y="3687762"/>
                <a:ext cx="1828800" cy="5334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Up Arrow 22">
            <a:extLst>
              <a:ext uri="{FF2B5EF4-FFF2-40B4-BE49-F238E27FC236}">
                <a16:creationId xmlns:a16="http://schemas.microsoft.com/office/drawing/2014/main" id="{08298106-2DBE-D025-302B-690E5ED3148D}"/>
              </a:ext>
            </a:extLst>
          </p:cNvPr>
          <p:cNvSpPr/>
          <p:nvPr/>
        </p:nvSpPr>
        <p:spPr>
          <a:xfrm>
            <a:off x="2107592" y="2629999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EBE90E8-9221-74AD-EF98-E34A2CB344D7}"/>
                  </a:ext>
                </a:extLst>
              </p:cNvPr>
              <p:cNvSpPr/>
              <p:nvPr/>
            </p:nvSpPr>
            <p:spPr>
              <a:xfrm>
                <a:off x="3352800" y="51054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EBE90E8-9221-74AD-EF98-E34A2CB34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105400"/>
                <a:ext cx="2133600" cy="6096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>
            <a:extLst>
              <a:ext uri="{FF2B5EF4-FFF2-40B4-BE49-F238E27FC236}">
                <a16:creationId xmlns:a16="http://schemas.microsoft.com/office/drawing/2014/main" id="{1AF49EA7-06CF-3B92-1CA2-91E2BA59007C}"/>
              </a:ext>
            </a:extLst>
          </p:cNvPr>
          <p:cNvSpPr/>
          <p:nvPr/>
        </p:nvSpPr>
        <p:spPr>
          <a:xfrm>
            <a:off x="3505200" y="4419600"/>
            <a:ext cx="1789941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81AEEB-F61A-9D6F-5335-ECA3A04AD352}"/>
              </a:ext>
            </a:extLst>
          </p:cNvPr>
          <p:cNvSpPr txBox="1"/>
          <p:nvPr/>
        </p:nvSpPr>
        <p:spPr>
          <a:xfrm rot="5400000">
            <a:off x="4303607" y="5488599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8D412BC-40E4-9CD2-B74F-F7242ADF99C2}"/>
              </a:ext>
            </a:extLst>
          </p:cNvPr>
          <p:cNvSpPr/>
          <p:nvPr/>
        </p:nvSpPr>
        <p:spPr>
          <a:xfrm>
            <a:off x="3352800" y="6248400"/>
            <a:ext cx="21336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Base case 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72FE085-3111-94DF-9A9B-1DC04D39A1B2}"/>
              </a:ext>
            </a:extLst>
          </p:cNvPr>
          <p:cNvSpPr/>
          <p:nvPr/>
        </p:nvSpPr>
        <p:spPr>
          <a:xfrm rot="16200000">
            <a:off x="2171590" y="4615453"/>
            <a:ext cx="484632" cy="48463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55132E2-C6FE-37D6-D93F-81E7B71042F7}"/>
                  </a:ext>
                </a:extLst>
              </p:cNvPr>
              <p:cNvSpPr/>
              <p:nvPr/>
            </p:nvSpPr>
            <p:spPr>
              <a:xfrm>
                <a:off x="1485141" y="6270624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55132E2-C6FE-37D6-D93F-81E7B7104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41" y="6270624"/>
                <a:ext cx="1828800" cy="533400"/>
              </a:xfrm>
              <a:prstGeom prst="round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hevron 29">
            <a:extLst>
              <a:ext uri="{FF2B5EF4-FFF2-40B4-BE49-F238E27FC236}">
                <a16:creationId xmlns:a16="http://schemas.microsoft.com/office/drawing/2014/main" id="{49F1F601-7A77-688F-B387-F4D097E31E55}"/>
              </a:ext>
            </a:extLst>
          </p:cNvPr>
          <p:cNvSpPr/>
          <p:nvPr/>
        </p:nvSpPr>
        <p:spPr>
          <a:xfrm rot="16200000">
            <a:off x="2171590" y="5012827"/>
            <a:ext cx="484632" cy="48463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4923121C-952B-DE91-2D96-1DD20107A654}"/>
              </a:ext>
            </a:extLst>
          </p:cNvPr>
          <p:cNvSpPr/>
          <p:nvPr/>
        </p:nvSpPr>
        <p:spPr>
          <a:xfrm rot="16200000">
            <a:off x="2171590" y="5410200"/>
            <a:ext cx="484632" cy="48463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871543-1199-6EC8-E58E-EE58D2244F98}"/>
              </a:ext>
            </a:extLst>
          </p:cNvPr>
          <p:cNvSpPr txBox="1"/>
          <p:nvPr/>
        </p:nvSpPr>
        <p:spPr>
          <a:xfrm flipH="1">
            <a:off x="5295140" y="2579133"/>
            <a:ext cx="49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0FFFF552-3141-8BAC-B5FB-360713D5B81A}"/>
                  </a:ext>
                </a:extLst>
              </p:cNvPr>
              <p:cNvSpPr/>
              <p:nvPr/>
            </p:nvSpPr>
            <p:spPr>
              <a:xfrm>
                <a:off x="5700555" y="2291721"/>
                <a:ext cx="3544059" cy="1360361"/>
              </a:xfrm>
              <a:prstGeom prst="cloudCallout">
                <a:avLst>
                  <a:gd name="adj1" fmla="val -23551"/>
                  <a:gd name="adj2" fmla="val 699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Then can you see an efficient algorithm to compute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Opt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?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0FFFF552-3141-8BAC-B5FB-360713D5B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55" y="2291721"/>
                <a:ext cx="3544059" cy="1360361"/>
              </a:xfrm>
              <a:prstGeom prst="cloudCallout">
                <a:avLst>
                  <a:gd name="adj1" fmla="val -23551"/>
                  <a:gd name="adj2" fmla="val 6995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03743-8A64-7830-D622-1809E14D734A}"/>
                  </a:ext>
                </a:extLst>
              </p:cNvPr>
              <p:cNvSpPr txBox="1"/>
              <p:nvPr/>
            </p:nvSpPr>
            <p:spPr>
              <a:xfrm>
                <a:off x="4572000" y="1069104"/>
                <a:ext cx="4579177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Suppose the Greedy step is such that </a:t>
                </a:r>
              </a:p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we can efficiently obtain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Opt</a:t>
                </a:r>
                <a:r>
                  <a:rPr lang="en-US" sz="1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</a:t>
                </a:r>
                <a:r>
                  <a:rPr lang="en-IN" sz="1800" dirty="0">
                    <a:solidFill>
                      <a:schemeClr val="tx1"/>
                    </a:solidFill>
                  </a:rPr>
                  <a:t>from</a:t>
                </a:r>
                <a:r>
                  <a:rPr lang="en-IN" sz="1800" dirty="0"/>
                  <a:t>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Opt</a:t>
                </a:r>
                <a:r>
                  <a:rPr lang="en-US" sz="1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).</a:t>
                </a:r>
                <a:endParaRPr lang="en-I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03743-8A64-7830-D622-1809E14D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69104"/>
                <a:ext cx="4579177" cy="646331"/>
              </a:xfrm>
              <a:prstGeom prst="rect">
                <a:avLst/>
              </a:prstGeom>
              <a:blipFill>
                <a:blip r:embed="rId12"/>
                <a:stretch>
                  <a:fillRect t="-4717" r="-133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217CEC-1B9D-BA40-92AD-7422B888E716}"/>
              </a:ext>
            </a:extLst>
          </p:cNvPr>
          <p:cNvSpPr txBox="1"/>
          <p:nvPr/>
        </p:nvSpPr>
        <p:spPr>
          <a:xfrm>
            <a:off x="1728589" y="5012827"/>
            <a:ext cx="347550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Yes, a simple recursive algorithm.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96743F2C-9136-34E2-C767-E6D606B4CC7F}"/>
              </a:ext>
            </a:extLst>
          </p:cNvPr>
          <p:cNvSpPr/>
          <p:nvPr/>
        </p:nvSpPr>
        <p:spPr>
          <a:xfrm>
            <a:off x="5257800" y="3999770"/>
            <a:ext cx="4027068" cy="1100316"/>
          </a:xfrm>
          <a:prstGeom prst="cloudCallout">
            <a:avLst>
              <a:gd name="adj1" fmla="val -23551"/>
              <a:gd name="adj2" fmla="val 699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Ponder over this inference for some time.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Isn’t it amazing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BB53E-91A8-B44B-488C-3C0BD5871B2C}"/>
              </a:ext>
            </a:extLst>
          </p:cNvPr>
          <p:cNvSpPr/>
          <p:nvPr/>
        </p:nvSpPr>
        <p:spPr>
          <a:xfrm>
            <a:off x="2704340" y="5556954"/>
            <a:ext cx="4458459" cy="4842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5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8" grpId="0" animBg="1"/>
      <p:bldP spid="14" grpId="0" animBg="1"/>
      <p:bldP spid="15" grpId="0" animBg="1"/>
      <p:bldP spid="16" grpId="0" animBg="1"/>
      <p:bldP spid="21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/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Minimum spanning tree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5451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1 </a:t>
                </a:r>
                <a:r>
                  <a:rPr lang="en-US" sz="2000" dirty="0"/>
                  <a:t>: There is an MST(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with edge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93906" y="5181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4" name="Oval 23"/>
          <p:cNvSpPr/>
          <p:nvPr/>
        </p:nvSpPr>
        <p:spPr>
          <a:xfrm rot="1324037">
            <a:off x="1931347" y="4763699"/>
            <a:ext cx="1336190" cy="7144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>
                    <a:solidFill>
                      <a:srgbClr val="0070C0"/>
                    </a:solidFill>
                  </a:rPr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1 </a:t>
                </a:r>
                <a:r>
                  <a:rPr lang="en-US" sz="2000" dirty="0"/>
                  <a:t>: There is an MST(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with edge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2743200" y="5006882"/>
            <a:ext cx="3375118" cy="98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13400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2720882" y="4800600"/>
            <a:ext cx="16225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667000" y="3048000"/>
            <a:ext cx="1524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572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2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67000" y="4092482"/>
            <a:ext cx="647304" cy="936718"/>
            <a:chOff x="2667000" y="4092482"/>
            <a:chExt cx="647304" cy="936718"/>
          </a:xfrm>
        </p:grpSpPr>
        <p:cxnSp>
          <p:nvCxnSpPr>
            <p:cNvPr id="44" name="Straight Connector 43"/>
            <p:cNvCxnSpPr>
              <a:stCxn id="8" idx="3"/>
              <a:endCxn id="16" idx="0"/>
            </p:cNvCxnSpPr>
            <p:nvPr/>
          </p:nvCxnSpPr>
          <p:spPr>
            <a:xfrm flipH="1">
              <a:off x="2667000" y="4092482"/>
              <a:ext cx="555718" cy="9367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95600" y="4343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5105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33" name="Freeform 32"/>
          <p:cNvSpPr/>
          <p:nvPr/>
        </p:nvSpPr>
        <p:spPr>
          <a:xfrm>
            <a:off x="2687444" y="4103649"/>
            <a:ext cx="614555" cy="947853"/>
          </a:xfrm>
          <a:custGeom>
            <a:avLst/>
            <a:gdLst>
              <a:gd name="connsiteX0" fmla="*/ 613317 w 614555"/>
              <a:gd name="connsiteY0" fmla="*/ 0 h 947853"/>
              <a:gd name="connsiteX1" fmla="*/ 602166 w 614555"/>
              <a:gd name="connsiteY1" fmla="*/ 356839 h 947853"/>
              <a:gd name="connsiteX2" fmla="*/ 524107 w 614555"/>
              <a:gd name="connsiteY2" fmla="*/ 624468 h 947853"/>
              <a:gd name="connsiteX3" fmla="*/ 0 w 614555"/>
              <a:gd name="connsiteY3" fmla="*/ 947853 h 9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55" h="947853">
                <a:moveTo>
                  <a:pt x="613317" y="0"/>
                </a:moveTo>
                <a:cubicBezTo>
                  <a:pt x="615175" y="126380"/>
                  <a:pt x="617034" y="252761"/>
                  <a:pt x="602166" y="356839"/>
                </a:cubicBezTo>
                <a:cubicBezTo>
                  <a:pt x="587298" y="460917"/>
                  <a:pt x="624468" y="525966"/>
                  <a:pt x="524107" y="624468"/>
                </a:cubicBezTo>
                <a:cubicBezTo>
                  <a:pt x="423746" y="722970"/>
                  <a:pt x="211873" y="835411"/>
                  <a:pt x="0" y="94785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62696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6929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14422</TotalTime>
  <Words>2007</Words>
  <Application>Microsoft Office PowerPoint</Application>
  <PresentationFormat>On-screen Show (4:3)</PresentationFormat>
  <Paragraphs>743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Finding the labeled binary tree for</vt:lpstr>
      <vt:lpstr>Optimal Prefix Coding</vt:lpstr>
      <vt:lpstr>The binary tree of the optimal prefix code</vt:lpstr>
      <vt:lpstr>A generic way to design and analyse a greedy algorithm </vt:lpstr>
      <vt:lpstr>Example  Minimum spanning tree</vt:lpstr>
      <vt:lpstr>instance A </vt:lpstr>
      <vt:lpstr>instance A </vt:lpstr>
      <vt:lpstr>instance A′ </vt:lpstr>
      <vt:lpstr>How to compute instance A′ ? </vt:lpstr>
      <vt:lpstr>PowerPoint Presentation</vt:lpstr>
      <vt:lpstr>Finding the labeled binary tree for</vt:lpstr>
      <vt:lpstr>The binary tree of the optimal prefix code</vt:lpstr>
      <vt:lpstr>The binary tree of the optimal prefix code</vt:lpstr>
      <vt:lpstr>PowerPoint Presentation</vt:lpstr>
      <vt:lpstr>Proof for  OPT_ABL (A)=OPT_ABL (A′) + f(a_1 )+f(a_2 )</vt:lpstr>
      <vt:lpstr>How to prove  OPT_ABL (A)=OPT_ABL (A′) + f(a_1 )+f(a_2 )  ?</vt:lpstr>
      <vt:lpstr>A prefix coding for A from  OPT(A^′ ) </vt:lpstr>
      <vt:lpstr>PowerPoint Presentation</vt:lpstr>
      <vt:lpstr>A prefix coding for A′ from  OPT(A) </vt:lpstr>
      <vt:lpstr>A prefix coding for A′ from  OPT(A) </vt:lpstr>
      <vt:lpstr>PowerPoint Presentation</vt:lpstr>
      <vt:lpstr>PowerPoint Presentation</vt:lpstr>
      <vt:lpstr>The algorithm based on  OPT_ABL (A)=OPT_ABL (A′) + f(a_1 )+f(a_2 )</vt:lpstr>
      <vt:lpstr>A generic way to design and analyse a greedy algorithm </vt:lpstr>
      <vt:lpstr>More Homework</vt:lpstr>
      <vt:lpstr>The 2 problems we discussed</vt:lpstr>
      <vt:lpstr>Shortest pathS in a graph</vt:lpstr>
      <vt:lpstr>Notations and Terminologies </vt:lpstr>
      <vt:lpstr>Notations and Terminologies </vt:lpstr>
      <vt:lpstr>Problem Definition</vt:lpstr>
      <vt:lpstr>An example to get  an insight into this problem</vt:lpstr>
      <vt:lpstr>An example to get  an insight into this problem</vt:lpstr>
      <vt:lpstr>An example to get  an insight into this problem</vt:lpstr>
      <vt:lpstr>Designing  a greedy algorithm for shortest paths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1391</cp:revision>
  <dcterms:created xsi:type="dcterms:W3CDTF">2011-12-03T04:13:03Z</dcterms:created>
  <dcterms:modified xsi:type="dcterms:W3CDTF">2023-08-22T04:46:28Z</dcterms:modified>
</cp:coreProperties>
</file>