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531" r:id="rId2"/>
    <p:sldId id="538" r:id="rId3"/>
    <p:sldId id="537" r:id="rId4"/>
    <p:sldId id="488" r:id="rId5"/>
    <p:sldId id="515" r:id="rId6"/>
    <p:sldId id="489" r:id="rId7"/>
    <p:sldId id="517" r:id="rId8"/>
    <p:sldId id="516" r:id="rId9"/>
    <p:sldId id="491" r:id="rId10"/>
    <p:sldId id="492" r:id="rId11"/>
    <p:sldId id="495" r:id="rId12"/>
    <p:sldId id="536" r:id="rId13"/>
    <p:sldId id="476" r:id="rId14"/>
    <p:sldId id="546" r:id="rId15"/>
    <p:sldId id="547" r:id="rId16"/>
    <p:sldId id="500" r:id="rId17"/>
    <p:sldId id="501" r:id="rId18"/>
    <p:sldId id="541" r:id="rId19"/>
    <p:sldId id="548" r:id="rId20"/>
    <p:sldId id="549" r:id="rId21"/>
    <p:sldId id="544" r:id="rId22"/>
    <p:sldId id="509" r:id="rId23"/>
    <p:sldId id="55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03" autoAdjust="0"/>
  </p:normalViewPr>
  <p:slideViewPr>
    <p:cSldViewPr>
      <p:cViewPr varScale="1">
        <p:scale>
          <a:sx n="108" d="100"/>
          <a:sy n="108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17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0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1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4" Type="http://schemas.openxmlformats.org/officeDocument/2006/relationships/image" Target="NUL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01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10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317.png"/><Relationship Id="rId5" Type="http://schemas.openxmlformats.org/officeDocument/2006/relationships/image" Target="../media/image40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17.png"/><Relationship Id="rId5" Type="http://schemas.openxmlformats.org/officeDocument/2006/relationships/image" Target="../media/image500.png"/><Relationship Id="rId10" Type="http://schemas.openxmlformats.org/officeDocument/2006/relationships/image" Target="../media/image120.png"/><Relationship Id="rId4" Type="http://schemas.openxmlformats.org/officeDocument/2006/relationships/image" Target="../media/image400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85650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11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  <a:r>
              <a:rPr lang="en-US" sz="2000" b="1" dirty="0">
                <a:solidFill>
                  <a:schemeClr val="tx1"/>
                </a:solidFill>
              </a:rPr>
              <a:t>in graphs with </a:t>
            </a:r>
            <a:r>
              <a:rPr lang="en-US" sz="2000" b="1" dirty="0">
                <a:solidFill>
                  <a:srgbClr val="0070C0"/>
                </a:solidFill>
              </a:rPr>
              <a:t>positive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7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D9D78D-963A-C03A-892B-A5BD4E0F9EFA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51FDAC-DFEE-C6F7-0486-45BA869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be the </a:t>
                </a:r>
                <a:r>
                  <a:rPr lang="en-US" sz="2000" b="1" dirty="0"/>
                  <a:t>least weight edge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/>
                  <a:t>1. 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add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, keep only the </a:t>
                </a:r>
                <a:r>
                  <a:rPr lang="en-US" sz="2000" b="1" dirty="0"/>
                  <a:t>lighter</a:t>
                </a:r>
                <a:r>
                  <a:rPr lang="en-US" sz="2000" dirty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an algorithm for </a:t>
                </a:r>
                <a:r>
                  <a:rPr lang="en-US" sz="2000" b="1" dirty="0"/>
                  <a:t>distances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)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Shortcomings</a:t>
            </a:r>
            <a:r>
              <a:rPr lang="en-US" sz="3200" b="1" dirty="0"/>
              <a:t>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b="1" dirty="0"/>
              <a:t>No insight </a:t>
            </a:r>
            <a:r>
              <a:rPr lang="en-US" sz="2000" dirty="0"/>
              <a:t>into the (beautiful) structure of shortest paths.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Just convinces </a:t>
            </a:r>
            <a:r>
              <a:rPr lang="en-US" sz="2000" dirty="0"/>
              <a:t>that we can solve the shortest paths problem in polynomial time.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Very few options </a:t>
            </a:r>
            <a:r>
              <a:rPr lang="en-US" sz="2000" u="sng" dirty="0"/>
              <a:t>to improve </a:t>
            </a:r>
            <a:r>
              <a:rPr lang="en-US" sz="2000" dirty="0"/>
              <a:t>the time complexity.</a:t>
            </a:r>
          </a:p>
          <a:p>
            <a:endParaRPr lang="en-US" sz="2000" dirty="0"/>
          </a:p>
          <a:p>
            <a:r>
              <a:rPr lang="en-US" sz="2000" dirty="0"/>
              <a:t>Silent about a </a:t>
            </a:r>
            <a:r>
              <a:rPr lang="en-US" sz="2000" b="1" dirty="0"/>
              <a:t>compact data structure </a:t>
            </a:r>
            <a:r>
              <a:rPr lang="en-US" sz="2000" dirty="0"/>
              <a:t>for storing </a:t>
            </a:r>
            <a:r>
              <a:rPr lang="en-US" sz="2000" u="sng" dirty="0"/>
              <a:t>all</a:t>
            </a:r>
            <a:r>
              <a:rPr lang="en-US" sz="2000" dirty="0"/>
              <a:t> shortest paths from the source.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Properties  </a:t>
            </a:r>
            <a:r>
              <a:rPr lang="en-US" sz="3600" dirty="0">
                <a:solidFill>
                  <a:srgbClr val="0070C0"/>
                </a:solidFill>
              </a:rPr>
              <a:t>of a shortest path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>
                <a:solidFill>
                  <a:srgbClr val="006C31"/>
                </a:solidFill>
              </a:rPr>
              <a:t> </a:t>
            </a:r>
            <a:r>
              <a:rPr lang="en-US" sz="3600" b="1" dirty="0"/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7030A0"/>
                    </a:solidFill>
                  </a:rPr>
                  <a:t>51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/>
                  <a:t>Every </a:t>
                </a:r>
                <a:r>
                  <a:rPr lang="en-US" sz="1800" b="1" dirty="0" err="1"/>
                  <a:t>subpath</a:t>
                </a:r>
                <a:r>
                  <a:rPr lang="en-US" sz="1800" dirty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27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12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429562" y="1915228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an assumption made by you in this proof ?</a:t>
            </a:r>
          </a:p>
        </p:txBody>
      </p:sp>
      <p:sp>
        <p:nvSpPr>
          <p:cNvPr id="2" name="Down Ribbon 1"/>
          <p:cNvSpPr/>
          <p:nvPr/>
        </p:nvSpPr>
        <p:spPr>
          <a:xfrm>
            <a:off x="990600" y="1094601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 </a:t>
            </a:r>
            <a:r>
              <a:rPr lang="en-US" sz="1400" dirty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>
                <a:solidFill>
                  <a:srgbClr val="7030A0"/>
                </a:solidFill>
              </a:rPr>
              <a:t>Lemma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4653C-AFEF-3150-1342-7B6CCDEC9877}"/>
              </a:ext>
            </a:extLst>
          </p:cNvPr>
          <p:cNvSpPr/>
          <p:nvPr/>
        </p:nvSpPr>
        <p:spPr>
          <a:xfrm>
            <a:off x="4566807" y="5135563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EE301-A929-E098-CA43-A929799E341A}"/>
              </a:ext>
            </a:extLst>
          </p:cNvPr>
          <p:cNvSpPr/>
          <p:nvPr/>
        </p:nvSpPr>
        <p:spPr>
          <a:xfrm>
            <a:off x="1456365" y="5234782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/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If there is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replacing the current path using the shorter path </a:t>
                </a:r>
              </a:p>
              <a:p>
                <a:r>
                  <a:rPr lang="en-US" dirty="0"/>
                  <a:t>will lead to a shorter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5F889-F6C6-1296-52F3-DE77F27B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9937"/>
                <a:ext cx="4724400" cy="1200329"/>
              </a:xfrm>
              <a:prstGeom prst="rect">
                <a:avLst/>
              </a:prstGeom>
              <a:blipFill>
                <a:blip r:embed="rId10"/>
                <a:stretch>
                  <a:fillRect l="-1032" t="-2538" r="-1935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2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3" grpId="0"/>
      <p:bldP spid="53" grpId="1"/>
      <p:bldP spid="54" grpId="0" animBg="1"/>
      <p:bldP spid="54" grpId="1" animBg="1"/>
      <p:bldP spid="51" grpId="0" animBg="1"/>
      <p:bldP spid="51" grpId="1" animBg="1"/>
      <p:bldP spid="2" grpId="0" animBg="1"/>
      <p:bldP spid="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Exploiting</a:t>
            </a:r>
            <a:r>
              <a:rPr lang="en-US" sz="3600" b="1" dirty="0"/>
              <a:t> the </a:t>
            </a:r>
            <a:r>
              <a:rPr lang="en-US" sz="3600" b="1" u="sng" dirty="0">
                <a:solidFill>
                  <a:srgbClr val="7030A0"/>
                </a:solidFill>
              </a:rPr>
              <a:t>positive</a:t>
            </a:r>
            <a:r>
              <a:rPr lang="en-US" sz="3600" b="1" dirty="0"/>
              <a:t> weight on edges</a:t>
            </a:r>
            <a:br>
              <a:rPr lang="en-US" sz="3600" b="1" u="sng" dirty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This leads to an alternate proof to the following assertion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must be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b="1" dirty="0"/>
                  <a:t>neighbor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4EC66-60D8-415F-36E4-5B3D418301F5}"/>
              </a:ext>
            </a:extLst>
          </p:cNvPr>
          <p:cNvSpPr/>
          <p:nvPr/>
        </p:nvSpPr>
        <p:spPr>
          <a:xfrm>
            <a:off x="2971540" y="52578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F943C-0069-AAEA-60B9-A85E802A4B63}"/>
              </a:ext>
            </a:extLst>
          </p:cNvPr>
          <p:cNvSpPr/>
          <p:nvPr/>
        </p:nvSpPr>
        <p:spPr>
          <a:xfrm>
            <a:off x="3810000" y="4911330"/>
            <a:ext cx="3048000" cy="510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4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More </a:t>
            </a:r>
            <a:r>
              <a:rPr lang="en-US" sz="3600" b="1" dirty="0">
                <a:solidFill>
                  <a:srgbClr val="7030A0"/>
                </a:solidFill>
              </a:rPr>
              <a:t>insights</a:t>
            </a:r>
            <a:r>
              <a:rPr lang="en-US" sz="3600" b="1" dirty="0"/>
              <a:t> …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CA016B-9567-E942-926E-DFA269BD8868}"/>
              </a:ext>
            </a:extLst>
          </p:cNvPr>
          <p:cNvSpPr/>
          <p:nvPr/>
        </p:nvSpPr>
        <p:spPr>
          <a:xfrm>
            <a:off x="1600200" y="4572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B057DF-E8BA-D969-231E-AD068A047AEF}"/>
              </a:ext>
            </a:extLst>
          </p:cNvPr>
          <p:cNvSpPr/>
          <p:nvPr/>
        </p:nvSpPr>
        <p:spPr>
          <a:xfrm>
            <a:off x="4572000" y="44196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09229-7858-0E9B-D67A-3ABC33F5560C}"/>
              </a:ext>
            </a:extLst>
          </p:cNvPr>
          <p:cNvSpPr txBox="1"/>
          <p:nvPr/>
        </p:nvSpPr>
        <p:spPr>
          <a:xfrm>
            <a:off x="4636656" y="49530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  <p:bldP spid="3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Complete picture </a:t>
            </a:r>
            <a:r>
              <a:rPr lang="en-US" sz="3600" b="1" dirty="0"/>
              <a:t>of all shortest paths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       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 Shortest paths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3163" y="3745468"/>
            <a:ext cx="530237" cy="1436132"/>
            <a:chOff x="2889276" y="1916668"/>
            <a:chExt cx="530237" cy="1436132"/>
          </a:xfrm>
        </p:grpSpPr>
        <p:grpSp>
          <p:nvGrpSpPr>
            <p:cNvPr id="49" name="Group 48"/>
            <p:cNvGrpSpPr/>
            <p:nvPr/>
          </p:nvGrpSpPr>
          <p:grpSpPr>
            <a:xfrm>
              <a:off x="2889276" y="1916668"/>
              <a:ext cx="377837" cy="1131332"/>
              <a:chOff x="2889276" y="1916668"/>
              <a:chExt cx="377837" cy="113133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cxnSpLocks/>
                <a:stCxn id="35" idx="0"/>
              </p:cNvCxnSpPr>
              <p:nvPr/>
            </p:nvCxnSpPr>
            <p:spPr>
              <a:xfrm>
                <a:off x="2889276" y="1916668"/>
                <a:ext cx="301637" cy="9672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Designing</a:t>
            </a:r>
            <a:r>
              <a:rPr lang="en-US" sz="3600" b="1" dirty="0"/>
              <a:t> the 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shortest</a:t>
            </a:r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8C3E1DF-A7B5-E404-A180-EA01E4BC8900}"/>
              </a:ext>
            </a:extLst>
          </p:cNvPr>
          <p:cNvSpPr/>
          <p:nvPr/>
        </p:nvSpPr>
        <p:spPr>
          <a:xfrm>
            <a:off x="3450646" y="9144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/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the shortest path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0A4D08D0-96EC-087A-E97B-6E7EAD9BA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7465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F9AB6-D559-AAF7-DFE2-E8C17C06A02E}"/>
              </a:ext>
            </a:extLst>
          </p:cNvPr>
          <p:cNvCxnSpPr/>
          <p:nvPr/>
        </p:nvCxnSpPr>
        <p:spPr>
          <a:xfrm flipH="1">
            <a:off x="4419600" y="2362200"/>
            <a:ext cx="685800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52ABBD-0D15-E4EF-5F89-2C7BD6B69F11}"/>
              </a:ext>
            </a:extLst>
          </p:cNvPr>
          <p:cNvGrpSpPr/>
          <p:nvPr/>
        </p:nvGrpSpPr>
        <p:grpSpPr>
          <a:xfrm>
            <a:off x="4444828" y="1832074"/>
            <a:ext cx="2288811" cy="1324392"/>
            <a:chOff x="4444828" y="1832074"/>
            <a:chExt cx="2288811" cy="1324392"/>
          </a:xfrm>
        </p:grpSpPr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9036D073-44F6-A813-3840-2A4B066820E4}"/>
                </a:ext>
              </a:extLst>
            </p:cNvPr>
            <p:cNvSpPr/>
            <p:nvPr/>
          </p:nvSpPr>
          <p:spPr>
            <a:xfrm>
              <a:off x="4444828" y="1832074"/>
              <a:ext cx="2288811" cy="1245632"/>
            </a:xfrm>
            <a:custGeom>
              <a:avLst/>
              <a:gdLst>
                <a:gd name="connsiteX0" fmla="*/ 0 w 2433682"/>
                <a:gd name="connsiteY0" fmla="*/ 1190256 h 1422276"/>
                <a:gd name="connsiteX1" fmla="*/ 43542 w 2433682"/>
                <a:gd name="connsiteY1" fmla="*/ 831027 h 1422276"/>
                <a:gd name="connsiteX2" fmla="*/ 195942 w 2433682"/>
                <a:gd name="connsiteY2" fmla="*/ 460913 h 1422276"/>
                <a:gd name="connsiteX3" fmla="*/ 609600 w 2433682"/>
                <a:gd name="connsiteY3" fmla="*/ 47256 h 1422276"/>
                <a:gd name="connsiteX4" fmla="*/ 1600200 w 2433682"/>
                <a:gd name="connsiteY4" fmla="*/ 79913 h 1422276"/>
                <a:gd name="connsiteX5" fmla="*/ 2155371 w 2433682"/>
                <a:gd name="connsiteY5" fmla="*/ 678627 h 1422276"/>
                <a:gd name="connsiteX6" fmla="*/ 2405742 w 2433682"/>
                <a:gd name="connsiteY6" fmla="*/ 1309999 h 1422276"/>
                <a:gd name="connsiteX7" fmla="*/ 2416628 w 2433682"/>
                <a:gd name="connsiteY7" fmla="*/ 1418856 h 1422276"/>
                <a:gd name="connsiteX0" fmla="*/ 0 w 2420486"/>
                <a:gd name="connsiteY0" fmla="*/ 1190256 h 1419038"/>
                <a:gd name="connsiteX1" fmla="*/ 43542 w 2420486"/>
                <a:gd name="connsiteY1" fmla="*/ 831027 h 1419038"/>
                <a:gd name="connsiteX2" fmla="*/ 195942 w 2420486"/>
                <a:gd name="connsiteY2" fmla="*/ 460913 h 1419038"/>
                <a:gd name="connsiteX3" fmla="*/ 609600 w 2420486"/>
                <a:gd name="connsiteY3" fmla="*/ 47256 h 1419038"/>
                <a:gd name="connsiteX4" fmla="*/ 1600200 w 2420486"/>
                <a:gd name="connsiteY4" fmla="*/ 79913 h 1419038"/>
                <a:gd name="connsiteX5" fmla="*/ 2155371 w 2420486"/>
                <a:gd name="connsiteY5" fmla="*/ 678627 h 1419038"/>
                <a:gd name="connsiteX6" fmla="*/ 2351314 w 2420486"/>
                <a:gd name="connsiteY6" fmla="*/ 1092284 h 1419038"/>
                <a:gd name="connsiteX7" fmla="*/ 2416628 w 2420486"/>
                <a:gd name="connsiteY7" fmla="*/ 1418856 h 141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486" h="1419038">
                  <a:moveTo>
                    <a:pt x="0" y="1190256"/>
                  </a:moveTo>
                  <a:cubicBezTo>
                    <a:pt x="5442" y="1071420"/>
                    <a:pt x="10885" y="952584"/>
                    <a:pt x="43542" y="831027"/>
                  </a:cubicBezTo>
                  <a:cubicBezTo>
                    <a:pt x="76199" y="709470"/>
                    <a:pt x="101599" y="591541"/>
                    <a:pt x="195942" y="460913"/>
                  </a:cubicBezTo>
                  <a:cubicBezTo>
                    <a:pt x="290285" y="330285"/>
                    <a:pt x="375557" y="110756"/>
                    <a:pt x="609600" y="47256"/>
                  </a:cubicBezTo>
                  <a:cubicBezTo>
                    <a:pt x="843643" y="-16244"/>
                    <a:pt x="1342571" y="-25316"/>
                    <a:pt x="1600200" y="79913"/>
                  </a:cubicBezTo>
                  <a:cubicBezTo>
                    <a:pt x="1857829" y="185142"/>
                    <a:pt x="2030185" y="509899"/>
                    <a:pt x="2155371" y="678627"/>
                  </a:cubicBezTo>
                  <a:cubicBezTo>
                    <a:pt x="2280557" y="847355"/>
                    <a:pt x="2307771" y="968913"/>
                    <a:pt x="2351314" y="1092284"/>
                  </a:cubicBezTo>
                  <a:cubicBezTo>
                    <a:pt x="2394857" y="1215655"/>
                    <a:pt x="2432956" y="1426113"/>
                    <a:pt x="2416628" y="14188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C5653B-6831-74DD-1FED-11191176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9736" y="2987225"/>
              <a:ext cx="0" cy="16924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2E5A5C-37B8-2EBE-47F0-9687837F9B81}"/>
              </a:ext>
            </a:extLst>
          </p:cNvPr>
          <p:cNvCxnSpPr>
            <a:cxnSpLocks/>
          </p:cNvCxnSpPr>
          <p:nvPr/>
        </p:nvCxnSpPr>
        <p:spPr>
          <a:xfrm>
            <a:off x="5397550" y="2420362"/>
            <a:ext cx="698997" cy="4279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C284BB-8760-420B-FA60-C9ECA0B03363}"/>
              </a:ext>
            </a:extLst>
          </p:cNvPr>
          <p:cNvCxnSpPr>
            <a:cxnSpLocks/>
          </p:cNvCxnSpPr>
          <p:nvPr/>
        </p:nvCxnSpPr>
        <p:spPr>
          <a:xfrm>
            <a:off x="6084275" y="2838849"/>
            <a:ext cx="681786" cy="28535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E51C84-912C-BB65-C94C-25842EF75FD1}"/>
              </a:ext>
            </a:extLst>
          </p:cNvPr>
          <p:cNvCxnSpPr>
            <a:cxnSpLocks/>
          </p:cNvCxnSpPr>
          <p:nvPr/>
        </p:nvCxnSpPr>
        <p:spPr>
          <a:xfrm flipH="1">
            <a:off x="5460728" y="3050869"/>
            <a:ext cx="594646" cy="4472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86E2C4-0143-D678-BEC4-8FFB4D53F8A3}"/>
              </a:ext>
            </a:extLst>
          </p:cNvPr>
          <p:cNvCxnSpPr>
            <a:cxnSpLocks/>
          </p:cNvCxnSpPr>
          <p:nvPr/>
        </p:nvCxnSpPr>
        <p:spPr>
          <a:xfrm flipV="1">
            <a:off x="5512068" y="3288086"/>
            <a:ext cx="1152906" cy="19170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55911D-6DA2-6D65-3C37-102697A4683A}"/>
              </a:ext>
            </a:extLst>
          </p:cNvPr>
          <p:cNvSpPr txBox="1"/>
          <p:nvPr/>
        </p:nvSpPr>
        <p:spPr>
          <a:xfrm>
            <a:off x="8238667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E1216-130B-6922-EEB7-738FBEAED1D2}"/>
              </a:ext>
            </a:extLst>
          </p:cNvPr>
          <p:cNvSpPr txBox="1"/>
          <p:nvPr/>
        </p:nvSpPr>
        <p:spPr>
          <a:xfrm>
            <a:off x="8254183" y="17409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8F259-E794-2433-4BFD-15594EA432F6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/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 need to just focus on</a:t>
                </a:r>
              </a:p>
              <a:p>
                <a:pPr algn="ctr"/>
                <a:r>
                  <a:rPr lang="en-US" dirty="0"/>
                  <a:t> the edges incident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4101DB-F6D8-A1BC-4CFC-4267ED91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29" y="5523552"/>
                <a:ext cx="4503239" cy="646331"/>
              </a:xfrm>
              <a:prstGeom prst="rect">
                <a:avLst/>
              </a:prstGeom>
              <a:blipFill>
                <a:blip r:embed="rId10"/>
                <a:stretch>
                  <a:fillRect t="-4717" r="-162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/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use 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hought Bubble: Cloud 6">
                <a:extLst>
                  <a:ext uri="{FF2B5EF4-FFF2-40B4-BE49-F238E27FC236}">
                    <a16:creationId xmlns:a16="http://schemas.microsoft.com/office/drawing/2014/main" id="{69C466A2-4D4E-9560-55B2-279F51582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184" y="5041947"/>
                <a:ext cx="3810000" cy="1260773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52DAF0-FB4D-8A7A-CCBE-BC0DD81D29C0}"/>
              </a:ext>
            </a:extLst>
          </p:cNvPr>
          <p:cNvSpPr txBox="1"/>
          <p:nvPr/>
        </p:nvSpPr>
        <p:spPr>
          <a:xfrm>
            <a:off x="4078528" y="6196433"/>
            <a:ext cx="517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Isn’t it nice </a:t>
            </a:r>
            <a:r>
              <a:rPr lang="en-US" dirty="0">
                <a:sym typeface="Wingdings" panose="05000000000000000000" pitchFamily="2" charset="2"/>
              </a:rPr>
              <a:t> ?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Ponder over its usefulness before proceeding further.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/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us define a function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926F7F-24D8-E658-7BA0-B46EBFEA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63575"/>
                <a:ext cx="2958630" cy="369332"/>
              </a:xfrm>
              <a:prstGeom prst="rect">
                <a:avLst/>
              </a:prstGeom>
              <a:blipFill>
                <a:blip r:embed="rId12"/>
                <a:stretch>
                  <a:fillRect l="-164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/>
              <p:nvPr/>
            </p:nvSpPr>
            <p:spPr>
              <a:xfrm>
                <a:off x="4620310" y="1346263"/>
                <a:ext cx="4089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Consider any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56FF60-E6FF-5339-8F87-BC0AF251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310" y="1346263"/>
                <a:ext cx="4089325" cy="400110"/>
              </a:xfrm>
              <a:prstGeom prst="rect">
                <a:avLst/>
              </a:prstGeom>
              <a:blipFill>
                <a:blip r:embed="rId13"/>
                <a:stretch>
                  <a:fillRect l="-1639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15" grpId="0" animBg="1"/>
      <p:bldP spid="16" grpId="0" animBg="1"/>
      <p:bldP spid="16" grpId="1" animBg="1"/>
      <p:bldP spid="80" grpId="0"/>
      <p:bldP spid="80" grpId="1"/>
      <p:bldP spid="82" grpId="0"/>
      <p:bldP spid="82" grpId="1"/>
      <p:bldP spid="5" grpId="0" animBg="1"/>
      <p:bldP spid="6" grpId="0" animBg="1"/>
      <p:bldP spid="6" grpId="1" animBg="1"/>
      <p:bldP spid="7" grpId="0" animBg="1"/>
      <p:bldP spid="7" grpId="1" animBg="1"/>
      <p:bldP spid="9" grpId="0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DEDEC-E73E-784B-9D57-9F2971699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3897CD-7E8B-CB43-99A6-410C5056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3E41-F7F0-0C4E-88A2-F5C683DE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is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41" t="-6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799856"/>
            <a:chOff x="4397829" y="1781544"/>
            <a:chExt cx="2437853" cy="1799856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62" idx="6"/>
              <a:endCxn id="69" idx="3"/>
            </p:cNvCxnSpPr>
            <p:nvPr/>
          </p:nvCxnSpPr>
          <p:spPr>
            <a:xfrm flipV="1">
              <a:off x="5327675" y="3330482"/>
              <a:ext cx="1400243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116DA8-BF7E-033E-3587-75D1FBA4E342}"/>
              </a:ext>
            </a:extLst>
          </p:cNvPr>
          <p:cNvSpPr txBox="1"/>
          <p:nvPr/>
        </p:nvSpPr>
        <p:spPr>
          <a:xfrm>
            <a:off x="2476116" y="295269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7B09-2325-BB05-95AA-B953327C4032}"/>
              </a:ext>
            </a:extLst>
          </p:cNvPr>
          <p:cNvSpPr txBox="1"/>
          <p:nvPr/>
        </p:nvSpPr>
        <p:spPr>
          <a:xfrm>
            <a:off x="3352800" y="3505200"/>
            <a:ext cx="53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0600-943E-7F33-F6B5-B5DD860DF345}"/>
              </a:ext>
            </a:extLst>
          </p:cNvPr>
          <p:cNvSpPr txBox="1"/>
          <p:nvPr/>
        </p:nvSpPr>
        <p:spPr>
          <a:xfrm>
            <a:off x="6986660" y="2190048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BED0-1F83-5BCF-3949-F8A63738AEB2}"/>
              </a:ext>
            </a:extLst>
          </p:cNvPr>
          <p:cNvSpPr txBox="1"/>
          <p:nvPr/>
        </p:nvSpPr>
        <p:spPr>
          <a:xfrm>
            <a:off x="6858000" y="3990945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EBF1B-F554-9F83-E3D0-576A6EA12E93}"/>
              </a:ext>
            </a:extLst>
          </p:cNvPr>
          <p:cNvSpPr txBox="1"/>
          <p:nvPr/>
        </p:nvSpPr>
        <p:spPr>
          <a:xfrm>
            <a:off x="6868104" y="304427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49367-1382-6E39-3E97-60C78DDEF339}"/>
              </a:ext>
            </a:extLst>
          </p:cNvPr>
          <p:cNvSpPr txBox="1"/>
          <p:nvPr/>
        </p:nvSpPr>
        <p:spPr>
          <a:xfrm>
            <a:off x="4231178" y="4575823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62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D96B3-A3A2-1C54-9A28-B863033BF4FB}"/>
              </a:ext>
            </a:extLst>
          </p:cNvPr>
          <p:cNvSpPr txBox="1"/>
          <p:nvPr/>
        </p:nvSpPr>
        <p:spPr>
          <a:xfrm>
            <a:off x="4112753" y="2074429"/>
            <a:ext cx="709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C31"/>
                </a:solidFill>
              </a:rPr>
              <a:t>88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A287C-D206-F221-CD12-6DFF9D6502B9}"/>
              </a:ext>
            </a:extLst>
          </p:cNvPr>
          <p:cNvSpPr/>
          <p:nvPr/>
        </p:nvSpPr>
        <p:spPr>
          <a:xfrm>
            <a:off x="2524514" y="27647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/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9546F8D9-92CE-DEE4-300D-85F16C29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74" y="5759758"/>
                <a:ext cx="3581400" cy="698429"/>
              </a:xfrm>
              <a:prstGeom prst="cloudCallout">
                <a:avLst>
                  <a:gd name="adj1" fmla="val -25871"/>
                  <a:gd name="adj2" fmla="val 8007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B6D97F-0501-19BF-5A6D-1BF69CADA187}"/>
              </a:ext>
            </a:extLst>
          </p:cNvPr>
          <p:cNvSpPr txBox="1"/>
          <p:nvPr/>
        </p:nvSpPr>
        <p:spPr>
          <a:xfrm>
            <a:off x="5577820" y="1040908"/>
            <a:ext cx="16946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sz="1800" b="1" dirty="0">
                <a:solidFill>
                  <a:srgbClr val="7030A0"/>
                </a:solidFill>
              </a:rPr>
              <a:t>Lemma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1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6" grpId="0" animBg="1"/>
      <p:bldP spid="6" grpId="0"/>
      <p:bldP spid="5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lot of </a:t>
            </a:r>
            <a:r>
              <a:rPr lang="en-US" b="1" dirty="0"/>
              <a:t>re-computation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3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19285-7A33-8ED1-29E1-D61F08108755}"/>
              </a:ext>
            </a:extLst>
          </p:cNvPr>
          <p:cNvSpPr/>
          <p:nvPr/>
        </p:nvSpPr>
        <p:spPr>
          <a:xfrm>
            <a:off x="4227498" y="4509604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2B33E9-F420-81A0-8B35-2CFEBF08BC93}"/>
              </a:ext>
            </a:extLst>
          </p:cNvPr>
          <p:cNvSpPr/>
          <p:nvPr/>
        </p:nvSpPr>
        <p:spPr>
          <a:xfrm>
            <a:off x="4191000" y="4953000"/>
            <a:ext cx="19943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4079C-1D8F-A4FB-BB96-514D0AD6D1A7}"/>
              </a:ext>
            </a:extLst>
          </p:cNvPr>
          <p:cNvSpPr/>
          <p:nvPr/>
        </p:nvSpPr>
        <p:spPr>
          <a:xfrm>
            <a:off x="3505200" y="4953000"/>
            <a:ext cx="20705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/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Computing labels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the next iteration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9710A4-CBA1-6CA2-5EB1-41F9CC526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48" y="4633119"/>
                <a:ext cx="2706703" cy="457200"/>
              </a:xfrm>
              <a:prstGeom prst="rect">
                <a:avLst/>
              </a:prstGeom>
              <a:blipFill>
                <a:blip r:embed="rId4"/>
                <a:stretch>
                  <a:fillRect l="-1124" t="-26667" r="-2472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Down Ribbon 11">
                <a:extLst>
                  <a:ext uri="{FF2B5EF4-FFF2-40B4-BE49-F238E27FC236}">
                    <a16:creationId xmlns:a16="http://schemas.microsoft.com/office/drawing/2014/main" id="{BC8D6995-5BEE-8014-EAE5-FD2BF2125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E1522-0CCE-312A-E3C0-93824892E529}"/>
              </a:ext>
            </a:extLst>
          </p:cNvPr>
          <p:cNvGrpSpPr/>
          <p:nvPr/>
        </p:nvGrpSpPr>
        <p:grpSpPr>
          <a:xfrm>
            <a:off x="6404834" y="4328319"/>
            <a:ext cx="2698635" cy="1524000"/>
            <a:chOff x="6172200" y="4038600"/>
            <a:chExt cx="2698635" cy="152400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6DA7A2B6-90F8-E7DB-4B89-5C65BB11BFFE}"/>
                </a:ext>
              </a:extLst>
            </p:cNvPr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5D9138-B06A-7035-8193-29FB0F8834AF}"/>
                    </a:ext>
                  </a:extLst>
                </p:cNvPr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What are the vertices </a:t>
                  </a:r>
                </a:p>
                <a:p>
                  <a:r>
                    <a:rPr lang="en-US" sz="1600" dirty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/>
                    <a:t> value may change </a:t>
                  </a:r>
                </a:p>
                <a:p>
                  <a:r>
                    <a:rPr lang="en-US" sz="1600" dirty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  <p:bldP spid="10" grpId="0" animBg="1"/>
      <p:bldP spid="11" grpId="0" animBg="1"/>
      <p:bldP spid="12" grpId="0" animBg="1"/>
      <p:bldP spid="6" grpId="0" animBg="1"/>
      <p:bldP spid="6" grpId="1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b="1" dirty="0" err="1"/>
              <a:t>’s</a:t>
            </a:r>
            <a:r>
              <a:rPr lang="en-US" b="1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8194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extract-min</a:t>
            </a:r>
            <a:r>
              <a:rPr lang="en-US" dirty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4267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2706703" cy="400110"/>
              </a:xfrm>
              <a:prstGeom prst="rect">
                <a:avLst/>
              </a:prstGeom>
              <a:blipFill>
                <a:blip r:embed="rId4"/>
                <a:stretch>
                  <a:fillRect t="-9375" r="-14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79517-44D0-2580-BC5B-2FAB305CD0F0}"/>
              </a:ext>
            </a:extLst>
          </p:cNvPr>
          <p:cNvSpPr/>
          <p:nvPr/>
        </p:nvSpPr>
        <p:spPr>
          <a:xfrm>
            <a:off x="3299356" y="3854451"/>
            <a:ext cx="2796644" cy="348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0F36-3E41-A7E9-258D-C64B3DC2F7FE}"/>
              </a:ext>
            </a:extLst>
          </p:cNvPr>
          <p:cNvSpPr/>
          <p:nvPr/>
        </p:nvSpPr>
        <p:spPr>
          <a:xfrm>
            <a:off x="3886200" y="4606479"/>
            <a:ext cx="1901952" cy="34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271D-4034-1DB8-C02D-CA1CC48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266B-364F-B2F2-7431-550151DC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data structure is to be used to efficiently implement the Dijkstra’s algorithm?</a:t>
            </a:r>
          </a:p>
          <a:p>
            <a:endParaRPr lang="en-IN" sz="2000" dirty="0"/>
          </a:p>
          <a:p>
            <a:r>
              <a:rPr lang="en-IN" sz="2000" dirty="0"/>
              <a:t>Write a neat pseudocode in terms of the data structure.</a:t>
            </a:r>
          </a:p>
          <a:p>
            <a:endParaRPr lang="en-IN" sz="2000" dirty="0"/>
          </a:p>
          <a:p>
            <a:r>
              <a:rPr lang="en-IN" sz="2000" dirty="0"/>
              <a:t>What is the time complexity of the implementation ?</a:t>
            </a:r>
          </a:p>
        </p:txBody>
      </p:sp>
    </p:spTree>
    <p:extLst>
      <p:ext uri="{BB962C8B-B14F-4D97-AF65-F5344CB8AC3E}">
        <p14:creationId xmlns:p14="http://schemas.microsoft.com/office/powerpoint/2010/main" val="25265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75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look at the neighborhood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133600"/>
                  <a:ext cx="375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36BE-0461-7594-E9FE-3569BDDCFBEF}"/>
                  </a:ext>
                </a:extLst>
              </p:cNvPr>
              <p:cNvSpPr txBox="1"/>
              <p:nvPr/>
            </p:nvSpPr>
            <p:spPr>
              <a:xfrm>
                <a:off x="2617276" y="6226481"/>
                <a:ext cx="44759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nearest vertex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’s </a:t>
                </a:r>
                <a:r>
                  <a:rPr lang="en-US" sz="1800" b="1" dirty="0"/>
                  <a:t>neighbor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AE36BE-0461-7594-E9FE-3569BDDC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276" y="6226481"/>
                <a:ext cx="4475905" cy="369332"/>
              </a:xfrm>
              <a:prstGeom prst="rect">
                <a:avLst/>
              </a:prstGeom>
              <a:blipFill>
                <a:blip r:embed="rId10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B3EB083-1C71-B76D-BD25-B751389AC8DC}"/>
              </a:ext>
            </a:extLst>
          </p:cNvPr>
          <p:cNvSpPr/>
          <p:nvPr/>
        </p:nvSpPr>
        <p:spPr>
          <a:xfrm>
            <a:off x="4871449" y="6191839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What should be the greedy step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“we can retrieve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using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”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003" y="1828800"/>
                <a:ext cx="2514600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03" y="3657600"/>
                <a:ext cx="2133600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1981200"/>
                <a:ext cx="1862048" cy="369332"/>
              </a:xfrm>
              <a:prstGeom prst="rect">
                <a:avLst/>
              </a:prstGeom>
              <a:blipFill>
                <a:blip r:embed="rId5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90803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3" y="3733800"/>
                <a:ext cx="2047997" cy="369332"/>
              </a:xfrm>
              <a:prstGeom prst="rect">
                <a:avLst/>
              </a:prstGeom>
              <a:blipFill>
                <a:blip r:embed="rId6"/>
                <a:stretch>
                  <a:fillRect l="-2381"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/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3F74F36-DECA-451F-6F33-BD2564997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03" y="1874838"/>
                <a:ext cx="1828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/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F25EADB-19AF-F7A0-8E15-EC15B651C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49" y="3687762"/>
                <a:ext cx="1828800" cy="533400"/>
              </a:xfrm>
              <a:prstGeom prst="round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 Arrow 12">
            <a:extLst>
              <a:ext uri="{FF2B5EF4-FFF2-40B4-BE49-F238E27FC236}">
                <a16:creationId xmlns:a16="http://schemas.microsoft.com/office/drawing/2014/main" id="{31124421-6B81-1466-2E99-7408A9FB1D64}"/>
              </a:ext>
            </a:extLst>
          </p:cNvPr>
          <p:cNvSpPr/>
          <p:nvPr/>
        </p:nvSpPr>
        <p:spPr>
          <a:xfrm>
            <a:off x="2211733" y="2629999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BC155-32D3-57EC-0212-0A468520FB3E}"/>
              </a:ext>
            </a:extLst>
          </p:cNvPr>
          <p:cNvSpPr txBox="1"/>
          <p:nvPr/>
        </p:nvSpPr>
        <p:spPr>
          <a:xfrm flipH="1">
            <a:off x="5429960" y="2586463"/>
            <a:ext cx="4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177F35-7730-65D6-ADBB-C37F290CCD49}"/>
              </a:ext>
            </a:extLst>
          </p:cNvPr>
          <p:cNvSpPr/>
          <p:nvPr/>
        </p:nvSpPr>
        <p:spPr>
          <a:xfrm>
            <a:off x="2802384" y="4840868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BF42-38EF-470F-C1EB-D5A18F41676D}"/>
              </a:ext>
            </a:extLst>
          </p:cNvPr>
          <p:cNvSpPr/>
          <p:nvPr/>
        </p:nvSpPr>
        <p:spPr>
          <a:xfrm>
            <a:off x="4914900" y="479483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know the distance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741" t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8587D11-9432-4433-AAF9-DCE84F721832}"/>
              </a:ext>
            </a:extLst>
          </p:cNvPr>
          <p:cNvSpPr/>
          <p:nvPr/>
        </p:nvSpPr>
        <p:spPr>
          <a:xfrm>
            <a:off x="4277764" y="5169932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5D86F-05A6-CFA6-1DC0-2170000AA488}"/>
              </a:ext>
            </a:extLst>
          </p:cNvPr>
          <p:cNvSpPr/>
          <p:nvPr/>
        </p:nvSpPr>
        <p:spPr>
          <a:xfrm>
            <a:off x="1575486" y="5181600"/>
            <a:ext cx="42566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cxnSpLocks/>
                <a:stCxn id="8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910F1-59E7-FE0C-3AF8-B98ED3A9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CEF3B5F-08D3-CE9F-1C5E-E6553B072D15}"/>
              </a:ext>
            </a:extLst>
          </p:cNvPr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/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we have computed distance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perhaps we can remove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CB87DFF0-7EC8-8D01-534B-9BB0D5DCA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98949"/>
                <a:ext cx="4433192" cy="1093914"/>
              </a:xfrm>
              <a:prstGeom prst="cloudCallou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/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This is because there could be vertices </a:t>
                </a:r>
              </a:p>
              <a:p>
                <a:r>
                  <a:rPr lang="en-US" dirty="0"/>
                  <a:t>whose shortest path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from passes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3B1929-BAB5-2310-53A6-0B860F5F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18" y="5547323"/>
                <a:ext cx="4467782" cy="646331"/>
              </a:xfrm>
              <a:prstGeom prst="rect">
                <a:avLst/>
              </a:prstGeom>
              <a:blipFill>
                <a:blip r:embed="rId13"/>
                <a:stretch>
                  <a:fillRect l="-1091" t="-5660" r="-1228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85CB91-E99B-3E8F-4F8D-2192CBAF915D}"/>
              </a:ext>
            </a:extLst>
          </p:cNvPr>
          <p:cNvSpPr/>
          <p:nvPr/>
        </p:nvSpPr>
        <p:spPr>
          <a:xfrm rot="21287821">
            <a:off x="5157926" y="2681057"/>
            <a:ext cx="508124" cy="573226"/>
          </a:xfrm>
          <a:custGeom>
            <a:avLst/>
            <a:gdLst>
              <a:gd name="connsiteX0" fmla="*/ 0 w 590628"/>
              <a:gd name="connsiteY0" fmla="*/ 426128 h 599435"/>
              <a:gd name="connsiteX1" fmla="*/ 559293 w 590628"/>
              <a:gd name="connsiteY1" fmla="*/ 577049 h 599435"/>
              <a:gd name="connsiteX2" fmla="*/ 523783 w 590628"/>
              <a:gd name="connsiteY2" fmla="*/ 0 h 599435"/>
              <a:gd name="connsiteX3" fmla="*/ 523783 w 590628"/>
              <a:gd name="connsiteY3" fmla="*/ 0 h 5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28" h="599435">
                <a:moveTo>
                  <a:pt x="0" y="426128"/>
                </a:moveTo>
                <a:cubicBezTo>
                  <a:pt x="235998" y="537099"/>
                  <a:pt x="471996" y="648070"/>
                  <a:pt x="559293" y="577049"/>
                </a:cubicBezTo>
                <a:cubicBezTo>
                  <a:pt x="646590" y="506028"/>
                  <a:pt x="523783" y="0"/>
                  <a:pt x="523783" y="0"/>
                </a:cubicBezTo>
                <a:lnTo>
                  <a:pt x="523783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EC0601-80FA-2010-F3B3-5863F6ECD0AE}"/>
              </a:ext>
            </a:extLst>
          </p:cNvPr>
          <p:cNvCxnSpPr>
            <a:cxnSpLocks/>
          </p:cNvCxnSpPr>
          <p:nvPr/>
        </p:nvCxnSpPr>
        <p:spPr>
          <a:xfrm flipH="1" flipV="1">
            <a:off x="5536093" y="2563834"/>
            <a:ext cx="61819" cy="1795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2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633107" cy="2263446"/>
            <a:chOff x="4005693" y="1992868"/>
            <a:chExt cx="1633107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G’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819400"/>
            <a:ext cx="1736818" cy="1143000"/>
            <a:chOff x="4914900" y="2819400"/>
            <a:chExt cx="1736818" cy="1143000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3080266"/>
              <a:ext cx="1736818" cy="882134"/>
              <a:chOff x="4914900" y="3080266"/>
              <a:chExt cx="1736818" cy="882134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+3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/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0F0D4E-E2E7-E4D3-0901-36725CEC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33600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B030CF-D569-3A6B-382E-498825CD3037}"/>
              </a:ext>
            </a:extLst>
          </p:cNvPr>
          <p:cNvCxnSpPr>
            <a:cxnSpLocks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5191</TotalTime>
  <Words>1458</Words>
  <Application>Microsoft Office PowerPoint</Application>
  <PresentationFormat>On-screen Show (4:3)</PresentationFormat>
  <Paragraphs>455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Properties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PowerPoint Presentation</vt:lpstr>
      <vt:lpstr>PowerPoint Presentation</vt:lpstr>
      <vt:lpstr>Dijkstra’s algorithm</vt:lpstr>
      <vt:lpstr>Dijkstra’s algorithm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413</cp:revision>
  <dcterms:created xsi:type="dcterms:W3CDTF">2011-12-03T04:13:03Z</dcterms:created>
  <dcterms:modified xsi:type="dcterms:W3CDTF">2023-08-23T09:27:32Z</dcterms:modified>
</cp:coreProperties>
</file>