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3"/>
  </p:notesMasterIdLst>
  <p:sldIdLst>
    <p:sldId id="539" r:id="rId2"/>
    <p:sldId id="538" r:id="rId3"/>
    <p:sldId id="537" r:id="rId4"/>
    <p:sldId id="556" r:id="rId5"/>
    <p:sldId id="522" r:id="rId6"/>
    <p:sldId id="488" r:id="rId7"/>
    <p:sldId id="515" r:id="rId8"/>
    <p:sldId id="487" r:id="rId9"/>
    <p:sldId id="489" r:id="rId10"/>
    <p:sldId id="490" r:id="rId11"/>
    <p:sldId id="493" r:id="rId12"/>
    <p:sldId id="544" r:id="rId13"/>
    <p:sldId id="496" r:id="rId14"/>
    <p:sldId id="517" r:id="rId15"/>
    <p:sldId id="533" r:id="rId16"/>
    <p:sldId id="500" r:id="rId17"/>
    <p:sldId id="501" r:id="rId18"/>
    <p:sldId id="498" r:id="rId19"/>
    <p:sldId id="502" r:id="rId20"/>
    <p:sldId id="553" r:id="rId21"/>
    <p:sldId id="518" r:id="rId22"/>
    <p:sldId id="555" r:id="rId23"/>
    <p:sldId id="503" r:id="rId24"/>
    <p:sldId id="543" r:id="rId25"/>
    <p:sldId id="504" r:id="rId26"/>
    <p:sldId id="510" r:id="rId27"/>
    <p:sldId id="513" r:id="rId28"/>
    <p:sldId id="511" r:id="rId29"/>
    <p:sldId id="514" r:id="rId30"/>
    <p:sldId id="509" r:id="rId31"/>
    <p:sldId id="55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1" autoAdjust="0"/>
    <p:restoredTop sz="94610" autoAdjust="0"/>
  </p:normalViewPr>
  <p:slideViewPr>
    <p:cSldViewPr>
      <p:cViewPr varScale="1">
        <p:scale>
          <a:sx n="108" d="100"/>
          <a:sy n="108" d="100"/>
        </p:scale>
        <p:origin x="141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8/25/2023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8/25/2023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8/25/2023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8/25/2023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8/25/2023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8/25/2023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8/25/2023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8/25/2023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8/25/2023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8/25/2023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8/25/2023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8/25/2023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8/25/2023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10" Type="http://schemas.openxmlformats.org/officeDocument/2006/relationships/image" Target="../media/image7.png"/><Relationship Id="rId4" Type="http://schemas.openxmlformats.org/officeDocument/2006/relationships/image" Target="../media/image120.pn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a:solidFill>
                  <a:srgbClr val="C00000"/>
                </a:solidFill>
              </a:rPr>
              <a:t>Lecture 12</a:t>
            </a:r>
            <a:endParaRPr lang="en-US" sz="2400" b="1" dirty="0">
              <a:solidFill>
                <a:srgbClr val="0070C0"/>
              </a:solidFill>
            </a:endParaRPr>
          </a:p>
          <a:p>
            <a:pPr algn="l" fontAlgn="auto">
              <a:spcAft>
                <a:spcPts val="0"/>
              </a:spcAft>
              <a:defRPr/>
            </a:pPr>
            <a:r>
              <a:rPr lang="en-US" sz="1200" b="1" dirty="0">
                <a:solidFill>
                  <a:srgbClr val="0070C0"/>
                </a:solidFill>
              </a:rPr>
              <a:t> </a:t>
            </a:r>
          </a:p>
          <a:p>
            <a:pPr marL="342900" indent="-342900" algn="l" fontAlgn="auto">
              <a:spcAft>
                <a:spcPts val="0"/>
              </a:spcAft>
              <a:buFont typeface="Arial" pitchFamily="34" charset="0"/>
              <a:buChar char="•"/>
              <a:defRPr/>
            </a:pPr>
            <a:r>
              <a:rPr lang="en-US" sz="2000" b="1" dirty="0">
                <a:solidFill>
                  <a:srgbClr val="0070C0"/>
                </a:solidFill>
              </a:rPr>
              <a:t>Algorithms</a:t>
            </a:r>
            <a:endParaRPr lang="en-US" sz="20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4038600" y="3077230"/>
            <a:ext cx="1371600" cy="523220"/>
          </a:xfrm>
          <a:prstGeom prst="rect">
            <a:avLst/>
          </a:prstGeom>
          <a:noFill/>
        </p:spPr>
        <p:txBody>
          <a:bodyPr wrap="square" rtlCol="0">
            <a:spAutoFit/>
          </a:bodyPr>
          <a:lstStyle/>
          <a:p>
            <a:r>
              <a:rPr lang="en-US" sz="2800" b="1" dirty="0">
                <a:solidFill>
                  <a:srgbClr val="002060"/>
                </a:solidFill>
              </a:rPr>
              <a:t>CS345A</a:t>
            </a:r>
            <a:endParaRPr lang="en-US" sz="2800" b="1" dirty="0"/>
          </a:p>
        </p:txBody>
      </p:sp>
      <p:sp>
        <p:nvSpPr>
          <p:cNvPr id="7" name="TextBox 6"/>
          <p:cNvSpPr txBox="1"/>
          <p:nvPr/>
        </p:nvSpPr>
        <p:spPr>
          <a:xfrm>
            <a:off x="2514600" y="5181600"/>
            <a:ext cx="2750240" cy="369332"/>
          </a:xfrm>
          <a:prstGeom prst="rect">
            <a:avLst/>
          </a:prstGeom>
          <a:noFill/>
        </p:spPr>
        <p:txBody>
          <a:bodyPr wrap="none" rtlCol="0">
            <a:spAutoFit/>
          </a:bodyPr>
          <a:lstStyle/>
          <a:p>
            <a:r>
              <a:rPr lang="en-US" b="1" dirty="0"/>
              <a:t>for </a:t>
            </a:r>
            <a:r>
              <a:rPr lang="en-US" b="1" dirty="0">
                <a:solidFill>
                  <a:srgbClr val="7030A0"/>
                </a:solidFill>
              </a:rPr>
              <a:t>Directed Acyclic Graphs</a:t>
            </a:r>
          </a:p>
        </p:txBody>
      </p:sp>
    </p:spTree>
    <p:custDataLst>
      <p:tags r:id="rId1"/>
    </p:custDataLst>
    <p:extLst>
      <p:ext uri="{BB962C8B-B14F-4D97-AF65-F5344CB8AC3E}">
        <p14:creationId xmlns:p14="http://schemas.microsoft.com/office/powerpoint/2010/main" val="339255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Topological ordering</a:t>
            </a:r>
            <a:endParaRPr lang="en-US" sz="3600" dirty="0"/>
          </a:p>
        </p:txBody>
      </p:sp>
      <p:sp>
        <p:nvSpPr>
          <p:cNvPr id="3" name="Content Placeholder 2"/>
          <p:cNvSpPr>
            <a:spLocks noGrp="1"/>
          </p:cNvSpPr>
          <p:nvPr>
            <p:ph idx="1"/>
          </p:nvPr>
        </p:nvSpPr>
        <p:spPr/>
        <p:txBody>
          <a:bodyPr/>
          <a:lstStyle/>
          <a:p>
            <a:pPr marL="0" indent="0" algn="ctr">
              <a:buNone/>
            </a:pPr>
            <a:r>
              <a:rPr lang="en-US" sz="2400" b="1" dirty="0">
                <a:solidFill>
                  <a:srgbClr val="0070C0"/>
                </a:solidFill>
              </a:rPr>
              <a:t>Three questions</a:t>
            </a:r>
          </a:p>
          <a:p>
            <a:pPr marL="0" indent="0">
              <a:buNone/>
            </a:pPr>
            <a:endParaRPr lang="en-US" sz="2000" dirty="0"/>
          </a:p>
          <a:p>
            <a:pPr marL="0" indent="0">
              <a:buNone/>
            </a:pPr>
            <a:r>
              <a:rPr lang="en-US" sz="2000" b="1" dirty="0">
                <a:solidFill>
                  <a:srgbClr val="C00000"/>
                </a:solidFill>
              </a:rPr>
              <a:t>Question 1</a:t>
            </a:r>
            <a:r>
              <a:rPr lang="en-US" sz="2000" dirty="0"/>
              <a:t>:  Why does a topological ordering </a:t>
            </a:r>
            <a:r>
              <a:rPr lang="en-US" sz="2000" b="1" u="sng" dirty="0"/>
              <a:t>exist</a:t>
            </a:r>
            <a:r>
              <a:rPr lang="en-US" sz="2000" dirty="0"/>
              <a:t> for every DAG ?</a:t>
            </a:r>
          </a:p>
          <a:p>
            <a:pPr marL="0" indent="0">
              <a:buNone/>
            </a:pPr>
            <a:endParaRPr lang="en-US" sz="2000" dirty="0"/>
          </a:p>
          <a:p>
            <a:pPr marL="0" indent="0">
              <a:buNone/>
            </a:pPr>
            <a:endParaRPr lang="en-US" sz="2000" dirty="0"/>
          </a:p>
          <a:p>
            <a:pPr marL="0" indent="0">
              <a:buNone/>
            </a:pPr>
            <a:r>
              <a:rPr lang="en-US" sz="2000" b="1" dirty="0">
                <a:solidFill>
                  <a:srgbClr val="C00000"/>
                </a:solidFill>
              </a:rPr>
              <a:t>Question 2</a:t>
            </a:r>
            <a:r>
              <a:rPr lang="en-US" sz="2000" dirty="0"/>
              <a:t>:  How </a:t>
            </a:r>
            <a:r>
              <a:rPr lang="en-US" sz="2000" b="1" u="sng" dirty="0"/>
              <a:t>efficiently</a:t>
            </a:r>
            <a:r>
              <a:rPr lang="en-US" sz="2000" dirty="0"/>
              <a:t> can we </a:t>
            </a:r>
            <a:r>
              <a:rPr lang="en-US" sz="2000" b="1" u="sng" dirty="0"/>
              <a:t>compute</a:t>
            </a:r>
            <a:r>
              <a:rPr lang="en-US" sz="2000" dirty="0"/>
              <a:t> a topological ordering ?</a:t>
            </a:r>
          </a:p>
          <a:p>
            <a:pPr marL="0" indent="0">
              <a:buNone/>
            </a:pPr>
            <a:endParaRPr lang="en-US" sz="2000" dirty="0"/>
          </a:p>
          <a:p>
            <a:pPr marL="0" indent="0">
              <a:buNone/>
            </a:pPr>
            <a:endParaRPr lang="en-US" sz="2000" dirty="0"/>
          </a:p>
          <a:p>
            <a:pPr marL="0" indent="0">
              <a:buNone/>
            </a:pPr>
            <a:r>
              <a:rPr lang="en-US" sz="2000" b="1" dirty="0">
                <a:solidFill>
                  <a:srgbClr val="C00000"/>
                </a:solidFill>
              </a:rPr>
              <a:t>Question 3</a:t>
            </a:r>
            <a:r>
              <a:rPr lang="en-US" sz="2000" dirty="0"/>
              <a:t>: What is the </a:t>
            </a:r>
            <a:r>
              <a:rPr lang="en-US" sz="2000" b="1" u="sng" dirty="0"/>
              <a:t>use</a:t>
            </a:r>
            <a:r>
              <a:rPr lang="en-US" sz="2000" dirty="0"/>
              <a:t> of topological ordering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
        <p:nvSpPr>
          <p:cNvPr id="5" name="Rectangle 4"/>
          <p:cNvSpPr/>
          <p:nvPr/>
        </p:nvSpPr>
        <p:spPr>
          <a:xfrm>
            <a:off x="1905000" y="2286000"/>
            <a:ext cx="55626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28800" y="3352800"/>
            <a:ext cx="61722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0" y="4419600"/>
            <a:ext cx="61722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63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0" nodeType="clickEffect">
                                  <p:stCondLst>
                                    <p:cond delay="0"/>
                                  </p:stCondLst>
                                  <p:childTnLst>
                                    <p:animEffect transition="out" filter="wipe(left)">
                                      <p:cBhvr>
                                        <p:cTn id="29" dur="2000"/>
                                        <p:tgtEl>
                                          <p:spTgt spid="5"/>
                                        </p:tgtEl>
                                      </p:cBhvr>
                                    </p:animEffect>
                                    <p:set>
                                      <p:cBhvr>
                                        <p:cTn id="30" dur="1" fill="hold">
                                          <p:stCondLst>
                                            <p:cond delay="1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grpId="0" nodeType="clickEffect">
                                  <p:stCondLst>
                                    <p:cond delay="0"/>
                                  </p:stCondLst>
                                  <p:childTnLst>
                                    <p:animEffect transition="out" filter="wipe(left)">
                                      <p:cBhvr>
                                        <p:cTn id="39" dur="2000"/>
                                        <p:tgtEl>
                                          <p:spTgt spid="6"/>
                                        </p:tgtEl>
                                      </p:cBhvr>
                                    </p:animEffect>
                                    <p:set>
                                      <p:cBhvr>
                                        <p:cTn id="40" dur="1" fill="hold">
                                          <p:stCondLst>
                                            <p:cond delay="1999"/>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grpId="0" nodeType="clickEffect">
                                  <p:stCondLst>
                                    <p:cond delay="0"/>
                                  </p:stCondLst>
                                  <p:childTnLst>
                                    <p:animEffect transition="out" filter="wipe(left)">
                                      <p:cBhvr>
                                        <p:cTn id="49" dur="2000"/>
                                        <p:tgtEl>
                                          <p:spTgt spid="7"/>
                                        </p:tgtEl>
                                      </p:cBhvr>
                                    </p:animEffect>
                                    <p:set>
                                      <p:cBhvr>
                                        <p:cTn id="5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600" dirty="0">
                <a:solidFill>
                  <a:srgbClr val="0070C0"/>
                </a:solidFill>
              </a:rPr>
              <a:t>applications</a:t>
            </a:r>
            <a:r>
              <a:rPr lang="en-US" sz="3600" dirty="0">
                <a:solidFill>
                  <a:srgbClr val="7030A0"/>
                </a:solidFill>
              </a:rPr>
              <a:t> </a:t>
            </a:r>
            <a:r>
              <a:rPr lang="en-US" sz="3600" dirty="0"/>
              <a:t>of</a:t>
            </a:r>
            <a:r>
              <a:rPr lang="en-US" sz="3600" dirty="0">
                <a:solidFill>
                  <a:srgbClr val="7030A0"/>
                </a:solidFill>
              </a:rPr>
              <a:t> </a:t>
            </a:r>
            <a:br>
              <a:rPr lang="en-US" sz="3600" dirty="0">
                <a:solidFill>
                  <a:srgbClr val="7030A0"/>
                </a:solidFill>
              </a:rPr>
            </a:br>
            <a:r>
              <a:rPr lang="en-US" sz="3600" dirty="0">
                <a:solidFill>
                  <a:srgbClr val="7030A0"/>
                </a:solidFill>
              </a:rPr>
              <a:t>Topological ordering</a:t>
            </a:r>
          </a:p>
        </p:txBody>
      </p:sp>
      <p:sp>
        <p:nvSpPr>
          <p:cNvPr id="6" name="Text Placeholder 5"/>
          <p:cNvSpPr>
            <a:spLocks noGrp="1"/>
          </p:cNvSpPr>
          <p:nvPr>
            <p:ph type="body" idx="1"/>
          </p:nvPr>
        </p:nvSpPr>
        <p:spPr/>
        <p:txBody>
          <a:bodyPr/>
          <a:lstStyle/>
          <a:p>
            <a:pPr algn="ctr"/>
            <a:r>
              <a:rPr lang="en-US" sz="2800" b="1" dirty="0">
                <a:solidFill>
                  <a:srgbClr val="C00000"/>
                </a:solidFill>
              </a:rPr>
              <a:t>Question 3</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Tree>
    <p:extLst>
      <p:ext uri="{BB962C8B-B14F-4D97-AF65-F5344CB8AC3E}">
        <p14:creationId xmlns:p14="http://schemas.microsoft.com/office/powerpoint/2010/main" val="21335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0070C0"/>
                </a:solidFill>
              </a:rPr>
              <a:t>Applications</a:t>
            </a:r>
            <a:r>
              <a:rPr lang="en-US" sz="3600" b="1" dirty="0">
                <a:solidFill>
                  <a:srgbClr val="7030A0"/>
                </a:solidFill>
              </a:rPr>
              <a:t> </a:t>
            </a:r>
            <a:r>
              <a:rPr lang="en-US" sz="3600" b="1" dirty="0"/>
              <a:t>of</a:t>
            </a:r>
            <a:r>
              <a:rPr lang="en-US" sz="3600" b="1" dirty="0">
                <a:solidFill>
                  <a:srgbClr val="7030A0"/>
                </a:solidFill>
              </a:rPr>
              <a:t> Topological ordering</a:t>
            </a:r>
            <a:endParaRPr lang="en-US" sz="36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600200"/>
                <a:ext cx="8686800" cy="4525963"/>
              </a:xfrm>
            </p:spPr>
            <p:txBody>
              <a:bodyPr/>
              <a:lstStyle/>
              <a:p>
                <a:pPr marL="0" indent="0">
                  <a:buNone/>
                </a:pPr>
                <a:r>
                  <a:rPr lang="en-US" sz="2000" dirty="0"/>
                  <a:t>Almost </a:t>
                </a:r>
                <a:r>
                  <a:rPr lang="en-US" sz="2000" b="1" dirty="0"/>
                  <a:t>every algorithmic problem   </a:t>
                </a:r>
                <a:r>
                  <a:rPr lang="en-US" sz="2000" dirty="0"/>
                  <a:t>on DAG exploits </a:t>
                </a:r>
                <a:r>
                  <a:rPr lang="en-US" sz="2000" b="1" dirty="0">
                    <a:solidFill>
                      <a:srgbClr val="7030A0"/>
                    </a:solidFill>
                  </a:rPr>
                  <a:t>Topological ordering.</a:t>
                </a:r>
              </a:p>
              <a:p>
                <a:pPr marL="0" indent="0">
                  <a:buNone/>
                </a:pPr>
                <a:endParaRPr lang="en-US" sz="2000" b="1" dirty="0">
                  <a:solidFill>
                    <a:srgbClr val="7030A0"/>
                  </a:solidFill>
                </a:endParaRPr>
              </a:p>
              <a:p>
                <a:pPr marL="0" indent="0">
                  <a:buNone/>
                </a:pPr>
                <a:r>
                  <a:rPr lang="en-US" sz="2000" b="1" dirty="0"/>
                  <a:t>Examples:</a:t>
                </a:r>
                <a:r>
                  <a:rPr lang="en-US" sz="2000" b="1" dirty="0">
                    <a:solidFill>
                      <a:srgbClr val="7030A0"/>
                    </a:solidFill>
                  </a:rPr>
                  <a:t> </a:t>
                </a:r>
              </a:p>
              <a:p>
                <a:r>
                  <a:rPr lang="en-US" sz="2000" b="1" dirty="0"/>
                  <a:t>Single source </a:t>
                </a:r>
                <a:r>
                  <a:rPr lang="en-US" sz="2000" b="1" dirty="0">
                    <a:solidFill>
                      <a:srgbClr val="7030A0"/>
                    </a:solidFill>
                  </a:rPr>
                  <a:t>shortest paths </a:t>
                </a:r>
              </a:p>
              <a:p>
                <a:pPr marL="0" indent="0">
                  <a:buNone/>
                </a:pPr>
                <a:r>
                  <a:rPr lang="en-US" sz="2000" b="1" dirty="0">
                    <a:solidFill>
                      <a:srgbClr val="7030A0"/>
                    </a:solidFill>
                  </a:rPr>
                  <a:t>		 </a:t>
                </a:r>
                <a:r>
                  <a:rPr lang="en-US" sz="2000" dirty="0"/>
                  <a:t>(No need of </a:t>
                </a:r>
                <a:r>
                  <a:rPr lang="en-US" sz="2000" b="1" dirty="0" err="1"/>
                  <a:t>Dijkstra</a:t>
                </a:r>
                <a:r>
                  <a:rPr lang="en-US" sz="2000" dirty="0" err="1"/>
                  <a:t>’s</a:t>
                </a:r>
                <a:r>
                  <a:rPr lang="en-US" sz="2000" dirty="0"/>
                  <a:t> algorithm)</a:t>
                </a:r>
                <a:endParaRPr lang="en-US" sz="2000" b="1" dirty="0">
                  <a:solidFill>
                    <a:srgbClr val="7030A0"/>
                  </a:solidFill>
                </a:endParaRPr>
              </a:p>
              <a:p>
                <a:endParaRPr lang="en-US" sz="2000" b="1" dirty="0">
                  <a:solidFill>
                    <a:srgbClr val="7030A0"/>
                  </a:solidFill>
                </a:endParaRPr>
              </a:p>
              <a:p>
                <a:r>
                  <a:rPr lang="en-US" sz="2000" b="1" dirty="0"/>
                  <a:t>Single source </a:t>
                </a:r>
                <a:r>
                  <a:rPr lang="en-US" sz="2000" b="1" dirty="0">
                    <a:solidFill>
                      <a:srgbClr val="7030A0"/>
                    </a:solidFill>
                  </a:rPr>
                  <a:t>longest paths</a:t>
                </a:r>
              </a:p>
              <a:p>
                <a:endParaRPr lang="en-US" sz="2000" b="1" dirty="0">
                  <a:solidFill>
                    <a:srgbClr val="7030A0"/>
                  </a:solidFill>
                </a:endParaRPr>
              </a:p>
              <a:p>
                <a:endParaRPr lang="en-US" sz="2000" b="1" dirty="0">
                  <a:solidFill>
                    <a:srgbClr val="7030A0"/>
                  </a:solidFill>
                </a:endParaRPr>
              </a:p>
              <a:p>
                <a:r>
                  <a:rPr lang="en-US" sz="2000" b="1" dirty="0">
                    <a:solidFill>
                      <a:srgbClr val="7030A0"/>
                    </a:solidFill>
                  </a:rPr>
                  <a:t>Count no. of paths </a:t>
                </a:r>
                <a:r>
                  <a:rPr lang="en-US" sz="2000" b="1" dirty="0"/>
                  <a:t>from a source to a destination</a:t>
                </a:r>
              </a:p>
              <a:p>
                <a:pPr marL="0" indent="0">
                  <a:buNone/>
                </a:pPr>
                <a:r>
                  <a:rPr lang="en-US" sz="2000" dirty="0"/>
                  <a:t>		 (If the no. is a polynomial of </a:t>
                </a:r>
                <a14:m>
                  <m:oMath xmlns:m="http://schemas.openxmlformats.org/officeDocument/2006/math">
                    <m:r>
                      <a:rPr lang="en-US" sz="2000" b="1" i="1" dirty="0">
                        <a:solidFill>
                          <a:srgbClr val="0070C0"/>
                        </a:solidFill>
                        <a:latin typeface="Cambria Math"/>
                      </a:rPr>
                      <m:t>𝒏</m:t>
                    </m:r>
                  </m:oMath>
                </a14:m>
                <a:r>
                  <a:rPr lang="en-US" sz="2000" dirty="0"/>
                  <a:t>)</a:t>
                </a:r>
                <a:endParaRPr lang="en-US" sz="2000" b="1" dirty="0">
                  <a:solidFill>
                    <a:srgbClr val="7030A0"/>
                  </a:solidFill>
                </a:endParaRPr>
              </a:p>
              <a:p>
                <a:pPr marL="0" indent="0">
                  <a:buNone/>
                </a:pPr>
                <a:r>
                  <a:rPr lang="en-US" sz="2000" b="1" dirty="0">
                    <a:solidFill>
                      <a:srgbClr val="002060"/>
                    </a:solidFill>
                  </a:rPr>
                  <a:t>All these problems have a simple </a:t>
                </a:r>
                <a14:m>
                  <m:oMath xmlns:m="http://schemas.openxmlformats.org/officeDocument/2006/math">
                    <m:r>
                      <a:rPr lang="en-US" sz="2000" b="1" i="1" dirty="0">
                        <a:latin typeface="Cambria Math"/>
                      </a:rPr>
                      <m:t>𝑶</m:t>
                    </m:r>
                    <m:r>
                      <a:rPr lang="en-US" sz="2000" b="1" i="1" dirty="0">
                        <a:latin typeface="Cambria Math"/>
                      </a:rPr>
                      <m:t>(</m:t>
                    </m:r>
                    <m:r>
                      <a:rPr lang="en-US" sz="2000" b="1" i="1" dirty="0">
                        <a:solidFill>
                          <a:srgbClr val="0070C0"/>
                        </a:solidFill>
                        <a:latin typeface="Cambria Math"/>
                      </a:rPr>
                      <m:t>𝒎</m:t>
                    </m:r>
                    <m:r>
                      <a:rPr lang="en-US" sz="2000" b="1" i="1" dirty="0">
                        <a:solidFill>
                          <a:srgbClr val="0070C0"/>
                        </a:solidFill>
                        <a:latin typeface="Cambria Math"/>
                      </a:rPr>
                      <m:t>+</m:t>
                    </m:r>
                    <m:r>
                      <a:rPr lang="en-US" sz="2000" b="1" i="1" dirty="0">
                        <a:solidFill>
                          <a:srgbClr val="0070C0"/>
                        </a:solidFill>
                        <a:latin typeface="Cambria Math"/>
                      </a:rPr>
                      <m:t>𝒏</m:t>
                    </m:r>
                    <m:r>
                      <a:rPr lang="en-US" sz="2000" b="1" i="1" dirty="0">
                        <a:latin typeface="Cambria Math"/>
                      </a:rPr>
                      <m:t>)</m:t>
                    </m:r>
                  </m:oMath>
                </a14:m>
                <a:r>
                  <a:rPr lang="en-US" sz="2000" b="1" dirty="0">
                    <a:solidFill>
                      <a:srgbClr val="C00000"/>
                    </a:solidFill>
                  </a:rPr>
                  <a:t> </a:t>
                </a:r>
                <a:r>
                  <a:rPr lang="en-US" sz="2000" b="1" dirty="0"/>
                  <a:t>time algorithm for DAG</a:t>
                </a:r>
              </a:p>
              <a:p>
                <a:pPr marL="0" indent="0">
                  <a:buNone/>
                </a:pPr>
                <a:endParaRPr lang="en-US" sz="2000" b="1" dirty="0">
                  <a:solidFill>
                    <a:srgbClr val="7030A0"/>
                  </a:solidFill>
                </a:endParaRP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600200"/>
                <a:ext cx="8686800" cy="4525963"/>
              </a:xfrm>
              <a:blipFill>
                <a:blip r:embed="rId2"/>
                <a:stretch>
                  <a:fillRect l="-731"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12</a:t>
            </a:fld>
            <a:endParaRPr lang="en-US"/>
          </a:p>
        </p:txBody>
      </p:sp>
      <p:sp>
        <p:nvSpPr>
          <p:cNvPr id="2" name="Rounded Rectangle 1"/>
          <p:cNvSpPr/>
          <p:nvPr/>
        </p:nvSpPr>
        <p:spPr>
          <a:xfrm>
            <a:off x="1295400" y="1600200"/>
            <a:ext cx="2895600"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67200" y="1524000"/>
            <a:ext cx="3962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010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1" end="11"/>
                                            </p:txEl>
                                          </p:spTgt>
                                        </p:tgtEl>
                                        <p:attrNameLst>
                                          <p:attrName>style.visibility</p:attrName>
                                        </p:attrNameLst>
                                      </p:cBhvr>
                                      <p:to>
                                        <p:strVal val="visible"/>
                                      </p:to>
                                    </p:set>
                                    <p:animEffect transition="in" filter="fade">
                                      <p:cBhvr>
                                        <p:cTn id="5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uiExpand="1"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2800" dirty="0"/>
              <a:t>Why Does </a:t>
            </a:r>
            <a:br>
              <a:rPr lang="en-US" sz="2800" dirty="0"/>
            </a:br>
            <a:r>
              <a:rPr lang="en-US" sz="2800" dirty="0">
                <a:solidFill>
                  <a:srgbClr val="7030A0"/>
                </a:solidFill>
              </a:rPr>
              <a:t>Topological ordering </a:t>
            </a:r>
            <a:r>
              <a:rPr lang="en-US" sz="2800" dirty="0"/>
              <a:t>exist for </a:t>
            </a:r>
            <a:r>
              <a:rPr lang="en-US" sz="2800" u="sng" dirty="0"/>
              <a:t>every</a:t>
            </a:r>
            <a:r>
              <a:rPr lang="en-US" sz="2800" dirty="0"/>
              <a:t> DAG? </a:t>
            </a:r>
          </a:p>
        </p:txBody>
      </p:sp>
      <p:sp>
        <p:nvSpPr>
          <p:cNvPr id="6" name="Text Placeholder 5"/>
          <p:cNvSpPr>
            <a:spLocks noGrp="1"/>
          </p:cNvSpPr>
          <p:nvPr>
            <p:ph type="body" idx="1"/>
          </p:nvPr>
        </p:nvSpPr>
        <p:spPr/>
        <p:txBody>
          <a:bodyPr/>
          <a:lstStyle/>
          <a:p>
            <a:pPr algn="ctr"/>
            <a:r>
              <a:rPr lang="en-US" sz="2800" b="1" dirty="0">
                <a:solidFill>
                  <a:srgbClr val="C00000"/>
                </a:solidFill>
              </a:rPr>
              <a:t>Question 1</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Tree>
    <p:extLst>
      <p:ext uri="{BB962C8B-B14F-4D97-AF65-F5344CB8AC3E}">
        <p14:creationId xmlns:p14="http://schemas.microsoft.com/office/powerpoint/2010/main" val="4544151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p:txBody>
          <a:bodyPr/>
          <a:lstStyle/>
          <a:p>
            <a:pPr marL="0" indent="0">
              <a:buNone/>
            </a:pPr>
            <a:r>
              <a:rPr lang="en-US" sz="2000" b="1" dirty="0"/>
              <a:t>Example</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grpSp>
        <p:nvGrpSpPr>
          <p:cNvPr id="68" name="Group 67"/>
          <p:cNvGrpSpPr/>
          <p:nvPr/>
        </p:nvGrpSpPr>
        <p:grpSpPr>
          <a:xfrm>
            <a:off x="2590800" y="1600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 name="Cloud Callout 4"/>
          <p:cNvSpPr/>
          <p:nvPr/>
        </p:nvSpPr>
        <p:spPr>
          <a:xfrm>
            <a:off x="5033822" y="4267200"/>
            <a:ext cx="3124200" cy="1143000"/>
          </a:xfrm>
          <a:prstGeom prst="cloudCallout">
            <a:avLst>
              <a:gd name="adj1" fmla="val -30403"/>
              <a:gd name="adj2" fmla="val 9342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Is there any vertex for which you can be sure of its place in the ordering?</a:t>
            </a:r>
          </a:p>
        </p:txBody>
      </p:sp>
      <p:sp>
        <p:nvSpPr>
          <p:cNvPr id="6" name="Oval 5"/>
          <p:cNvSpPr/>
          <p:nvPr/>
        </p:nvSpPr>
        <p:spPr>
          <a:xfrm>
            <a:off x="5562600" y="1524000"/>
            <a:ext cx="385622"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Ribbon 6"/>
          <p:cNvSpPr/>
          <p:nvPr/>
        </p:nvSpPr>
        <p:spPr>
          <a:xfrm>
            <a:off x="228600" y="4361560"/>
            <a:ext cx="3657600" cy="10287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Any vertex of </a:t>
            </a:r>
            <a:r>
              <a:rPr lang="en-US" sz="1600" b="1" dirty="0" err="1">
                <a:solidFill>
                  <a:schemeClr val="tx1"/>
                </a:solidFill>
              </a:rPr>
              <a:t>indegree</a:t>
            </a:r>
            <a:r>
              <a:rPr lang="en-US" sz="1600" dirty="0">
                <a:solidFill>
                  <a:schemeClr val="tx1"/>
                </a:solidFill>
              </a:rPr>
              <a:t>=</a:t>
            </a:r>
            <a:r>
              <a:rPr lang="en-US" sz="1600" dirty="0">
                <a:solidFill>
                  <a:srgbClr val="0070C0"/>
                </a:solidFill>
              </a:rPr>
              <a:t>0</a:t>
            </a:r>
            <a:r>
              <a:rPr lang="en-US" sz="1600" dirty="0">
                <a:solidFill>
                  <a:schemeClr val="tx1"/>
                </a:solidFill>
              </a:rPr>
              <a:t> can be given number </a:t>
            </a:r>
            <a:r>
              <a:rPr lang="en-US" sz="1600" dirty="0">
                <a:solidFill>
                  <a:srgbClr val="0070C0"/>
                </a:solidFill>
              </a:rPr>
              <a:t>1</a:t>
            </a:r>
            <a:r>
              <a:rPr lang="en-US" sz="1600" dirty="0">
                <a:solidFill>
                  <a:schemeClr val="tx1"/>
                </a:solidFill>
              </a:rPr>
              <a:t> in a topological ordering.</a:t>
            </a:r>
          </a:p>
        </p:txBody>
      </p:sp>
      <p:sp>
        <p:nvSpPr>
          <p:cNvPr id="40" name="Cloud Callout 39"/>
          <p:cNvSpPr/>
          <p:nvPr/>
        </p:nvSpPr>
        <p:spPr>
          <a:xfrm>
            <a:off x="5014246" y="4038600"/>
            <a:ext cx="3124200" cy="1143000"/>
          </a:xfrm>
          <a:prstGeom prst="cloudCallout">
            <a:avLst>
              <a:gd name="adj1" fmla="val -30403"/>
              <a:gd name="adj2" fmla="val 9342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What is the guarantee that such a vertex always exists in a DAG ?</a:t>
            </a:r>
          </a:p>
        </p:txBody>
      </p:sp>
    </p:spTree>
    <p:extLst>
      <p:ext uri="{BB962C8B-B14F-4D97-AF65-F5344CB8AC3E}">
        <p14:creationId xmlns:p14="http://schemas.microsoft.com/office/powerpoint/2010/main" val="1178855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randombar(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z="1800" b="1" dirty="0">
                    <a:solidFill>
                      <a:srgbClr val="C00000"/>
                    </a:solidFill>
                  </a:rPr>
                  <a:t>Lemma 1</a:t>
                </a:r>
                <a:r>
                  <a:rPr lang="en-US" sz="1800" dirty="0"/>
                  <a:t>: Every DAG has at least one vertex with </a:t>
                </a:r>
                <a:r>
                  <a:rPr lang="en-US" sz="1800" b="1" dirty="0">
                    <a:solidFill>
                      <a:srgbClr val="7030A0"/>
                    </a:solidFill>
                  </a:rPr>
                  <a:t>in-degree</a:t>
                </a:r>
                <a:r>
                  <a:rPr lang="en-US" sz="1800" dirty="0"/>
                  <a:t> = </a:t>
                </a:r>
                <a:r>
                  <a:rPr lang="en-US" sz="1800" dirty="0">
                    <a:solidFill>
                      <a:srgbClr val="0070C0"/>
                    </a:solidFill>
                  </a:rPr>
                  <a:t>0</a:t>
                </a:r>
                <a:r>
                  <a:rPr lang="en-US" sz="1800" dirty="0"/>
                  <a:t>.</a:t>
                </a:r>
              </a:p>
              <a:p>
                <a:pPr marL="0" indent="0">
                  <a:buNone/>
                </a:pPr>
                <a:r>
                  <a:rPr lang="en-US" sz="1800" dirty="0"/>
                  <a:t>Proof: </a:t>
                </a:r>
              </a:p>
              <a:p>
                <a:pPr marL="0" indent="0">
                  <a:buNone/>
                </a:pPr>
                <a:r>
                  <a:rPr lang="en-US" sz="1800" dirty="0"/>
                  <a:t>(an algorithmic proof)</a:t>
                </a:r>
              </a:p>
              <a:p>
                <a:pPr marL="0" indent="0">
                  <a:buNone/>
                </a:pPr>
                <a:r>
                  <a:rPr lang="en-US" sz="1800" dirty="0"/>
                  <a:t>Pick any vertex </a:t>
                </a:r>
                <a14:m>
                  <m:oMath xmlns:m="http://schemas.openxmlformats.org/officeDocument/2006/math">
                    <m:r>
                      <a:rPr lang="en-US" sz="1800" b="1" i="1" dirty="0" smtClean="0">
                        <a:solidFill>
                          <a:srgbClr val="0070C0"/>
                        </a:solidFill>
                        <a:latin typeface="Cambria Math"/>
                      </a:rPr>
                      <m:t>𝒗</m:t>
                    </m:r>
                  </m:oMath>
                </a14:m>
                <a:r>
                  <a:rPr lang="en-US" sz="1800" dirty="0"/>
                  <a:t>.</a:t>
                </a:r>
              </a:p>
              <a:p>
                <a:pPr marL="0" indent="0">
                  <a:buNone/>
                </a:pPr>
                <a:r>
                  <a:rPr lang="en-US" sz="1800" b="1" dirty="0"/>
                  <a:t>While</a:t>
                </a:r>
                <a:r>
                  <a:rPr lang="en-US" sz="1800" dirty="0"/>
                  <a:t> </a:t>
                </a:r>
                <a:r>
                  <a:rPr lang="en-US" sz="1800" b="1" dirty="0">
                    <a:solidFill>
                      <a:srgbClr val="7030A0"/>
                    </a:solidFill>
                  </a:rPr>
                  <a:t>in-degree</a:t>
                </a:r>
                <a14:m>
                  <m:oMath xmlns:m="http://schemas.openxmlformats.org/officeDocument/2006/math">
                    <m:r>
                      <a:rPr lang="en-US" sz="1800" b="1" i="0" dirty="0" smtClean="0">
                        <a:solidFill>
                          <a:schemeClr val="tx1"/>
                        </a:solidFill>
                        <a:latin typeface="Cambria Math"/>
                      </a:rPr>
                      <m:t>(</m:t>
                    </m:r>
                    <m:r>
                      <a:rPr lang="en-US" sz="1800" b="1" i="1" dirty="0" smtClean="0">
                        <a:solidFill>
                          <a:srgbClr val="0070C0"/>
                        </a:solidFill>
                        <a:latin typeface="Cambria Math"/>
                      </a:rPr>
                      <m:t>𝒗</m:t>
                    </m:r>
                    <m:r>
                      <a:rPr lang="en-US" sz="1800" b="1" i="1" dirty="0" smtClean="0">
                        <a:solidFill>
                          <a:schemeClr val="tx1"/>
                        </a:solidFill>
                        <a:latin typeface="Cambria Math"/>
                      </a:rPr>
                      <m:t>)</m:t>
                    </m:r>
                  </m:oMath>
                </a14:m>
                <a:r>
                  <a:rPr lang="en-US" sz="1800" b="1" dirty="0">
                    <a:solidFill>
                      <a:srgbClr val="7030A0"/>
                    </a:solidFill>
                  </a:rPr>
                  <a:t> </a:t>
                </a:r>
                <a14:m>
                  <m:oMath xmlns:m="http://schemas.openxmlformats.org/officeDocument/2006/math">
                    <m:r>
                      <a:rPr lang="en-US" sz="1800" i="1" smtClean="0">
                        <a:latin typeface="Cambria Math"/>
                        <a:ea typeface="Cambria Math"/>
                      </a:rPr>
                      <m:t>≠</m:t>
                    </m:r>
                  </m:oMath>
                </a14:m>
                <a:r>
                  <a:rPr lang="en-US" sz="1800" dirty="0"/>
                  <a:t> </a:t>
                </a:r>
                <a:r>
                  <a:rPr lang="en-US" sz="1800" dirty="0">
                    <a:solidFill>
                      <a:srgbClr val="0070C0"/>
                    </a:solidFill>
                  </a:rPr>
                  <a:t>0  </a:t>
                </a:r>
                <a:r>
                  <a:rPr lang="en-US" sz="1800" dirty="0"/>
                  <a:t>do</a:t>
                </a:r>
              </a:p>
              <a:p>
                <a:pPr marL="0" indent="0">
                  <a:buNone/>
                </a:pPr>
                <a:r>
                  <a:rPr lang="en-US" sz="1800" dirty="0"/>
                  <a:t>{          Let </a:t>
                </a:r>
                <a14:m>
                  <m:oMath xmlns:m="http://schemas.openxmlformats.org/officeDocument/2006/math">
                    <m:r>
                      <a:rPr lang="en-US" sz="1800" b="1" dirty="0">
                        <a:latin typeface="Cambria Math"/>
                      </a:rPr>
                      <m:t>(</m:t>
                    </m:r>
                    <m:r>
                      <a:rPr lang="en-US" sz="1800" b="1" i="1" dirty="0" smtClean="0">
                        <a:solidFill>
                          <a:srgbClr val="0070C0"/>
                        </a:solidFill>
                        <a:latin typeface="Cambria Math"/>
                      </a:rPr>
                      <m:t>𝒖</m:t>
                    </m:r>
                    <m:r>
                      <a:rPr lang="en-US" sz="1800" b="1" i="0" dirty="0" smtClean="0">
                        <a:latin typeface="Cambria Math"/>
                      </a:rPr>
                      <m:t>,</m:t>
                    </m:r>
                    <m:r>
                      <a:rPr lang="en-US" sz="1800" b="1" i="1" dirty="0">
                        <a:solidFill>
                          <a:srgbClr val="0070C0"/>
                        </a:solidFill>
                        <a:latin typeface="Cambria Math"/>
                      </a:rPr>
                      <m:t>𝒗</m:t>
                    </m:r>
                    <m:r>
                      <a:rPr lang="en-US" sz="1800" b="1" i="1" dirty="0">
                        <a:latin typeface="Cambria Math"/>
                      </a:rPr>
                      <m:t>)</m:t>
                    </m:r>
                  </m:oMath>
                </a14:m>
                <a:r>
                  <a:rPr lang="en-US" sz="1800" b="1" dirty="0">
                    <a:solidFill>
                      <a:srgbClr val="7030A0"/>
                    </a:solidFill>
                  </a:rPr>
                  <a:t> </a:t>
                </a:r>
                <a:r>
                  <a:rPr lang="en-US" sz="1800" dirty="0"/>
                  <a:t>be an edge</a:t>
                </a:r>
              </a:p>
              <a:p>
                <a:pPr marL="0" indent="0">
                  <a:buNone/>
                </a:pPr>
                <a:r>
                  <a:rPr lang="en-US" sz="1800" b="1" dirty="0">
                    <a:solidFill>
                      <a:srgbClr val="7030A0"/>
                    </a:solidFill>
                  </a:rPr>
                  <a:t>            </a:t>
                </a:r>
                <a14:m>
                  <m:oMath xmlns:m="http://schemas.openxmlformats.org/officeDocument/2006/math">
                    <m:r>
                      <a:rPr lang="en-US" sz="1800" b="1" i="1" dirty="0">
                        <a:solidFill>
                          <a:srgbClr val="0070C0"/>
                        </a:solidFill>
                        <a:latin typeface="Cambria Math"/>
                      </a:rPr>
                      <m:t>𝒗</m:t>
                    </m:r>
                  </m:oMath>
                </a14:m>
                <a:r>
                  <a:rPr lang="en-US" sz="1800" dirty="0">
                    <a:sym typeface="Wingdings" pitchFamily="2" charset="2"/>
                  </a:rPr>
                  <a:t></a:t>
                </a:r>
                <a:r>
                  <a:rPr lang="en-US" sz="1800" b="1" dirty="0">
                    <a:solidFill>
                      <a:srgbClr val="7030A0"/>
                    </a:solidFill>
                    <a:sym typeface="Wingdings" pitchFamily="2" charset="2"/>
                  </a:rPr>
                  <a:t> </a:t>
                </a:r>
                <a14:m>
                  <m:oMath xmlns:m="http://schemas.openxmlformats.org/officeDocument/2006/math">
                    <m:r>
                      <a:rPr lang="en-US" sz="1800" b="1" i="1" dirty="0" smtClean="0">
                        <a:solidFill>
                          <a:srgbClr val="0070C0"/>
                        </a:solidFill>
                        <a:latin typeface="Cambria Math"/>
                      </a:rPr>
                      <m:t>𝒖</m:t>
                    </m:r>
                  </m:oMath>
                </a14:m>
                <a:r>
                  <a:rPr lang="en-US" sz="1800" dirty="0"/>
                  <a:t>; </a:t>
                </a:r>
              </a:p>
              <a:p>
                <a:pPr marL="0" indent="0">
                  <a:buNone/>
                </a:pPr>
                <a:r>
                  <a:rPr lang="en-US" sz="1800" dirty="0"/>
                  <a:t>}</a:t>
                </a:r>
              </a:p>
              <a:p>
                <a:pPr marL="0" indent="0">
                  <a:buNone/>
                </a:pPr>
                <a:r>
                  <a:rPr lang="en-US" sz="1800" dirty="0"/>
                  <a:t>return </a:t>
                </a:r>
                <a14:m>
                  <m:oMath xmlns:m="http://schemas.openxmlformats.org/officeDocument/2006/math">
                    <m:r>
                      <a:rPr lang="en-US" sz="1800" b="1" i="1" dirty="0">
                        <a:solidFill>
                          <a:srgbClr val="0070C0"/>
                        </a:solidFill>
                        <a:latin typeface="Cambria Math"/>
                      </a:rPr>
                      <m:t>𝒗</m:t>
                    </m:r>
                  </m:oMath>
                </a14:m>
                <a:r>
                  <a:rPr lang="en-US" sz="1800" dirty="0"/>
                  <a:t>;</a:t>
                </a:r>
              </a:p>
              <a:p>
                <a:pPr marL="0" indent="0">
                  <a:buNone/>
                </a:pPr>
                <a:r>
                  <a:rPr lang="en-US" sz="1800" b="1" dirty="0">
                    <a:solidFill>
                      <a:srgbClr val="7030A0"/>
                    </a:solidFill>
                  </a:rPr>
                  <a:t>Observation</a:t>
                </a:r>
                <a:r>
                  <a:rPr lang="en-US" sz="1800" dirty="0"/>
                  <a:t>: This algorithm, if terminates will output a vertex of </a:t>
                </a:r>
                <a:r>
                  <a:rPr lang="en-US" sz="1800" b="1" dirty="0"/>
                  <a:t>indegree</a:t>
                </a:r>
                <a:r>
                  <a:rPr lang="en-US" sz="1800" dirty="0"/>
                  <a:t> =</a:t>
                </a:r>
                <a:r>
                  <a:rPr lang="en-US" sz="1800" dirty="0">
                    <a:solidFill>
                      <a:srgbClr val="0070C0"/>
                    </a:solidFill>
                  </a:rPr>
                  <a:t>0</a:t>
                </a:r>
                <a:r>
                  <a:rPr lang="en-US" sz="18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17"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15</a:t>
            </a:fld>
            <a:endParaRPr lang="en-US"/>
          </a:p>
        </p:txBody>
      </p:sp>
      <p:sp>
        <p:nvSpPr>
          <p:cNvPr id="7" name="Oval 6"/>
          <p:cNvSpPr/>
          <p:nvPr/>
        </p:nvSpPr>
        <p:spPr>
          <a:xfrm>
            <a:off x="7315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cxnSp>
        <p:nvCxnSpPr>
          <p:cNvPr id="8" name="Straight Arrow Connector 7"/>
          <p:cNvCxnSpPr/>
          <p:nvPr/>
        </p:nvCxnSpPr>
        <p:spPr>
          <a:xfrm>
            <a:off x="6705600" y="4800600"/>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7" idx="2"/>
          </p:cNvCxnSpPr>
          <p:nvPr/>
        </p:nvCxnSpPr>
        <p:spPr>
          <a:xfrm>
            <a:off x="6400800"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72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a:t>
            </a:r>
          </a:p>
        </p:txBody>
      </p:sp>
      <p:cxnSp>
        <p:nvCxnSpPr>
          <p:cNvPr id="16" name="Straight Arrow Connector 15"/>
          <p:cNvCxnSpPr>
            <a:endCxn id="15" idx="4"/>
          </p:cNvCxnSpPr>
          <p:nvPr/>
        </p:nvCxnSpPr>
        <p:spPr>
          <a:xfrm flipV="1">
            <a:off x="5724244" y="5791200"/>
            <a:ext cx="562256"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67044"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cxnSp>
        <p:nvCxnSpPr>
          <p:cNvPr id="21" name="Straight Arrow Connector 20"/>
          <p:cNvCxnSpPr/>
          <p:nvPr/>
        </p:nvCxnSpPr>
        <p:spPr>
          <a:xfrm>
            <a:off x="4419600" y="4800600"/>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2"/>
          </p:cNvCxnSpPr>
          <p:nvPr/>
        </p:nvCxnSpPr>
        <p:spPr>
          <a:xfrm>
            <a:off x="4114800"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05000"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6764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a:t>
            </a:r>
          </a:p>
        </p:txBody>
      </p:sp>
      <p:sp>
        <p:nvSpPr>
          <p:cNvPr id="25" name="TextBox 24"/>
          <p:cNvSpPr txBox="1"/>
          <p:nvPr/>
        </p:nvSpPr>
        <p:spPr>
          <a:xfrm>
            <a:off x="3200400" y="5344180"/>
            <a:ext cx="439544" cy="523220"/>
          </a:xfrm>
          <a:prstGeom prst="rect">
            <a:avLst/>
          </a:prstGeom>
          <a:noFill/>
        </p:spPr>
        <p:txBody>
          <a:bodyPr wrap="none" rtlCol="0">
            <a:spAutoFit/>
          </a:bodyPr>
          <a:lstStyle/>
          <a:p>
            <a:r>
              <a:rPr lang="en-US" sz="2800" b="1" dirty="0"/>
              <a:t>…</a:t>
            </a:r>
          </a:p>
        </p:txBody>
      </p:sp>
      <p:sp>
        <p:nvSpPr>
          <p:cNvPr id="26" name="Oval 25"/>
          <p:cNvSpPr/>
          <p:nvPr/>
        </p:nvSpPr>
        <p:spPr>
          <a:xfrm>
            <a:off x="28194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27" name="Oval 26"/>
          <p:cNvSpPr/>
          <p:nvPr/>
        </p:nvSpPr>
        <p:spPr>
          <a:xfrm>
            <a:off x="3886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sp>
        <p:nvSpPr>
          <p:cNvPr id="28" name="Rounded Rectangle 27"/>
          <p:cNvSpPr/>
          <p:nvPr/>
        </p:nvSpPr>
        <p:spPr>
          <a:xfrm>
            <a:off x="1447800" y="5206912"/>
            <a:ext cx="5105400" cy="85098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639944" y="6057900"/>
            <a:ext cx="649793" cy="369332"/>
          </a:xfrm>
          <a:prstGeom prst="rect">
            <a:avLst/>
          </a:prstGeom>
          <a:noFill/>
        </p:spPr>
        <p:txBody>
          <a:bodyPr wrap="none" rtlCol="0">
            <a:spAutoFit/>
          </a:bodyPr>
          <a:lstStyle/>
          <a:p>
            <a:r>
              <a:rPr lang="en-US" dirty="0"/>
              <a:t>cycle</a:t>
            </a:r>
          </a:p>
        </p:txBody>
      </p:sp>
      <p:sp>
        <p:nvSpPr>
          <p:cNvPr id="29" name="Cloud Callout 28"/>
          <p:cNvSpPr/>
          <p:nvPr/>
        </p:nvSpPr>
        <p:spPr>
          <a:xfrm>
            <a:off x="4648200" y="1981200"/>
            <a:ext cx="4114800" cy="914400"/>
          </a:xfrm>
          <a:prstGeom prst="cloudCallout">
            <a:avLst>
              <a:gd name="adj1" fmla="val -26457"/>
              <a:gd name="adj2" fmla="val 6818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But what is the guarantee that it will terminate.?</a:t>
            </a:r>
          </a:p>
        </p:txBody>
      </p:sp>
      <p:sp>
        <p:nvSpPr>
          <p:cNvPr id="30" name="Down Ribbon 29"/>
          <p:cNvSpPr/>
          <p:nvPr/>
        </p:nvSpPr>
        <p:spPr>
          <a:xfrm>
            <a:off x="4724400" y="2971800"/>
            <a:ext cx="4419600" cy="9525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algorithm does indeed terminate.</a:t>
            </a:r>
          </a:p>
          <a:p>
            <a:pPr algn="ctr"/>
            <a:r>
              <a:rPr lang="en-US" sz="1400" dirty="0">
                <a:solidFill>
                  <a:schemeClr val="tx1"/>
                </a:solidFill>
              </a:rPr>
              <a:t>In fact, no vertex will be processed </a:t>
            </a:r>
            <a:r>
              <a:rPr lang="en-US" sz="1400" u="sng" dirty="0">
                <a:solidFill>
                  <a:schemeClr val="tx1"/>
                </a:solidFill>
              </a:rPr>
              <a:t>twice</a:t>
            </a:r>
            <a:r>
              <a:rPr lang="en-US" sz="1400" dirty="0">
                <a:solidFill>
                  <a:schemeClr val="tx1"/>
                </a:solidFill>
              </a:rPr>
              <a:t> in while loop.</a:t>
            </a:r>
          </a:p>
        </p:txBody>
      </p:sp>
      <p:sp>
        <p:nvSpPr>
          <p:cNvPr id="3" name="Rectangle 2">
            <a:extLst>
              <a:ext uri="{FF2B5EF4-FFF2-40B4-BE49-F238E27FC236}">
                <a16:creationId xmlns:a16="http://schemas.microsoft.com/office/drawing/2014/main" id="{09460354-A59A-FE70-FF5A-24AFD9DBDA8C}"/>
              </a:ext>
            </a:extLst>
          </p:cNvPr>
          <p:cNvSpPr/>
          <p:nvPr/>
        </p:nvSpPr>
        <p:spPr>
          <a:xfrm>
            <a:off x="1447800" y="1524000"/>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C17015-4E33-65C6-CFC9-1BA05D381694}"/>
              </a:ext>
            </a:extLst>
          </p:cNvPr>
          <p:cNvSpPr/>
          <p:nvPr/>
        </p:nvSpPr>
        <p:spPr>
          <a:xfrm>
            <a:off x="4648200" y="1447800"/>
            <a:ext cx="22098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FC04A0-5DCB-E861-3FFF-4F5EC4415088}"/>
              </a:ext>
            </a:extLst>
          </p:cNvPr>
          <p:cNvSpPr/>
          <p:nvPr/>
        </p:nvSpPr>
        <p:spPr>
          <a:xfrm>
            <a:off x="4495800" y="4419600"/>
            <a:ext cx="3572156"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DC6816-736B-77EE-582F-48FFE13830E3}"/>
              </a:ext>
            </a:extLst>
          </p:cNvPr>
          <p:cNvSpPr/>
          <p:nvPr/>
        </p:nvSpPr>
        <p:spPr>
          <a:xfrm>
            <a:off x="1790700" y="4455396"/>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827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10"/>
                                        </p:tgtEl>
                                      </p:cBhvr>
                                    </p:animEffect>
                                    <p:set>
                                      <p:cBhvr>
                                        <p:cTn id="17" dur="1" fill="hold">
                                          <p:stCondLst>
                                            <p:cond delay="9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1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wipe(left)">
                                      <p:cBhvr>
                                        <p:cTn id="37" dur="1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wipe(left)">
                                      <p:cBhvr>
                                        <p:cTn id="42" dur="1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wipe(left)">
                                      <p:cBhvr>
                                        <p:cTn id="47" dur="1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wipe(left)">
                                      <p:cBhvr>
                                        <p:cTn id="52" dur="1500"/>
                                        <p:tgtEl>
                                          <p:spTgt spid="6">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wipe(left)">
                                      <p:cBhvr>
                                        <p:cTn id="57" dur="1500"/>
                                        <p:tgtEl>
                                          <p:spTgt spid="6">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9" end="9"/>
                                            </p:txEl>
                                          </p:spTgt>
                                        </p:tgtEl>
                                        <p:attrNameLst>
                                          <p:attrName>style.visibility</p:attrName>
                                        </p:attrNameLst>
                                      </p:cBhvr>
                                      <p:to>
                                        <p:strVal val="visible"/>
                                      </p:to>
                                    </p:set>
                                    <p:animEffect transition="in" filter="fade">
                                      <p:cBhvr>
                                        <p:cTn id="62" dur="500"/>
                                        <p:tgtEl>
                                          <p:spTgt spid="6">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12"/>
                                        </p:tgtEl>
                                      </p:cBhvr>
                                    </p:animEffect>
                                    <p:set>
                                      <p:cBhvr>
                                        <p:cTn id="67" dur="1" fill="hold">
                                          <p:stCondLst>
                                            <p:cond delay="999"/>
                                          </p:stCondLst>
                                        </p:cTn>
                                        <p:tgtEl>
                                          <p:spTgt spid="1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1000"/>
                                        <p:tgtEl>
                                          <p:spTgt spid="11"/>
                                        </p:tgtEl>
                                      </p:cBhvr>
                                    </p:animEffect>
                                    <p:set>
                                      <p:cBhvr>
                                        <p:cTn id="72" dur="1" fill="hold">
                                          <p:stCondLst>
                                            <p:cond delay="999"/>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1000"/>
                                        <p:tgtEl>
                                          <p:spTgt spid="29"/>
                                        </p:tgtEl>
                                      </p:cBhvr>
                                    </p:animEffect>
                                    <p:anim calcmode="lin" valueType="num">
                                      <p:cBhvr>
                                        <p:cTn id="78" dur="1000" fill="hold"/>
                                        <p:tgtEl>
                                          <p:spTgt spid="29"/>
                                        </p:tgtEl>
                                        <p:attrNameLst>
                                          <p:attrName>ppt_x</p:attrName>
                                        </p:attrNameLst>
                                      </p:cBhvr>
                                      <p:tavLst>
                                        <p:tav tm="0">
                                          <p:val>
                                            <p:strVal val="#ppt_x"/>
                                          </p:val>
                                        </p:tav>
                                        <p:tav tm="100000">
                                          <p:val>
                                            <p:strVal val="#ppt_x"/>
                                          </p:val>
                                        </p:tav>
                                      </p:tavLst>
                                    </p:anim>
                                    <p:anim calcmode="lin" valueType="num">
                                      <p:cBhvr>
                                        <p:cTn id="7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randombar(horizontal)">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nodeType="click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wipe(right)">
                                      <p:cBhvr>
                                        <p:cTn id="94" dur="500"/>
                                        <p:tgtEl>
                                          <p:spTgt spid="9"/>
                                        </p:tgtEl>
                                      </p:cBhvr>
                                    </p:animEffect>
                                  </p:childTnLst>
                                </p:cTn>
                              </p:par>
                              <p:par>
                                <p:cTn id="95" presetID="22" presetClass="entr" presetSubtype="2" fill="hold" nodeType="with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right)">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right)">
                                      <p:cBhvr>
                                        <p:cTn id="107" dur="500"/>
                                        <p:tgtEl>
                                          <p:spTgt spid="17"/>
                                        </p:tgtEl>
                                      </p:cBhvr>
                                    </p:animEffect>
                                  </p:childTnLst>
                                </p:cTn>
                              </p:par>
                              <p:par>
                                <p:cTn id="108" presetID="22" presetClass="entr" presetSubtype="2" fill="hold" nodeType="with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wipe(right)">
                                      <p:cBhvr>
                                        <p:cTn id="110" dur="500"/>
                                        <p:tgtEl>
                                          <p:spTgt spid="1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0"/>
                                        </p:tgtEl>
                                        <p:attrNameLst>
                                          <p:attrName>style.visibility</p:attrName>
                                        </p:attrNameLst>
                                      </p:cBhvr>
                                      <p:to>
                                        <p:strVal val="visible"/>
                                      </p:to>
                                    </p:set>
                                    <p:animEffect transition="in" filter="fade">
                                      <p:cBhvr>
                                        <p:cTn id="115" dur="500"/>
                                        <p:tgtEl>
                                          <p:spTgt spid="2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wipe(right)">
                                      <p:cBhvr>
                                        <p:cTn id="120" dur="500"/>
                                        <p:tgtEl>
                                          <p:spTgt spid="22"/>
                                        </p:tgtEl>
                                      </p:cBhvr>
                                    </p:animEffect>
                                  </p:childTnLst>
                                </p:cTn>
                              </p:par>
                              <p:par>
                                <p:cTn id="121" presetID="22" presetClass="entr" presetSubtype="2" fill="hold" nodeType="with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wipe(right)">
                                      <p:cBhvr>
                                        <p:cTn id="123" dur="500"/>
                                        <p:tgtEl>
                                          <p:spTgt spid="2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fade">
                                      <p:cBhvr>
                                        <p:cTn id="128" dur="500"/>
                                        <p:tgtEl>
                                          <p:spTgt spid="27"/>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wipe(right)">
                                      <p:cBhvr>
                                        <p:cTn id="133" dur="500"/>
                                        <p:tgtEl>
                                          <p:spTgt spid="25"/>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2" fill="hold" grpId="0" nodeType="click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right)">
                                      <p:cBhvr>
                                        <p:cTn id="138" dur="500"/>
                                        <p:tgtEl>
                                          <p:spTgt spid="26"/>
                                        </p:tgtEl>
                                      </p:cBhvr>
                                    </p:animEffect>
                                  </p:childTnLst>
                                </p:cTn>
                              </p:par>
                              <p:par>
                                <p:cTn id="139" presetID="22" presetClass="entr" presetSubtype="2" fill="hold" nodeType="with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righ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fade">
                                      <p:cBhvr>
                                        <p:cTn id="146" dur="500"/>
                                        <p:tgtEl>
                                          <p:spTgt spid="24"/>
                                        </p:tgtEl>
                                      </p:cBhvr>
                                    </p:animEffect>
                                  </p:childTnLst>
                                </p:cTn>
                              </p:par>
                            </p:childTnLst>
                          </p:cTn>
                        </p:par>
                      </p:childTnLst>
                    </p:cTn>
                  </p:par>
                  <p:par>
                    <p:cTn id="147" fill="hold">
                      <p:stCondLst>
                        <p:cond delay="indefinite"/>
                      </p:stCondLst>
                      <p:childTnLst>
                        <p:par>
                          <p:cTn id="148" fill="hold">
                            <p:stCondLst>
                              <p:cond delay="0"/>
                            </p:stCondLst>
                            <p:childTnLst>
                              <p:par>
                                <p:cTn id="149" presetID="6" presetClass="entr" presetSubtype="16" fill="hold" grpId="0" nodeType="click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circle(in)">
                                      <p:cBhvr>
                                        <p:cTn id="151" dur="2000"/>
                                        <p:tgtEl>
                                          <p:spTgt spid="28"/>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2"/>
                                        </p:tgtEl>
                                        <p:attrNameLst>
                                          <p:attrName>style.visibility</p:attrName>
                                        </p:attrNameLst>
                                      </p:cBhvr>
                                      <p:to>
                                        <p:strVal val="visible"/>
                                      </p:to>
                                    </p:set>
                                    <p:animEffect transition="in" filter="fade">
                                      <p:cBhvr>
                                        <p:cTn id="156" dur="1000"/>
                                        <p:tgtEl>
                                          <p:spTgt spid="2"/>
                                        </p:tgtEl>
                                      </p:cBhvr>
                                    </p:animEffect>
                                    <p:anim calcmode="lin" valueType="num">
                                      <p:cBhvr>
                                        <p:cTn id="157" dur="1000" fill="hold"/>
                                        <p:tgtEl>
                                          <p:spTgt spid="2"/>
                                        </p:tgtEl>
                                        <p:attrNameLst>
                                          <p:attrName>ppt_x</p:attrName>
                                        </p:attrNameLst>
                                      </p:cBhvr>
                                      <p:tavLst>
                                        <p:tav tm="0">
                                          <p:val>
                                            <p:strVal val="#ppt_x"/>
                                          </p:val>
                                        </p:tav>
                                        <p:tav tm="100000">
                                          <p:val>
                                            <p:strVal val="#ppt_x"/>
                                          </p:val>
                                        </p:tav>
                                      </p:tavLst>
                                    </p:anim>
                                    <p:anim calcmode="lin" valueType="num">
                                      <p:cBhvr>
                                        <p:cTn id="15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5" grpId="0" animBg="1"/>
      <p:bldP spid="20" grpId="0" animBg="1"/>
      <p:bldP spid="24" grpId="0" animBg="1"/>
      <p:bldP spid="25" grpId="0"/>
      <p:bldP spid="26" grpId="0" animBg="1"/>
      <p:bldP spid="27" grpId="0" animBg="1"/>
      <p:bldP spid="28" grpId="0" animBg="1"/>
      <p:bldP spid="2" grpId="0"/>
      <p:bldP spid="29" grpId="0" animBg="1"/>
      <p:bldP spid="30" grpId="0" animBg="1"/>
      <p:bldP spid="3"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a:xfrm>
            <a:off x="457200" y="1066800"/>
            <a:ext cx="8229600" cy="5059363"/>
          </a:xfrm>
        </p:spPr>
        <p:txBody>
          <a:bodyPr/>
          <a:lstStyle/>
          <a:p>
            <a:pPr marL="0" indent="0">
              <a:buNone/>
            </a:pPr>
            <a:r>
              <a:rPr lang="en-US" sz="2000" b="1" dirty="0">
                <a:solidFill>
                  <a:srgbClr val="C00000"/>
                </a:solidFill>
              </a:rPr>
              <a:t>Lemma 1</a:t>
            </a:r>
            <a:r>
              <a:rPr lang="en-US" sz="2000" dirty="0"/>
              <a:t>: Every </a:t>
            </a:r>
            <a:r>
              <a:rPr lang="en-US" sz="2000" b="1" dirty="0"/>
              <a:t>DAG</a:t>
            </a:r>
            <a:r>
              <a:rPr lang="en-US" sz="2000" dirty="0"/>
              <a:t> has at least one vertex with </a:t>
            </a:r>
            <a:r>
              <a:rPr lang="en-US" sz="2000" b="1" dirty="0">
                <a:solidFill>
                  <a:srgbClr val="7030A0"/>
                </a:solidFill>
              </a:rPr>
              <a:t>in-degree</a:t>
            </a:r>
            <a:r>
              <a:rPr lang="en-US" sz="2000" dirty="0"/>
              <a:t> = </a:t>
            </a:r>
            <a:r>
              <a:rPr lang="en-US" sz="2000" dirty="0">
                <a:solidFill>
                  <a:srgbClr val="0070C0"/>
                </a:solidFill>
              </a:rPr>
              <a:t>0</a:t>
            </a:r>
            <a:r>
              <a:rPr lang="en-US" sz="2000" dirty="0"/>
              <a:t>.</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grpSp>
        <p:nvGrpSpPr>
          <p:cNvPr id="68" name="Group 67"/>
          <p:cNvGrpSpPr/>
          <p:nvPr/>
        </p:nvGrpSpPr>
        <p:grpSpPr>
          <a:xfrm>
            <a:off x="2590800" y="1600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831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Cloud Callout 4"/>
              <p:cNvSpPr/>
              <p:nvPr/>
            </p:nvSpPr>
            <p:spPr>
              <a:xfrm>
                <a:off x="685800" y="4187952"/>
                <a:ext cx="2667000" cy="1222248"/>
              </a:xfrm>
              <a:prstGeom prst="cloudCallout">
                <a:avLst>
                  <a:gd name="adj1" fmla="val -25693"/>
                  <a:gd name="adj2" fmla="val 7508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How to use </a:t>
                </a:r>
                <a:r>
                  <a:rPr lang="en-US" sz="1600" b="1" dirty="0">
                    <a:solidFill>
                      <a:srgbClr val="C00000"/>
                    </a:solidFill>
                  </a:rPr>
                  <a:t>Lemma 1 </a:t>
                </a:r>
                <a:r>
                  <a:rPr lang="en-US" sz="1600" dirty="0">
                    <a:solidFill>
                      <a:schemeClr val="tx1"/>
                    </a:solidFill>
                  </a:rPr>
                  <a:t>to show existence of a valid</a:t>
                </a:r>
                <a:r>
                  <a:rPr lang="en-US" sz="1600" dirty="0">
                    <a:solidFill>
                      <a:srgbClr val="C00000"/>
                    </a:solidFill>
                  </a:rPr>
                  <a:t> </a:t>
                </a:r>
                <a14:m>
                  <m:oMath xmlns:m="http://schemas.openxmlformats.org/officeDocument/2006/math">
                    <m:r>
                      <a:rPr lang="en-US" sz="1600" b="1" i="1" dirty="0">
                        <a:solidFill>
                          <a:srgbClr val="7030A0"/>
                        </a:solidFill>
                        <a:latin typeface="Cambria Math"/>
                      </a:rPr>
                      <m:t>𝝉</m:t>
                    </m:r>
                  </m:oMath>
                </a14:m>
                <a:r>
                  <a:rPr lang="en-US" sz="1600" dirty="0"/>
                  <a:t> </a:t>
                </a:r>
                <a:r>
                  <a:rPr lang="en-US" sz="1600" dirty="0">
                    <a:solidFill>
                      <a:schemeClr val="tx1"/>
                    </a:solidFill>
                  </a:rPr>
                  <a:t>?</a:t>
                </a:r>
                <a:endParaRPr lang="en-US" dirty="0">
                  <a:solidFill>
                    <a:schemeClr val="tx1"/>
                  </a:solidFill>
                </a:endParaRPr>
              </a:p>
            </p:txBody>
          </p:sp>
        </mc:Choice>
        <mc:Fallback xmlns="">
          <p:sp>
            <p:nvSpPr>
              <p:cNvPr id="5" name="Cloud Callout 4"/>
              <p:cNvSpPr>
                <a:spLocks noRot="1" noChangeAspect="1" noMove="1" noResize="1" noEditPoints="1" noAdjustHandles="1" noChangeArrowheads="1" noChangeShapeType="1" noTextEdit="1"/>
              </p:cNvSpPr>
              <p:nvPr/>
            </p:nvSpPr>
            <p:spPr>
              <a:xfrm>
                <a:off x="685800" y="4187952"/>
                <a:ext cx="2667000" cy="1222248"/>
              </a:xfrm>
              <a:prstGeom prst="cloudCallout">
                <a:avLst>
                  <a:gd name="adj1" fmla="val -25693"/>
                  <a:gd name="adj2" fmla="val 75085"/>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9999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anim calcmode="lin" valueType="num">
                                      <p:cBhvr>
                                        <p:cTn id="20" dur="1000" fill="hold"/>
                                        <p:tgtEl>
                                          <p:spTgt spid="68"/>
                                        </p:tgtEl>
                                        <p:attrNameLst>
                                          <p:attrName>ppt_x</p:attrName>
                                        </p:attrNameLst>
                                      </p:cBhvr>
                                      <p:tavLst>
                                        <p:tav tm="0">
                                          <p:val>
                                            <p:strVal val="#ppt_x"/>
                                          </p:val>
                                        </p:tav>
                                        <p:tav tm="100000">
                                          <p:val>
                                            <p:strVal val="#ppt_x"/>
                                          </p:val>
                                        </p:tav>
                                      </p:tavLst>
                                    </p:anim>
                                    <p:anim calcmode="lin" valueType="num">
                                      <p:cBhvr>
                                        <p:cTn id="2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grpSp>
        <p:nvGrpSpPr>
          <p:cNvPr id="12" name="Group 11"/>
          <p:cNvGrpSpPr/>
          <p:nvPr/>
        </p:nvGrpSpPr>
        <p:grpSpPr>
          <a:xfrm>
            <a:off x="2590800" y="2362200"/>
            <a:ext cx="876300" cy="990600"/>
            <a:chOff x="2590800" y="2362200"/>
            <a:chExt cx="876300" cy="990600"/>
          </a:xfrm>
        </p:grpSpPr>
        <p:cxnSp>
          <p:nvCxnSpPr>
            <p:cNvPr id="8" name="Straight Arrow Connector 7"/>
            <p:cNvCxnSpPr>
              <a:endCxn id="20" idx="0"/>
            </p:cNvCxnSpPr>
            <p:nvPr/>
          </p:nvCxnSpPr>
          <p:spPr>
            <a:xfrm>
              <a:off x="2781300" y="2590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grpSp>
      <p:sp>
        <p:nvSpPr>
          <p:cNvPr id="18" name="Oval 17"/>
          <p:cNvSpPr/>
          <p:nvPr/>
        </p:nvSpPr>
        <p:spPr>
          <a:xfrm>
            <a:off x="57912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20" name="Oval 19"/>
          <p:cNvSpPr/>
          <p:nvPr/>
        </p:nvSpPr>
        <p:spPr>
          <a:xfrm>
            <a:off x="3352800" y="3352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grpSp>
        <p:nvGrpSpPr>
          <p:cNvPr id="5" name="Group 4"/>
          <p:cNvGrpSpPr/>
          <p:nvPr/>
        </p:nvGrpSpPr>
        <p:grpSpPr>
          <a:xfrm>
            <a:off x="5067300" y="1600200"/>
            <a:ext cx="1366978" cy="795478"/>
            <a:chOff x="5067300" y="1600200"/>
            <a:chExt cx="1366978" cy="795478"/>
          </a:xfrm>
        </p:grpSpPr>
        <p:sp>
          <p:nvSpPr>
            <p:cNvPr id="14" name="Oval 13"/>
            <p:cNvSpPr/>
            <p:nvPr/>
          </p:nvSpPr>
          <p:spPr>
            <a:xfrm>
              <a:off x="5638800" y="1600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cxnSp>
          <p:nvCxnSpPr>
            <p:cNvPr id="22" name="Straight Arrow Connector 21"/>
            <p:cNvCxnSpPr>
              <a:stCxn id="14" idx="5"/>
              <a:endCxn id="16" idx="1"/>
            </p:cNvCxnSpPr>
            <p:nvPr/>
          </p:nvCxnSpPr>
          <p:spPr>
            <a:xfrm>
              <a:off x="5833922" y="1795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1795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148122" y="2557322"/>
            <a:ext cx="2319478" cy="1007749"/>
            <a:chOff x="5148122" y="2557322"/>
            <a:chExt cx="2319478" cy="1007749"/>
          </a:xfrm>
        </p:grpSpPr>
        <p:sp>
          <p:nvSpPr>
            <p:cNvPr id="19" name="Oval 18"/>
            <p:cNvSpPr/>
            <p:nvPr/>
          </p:nvSpPr>
          <p:spPr>
            <a:xfrm>
              <a:off x="72390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cxnSp>
          <p:nvCxnSpPr>
            <p:cNvPr id="28" name="Straight Arrow Connector 27"/>
            <p:cNvCxnSpPr>
              <a:stCxn id="19" idx="2"/>
              <a:endCxn id="15" idx="5"/>
            </p:cNvCxnSpPr>
            <p:nvPr/>
          </p:nvCxnSpPr>
          <p:spPr>
            <a:xfrm flipH="1" flipV="1">
              <a:off x="5148122" y="2557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450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581400" y="3336471"/>
            <a:ext cx="2209800" cy="228600"/>
            <a:chOff x="3581400" y="3336471"/>
            <a:chExt cx="2209800" cy="228600"/>
          </a:xfrm>
        </p:grpSpPr>
        <p:sp>
          <p:nvSpPr>
            <p:cNvPr id="17" name="Oval 16"/>
            <p:cNvSpPr/>
            <p:nvPr/>
          </p:nvSpPr>
          <p:spPr>
            <a:xfrm>
              <a:off x="44958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cxnSp>
          <p:nvCxnSpPr>
            <p:cNvPr id="46" name="Straight Arrow Connector 45"/>
            <p:cNvCxnSpPr>
              <a:stCxn id="17" idx="2"/>
              <a:endCxn id="20" idx="6"/>
            </p:cNvCxnSpPr>
            <p:nvPr/>
          </p:nvCxnSpPr>
          <p:spPr>
            <a:xfrm flipH="1">
              <a:off x="3581400" y="3450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450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181600" y="2362200"/>
            <a:ext cx="2090878" cy="1007749"/>
            <a:chOff x="5181600" y="2362200"/>
            <a:chExt cx="2090878" cy="1007749"/>
          </a:xfrm>
        </p:grpSpPr>
        <p:sp>
          <p:nvSpPr>
            <p:cNvPr id="16" name="Oval 15"/>
            <p:cNvSpPr/>
            <p:nvPr/>
          </p:nvSpPr>
          <p:spPr>
            <a:xfrm>
              <a:off x="640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cxnSp>
          <p:nvCxnSpPr>
            <p:cNvPr id="25" name="Straight Arrow Connector 24"/>
            <p:cNvCxnSpPr>
              <a:stCxn id="16" idx="5"/>
              <a:endCxn id="19" idx="1"/>
            </p:cNvCxnSpPr>
            <p:nvPr/>
          </p:nvCxnSpPr>
          <p:spPr>
            <a:xfrm>
              <a:off x="6595922" y="2557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557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476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1295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59" name="Oval 58"/>
          <p:cNvSpPr/>
          <p:nvPr/>
        </p:nvSpPr>
        <p:spPr>
          <a:xfrm>
            <a:off x="2133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60" name="Oval 59"/>
          <p:cNvSpPr/>
          <p:nvPr/>
        </p:nvSpPr>
        <p:spPr>
          <a:xfrm>
            <a:off x="3048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grpSp>
        <p:nvGrpSpPr>
          <p:cNvPr id="10" name="Group 9"/>
          <p:cNvGrpSpPr/>
          <p:nvPr/>
        </p:nvGrpSpPr>
        <p:grpSpPr>
          <a:xfrm>
            <a:off x="2819400" y="2362200"/>
            <a:ext cx="2362200" cy="1024078"/>
            <a:chOff x="2819400" y="2362200"/>
            <a:chExt cx="2362200" cy="1024078"/>
          </a:xfrm>
        </p:grpSpPr>
        <p:sp>
          <p:nvSpPr>
            <p:cNvPr id="15" name="Oval 14"/>
            <p:cNvSpPr/>
            <p:nvPr/>
          </p:nvSpPr>
          <p:spPr>
            <a:xfrm>
              <a:off x="49530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cxnSp>
          <p:nvCxnSpPr>
            <p:cNvPr id="37" name="Straight Arrow Connector 36"/>
            <p:cNvCxnSpPr>
              <a:stCxn id="15" idx="3"/>
            </p:cNvCxnSpPr>
            <p:nvPr/>
          </p:nvCxnSpPr>
          <p:spPr>
            <a:xfrm flipH="1">
              <a:off x="3505200" y="2557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590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476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Oval 60"/>
          <p:cNvSpPr/>
          <p:nvPr/>
        </p:nvSpPr>
        <p:spPr>
          <a:xfrm>
            <a:off x="38862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62" name="Oval 61"/>
          <p:cNvSpPr/>
          <p:nvPr/>
        </p:nvSpPr>
        <p:spPr>
          <a:xfrm>
            <a:off x="64008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63" name="Oval 62"/>
          <p:cNvSpPr/>
          <p:nvPr/>
        </p:nvSpPr>
        <p:spPr>
          <a:xfrm>
            <a:off x="4724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64" name="Oval 63"/>
          <p:cNvSpPr/>
          <p:nvPr/>
        </p:nvSpPr>
        <p:spPr>
          <a:xfrm>
            <a:off x="5562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65" name="Oval 64"/>
          <p:cNvSpPr/>
          <p:nvPr/>
        </p:nvSpPr>
        <p:spPr>
          <a:xfrm>
            <a:off x="7239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sp>
        <p:nvSpPr>
          <p:cNvPr id="66" name="TextBox 65"/>
          <p:cNvSpPr txBox="1"/>
          <p:nvPr/>
        </p:nvSpPr>
        <p:spPr>
          <a:xfrm>
            <a:off x="1219200" y="4507468"/>
            <a:ext cx="301686" cy="369332"/>
          </a:xfrm>
          <a:prstGeom prst="rect">
            <a:avLst/>
          </a:prstGeom>
          <a:noFill/>
        </p:spPr>
        <p:txBody>
          <a:bodyPr wrap="none" rtlCol="0">
            <a:spAutoFit/>
          </a:bodyPr>
          <a:lstStyle/>
          <a:p>
            <a:r>
              <a:rPr lang="en-US" dirty="0"/>
              <a:t>1</a:t>
            </a:r>
          </a:p>
        </p:txBody>
      </p:sp>
      <p:sp>
        <p:nvSpPr>
          <p:cNvPr id="44" name="TextBox 43"/>
          <p:cNvSpPr txBox="1"/>
          <p:nvPr/>
        </p:nvSpPr>
        <p:spPr>
          <a:xfrm>
            <a:off x="2060514" y="4495800"/>
            <a:ext cx="301686" cy="369332"/>
          </a:xfrm>
          <a:prstGeom prst="rect">
            <a:avLst/>
          </a:prstGeom>
          <a:noFill/>
        </p:spPr>
        <p:txBody>
          <a:bodyPr wrap="none" rtlCol="0">
            <a:spAutoFit/>
          </a:bodyPr>
          <a:lstStyle/>
          <a:p>
            <a:r>
              <a:rPr lang="en-US" dirty="0"/>
              <a:t>2</a:t>
            </a:r>
          </a:p>
        </p:txBody>
      </p:sp>
      <p:sp>
        <p:nvSpPr>
          <p:cNvPr id="45" name="TextBox 44"/>
          <p:cNvSpPr txBox="1"/>
          <p:nvPr/>
        </p:nvSpPr>
        <p:spPr>
          <a:xfrm>
            <a:off x="2971800" y="4507468"/>
            <a:ext cx="301686" cy="369332"/>
          </a:xfrm>
          <a:prstGeom prst="rect">
            <a:avLst/>
          </a:prstGeom>
          <a:noFill/>
        </p:spPr>
        <p:txBody>
          <a:bodyPr wrap="none" rtlCol="0">
            <a:spAutoFit/>
          </a:bodyPr>
          <a:lstStyle/>
          <a:p>
            <a:r>
              <a:rPr lang="en-US" dirty="0"/>
              <a:t>3</a:t>
            </a:r>
          </a:p>
        </p:txBody>
      </p:sp>
      <p:sp>
        <p:nvSpPr>
          <p:cNvPr id="47" name="TextBox 46"/>
          <p:cNvSpPr txBox="1"/>
          <p:nvPr/>
        </p:nvSpPr>
        <p:spPr>
          <a:xfrm>
            <a:off x="3810000" y="4507468"/>
            <a:ext cx="301686" cy="369332"/>
          </a:xfrm>
          <a:prstGeom prst="rect">
            <a:avLst/>
          </a:prstGeom>
          <a:noFill/>
        </p:spPr>
        <p:txBody>
          <a:bodyPr wrap="none" rtlCol="0">
            <a:spAutoFit/>
          </a:bodyPr>
          <a:lstStyle/>
          <a:p>
            <a:r>
              <a:rPr lang="en-US" dirty="0"/>
              <a:t>4</a:t>
            </a:r>
          </a:p>
        </p:txBody>
      </p:sp>
      <p:sp>
        <p:nvSpPr>
          <p:cNvPr id="50" name="TextBox 49"/>
          <p:cNvSpPr txBox="1"/>
          <p:nvPr/>
        </p:nvSpPr>
        <p:spPr>
          <a:xfrm>
            <a:off x="4651314" y="4507468"/>
            <a:ext cx="301686" cy="369332"/>
          </a:xfrm>
          <a:prstGeom prst="rect">
            <a:avLst/>
          </a:prstGeom>
          <a:noFill/>
        </p:spPr>
        <p:txBody>
          <a:bodyPr wrap="none" rtlCol="0">
            <a:spAutoFit/>
          </a:bodyPr>
          <a:lstStyle/>
          <a:p>
            <a:r>
              <a:rPr lang="en-US" dirty="0"/>
              <a:t>5</a:t>
            </a:r>
          </a:p>
        </p:txBody>
      </p:sp>
      <p:sp>
        <p:nvSpPr>
          <p:cNvPr id="51" name="TextBox 50"/>
          <p:cNvSpPr txBox="1"/>
          <p:nvPr/>
        </p:nvSpPr>
        <p:spPr>
          <a:xfrm>
            <a:off x="5486400" y="4507468"/>
            <a:ext cx="301686" cy="369332"/>
          </a:xfrm>
          <a:prstGeom prst="rect">
            <a:avLst/>
          </a:prstGeom>
          <a:noFill/>
        </p:spPr>
        <p:txBody>
          <a:bodyPr wrap="none" rtlCol="0">
            <a:spAutoFit/>
          </a:bodyPr>
          <a:lstStyle/>
          <a:p>
            <a:r>
              <a:rPr lang="en-US" dirty="0"/>
              <a:t>6</a:t>
            </a:r>
          </a:p>
        </p:txBody>
      </p:sp>
      <p:sp>
        <p:nvSpPr>
          <p:cNvPr id="53" name="TextBox 52"/>
          <p:cNvSpPr txBox="1"/>
          <p:nvPr/>
        </p:nvSpPr>
        <p:spPr>
          <a:xfrm>
            <a:off x="6324600" y="4507468"/>
            <a:ext cx="301686" cy="369332"/>
          </a:xfrm>
          <a:prstGeom prst="rect">
            <a:avLst/>
          </a:prstGeom>
          <a:noFill/>
        </p:spPr>
        <p:txBody>
          <a:bodyPr wrap="none" rtlCol="0">
            <a:spAutoFit/>
          </a:bodyPr>
          <a:lstStyle/>
          <a:p>
            <a:r>
              <a:rPr lang="en-US" dirty="0"/>
              <a:t>7</a:t>
            </a:r>
          </a:p>
        </p:txBody>
      </p:sp>
      <p:sp>
        <p:nvSpPr>
          <p:cNvPr id="54" name="TextBox 53"/>
          <p:cNvSpPr txBox="1"/>
          <p:nvPr/>
        </p:nvSpPr>
        <p:spPr>
          <a:xfrm>
            <a:off x="7242114" y="4495800"/>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40334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wipe(left)">
                                      <p:cBhvr>
                                        <p:cTn id="20" dur="15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xit" presetSubtype="0" fill="hold" nodeType="clickEffect">
                                  <p:stCondLst>
                                    <p:cond delay="0"/>
                                  </p:stCondLst>
                                  <p:childTnLst>
                                    <p:animEffect transition="out" filter="fade">
                                      <p:cBhvr>
                                        <p:cTn id="24" dur="1000"/>
                                        <p:tgtEl>
                                          <p:spTgt spid="6"/>
                                        </p:tgtEl>
                                      </p:cBhvr>
                                    </p:animEffect>
                                    <p:anim calcmode="lin" valueType="num">
                                      <p:cBhvr>
                                        <p:cTn id="25" dur="1000"/>
                                        <p:tgtEl>
                                          <p:spTgt spid="6"/>
                                        </p:tgtEl>
                                        <p:attrNameLst>
                                          <p:attrName>ppt_x</p:attrName>
                                        </p:attrNameLst>
                                      </p:cBhvr>
                                      <p:tavLst>
                                        <p:tav tm="0">
                                          <p:val>
                                            <p:strVal val="ppt_x"/>
                                          </p:val>
                                        </p:tav>
                                        <p:tav tm="100000">
                                          <p:val>
                                            <p:strVal val="ppt_x"/>
                                          </p:val>
                                        </p:tav>
                                      </p:tavLst>
                                    </p:anim>
                                    <p:anim calcmode="lin" valueType="num">
                                      <p:cBhvr>
                                        <p:cTn id="26" dur="1000"/>
                                        <p:tgtEl>
                                          <p:spTgt spid="6"/>
                                        </p:tgtEl>
                                        <p:attrNameLst>
                                          <p:attrName>ppt_y</p:attrName>
                                        </p:attrNameLst>
                                      </p:cBhvr>
                                      <p:tavLst>
                                        <p:tav tm="0">
                                          <p:val>
                                            <p:strVal val="ppt_y"/>
                                          </p:val>
                                        </p:tav>
                                        <p:tav tm="100000">
                                          <p:val>
                                            <p:strVal val="ppt_y-.1"/>
                                          </p:val>
                                        </p:tav>
                                      </p:tavLst>
                                    </p:anim>
                                    <p:set>
                                      <p:cBhvr>
                                        <p:cTn id="27" dur="1" fill="hold">
                                          <p:stCondLst>
                                            <p:cond delay="9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1000"/>
                                        <p:tgtEl>
                                          <p:spTgt spid="59"/>
                                        </p:tgtEl>
                                      </p:cBhvr>
                                    </p:animEffect>
                                    <p:anim calcmode="lin" valueType="num">
                                      <p:cBhvr>
                                        <p:cTn id="33" dur="1000" fill="hold"/>
                                        <p:tgtEl>
                                          <p:spTgt spid="59"/>
                                        </p:tgtEl>
                                        <p:attrNameLst>
                                          <p:attrName>ppt_x</p:attrName>
                                        </p:attrNameLst>
                                      </p:cBhvr>
                                      <p:tavLst>
                                        <p:tav tm="0">
                                          <p:val>
                                            <p:strVal val="#ppt_x"/>
                                          </p:val>
                                        </p:tav>
                                        <p:tav tm="100000">
                                          <p:val>
                                            <p:strVal val="#ppt_x"/>
                                          </p:val>
                                        </p:tav>
                                      </p:tavLst>
                                    </p:anim>
                                    <p:anim calcmode="lin" valueType="num">
                                      <p:cBhvr>
                                        <p:cTn id="34" dur="1000" fill="hold"/>
                                        <p:tgtEl>
                                          <p:spTgt spid="59"/>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1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nodeType="clickEffect">
                                  <p:stCondLst>
                                    <p:cond delay="0"/>
                                  </p:stCondLst>
                                  <p:childTnLst>
                                    <p:anim calcmode="lin" valueType="num">
                                      <p:cBhvr additive="base">
                                        <p:cTn id="42" dur="1500"/>
                                        <p:tgtEl>
                                          <p:spTgt spid="7"/>
                                        </p:tgtEl>
                                        <p:attrNameLst>
                                          <p:attrName>ppt_x</p:attrName>
                                        </p:attrNameLst>
                                      </p:cBhvr>
                                      <p:tavLst>
                                        <p:tav tm="0">
                                          <p:val>
                                            <p:strVal val="ppt_x"/>
                                          </p:val>
                                        </p:tav>
                                        <p:tav tm="100000">
                                          <p:val>
                                            <p:strVal val="1+ppt_w/2"/>
                                          </p:val>
                                        </p:tav>
                                      </p:tavLst>
                                    </p:anim>
                                    <p:anim calcmode="lin" valueType="num">
                                      <p:cBhvr additive="base">
                                        <p:cTn id="43" dur="1500"/>
                                        <p:tgtEl>
                                          <p:spTgt spid="7"/>
                                        </p:tgtEl>
                                        <p:attrNameLst>
                                          <p:attrName>ppt_y</p:attrName>
                                        </p:attrNameLst>
                                      </p:cBhvr>
                                      <p:tavLst>
                                        <p:tav tm="0">
                                          <p:val>
                                            <p:strVal val="ppt_y"/>
                                          </p:val>
                                        </p:tav>
                                        <p:tav tm="100000">
                                          <p:val>
                                            <p:strVal val="ppt_y"/>
                                          </p:val>
                                        </p:tav>
                                      </p:tavLst>
                                    </p:anim>
                                    <p:set>
                                      <p:cBhvr>
                                        <p:cTn id="44" dur="1" fill="hold">
                                          <p:stCondLst>
                                            <p:cond delay="1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left)">
                                      <p:cBhvr>
                                        <p:cTn id="55" dur="1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xit" presetSubtype="0" fill="hold" nodeType="clickEffect">
                                  <p:stCondLst>
                                    <p:cond delay="0"/>
                                  </p:stCondLst>
                                  <p:childTnLst>
                                    <p:animEffect transition="out" filter="fade">
                                      <p:cBhvr>
                                        <p:cTn id="59" dur="1000"/>
                                        <p:tgtEl>
                                          <p:spTgt spid="10"/>
                                        </p:tgtEl>
                                      </p:cBhvr>
                                    </p:animEffect>
                                    <p:anim calcmode="lin" valueType="num">
                                      <p:cBhvr>
                                        <p:cTn id="60" dur="1000"/>
                                        <p:tgtEl>
                                          <p:spTgt spid="10"/>
                                        </p:tgtEl>
                                        <p:attrNameLst>
                                          <p:attrName>ppt_x</p:attrName>
                                        </p:attrNameLst>
                                      </p:cBhvr>
                                      <p:tavLst>
                                        <p:tav tm="0">
                                          <p:val>
                                            <p:strVal val="ppt_x"/>
                                          </p:val>
                                        </p:tav>
                                        <p:tav tm="100000">
                                          <p:val>
                                            <p:strVal val="ppt_x"/>
                                          </p:val>
                                        </p:tav>
                                      </p:tavLst>
                                    </p:anim>
                                    <p:anim calcmode="lin" valueType="num">
                                      <p:cBhvr>
                                        <p:cTn id="61" dur="1000"/>
                                        <p:tgtEl>
                                          <p:spTgt spid="10"/>
                                        </p:tgtEl>
                                        <p:attrNameLst>
                                          <p:attrName>ppt_y</p:attrName>
                                        </p:attrNameLst>
                                      </p:cBhvr>
                                      <p:tavLst>
                                        <p:tav tm="0">
                                          <p:val>
                                            <p:strVal val="ppt_y"/>
                                          </p:val>
                                        </p:tav>
                                        <p:tav tm="100000">
                                          <p:val>
                                            <p:strVal val="ppt_y-.1"/>
                                          </p:val>
                                        </p:tav>
                                      </p:tavLst>
                                    </p:anim>
                                    <p:set>
                                      <p:cBhvr>
                                        <p:cTn id="62" dur="1" fill="hold">
                                          <p:stCondLst>
                                            <p:cond delay="9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1000"/>
                                        <p:tgtEl>
                                          <p:spTgt spid="61"/>
                                        </p:tgtEl>
                                      </p:cBhvr>
                                    </p:animEffect>
                                    <p:anim calcmode="lin" valueType="num">
                                      <p:cBhvr>
                                        <p:cTn id="68" dur="1000" fill="hold"/>
                                        <p:tgtEl>
                                          <p:spTgt spid="61"/>
                                        </p:tgtEl>
                                        <p:attrNameLst>
                                          <p:attrName>ppt_x</p:attrName>
                                        </p:attrNameLst>
                                      </p:cBhvr>
                                      <p:tavLst>
                                        <p:tav tm="0">
                                          <p:val>
                                            <p:strVal val="#ppt_x"/>
                                          </p:val>
                                        </p:tav>
                                        <p:tav tm="100000">
                                          <p:val>
                                            <p:strVal val="#ppt_x"/>
                                          </p:val>
                                        </p:tav>
                                      </p:tavLst>
                                    </p:anim>
                                    <p:anim calcmode="lin" valueType="num">
                                      <p:cBhvr>
                                        <p:cTn id="69" dur="1000" fill="hold"/>
                                        <p:tgtEl>
                                          <p:spTgt spid="61"/>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left)">
                                      <p:cBhvr>
                                        <p:cTn id="73" dur="1500"/>
                                        <p:tgtEl>
                                          <p:spTgt spid="47"/>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xit" presetSubtype="0" fill="hold" nodeType="clickEffect">
                                  <p:stCondLst>
                                    <p:cond delay="0"/>
                                  </p:stCondLst>
                                  <p:childTnLst>
                                    <p:animEffect transition="out" filter="fade">
                                      <p:cBhvr>
                                        <p:cTn id="77" dur="1000"/>
                                        <p:tgtEl>
                                          <p:spTgt spid="11"/>
                                        </p:tgtEl>
                                      </p:cBhvr>
                                    </p:animEffect>
                                    <p:anim calcmode="lin" valueType="num">
                                      <p:cBhvr>
                                        <p:cTn id="78" dur="1000"/>
                                        <p:tgtEl>
                                          <p:spTgt spid="11"/>
                                        </p:tgtEl>
                                        <p:attrNameLst>
                                          <p:attrName>ppt_x</p:attrName>
                                        </p:attrNameLst>
                                      </p:cBhvr>
                                      <p:tavLst>
                                        <p:tav tm="0">
                                          <p:val>
                                            <p:strVal val="ppt_x"/>
                                          </p:val>
                                        </p:tav>
                                        <p:tav tm="100000">
                                          <p:val>
                                            <p:strVal val="ppt_x"/>
                                          </p:val>
                                        </p:tav>
                                      </p:tavLst>
                                    </p:anim>
                                    <p:anim calcmode="lin" valueType="num">
                                      <p:cBhvr>
                                        <p:cTn id="79" dur="1000"/>
                                        <p:tgtEl>
                                          <p:spTgt spid="11"/>
                                        </p:tgtEl>
                                        <p:attrNameLst>
                                          <p:attrName>ppt_y</p:attrName>
                                        </p:attrNameLst>
                                      </p:cBhvr>
                                      <p:tavLst>
                                        <p:tav tm="0">
                                          <p:val>
                                            <p:strVal val="ppt_y"/>
                                          </p:val>
                                        </p:tav>
                                        <p:tav tm="100000">
                                          <p:val>
                                            <p:strVal val="ppt_y-.1"/>
                                          </p:val>
                                        </p:tav>
                                      </p:tavLst>
                                    </p:anim>
                                    <p:set>
                                      <p:cBhvr>
                                        <p:cTn id="80" dur="1" fill="hold">
                                          <p:stCondLst>
                                            <p:cond delay="999"/>
                                          </p:stCondLst>
                                        </p:cTn>
                                        <p:tgtEl>
                                          <p:spTgt spid="1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fade">
                                      <p:cBhvr>
                                        <p:cTn id="85" dur="1000"/>
                                        <p:tgtEl>
                                          <p:spTgt spid="63"/>
                                        </p:tgtEl>
                                      </p:cBhvr>
                                    </p:animEffect>
                                    <p:anim calcmode="lin" valueType="num">
                                      <p:cBhvr>
                                        <p:cTn id="86" dur="1000" fill="hold"/>
                                        <p:tgtEl>
                                          <p:spTgt spid="63"/>
                                        </p:tgtEl>
                                        <p:attrNameLst>
                                          <p:attrName>ppt_x</p:attrName>
                                        </p:attrNameLst>
                                      </p:cBhvr>
                                      <p:tavLst>
                                        <p:tav tm="0">
                                          <p:val>
                                            <p:strVal val="#ppt_x"/>
                                          </p:val>
                                        </p:tav>
                                        <p:tav tm="100000">
                                          <p:val>
                                            <p:strVal val="#ppt_x"/>
                                          </p:val>
                                        </p:tav>
                                      </p:tavLst>
                                    </p:anim>
                                    <p:anim calcmode="lin" valueType="num">
                                      <p:cBhvr>
                                        <p:cTn id="87" dur="1000" fill="hold"/>
                                        <p:tgtEl>
                                          <p:spTgt spid="63"/>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left)">
                                      <p:cBhvr>
                                        <p:cTn id="91" dur="1500"/>
                                        <p:tgtEl>
                                          <p:spTgt spid="50"/>
                                        </p:tgtEl>
                                      </p:cBhvr>
                                    </p:animEffect>
                                  </p:childTnLst>
                                </p:cTn>
                              </p:par>
                            </p:childTnLst>
                          </p:cTn>
                        </p:par>
                      </p:childTnLst>
                    </p:cTn>
                  </p:par>
                  <p:par>
                    <p:cTn id="92" fill="hold">
                      <p:stCondLst>
                        <p:cond delay="indefinite"/>
                      </p:stCondLst>
                      <p:childTnLst>
                        <p:par>
                          <p:cTn id="93" fill="hold">
                            <p:stCondLst>
                              <p:cond delay="0"/>
                            </p:stCondLst>
                            <p:childTnLst>
                              <p:par>
                                <p:cTn id="94" presetID="47" presetClass="exit" presetSubtype="0" fill="hold" nodeType="clickEffect">
                                  <p:stCondLst>
                                    <p:cond delay="0"/>
                                  </p:stCondLst>
                                  <p:childTnLst>
                                    <p:animEffect transition="out" filter="fade">
                                      <p:cBhvr>
                                        <p:cTn id="95" dur="1000"/>
                                        <p:tgtEl>
                                          <p:spTgt spid="12"/>
                                        </p:tgtEl>
                                      </p:cBhvr>
                                    </p:animEffect>
                                    <p:anim calcmode="lin" valueType="num">
                                      <p:cBhvr>
                                        <p:cTn id="96" dur="1000"/>
                                        <p:tgtEl>
                                          <p:spTgt spid="12"/>
                                        </p:tgtEl>
                                        <p:attrNameLst>
                                          <p:attrName>ppt_x</p:attrName>
                                        </p:attrNameLst>
                                      </p:cBhvr>
                                      <p:tavLst>
                                        <p:tav tm="0">
                                          <p:val>
                                            <p:strVal val="ppt_x"/>
                                          </p:val>
                                        </p:tav>
                                        <p:tav tm="100000">
                                          <p:val>
                                            <p:strVal val="ppt_x"/>
                                          </p:val>
                                        </p:tav>
                                      </p:tavLst>
                                    </p:anim>
                                    <p:anim calcmode="lin" valueType="num">
                                      <p:cBhvr>
                                        <p:cTn id="97" dur="1000"/>
                                        <p:tgtEl>
                                          <p:spTgt spid="12"/>
                                        </p:tgtEl>
                                        <p:attrNameLst>
                                          <p:attrName>ppt_y</p:attrName>
                                        </p:attrNameLst>
                                      </p:cBhvr>
                                      <p:tavLst>
                                        <p:tav tm="0">
                                          <p:val>
                                            <p:strVal val="ppt_y"/>
                                          </p:val>
                                        </p:tav>
                                        <p:tav tm="100000">
                                          <p:val>
                                            <p:strVal val="ppt_y-.1"/>
                                          </p:val>
                                        </p:tav>
                                      </p:tavLst>
                                    </p:anim>
                                    <p:set>
                                      <p:cBhvr>
                                        <p:cTn id="98" dur="1" fill="hold">
                                          <p:stCondLst>
                                            <p:cond delay="999"/>
                                          </p:stCondLst>
                                        </p:cTn>
                                        <p:tgtEl>
                                          <p:spTgt spid="1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1000"/>
                                        <p:tgtEl>
                                          <p:spTgt spid="64"/>
                                        </p:tgtEl>
                                      </p:cBhvr>
                                    </p:animEffect>
                                    <p:anim calcmode="lin" valueType="num">
                                      <p:cBhvr>
                                        <p:cTn id="104" dur="1000" fill="hold"/>
                                        <p:tgtEl>
                                          <p:spTgt spid="64"/>
                                        </p:tgtEl>
                                        <p:attrNameLst>
                                          <p:attrName>ppt_x</p:attrName>
                                        </p:attrNameLst>
                                      </p:cBhvr>
                                      <p:tavLst>
                                        <p:tav tm="0">
                                          <p:val>
                                            <p:strVal val="#ppt_x"/>
                                          </p:val>
                                        </p:tav>
                                        <p:tav tm="100000">
                                          <p:val>
                                            <p:strVal val="#ppt_x"/>
                                          </p:val>
                                        </p:tav>
                                      </p:tavLst>
                                    </p:anim>
                                    <p:anim calcmode="lin" valueType="num">
                                      <p:cBhvr>
                                        <p:cTn id="105" dur="1000" fill="hold"/>
                                        <p:tgtEl>
                                          <p:spTgt spid="64"/>
                                        </p:tgtEl>
                                        <p:attrNameLst>
                                          <p:attrName>ppt_y</p:attrName>
                                        </p:attrNameLst>
                                      </p:cBhvr>
                                      <p:tavLst>
                                        <p:tav tm="0">
                                          <p:val>
                                            <p:strVal val="#ppt_y+.1"/>
                                          </p:val>
                                        </p:tav>
                                        <p:tav tm="100000">
                                          <p:val>
                                            <p:strVal val="#ppt_y"/>
                                          </p:val>
                                        </p:tav>
                                      </p:tavLst>
                                    </p:anim>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left)">
                                      <p:cBhvr>
                                        <p:cTn id="109" dur="1500"/>
                                        <p:tgtEl>
                                          <p:spTgt spid="51"/>
                                        </p:tgtEl>
                                      </p:cBhvr>
                                    </p:animEffect>
                                  </p:childTnLst>
                                </p:cTn>
                              </p:par>
                            </p:childTnLst>
                          </p:cTn>
                        </p:par>
                      </p:childTnLst>
                    </p:cTn>
                  </p:par>
                  <p:par>
                    <p:cTn id="110" fill="hold">
                      <p:stCondLst>
                        <p:cond delay="indefinite"/>
                      </p:stCondLst>
                      <p:childTnLst>
                        <p:par>
                          <p:cTn id="111" fill="hold">
                            <p:stCondLst>
                              <p:cond delay="0"/>
                            </p:stCondLst>
                            <p:childTnLst>
                              <p:par>
                                <p:cTn id="112" presetID="47" presetClass="exit" presetSubtype="0" fill="hold" grpId="0" nodeType="clickEffect">
                                  <p:stCondLst>
                                    <p:cond delay="0"/>
                                  </p:stCondLst>
                                  <p:childTnLst>
                                    <p:animEffect transition="out" filter="fade">
                                      <p:cBhvr>
                                        <p:cTn id="113" dur="1000"/>
                                        <p:tgtEl>
                                          <p:spTgt spid="18"/>
                                        </p:tgtEl>
                                      </p:cBhvr>
                                    </p:animEffect>
                                    <p:anim calcmode="lin" valueType="num">
                                      <p:cBhvr>
                                        <p:cTn id="114" dur="1000"/>
                                        <p:tgtEl>
                                          <p:spTgt spid="18"/>
                                        </p:tgtEl>
                                        <p:attrNameLst>
                                          <p:attrName>ppt_x</p:attrName>
                                        </p:attrNameLst>
                                      </p:cBhvr>
                                      <p:tavLst>
                                        <p:tav tm="0">
                                          <p:val>
                                            <p:strVal val="ppt_x"/>
                                          </p:val>
                                        </p:tav>
                                        <p:tav tm="100000">
                                          <p:val>
                                            <p:strVal val="ppt_x"/>
                                          </p:val>
                                        </p:tav>
                                      </p:tavLst>
                                    </p:anim>
                                    <p:anim calcmode="lin" valueType="num">
                                      <p:cBhvr>
                                        <p:cTn id="115" dur="1000"/>
                                        <p:tgtEl>
                                          <p:spTgt spid="18"/>
                                        </p:tgtEl>
                                        <p:attrNameLst>
                                          <p:attrName>ppt_y</p:attrName>
                                        </p:attrNameLst>
                                      </p:cBhvr>
                                      <p:tavLst>
                                        <p:tav tm="0">
                                          <p:val>
                                            <p:strVal val="ppt_y"/>
                                          </p:val>
                                        </p:tav>
                                        <p:tav tm="100000">
                                          <p:val>
                                            <p:strVal val="ppt_y-.1"/>
                                          </p:val>
                                        </p:tav>
                                      </p:tavLst>
                                    </p:anim>
                                    <p:set>
                                      <p:cBhvr>
                                        <p:cTn id="116" dur="1" fill="hold">
                                          <p:stCondLst>
                                            <p:cond delay="999"/>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1000"/>
                                        <p:tgtEl>
                                          <p:spTgt spid="62"/>
                                        </p:tgtEl>
                                      </p:cBhvr>
                                    </p:animEffect>
                                    <p:anim calcmode="lin" valueType="num">
                                      <p:cBhvr>
                                        <p:cTn id="122" dur="1000" fill="hold"/>
                                        <p:tgtEl>
                                          <p:spTgt spid="62"/>
                                        </p:tgtEl>
                                        <p:attrNameLst>
                                          <p:attrName>ppt_x</p:attrName>
                                        </p:attrNameLst>
                                      </p:cBhvr>
                                      <p:tavLst>
                                        <p:tav tm="0">
                                          <p:val>
                                            <p:strVal val="#ppt_x"/>
                                          </p:val>
                                        </p:tav>
                                        <p:tav tm="100000">
                                          <p:val>
                                            <p:strVal val="#ppt_x"/>
                                          </p:val>
                                        </p:tav>
                                      </p:tavLst>
                                    </p:anim>
                                    <p:anim calcmode="lin" valueType="num">
                                      <p:cBhvr>
                                        <p:cTn id="123" dur="1000" fill="hold"/>
                                        <p:tgtEl>
                                          <p:spTgt spid="62"/>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wipe(left)">
                                      <p:cBhvr>
                                        <p:cTn id="127" dur="1500"/>
                                        <p:tgtEl>
                                          <p:spTgt spid="53"/>
                                        </p:tgtEl>
                                      </p:cBhvr>
                                    </p:animEffect>
                                  </p:childTnLst>
                                </p:cTn>
                              </p:par>
                            </p:childTnLst>
                          </p:cTn>
                        </p:par>
                      </p:childTnLst>
                    </p:cTn>
                  </p:par>
                  <p:par>
                    <p:cTn id="128" fill="hold">
                      <p:stCondLst>
                        <p:cond delay="indefinite"/>
                      </p:stCondLst>
                      <p:childTnLst>
                        <p:par>
                          <p:cTn id="129" fill="hold">
                            <p:stCondLst>
                              <p:cond delay="0"/>
                            </p:stCondLst>
                            <p:childTnLst>
                              <p:par>
                                <p:cTn id="130" presetID="47" presetClass="exit" presetSubtype="0" fill="hold" grpId="0" nodeType="clickEffect">
                                  <p:stCondLst>
                                    <p:cond delay="0"/>
                                  </p:stCondLst>
                                  <p:childTnLst>
                                    <p:animEffect transition="out" filter="fade">
                                      <p:cBhvr>
                                        <p:cTn id="131" dur="1000"/>
                                        <p:tgtEl>
                                          <p:spTgt spid="20"/>
                                        </p:tgtEl>
                                      </p:cBhvr>
                                    </p:animEffect>
                                    <p:anim calcmode="lin" valueType="num">
                                      <p:cBhvr>
                                        <p:cTn id="132" dur="1000"/>
                                        <p:tgtEl>
                                          <p:spTgt spid="20"/>
                                        </p:tgtEl>
                                        <p:attrNameLst>
                                          <p:attrName>ppt_x</p:attrName>
                                        </p:attrNameLst>
                                      </p:cBhvr>
                                      <p:tavLst>
                                        <p:tav tm="0">
                                          <p:val>
                                            <p:strVal val="ppt_x"/>
                                          </p:val>
                                        </p:tav>
                                        <p:tav tm="100000">
                                          <p:val>
                                            <p:strVal val="ppt_x"/>
                                          </p:val>
                                        </p:tav>
                                      </p:tavLst>
                                    </p:anim>
                                    <p:anim calcmode="lin" valueType="num">
                                      <p:cBhvr>
                                        <p:cTn id="133" dur="1000"/>
                                        <p:tgtEl>
                                          <p:spTgt spid="20"/>
                                        </p:tgtEl>
                                        <p:attrNameLst>
                                          <p:attrName>ppt_y</p:attrName>
                                        </p:attrNameLst>
                                      </p:cBhvr>
                                      <p:tavLst>
                                        <p:tav tm="0">
                                          <p:val>
                                            <p:strVal val="ppt_y"/>
                                          </p:val>
                                        </p:tav>
                                        <p:tav tm="100000">
                                          <p:val>
                                            <p:strVal val="ppt_y-.1"/>
                                          </p:val>
                                        </p:tav>
                                      </p:tavLst>
                                    </p:anim>
                                    <p:set>
                                      <p:cBhvr>
                                        <p:cTn id="134" dur="1" fill="hold">
                                          <p:stCondLst>
                                            <p:cond delay="999"/>
                                          </p:stCondLst>
                                        </p:cTn>
                                        <p:tgtEl>
                                          <p:spTgt spid="2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1000"/>
                                        <p:tgtEl>
                                          <p:spTgt spid="65"/>
                                        </p:tgtEl>
                                      </p:cBhvr>
                                    </p:animEffect>
                                    <p:anim calcmode="lin" valueType="num">
                                      <p:cBhvr>
                                        <p:cTn id="140" dur="1000" fill="hold"/>
                                        <p:tgtEl>
                                          <p:spTgt spid="65"/>
                                        </p:tgtEl>
                                        <p:attrNameLst>
                                          <p:attrName>ppt_x</p:attrName>
                                        </p:attrNameLst>
                                      </p:cBhvr>
                                      <p:tavLst>
                                        <p:tav tm="0">
                                          <p:val>
                                            <p:strVal val="#ppt_x"/>
                                          </p:val>
                                        </p:tav>
                                        <p:tav tm="100000">
                                          <p:val>
                                            <p:strVal val="#ppt_x"/>
                                          </p:val>
                                        </p:tav>
                                      </p:tavLst>
                                    </p:anim>
                                    <p:anim calcmode="lin" valueType="num">
                                      <p:cBhvr>
                                        <p:cTn id="141" dur="1000" fill="hold"/>
                                        <p:tgtEl>
                                          <p:spTgt spid="65"/>
                                        </p:tgtEl>
                                        <p:attrNameLst>
                                          <p:attrName>ppt_y</p:attrName>
                                        </p:attrNameLst>
                                      </p:cBhvr>
                                      <p:tavLst>
                                        <p:tav tm="0">
                                          <p:val>
                                            <p:strVal val="#ppt_y+.1"/>
                                          </p:val>
                                        </p:tav>
                                        <p:tav tm="100000">
                                          <p:val>
                                            <p:strVal val="#ppt_y"/>
                                          </p:val>
                                        </p:tav>
                                      </p:tavLst>
                                    </p:anim>
                                  </p:childTnLst>
                                </p:cTn>
                              </p:par>
                            </p:childTnLst>
                          </p:cTn>
                        </p:par>
                        <p:par>
                          <p:cTn id="142" fill="hold">
                            <p:stCondLst>
                              <p:cond delay="1000"/>
                            </p:stCondLst>
                            <p:childTnLst>
                              <p:par>
                                <p:cTn id="143" presetID="22" presetClass="entr" presetSubtype="8"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wipe(left)">
                                      <p:cBhvr>
                                        <p:cTn id="145" dur="1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58" grpId="0" animBg="1"/>
      <p:bldP spid="59" grpId="0" animBg="1"/>
      <p:bldP spid="60" grpId="0" animBg="1"/>
      <p:bldP spid="61" grpId="0" animBg="1"/>
      <p:bldP spid="62" grpId="0" animBg="1"/>
      <p:bldP spid="63" grpId="0" animBg="1"/>
      <p:bldP spid="64" grpId="0" animBg="1"/>
      <p:bldP spid="65" grpId="0" animBg="1"/>
      <p:bldP spid="66" grpId="0"/>
      <p:bldP spid="44" grpId="0"/>
      <p:bldP spid="45" grpId="0"/>
      <p:bldP spid="47" grpId="0"/>
      <p:bldP spid="50" grpId="0"/>
      <p:bldP spid="51" grpId="0"/>
      <p:bldP spid="53"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a:xfrm>
            <a:off x="457200" y="1219200"/>
            <a:ext cx="8229600" cy="4525963"/>
          </a:xfrm>
        </p:spPr>
        <p:txBody>
          <a:bodyPr/>
          <a:lstStyle/>
          <a:p>
            <a:pPr marL="0" indent="0">
              <a:buNone/>
            </a:pPr>
            <a:r>
              <a:rPr lang="en-US" sz="2000" dirty="0"/>
              <a:t>Time complexity of the algorithm:  </a:t>
            </a:r>
            <a:r>
              <a:rPr lang="en-US" sz="2000" dirty="0">
                <a:solidFill>
                  <a:srgbClr val="C00000"/>
                </a:solidFill>
              </a:rPr>
              <a: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mc:AlternateContent xmlns:mc="http://schemas.openxmlformats.org/markup-compatibility/2006" xmlns:a14="http://schemas.microsoft.com/office/drawing/2010/main">
        <mc:Choice Requires="a14">
          <p:sp>
            <p:nvSpPr>
              <p:cNvPr id="5" name="Diamond 4"/>
              <p:cNvSpPr/>
              <p:nvPr/>
            </p:nvSpPr>
            <p:spPr>
              <a:xfrm>
                <a:off x="3276600" y="5410200"/>
                <a:ext cx="2667000" cy="838200"/>
              </a:xfrm>
              <a:prstGeom prst="diamon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Is</a:t>
                </a:r>
                <a:r>
                  <a:rPr lang="en-US" sz="1600" b="1" dirty="0">
                    <a:solidFill>
                      <a:srgbClr val="0070C0"/>
                    </a:solidFill>
                  </a:rPr>
                  <a:t> </a:t>
                </a:r>
                <a14:m>
                  <m:oMath xmlns:m="http://schemas.openxmlformats.org/officeDocument/2006/math">
                    <m:r>
                      <a:rPr lang="en-US" sz="1600" b="1" i="1" dirty="0">
                        <a:solidFill>
                          <a:srgbClr val="0070C0"/>
                        </a:solidFill>
                        <a:latin typeface="Cambria Math"/>
                      </a:rPr>
                      <m:t>𝑮</m:t>
                    </m:r>
                  </m:oMath>
                </a14:m>
                <a:r>
                  <a:rPr lang="en-US" sz="1600" dirty="0">
                    <a:solidFill>
                      <a:schemeClr val="bg2"/>
                    </a:solidFill>
                  </a:rPr>
                  <a:t> </a:t>
                </a:r>
                <a:r>
                  <a:rPr lang="en-US" sz="1600" dirty="0">
                    <a:solidFill>
                      <a:schemeClr val="tx1"/>
                    </a:solidFill>
                  </a:rPr>
                  <a:t>empty ?</a:t>
                </a:r>
                <a:endParaRPr lang="en-US" sz="1600" dirty="0">
                  <a:solidFill>
                    <a:schemeClr val="bg2"/>
                  </a:solidFill>
                </a:endParaRPr>
              </a:p>
            </p:txBody>
          </p:sp>
        </mc:Choice>
        <mc:Fallback xmlns="">
          <p:sp>
            <p:nvSpPr>
              <p:cNvPr id="5" name="Diamond 4"/>
              <p:cNvSpPr>
                <a:spLocks noRot="1" noChangeAspect="1" noMove="1" noResize="1" noEditPoints="1" noAdjustHandles="1" noChangeArrowheads="1" noChangeShapeType="1" noTextEdit="1"/>
              </p:cNvSpPr>
              <p:nvPr/>
            </p:nvSpPr>
            <p:spPr>
              <a:xfrm>
                <a:off x="3276600" y="5410200"/>
                <a:ext cx="2667000" cy="838200"/>
              </a:xfrm>
              <a:prstGeom prst="diamond">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3581400" y="1981200"/>
                <a:ext cx="2286000" cy="685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a:solidFill>
                          <a:srgbClr val="0070C0"/>
                        </a:solidFill>
                        <a:latin typeface="Cambria Math"/>
                      </a:rPr>
                      <m:t>𝒗</m:t>
                    </m:r>
                  </m:oMath>
                </a14:m>
                <a:r>
                  <a:rPr lang="en-US" dirty="0">
                    <a:solidFill>
                      <a:schemeClr val="tx1"/>
                    </a:solidFill>
                    <a:sym typeface="Wingdings" pitchFamily="2" charset="2"/>
                  </a:rPr>
                  <a:t></a:t>
                </a:r>
                <a:r>
                  <a:rPr lang="en-US" dirty="0">
                    <a:solidFill>
                      <a:schemeClr val="tx1"/>
                    </a:solidFill>
                  </a:rPr>
                  <a:t> a vertex with</a:t>
                </a:r>
              </a:p>
              <a:p>
                <a:pPr algn="ctr"/>
                <a:r>
                  <a:rPr lang="en-US" dirty="0">
                    <a:solidFill>
                      <a:schemeClr val="tx1"/>
                    </a:solidFill>
                  </a:rPr>
                  <a:t> </a:t>
                </a:r>
                <a:r>
                  <a:rPr lang="en-US" b="1" dirty="0">
                    <a:solidFill>
                      <a:srgbClr val="7030A0"/>
                    </a:solidFill>
                  </a:rPr>
                  <a:t>in-degree</a:t>
                </a:r>
                <a:r>
                  <a:rPr lang="en-US" dirty="0"/>
                  <a:t> </a:t>
                </a:r>
                <a:r>
                  <a:rPr lang="en-US" dirty="0">
                    <a:solidFill>
                      <a:schemeClr val="tx1"/>
                    </a:solidFill>
                  </a:rPr>
                  <a:t>=</a:t>
                </a:r>
                <a:r>
                  <a:rPr lang="en-US" dirty="0"/>
                  <a:t> </a:t>
                </a:r>
                <a:r>
                  <a:rPr lang="en-US" dirty="0">
                    <a:solidFill>
                      <a:srgbClr val="0070C0"/>
                    </a:solidFill>
                  </a:rPr>
                  <a:t>0</a:t>
                </a:r>
                <a:endParaRPr lang="en-US" dirty="0"/>
              </a:p>
            </p:txBody>
          </p:sp>
        </mc:Choice>
        <mc:Fallback xmlns="">
          <p:sp>
            <p:nvSpPr>
              <p:cNvPr id="6" name="Rounded Rectangle 5"/>
              <p:cNvSpPr>
                <a:spLocks noRot="1" noChangeAspect="1" noMove="1" noResize="1" noEditPoints="1" noAdjustHandles="1" noChangeArrowheads="1" noChangeShapeType="1" noTextEdit="1"/>
              </p:cNvSpPr>
              <p:nvPr/>
            </p:nvSpPr>
            <p:spPr>
              <a:xfrm>
                <a:off x="3581400" y="1981200"/>
                <a:ext cx="2286000" cy="685800"/>
              </a:xfrm>
              <a:prstGeom prst="roundRect">
                <a:avLst/>
              </a:prstGeom>
              <a:blipFill rotWithShape="1">
                <a:blip r:embed="rId3"/>
                <a:stretch>
                  <a:fillRect b="-8547"/>
                </a:stretch>
              </a:blipFill>
            </p:spPr>
            <p:txBody>
              <a:bodyPr/>
              <a:lstStyle/>
              <a:p>
                <a:r>
                  <a:rPr lang="en-US">
                    <a:noFill/>
                  </a:rPr>
                  <a:t> </a:t>
                </a:r>
              </a:p>
            </p:txBody>
          </p:sp>
        </mc:Fallback>
      </mc:AlternateContent>
      <p:sp>
        <p:nvSpPr>
          <p:cNvPr id="8" name="Curved Up Arrow 7"/>
          <p:cNvSpPr/>
          <p:nvPr/>
        </p:nvSpPr>
        <p:spPr>
          <a:xfrm rot="16200000">
            <a:off x="4495800" y="3429000"/>
            <a:ext cx="3886200" cy="114300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 name="Rounded Rectangle 9"/>
              <p:cNvSpPr/>
              <p:nvPr/>
            </p:nvSpPr>
            <p:spPr>
              <a:xfrm>
                <a:off x="3581400" y="3124200"/>
                <a:ext cx="2286000" cy="685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14:m>
                  <m:oMath xmlns:m="http://schemas.openxmlformats.org/officeDocument/2006/math">
                    <m:r>
                      <a:rPr lang="en-US" b="1" i="1" dirty="0" smtClean="0">
                        <a:solidFill>
                          <a:srgbClr val="7030A0"/>
                        </a:solidFill>
                        <a:latin typeface="Cambria Math"/>
                      </a:rPr>
                      <m:t>𝝉</m:t>
                    </m:r>
                    <m:r>
                      <a:rPr lang="en-US" b="1" dirty="0">
                        <a:solidFill>
                          <a:schemeClr val="tx1"/>
                        </a:solidFill>
                        <a:latin typeface="Cambria Math"/>
                      </a:rPr>
                      <m:t>(</m:t>
                    </m:r>
                    <m:r>
                      <a:rPr lang="en-US" b="1" i="1" dirty="0">
                        <a:solidFill>
                          <a:srgbClr val="0070C0"/>
                        </a:solidFill>
                        <a:latin typeface="Cambria Math"/>
                      </a:rPr>
                      <m:t>𝒗</m:t>
                    </m:r>
                    <m:r>
                      <a:rPr lang="en-US" b="1" i="1" dirty="0">
                        <a:solidFill>
                          <a:schemeClr val="tx1"/>
                        </a:solidFill>
                        <a:latin typeface="Cambria Math"/>
                      </a:rPr>
                      <m:t>)</m:t>
                    </m:r>
                  </m:oMath>
                </a14:m>
                <a:r>
                  <a:rPr lang="en-US" dirty="0">
                    <a:solidFill>
                      <a:schemeClr val="tx1"/>
                    </a:solidFill>
                    <a:sym typeface="Wingdings" pitchFamily="2" charset="2"/>
                  </a:rPr>
                  <a:t> </a:t>
                </a:r>
                <a:r>
                  <a:rPr lang="en-US" b="1" dirty="0" err="1">
                    <a:solidFill>
                      <a:srgbClr val="002060"/>
                    </a:solidFill>
                  </a:rPr>
                  <a:t>num</a:t>
                </a:r>
                <a:r>
                  <a:rPr lang="en-US" dirty="0">
                    <a:solidFill>
                      <a:srgbClr val="002060"/>
                    </a:solidFill>
                  </a:rPr>
                  <a:t>;</a:t>
                </a:r>
                <a:endParaRPr lang="en-US" b="1" dirty="0">
                  <a:solidFill>
                    <a:srgbClr val="002060"/>
                  </a:solidFill>
                </a:endParaRPr>
              </a:p>
              <a:p>
                <a:pPr marL="0" indent="0" algn="ctr">
                  <a:buNone/>
                </a:pPr>
                <a:r>
                  <a:rPr lang="en-US" b="1" dirty="0" err="1">
                    <a:solidFill>
                      <a:srgbClr val="002060"/>
                    </a:solidFill>
                  </a:rPr>
                  <a:t>num</a:t>
                </a:r>
                <a:r>
                  <a:rPr lang="en-US" b="1" dirty="0">
                    <a:solidFill>
                      <a:srgbClr val="002060"/>
                    </a:solidFill>
                  </a:rPr>
                  <a:t> </a:t>
                </a:r>
                <a:r>
                  <a:rPr lang="en-US" dirty="0">
                    <a:solidFill>
                      <a:srgbClr val="002060"/>
                    </a:solidFill>
                    <a:sym typeface="Wingdings" pitchFamily="2" charset="2"/>
                  </a:rPr>
                  <a:t></a:t>
                </a:r>
                <a:r>
                  <a:rPr lang="en-US" b="1" dirty="0">
                    <a:solidFill>
                      <a:srgbClr val="002060"/>
                    </a:solidFill>
                    <a:sym typeface="Wingdings" pitchFamily="2" charset="2"/>
                  </a:rPr>
                  <a:t> </a:t>
                </a:r>
                <a:r>
                  <a:rPr lang="en-US" b="1" dirty="0" err="1">
                    <a:solidFill>
                      <a:srgbClr val="002060"/>
                    </a:solidFill>
                  </a:rPr>
                  <a:t>num</a:t>
                </a:r>
                <a:r>
                  <a:rPr lang="en-US" b="1" dirty="0">
                    <a:solidFill>
                      <a:srgbClr val="002060"/>
                    </a:solidFill>
                  </a:rPr>
                  <a:t> </a:t>
                </a:r>
                <a:r>
                  <a:rPr lang="en-US" dirty="0">
                    <a:solidFill>
                      <a:srgbClr val="002060"/>
                    </a:solidFill>
                  </a:rPr>
                  <a:t>+ 1;</a:t>
                </a:r>
                <a:endParaRPr lang="en-US" dirty="0"/>
              </a:p>
            </p:txBody>
          </p:sp>
        </mc:Choice>
        <mc:Fallback xmlns="">
          <p:sp>
            <p:nvSpPr>
              <p:cNvPr id="10" name="Rounded Rectangle 9"/>
              <p:cNvSpPr>
                <a:spLocks noRot="1" noChangeAspect="1" noMove="1" noResize="1" noEditPoints="1" noAdjustHandles="1" noChangeArrowheads="1" noChangeShapeType="1" noTextEdit="1"/>
              </p:cNvSpPr>
              <p:nvPr/>
            </p:nvSpPr>
            <p:spPr>
              <a:xfrm>
                <a:off x="3581400" y="3124200"/>
                <a:ext cx="2286000" cy="685800"/>
              </a:xfrm>
              <a:prstGeom prst="roundRect">
                <a:avLst/>
              </a:prstGeom>
              <a:blipFill rotWithShape="1">
                <a:blip r:embed="rId4"/>
                <a:stretch>
                  <a:fillRect t="-862"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p:cNvSpPr/>
              <p:nvPr/>
            </p:nvSpPr>
            <p:spPr>
              <a:xfrm>
                <a:off x="3581400" y="4267200"/>
                <a:ext cx="2286000" cy="685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rgbClr val="7030A0"/>
                    </a:solidFill>
                  </a:rPr>
                  <a:t>Remove </a:t>
                </a:r>
                <a14:m>
                  <m:oMath xmlns:m="http://schemas.openxmlformats.org/officeDocument/2006/math">
                    <m:r>
                      <a:rPr lang="en-US" b="1" i="1" dirty="0">
                        <a:solidFill>
                          <a:srgbClr val="0070C0"/>
                        </a:solidFill>
                        <a:latin typeface="Cambria Math"/>
                      </a:rPr>
                      <m:t>𝒗</m:t>
                    </m:r>
                  </m:oMath>
                </a14:m>
                <a:r>
                  <a:rPr lang="en-US" b="1" dirty="0">
                    <a:solidFill>
                      <a:srgbClr val="002060"/>
                    </a:solidFill>
                  </a:rPr>
                  <a:t> </a:t>
                </a:r>
                <a:r>
                  <a:rPr lang="en-US" dirty="0">
                    <a:solidFill>
                      <a:srgbClr val="002060"/>
                    </a:solidFill>
                  </a:rPr>
                  <a:t>and all its outgoing edges;</a:t>
                </a:r>
                <a:endParaRPr lang="en-US" dirty="0"/>
              </a:p>
            </p:txBody>
          </p:sp>
        </mc:Choice>
        <mc:Fallback xmlns="">
          <p:sp>
            <p:nvSpPr>
              <p:cNvPr id="11" name="Rounded Rectangle 10"/>
              <p:cNvSpPr>
                <a:spLocks noRot="1" noChangeAspect="1" noMove="1" noResize="1" noEditPoints="1" noAdjustHandles="1" noChangeArrowheads="1" noChangeShapeType="1" noTextEdit="1"/>
              </p:cNvSpPr>
              <p:nvPr/>
            </p:nvSpPr>
            <p:spPr>
              <a:xfrm>
                <a:off x="3581400" y="4267200"/>
                <a:ext cx="2286000" cy="685800"/>
              </a:xfrm>
              <a:prstGeom prst="roundRect">
                <a:avLst/>
              </a:prstGeom>
              <a:blipFill rotWithShape="1">
                <a:blip r:embed="rId5"/>
                <a:stretch>
                  <a:fillRect b="-8547"/>
                </a:stretch>
              </a:blipFill>
            </p:spPr>
            <p:txBody>
              <a:bodyPr/>
              <a:lstStyle/>
              <a:p>
                <a:r>
                  <a:rPr lang="en-US">
                    <a:noFill/>
                  </a:rPr>
                  <a:t> </a:t>
                </a:r>
              </a:p>
            </p:txBody>
          </p:sp>
        </mc:Fallback>
      </mc:AlternateContent>
      <p:sp>
        <p:nvSpPr>
          <p:cNvPr id="13" name="Down Arrow 12"/>
          <p:cNvSpPr/>
          <p:nvPr/>
        </p:nvSpPr>
        <p:spPr>
          <a:xfrm>
            <a:off x="4191000" y="26670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267200" y="38100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4191000" y="49530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943600" y="5257800"/>
            <a:ext cx="453970" cy="338554"/>
          </a:xfrm>
          <a:prstGeom prst="rect">
            <a:avLst/>
          </a:prstGeom>
          <a:noFill/>
        </p:spPr>
        <p:txBody>
          <a:bodyPr wrap="none" rtlCol="0">
            <a:spAutoFit/>
          </a:bodyPr>
          <a:lstStyle/>
          <a:p>
            <a:r>
              <a:rPr lang="en-US" sz="1600" dirty="0">
                <a:solidFill>
                  <a:srgbClr val="C00000"/>
                </a:solidFill>
              </a:rPr>
              <a:t>NO</a:t>
            </a:r>
          </a:p>
        </p:txBody>
      </p:sp>
      <p:sp>
        <p:nvSpPr>
          <p:cNvPr id="17" name="Down Arrow 16"/>
          <p:cNvSpPr/>
          <p:nvPr/>
        </p:nvSpPr>
        <p:spPr>
          <a:xfrm rot="5400000">
            <a:off x="2552700" y="56007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053153" y="5300246"/>
            <a:ext cx="452047" cy="338554"/>
          </a:xfrm>
          <a:prstGeom prst="rect">
            <a:avLst/>
          </a:prstGeom>
          <a:noFill/>
        </p:spPr>
        <p:txBody>
          <a:bodyPr wrap="none" rtlCol="0">
            <a:spAutoFit/>
          </a:bodyPr>
          <a:lstStyle/>
          <a:p>
            <a:r>
              <a:rPr lang="en-US" sz="1600" dirty="0"/>
              <a:t>Yes</a:t>
            </a:r>
          </a:p>
        </p:txBody>
      </p:sp>
      <p:sp>
        <p:nvSpPr>
          <p:cNvPr id="19" name="Down Arrow 18"/>
          <p:cNvSpPr/>
          <p:nvPr/>
        </p:nvSpPr>
        <p:spPr>
          <a:xfrm rot="16200000">
            <a:off x="2857500" y="2095501"/>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2133600" y="2020669"/>
                <a:ext cx="1077539" cy="646331"/>
              </a:xfrm>
              <a:prstGeom prst="rect">
                <a:avLst/>
              </a:prstGeom>
              <a:noFill/>
            </p:spPr>
            <p:txBody>
              <a:bodyPr wrap="none" rtlCol="0">
                <a:spAutoFit/>
              </a:bodyPr>
              <a:lstStyle/>
              <a:p>
                <a:r>
                  <a:rPr lang="en-US" dirty="0"/>
                  <a:t>Input</a:t>
                </a:r>
                <a:r>
                  <a:rPr lang="en-US" b="1" dirty="0">
                    <a:solidFill>
                      <a:srgbClr val="0070C0"/>
                    </a:solidFill>
                  </a:rPr>
                  <a:t> </a:t>
                </a:r>
                <a14:m>
                  <m:oMath xmlns:m="http://schemas.openxmlformats.org/officeDocument/2006/math">
                    <m:r>
                      <a:rPr lang="en-US" b="1" i="1" dirty="0">
                        <a:solidFill>
                          <a:srgbClr val="0070C0"/>
                        </a:solidFill>
                        <a:latin typeface="Cambria Math"/>
                      </a:rPr>
                      <m:t>𝑮</m:t>
                    </m:r>
                  </m:oMath>
                </a14:m>
                <a:r>
                  <a:rPr lang="en-US" dirty="0"/>
                  <a:t>;</a:t>
                </a:r>
              </a:p>
              <a:p>
                <a:r>
                  <a:rPr lang="en-US" b="1" dirty="0" err="1"/>
                  <a:t>num</a:t>
                </a:r>
                <a:r>
                  <a:rPr lang="en-US" dirty="0"/>
                  <a:t> </a:t>
                </a:r>
                <a:r>
                  <a:rPr lang="en-US" dirty="0">
                    <a:sym typeface="Wingdings" pitchFamily="2" charset="2"/>
                  </a:rPr>
                  <a:t></a:t>
                </a:r>
                <a:r>
                  <a:rPr lang="en-US" dirty="0">
                    <a:solidFill>
                      <a:srgbClr val="0070C0"/>
                    </a:solidFill>
                    <a:sym typeface="Wingdings" pitchFamily="2" charset="2"/>
                  </a:rPr>
                  <a:t>1</a:t>
                </a:r>
                <a:r>
                  <a:rPr lang="en-US" dirty="0">
                    <a:sym typeface="Wingdings" pitchFamily="2" charset="2"/>
                  </a:rPr>
                  <a:t>;</a:t>
                </a:r>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133600" y="2020669"/>
                <a:ext cx="1077539" cy="646331"/>
              </a:xfrm>
              <a:prstGeom prst="rect">
                <a:avLst/>
              </a:prstGeom>
              <a:blipFill rotWithShape="1">
                <a:blip r:embed="rId7"/>
                <a:stretch>
                  <a:fillRect l="-4520" t="-4673" r="-8475"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863138" y="5638800"/>
                <a:ext cx="1032462" cy="369332"/>
              </a:xfrm>
              <a:prstGeom prst="rect">
                <a:avLst/>
              </a:prstGeom>
              <a:noFill/>
            </p:spPr>
            <p:txBody>
              <a:bodyPr wrap="none" rtlCol="0">
                <a:spAutoFit/>
              </a:bodyPr>
              <a:lstStyle/>
              <a:p>
                <a:r>
                  <a:rPr lang="en-US" dirty="0"/>
                  <a:t>A valid </a:t>
                </a:r>
                <a14:m>
                  <m:oMath xmlns:m="http://schemas.openxmlformats.org/officeDocument/2006/math">
                    <m:r>
                      <a:rPr lang="en-US" b="1" i="1" dirty="0">
                        <a:solidFill>
                          <a:srgbClr val="7030A0"/>
                        </a:solidFill>
                        <a:latin typeface="Cambria Math"/>
                      </a:rPr>
                      <m:t>𝝉</m:t>
                    </m:r>
                  </m:oMath>
                </a14:m>
                <a:r>
                  <a:rPr lang="en-US"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1863138" y="5638800"/>
                <a:ext cx="1032462" cy="369332"/>
              </a:xfrm>
              <a:prstGeom prst="rect">
                <a:avLst/>
              </a:prstGeom>
              <a:blipFill rotWithShape="1">
                <a:blip r:embed="rId8"/>
                <a:stretch>
                  <a:fillRect l="-5325" t="-8197" r="-946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171336" y="1219200"/>
                <a:ext cx="962123" cy="369332"/>
              </a:xfrm>
              <a:prstGeom prst="rect">
                <a:avLst/>
              </a:prstGeom>
              <a:solidFill>
                <a:schemeClr val="bg2"/>
              </a:solidFill>
            </p:spPr>
            <p:txBody>
              <a:bodyPr wrap="none" rtlCol="0">
                <a:spAutoFit/>
              </a:bodyPr>
              <a:lstStyle/>
              <a:p>
                <a14:m>
                  <m:oMath xmlns:m="http://schemas.openxmlformats.org/officeDocument/2006/math">
                    <m:r>
                      <a:rPr lang="en-US" b="1" i="1" dirty="0" smtClean="0">
                        <a:latin typeface="Cambria Math"/>
                      </a:rPr>
                      <m:t>𝑶</m:t>
                    </m:r>
                    <m:r>
                      <a:rPr lang="en-US" b="1" i="1" dirty="0" smtClean="0">
                        <a:latin typeface="Cambria Math"/>
                      </a:rPr>
                      <m:t>(</m:t>
                    </m:r>
                    <m:r>
                      <a:rPr lang="en-US" b="1" i="1" dirty="0" smtClean="0">
                        <a:solidFill>
                          <a:srgbClr val="0070C0"/>
                        </a:solidFill>
                        <a:latin typeface="Cambria Math" panose="02040503050406030204" pitchFamily="18" charset="0"/>
                      </a:rPr>
                      <m:t>𝒎𝒏</m:t>
                    </m:r>
                    <m:r>
                      <a:rPr lang="en-US" b="1" i="1" dirty="0">
                        <a:latin typeface="Cambria Math"/>
                      </a:rPr>
                      <m:t>)</m:t>
                    </m:r>
                  </m:oMath>
                </a14:m>
                <a:r>
                  <a:rPr lang="en-US" b="1" dirty="0">
                    <a:solidFill>
                      <a:srgbClr val="C00000"/>
                    </a:solidFill>
                  </a:rPr>
                  <a:t>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171336" y="1219200"/>
                <a:ext cx="962123" cy="369332"/>
              </a:xfrm>
              <a:prstGeom prst="rect">
                <a:avLst/>
              </a:prstGeom>
              <a:blipFill>
                <a:blip r:embed="rId9"/>
                <a:stretch>
                  <a:fillRect b="-1147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Callout: Line 8">
                <a:extLst>
                  <a:ext uri="{FF2B5EF4-FFF2-40B4-BE49-F238E27FC236}">
                    <a16:creationId xmlns:a16="http://schemas.microsoft.com/office/drawing/2014/main" id="{A58562E6-8FCC-8804-6CEE-0CF57DE6B526}"/>
                  </a:ext>
                </a:extLst>
              </p:cNvPr>
              <p:cNvSpPr/>
              <p:nvPr/>
            </p:nvSpPr>
            <p:spPr>
              <a:xfrm>
                <a:off x="6438900" y="1209737"/>
                <a:ext cx="1638300" cy="649225"/>
              </a:xfrm>
              <a:prstGeom prst="borderCallout1">
                <a:avLst>
                  <a:gd name="adj1" fmla="val 49341"/>
                  <a:gd name="adj2" fmla="val 283"/>
                  <a:gd name="adj3" fmla="val 120705"/>
                  <a:gd name="adj4" fmla="val -43752"/>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smtClean="0">
                        <a:solidFill>
                          <a:schemeClr val="tx1"/>
                        </a:solidFill>
                        <a:latin typeface="Cambria Math"/>
                      </a:rPr>
                      <m:t>𝑶</m:t>
                    </m:r>
                    <m:r>
                      <a:rPr lang="en-US" b="1" i="1" dirty="0" smtClean="0">
                        <a:solidFill>
                          <a:schemeClr val="tx1"/>
                        </a:solidFill>
                        <a:latin typeface="Cambria Math"/>
                      </a:rPr>
                      <m:t>(</m:t>
                    </m:r>
                    <m:r>
                      <a:rPr lang="en-US" b="1" i="1" dirty="0" smtClean="0">
                        <a:solidFill>
                          <a:srgbClr val="0070C0"/>
                        </a:solidFill>
                        <a:latin typeface="Cambria Math" panose="02040503050406030204" pitchFamily="18" charset="0"/>
                      </a:rPr>
                      <m:t>𝒎</m:t>
                    </m:r>
                    <m:r>
                      <a:rPr lang="en-US" b="1" i="1" dirty="0" smtClean="0">
                        <a:solidFill>
                          <a:schemeClr val="tx1"/>
                        </a:solidFill>
                        <a:latin typeface="Cambria Math"/>
                      </a:rPr>
                      <m:t>)</m:t>
                    </m:r>
                  </m:oMath>
                </a14:m>
                <a:r>
                  <a:rPr lang="en-US" b="1" dirty="0">
                    <a:solidFill>
                      <a:srgbClr val="C00000"/>
                    </a:solidFill>
                  </a:rPr>
                  <a:t> </a:t>
                </a:r>
                <a:r>
                  <a:rPr lang="en-US" b="1" dirty="0">
                    <a:solidFill>
                      <a:schemeClr val="tx1"/>
                    </a:solidFill>
                  </a:rPr>
                  <a:t>time</a:t>
                </a:r>
                <a:r>
                  <a:rPr lang="en-US" b="1" dirty="0">
                    <a:solidFill>
                      <a:srgbClr val="C00000"/>
                    </a:solidFill>
                  </a:rPr>
                  <a:t> </a:t>
                </a:r>
                <a:endParaRPr lang="en-US" dirty="0"/>
              </a:p>
            </p:txBody>
          </p:sp>
        </mc:Choice>
        <mc:Fallback>
          <p:sp>
            <p:nvSpPr>
              <p:cNvPr id="9" name="Callout: Line 8">
                <a:extLst>
                  <a:ext uri="{FF2B5EF4-FFF2-40B4-BE49-F238E27FC236}">
                    <a16:creationId xmlns:a16="http://schemas.microsoft.com/office/drawing/2014/main" id="{A58562E6-8FCC-8804-6CEE-0CF57DE6B526}"/>
                  </a:ext>
                </a:extLst>
              </p:cNvPr>
              <p:cNvSpPr>
                <a:spLocks noRot="1" noChangeAspect="1" noMove="1" noResize="1" noEditPoints="1" noAdjustHandles="1" noChangeArrowheads="1" noChangeShapeType="1" noTextEdit="1"/>
              </p:cNvSpPr>
              <p:nvPr/>
            </p:nvSpPr>
            <p:spPr>
              <a:xfrm>
                <a:off x="6438900" y="1209737"/>
                <a:ext cx="1638300" cy="649225"/>
              </a:xfrm>
              <a:prstGeom prst="borderCallout1">
                <a:avLst>
                  <a:gd name="adj1" fmla="val 49341"/>
                  <a:gd name="adj2" fmla="val 283"/>
                  <a:gd name="adj3" fmla="val 120705"/>
                  <a:gd name="adj4" fmla="val -43752"/>
                </a:avLst>
              </a:prstGeom>
              <a:blipFill>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3889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right)">
                                      <p:cBhvr>
                                        <p:cTn id="73" dur="500"/>
                                        <p:tgtEl>
                                          <p:spTgt spid="17"/>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right)">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0" end="0"/>
                                            </p:txEl>
                                          </p:spTgt>
                                        </p:tgtEl>
                                        <p:attrNameLst>
                                          <p:attrName>style.visibility</p:attrName>
                                        </p:attrNameLst>
                                      </p:cBhvr>
                                      <p:to>
                                        <p:strVal val="visible"/>
                                      </p:to>
                                    </p:set>
                                    <p:animEffect transition="in" filter="fade">
                                      <p:cBhvr>
                                        <p:cTn id="81" dur="500"/>
                                        <p:tgtEl>
                                          <p:spTgt spid="3">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animBg="1"/>
      <p:bldP spid="10" grpId="0" animBg="1"/>
      <p:bldP spid="11" grpId="0" animBg="1"/>
      <p:bldP spid="13" grpId="0" animBg="1"/>
      <p:bldP spid="14" grpId="0" animBg="1"/>
      <p:bldP spid="15" grpId="0" animBg="1"/>
      <p:bldP spid="16" grpId="0"/>
      <p:bldP spid="17" grpId="0" animBg="1"/>
      <p:bldP spid="18" grpId="0"/>
      <p:bldP spid="19" grpId="0" animBg="1"/>
      <p:bldP spid="20" grpId="0"/>
      <p:bldP spid="21" grpId="0"/>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600" dirty="0"/>
              <a:t>How </a:t>
            </a:r>
            <a:r>
              <a:rPr lang="en-US" sz="3600" dirty="0">
                <a:solidFill>
                  <a:srgbClr val="0070C0"/>
                </a:solidFill>
              </a:rPr>
              <a:t>efficiently</a:t>
            </a:r>
            <a:r>
              <a:rPr lang="en-US" sz="3600" dirty="0"/>
              <a:t> can we compute </a:t>
            </a:r>
            <a:br>
              <a:rPr lang="en-US" sz="3600" dirty="0">
                <a:solidFill>
                  <a:srgbClr val="7030A0"/>
                </a:solidFill>
              </a:rPr>
            </a:br>
            <a:r>
              <a:rPr lang="en-US" sz="3600" dirty="0">
                <a:solidFill>
                  <a:srgbClr val="7030A0"/>
                </a:solidFill>
              </a:rPr>
              <a:t>Topological ordering ?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2" name="Text Placeholder 1">
            <a:extLst>
              <a:ext uri="{FF2B5EF4-FFF2-40B4-BE49-F238E27FC236}">
                <a16:creationId xmlns:a16="http://schemas.microsoft.com/office/drawing/2014/main" id="{88E4C74A-E4F4-117C-ADB0-3F8081463B3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168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1DEDEC-E73E-784B-9D57-9F297169963D}"/>
              </a:ext>
            </a:extLst>
          </p:cNvPr>
          <p:cNvSpPr>
            <a:spLocks noGrp="1"/>
          </p:cNvSpPr>
          <p:nvPr>
            <p:ph type="ctrTitle"/>
          </p:nvPr>
        </p:nvSpPr>
        <p:spPr/>
        <p:txBody>
          <a:bodyPr/>
          <a:lstStyle/>
          <a:p>
            <a:r>
              <a:rPr lang="en-US" b="1" dirty="0">
                <a:solidFill>
                  <a:srgbClr val="7030A0"/>
                </a:solidFill>
              </a:rPr>
              <a:t>Recap</a:t>
            </a:r>
            <a:r>
              <a:rPr lang="en-US" b="1" dirty="0"/>
              <a:t> of last lecture</a:t>
            </a:r>
          </a:p>
        </p:txBody>
      </p:sp>
      <p:sp>
        <p:nvSpPr>
          <p:cNvPr id="6" name="Subtitle 5">
            <a:extLst>
              <a:ext uri="{FF2B5EF4-FFF2-40B4-BE49-F238E27FC236}">
                <a16:creationId xmlns:a16="http://schemas.microsoft.com/office/drawing/2014/main" id="{BB3897CD-7E8B-CB43-99A6-410C50566A8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DEA3E41-F7F0-0C4E-88A2-F5C683DE8BD2}"/>
              </a:ext>
            </a:extLst>
          </p:cNvPr>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Tree>
    <p:extLst>
      <p:ext uri="{BB962C8B-B14F-4D97-AF65-F5344CB8AC3E}">
        <p14:creationId xmlns:p14="http://schemas.microsoft.com/office/powerpoint/2010/main" val="145423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Important </a:t>
            </a:r>
            <a:r>
              <a:rPr lang="en-US" sz="2800" b="1" dirty="0">
                <a:solidFill>
                  <a:srgbClr val="C00000"/>
                </a:solidFill>
              </a:rPr>
              <a:t>Questions</a:t>
            </a:r>
            <a:br>
              <a:rPr lang="en-US" sz="3200" b="1" dirty="0">
                <a:solidFill>
                  <a:srgbClr val="C00000"/>
                </a:solidFill>
              </a:rPr>
            </a:br>
            <a:endParaRPr lang="en-US" sz="3200" b="1" dirty="0">
              <a:solidFill>
                <a:srgbClr val="C00000"/>
              </a:solidFill>
            </a:endParaRPr>
          </a:p>
        </p:txBody>
      </p:sp>
      <p:sp>
        <p:nvSpPr>
          <p:cNvPr id="3" name="Content Placeholder 2"/>
          <p:cNvSpPr>
            <a:spLocks noGrp="1"/>
          </p:cNvSpPr>
          <p:nvPr>
            <p:ph idx="1"/>
          </p:nvPr>
        </p:nvSpPr>
        <p:spPr>
          <a:xfrm>
            <a:off x="457200" y="1143000"/>
            <a:ext cx="8686800" cy="5334000"/>
          </a:xfrm>
        </p:spPr>
        <p:txBody>
          <a:bodyPr/>
          <a:lstStyle/>
          <a:p>
            <a:pPr marL="0" indent="0">
              <a:buNone/>
            </a:pPr>
            <a:r>
              <a:rPr lang="en-US" sz="2000" b="1" dirty="0">
                <a:solidFill>
                  <a:srgbClr val="7030A0"/>
                </a:solidFill>
              </a:rPr>
              <a:t>Aim: </a:t>
            </a:r>
            <a:endParaRPr lang="en-US" sz="2000" dirty="0">
              <a:solidFill>
                <a:srgbClr val="7030A0"/>
              </a:solidFill>
            </a:endParaRPr>
          </a:p>
          <a:p>
            <a:pPr marL="0" indent="0">
              <a:buNone/>
            </a:pPr>
            <a:r>
              <a:rPr lang="en-US" sz="2000" dirty="0"/>
              <a:t>To design a </a:t>
            </a:r>
            <a:r>
              <a:rPr lang="en-US" sz="2000" u="sng" dirty="0"/>
              <a:t>more efficient implementation</a:t>
            </a:r>
            <a:r>
              <a:rPr lang="en-US" sz="2000" dirty="0"/>
              <a:t> of the algorithm.</a:t>
            </a:r>
          </a:p>
          <a:p>
            <a:pPr marL="0" indent="0">
              <a:buNone/>
            </a:pPr>
            <a:endParaRPr lang="en-US" sz="2000" dirty="0"/>
          </a:p>
          <a:p>
            <a:pPr marL="0" indent="0">
              <a:buNone/>
            </a:pPr>
            <a:endParaRPr lang="en-US" sz="2000" dirty="0"/>
          </a:p>
          <a:p>
            <a:pPr marL="0" indent="0">
              <a:buNone/>
            </a:pPr>
            <a:r>
              <a:rPr lang="en-US" sz="2000" b="1" dirty="0">
                <a:solidFill>
                  <a:srgbClr val="C00000"/>
                </a:solidFill>
              </a:rPr>
              <a:t>Question</a:t>
            </a:r>
            <a:r>
              <a:rPr lang="en-US" sz="2000" dirty="0"/>
              <a:t>: </a:t>
            </a:r>
          </a:p>
          <a:p>
            <a:pPr marL="0" indent="0">
              <a:buNone/>
            </a:pPr>
            <a:r>
              <a:rPr lang="en-US" sz="2000" dirty="0"/>
              <a:t>What is the most time consuming step of the </a:t>
            </a:r>
            <a:r>
              <a:rPr lang="en-US" sz="2000" b="1" dirty="0">
                <a:solidFill>
                  <a:srgbClr val="0070C0"/>
                </a:solidFill>
              </a:rPr>
              <a:t>algorithm</a:t>
            </a:r>
            <a:r>
              <a:rPr lang="en-US" sz="2000" dirty="0"/>
              <a:t> ?</a:t>
            </a:r>
          </a:p>
          <a:p>
            <a:pPr marL="0" indent="0">
              <a:buNone/>
            </a:pPr>
            <a:r>
              <a:rPr lang="en-US" sz="2000" b="1" dirty="0"/>
              <a:t>Answer</a:t>
            </a:r>
            <a:r>
              <a:rPr lang="en-US" sz="2000" dirty="0"/>
              <a:t>:  Searching a vertex of </a:t>
            </a:r>
            <a:r>
              <a:rPr lang="en-US" sz="2000" b="1" dirty="0">
                <a:solidFill>
                  <a:srgbClr val="7030A0"/>
                </a:solidFill>
              </a:rPr>
              <a:t>in-degree</a:t>
            </a:r>
            <a:r>
              <a:rPr lang="en-US" sz="2000" dirty="0"/>
              <a:t> = </a:t>
            </a:r>
            <a:r>
              <a:rPr lang="en-US" sz="2000" dirty="0">
                <a:solidFill>
                  <a:srgbClr val="0070C0"/>
                </a:solidFill>
              </a:rPr>
              <a:t>0 </a:t>
            </a:r>
            <a:r>
              <a:rPr lang="en-US" sz="2000" dirty="0"/>
              <a:t>?</a:t>
            </a:r>
          </a:p>
          <a:p>
            <a:pPr marL="0" indent="0">
              <a:buNone/>
            </a:pPr>
            <a:endParaRPr lang="en-US" sz="2000" dirty="0"/>
          </a:p>
          <a:p>
            <a:pPr marL="0" indent="0">
              <a:buNone/>
            </a:pPr>
            <a:r>
              <a:rPr lang="en-US" sz="2000" b="1" dirty="0">
                <a:solidFill>
                  <a:srgbClr val="C00000"/>
                </a:solidFill>
              </a:rPr>
              <a:t>Question</a:t>
            </a:r>
            <a:r>
              <a:rPr lang="en-US" sz="2000" dirty="0"/>
              <a:t>: </a:t>
            </a:r>
          </a:p>
          <a:p>
            <a:pPr marL="0" indent="0">
              <a:buNone/>
            </a:pPr>
            <a:r>
              <a:rPr lang="en-US" sz="2000" dirty="0"/>
              <a:t>Do we need to compute from scratch the next vertex of in-degree 0 every time ?</a:t>
            </a:r>
          </a:p>
          <a:p>
            <a:pPr marL="0" indent="0">
              <a:buNone/>
            </a:pPr>
            <a:r>
              <a:rPr lang="en-US" sz="2000" b="1" dirty="0"/>
              <a:t>Answer</a:t>
            </a:r>
            <a:r>
              <a:rPr lang="en-US" sz="2000" dirty="0"/>
              <a:t>: Perhaps not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5" name="Rectangle 4">
            <a:extLst>
              <a:ext uri="{FF2B5EF4-FFF2-40B4-BE49-F238E27FC236}">
                <a16:creationId xmlns:a16="http://schemas.microsoft.com/office/drawing/2014/main" id="{E9241B93-CF8B-7CB1-0F66-BCD9B8C58453}"/>
              </a:ext>
            </a:extLst>
          </p:cNvPr>
          <p:cNvSpPr/>
          <p:nvPr/>
        </p:nvSpPr>
        <p:spPr>
          <a:xfrm>
            <a:off x="1371600" y="2971800"/>
            <a:ext cx="3200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A9DCE83-5CD8-A7E5-4CA8-40C79389F9AB}"/>
              </a:ext>
            </a:extLst>
          </p:cNvPr>
          <p:cNvSpPr/>
          <p:nvPr/>
        </p:nvSpPr>
        <p:spPr>
          <a:xfrm>
            <a:off x="4572000" y="2971800"/>
            <a:ext cx="3200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10D242-52C8-5AA5-E18F-715E95312C39}"/>
              </a:ext>
            </a:extLst>
          </p:cNvPr>
          <p:cNvSpPr/>
          <p:nvPr/>
        </p:nvSpPr>
        <p:spPr>
          <a:xfrm>
            <a:off x="1524000" y="3347621"/>
            <a:ext cx="4267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045F4F-C967-2832-5A3C-1C4F2999F45E}"/>
              </a:ext>
            </a:extLst>
          </p:cNvPr>
          <p:cNvSpPr/>
          <p:nvPr/>
        </p:nvSpPr>
        <p:spPr>
          <a:xfrm>
            <a:off x="4419600" y="4419600"/>
            <a:ext cx="4648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B5B4E7-DD84-62CB-DC35-16B3F29F574E}"/>
              </a:ext>
            </a:extLst>
          </p:cNvPr>
          <p:cNvSpPr/>
          <p:nvPr/>
        </p:nvSpPr>
        <p:spPr>
          <a:xfrm>
            <a:off x="1447800" y="4800600"/>
            <a:ext cx="4648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hought Bubble: Cloud 9">
            <a:extLst>
              <a:ext uri="{FF2B5EF4-FFF2-40B4-BE49-F238E27FC236}">
                <a16:creationId xmlns:a16="http://schemas.microsoft.com/office/drawing/2014/main" id="{C08CAB0E-C259-CA02-83F2-A9D7682F1C37}"/>
              </a:ext>
            </a:extLst>
          </p:cNvPr>
          <p:cNvSpPr/>
          <p:nvPr/>
        </p:nvSpPr>
        <p:spPr>
          <a:xfrm>
            <a:off x="609600" y="5334000"/>
            <a:ext cx="8915400" cy="1067896"/>
          </a:xfrm>
          <a:prstGeom prst="cloudCallout">
            <a:avLst>
              <a:gd name="adj1" fmla="val 30786"/>
              <a:gd name="adj2" fmla="val 76425"/>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 us explore closely the algorithm to see </a:t>
            </a:r>
          </a:p>
          <a:p>
            <a:pPr algn="ctr"/>
            <a:r>
              <a:rPr lang="en-US" dirty="0">
                <a:solidFill>
                  <a:schemeClr val="tx1"/>
                </a:solidFill>
              </a:rPr>
              <a:t>“how and when the vertices with in-degree=0 get created” ?</a:t>
            </a:r>
            <a:endParaRPr lang="en-IN" dirty="0">
              <a:solidFill>
                <a:schemeClr val="tx1"/>
              </a:solidFill>
            </a:endParaRPr>
          </a:p>
        </p:txBody>
      </p:sp>
    </p:spTree>
    <p:extLst>
      <p:ext uri="{BB962C8B-B14F-4D97-AF65-F5344CB8AC3E}">
        <p14:creationId xmlns:p14="http://schemas.microsoft.com/office/powerpoint/2010/main" val="60053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000"/>
                                        <p:tgtEl>
                                          <p:spTgt spid="5"/>
                                        </p:tgtEl>
                                      </p:cBhvr>
                                    </p:animEffect>
                                    <p:set>
                                      <p:cBhvr>
                                        <p:cTn id="27" dur="1" fill="hold">
                                          <p:stCondLst>
                                            <p:cond delay="9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6"/>
                                        </p:tgtEl>
                                      </p:cBhvr>
                                    </p:animEffect>
                                    <p:set>
                                      <p:cBhvr>
                                        <p:cTn id="32" dur="1" fill="hold">
                                          <p:stCondLst>
                                            <p:cond delay="9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7"/>
                                        </p:tgtEl>
                                      </p:cBhvr>
                                    </p:animEffect>
                                    <p:set>
                                      <p:cBhvr>
                                        <p:cTn id="42" dur="1" fill="hold">
                                          <p:stCondLst>
                                            <p:cond delay="9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000"/>
                                        <p:tgtEl>
                                          <p:spTgt spid="8"/>
                                        </p:tgtEl>
                                      </p:cBhvr>
                                    </p:animEffect>
                                    <p:set>
                                      <p:cBhvr>
                                        <p:cTn id="57" dur="1" fill="hold">
                                          <p:stCondLst>
                                            <p:cond delay="999"/>
                                          </p:stCondLst>
                                        </p:cTn>
                                        <p:tgtEl>
                                          <p:spTgt spid="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9"/>
                                        </p:tgtEl>
                                      </p:cBhvr>
                                    </p:animEffect>
                                    <p:set>
                                      <p:cBhvr>
                                        <p:cTn id="67" dur="1" fill="hold">
                                          <p:stCondLst>
                                            <p:cond delay="999"/>
                                          </p:stCondLst>
                                        </p:cTn>
                                        <p:tgtEl>
                                          <p:spTgt spid="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9" dur="500"/>
                                        <p:tgtEl>
                                          <p:spTgt spid="1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8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Revisiting</a:t>
            </a:r>
            <a:r>
              <a:rPr lang="en-US" sz="3200" b="1" dirty="0"/>
              <a:t> the example</a:t>
            </a:r>
            <a:endParaRPr lang="en-US" sz="3200" dirty="0"/>
          </a:p>
        </p:txBody>
      </p:sp>
      <p:sp>
        <p:nvSpPr>
          <p:cNvPr id="3" name="Content Placeholder 2"/>
          <p:cNvSpPr>
            <a:spLocks noGrp="1"/>
          </p:cNvSpPr>
          <p:nvPr>
            <p:ph idx="1"/>
          </p:nvPr>
        </p:nvSpPr>
        <p:spPr>
          <a:xfrm>
            <a:off x="152400" y="1600200"/>
            <a:ext cx="8534400" cy="4525963"/>
          </a:xfrm>
        </p:spPr>
        <p:txBody>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1600" dirty="0"/>
              <a:t>The </a:t>
            </a:r>
            <a:r>
              <a:rPr lang="en-US" sz="1600" u="sng" dirty="0"/>
              <a:t>new</a:t>
            </a:r>
            <a:r>
              <a:rPr lang="en-US" sz="1600" dirty="0"/>
              <a:t> vertices with </a:t>
            </a:r>
            <a:r>
              <a:rPr lang="en-US" sz="1600" b="1" dirty="0" err="1"/>
              <a:t>indegree</a:t>
            </a:r>
            <a:r>
              <a:rPr lang="en-US" sz="1600" dirty="0"/>
              <a:t>=</a:t>
            </a:r>
            <a:r>
              <a:rPr lang="en-US" sz="1600" dirty="0">
                <a:solidFill>
                  <a:srgbClr val="0070C0"/>
                </a:solidFill>
              </a:rPr>
              <a:t>0</a:t>
            </a:r>
            <a:r>
              <a:rPr lang="en-US" sz="1600" dirty="0"/>
              <a:t> are created during   </a:t>
            </a:r>
            <a:r>
              <a:rPr lang="en-US" sz="1600" dirty="0">
                <a:solidFill>
                  <a:srgbClr val="C00000"/>
                </a:solidFill>
              </a:rPr>
              <a: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grpSp>
        <p:nvGrpSpPr>
          <p:cNvPr id="12" name="Group 11"/>
          <p:cNvGrpSpPr/>
          <p:nvPr/>
        </p:nvGrpSpPr>
        <p:grpSpPr>
          <a:xfrm>
            <a:off x="2590800" y="2362200"/>
            <a:ext cx="876300" cy="990600"/>
            <a:chOff x="2590800" y="2362200"/>
            <a:chExt cx="876300" cy="990600"/>
          </a:xfrm>
        </p:grpSpPr>
        <p:cxnSp>
          <p:nvCxnSpPr>
            <p:cNvPr id="8" name="Straight Arrow Connector 7"/>
            <p:cNvCxnSpPr>
              <a:endCxn id="20" idx="0"/>
            </p:cNvCxnSpPr>
            <p:nvPr/>
          </p:nvCxnSpPr>
          <p:spPr>
            <a:xfrm>
              <a:off x="2781300" y="2590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grpSp>
      <p:sp>
        <p:nvSpPr>
          <p:cNvPr id="18" name="Oval 17"/>
          <p:cNvSpPr/>
          <p:nvPr/>
        </p:nvSpPr>
        <p:spPr>
          <a:xfrm>
            <a:off x="57912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20" name="Oval 19"/>
          <p:cNvSpPr/>
          <p:nvPr/>
        </p:nvSpPr>
        <p:spPr>
          <a:xfrm>
            <a:off x="3352800" y="3352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grpSp>
        <p:nvGrpSpPr>
          <p:cNvPr id="5" name="Group 4"/>
          <p:cNvGrpSpPr/>
          <p:nvPr/>
        </p:nvGrpSpPr>
        <p:grpSpPr>
          <a:xfrm>
            <a:off x="5067300" y="1600200"/>
            <a:ext cx="1366978" cy="795478"/>
            <a:chOff x="5067300" y="1600200"/>
            <a:chExt cx="1366978" cy="795478"/>
          </a:xfrm>
        </p:grpSpPr>
        <p:sp>
          <p:nvSpPr>
            <p:cNvPr id="14" name="Oval 13"/>
            <p:cNvSpPr/>
            <p:nvPr/>
          </p:nvSpPr>
          <p:spPr>
            <a:xfrm>
              <a:off x="5638800" y="1600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cxnSp>
          <p:nvCxnSpPr>
            <p:cNvPr id="22" name="Straight Arrow Connector 21"/>
            <p:cNvCxnSpPr>
              <a:stCxn id="14" idx="5"/>
              <a:endCxn id="16" idx="1"/>
            </p:cNvCxnSpPr>
            <p:nvPr/>
          </p:nvCxnSpPr>
          <p:spPr>
            <a:xfrm>
              <a:off x="5833922" y="1795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1795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148122" y="2557322"/>
            <a:ext cx="2319478" cy="1007749"/>
            <a:chOff x="5148122" y="2557322"/>
            <a:chExt cx="2319478" cy="1007749"/>
          </a:xfrm>
        </p:grpSpPr>
        <p:sp>
          <p:nvSpPr>
            <p:cNvPr id="19" name="Oval 18"/>
            <p:cNvSpPr/>
            <p:nvPr/>
          </p:nvSpPr>
          <p:spPr>
            <a:xfrm>
              <a:off x="72390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cxnSp>
          <p:nvCxnSpPr>
            <p:cNvPr id="28" name="Straight Arrow Connector 27"/>
            <p:cNvCxnSpPr>
              <a:stCxn id="19" idx="2"/>
              <a:endCxn id="15" idx="5"/>
            </p:cNvCxnSpPr>
            <p:nvPr/>
          </p:nvCxnSpPr>
          <p:spPr>
            <a:xfrm flipH="1" flipV="1">
              <a:off x="5148122" y="2557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450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581400" y="3336471"/>
            <a:ext cx="2209800" cy="228600"/>
            <a:chOff x="3581400" y="3336471"/>
            <a:chExt cx="2209800" cy="228600"/>
          </a:xfrm>
        </p:grpSpPr>
        <p:sp>
          <p:nvSpPr>
            <p:cNvPr id="17" name="Oval 16"/>
            <p:cNvSpPr/>
            <p:nvPr/>
          </p:nvSpPr>
          <p:spPr>
            <a:xfrm>
              <a:off x="44958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cxnSp>
          <p:nvCxnSpPr>
            <p:cNvPr id="46" name="Straight Arrow Connector 45"/>
            <p:cNvCxnSpPr>
              <a:stCxn id="17" idx="2"/>
              <a:endCxn id="20" idx="6"/>
            </p:cNvCxnSpPr>
            <p:nvPr/>
          </p:nvCxnSpPr>
          <p:spPr>
            <a:xfrm flipH="1">
              <a:off x="3581400" y="3450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450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181600" y="2362200"/>
            <a:ext cx="2090878" cy="1007749"/>
            <a:chOff x="5181600" y="2362200"/>
            <a:chExt cx="2090878" cy="1007749"/>
          </a:xfrm>
        </p:grpSpPr>
        <p:sp>
          <p:nvSpPr>
            <p:cNvPr id="16" name="Oval 15"/>
            <p:cNvSpPr/>
            <p:nvPr/>
          </p:nvSpPr>
          <p:spPr>
            <a:xfrm>
              <a:off x="640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cxnSp>
          <p:nvCxnSpPr>
            <p:cNvPr id="25" name="Straight Arrow Connector 24"/>
            <p:cNvCxnSpPr>
              <a:stCxn id="16" idx="5"/>
              <a:endCxn id="19" idx="1"/>
            </p:cNvCxnSpPr>
            <p:nvPr/>
          </p:nvCxnSpPr>
          <p:spPr>
            <a:xfrm>
              <a:off x="6595922" y="2557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557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476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1295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59" name="Oval 58"/>
          <p:cNvSpPr/>
          <p:nvPr/>
        </p:nvSpPr>
        <p:spPr>
          <a:xfrm>
            <a:off x="2133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60" name="Oval 59"/>
          <p:cNvSpPr/>
          <p:nvPr/>
        </p:nvSpPr>
        <p:spPr>
          <a:xfrm>
            <a:off x="3048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grpSp>
        <p:nvGrpSpPr>
          <p:cNvPr id="10" name="Group 9"/>
          <p:cNvGrpSpPr/>
          <p:nvPr/>
        </p:nvGrpSpPr>
        <p:grpSpPr>
          <a:xfrm>
            <a:off x="2819400" y="2362200"/>
            <a:ext cx="2362200" cy="1024078"/>
            <a:chOff x="2819400" y="2362200"/>
            <a:chExt cx="2362200" cy="1024078"/>
          </a:xfrm>
        </p:grpSpPr>
        <p:sp>
          <p:nvSpPr>
            <p:cNvPr id="15" name="Oval 14"/>
            <p:cNvSpPr/>
            <p:nvPr/>
          </p:nvSpPr>
          <p:spPr>
            <a:xfrm>
              <a:off x="49530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cxnSp>
          <p:nvCxnSpPr>
            <p:cNvPr id="37" name="Straight Arrow Connector 36"/>
            <p:cNvCxnSpPr>
              <a:stCxn id="15" idx="3"/>
            </p:cNvCxnSpPr>
            <p:nvPr/>
          </p:nvCxnSpPr>
          <p:spPr>
            <a:xfrm flipH="1">
              <a:off x="3505200" y="2557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590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476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Oval 60"/>
          <p:cNvSpPr/>
          <p:nvPr/>
        </p:nvSpPr>
        <p:spPr>
          <a:xfrm>
            <a:off x="38862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62" name="Oval 61"/>
          <p:cNvSpPr/>
          <p:nvPr/>
        </p:nvSpPr>
        <p:spPr>
          <a:xfrm>
            <a:off x="64008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63" name="Oval 62"/>
          <p:cNvSpPr/>
          <p:nvPr/>
        </p:nvSpPr>
        <p:spPr>
          <a:xfrm>
            <a:off x="4724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64" name="Oval 63"/>
          <p:cNvSpPr/>
          <p:nvPr/>
        </p:nvSpPr>
        <p:spPr>
          <a:xfrm>
            <a:off x="5562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65" name="Oval 64"/>
          <p:cNvSpPr/>
          <p:nvPr/>
        </p:nvSpPr>
        <p:spPr>
          <a:xfrm>
            <a:off x="7239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sp>
        <p:nvSpPr>
          <p:cNvPr id="66" name="TextBox 65"/>
          <p:cNvSpPr txBox="1"/>
          <p:nvPr/>
        </p:nvSpPr>
        <p:spPr>
          <a:xfrm>
            <a:off x="1219200" y="4507468"/>
            <a:ext cx="301686" cy="369332"/>
          </a:xfrm>
          <a:prstGeom prst="rect">
            <a:avLst/>
          </a:prstGeom>
          <a:noFill/>
        </p:spPr>
        <p:txBody>
          <a:bodyPr wrap="none" rtlCol="0">
            <a:spAutoFit/>
          </a:bodyPr>
          <a:lstStyle/>
          <a:p>
            <a:r>
              <a:rPr lang="en-US" dirty="0"/>
              <a:t>1</a:t>
            </a:r>
          </a:p>
        </p:txBody>
      </p:sp>
      <p:sp>
        <p:nvSpPr>
          <p:cNvPr id="44" name="TextBox 43"/>
          <p:cNvSpPr txBox="1"/>
          <p:nvPr/>
        </p:nvSpPr>
        <p:spPr>
          <a:xfrm>
            <a:off x="2060514" y="4495800"/>
            <a:ext cx="301686" cy="369332"/>
          </a:xfrm>
          <a:prstGeom prst="rect">
            <a:avLst/>
          </a:prstGeom>
          <a:noFill/>
        </p:spPr>
        <p:txBody>
          <a:bodyPr wrap="none" rtlCol="0">
            <a:spAutoFit/>
          </a:bodyPr>
          <a:lstStyle/>
          <a:p>
            <a:r>
              <a:rPr lang="en-US" dirty="0"/>
              <a:t>2</a:t>
            </a:r>
          </a:p>
        </p:txBody>
      </p:sp>
      <p:sp>
        <p:nvSpPr>
          <p:cNvPr id="45" name="TextBox 44"/>
          <p:cNvSpPr txBox="1"/>
          <p:nvPr/>
        </p:nvSpPr>
        <p:spPr>
          <a:xfrm>
            <a:off x="2971800" y="4507468"/>
            <a:ext cx="301686" cy="369332"/>
          </a:xfrm>
          <a:prstGeom prst="rect">
            <a:avLst/>
          </a:prstGeom>
          <a:noFill/>
        </p:spPr>
        <p:txBody>
          <a:bodyPr wrap="none" rtlCol="0">
            <a:spAutoFit/>
          </a:bodyPr>
          <a:lstStyle/>
          <a:p>
            <a:r>
              <a:rPr lang="en-US" dirty="0"/>
              <a:t>3</a:t>
            </a:r>
          </a:p>
        </p:txBody>
      </p:sp>
      <p:sp>
        <p:nvSpPr>
          <p:cNvPr id="47" name="TextBox 46"/>
          <p:cNvSpPr txBox="1"/>
          <p:nvPr/>
        </p:nvSpPr>
        <p:spPr>
          <a:xfrm>
            <a:off x="3810000" y="4507468"/>
            <a:ext cx="301686" cy="369332"/>
          </a:xfrm>
          <a:prstGeom prst="rect">
            <a:avLst/>
          </a:prstGeom>
          <a:noFill/>
        </p:spPr>
        <p:txBody>
          <a:bodyPr wrap="none" rtlCol="0">
            <a:spAutoFit/>
          </a:bodyPr>
          <a:lstStyle/>
          <a:p>
            <a:r>
              <a:rPr lang="en-US" dirty="0"/>
              <a:t>4</a:t>
            </a:r>
          </a:p>
        </p:txBody>
      </p:sp>
      <p:sp>
        <p:nvSpPr>
          <p:cNvPr id="50" name="TextBox 49"/>
          <p:cNvSpPr txBox="1"/>
          <p:nvPr/>
        </p:nvSpPr>
        <p:spPr>
          <a:xfrm>
            <a:off x="4651314" y="4507468"/>
            <a:ext cx="301686" cy="369332"/>
          </a:xfrm>
          <a:prstGeom prst="rect">
            <a:avLst/>
          </a:prstGeom>
          <a:noFill/>
        </p:spPr>
        <p:txBody>
          <a:bodyPr wrap="none" rtlCol="0">
            <a:spAutoFit/>
          </a:bodyPr>
          <a:lstStyle/>
          <a:p>
            <a:r>
              <a:rPr lang="en-US" dirty="0"/>
              <a:t>5</a:t>
            </a:r>
          </a:p>
        </p:txBody>
      </p:sp>
      <p:sp>
        <p:nvSpPr>
          <p:cNvPr id="51" name="TextBox 50"/>
          <p:cNvSpPr txBox="1"/>
          <p:nvPr/>
        </p:nvSpPr>
        <p:spPr>
          <a:xfrm>
            <a:off x="5486400" y="4507468"/>
            <a:ext cx="301686" cy="369332"/>
          </a:xfrm>
          <a:prstGeom prst="rect">
            <a:avLst/>
          </a:prstGeom>
          <a:noFill/>
        </p:spPr>
        <p:txBody>
          <a:bodyPr wrap="none" rtlCol="0">
            <a:spAutoFit/>
          </a:bodyPr>
          <a:lstStyle/>
          <a:p>
            <a:r>
              <a:rPr lang="en-US" dirty="0"/>
              <a:t>6</a:t>
            </a:r>
          </a:p>
        </p:txBody>
      </p:sp>
      <p:sp>
        <p:nvSpPr>
          <p:cNvPr id="53" name="TextBox 52"/>
          <p:cNvSpPr txBox="1"/>
          <p:nvPr/>
        </p:nvSpPr>
        <p:spPr>
          <a:xfrm>
            <a:off x="6324600" y="4507468"/>
            <a:ext cx="301686" cy="369332"/>
          </a:xfrm>
          <a:prstGeom prst="rect">
            <a:avLst/>
          </a:prstGeom>
          <a:noFill/>
        </p:spPr>
        <p:txBody>
          <a:bodyPr wrap="none" rtlCol="0">
            <a:spAutoFit/>
          </a:bodyPr>
          <a:lstStyle/>
          <a:p>
            <a:r>
              <a:rPr lang="en-US" dirty="0"/>
              <a:t>7</a:t>
            </a:r>
          </a:p>
        </p:txBody>
      </p:sp>
      <p:sp>
        <p:nvSpPr>
          <p:cNvPr id="54" name="TextBox 53"/>
          <p:cNvSpPr txBox="1"/>
          <p:nvPr/>
        </p:nvSpPr>
        <p:spPr>
          <a:xfrm>
            <a:off x="7242114" y="4495800"/>
            <a:ext cx="301686" cy="369332"/>
          </a:xfrm>
          <a:prstGeom prst="rect">
            <a:avLst/>
          </a:prstGeom>
          <a:noFill/>
        </p:spPr>
        <p:txBody>
          <a:bodyPr wrap="none" rtlCol="0">
            <a:spAutoFit/>
          </a:bodyPr>
          <a:lstStyle/>
          <a:p>
            <a:r>
              <a:rPr lang="en-US" dirty="0"/>
              <a:t>8</a:t>
            </a:r>
          </a:p>
        </p:txBody>
      </p:sp>
      <p:sp>
        <p:nvSpPr>
          <p:cNvPr id="9" name="TextBox 8"/>
          <p:cNvSpPr txBox="1"/>
          <p:nvPr/>
        </p:nvSpPr>
        <p:spPr>
          <a:xfrm>
            <a:off x="6629400" y="679884"/>
            <a:ext cx="2353080" cy="369332"/>
          </a:xfrm>
          <a:prstGeom prst="rect">
            <a:avLst/>
          </a:prstGeom>
          <a:noFill/>
        </p:spPr>
        <p:txBody>
          <a:bodyPr wrap="none" rtlCol="0">
            <a:spAutoFit/>
          </a:bodyPr>
          <a:lstStyle/>
          <a:p>
            <a:r>
              <a:rPr lang="en-US" b="1" dirty="0"/>
              <a:t>..but </a:t>
            </a:r>
            <a:r>
              <a:rPr lang="en-US" b="1" dirty="0">
                <a:solidFill>
                  <a:srgbClr val="006C31"/>
                </a:solidFill>
              </a:rPr>
              <a:t>slowly</a:t>
            </a:r>
            <a:r>
              <a:rPr lang="en-US" b="1" dirty="0"/>
              <a:t> this time…</a:t>
            </a:r>
            <a:endParaRPr lang="en-US" dirty="0"/>
          </a:p>
        </p:txBody>
      </p:sp>
      <p:sp>
        <p:nvSpPr>
          <p:cNvPr id="21" name="TextBox 20"/>
          <p:cNvSpPr txBox="1"/>
          <p:nvPr/>
        </p:nvSpPr>
        <p:spPr>
          <a:xfrm>
            <a:off x="4648200" y="5410200"/>
            <a:ext cx="4383059" cy="338554"/>
          </a:xfrm>
          <a:prstGeom prst="rect">
            <a:avLst/>
          </a:prstGeom>
          <a:solidFill>
            <a:schemeClr val="bg2"/>
          </a:solidFill>
        </p:spPr>
        <p:txBody>
          <a:bodyPr wrap="none" rtlCol="0">
            <a:spAutoFit/>
          </a:bodyPr>
          <a:lstStyle/>
          <a:p>
            <a:r>
              <a:rPr lang="en-US" sz="1600" dirty="0"/>
              <a:t>the processing of the </a:t>
            </a:r>
            <a:r>
              <a:rPr lang="en-US" sz="1600" u="sng" dirty="0"/>
              <a:t>current</a:t>
            </a:r>
            <a:r>
              <a:rPr lang="en-US" sz="1600" dirty="0"/>
              <a:t> vertex of </a:t>
            </a:r>
            <a:r>
              <a:rPr lang="en-US" sz="1600" b="1" dirty="0" err="1"/>
              <a:t>indegree</a:t>
            </a:r>
            <a:r>
              <a:rPr lang="en-US" sz="1600" dirty="0"/>
              <a:t>=</a:t>
            </a:r>
            <a:r>
              <a:rPr lang="en-US" sz="1600" dirty="0">
                <a:solidFill>
                  <a:srgbClr val="0070C0"/>
                </a:solidFill>
              </a:rPr>
              <a:t>0</a:t>
            </a:r>
            <a:endParaRPr lang="en-US" sz="1600" dirty="0"/>
          </a:p>
        </p:txBody>
      </p:sp>
    </p:spTree>
    <p:extLst>
      <p:ext uri="{BB962C8B-B14F-4D97-AF65-F5344CB8AC3E}">
        <p14:creationId xmlns:p14="http://schemas.microsoft.com/office/powerpoint/2010/main" val="577995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1000"/>
                                        <p:tgtEl>
                                          <p:spTgt spid="58"/>
                                        </p:tgtEl>
                                      </p:cBhvr>
                                    </p:animEffect>
                                    <p:anim calcmode="lin" valueType="num">
                                      <p:cBhvr>
                                        <p:cTn id="27" dur="1000" fill="hold"/>
                                        <p:tgtEl>
                                          <p:spTgt spid="58"/>
                                        </p:tgtEl>
                                        <p:attrNameLst>
                                          <p:attrName>ppt_x</p:attrName>
                                        </p:attrNameLst>
                                      </p:cBhvr>
                                      <p:tavLst>
                                        <p:tav tm="0">
                                          <p:val>
                                            <p:strVal val="#ppt_x"/>
                                          </p:val>
                                        </p:tav>
                                        <p:tav tm="100000">
                                          <p:val>
                                            <p:strVal val="#ppt_x"/>
                                          </p:val>
                                        </p:tav>
                                      </p:tavLst>
                                    </p:anim>
                                    <p:anim calcmode="lin" valueType="num">
                                      <p:cBhvr>
                                        <p:cTn id="28" dur="1000" fill="hold"/>
                                        <p:tgtEl>
                                          <p:spTgt spid="58"/>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1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xit" presetSubtype="0" fill="hold" nodeType="clickEffect">
                                  <p:stCondLst>
                                    <p:cond delay="0"/>
                                  </p:stCondLst>
                                  <p:childTnLst>
                                    <p:animEffect transition="out" filter="fade">
                                      <p:cBhvr>
                                        <p:cTn id="36" dur="1000"/>
                                        <p:tgtEl>
                                          <p:spTgt spid="6"/>
                                        </p:tgtEl>
                                      </p:cBhvr>
                                    </p:animEffect>
                                    <p:anim calcmode="lin" valueType="num">
                                      <p:cBhvr>
                                        <p:cTn id="37" dur="1000"/>
                                        <p:tgtEl>
                                          <p:spTgt spid="6"/>
                                        </p:tgtEl>
                                        <p:attrNameLst>
                                          <p:attrName>ppt_x</p:attrName>
                                        </p:attrNameLst>
                                      </p:cBhvr>
                                      <p:tavLst>
                                        <p:tav tm="0">
                                          <p:val>
                                            <p:strVal val="ppt_x"/>
                                          </p:val>
                                        </p:tav>
                                        <p:tav tm="100000">
                                          <p:val>
                                            <p:strVal val="ppt_x"/>
                                          </p:val>
                                        </p:tav>
                                      </p:tavLst>
                                    </p:anim>
                                    <p:anim calcmode="lin" valueType="num">
                                      <p:cBhvr>
                                        <p:cTn id="38" dur="1000"/>
                                        <p:tgtEl>
                                          <p:spTgt spid="6"/>
                                        </p:tgtEl>
                                        <p:attrNameLst>
                                          <p:attrName>ppt_y</p:attrName>
                                        </p:attrNameLst>
                                      </p:cBhvr>
                                      <p:tavLst>
                                        <p:tav tm="0">
                                          <p:val>
                                            <p:strVal val="ppt_y"/>
                                          </p:val>
                                        </p:tav>
                                        <p:tav tm="100000">
                                          <p:val>
                                            <p:strVal val="ppt_y-.1"/>
                                          </p:val>
                                        </p:tav>
                                      </p:tavLst>
                                    </p:anim>
                                    <p:set>
                                      <p:cBhvr>
                                        <p:cTn id="39" dur="1" fill="hold">
                                          <p:stCondLst>
                                            <p:cond delay="9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1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xit" presetSubtype="2" fill="hold" nodeType="clickEffect">
                                  <p:stCondLst>
                                    <p:cond delay="0"/>
                                  </p:stCondLst>
                                  <p:childTnLst>
                                    <p:anim calcmode="lin" valueType="num">
                                      <p:cBhvr additive="base">
                                        <p:cTn id="54" dur="1500"/>
                                        <p:tgtEl>
                                          <p:spTgt spid="7"/>
                                        </p:tgtEl>
                                        <p:attrNameLst>
                                          <p:attrName>ppt_x</p:attrName>
                                        </p:attrNameLst>
                                      </p:cBhvr>
                                      <p:tavLst>
                                        <p:tav tm="0">
                                          <p:val>
                                            <p:strVal val="ppt_x"/>
                                          </p:val>
                                        </p:tav>
                                        <p:tav tm="100000">
                                          <p:val>
                                            <p:strVal val="1+ppt_w/2"/>
                                          </p:val>
                                        </p:tav>
                                      </p:tavLst>
                                    </p:anim>
                                    <p:anim calcmode="lin" valueType="num">
                                      <p:cBhvr additive="base">
                                        <p:cTn id="55" dur="1500"/>
                                        <p:tgtEl>
                                          <p:spTgt spid="7"/>
                                        </p:tgtEl>
                                        <p:attrNameLst>
                                          <p:attrName>ppt_y</p:attrName>
                                        </p:attrNameLst>
                                      </p:cBhvr>
                                      <p:tavLst>
                                        <p:tav tm="0">
                                          <p:val>
                                            <p:strVal val="ppt_y"/>
                                          </p:val>
                                        </p:tav>
                                        <p:tav tm="100000">
                                          <p:val>
                                            <p:strVal val="ppt_y"/>
                                          </p:val>
                                        </p:tav>
                                      </p:tavLst>
                                    </p:anim>
                                    <p:set>
                                      <p:cBhvr>
                                        <p:cTn id="56" dur="1" fill="hold">
                                          <p:stCondLst>
                                            <p:cond delay="1499"/>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1000"/>
                                        <p:tgtEl>
                                          <p:spTgt spid="60"/>
                                        </p:tgtEl>
                                      </p:cBhvr>
                                    </p:animEffect>
                                    <p:anim calcmode="lin" valueType="num">
                                      <p:cBhvr>
                                        <p:cTn id="62" dur="1000" fill="hold"/>
                                        <p:tgtEl>
                                          <p:spTgt spid="60"/>
                                        </p:tgtEl>
                                        <p:attrNameLst>
                                          <p:attrName>ppt_x</p:attrName>
                                        </p:attrNameLst>
                                      </p:cBhvr>
                                      <p:tavLst>
                                        <p:tav tm="0">
                                          <p:val>
                                            <p:strVal val="#ppt_x"/>
                                          </p:val>
                                        </p:tav>
                                        <p:tav tm="100000">
                                          <p:val>
                                            <p:strVal val="#ppt_x"/>
                                          </p:val>
                                        </p:tav>
                                      </p:tavLst>
                                    </p:anim>
                                    <p:anim calcmode="lin" valueType="num">
                                      <p:cBhvr>
                                        <p:cTn id="63" dur="1000" fill="hold"/>
                                        <p:tgtEl>
                                          <p:spTgt spid="60"/>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1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47" presetClass="exit" presetSubtype="0" fill="hold" nodeType="clickEffect">
                                  <p:stCondLst>
                                    <p:cond delay="0"/>
                                  </p:stCondLst>
                                  <p:childTnLst>
                                    <p:animEffect transition="out" filter="fade">
                                      <p:cBhvr>
                                        <p:cTn id="71" dur="1000"/>
                                        <p:tgtEl>
                                          <p:spTgt spid="10"/>
                                        </p:tgtEl>
                                      </p:cBhvr>
                                    </p:animEffect>
                                    <p:anim calcmode="lin" valueType="num">
                                      <p:cBhvr>
                                        <p:cTn id="72" dur="1000"/>
                                        <p:tgtEl>
                                          <p:spTgt spid="10"/>
                                        </p:tgtEl>
                                        <p:attrNameLst>
                                          <p:attrName>ppt_x</p:attrName>
                                        </p:attrNameLst>
                                      </p:cBhvr>
                                      <p:tavLst>
                                        <p:tav tm="0">
                                          <p:val>
                                            <p:strVal val="ppt_x"/>
                                          </p:val>
                                        </p:tav>
                                        <p:tav tm="100000">
                                          <p:val>
                                            <p:strVal val="ppt_x"/>
                                          </p:val>
                                        </p:tav>
                                      </p:tavLst>
                                    </p:anim>
                                    <p:anim calcmode="lin" valueType="num">
                                      <p:cBhvr>
                                        <p:cTn id="73" dur="1000"/>
                                        <p:tgtEl>
                                          <p:spTgt spid="10"/>
                                        </p:tgtEl>
                                        <p:attrNameLst>
                                          <p:attrName>ppt_y</p:attrName>
                                        </p:attrNameLst>
                                      </p:cBhvr>
                                      <p:tavLst>
                                        <p:tav tm="0">
                                          <p:val>
                                            <p:strVal val="ppt_y"/>
                                          </p:val>
                                        </p:tav>
                                        <p:tav tm="100000">
                                          <p:val>
                                            <p:strVal val="ppt_y-.1"/>
                                          </p:val>
                                        </p:tav>
                                      </p:tavLst>
                                    </p:anim>
                                    <p:set>
                                      <p:cBhvr>
                                        <p:cTn id="74" dur="1" fill="hold">
                                          <p:stCondLst>
                                            <p:cond delay="9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1000"/>
                                        <p:tgtEl>
                                          <p:spTgt spid="61"/>
                                        </p:tgtEl>
                                      </p:cBhvr>
                                    </p:animEffect>
                                    <p:anim calcmode="lin" valueType="num">
                                      <p:cBhvr>
                                        <p:cTn id="80" dur="1000" fill="hold"/>
                                        <p:tgtEl>
                                          <p:spTgt spid="61"/>
                                        </p:tgtEl>
                                        <p:attrNameLst>
                                          <p:attrName>ppt_x</p:attrName>
                                        </p:attrNameLst>
                                      </p:cBhvr>
                                      <p:tavLst>
                                        <p:tav tm="0">
                                          <p:val>
                                            <p:strVal val="#ppt_x"/>
                                          </p:val>
                                        </p:tav>
                                        <p:tav tm="100000">
                                          <p:val>
                                            <p:strVal val="#ppt_x"/>
                                          </p:val>
                                        </p:tav>
                                      </p:tavLst>
                                    </p:anim>
                                    <p:anim calcmode="lin" valueType="num">
                                      <p:cBhvr>
                                        <p:cTn id="81" dur="1000" fill="hold"/>
                                        <p:tgtEl>
                                          <p:spTgt spid="61"/>
                                        </p:tgtEl>
                                        <p:attrNameLst>
                                          <p:attrName>ppt_y</p:attrName>
                                        </p:attrNameLst>
                                      </p:cBhvr>
                                      <p:tavLst>
                                        <p:tav tm="0">
                                          <p:val>
                                            <p:strVal val="#ppt_y+.1"/>
                                          </p:val>
                                        </p:tav>
                                        <p:tav tm="100000">
                                          <p:val>
                                            <p:strVal val="#ppt_y"/>
                                          </p:val>
                                        </p:tav>
                                      </p:tavLst>
                                    </p:anim>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wipe(left)">
                                      <p:cBhvr>
                                        <p:cTn id="85" dur="1500"/>
                                        <p:tgtEl>
                                          <p:spTgt spid="47"/>
                                        </p:tgtEl>
                                      </p:cBhvr>
                                    </p:animEffect>
                                  </p:childTnLst>
                                </p:cTn>
                              </p:par>
                            </p:childTnLst>
                          </p:cTn>
                        </p:par>
                      </p:childTnLst>
                    </p:cTn>
                  </p:par>
                  <p:par>
                    <p:cTn id="86" fill="hold">
                      <p:stCondLst>
                        <p:cond delay="indefinite"/>
                      </p:stCondLst>
                      <p:childTnLst>
                        <p:par>
                          <p:cTn id="87" fill="hold">
                            <p:stCondLst>
                              <p:cond delay="0"/>
                            </p:stCondLst>
                            <p:childTnLst>
                              <p:par>
                                <p:cTn id="88" presetID="47" presetClass="exit" presetSubtype="0" fill="hold" nodeType="clickEffect">
                                  <p:stCondLst>
                                    <p:cond delay="0"/>
                                  </p:stCondLst>
                                  <p:childTnLst>
                                    <p:animEffect transition="out" filter="fade">
                                      <p:cBhvr>
                                        <p:cTn id="89" dur="1000"/>
                                        <p:tgtEl>
                                          <p:spTgt spid="11"/>
                                        </p:tgtEl>
                                      </p:cBhvr>
                                    </p:animEffect>
                                    <p:anim calcmode="lin" valueType="num">
                                      <p:cBhvr>
                                        <p:cTn id="90" dur="1000"/>
                                        <p:tgtEl>
                                          <p:spTgt spid="11"/>
                                        </p:tgtEl>
                                        <p:attrNameLst>
                                          <p:attrName>ppt_x</p:attrName>
                                        </p:attrNameLst>
                                      </p:cBhvr>
                                      <p:tavLst>
                                        <p:tav tm="0">
                                          <p:val>
                                            <p:strVal val="ppt_x"/>
                                          </p:val>
                                        </p:tav>
                                        <p:tav tm="100000">
                                          <p:val>
                                            <p:strVal val="ppt_x"/>
                                          </p:val>
                                        </p:tav>
                                      </p:tavLst>
                                    </p:anim>
                                    <p:anim calcmode="lin" valueType="num">
                                      <p:cBhvr>
                                        <p:cTn id="91" dur="1000"/>
                                        <p:tgtEl>
                                          <p:spTgt spid="11"/>
                                        </p:tgtEl>
                                        <p:attrNameLst>
                                          <p:attrName>ppt_y</p:attrName>
                                        </p:attrNameLst>
                                      </p:cBhvr>
                                      <p:tavLst>
                                        <p:tav tm="0">
                                          <p:val>
                                            <p:strVal val="ppt_y"/>
                                          </p:val>
                                        </p:tav>
                                        <p:tav tm="100000">
                                          <p:val>
                                            <p:strVal val="ppt_y-.1"/>
                                          </p:val>
                                        </p:tav>
                                      </p:tavLst>
                                    </p:anim>
                                    <p:set>
                                      <p:cBhvr>
                                        <p:cTn id="92" dur="1" fill="hold">
                                          <p:stCondLst>
                                            <p:cond delay="999"/>
                                          </p:stCondLst>
                                        </p:cTn>
                                        <p:tgtEl>
                                          <p:spTgt spid="1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fade">
                                      <p:cBhvr>
                                        <p:cTn id="97" dur="1000"/>
                                        <p:tgtEl>
                                          <p:spTgt spid="63"/>
                                        </p:tgtEl>
                                      </p:cBhvr>
                                    </p:animEffect>
                                    <p:anim calcmode="lin" valueType="num">
                                      <p:cBhvr>
                                        <p:cTn id="98" dur="1000" fill="hold"/>
                                        <p:tgtEl>
                                          <p:spTgt spid="63"/>
                                        </p:tgtEl>
                                        <p:attrNameLst>
                                          <p:attrName>ppt_x</p:attrName>
                                        </p:attrNameLst>
                                      </p:cBhvr>
                                      <p:tavLst>
                                        <p:tav tm="0">
                                          <p:val>
                                            <p:strVal val="#ppt_x"/>
                                          </p:val>
                                        </p:tav>
                                        <p:tav tm="100000">
                                          <p:val>
                                            <p:strVal val="#ppt_x"/>
                                          </p:val>
                                        </p:tav>
                                      </p:tavLst>
                                    </p:anim>
                                    <p:anim calcmode="lin" valueType="num">
                                      <p:cBhvr>
                                        <p:cTn id="99" dur="1000" fill="hold"/>
                                        <p:tgtEl>
                                          <p:spTgt spid="63"/>
                                        </p:tgtEl>
                                        <p:attrNameLst>
                                          <p:attrName>ppt_y</p:attrName>
                                        </p:attrNameLst>
                                      </p:cBhvr>
                                      <p:tavLst>
                                        <p:tav tm="0">
                                          <p:val>
                                            <p:strVal val="#ppt_y+.1"/>
                                          </p:val>
                                        </p:tav>
                                        <p:tav tm="100000">
                                          <p:val>
                                            <p:strVal val="#ppt_y"/>
                                          </p:val>
                                        </p:tav>
                                      </p:tavLst>
                                    </p:anim>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wipe(left)">
                                      <p:cBhvr>
                                        <p:cTn id="103" dur="1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47" presetClass="exit" presetSubtype="0" fill="hold" nodeType="clickEffect">
                                  <p:stCondLst>
                                    <p:cond delay="0"/>
                                  </p:stCondLst>
                                  <p:childTnLst>
                                    <p:animEffect transition="out" filter="fade">
                                      <p:cBhvr>
                                        <p:cTn id="107" dur="1000"/>
                                        <p:tgtEl>
                                          <p:spTgt spid="12"/>
                                        </p:tgtEl>
                                      </p:cBhvr>
                                    </p:animEffect>
                                    <p:anim calcmode="lin" valueType="num">
                                      <p:cBhvr>
                                        <p:cTn id="108" dur="1000"/>
                                        <p:tgtEl>
                                          <p:spTgt spid="12"/>
                                        </p:tgtEl>
                                        <p:attrNameLst>
                                          <p:attrName>ppt_x</p:attrName>
                                        </p:attrNameLst>
                                      </p:cBhvr>
                                      <p:tavLst>
                                        <p:tav tm="0">
                                          <p:val>
                                            <p:strVal val="ppt_x"/>
                                          </p:val>
                                        </p:tav>
                                        <p:tav tm="100000">
                                          <p:val>
                                            <p:strVal val="ppt_x"/>
                                          </p:val>
                                        </p:tav>
                                      </p:tavLst>
                                    </p:anim>
                                    <p:anim calcmode="lin" valueType="num">
                                      <p:cBhvr>
                                        <p:cTn id="109" dur="1000"/>
                                        <p:tgtEl>
                                          <p:spTgt spid="12"/>
                                        </p:tgtEl>
                                        <p:attrNameLst>
                                          <p:attrName>ppt_y</p:attrName>
                                        </p:attrNameLst>
                                      </p:cBhvr>
                                      <p:tavLst>
                                        <p:tav tm="0">
                                          <p:val>
                                            <p:strVal val="ppt_y"/>
                                          </p:val>
                                        </p:tav>
                                        <p:tav tm="100000">
                                          <p:val>
                                            <p:strVal val="ppt_y-.1"/>
                                          </p:val>
                                        </p:tav>
                                      </p:tavLst>
                                    </p:anim>
                                    <p:set>
                                      <p:cBhvr>
                                        <p:cTn id="110" dur="1" fill="hold">
                                          <p:stCondLst>
                                            <p:cond delay="999"/>
                                          </p:stCondLst>
                                        </p:cTn>
                                        <p:tgtEl>
                                          <p:spTgt spid="1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1000"/>
                                        <p:tgtEl>
                                          <p:spTgt spid="64"/>
                                        </p:tgtEl>
                                      </p:cBhvr>
                                    </p:animEffect>
                                    <p:anim calcmode="lin" valueType="num">
                                      <p:cBhvr>
                                        <p:cTn id="116" dur="1000" fill="hold"/>
                                        <p:tgtEl>
                                          <p:spTgt spid="64"/>
                                        </p:tgtEl>
                                        <p:attrNameLst>
                                          <p:attrName>ppt_x</p:attrName>
                                        </p:attrNameLst>
                                      </p:cBhvr>
                                      <p:tavLst>
                                        <p:tav tm="0">
                                          <p:val>
                                            <p:strVal val="#ppt_x"/>
                                          </p:val>
                                        </p:tav>
                                        <p:tav tm="100000">
                                          <p:val>
                                            <p:strVal val="#ppt_x"/>
                                          </p:val>
                                        </p:tav>
                                      </p:tavLst>
                                    </p:anim>
                                    <p:anim calcmode="lin" valueType="num">
                                      <p:cBhvr>
                                        <p:cTn id="117" dur="1000" fill="hold"/>
                                        <p:tgtEl>
                                          <p:spTgt spid="64"/>
                                        </p:tgtEl>
                                        <p:attrNameLst>
                                          <p:attrName>ppt_y</p:attrName>
                                        </p:attrNameLst>
                                      </p:cBhvr>
                                      <p:tavLst>
                                        <p:tav tm="0">
                                          <p:val>
                                            <p:strVal val="#ppt_y+.1"/>
                                          </p:val>
                                        </p:tav>
                                        <p:tav tm="100000">
                                          <p:val>
                                            <p:strVal val="#ppt_y"/>
                                          </p:val>
                                        </p:tav>
                                      </p:tavLst>
                                    </p:anim>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wipe(left)">
                                      <p:cBhvr>
                                        <p:cTn id="121" dur="1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47" presetClass="exit" presetSubtype="0" fill="hold" grpId="0" nodeType="clickEffect">
                                  <p:stCondLst>
                                    <p:cond delay="0"/>
                                  </p:stCondLst>
                                  <p:childTnLst>
                                    <p:animEffect transition="out" filter="fade">
                                      <p:cBhvr>
                                        <p:cTn id="125" dur="1000"/>
                                        <p:tgtEl>
                                          <p:spTgt spid="18"/>
                                        </p:tgtEl>
                                      </p:cBhvr>
                                    </p:animEffect>
                                    <p:anim calcmode="lin" valueType="num">
                                      <p:cBhvr>
                                        <p:cTn id="126" dur="1000"/>
                                        <p:tgtEl>
                                          <p:spTgt spid="18"/>
                                        </p:tgtEl>
                                        <p:attrNameLst>
                                          <p:attrName>ppt_x</p:attrName>
                                        </p:attrNameLst>
                                      </p:cBhvr>
                                      <p:tavLst>
                                        <p:tav tm="0">
                                          <p:val>
                                            <p:strVal val="ppt_x"/>
                                          </p:val>
                                        </p:tav>
                                        <p:tav tm="100000">
                                          <p:val>
                                            <p:strVal val="ppt_x"/>
                                          </p:val>
                                        </p:tav>
                                      </p:tavLst>
                                    </p:anim>
                                    <p:anim calcmode="lin" valueType="num">
                                      <p:cBhvr>
                                        <p:cTn id="127" dur="1000"/>
                                        <p:tgtEl>
                                          <p:spTgt spid="18"/>
                                        </p:tgtEl>
                                        <p:attrNameLst>
                                          <p:attrName>ppt_y</p:attrName>
                                        </p:attrNameLst>
                                      </p:cBhvr>
                                      <p:tavLst>
                                        <p:tav tm="0">
                                          <p:val>
                                            <p:strVal val="ppt_y"/>
                                          </p:val>
                                        </p:tav>
                                        <p:tav tm="100000">
                                          <p:val>
                                            <p:strVal val="ppt_y-.1"/>
                                          </p:val>
                                        </p:tav>
                                      </p:tavLst>
                                    </p:anim>
                                    <p:set>
                                      <p:cBhvr>
                                        <p:cTn id="128" dur="1" fill="hold">
                                          <p:stCondLst>
                                            <p:cond delay="999"/>
                                          </p:stCondLst>
                                        </p:cTn>
                                        <p:tgtEl>
                                          <p:spTgt spid="1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62"/>
                                        </p:tgtEl>
                                        <p:attrNameLst>
                                          <p:attrName>style.visibility</p:attrName>
                                        </p:attrNameLst>
                                      </p:cBhvr>
                                      <p:to>
                                        <p:strVal val="visible"/>
                                      </p:to>
                                    </p:set>
                                    <p:animEffect transition="in" filter="fade">
                                      <p:cBhvr>
                                        <p:cTn id="133" dur="1000"/>
                                        <p:tgtEl>
                                          <p:spTgt spid="62"/>
                                        </p:tgtEl>
                                      </p:cBhvr>
                                    </p:animEffect>
                                    <p:anim calcmode="lin" valueType="num">
                                      <p:cBhvr>
                                        <p:cTn id="134" dur="1000" fill="hold"/>
                                        <p:tgtEl>
                                          <p:spTgt spid="62"/>
                                        </p:tgtEl>
                                        <p:attrNameLst>
                                          <p:attrName>ppt_x</p:attrName>
                                        </p:attrNameLst>
                                      </p:cBhvr>
                                      <p:tavLst>
                                        <p:tav tm="0">
                                          <p:val>
                                            <p:strVal val="#ppt_x"/>
                                          </p:val>
                                        </p:tav>
                                        <p:tav tm="100000">
                                          <p:val>
                                            <p:strVal val="#ppt_x"/>
                                          </p:val>
                                        </p:tav>
                                      </p:tavLst>
                                    </p:anim>
                                    <p:anim calcmode="lin" valueType="num">
                                      <p:cBhvr>
                                        <p:cTn id="135" dur="1000" fill="hold"/>
                                        <p:tgtEl>
                                          <p:spTgt spid="62"/>
                                        </p:tgtEl>
                                        <p:attrNameLst>
                                          <p:attrName>ppt_y</p:attrName>
                                        </p:attrNameLst>
                                      </p:cBhvr>
                                      <p:tavLst>
                                        <p:tav tm="0">
                                          <p:val>
                                            <p:strVal val="#ppt_y+.1"/>
                                          </p:val>
                                        </p:tav>
                                        <p:tav tm="100000">
                                          <p:val>
                                            <p:strVal val="#ppt_y"/>
                                          </p:val>
                                        </p:tav>
                                      </p:tavLst>
                                    </p:anim>
                                  </p:childTnLst>
                                </p:cTn>
                              </p:par>
                            </p:childTnLst>
                          </p:cTn>
                        </p:par>
                        <p:par>
                          <p:cTn id="136" fill="hold">
                            <p:stCondLst>
                              <p:cond delay="1000"/>
                            </p:stCondLst>
                            <p:childTnLst>
                              <p:par>
                                <p:cTn id="137" presetID="22" presetClass="entr" presetSubtype="8" fill="hold" grpId="0" nodeType="after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wipe(left)">
                                      <p:cBhvr>
                                        <p:cTn id="139" dur="1500"/>
                                        <p:tgtEl>
                                          <p:spTgt spid="53"/>
                                        </p:tgtEl>
                                      </p:cBhvr>
                                    </p:animEffect>
                                  </p:childTnLst>
                                </p:cTn>
                              </p:par>
                            </p:childTnLst>
                          </p:cTn>
                        </p:par>
                      </p:childTnLst>
                    </p:cTn>
                  </p:par>
                  <p:par>
                    <p:cTn id="140" fill="hold">
                      <p:stCondLst>
                        <p:cond delay="indefinite"/>
                      </p:stCondLst>
                      <p:childTnLst>
                        <p:par>
                          <p:cTn id="141" fill="hold">
                            <p:stCondLst>
                              <p:cond delay="0"/>
                            </p:stCondLst>
                            <p:childTnLst>
                              <p:par>
                                <p:cTn id="142" presetID="47" presetClass="exit" presetSubtype="0" fill="hold" grpId="0" nodeType="clickEffect">
                                  <p:stCondLst>
                                    <p:cond delay="0"/>
                                  </p:stCondLst>
                                  <p:childTnLst>
                                    <p:animEffect transition="out" filter="fade">
                                      <p:cBhvr>
                                        <p:cTn id="143" dur="1000"/>
                                        <p:tgtEl>
                                          <p:spTgt spid="20"/>
                                        </p:tgtEl>
                                      </p:cBhvr>
                                    </p:animEffect>
                                    <p:anim calcmode="lin" valueType="num">
                                      <p:cBhvr>
                                        <p:cTn id="144" dur="1000"/>
                                        <p:tgtEl>
                                          <p:spTgt spid="20"/>
                                        </p:tgtEl>
                                        <p:attrNameLst>
                                          <p:attrName>ppt_x</p:attrName>
                                        </p:attrNameLst>
                                      </p:cBhvr>
                                      <p:tavLst>
                                        <p:tav tm="0">
                                          <p:val>
                                            <p:strVal val="ppt_x"/>
                                          </p:val>
                                        </p:tav>
                                        <p:tav tm="100000">
                                          <p:val>
                                            <p:strVal val="ppt_x"/>
                                          </p:val>
                                        </p:tav>
                                      </p:tavLst>
                                    </p:anim>
                                    <p:anim calcmode="lin" valueType="num">
                                      <p:cBhvr>
                                        <p:cTn id="145" dur="1000"/>
                                        <p:tgtEl>
                                          <p:spTgt spid="20"/>
                                        </p:tgtEl>
                                        <p:attrNameLst>
                                          <p:attrName>ppt_y</p:attrName>
                                        </p:attrNameLst>
                                      </p:cBhvr>
                                      <p:tavLst>
                                        <p:tav tm="0">
                                          <p:val>
                                            <p:strVal val="ppt_y"/>
                                          </p:val>
                                        </p:tav>
                                        <p:tav tm="100000">
                                          <p:val>
                                            <p:strVal val="ppt_y-.1"/>
                                          </p:val>
                                        </p:tav>
                                      </p:tavLst>
                                    </p:anim>
                                    <p:set>
                                      <p:cBhvr>
                                        <p:cTn id="146" dur="1" fill="hold">
                                          <p:stCondLst>
                                            <p:cond delay="999"/>
                                          </p:stCondLst>
                                        </p:cTn>
                                        <p:tgtEl>
                                          <p:spTgt spid="20"/>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65"/>
                                        </p:tgtEl>
                                        <p:attrNameLst>
                                          <p:attrName>style.visibility</p:attrName>
                                        </p:attrNameLst>
                                      </p:cBhvr>
                                      <p:to>
                                        <p:strVal val="visible"/>
                                      </p:to>
                                    </p:set>
                                    <p:animEffect transition="in" filter="fade">
                                      <p:cBhvr>
                                        <p:cTn id="151" dur="1000"/>
                                        <p:tgtEl>
                                          <p:spTgt spid="65"/>
                                        </p:tgtEl>
                                      </p:cBhvr>
                                    </p:animEffect>
                                    <p:anim calcmode="lin" valueType="num">
                                      <p:cBhvr>
                                        <p:cTn id="152" dur="1000" fill="hold"/>
                                        <p:tgtEl>
                                          <p:spTgt spid="65"/>
                                        </p:tgtEl>
                                        <p:attrNameLst>
                                          <p:attrName>ppt_x</p:attrName>
                                        </p:attrNameLst>
                                      </p:cBhvr>
                                      <p:tavLst>
                                        <p:tav tm="0">
                                          <p:val>
                                            <p:strVal val="#ppt_x"/>
                                          </p:val>
                                        </p:tav>
                                        <p:tav tm="100000">
                                          <p:val>
                                            <p:strVal val="#ppt_x"/>
                                          </p:val>
                                        </p:tav>
                                      </p:tavLst>
                                    </p:anim>
                                    <p:anim calcmode="lin" valueType="num">
                                      <p:cBhvr>
                                        <p:cTn id="153" dur="1000" fill="hold"/>
                                        <p:tgtEl>
                                          <p:spTgt spid="65"/>
                                        </p:tgtEl>
                                        <p:attrNameLst>
                                          <p:attrName>ppt_y</p:attrName>
                                        </p:attrNameLst>
                                      </p:cBhvr>
                                      <p:tavLst>
                                        <p:tav tm="0">
                                          <p:val>
                                            <p:strVal val="#ppt_y+.1"/>
                                          </p:val>
                                        </p:tav>
                                        <p:tav tm="100000">
                                          <p:val>
                                            <p:strVal val="#ppt_y"/>
                                          </p:val>
                                        </p:tav>
                                      </p:tavLst>
                                    </p:anim>
                                  </p:childTnLst>
                                </p:cTn>
                              </p:par>
                            </p:childTnLst>
                          </p:cTn>
                        </p:par>
                        <p:par>
                          <p:cTn id="154" fill="hold">
                            <p:stCondLst>
                              <p:cond delay="1000"/>
                            </p:stCondLst>
                            <p:childTnLst>
                              <p:par>
                                <p:cTn id="155" presetID="22" presetClass="entr" presetSubtype="8" fill="hold" grpId="0" nodeType="after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wipe(left)">
                                      <p:cBhvr>
                                        <p:cTn id="157" dur="1500"/>
                                        <p:tgtEl>
                                          <p:spTgt spid="5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3">
                                            <p:txEl>
                                              <p:pRg st="11" end="11"/>
                                            </p:txEl>
                                          </p:spTgt>
                                        </p:tgtEl>
                                        <p:attrNameLst>
                                          <p:attrName>style.visibility</p:attrName>
                                        </p:attrNameLst>
                                      </p:cBhvr>
                                      <p:to>
                                        <p:strVal val="visible"/>
                                      </p:to>
                                    </p:set>
                                    <p:animEffect transition="in" filter="wipe(left)">
                                      <p:cBhvr>
                                        <p:cTn id="162" dur="3500"/>
                                        <p:tgtEl>
                                          <p:spTgt spid="3">
                                            <p:txEl>
                                              <p:pRg st="11" end="1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1"/>
                                        </p:tgtEl>
                                        <p:attrNameLst>
                                          <p:attrName>style.visibility</p:attrName>
                                        </p:attrNameLst>
                                      </p:cBhvr>
                                      <p:to>
                                        <p:strVal val="visible"/>
                                      </p:to>
                                    </p:set>
                                    <p:animEffect transition="in" filter="wipe(left)">
                                      <p:cBhvr>
                                        <p:cTn id="16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8" grpId="0" animBg="1"/>
      <p:bldP spid="20" grpId="0" animBg="1"/>
      <p:bldP spid="58" grpId="0" animBg="1"/>
      <p:bldP spid="59" grpId="0" animBg="1"/>
      <p:bldP spid="60" grpId="0" animBg="1"/>
      <p:bldP spid="61" grpId="0" animBg="1"/>
      <p:bldP spid="62" grpId="0" animBg="1"/>
      <p:bldP spid="63" grpId="0" animBg="1"/>
      <p:bldP spid="64" grpId="0" animBg="1"/>
      <p:bldP spid="65" grpId="0" animBg="1"/>
      <p:bldP spid="66" grpId="0"/>
      <p:bldP spid="44" grpId="0"/>
      <p:bldP spid="45" grpId="0"/>
      <p:bldP spid="47" grpId="0"/>
      <p:bldP spid="50" grpId="0"/>
      <p:bldP spid="51" grpId="0"/>
      <p:bldP spid="53" grpId="0"/>
      <p:bldP spid="54" grpId="0"/>
      <p:bldP spid="9"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Algorithm </a:t>
            </a:r>
            <a:r>
              <a:rPr lang="en-US" sz="3200" b="1" dirty="0"/>
              <a:t>for</a:t>
            </a:r>
            <a:r>
              <a:rPr lang="en-US" sz="3200" b="1" dirty="0">
                <a:solidFill>
                  <a:srgbClr val="7030A0"/>
                </a:solidFill>
              </a:rPr>
              <a:t> Topological ordering ? </a:t>
            </a:r>
            <a:br>
              <a:rPr lang="en-US" sz="3200" b="1" dirty="0">
                <a:solidFill>
                  <a:srgbClr val="7030A0"/>
                </a:solidFill>
              </a:rPr>
            </a:br>
            <a:endParaRPr lang="en-US" sz="3200" b="1" dirty="0"/>
          </a:p>
        </p:txBody>
      </p:sp>
      <p:sp>
        <p:nvSpPr>
          <p:cNvPr id="3" name="Content Placeholder 2"/>
          <p:cNvSpPr>
            <a:spLocks noGrp="1"/>
          </p:cNvSpPr>
          <p:nvPr>
            <p:ph idx="1"/>
          </p:nvPr>
        </p:nvSpPr>
        <p:spPr>
          <a:xfrm>
            <a:off x="457200" y="1143000"/>
            <a:ext cx="8229600" cy="5334000"/>
          </a:xfrm>
        </p:spPr>
        <p:txBody>
          <a:bodyPr/>
          <a:lstStyle/>
          <a:p>
            <a:pPr marL="0" indent="0">
              <a:buNone/>
            </a:pPr>
            <a:r>
              <a:rPr lang="en-US" sz="2000" b="1" dirty="0">
                <a:solidFill>
                  <a:srgbClr val="C00000"/>
                </a:solidFill>
              </a:rPr>
              <a:t>Question</a:t>
            </a:r>
            <a:r>
              <a:rPr lang="en-US" sz="2000" dirty="0"/>
              <a:t>:</a:t>
            </a:r>
          </a:p>
          <a:p>
            <a:pPr marL="0" indent="0">
              <a:buNone/>
            </a:pPr>
            <a:r>
              <a:rPr lang="en-US" sz="2000" dirty="0"/>
              <a:t>How to design a </a:t>
            </a:r>
            <a:r>
              <a:rPr lang="en-US" sz="2000" u="sng" dirty="0"/>
              <a:t>more efficient implementation</a:t>
            </a:r>
            <a:r>
              <a:rPr lang="en-US" sz="2000" dirty="0"/>
              <a:t> of the</a:t>
            </a:r>
            <a:r>
              <a:rPr lang="en-US" sz="2000" b="1" dirty="0">
                <a:solidFill>
                  <a:srgbClr val="C00000"/>
                </a:solidFill>
              </a:rPr>
              <a:t> </a:t>
            </a:r>
            <a:r>
              <a:rPr lang="en-US" sz="2000" dirty="0"/>
              <a:t>algorithm ?</a:t>
            </a:r>
          </a:p>
          <a:p>
            <a:pPr marL="0" indent="0">
              <a:buNone/>
            </a:pPr>
            <a:endParaRPr lang="en-US" sz="2000" dirty="0"/>
          </a:p>
          <a:p>
            <a:pPr marL="0" indent="0">
              <a:buNone/>
            </a:pPr>
            <a:endParaRPr lang="en-US" sz="2000" dirty="0"/>
          </a:p>
          <a:p>
            <a:pPr marL="0" indent="0">
              <a:buNone/>
            </a:pPr>
            <a:r>
              <a:rPr lang="en-US" sz="2000" b="1" dirty="0"/>
              <a:t>Main step of the </a:t>
            </a:r>
            <a:r>
              <a:rPr lang="en-US" sz="2000" b="1" dirty="0">
                <a:solidFill>
                  <a:srgbClr val="0070C0"/>
                </a:solidFill>
              </a:rPr>
              <a:t>current algorithm</a:t>
            </a:r>
            <a:r>
              <a:rPr lang="en-US" sz="2000" dirty="0"/>
              <a:t>:   </a:t>
            </a:r>
          </a:p>
          <a:p>
            <a:pPr marL="0" indent="0">
              <a:buNone/>
            </a:pPr>
            <a:endParaRPr lang="en-US" sz="2000" dirty="0"/>
          </a:p>
          <a:p>
            <a:r>
              <a:rPr lang="en-US" sz="2000" dirty="0"/>
              <a:t>Searching a vertex of </a:t>
            </a:r>
            <a:r>
              <a:rPr lang="en-US" sz="2000" b="1" dirty="0">
                <a:solidFill>
                  <a:srgbClr val="7030A0"/>
                </a:solidFill>
              </a:rPr>
              <a:t>in-degree</a:t>
            </a:r>
            <a:r>
              <a:rPr lang="en-US" sz="2000" dirty="0"/>
              <a:t> = </a:t>
            </a:r>
            <a:r>
              <a:rPr lang="en-US" sz="2000" dirty="0">
                <a:solidFill>
                  <a:srgbClr val="0070C0"/>
                </a:solidFill>
              </a:rPr>
              <a:t>0</a:t>
            </a:r>
          </a:p>
          <a:p>
            <a:pPr marL="0" indent="0">
              <a:buNone/>
            </a:pPr>
            <a:endParaRPr lang="en-US" sz="2000" dirty="0"/>
          </a:p>
          <a:p>
            <a:pPr marL="0" indent="0">
              <a:buNone/>
            </a:pPr>
            <a:endParaRPr lang="en-US" sz="2000" b="1" dirty="0"/>
          </a:p>
          <a:p>
            <a:pPr marL="0" indent="0">
              <a:buNone/>
            </a:pPr>
            <a:endParaRPr lang="en-US" sz="2000" b="1" dirty="0"/>
          </a:p>
          <a:p>
            <a:pPr marL="0" indent="0">
              <a:buNone/>
            </a:pPr>
            <a:r>
              <a:rPr lang="en-US" sz="2000" b="1" dirty="0"/>
              <a:t>Hints</a:t>
            </a:r>
            <a:r>
              <a:rPr lang="en-US" sz="2000" dirty="0"/>
              <a:t>:</a:t>
            </a:r>
          </a:p>
          <a:p>
            <a:pPr marL="0" indent="0">
              <a:buNone/>
            </a:pPr>
            <a:r>
              <a:rPr lang="en-US" sz="2000" dirty="0"/>
              <a:t>1. Maintain a set of vertices of  </a:t>
            </a:r>
            <a:r>
              <a:rPr lang="en-US" sz="2000" b="1" dirty="0">
                <a:solidFill>
                  <a:srgbClr val="7030A0"/>
                </a:solidFill>
              </a:rPr>
              <a:t>In-degree</a:t>
            </a:r>
            <a:r>
              <a:rPr lang="en-US" sz="2000" dirty="0"/>
              <a:t>=0</a:t>
            </a:r>
          </a:p>
          <a:p>
            <a:pPr marL="0" indent="0">
              <a:buNone/>
            </a:pPr>
            <a:r>
              <a:rPr lang="en-US" sz="2000" dirty="0"/>
              <a:t>2. Keep an array </a:t>
            </a:r>
            <a:r>
              <a:rPr lang="en-US" sz="2000" b="1" dirty="0">
                <a:solidFill>
                  <a:srgbClr val="7030A0"/>
                </a:solidFill>
              </a:rPr>
              <a:t>In-degree</a:t>
            </a:r>
            <a:r>
              <a:rPr lang="en-US" sz="2000" dirty="0"/>
              <a:t>[] that stores for each vertex the number of edges entering it at any stage during the algorithm.</a:t>
            </a:r>
          </a:p>
          <a:p>
            <a:pPr marL="0" indent="0">
              <a:buNone/>
            </a:pPr>
            <a:r>
              <a:rPr lang="en-US" sz="2000" dirty="0"/>
              <a:t> </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mc:AlternateContent xmlns:mc="http://schemas.openxmlformats.org/markup-compatibility/2006">
        <mc:Choice xmlns:a14="http://schemas.microsoft.com/office/drawing/2010/main" Requires="a14">
          <p:sp>
            <p:nvSpPr>
              <p:cNvPr id="8" name="Down Ribbon 7">
                <a:extLst>
                  <a:ext uri="{FF2B5EF4-FFF2-40B4-BE49-F238E27FC236}">
                    <a16:creationId xmlns:a16="http://schemas.microsoft.com/office/drawing/2014/main" id="{EC6E0C49-B7F2-5523-C62A-0209A5277C68}"/>
                  </a:ext>
                </a:extLst>
              </p:cNvPr>
              <p:cNvSpPr/>
              <p:nvPr/>
            </p:nvSpPr>
            <p:spPr>
              <a:xfrm>
                <a:off x="1828800" y="1420596"/>
                <a:ext cx="2133600" cy="789203"/>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smtClean="0">
                        <a:solidFill>
                          <a:schemeClr val="tx1"/>
                        </a:solidFill>
                        <a:latin typeface="Cambria Math"/>
                      </a:rPr>
                      <m:t>𝑶</m:t>
                    </m:r>
                    <m:r>
                      <a:rPr lang="en-US" b="1" i="1" dirty="0" smtClean="0">
                        <a:solidFill>
                          <a:schemeClr val="tx1"/>
                        </a:solidFill>
                        <a:latin typeface="Cambria Math"/>
                      </a:rPr>
                      <m:t>(</m:t>
                    </m:r>
                    <m:r>
                      <a:rPr lang="en-US" b="1" i="1" dirty="0">
                        <a:solidFill>
                          <a:srgbClr val="0070C0"/>
                        </a:solidFill>
                        <a:latin typeface="Cambria Math"/>
                      </a:rPr>
                      <m:t>𝒎</m:t>
                    </m:r>
                    <m:r>
                      <a:rPr lang="en-US" b="1" i="1" dirty="0">
                        <a:solidFill>
                          <a:srgbClr val="0070C0"/>
                        </a:solidFill>
                        <a:latin typeface="Cambria Math"/>
                      </a:rPr>
                      <m:t>+</m:t>
                    </m:r>
                    <m:r>
                      <a:rPr lang="en-US" b="1" i="1" dirty="0">
                        <a:solidFill>
                          <a:srgbClr val="0070C0"/>
                        </a:solidFill>
                        <a:latin typeface="Cambria Math"/>
                      </a:rPr>
                      <m:t>𝒏</m:t>
                    </m:r>
                    <m:r>
                      <a:rPr lang="en-US" b="1" i="1" dirty="0" smtClean="0">
                        <a:solidFill>
                          <a:schemeClr val="tx1"/>
                        </a:solidFill>
                        <a:latin typeface="Cambria Math"/>
                      </a:rPr>
                      <m:t>)</m:t>
                    </m:r>
                  </m:oMath>
                </a14:m>
                <a:r>
                  <a:rPr lang="en-US" b="1" dirty="0">
                    <a:solidFill>
                      <a:srgbClr val="C00000"/>
                    </a:solidFill>
                  </a:rPr>
                  <a:t> </a:t>
                </a:r>
                <a:r>
                  <a:rPr lang="en-US" dirty="0">
                    <a:solidFill>
                      <a:schemeClr val="tx1"/>
                    </a:solidFill>
                  </a:rPr>
                  <a:t>time.</a:t>
                </a:r>
              </a:p>
            </p:txBody>
          </p:sp>
        </mc:Choice>
        <mc:Fallback>
          <p:sp>
            <p:nvSpPr>
              <p:cNvPr id="8" name="Down Ribbon 7">
                <a:extLst>
                  <a:ext uri="{FF2B5EF4-FFF2-40B4-BE49-F238E27FC236}">
                    <a16:creationId xmlns:a16="http://schemas.microsoft.com/office/drawing/2014/main" id="{EC6E0C49-B7F2-5523-C62A-0209A5277C68}"/>
                  </a:ext>
                </a:extLst>
              </p:cNvPr>
              <p:cNvSpPr>
                <a:spLocks noRot="1" noChangeAspect="1" noMove="1" noResize="1" noEditPoints="1" noAdjustHandles="1" noChangeArrowheads="1" noChangeShapeType="1" noTextEdit="1"/>
              </p:cNvSpPr>
              <p:nvPr/>
            </p:nvSpPr>
            <p:spPr>
              <a:xfrm>
                <a:off x="1828800" y="1420596"/>
                <a:ext cx="2133600" cy="789203"/>
              </a:xfrm>
              <a:prstGeom prst="ribbon">
                <a:avLst>
                  <a:gd name="adj1" fmla="val 16667"/>
                  <a:gd name="adj2" fmla="val 75000"/>
                </a:avLst>
              </a:prstGeom>
              <a:blipFill>
                <a:blip r:embed="rId2"/>
                <a:stretch>
                  <a:fillRect b="-9774"/>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A2C2BEB-1514-039D-4CBC-CF928BC57A8C}"/>
              </a:ext>
            </a:extLst>
          </p:cNvPr>
          <p:cNvSpPr txBox="1"/>
          <p:nvPr/>
        </p:nvSpPr>
        <p:spPr>
          <a:xfrm>
            <a:off x="1598450" y="2246218"/>
            <a:ext cx="2594300" cy="369332"/>
          </a:xfrm>
          <a:prstGeom prst="rect">
            <a:avLst/>
          </a:prstGeom>
          <a:solidFill>
            <a:srgbClr val="92D050"/>
          </a:solidFill>
        </p:spPr>
        <p:txBody>
          <a:bodyPr wrap="none" rtlCol="0">
            <a:spAutoFit/>
          </a:bodyPr>
          <a:lstStyle/>
          <a:p>
            <a:r>
              <a:rPr lang="en-US" dirty="0"/>
              <a:t>Attempt as a </a:t>
            </a:r>
            <a:r>
              <a:rPr lang="en-US" b="1" dirty="0"/>
              <a:t>Homework</a:t>
            </a:r>
            <a:r>
              <a:rPr lang="en-US" dirty="0"/>
              <a:t>. </a:t>
            </a:r>
          </a:p>
        </p:txBody>
      </p:sp>
      <p:sp>
        <p:nvSpPr>
          <p:cNvPr id="6" name="Rectangle 5">
            <a:extLst>
              <a:ext uri="{FF2B5EF4-FFF2-40B4-BE49-F238E27FC236}">
                <a16:creationId xmlns:a16="http://schemas.microsoft.com/office/drawing/2014/main" id="{F6D7800F-C4F3-96E5-9E04-9857BD5ADB48}"/>
              </a:ext>
            </a:extLst>
          </p:cNvPr>
          <p:cNvSpPr/>
          <p:nvPr/>
        </p:nvSpPr>
        <p:spPr>
          <a:xfrm>
            <a:off x="3429000" y="5464969"/>
            <a:ext cx="2819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D5D222-27C7-B06D-EF07-62EE42163716}"/>
              </a:ext>
            </a:extLst>
          </p:cNvPr>
          <p:cNvSpPr/>
          <p:nvPr/>
        </p:nvSpPr>
        <p:spPr>
          <a:xfrm>
            <a:off x="6248400" y="5464969"/>
            <a:ext cx="2819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33DCBC-8122-5140-229E-39AAB9FC9BED}"/>
              </a:ext>
            </a:extLst>
          </p:cNvPr>
          <p:cNvSpPr/>
          <p:nvPr/>
        </p:nvSpPr>
        <p:spPr>
          <a:xfrm>
            <a:off x="426868" y="5877707"/>
            <a:ext cx="4754732"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34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wipe(left)">
                                      <p:cBhvr>
                                        <p:cTn id="17" dur="75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wipe(left)">
                                      <p:cBhvr>
                                        <p:cTn id="22" dur="325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wipe(left)">
                                      <p:cBhvr>
                                        <p:cTn id="27" dur="3250"/>
                                        <p:tgtEl>
                                          <p:spTgt spid="3">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500"/>
                                        <p:tgtEl>
                                          <p:spTgt spid="6"/>
                                        </p:tgtEl>
                                      </p:cBhvr>
                                    </p:animEffect>
                                    <p:set>
                                      <p:cBhvr>
                                        <p:cTn id="32" dur="1" fill="hold">
                                          <p:stCondLst>
                                            <p:cond delay="1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10"/>
                                        </p:tgtEl>
                                      </p:cBhvr>
                                    </p:animEffect>
                                    <p:set>
                                      <p:cBhvr>
                                        <p:cTn id="37" dur="1" fill="hold">
                                          <p:stCondLst>
                                            <p:cond delay="1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11"/>
                                        </p:tgtEl>
                                      </p:cBhvr>
                                    </p:animEffect>
                                    <p:set>
                                      <p:cBhvr>
                                        <p:cTn id="42" dur="1" fill="hold">
                                          <p:stCondLst>
                                            <p:cond delay="1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6"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600" dirty="0">
                <a:solidFill>
                  <a:srgbClr val="0070C0"/>
                </a:solidFill>
              </a:rPr>
              <a:t>Applications of </a:t>
            </a:r>
            <a:br>
              <a:rPr lang="en-US" sz="3600" dirty="0">
                <a:solidFill>
                  <a:srgbClr val="7030A0"/>
                </a:solidFill>
              </a:rPr>
            </a:br>
            <a:r>
              <a:rPr lang="en-US" sz="3600" dirty="0">
                <a:solidFill>
                  <a:srgbClr val="7030A0"/>
                </a:solidFill>
              </a:rPr>
              <a:t>topological ordering ? </a:t>
            </a:r>
          </a:p>
        </p:txBody>
      </p:sp>
      <p:sp>
        <p:nvSpPr>
          <p:cNvPr id="6" name="Text Placeholder 5"/>
          <p:cNvSpPr>
            <a:spLocks noGrp="1"/>
          </p:cNvSpPr>
          <p:nvPr>
            <p:ph type="body" idx="1"/>
          </p:nvPr>
        </p:nvSpPr>
        <p:spPr/>
        <p:txBody>
          <a:bodyPr/>
          <a:lstStyle/>
          <a:p>
            <a:pPr algn="ctr"/>
            <a:endParaRPr lang="en-US" sz="2800" b="1"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Tree>
    <p:extLst>
      <p:ext uri="{BB962C8B-B14F-4D97-AF65-F5344CB8AC3E}">
        <p14:creationId xmlns:p14="http://schemas.microsoft.com/office/powerpoint/2010/main" val="418331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E94C27-855D-0F4F-90BE-0634B3D341B7}"/>
              </a:ext>
            </a:extLst>
          </p:cNvPr>
          <p:cNvSpPr>
            <a:spLocks noGrp="1"/>
          </p:cNvSpPr>
          <p:nvPr>
            <p:ph type="title"/>
          </p:nvPr>
        </p:nvSpPr>
        <p:spPr/>
        <p:txBody>
          <a:bodyPr/>
          <a:lstStyle/>
          <a:p>
            <a:r>
              <a:rPr lang="en-US" sz="4000" b="1" dirty="0">
                <a:solidFill>
                  <a:srgbClr val="C00000"/>
                </a:solidFill>
                <a:sym typeface="Wingdings" pitchFamily="2" charset="2"/>
              </a:rPr>
              <a:t>Example: </a:t>
            </a:r>
            <a:r>
              <a:rPr lang="en-US" sz="4000" b="1" dirty="0">
                <a:solidFill>
                  <a:srgbClr val="002060"/>
                </a:solidFill>
                <a:sym typeface="Wingdings" pitchFamily="2" charset="2"/>
              </a:rPr>
              <a:t>Single source shortest paths</a:t>
            </a:r>
            <a:endParaRPr lang="en-US" sz="4000"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897998E5-18FF-324E-9917-5BD73F6F9325}"/>
                  </a:ext>
                </a:extLst>
              </p:cNvPr>
              <p:cNvSpPr>
                <a:spLocks noGrp="1"/>
              </p:cNvSpPr>
              <p:nvPr>
                <p:ph idx="1"/>
              </p:nvPr>
            </p:nvSpPr>
            <p:spPr/>
            <p:txBody>
              <a:bodyPr/>
              <a:lstStyle/>
              <a:p>
                <a:pPr marL="0" indent="0">
                  <a:buNone/>
                </a:pPr>
                <a:endParaRPr lang="en-US" sz="2400" b="1" i="1" dirty="0">
                  <a:latin typeface="Cambria Math"/>
                </a:endParaRPr>
              </a:p>
              <a:p>
                <a:pPr marL="0" indent="0">
                  <a:buNone/>
                </a:pPr>
                <a:endParaRPr lang="en-US" sz="2400" b="1" i="1" dirty="0">
                  <a:latin typeface="Cambria Math"/>
                </a:endParaRPr>
              </a:p>
              <a:p>
                <a:pPr marL="0" indent="0">
                  <a:buNone/>
                </a:pP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the distance from source </a:t>
                </a:r>
                <a14:m>
                  <m:oMath xmlns:m="http://schemas.openxmlformats.org/officeDocument/2006/math">
                    <m:r>
                      <a:rPr lang="en-US" sz="2000" b="1" i="1" dirty="0">
                        <a:solidFill>
                          <a:srgbClr val="0070C0"/>
                        </a:solidFill>
                        <a:latin typeface="Cambria Math"/>
                      </a:rPr>
                      <m:t>𝒔</m:t>
                    </m:r>
                  </m:oMath>
                </a14:m>
                <a:r>
                  <a:rPr lang="en-US" sz="2000" dirty="0">
                    <a:sym typeface="Wingdings" pitchFamily="2" charset="2"/>
                  </a:rPr>
                  <a:t>.</a:t>
                </a:r>
              </a:p>
              <a:p>
                <a:pPr marL="0" indent="0">
                  <a:buNone/>
                </a:pPr>
                <a:endParaRPr lang="en-US" sz="2000" b="1" dirty="0"/>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𝒔</m:t>
                    </m:r>
                    <m:r>
                      <a:rPr lang="en-US" sz="2000" b="1" i="1" dirty="0">
                        <a:latin typeface="Cambria Math"/>
                      </a:rPr>
                      <m:t>)</m:t>
                    </m:r>
                  </m:oMath>
                </a14:m>
                <a:r>
                  <a:rPr lang="en-US" sz="2000" dirty="0">
                    <a:sym typeface="Wingdings" pitchFamily="2" charset="2"/>
                  </a:rPr>
                  <a:t>=0;</a:t>
                </a:r>
              </a:p>
              <a:p>
                <a:pPr marL="0" indent="0">
                  <a:buNone/>
                </a:pPr>
                <a:endParaRPr lang="en-US" sz="2000" b="1" dirty="0"/>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a:t>
                </a:r>
                <a14:m>
                  <m:oMath xmlns:m="http://schemas.openxmlformats.org/officeDocument/2006/math">
                    <m:r>
                      <a:rPr lang="en-US" sz="2000" b="1" i="1" dirty="0">
                        <a:solidFill>
                          <a:srgbClr val="7030A0"/>
                        </a:solidFill>
                        <a:latin typeface="Cambria Math"/>
                        <a:sym typeface="Wingdings" pitchFamily="2" charset="2"/>
                      </a:rPr>
                      <m:t>𝒎𝒊𝒏</m:t>
                    </m:r>
                  </m:oMath>
                </a14:m>
                <a:r>
                  <a:rPr lang="en-US" sz="2000" b="1" dirty="0">
                    <a:solidFill>
                      <a:srgbClr val="7030A0"/>
                    </a:solidFill>
                  </a:rPr>
                  <a:t> </a:t>
                </a:r>
                <a14:m>
                  <m:oMath xmlns:m="http://schemas.openxmlformats.org/officeDocument/2006/math">
                    <m:d>
                      <m:dPr>
                        <m:begChr m:val="{"/>
                        <m:endChr m:val="|"/>
                        <m:ctrlPr>
                          <a:rPr lang="en-US" sz="2000" i="1" dirty="0">
                            <a:latin typeface="Cambria Math" panose="02040503050406030204" pitchFamily="18" charset="0"/>
                          </a:rPr>
                        </m:ctrlPr>
                      </m:dPr>
                      <m:e>
                        <m:r>
                          <a:rPr lang="en-US" sz="2000" b="1" i="1" dirty="0">
                            <a:latin typeface="Cambria Math"/>
                          </a:rPr>
                          <m:t>𝒇</m:t>
                        </m:r>
                        <m:d>
                          <m:dPr>
                            <m:ctrlPr>
                              <a:rPr lang="en-US" sz="2000" b="1" i="1" dirty="0">
                                <a:latin typeface="Cambria Math" panose="02040503050406030204" pitchFamily="18" charset="0"/>
                              </a:rPr>
                            </m:ctrlPr>
                          </m:dPr>
                          <m:e>
                            <m:r>
                              <a:rPr lang="en-US" sz="2000" b="1" i="1" dirty="0">
                                <a:solidFill>
                                  <a:srgbClr val="0070C0"/>
                                </a:solidFill>
                                <a:latin typeface="Cambria Math"/>
                              </a:rPr>
                              <m:t>𝒙</m:t>
                            </m:r>
                          </m:e>
                        </m:d>
                        <m:r>
                          <a:rPr lang="en-US" sz="2000" b="1" i="1" dirty="0">
                            <a:latin typeface="Cambria Math"/>
                          </a:rPr>
                          <m:t>+</m:t>
                        </m:r>
                        <m:r>
                          <a:rPr lang="en-US" sz="2000" b="1" i="1" dirty="0">
                            <a:latin typeface="Cambria Math"/>
                          </a:rPr>
                          <m:t>𝝎</m:t>
                        </m:r>
                        <m:r>
                          <a:rPr lang="en-US" sz="2000" b="1" i="1" dirty="0">
                            <a:latin typeface="Cambria Math"/>
                          </a:rPr>
                          <m:t>(</m:t>
                        </m:r>
                        <m:r>
                          <a:rPr lang="en-US" sz="2000" b="1" i="1" dirty="0">
                            <a:solidFill>
                              <a:srgbClr val="0070C0"/>
                            </a:solidFill>
                            <a:latin typeface="Cambria Math"/>
                          </a:rPr>
                          <m:t>𝒙</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e>
                    </m:d>
                    <m:d>
                      <m:dPr>
                        <m:ctrlPr>
                          <a:rPr lang="en-US" sz="2000" i="1" dirty="0">
                            <a:latin typeface="Cambria Math" panose="02040503050406030204" pitchFamily="18" charset="0"/>
                          </a:rPr>
                        </m:ctrlPr>
                      </m:dPr>
                      <m:e>
                        <m:r>
                          <a:rPr lang="en-US" sz="2000" b="1" i="1" dirty="0">
                            <a:solidFill>
                              <a:srgbClr val="0070C0"/>
                            </a:solidFill>
                            <a:latin typeface="Cambria Math"/>
                          </a:rPr>
                          <m:t>𝒙</m:t>
                        </m:r>
                        <m:r>
                          <a:rPr lang="en-US" sz="2000" b="1" i="1" dirty="0">
                            <a:latin typeface="Cambria Math"/>
                          </a:rPr>
                          <m:t>,</m:t>
                        </m:r>
                        <m:r>
                          <a:rPr lang="en-US" sz="2000" b="1" i="1" dirty="0">
                            <a:solidFill>
                              <a:srgbClr val="0070C0"/>
                            </a:solidFill>
                            <a:latin typeface="Cambria Math"/>
                          </a:rPr>
                          <m:t>𝒚</m:t>
                        </m:r>
                      </m:e>
                    </m:d>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latin typeface="Cambria Math"/>
                      </a:rPr>
                      <m:t>}</m:t>
                    </m:r>
                  </m:oMath>
                </a14:m>
                <a:r>
                  <a:rPr lang="en-US" sz="2000" dirty="0">
                    <a:sym typeface="Wingdings" pitchFamily="2" charset="2"/>
                  </a:rPr>
                  <a:t> </a:t>
                </a:r>
              </a:p>
              <a:p>
                <a:pPr marL="0" indent="0">
                  <a:buNone/>
                </a:pPr>
                <a:endParaRPr lang="en-US" sz="2000" dirty="0">
                  <a:sym typeface="Wingdings" pitchFamily="2" charset="2"/>
                </a:endParaRPr>
              </a:p>
              <a:p>
                <a:pPr marL="0" indent="0">
                  <a:buNone/>
                </a:pPr>
                <a:r>
                  <a:rPr lang="en-US" sz="2000" dirty="0">
                    <a:sym typeface="Wingdings" pitchFamily="2" charset="2"/>
                  </a:rPr>
                  <a:t>A correct formulation for distances from </a:t>
                </a:r>
                <a14:m>
                  <m:oMath xmlns:m="http://schemas.openxmlformats.org/officeDocument/2006/math">
                    <m:r>
                      <a:rPr lang="en-US" sz="2000" b="1" i="1" dirty="0">
                        <a:solidFill>
                          <a:srgbClr val="0070C0"/>
                        </a:solidFill>
                        <a:latin typeface="Cambria Math"/>
                      </a:rPr>
                      <m:t>𝒔</m:t>
                    </m:r>
                  </m:oMath>
                </a14:m>
                <a:r>
                  <a:rPr lang="en-US" sz="2000" dirty="0">
                    <a:sym typeface="Wingdings" pitchFamily="2" charset="2"/>
                  </a:rPr>
                  <a:t> in a directed graph.</a:t>
                </a:r>
              </a:p>
              <a:p>
                <a:pPr marL="0" indent="0">
                  <a:buNone/>
                </a:pPr>
                <a:r>
                  <a:rPr lang="en-US" sz="2000" dirty="0">
                    <a:sym typeface="Wingdings" pitchFamily="2" charset="2"/>
                  </a:rPr>
                  <a:t>But difficult to translate to algorithms for general graphs.</a:t>
                </a:r>
              </a:p>
              <a:p>
                <a:pPr marL="0" indent="0">
                  <a:buNone/>
                </a:pPr>
                <a:r>
                  <a:rPr lang="en-US" sz="2000" dirty="0">
                    <a:sym typeface="Wingdings" pitchFamily="2" charset="2"/>
                  </a:rPr>
                  <a:t>Ponder over it.</a:t>
                </a:r>
              </a:p>
              <a:p>
                <a:endParaRPr lang="en-US" sz="2400" dirty="0"/>
              </a:p>
            </p:txBody>
          </p:sp>
        </mc:Choice>
        <mc:Fallback>
          <p:sp>
            <p:nvSpPr>
              <p:cNvPr id="6" name="Content Placeholder 5">
                <a:extLst>
                  <a:ext uri="{FF2B5EF4-FFF2-40B4-BE49-F238E27FC236}">
                    <a16:creationId xmlns:a16="http://schemas.microsoft.com/office/drawing/2014/main" id="{897998E5-18FF-324E-9917-5BD73F6F9325}"/>
                  </a:ext>
                </a:extLst>
              </p:cNvPr>
              <p:cNvSpPr>
                <a:spLocks noGrp="1" noRot="1" noChangeAspect="1" noMove="1" noResize="1" noEditPoints="1" noAdjustHandles="1" noChangeArrowheads="1" noChangeShapeType="1" noTextEdit="1"/>
              </p:cNvSpPr>
              <p:nvPr>
                <p:ph idx="1"/>
              </p:nvPr>
            </p:nvSpPr>
            <p:spPr>
              <a:blipFill>
                <a:blip r:embed="rId2"/>
                <a:stretch>
                  <a:fillRect l="-74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BA748C9D-76E5-A74B-AFF9-909FB2C0D3E7}"/>
              </a:ext>
            </a:extLst>
          </p:cNvPr>
          <p:cNvSpPr>
            <a:spLocks noGrp="1"/>
          </p:cNvSpPr>
          <p:nvPr>
            <p:ph type="sldNum" sz="quarter" idx="12"/>
          </p:nvPr>
        </p:nvSpPr>
        <p:spPr/>
        <p:txBody>
          <a:bodyPr/>
          <a:lstStyle/>
          <a:p>
            <a:pPr>
              <a:defRPr/>
            </a:pPr>
            <a:fld id="{B92E9ED8-BBDD-47A1-9C62-8C7F2ACFBD70}" type="slidenum">
              <a:rPr lang="en-US" smtClean="0"/>
              <a:pPr>
                <a:defRPr/>
              </a:pPr>
              <a:t>24</a:t>
            </a:fld>
            <a:endParaRPr lang="en-US"/>
          </a:p>
        </p:txBody>
      </p:sp>
      <p:sp>
        <p:nvSpPr>
          <p:cNvPr id="3" name="Ribbon: Tilted Down 2">
            <a:extLst>
              <a:ext uri="{FF2B5EF4-FFF2-40B4-BE49-F238E27FC236}">
                <a16:creationId xmlns:a16="http://schemas.microsoft.com/office/drawing/2014/main" id="{E27A6572-A5E7-9C86-4CC9-EB7D483DD1FD}"/>
              </a:ext>
            </a:extLst>
          </p:cNvPr>
          <p:cNvSpPr/>
          <p:nvPr/>
        </p:nvSpPr>
        <p:spPr>
          <a:xfrm>
            <a:off x="1447800" y="1370013"/>
            <a:ext cx="6096000" cy="795274"/>
          </a:xfrm>
          <a:prstGeom prst="ribbon">
            <a:avLst>
              <a:gd name="adj1" fmla="val 16667"/>
              <a:gd name="adj2" fmla="val 7500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 this formulation leads to a very simple and efficient algorithm for distance in DAGs.</a:t>
            </a:r>
            <a:endParaRPr lang="en-IN" dirty="0">
              <a:solidFill>
                <a:schemeClr val="tx1"/>
              </a:solidFill>
            </a:endParaRPr>
          </a:p>
        </p:txBody>
      </p:sp>
      <p:sp>
        <p:nvSpPr>
          <p:cNvPr id="8" name="TextBox 7">
            <a:extLst>
              <a:ext uri="{FF2B5EF4-FFF2-40B4-BE49-F238E27FC236}">
                <a16:creationId xmlns:a16="http://schemas.microsoft.com/office/drawing/2014/main" id="{39FD7E6B-6220-64AC-33B6-FEF6FF86D123}"/>
              </a:ext>
            </a:extLst>
          </p:cNvPr>
          <p:cNvSpPr txBox="1"/>
          <p:nvPr/>
        </p:nvSpPr>
        <p:spPr>
          <a:xfrm>
            <a:off x="3276600" y="2191920"/>
            <a:ext cx="2261196" cy="369332"/>
          </a:xfrm>
          <a:prstGeom prst="rect">
            <a:avLst/>
          </a:prstGeom>
          <a:solidFill>
            <a:srgbClr val="FFC000"/>
          </a:solidFill>
        </p:spPr>
        <p:txBody>
          <a:bodyPr wrap="none" rtlCol="0">
            <a:spAutoFit/>
          </a:bodyPr>
          <a:lstStyle/>
          <a:p>
            <a:r>
              <a:rPr lang="en-US" dirty="0"/>
              <a:t>Now ponder over it.</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183297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randombar(horizontal)">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wipe(left)">
                                      <p:cBhvr>
                                        <p:cTn id="22" dur="1750"/>
                                        <p:tgtEl>
                                          <p:spTgt spid="6">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wipe(left)">
                                      <p:cBhvr>
                                        <p:cTn id="27" dur="20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wipe(left)">
                                      <p:cBhvr>
                                        <p:cTn id="32" dur="2000"/>
                                        <p:tgtEl>
                                          <p:spTgt spid="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randombar(horizontal)">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Topological ordering</a:t>
            </a:r>
            <a:br>
              <a:rPr lang="en-US" sz="3200" b="1" dirty="0">
                <a:solidFill>
                  <a:srgbClr val="7030A0"/>
                </a:solidFill>
              </a:rPr>
            </a:b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3" name="Curved Connector 42"/>
          <p:cNvCxnSpPr/>
          <p:nvPr/>
        </p:nvCxnSpPr>
        <p:spPr>
          <a:xfrm>
            <a:off x="6637609" y="3790949"/>
            <a:ext cx="603250" cy="13784"/>
          </a:xfrm>
          <a:prstGeom prst="curvedConnector4">
            <a:avLst>
              <a:gd name="adj1" fmla="val 1015"/>
              <a:gd name="adj2" fmla="val 24865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p:nvPr/>
        </p:nvCxnSpPr>
        <p:spPr>
          <a:xfrm rot="16200000" flipH="1">
            <a:off x="4096639" y="351251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6200000" flipH="1">
            <a:off x="4683937" y="292522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rot="16200000" flipH="1">
            <a:off x="2945431" y="3518869"/>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rot="5400000" flipH="1" flipV="1">
            <a:off x="3541442" y="2391316"/>
            <a:ext cx="7434" cy="2819400"/>
          </a:xfrm>
          <a:prstGeom prst="curvedConnector3">
            <a:avLst>
              <a:gd name="adj1" fmla="val -1102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2665142" y="2658016"/>
            <a:ext cx="7434" cy="2286000"/>
          </a:xfrm>
          <a:prstGeom prst="curvedConnector3">
            <a:avLst>
              <a:gd name="adj1" fmla="val -1117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6200000" flipH="1">
            <a:off x="6663783" y="3227657"/>
            <a:ext cx="7434" cy="1146717"/>
          </a:xfrm>
          <a:prstGeom prst="curvedConnector3">
            <a:avLst>
              <a:gd name="adj1" fmla="val 842518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p:cxnSp>
        <p:nvCxnSpPr>
          <p:cNvPr id="26" name="Curved Connector 25"/>
          <p:cNvCxnSpPr/>
          <p:nvPr/>
        </p:nvCxnSpPr>
        <p:spPr>
          <a:xfrm rot="16200000" flipH="1">
            <a:off x="2093642" y="3227658"/>
            <a:ext cx="7434" cy="1146717"/>
          </a:xfrm>
          <a:prstGeom prst="curvedConnector3">
            <a:avLst>
              <a:gd name="adj1" fmla="val 578941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7" idx="2"/>
            <a:endCxn id="15" idx="2"/>
          </p:cNvCxnSpPr>
          <p:nvPr/>
        </p:nvCxnSpPr>
        <p:spPr>
          <a:xfrm rot="5400000" flipH="1" flipV="1">
            <a:off x="3236642" y="3229516"/>
            <a:ext cx="7434" cy="1143000"/>
          </a:xfrm>
          <a:prstGeom prst="curvedConnector3">
            <a:avLst>
              <a:gd name="adj1" fmla="val -6735849"/>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14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left)">
                                      <p:cBhvr>
                                        <p:cTn id="24" dur="500"/>
                                        <p:tgtEl>
                                          <p:spTgt spid="63"/>
                                        </p:tgtEl>
                                      </p:cBhvr>
                                    </p:animEffect>
                                  </p:childTnLst>
                                </p:cTn>
                              </p:par>
                              <p:par>
                                <p:cTn id="25" presetID="22" presetClass="entr" presetSubtype="8"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par>
                                <p:cTn id="46" presetID="22" presetClass="entr" presetSubtype="8"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left)">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wipe(left)">
                                      <p:cBhvr>
                                        <p:cTn id="53" dur="500"/>
                                        <p:tgtEl>
                                          <p:spTgt spid="7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wipe(left)">
                                      <p:cBhvr>
                                        <p:cTn id="63" dur="1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r>
                  <a:rPr lang="en-US" sz="2000" dirty="0">
                    <a:sym typeface="Wingdings" pitchFamily="2" charset="2"/>
                  </a:rPr>
                  <a:t>Let </a:t>
                </a:r>
                <a14:m>
                  <m:oMath xmlns:m="http://schemas.openxmlformats.org/officeDocument/2006/math">
                    <m:r>
                      <a:rPr lang="en-US" sz="2000" b="1" i="1" dirty="0" smtClean="0">
                        <a:solidFill>
                          <a:schemeClr val="tx1"/>
                        </a:solidFill>
                        <a:latin typeface="Cambria Math"/>
                      </a:rPr>
                      <m:t>𝒇</m:t>
                    </m:r>
                  </m:oMath>
                </a14:m>
                <a:r>
                  <a:rPr lang="en-US" sz="2000" dirty="0"/>
                  <a:t> be a function on </a:t>
                </a:r>
                <a14:m>
                  <m:oMath xmlns:m="http://schemas.openxmlformats.org/officeDocument/2006/math">
                    <m:r>
                      <a:rPr lang="en-US" sz="2000" b="1" i="1" dirty="0">
                        <a:solidFill>
                          <a:srgbClr val="0070C0"/>
                        </a:solidFill>
                        <a:latin typeface="Cambria Math"/>
                      </a:rPr>
                      <m:t>𝑽</m:t>
                    </m:r>
                    <m:r>
                      <a:rPr lang="en-US" sz="2000" b="1" i="1" dirty="0">
                        <a:solidFill>
                          <a:srgbClr val="0070C0"/>
                        </a:solidFill>
                        <a:latin typeface="Cambria Math"/>
                      </a:rPr>
                      <m:t> </m:t>
                    </m:r>
                  </m:oMath>
                </a14:m>
                <a:r>
                  <a:rPr lang="en-US" sz="2000" dirty="0"/>
                  <a:t>that we wish to compute</a:t>
                </a:r>
              </a:p>
              <a:p>
                <a:pPr marL="0" indent="0">
                  <a:buNone/>
                </a:pPr>
                <a:r>
                  <a:rPr lang="en-US" sz="2000" dirty="0">
                    <a:sym typeface="Wingdings" pitchFamily="2" charset="2"/>
                  </a:rPr>
                  <a:t>If </a:t>
                </a:r>
                <a14:m>
                  <m:oMath xmlns:m="http://schemas.openxmlformats.org/officeDocument/2006/math">
                    <m:r>
                      <a:rPr lang="en-US" sz="2000" b="1" i="1" dirty="0" smtClean="0">
                        <a:solidFill>
                          <a:schemeClr val="tx1"/>
                        </a:solidFill>
                        <a:latin typeface="Cambria Math"/>
                      </a:rPr>
                      <m:t>𝒇</m:t>
                    </m:r>
                    <m:r>
                      <a:rPr lang="en-US" sz="2000" b="1" i="1" dirty="0" smtClean="0">
                        <a:solidFill>
                          <a:schemeClr val="tx1"/>
                        </a:solidFill>
                        <a:latin typeface="Cambria Math"/>
                      </a:rPr>
                      <m:t>(</m:t>
                    </m:r>
                    <m:r>
                      <a:rPr lang="en-US" sz="2000" b="1" i="1" dirty="0" smtClean="0">
                        <a:solidFill>
                          <a:srgbClr val="0070C0"/>
                        </a:solidFill>
                        <a:latin typeface="Cambria Math"/>
                      </a:rPr>
                      <m:t>𝒚</m:t>
                    </m:r>
                    <m:r>
                      <a:rPr lang="en-US" sz="2000" b="1" i="1" dirty="0" smtClean="0">
                        <a:solidFill>
                          <a:schemeClr val="tx1"/>
                        </a:solidFill>
                        <a:latin typeface="Cambria Math"/>
                      </a:rPr>
                      <m:t>)</m:t>
                    </m:r>
                  </m:oMath>
                </a14:m>
                <a:r>
                  <a:rPr lang="en-US" sz="2000" dirty="0">
                    <a:sym typeface="Wingdings" pitchFamily="2" charset="2"/>
                  </a:rPr>
                  <a:t> can be expressed in terms of  </a:t>
                </a:r>
                <a:r>
                  <a:rPr lang="en-US" sz="2000" b="1" u="sng" dirty="0">
                    <a:sym typeface="Wingdings" pitchFamily="2" charset="2"/>
                  </a:rPr>
                  <a:t>ONLY</a:t>
                </a:r>
                <a:r>
                  <a:rPr lang="en-US" sz="2000" dirty="0">
                    <a:sym typeface="Wingdings" pitchFamily="2" charset="2"/>
                  </a:rPr>
                  <a:t> </a:t>
                </a:r>
                <a14:m>
                  <m:oMath xmlns:m="http://schemas.openxmlformats.org/officeDocument/2006/math">
                    <m:d>
                      <m:dPr>
                        <m:begChr m:val="{"/>
                        <m:endChr m:val="|"/>
                        <m:ctrlPr>
                          <a:rPr lang="en-US" sz="2000" b="0" i="1" dirty="0" smtClean="0">
                            <a:solidFill>
                              <a:schemeClr val="tx1"/>
                            </a:solidFill>
                            <a:latin typeface="Cambria Math" panose="02040503050406030204" pitchFamily="18" charset="0"/>
                          </a:rPr>
                        </m:ctrlPr>
                      </m:dPr>
                      <m:e>
                        <m:r>
                          <a:rPr lang="en-US" sz="2000" b="1" i="1" dirty="0" smtClean="0">
                            <a:solidFill>
                              <a:schemeClr val="tx1"/>
                            </a:solidFill>
                            <a:latin typeface="Cambria Math"/>
                          </a:rPr>
                          <m:t>𝒇</m:t>
                        </m:r>
                        <m:d>
                          <m:dPr>
                            <m:ctrlPr>
                              <a:rPr lang="en-US" sz="2000" b="1" i="1" dirty="0">
                                <a:solidFill>
                                  <a:schemeClr val="tx1"/>
                                </a:solidFill>
                                <a:latin typeface="Cambria Math" panose="02040503050406030204" pitchFamily="18" charset="0"/>
                              </a:rPr>
                            </m:ctrlPr>
                          </m:dPr>
                          <m:e>
                            <m:r>
                              <a:rPr lang="en-US" sz="2000" b="1" i="1" dirty="0" smtClean="0">
                                <a:solidFill>
                                  <a:srgbClr val="0070C0"/>
                                </a:solidFill>
                                <a:latin typeface="Cambria Math"/>
                              </a:rPr>
                              <m:t>𝒙</m:t>
                            </m:r>
                          </m:e>
                        </m:d>
                        <m:r>
                          <a:rPr lang="en-US" sz="2000" b="1" i="1" dirty="0" smtClean="0">
                            <a:solidFill>
                              <a:schemeClr val="tx1"/>
                            </a:solidFill>
                            <a:latin typeface="Cambria Math"/>
                          </a:rPr>
                          <m:t> </m:t>
                        </m:r>
                      </m:e>
                    </m:d>
                    <m:d>
                      <m:dPr>
                        <m:ctrlPr>
                          <a:rPr lang="en-US" sz="2000" i="1" dirty="0">
                            <a:latin typeface="Cambria Math" panose="02040503050406030204" pitchFamily="18" charset="0"/>
                          </a:rPr>
                        </m:ctrlPr>
                      </m:dPr>
                      <m:e>
                        <m:r>
                          <a:rPr lang="en-US" sz="2000" b="1" i="1" dirty="0" smtClean="0">
                            <a:solidFill>
                              <a:srgbClr val="0070C0"/>
                            </a:solidFill>
                            <a:latin typeface="Cambria Math"/>
                          </a:rPr>
                          <m:t>𝒙</m:t>
                        </m:r>
                        <m:r>
                          <a:rPr lang="en-US" sz="2000" b="1" i="1" dirty="0">
                            <a:latin typeface="Cambria Math"/>
                          </a:rPr>
                          <m:t>,</m:t>
                        </m:r>
                        <m:r>
                          <a:rPr lang="en-US" sz="2000" b="1" i="1" dirty="0" smtClean="0">
                            <a:solidFill>
                              <a:srgbClr val="0070C0"/>
                            </a:solidFill>
                            <a:latin typeface="Cambria Math"/>
                          </a:rPr>
                          <m:t>𝒚</m:t>
                        </m:r>
                      </m:e>
                    </m:d>
                    <m:r>
                      <a:rPr lang="en-US" sz="2000" b="1" i="1" dirty="0" smtClean="0">
                        <a:solidFill>
                          <a:srgbClr val="0070C0"/>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oMath>
                </a14:m>
                <a:r>
                  <a:rPr lang="en-US" sz="2000" dirty="0">
                    <a:sym typeface="Wingdings" pitchFamily="2" charset="2"/>
                  </a:rPr>
                  <a:t> </a:t>
                </a:r>
              </a:p>
              <a:p>
                <a:pPr marL="0" indent="0">
                  <a:buNone/>
                </a:pPr>
                <a:r>
                  <a:rPr lang="en-US" sz="2000" dirty="0">
                    <a:sym typeface="Wingdings" pitchFamily="2" charset="2"/>
                  </a:rPr>
                  <a:t>We can compute </a:t>
                </a:r>
                <a14:m>
                  <m:oMath xmlns:m="http://schemas.openxmlformats.org/officeDocument/2006/math">
                    <m:r>
                      <a:rPr lang="en-US" sz="2000" b="1" i="1" dirty="0">
                        <a:latin typeface="Cambria Math"/>
                      </a:rPr>
                      <m:t>𝒇</m:t>
                    </m:r>
                  </m:oMath>
                </a14:m>
                <a:r>
                  <a:rPr lang="en-US" sz="2000" dirty="0">
                    <a:sym typeface="Wingdings" pitchFamily="2" charset="2"/>
                  </a:rPr>
                  <a:t> by processing vertices in </a:t>
                </a:r>
                <a:r>
                  <a:rPr lang="en-US" sz="2000" u="sng" dirty="0">
                    <a:sym typeface="Wingdings" pitchFamily="2" charset="2"/>
                  </a:rPr>
                  <a:t>increasing order</a:t>
                </a:r>
                <a:r>
                  <a:rPr lang="en-US" sz="2000" dirty="0">
                    <a:sym typeface="Wingdings" pitchFamily="2" charset="2"/>
                  </a:rPr>
                  <a:t> of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p:grpSp>
        <p:nvGrpSpPr>
          <p:cNvPr id="22" name="Group 21"/>
          <p:cNvGrpSpPr/>
          <p:nvPr/>
        </p:nvGrpSpPr>
        <p:grpSpPr>
          <a:xfrm>
            <a:off x="1525859" y="3797299"/>
            <a:ext cx="2286000" cy="7434"/>
            <a:chOff x="1525859" y="3797299"/>
            <a:chExt cx="2286000" cy="7434"/>
          </a:xfrm>
        </p:grpSpPr>
        <p:cxnSp>
          <p:nvCxnSpPr>
            <p:cNvPr id="63" name="Curved Connector 62"/>
            <p:cNvCxnSpPr/>
            <p:nvPr/>
          </p:nvCxnSpPr>
          <p:spPr>
            <a:xfrm rot="5400000" flipH="1" flipV="1">
              <a:off x="2665142" y="2658016"/>
              <a:ext cx="7434" cy="2286000"/>
            </a:xfrm>
            <a:prstGeom prst="curvedConnector3">
              <a:avLst>
                <a:gd name="adj1" fmla="val -94180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7" idx="2"/>
              <a:endCxn id="15" idx="2"/>
            </p:cNvCxnSpPr>
            <p:nvPr/>
          </p:nvCxnSpPr>
          <p:spPr>
            <a:xfrm rot="5400000" flipH="1" flipV="1">
              <a:off x="3236642" y="3229516"/>
              <a:ext cx="7434" cy="1143000"/>
            </a:xfrm>
            <a:prstGeom prst="curvedConnector3">
              <a:avLst>
                <a:gd name="adj1" fmla="val -6735849"/>
              </a:avLst>
            </a:prstGeom>
            <a:ln w="28575">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ight Arrow 23"/>
              <p:cNvSpPr/>
              <p:nvPr/>
            </p:nvSpPr>
            <p:spPr>
              <a:xfrm>
                <a:off x="2514600" y="2438400"/>
                <a:ext cx="3886200"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4" name="Right Arrow 23"/>
              <p:cNvSpPr>
                <a:spLocks noRot="1" noChangeAspect="1" noMove="1" noResize="1" noEditPoints="1" noAdjustHandles="1" noChangeArrowheads="1" noChangeShapeType="1" noTextEdit="1"/>
              </p:cNvSpPr>
              <p:nvPr/>
            </p:nvSpPr>
            <p:spPr>
              <a:xfrm>
                <a:off x="2514600" y="2438400"/>
                <a:ext cx="3886200" cy="789432"/>
              </a:xfrm>
              <a:prstGeom prst="rightArrow">
                <a:avLst/>
              </a:prstGeom>
              <a:blipFill rotWithShape="1">
                <a:blip r:embed="rId5"/>
                <a:stretch>
                  <a:fillRect l="-156"/>
                </a:stretch>
              </a:blipFill>
            </p:spPr>
            <p:txBody>
              <a:bodyPr/>
              <a:lstStyle/>
              <a:p>
                <a:r>
                  <a:rPr lang="en-US">
                    <a:noFill/>
                  </a:rPr>
                  <a:t> </a:t>
                </a:r>
              </a:p>
            </p:txBody>
          </p:sp>
        </mc:Fallback>
      </mc:AlternateContent>
      <p:sp>
        <p:nvSpPr>
          <p:cNvPr id="23" name="Rectangle 22"/>
          <p:cNvSpPr/>
          <p:nvPr/>
        </p:nvSpPr>
        <p:spPr>
          <a:xfrm>
            <a:off x="4343400" y="5181600"/>
            <a:ext cx="39624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728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wipe(left)">
                                      <p:cBhvr>
                                        <p:cTn id="27" dur="350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2000"/>
                                        <p:tgtEl>
                                          <p:spTgt spid="23"/>
                                        </p:tgtEl>
                                      </p:cBhvr>
                                    </p:animEffect>
                                    <p:set>
                                      <p:cBhvr>
                                        <p:cTn id="32" dur="1" fill="hold">
                                          <p:stCondLst>
                                            <p:cond delay="1999"/>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10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21" grpId="0"/>
      <p:bldP spid="24"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lgn="ctr">
                  <a:buNone/>
                </a:pPr>
                <a:r>
                  <a:rPr lang="en-US" sz="2000" b="1" dirty="0">
                    <a:solidFill>
                      <a:srgbClr val="C00000"/>
                    </a:solidFill>
                    <a:sym typeface="Wingdings" pitchFamily="2" charset="2"/>
                  </a:rPr>
                  <a:t>Example: </a:t>
                </a:r>
                <a:r>
                  <a:rPr lang="en-US" sz="2000" b="1" dirty="0">
                    <a:solidFill>
                      <a:srgbClr val="002060"/>
                    </a:solidFill>
                    <a:sym typeface="Wingdings" pitchFamily="2" charset="2"/>
                  </a:rPr>
                  <a:t>Single source shortest paths</a:t>
                </a:r>
              </a:p>
              <a:p>
                <a:pPr marL="0" indent="0">
                  <a:buNone/>
                </a:pPr>
                <a14:m>
                  <m:oMath xmlns:m="http://schemas.openxmlformats.org/officeDocument/2006/math">
                    <m:r>
                      <a:rPr lang="en-US" sz="2000" b="1" i="1" dirty="0" smtClean="0">
                        <a:solidFill>
                          <a:schemeClr val="tx1"/>
                        </a:solidFill>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the distance from source </a:t>
                </a:r>
                <a14:m>
                  <m:oMath xmlns:m="http://schemas.openxmlformats.org/officeDocument/2006/math">
                    <m:r>
                      <a:rPr lang="en-US" sz="2000" b="1" i="1" dirty="0" smtClean="0">
                        <a:solidFill>
                          <a:srgbClr val="0070C0"/>
                        </a:solidFill>
                        <a:latin typeface="Cambria Math"/>
                      </a:rPr>
                      <m:t>𝒔</m:t>
                    </m:r>
                  </m:oMath>
                </a14:m>
                <a:r>
                  <a:rPr lang="en-US" sz="2000" dirty="0">
                    <a:sym typeface="Wingdings" pitchFamily="2" charset="2"/>
                  </a:rPr>
                  <a:t>.</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smtClean="0">
                        <a:solidFill>
                          <a:srgbClr val="0070C0"/>
                        </a:solidFill>
                        <a:latin typeface="Cambria Math"/>
                      </a:rPr>
                      <m:t>𝒔</m:t>
                    </m:r>
                    <m:r>
                      <a:rPr lang="en-US" sz="2000" b="1" i="1" dirty="0">
                        <a:latin typeface="Cambria Math"/>
                      </a:rPr>
                      <m:t>)</m:t>
                    </m:r>
                  </m:oMath>
                </a14:m>
                <a:r>
                  <a:rPr lang="en-US" sz="2000" dirty="0">
                    <a:sym typeface="Wingdings" pitchFamily="2" charset="2"/>
                  </a:rPr>
                  <a:t>=0;</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a:t>
                </a:r>
                <a14:m>
                  <m:oMath xmlns:m="http://schemas.openxmlformats.org/officeDocument/2006/math">
                    <m:r>
                      <a:rPr lang="en-US" sz="2000" b="1" i="1" dirty="0" smtClean="0">
                        <a:solidFill>
                          <a:srgbClr val="7030A0"/>
                        </a:solidFill>
                        <a:latin typeface="Cambria Math"/>
                        <a:sym typeface="Wingdings" pitchFamily="2" charset="2"/>
                      </a:rPr>
                      <m:t>𝒎𝒊𝒏</m:t>
                    </m:r>
                  </m:oMath>
                </a14:m>
                <a:r>
                  <a:rPr lang="en-US" sz="2000" b="1" dirty="0">
                    <a:solidFill>
                      <a:srgbClr val="7030A0"/>
                    </a:solidFill>
                  </a:rPr>
                  <a:t> </a:t>
                </a:r>
                <a14:m>
                  <m:oMath xmlns:m="http://schemas.openxmlformats.org/officeDocument/2006/math">
                    <m:d>
                      <m:dPr>
                        <m:begChr m:val="{"/>
                        <m:endChr m:val="|"/>
                        <m:ctrlPr>
                          <a:rPr lang="en-US" sz="2000" i="1" dirty="0">
                            <a:latin typeface="Cambria Math" panose="02040503050406030204" pitchFamily="18" charset="0"/>
                          </a:rPr>
                        </m:ctrlPr>
                      </m:dPr>
                      <m:e>
                        <m:r>
                          <a:rPr lang="en-US" sz="2000" b="1" i="1" dirty="0">
                            <a:latin typeface="Cambria Math"/>
                          </a:rPr>
                          <m:t>𝒇</m:t>
                        </m:r>
                        <m:d>
                          <m:dPr>
                            <m:ctrlPr>
                              <a:rPr lang="en-US" sz="2000" b="1" i="1" dirty="0">
                                <a:latin typeface="Cambria Math" panose="02040503050406030204" pitchFamily="18" charset="0"/>
                              </a:rPr>
                            </m:ctrlPr>
                          </m:dPr>
                          <m:e>
                            <m:r>
                              <a:rPr lang="en-US" sz="2000" b="1" i="1" dirty="0">
                                <a:solidFill>
                                  <a:srgbClr val="0070C0"/>
                                </a:solidFill>
                                <a:latin typeface="Cambria Math"/>
                              </a:rPr>
                              <m:t>𝒙</m:t>
                            </m:r>
                          </m:e>
                        </m:d>
                        <m:r>
                          <a:rPr lang="en-US" sz="2000" b="1" i="1" dirty="0" smtClean="0">
                            <a:latin typeface="Cambria Math"/>
                          </a:rPr>
                          <m:t>+</m:t>
                        </m:r>
                        <m:r>
                          <a:rPr lang="en-US" sz="2000" b="1" i="1" dirty="0" smtClean="0">
                            <a:latin typeface="Cambria Math"/>
                          </a:rPr>
                          <m:t>𝝎</m:t>
                        </m:r>
                        <m:r>
                          <a:rPr lang="en-US" sz="2000" b="1" i="1" dirty="0" smtClean="0">
                            <a:latin typeface="Cambria Math"/>
                          </a:rPr>
                          <m:t>(</m:t>
                        </m:r>
                        <m:r>
                          <a:rPr lang="en-US" sz="2000" b="1" i="1" dirty="0" smtClean="0">
                            <a:solidFill>
                              <a:srgbClr val="0070C0"/>
                            </a:solidFill>
                            <a:latin typeface="Cambria Math"/>
                          </a:rPr>
                          <m:t>𝒙</m:t>
                        </m:r>
                        <m:r>
                          <a:rPr lang="en-US" sz="2000" b="1" i="1" dirty="0" smtClean="0">
                            <a:latin typeface="Cambria Math"/>
                          </a:rPr>
                          <m:t>,</m:t>
                        </m:r>
                        <m:r>
                          <a:rPr lang="en-US" sz="2000" b="1" i="1" dirty="0" smtClean="0">
                            <a:solidFill>
                              <a:srgbClr val="0070C0"/>
                            </a:solidFill>
                            <a:latin typeface="Cambria Math"/>
                          </a:rPr>
                          <m:t>𝒚</m:t>
                        </m:r>
                        <m:r>
                          <a:rPr lang="en-US" sz="2000" b="1" i="1" dirty="0" smtClean="0">
                            <a:latin typeface="Cambria Math"/>
                          </a:rPr>
                          <m:t>)</m:t>
                        </m:r>
                      </m:e>
                    </m:d>
                    <m:d>
                      <m:dPr>
                        <m:ctrlPr>
                          <a:rPr lang="en-US" sz="2000" i="1" dirty="0">
                            <a:latin typeface="Cambria Math" panose="02040503050406030204" pitchFamily="18" charset="0"/>
                          </a:rPr>
                        </m:ctrlPr>
                      </m:dPr>
                      <m:e>
                        <m:r>
                          <a:rPr lang="en-US" sz="2000" b="1" i="1" dirty="0">
                            <a:solidFill>
                              <a:srgbClr val="0070C0"/>
                            </a:solidFill>
                            <a:latin typeface="Cambria Math"/>
                          </a:rPr>
                          <m:t>𝒙</m:t>
                        </m:r>
                        <m:r>
                          <a:rPr lang="en-US" sz="2000" b="1" i="1" dirty="0">
                            <a:latin typeface="Cambria Math"/>
                          </a:rPr>
                          <m:t>,</m:t>
                        </m:r>
                        <m:r>
                          <a:rPr lang="en-US" sz="2000" b="1" i="1" dirty="0">
                            <a:solidFill>
                              <a:srgbClr val="0070C0"/>
                            </a:solidFill>
                            <a:latin typeface="Cambria Math"/>
                          </a:rPr>
                          <m:t>𝒚</m:t>
                        </m:r>
                      </m:e>
                    </m:d>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latin typeface="Cambria Math"/>
                      </a:rPr>
                      <m:t>}</m:t>
                    </m:r>
                  </m:oMath>
                </a14:m>
                <a:r>
                  <a:rPr lang="en-US" sz="2000" dirty="0">
                    <a:sym typeface="Wingdings" pitchFamily="2" charset="2"/>
                  </a:rPr>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b="-8086"/>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p:grpSp>
        <p:nvGrpSpPr>
          <p:cNvPr id="22" name="Group 21"/>
          <p:cNvGrpSpPr/>
          <p:nvPr/>
        </p:nvGrpSpPr>
        <p:grpSpPr>
          <a:xfrm>
            <a:off x="1525859" y="3797299"/>
            <a:ext cx="2286000" cy="7434"/>
            <a:chOff x="1525859" y="3797299"/>
            <a:chExt cx="2286000" cy="7434"/>
          </a:xfrm>
        </p:grpSpPr>
        <p:cxnSp>
          <p:nvCxnSpPr>
            <p:cNvPr id="63" name="Curved Connector 62"/>
            <p:cNvCxnSpPr/>
            <p:nvPr/>
          </p:nvCxnSpPr>
          <p:spPr>
            <a:xfrm rot="5400000" flipH="1" flipV="1">
              <a:off x="2665142" y="2658016"/>
              <a:ext cx="7434" cy="2286000"/>
            </a:xfrm>
            <a:prstGeom prst="curvedConnector3">
              <a:avLst>
                <a:gd name="adj1" fmla="val -94180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7" idx="2"/>
              <a:endCxn id="15" idx="2"/>
            </p:cNvCxnSpPr>
            <p:nvPr/>
          </p:nvCxnSpPr>
          <p:spPr>
            <a:xfrm rot="5400000" flipH="1" flipV="1">
              <a:off x="3236642" y="3229516"/>
              <a:ext cx="7434" cy="1143000"/>
            </a:xfrm>
            <a:prstGeom prst="curvedConnector3">
              <a:avLst>
                <a:gd name="adj1" fmla="val -6735849"/>
              </a:avLst>
            </a:prstGeom>
            <a:ln w="28575">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ight Arrow 22"/>
              <p:cNvSpPr/>
              <p:nvPr/>
            </p:nvSpPr>
            <p:spPr>
              <a:xfrm>
                <a:off x="2514600" y="2438400"/>
                <a:ext cx="3886200"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3" name="Right Arrow 22"/>
              <p:cNvSpPr>
                <a:spLocks noRot="1" noChangeAspect="1" noMove="1" noResize="1" noEditPoints="1" noAdjustHandles="1" noChangeArrowheads="1" noChangeShapeType="1" noTextEdit="1"/>
              </p:cNvSpPr>
              <p:nvPr/>
            </p:nvSpPr>
            <p:spPr>
              <a:xfrm>
                <a:off x="2514600" y="2438400"/>
                <a:ext cx="3886200" cy="789432"/>
              </a:xfrm>
              <a:prstGeom prst="rightArrow">
                <a:avLst/>
              </a:prstGeom>
              <a:blipFill rotWithShape="1">
                <a:blip r:embed="rId5"/>
                <a:stretch>
                  <a:fillRect l="-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Down Ribbon 23"/>
              <p:cNvSpPr/>
              <p:nvPr/>
            </p:nvSpPr>
            <p:spPr>
              <a:xfrm>
                <a:off x="6553200" y="4299466"/>
                <a:ext cx="2133600" cy="656582"/>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smtClean="0">
                        <a:solidFill>
                          <a:srgbClr val="002060"/>
                        </a:solidFill>
                        <a:latin typeface="Cambria Math"/>
                      </a:rPr>
                      <m:t>𝑶</m:t>
                    </m:r>
                    <m:r>
                      <a:rPr lang="en-US" b="1" i="1" dirty="0" smtClean="0">
                        <a:solidFill>
                          <a:srgbClr val="002060"/>
                        </a:solidFill>
                        <a:latin typeface="Cambria Math"/>
                      </a:rPr>
                      <m:t>(</m:t>
                    </m:r>
                    <m:r>
                      <a:rPr lang="en-US" b="1" i="1" dirty="0">
                        <a:solidFill>
                          <a:srgbClr val="0070C0"/>
                        </a:solidFill>
                        <a:latin typeface="Cambria Math"/>
                      </a:rPr>
                      <m:t>𝒎</m:t>
                    </m:r>
                    <m:r>
                      <a:rPr lang="en-US" b="1" i="1" dirty="0">
                        <a:solidFill>
                          <a:srgbClr val="0070C0"/>
                        </a:solidFill>
                        <a:latin typeface="Cambria Math"/>
                      </a:rPr>
                      <m:t>+</m:t>
                    </m:r>
                    <m:r>
                      <a:rPr lang="en-US" b="1" i="1" dirty="0">
                        <a:solidFill>
                          <a:srgbClr val="0070C0"/>
                        </a:solidFill>
                        <a:latin typeface="Cambria Math"/>
                      </a:rPr>
                      <m:t>𝒏</m:t>
                    </m:r>
                    <m:r>
                      <a:rPr lang="en-US" b="1" i="1" dirty="0" smtClean="0">
                        <a:solidFill>
                          <a:srgbClr val="002060"/>
                        </a:solidFill>
                        <a:latin typeface="Cambria Math"/>
                      </a:rPr>
                      <m:t>)</m:t>
                    </m:r>
                  </m:oMath>
                </a14:m>
                <a:r>
                  <a:rPr lang="en-US" b="1" dirty="0">
                    <a:solidFill>
                      <a:srgbClr val="002060"/>
                    </a:solidFill>
                  </a:rPr>
                  <a:t> </a:t>
                </a:r>
                <a:r>
                  <a:rPr lang="en-US" dirty="0">
                    <a:solidFill>
                      <a:srgbClr val="002060"/>
                    </a:solidFill>
                  </a:rPr>
                  <a:t>time </a:t>
                </a:r>
                <a:r>
                  <a:rPr lang="en-US" dirty="0" err="1">
                    <a:solidFill>
                      <a:srgbClr val="002060"/>
                    </a:solidFill>
                  </a:rPr>
                  <a:t>algo</a:t>
                </a:r>
                <a:endParaRPr lang="en-US" dirty="0">
                  <a:solidFill>
                    <a:srgbClr val="002060"/>
                  </a:solidFill>
                </a:endParaRPr>
              </a:p>
            </p:txBody>
          </p:sp>
        </mc:Choice>
        <mc:Fallback xmlns="">
          <p:sp>
            <p:nvSpPr>
              <p:cNvPr id="24" name="Down Ribbon 23"/>
              <p:cNvSpPr>
                <a:spLocks noRot="1" noChangeAspect="1" noMove="1" noResize="1" noEditPoints="1" noAdjustHandles="1" noChangeArrowheads="1" noChangeShapeType="1" noTextEdit="1"/>
              </p:cNvSpPr>
              <p:nvPr/>
            </p:nvSpPr>
            <p:spPr>
              <a:xfrm>
                <a:off x="6553200" y="4299466"/>
                <a:ext cx="2133600" cy="656582"/>
              </a:xfrm>
              <a:prstGeom prst="ribbon">
                <a:avLst>
                  <a:gd name="adj1" fmla="val 16667"/>
                  <a:gd name="adj2" fmla="val 75000"/>
                </a:avLst>
              </a:prstGeom>
              <a:blipFill rotWithShape="1">
                <a:blip r:embed="rId6"/>
                <a:stretch>
                  <a:fillRect b="-19643"/>
                </a:stretch>
              </a:blipFill>
            </p:spPr>
            <p:txBody>
              <a:bodyPr/>
              <a:lstStyle/>
              <a:p>
                <a:r>
                  <a:rPr lang="en-US">
                    <a:noFill/>
                  </a:rPr>
                  <a:t> </a:t>
                </a:r>
              </a:p>
            </p:txBody>
          </p:sp>
        </mc:Fallback>
      </mc:AlternateContent>
    </p:spTree>
    <p:extLst>
      <p:ext uri="{BB962C8B-B14F-4D97-AF65-F5344CB8AC3E}">
        <p14:creationId xmlns:p14="http://schemas.microsoft.com/office/powerpoint/2010/main" val="292172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0" end="10"/>
                                            </p:txEl>
                                          </p:spTgt>
                                        </p:tgtEl>
                                        <p:attrNameLst>
                                          <p:attrName>style.visibility</p:attrName>
                                        </p:attrNameLst>
                                      </p:cBhvr>
                                      <p:to>
                                        <p:strVal val="visible"/>
                                      </p:to>
                                    </p:set>
                                    <p:animEffect transition="in" filter="fade">
                                      <p:cBhvr>
                                        <p:cTn id="12" dur="500"/>
                                        <p:tgtEl>
                                          <p:spTgt spid="5">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animEffect transition="in" filter="fade">
                                      <p:cBhvr>
                                        <p:cTn id="17" dur="500"/>
                                        <p:tgtEl>
                                          <p:spTgt spid="5">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2" end="12"/>
                                            </p:txEl>
                                          </p:spTgt>
                                        </p:tgtEl>
                                        <p:attrNameLst>
                                          <p:attrName>style.visibility</p:attrName>
                                        </p:attrNameLst>
                                      </p:cBhvr>
                                      <p:to>
                                        <p:strVal val="visible"/>
                                      </p:to>
                                    </p:set>
                                    <p:animEffect transition="in" filter="fade">
                                      <p:cBhvr>
                                        <p:cTn id="22" dur="500"/>
                                        <p:tgtEl>
                                          <p:spTgt spid="5">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4" grpId="0" animBg="1"/>
      <p:bldP spid="2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r>
                  <a:rPr lang="en-US" sz="2000" dirty="0">
                    <a:sym typeface="Wingdings" pitchFamily="2" charset="2"/>
                  </a:rPr>
                  <a:t>Let </a:t>
                </a:r>
                <a14:m>
                  <m:oMath xmlns:m="http://schemas.openxmlformats.org/officeDocument/2006/math">
                    <m:r>
                      <a:rPr lang="en-US" sz="2000" b="1" i="1" dirty="0" smtClean="0">
                        <a:solidFill>
                          <a:schemeClr val="tx1"/>
                        </a:solidFill>
                        <a:latin typeface="Cambria Math"/>
                      </a:rPr>
                      <m:t>𝒇</m:t>
                    </m:r>
                  </m:oMath>
                </a14:m>
                <a:r>
                  <a:rPr lang="en-US" sz="2000" dirty="0"/>
                  <a:t> be a function on </a:t>
                </a:r>
                <a14:m>
                  <m:oMath xmlns:m="http://schemas.openxmlformats.org/officeDocument/2006/math">
                    <m:r>
                      <a:rPr lang="en-US" sz="2000" b="1" i="1" dirty="0">
                        <a:solidFill>
                          <a:srgbClr val="0070C0"/>
                        </a:solidFill>
                        <a:latin typeface="Cambria Math"/>
                      </a:rPr>
                      <m:t>𝑽</m:t>
                    </m:r>
                    <m:r>
                      <a:rPr lang="en-US" sz="2000" b="1" i="1" dirty="0">
                        <a:solidFill>
                          <a:srgbClr val="0070C0"/>
                        </a:solidFill>
                        <a:latin typeface="Cambria Math"/>
                      </a:rPr>
                      <m:t> </m:t>
                    </m:r>
                  </m:oMath>
                </a14:m>
                <a:r>
                  <a:rPr lang="en-US" sz="2000" dirty="0"/>
                  <a:t>that we wish to compute</a:t>
                </a:r>
              </a:p>
              <a:p>
                <a:pPr marL="0" indent="0">
                  <a:buNone/>
                </a:pPr>
                <a:r>
                  <a:rPr lang="en-US" sz="2000" dirty="0">
                    <a:sym typeface="Wingdings" pitchFamily="2" charset="2"/>
                  </a:rPr>
                  <a:t>If </a:t>
                </a:r>
                <a14:m>
                  <m:oMath xmlns:m="http://schemas.openxmlformats.org/officeDocument/2006/math">
                    <m:r>
                      <a:rPr lang="en-US" sz="2000" b="1" i="1" dirty="0" smtClean="0">
                        <a:solidFill>
                          <a:schemeClr val="tx1"/>
                        </a:solidFill>
                        <a:latin typeface="Cambria Math"/>
                      </a:rPr>
                      <m:t>𝒇</m:t>
                    </m:r>
                    <m:r>
                      <a:rPr lang="en-US" sz="2000" b="1" i="1" dirty="0" smtClean="0">
                        <a:solidFill>
                          <a:schemeClr val="tx1"/>
                        </a:solidFill>
                        <a:latin typeface="Cambria Math"/>
                      </a:rPr>
                      <m:t>(</m:t>
                    </m:r>
                    <m:r>
                      <a:rPr lang="en-US" sz="2000" b="1" i="1" dirty="0" smtClean="0">
                        <a:solidFill>
                          <a:srgbClr val="0070C0"/>
                        </a:solidFill>
                        <a:latin typeface="Cambria Math"/>
                      </a:rPr>
                      <m:t>𝒚</m:t>
                    </m:r>
                    <m:r>
                      <a:rPr lang="en-US" sz="2000" b="1" i="1" dirty="0" smtClean="0">
                        <a:solidFill>
                          <a:schemeClr val="tx1"/>
                        </a:solidFill>
                        <a:latin typeface="Cambria Math"/>
                      </a:rPr>
                      <m:t>)</m:t>
                    </m:r>
                  </m:oMath>
                </a14:m>
                <a:r>
                  <a:rPr lang="en-US" sz="2000" dirty="0">
                    <a:sym typeface="Wingdings" pitchFamily="2" charset="2"/>
                  </a:rPr>
                  <a:t> can be expressed in terms of  </a:t>
                </a:r>
                <a:r>
                  <a:rPr lang="en-US" sz="2000" b="1" u="sng" dirty="0">
                    <a:sym typeface="Wingdings" pitchFamily="2" charset="2"/>
                  </a:rPr>
                  <a:t>ONLY</a:t>
                </a:r>
                <a:r>
                  <a:rPr lang="en-US" sz="2000" dirty="0">
                    <a:sym typeface="Wingdings" pitchFamily="2" charset="2"/>
                  </a:rPr>
                  <a:t> </a:t>
                </a:r>
                <a14:m>
                  <m:oMath xmlns:m="http://schemas.openxmlformats.org/officeDocument/2006/math">
                    <m:d>
                      <m:dPr>
                        <m:begChr m:val="{"/>
                        <m:endChr m:val="|"/>
                        <m:ctrlPr>
                          <a:rPr lang="en-US" sz="2000" b="0" i="1" dirty="0" smtClean="0">
                            <a:solidFill>
                              <a:schemeClr val="tx1"/>
                            </a:solidFill>
                            <a:latin typeface="Cambria Math" panose="02040503050406030204" pitchFamily="18" charset="0"/>
                          </a:rPr>
                        </m:ctrlPr>
                      </m:dPr>
                      <m:e>
                        <m:r>
                          <a:rPr lang="en-US" sz="2000" b="1" i="1" dirty="0" smtClean="0">
                            <a:solidFill>
                              <a:schemeClr val="tx1"/>
                            </a:solidFill>
                            <a:latin typeface="Cambria Math"/>
                          </a:rPr>
                          <m:t>𝒇</m:t>
                        </m:r>
                        <m:d>
                          <m:dPr>
                            <m:ctrlPr>
                              <a:rPr lang="en-US" sz="2000" b="1" i="1" dirty="0">
                                <a:solidFill>
                                  <a:schemeClr val="tx1"/>
                                </a:solidFill>
                                <a:latin typeface="Cambria Math" panose="02040503050406030204" pitchFamily="18" charset="0"/>
                              </a:rPr>
                            </m:ctrlPr>
                          </m:dPr>
                          <m:e>
                            <m:r>
                              <a:rPr lang="en-US" sz="2000" b="1" i="1" dirty="0" smtClean="0">
                                <a:solidFill>
                                  <a:srgbClr val="0070C0"/>
                                </a:solidFill>
                                <a:latin typeface="Cambria Math"/>
                              </a:rPr>
                              <m:t>𝒛</m:t>
                            </m:r>
                          </m:e>
                        </m:d>
                        <m:r>
                          <a:rPr lang="en-US" sz="2000" b="1" i="1" dirty="0" smtClean="0">
                            <a:solidFill>
                              <a:schemeClr val="tx1"/>
                            </a:solidFill>
                            <a:latin typeface="Cambria Math"/>
                          </a:rPr>
                          <m:t> </m:t>
                        </m:r>
                      </m:e>
                    </m:d>
                    <m:d>
                      <m:dPr>
                        <m:ctrlPr>
                          <a:rPr lang="en-US" sz="2000" i="1" dirty="0">
                            <a:latin typeface="Cambria Math" panose="02040503050406030204" pitchFamily="18" charset="0"/>
                          </a:rPr>
                        </m:ctrlPr>
                      </m:dPr>
                      <m:e>
                        <m:r>
                          <a:rPr lang="en-US" sz="2000" b="1" i="1" dirty="0" smtClean="0">
                            <a:solidFill>
                              <a:srgbClr val="0070C0"/>
                            </a:solidFill>
                            <a:latin typeface="Cambria Math"/>
                          </a:rPr>
                          <m:t>𝒚</m:t>
                        </m:r>
                        <m:r>
                          <a:rPr lang="en-US" sz="2000" b="0" i="1" dirty="0" smtClean="0">
                            <a:solidFill>
                              <a:schemeClr val="tx1"/>
                            </a:solidFill>
                            <a:latin typeface="Cambria Math"/>
                          </a:rPr>
                          <m:t>,</m:t>
                        </m:r>
                        <m:r>
                          <a:rPr lang="en-US" sz="2000" b="1" i="1" dirty="0" smtClean="0">
                            <a:solidFill>
                              <a:srgbClr val="0070C0"/>
                            </a:solidFill>
                            <a:latin typeface="Cambria Math"/>
                          </a:rPr>
                          <m:t>𝒛</m:t>
                        </m:r>
                      </m:e>
                    </m:d>
                    <m:r>
                      <a:rPr lang="en-US" sz="2000" b="1" i="1" dirty="0" smtClean="0">
                        <a:solidFill>
                          <a:srgbClr val="0070C0"/>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oMath>
                </a14:m>
                <a:r>
                  <a:rPr lang="en-US" sz="2000" dirty="0">
                    <a:sym typeface="Wingdings" pitchFamily="2" charset="2"/>
                  </a:rPr>
                  <a:t> </a:t>
                </a:r>
              </a:p>
              <a:p>
                <a:pPr marL="0" indent="0">
                  <a:buNone/>
                </a:pPr>
                <a:r>
                  <a:rPr lang="en-US" sz="2000" dirty="0">
                    <a:sym typeface="Wingdings" pitchFamily="2" charset="2"/>
                  </a:rPr>
                  <a:t>We can compute </a:t>
                </a:r>
                <a14:m>
                  <m:oMath xmlns:m="http://schemas.openxmlformats.org/officeDocument/2006/math">
                    <m:r>
                      <a:rPr lang="en-US" sz="2000" b="1" i="1" dirty="0">
                        <a:latin typeface="Cambria Math"/>
                      </a:rPr>
                      <m:t>𝒇</m:t>
                    </m:r>
                  </m:oMath>
                </a14:m>
                <a:r>
                  <a:rPr lang="en-US" sz="2000" dirty="0">
                    <a:sym typeface="Wingdings" pitchFamily="2" charset="2"/>
                  </a:rPr>
                  <a:t> by processing vertices in </a:t>
                </a:r>
                <a:r>
                  <a:rPr lang="en-US" sz="2000" u="sng" dirty="0">
                    <a:sym typeface="Wingdings" pitchFamily="2" charset="2"/>
                  </a:rPr>
                  <a:t>decreasing order</a:t>
                </a:r>
                <a:r>
                  <a:rPr lang="en-US" sz="2000" dirty="0">
                    <a:sym typeface="Wingdings" pitchFamily="2" charset="2"/>
                  </a:rPr>
                  <a:t> of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ight Arrow 22"/>
              <p:cNvSpPr/>
              <p:nvPr/>
            </p:nvSpPr>
            <p:spPr>
              <a:xfrm flipH="1">
                <a:off x="2739482" y="2438400"/>
                <a:ext cx="3813717"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3" name="Right Arrow 22"/>
              <p:cNvSpPr>
                <a:spLocks noRot="1" noChangeAspect="1" noMove="1" noResize="1" noEditPoints="1" noAdjustHandles="1" noChangeArrowheads="1" noChangeShapeType="1" noTextEdit="1"/>
              </p:cNvSpPr>
              <p:nvPr/>
            </p:nvSpPr>
            <p:spPr>
              <a:xfrm flipH="1">
                <a:off x="2739482" y="2438400"/>
                <a:ext cx="3813717" cy="789432"/>
              </a:xfrm>
              <a:prstGeom prst="rightArrow">
                <a:avLst/>
              </a:prstGeom>
              <a:blipFill rotWithShape="1">
                <a:blip r:embed="rId5"/>
                <a:stretch>
                  <a:fillRect r="-2377"/>
                </a:stretch>
              </a:blipFill>
            </p:spPr>
            <p:txBody>
              <a:bodyPr/>
              <a:lstStyle/>
              <a:p>
                <a:r>
                  <a:rPr lang="en-US">
                    <a:noFill/>
                  </a:rPr>
                  <a:t> </a:t>
                </a:r>
              </a:p>
            </p:txBody>
          </p:sp>
        </mc:Fallback>
      </mc:AlternateContent>
      <p:grpSp>
        <p:nvGrpSpPr>
          <p:cNvPr id="2" name="Group 1"/>
          <p:cNvGrpSpPr/>
          <p:nvPr/>
        </p:nvGrpSpPr>
        <p:grpSpPr>
          <a:xfrm>
            <a:off x="3818208" y="3790949"/>
            <a:ext cx="1744157" cy="12700"/>
            <a:chOff x="3818208" y="3790949"/>
            <a:chExt cx="1744157" cy="12700"/>
          </a:xfrm>
        </p:grpSpPr>
        <p:cxnSp>
          <p:nvCxnSpPr>
            <p:cNvPr id="22" name="Curved Connector 21"/>
            <p:cNvCxnSpPr/>
            <p:nvPr/>
          </p:nvCxnSpPr>
          <p:spPr>
            <a:xfrm rot="16200000" flipH="1">
              <a:off x="4096639" y="351251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4683937" y="292522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343400" y="5181600"/>
            <a:ext cx="39624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352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wipe(left)">
                                      <p:cBhvr>
                                        <p:cTn id="27" dur="375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2000"/>
                                        <p:tgtEl>
                                          <p:spTgt spid="25"/>
                                        </p:tgtEl>
                                      </p:cBhvr>
                                    </p:animEffect>
                                    <p:set>
                                      <p:cBhvr>
                                        <p:cTn id="32" dur="1" fill="hold">
                                          <p:stCondLst>
                                            <p:cond delay="19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righ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21" grpId="0"/>
      <p:bldP spid="23"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b="1" dirty="0">
                  <a:solidFill>
                    <a:srgbClr val="C00000"/>
                  </a:solidFill>
                  <a:sym typeface="Wingdings" pitchFamily="2" charset="2"/>
                </a:endParaRPr>
              </a:p>
              <a:p>
                <a:pPr marL="0" indent="0" algn="ctr">
                  <a:buNone/>
                </a:pPr>
                <a:r>
                  <a:rPr lang="en-US" sz="2000" b="1" dirty="0">
                    <a:solidFill>
                      <a:srgbClr val="C00000"/>
                    </a:solidFill>
                    <a:sym typeface="Wingdings" pitchFamily="2" charset="2"/>
                  </a:rPr>
                  <a:t>Example: </a:t>
                </a:r>
                <a:r>
                  <a:rPr lang="en-US" sz="2000" b="1" dirty="0">
                    <a:solidFill>
                      <a:srgbClr val="002060"/>
                    </a:solidFill>
                    <a:sym typeface="Wingdings" pitchFamily="2" charset="2"/>
                  </a:rPr>
                  <a:t>Number of paths to a vertex </a:t>
                </a:r>
                <a14:m>
                  <m:oMath xmlns:m="http://schemas.openxmlformats.org/officeDocument/2006/math">
                    <m:r>
                      <a:rPr lang="en-US" sz="2000" b="1" i="1" dirty="0">
                        <a:solidFill>
                          <a:srgbClr val="0070C0"/>
                        </a:solidFill>
                        <a:latin typeface="Cambria Math"/>
                      </a:rPr>
                      <m:t>𝒕</m:t>
                    </m:r>
                    <m:r>
                      <a:rPr lang="en-US" sz="2000" b="1" i="1" dirty="0">
                        <a:solidFill>
                          <a:srgbClr val="0070C0"/>
                        </a:solidFill>
                        <a:latin typeface="Cambria Math"/>
                      </a:rPr>
                      <m:t> </m:t>
                    </m:r>
                  </m:oMath>
                </a14:m>
                <a:endParaRPr lang="en-US" sz="2000" b="1" dirty="0">
                  <a:solidFill>
                    <a:srgbClr val="C00000"/>
                  </a:solidFill>
                  <a:sym typeface="Wingdings" pitchFamily="2" charset="2"/>
                </a:endParaRPr>
              </a:p>
              <a:p>
                <a:pPr marL="0" indent="0">
                  <a:buNone/>
                </a:pP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the number of paths to  </a:t>
                </a:r>
                <a14:m>
                  <m:oMath xmlns:m="http://schemas.openxmlformats.org/officeDocument/2006/math">
                    <m:r>
                      <a:rPr lang="en-US" sz="2000" b="1" i="1" dirty="0" smtClean="0">
                        <a:solidFill>
                          <a:srgbClr val="0070C0"/>
                        </a:solidFill>
                        <a:latin typeface="Cambria Math"/>
                      </a:rPr>
                      <m:t>𝒕</m:t>
                    </m:r>
                  </m:oMath>
                </a14:m>
                <a:r>
                  <a:rPr lang="en-US" sz="2000" dirty="0">
                    <a:sym typeface="Wingdings" pitchFamily="2" charset="2"/>
                  </a:rPr>
                  <a:t>.</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smtClean="0">
                        <a:solidFill>
                          <a:srgbClr val="0070C0"/>
                        </a:solidFill>
                        <a:latin typeface="Cambria Math"/>
                      </a:rPr>
                      <m:t>𝒕</m:t>
                    </m:r>
                    <m:r>
                      <a:rPr lang="en-US" sz="2000" b="1" i="1" dirty="0">
                        <a:latin typeface="Cambria Math"/>
                      </a:rPr>
                      <m:t>)</m:t>
                    </m:r>
                  </m:oMath>
                </a14:m>
                <a:r>
                  <a:rPr lang="en-US" sz="2000" dirty="0">
                    <a:sym typeface="Wingdings" pitchFamily="2" charset="2"/>
                  </a:rPr>
                  <a:t>=1;</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a:t>
                </a:r>
                <a14:m>
                  <m:oMath xmlns:m="http://schemas.openxmlformats.org/officeDocument/2006/math">
                    <m:nary>
                      <m:naryPr>
                        <m:chr m:val="∑"/>
                        <m:supHide m:val="on"/>
                        <m:ctrlPr>
                          <a:rPr lang="en-US" sz="2000" b="1" i="1" dirty="0" smtClean="0">
                            <a:solidFill>
                              <a:srgbClr val="7030A0"/>
                            </a:solidFill>
                            <a:latin typeface="Cambria Math" panose="02040503050406030204" pitchFamily="18" charset="0"/>
                            <a:sym typeface="Wingdings" pitchFamily="2" charset="2"/>
                          </a:rPr>
                        </m:ctrlPr>
                      </m:naryPr>
                      <m:sub>
                        <m:d>
                          <m:dPr>
                            <m:ctrlPr>
                              <a:rPr lang="en-US" sz="2000" i="1" dirty="0">
                                <a:latin typeface="Cambria Math" panose="02040503050406030204" pitchFamily="18" charset="0"/>
                              </a:rPr>
                            </m:ctrlPr>
                          </m:dPr>
                          <m:e>
                            <m:r>
                              <a:rPr lang="en-US" sz="2000" b="1" i="1" dirty="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𝒛</m:t>
                            </m:r>
                          </m:e>
                        </m:d>
                        <m:r>
                          <a:rPr lang="en-US" sz="2000" b="1" i="1" dirty="0">
                            <a:solidFill>
                              <a:srgbClr val="0070C0"/>
                            </a:solidFill>
                            <a:latin typeface="Cambria Math"/>
                          </a:rPr>
                          <m:t>∈</m:t>
                        </m:r>
                        <m:r>
                          <a:rPr lang="en-US" sz="2000" b="1" i="1" dirty="0">
                            <a:solidFill>
                              <a:srgbClr val="0070C0"/>
                            </a:solidFill>
                            <a:latin typeface="Cambria Math"/>
                          </a:rPr>
                          <m:t>𝑬</m:t>
                        </m:r>
                      </m:sub>
                      <m:sup/>
                      <m:e>
                        <m:r>
                          <a:rPr lang="en-US" sz="2000" b="1" i="1" dirty="0">
                            <a:latin typeface="Cambria Math"/>
                          </a:rPr>
                          <m:t>𝒇</m:t>
                        </m:r>
                        <m:d>
                          <m:dPr>
                            <m:ctrlPr>
                              <a:rPr lang="en-US" sz="2000" b="1" i="1" dirty="0">
                                <a:latin typeface="Cambria Math" panose="02040503050406030204" pitchFamily="18" charset="0"/>
                              </a:rPr>
                            </m:ctrlPr>
                          </m:dPr>
                          <m:e>
                            <m:r>
                              <a:rPr lang="en-US" sz="2000" b="1" i="1" dirty="0" smtClean="0">
                                <a:solidFill>
                                  <a:srgbClr val="0070C0"/>
                                </a:solidFill>
                                <a:latin typeface="Cambria Math"/>
                              </a:rPr>
                              <m:t>𝒛</m:t>
                            </m:r>
                          </m:e>
                        </m:d>
                      </m:e>
                    </m:nary>
                  </m:oMath>
                </a14:m>
                <a:endParaRPr lang="en-US" sz="2000" dirty="0">
                  <a:sym typeface="Wingdings" pitchFamily="2" charset="2"/>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b="-22237"/>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Down Ribbon 1"/>
              <p:cNvSpPr/>
              <p:nvPr/>
            </p:nvSpPr>
            <p:spPr>
              <a:xfrm>
                <a:off x="6553200" y="4299466"/>
                <a:ext cx="2133600" cy="656582"/>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smtClean="0">
                        <a:solidFill>
                          <a:srgbClr val="002060"/>
                        </a:solidFill>
                        <a:latin typeface="Cambria Math"/>
                      </a:rPr>
                      <m:t>𝑶</m:t>
                    </m:r>
                    <m:r>
                      <a:rPr lang="en-US" b="1" i="1" dirty="0" smtClean="0">
                        <a:solidFill>
                          <a:srgbClr val="002060"/>
                        </a:solidFill>
                        <a:latin typeface="Cambria Math"/>
                      </a:rPr>
                      <m:t>(</m:t>
                    </m:r>
                    <m:r>
                      <a:rPr lang="en-US" b="1" i="1" dirty="0">
                        <a:solidFill>
                          <a:srgbClr val="0070C0"/>
                        </a:solidFill>
                        <a:latin typeface="Cambria Math"/>
                      </a:rPr>
                      <m:t>𝒎</m:t>
                    </m:r>
                    <m:r>
                      <a:rPr lang="en-US" b="1" i="1" dirty="0">
                        <a:solidFill>
                          <a:srgbClr val="0070C0"/>
                        </a:solidFill>
                        <a:latin typeface="Cambria Math"/>
                      </a:rPr>
                      <m:t>+</m:t>
                    </m:r>
                    <m:r>
                      <a:rPr lang="en-US" b="1" i="1" dirty="0">
                        <a:solidFill>
                          <a:srgbClr val="0070C0"/>
                        </a:solidFill>
                        <a:latin typeface="Cambria Math"/>
                      </a:rPr>
                      <m:t>𝒏</m:t>
                    </m:r>
                    <m:r>
                      <a:rPr lang="en-US" b="1" i="1" dirty="0" smtClean="0">
                        <a:solidFill>
                          <a:srgbClr val="002060"/>
                        </a:solidFill>
                        <a:latin typeface="Cambria Math"/>
                      </a:rPr>
                      <m:t>)</m:t>
                    </m:r>
                  </m:oMath>
                </a14:m>
                <a:r>
                  <a:rPr lang="en-US" b="1" dirty="0">
                    <a:solidFill>
                      <a:srgbClr val="002060"/>
                    </a:solidFill>
                  </a:rPr>
                  <a:t> </a:t>
                </a:r>
                <a:r>
                  <a:rPr lang="en-US" dirty="0">
                    <a:solidFill>
                      <a:srgbClr val="002060"/>
                    </a:solidFill>
                  </a:rPr>
                  <a:t>time </a:t>
                </a:r>
                <a:r>
                  <a:rPr lang="en-US" dirty="0" err="1">
                    <a:solidFill>
                      <a:srgbClr val="002060"/>
                    </a:solidFill>
                  </a:rPr>
                  <a:t>algo</a:t>
                </a:r>
                <a:endParaRPr lang="en-US" dirty="0">
                  <a:solidFill>
                    <a:srgbClr val="002060"/>
                  </a:solidFill>
                </a:endParaRPr>
              </a:p>
            </p:txBody>
          </p:sp>
        </mc:Choice>
        <mc:Fallback xmlns="">
          <p:sp>
            <p:nvSpPr>
              <p:cNvPr id="2" name="Down Ribbon 1"/>
              <p:cNvSpPr>
                <a:spLocks noRot="1" noChangeAspect="1" noMove="1" noResize="1" noEditPoints="1" noAdjustHandles="1" noChangeArrowheads="1" noChangeShapeType="1" noTextEdit="1"/>
              </p:cNvSpPr>
              <p:nvPr/>
            </p:nvSpPr>
            <p:spPr>
              <a:xfrm>
                <a:off x="6553200" y="4299466"/>
                <a:ext cx="2133600" cy="656582"/>
              </a:xfrm>
              <a:prstGeom prst="ribbon">
                <a:avLst>
                  <a:gd name="adj1" fmla="val 16667"/>
                  <a:gd name="adj2" fmla="val 75000"/>
                </a:avLst>
              </a:prstGeom>
              <a:blipFill rotWithShape="1">
                <a:blip r:embed="rId6"/>
                <a:stretch>
                  <a:fillRect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ight Arrow 21"/>
              <p:cNvSpPr/>
              <p:nvPr/>
            </p:nvSpPr>
            <p:spPr>
              <a:xfrm flipH="1">
                <a:off x="2739482" y="2438400"/>
                <a:ext cx="3813717"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2" name="Right Arrow 21"/>
              <p:cNvSpPr>
                <a:spLocks noRot="1" noChangeAspect="1" noMove="1" noResize="1" noEditPoints="1" noAdjustHandles="1" noChangeArrowheads="1" noChangeShapeType="1" noTextEdit="1"/>
              </p:cNvSpPr>
              <p:nvPr/>
            </p:nvSpPr>
            <p:spPr>
              <a:xfrm flipH="1">
                <a:off x="2739482" y="2438400"/>
                <a:ext cx="3813717" cy="789432"/>
              </a:xfrm>
              <a:prstGeom prst="rightArrow">
                <a:avLst/>
              </a:prstGeom>
              <a:blipFill rotWithShape="1">
                <a:blip r:embed="rId7"/>
                <a:stretch>
                  <a:fillRect r="-2377"/>
                </a:stretch>
              </a:blipFill>
            </p:spPr>
            <p:txBody>
              <a:bodyPr/>
              <a:lstStyle/>
              <a:p>
                <a:r>
                  <a:rPr lang="en-US">
                    <a:noFill/>
                  </a:rPr>
                  <a:t> </a:t>
                </a:r>
              </a:p>
            </p:txBody>
          </p:sp>
        </mc:Fallback>
      </mc:AlternateContent>
      <p:cxnSp>
        <p:nvCxnSpPr>
          <p:cNvPr id="23" name="Curved Connector 22"/>
          <p:cNvCxnSpPr/>
          <p:nvPr/>
        </p:nvCxnSpPr>
        <p:spPr>
          <a:xfrm rot="16200000" flipH="1">
            <a:off x="4683937" y="292522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4096639" y="351251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09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0" end="10"/>
                                            </p:txEl>
                                          </p:spTgt>
                                        </p:tgtEl>
                                        <p:attrNameLst>
                                          <p:attrName>style.visibility</p:attrName>
                                        </p:attrNameLst>
                                      </p:cBhvr>
                                      <p:to>
                                        <p:strVal val="visible"/>
                                      </p:to>
                                    </p:set>
                                    <p:animEffect transition="in" filter="fade">
                                      <p:cBhvr>
                                        <p:cTn id="12" dur="500"/>
                                        <p:tgtEl>
                                          <p:spTgt spid="5">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animEffect transition="in" filter="fade">
                                      <p:cBhvr>
                                        <p:cTn id="17" dur="500"/>
                                        <p:tgtEl>
                                          <p:spTgt spid="5">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2" end="12"/>
                                            </p:txEl>
                                          </p:spTgt>
                                        </p:tgtEl>
                                        <p:attrNameLst>
                                          <p:attrName>style.visibility</p:attrName>
                                        </p:attrNameLst>
                                      </p:cBhvr>
                                      <p:to>
                                        <p:strVal val="visible"/>
                                      </p:to>
                                    </p:set>
                                    <p:animEffect transition="in" filter="fade">
                                      <p:cBhvr>
                                        <p:cTn id="22" dur="500"/>
                                        <p:tgtEl>
                                          <p:spTgt spid="5">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002060"/>
                </a:solidFill>
              </a:rPr>
              <a:t>Problem Definition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52400" y="1600200"/>
                <a:ext cx="8991600" cy="4525963"/>
              </a:xfrm>
            </p:spPr>
            <p:txBody>
              <a:bodyPr/>
              <a:lstStyle/>
              <a:p>
                <a:pPr marL="0" indent="0">
                  <a:buNone/>
                </a:pPr>
                <a:r>
                  <a:rPr lang="en-US" sz="2000" b="1" dirty="0">
                    <a:solidFill>
                      <a:srgbClr val="7030A0"/>
                    </a:solidFill>
                  </a:rPr>
                  <a:t>Input</a:t>
                </a:r>
                <a:r>
                  <a:rPr lang="en-US" sz="2000" dirty="0"/>
                  <a:t>: A directed graph </a:t>
                </a:r>
                <a14:m>
                  <m:oMath xmlns:m="http://schemas.openxmlformats.org/officeDocument/2006/math">
                    <m:r>
                      <a:rPr lang="en-US" sz="2000" b="1" i="1" dirty="0" smtClean="0">
                        <a:solidFill>
                          <a:srgbClr val="0070C0"/>
                        </a:solidFill>
                        <a:latin typeface="Cambria Math"/>
                      </a:rPr>
                      <m:t>𝑮</m:t>
                    </m:r>
                    <m:r>
                      <a:rPr lang="en-US" sz="2000" b="1" i="1" dirty="0" smtClean="0">
                        <a:solidFill>
                          <a:schemeClr val="tx1"/>
                        </a:solidFill>
                        <a:latin typeface="Cambria Math"/>
                      </a:rPr>
                      <m:t>=(</m:t>
                    </m:r>
                    <m:r>
                      <a:rPr lang="en-US" sz="2000" b="1" i="1" dirty="0" smtClean="0">
                        <a:solidFill>
                          <a:srgbClr val="0070C0"/>
                        </a:solidFill>
                        <a:latin typeface="Cambria Math"/>
                      </a:rPr>
                      <m:t>𝑽</m:t>
                    </m:r>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oMath>
                </a14:m>
                <a:r>
                  <a:rPr lang="en-US" sz="2000" dirty="0"/>
                  <a:t> with </a:t>
                </a:r>
                <a14:m>
                  <m:oMath xmlns:m="http://schemas.openxmlformats.org/officeDocument/2006/math">
                    <m:r>
                      <a:rPr lang="en-US" sz="2000" b="1" i="1" dirty="0" smtClean="0">
                        <a:solidFill>
                          <a:srgbClr val="7030A0"/>
                        </a:solidFill>
                        <a:latin typeface="Cambria Math"/>
                      </a:rPr>
                      <m:t>𝝎</m:t>
                    </m:r>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𝑹</m:t>
                        </m:r>
                      </m:e>
                      <m:sup>
                        <m:r>
                          <a:rPr lang="en-US" sz="2000" b="1" i="1" dirty="0" smtClean="0">
                            <a:solidFill>
                              <a:srgbClr val="0070C0"/>
                            </a:solidFill>
                            <a:latin typeface="Cambria Math"/>
                          </a:rPr>
                          <m:t>+</m:t>
                        </m:r>
                      </m:sup>
                    </m:sSup>
                  </m:oMath>
                </a14:m>
                <a:r>
                  <a:rPr lang="en-US" sz="2000" dirty="0"/>
                  <a:t>  and a source vertex </a:t>
                </a:r>
                <a14:m>
                  <m:oMath xmlns:m="http://schemas.openxmlformats.org/officeDocument/2006/math">
                    <m:r>
                      <a:rPr lang="en-US" sz="2000" b="1" i="1" dirty="0" smtClean="0">
                        <a:solidFill>
                          <a:srgbClr val="0070C0"/>
                        </a:solidFill>
                        <a:latin typeface="Cambria Math"/>
                      </a:rPr>
                      <m:t>𝒔</m:t>
                    </m:r>
                    <m:r>
                      <a:rPr lang="en-US" sz="2000" b="0" i="1" dirty="0" smtClean="0">
                        <a:solidFill>
                          <a:schemeClr val="tx1"/>
                        </a:solidFill>
                        <a:latin typeface="Cambria Math"/>
                      </a:rPr>
                      <m:t>∈</m:t>
                    </m:r>
                    <m:r>
                      <a:rPr lang="en-US" sz="2000" b="1" i="1" dirty="0">
                        <a:solidFill>
                          <a:srgbClr val="0070C0"/>
                        </a:solidFill>
                        <a:latin typeface="Cambria Math"/>
                      </a:rPr>
                      <m:t>𝑽</m:t>
                    </m:r>
                  </m:oMath>
                </a14:m>
                <a:endParaRPr lang="en-US" sz="2000" dirty="0"/>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a:t>
                </a:r>
                <a:endParaRPr lang="en-US" sz="2000" b="1" i="1" dirty="0">
                  <a:solidFill>
                    <a:srgbClr val="0070C0"/>
                  </a:solidFill>
                  <a:latin typeface="Cambria Math"/>
                </a:endParaRPr>
              </a:p>
              <a:p>
                <a:r>
                  <a:rPr lang="en-US" sz="2000" dirty="0"/>
                  <a:t>	Compute the shortest path to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for all  </a:t>
                </a:r>
                <a14:m>
                  <m:oMath xmlns:m="http://schemas.openxmlformats.org/officeDocument/2006/math">
                    <m:r>
                      <a:rPr lang="en-US" sz="2000" b="1" i="1" dirty="0">
                        <a:solidFill>
                          <a:srgbClr val="0070C0"/>
                        </a:solidFill>
                        <a:latin typeface="Cambria Math"/>
                      </a:rPr>
                      <m:t>𝒗</m:t>
                    </m:r>
                    <m:r>
                      <a:rPr lang="en-US" sz="2000" i="1" dirty="0">
                        <a:latin typeface="Cambria Math"/>
                      </a:rPr>
                      <m:t>∈</m:t>
                    </m:r>
                    <m:r>
                      <a:rPr lang="en-US" sz="2000" b="1" i="1" dirty="0">
                        <a:solidFill>
                          <a:srgbClr val="0070C0"/>
                        </a:solidFill>
                        <a:latin typeface="Cambria Math"/>
                      </a:rPr>
                      <m:t>𝑽</m:t>
                    </m:r>
                    <m:r>
                      <a:rPr lang="en-US" sz="2000" b="1" i="1" dirty="0">
                        <a:latin typeface="Cambria Math"/>
                      </a:rPr>
                      <m:t>\</m:t>
                    </m:r>
                    <m:r>
                      <m:rPr>
                        <m:lit/>
                      </m:rPr>
                      <a:rPr lang="en-US" sz="2000" b="1" i="1" dirty="0">
                        <a:latin typeface="Cambria Math"/>
                      </a:rPr>
                      <m:t>{</m:t>
                    </m:r>
                    <m:r>
                      <a:rPr lang="en-US" sz="2000" b="1" i="1" dirty="0">
                        <a:solidFill>
                          <a:srgbClr val="0070C0"/>
                        </a:solidFill>
                        <a:latin typeface="Cambria Math"/>
                      </a:rPr>
                      <m:t>𝒔</m:t>
                    </m:r>
                    <m:r>
                      <a:rPr lang="en-US" sz="2000" b="1" i="1" dirty="0">
                        <a:latin typeface="Cambria Math"/>
                      </a:rPr>
                      <m:t>}</m:t>
                    </m:r>
                  </m:oMath>
                </a14:m>
                <a:endParaRPr lang="en-US" sz="2000" dirty="0"/>
              </a:p>
              <a:p>
                <a:pPr marL="0" indent="0">
                  <a:buNone/>
                </a:pPr>
                <a:endParaRPr lang="en-US" sz="2000" dirty="0"/>
              </a:p>
              <a:p>
                <a:pPr marL="0" indent="0">
                  <a:buNone/>
                </a:pPr>
                <a:r>
                  <a:rPr lang="en-US" sz="2000" b="1" dirty="0">
                    <a:solidFill>
                      <a:srgbClr val="7030A0"/>
                    </a:solidFill>
                  </a:rPr>
                  <a:t>Theorem</a:t>
                </a:r>
                <a:r>
                  <a:rPr lang="en-US" sz="2000" dirty="0"/>
                  <a:t>: </a:t>
                </a:r>
              </a:p>
              <a:p>
                <a:pPr marL="0" indent="0">
                  <a:buNone/>
                </a:pPr>
                <a:r>
                  <a:rPr lang="en-US" sz="2000" dirty="0"/>
                  <a:t>There exists an </a:t>
                </a:r>
                <a14:m>
                  <m:oMath xmlns:m="http://schemas.openxmlformats.org/officeDocument/2006/math">
                    <m:r>
                      <a:rPr lang="en-US" sz="2000" b="1" i="1" dirty="0" smtClean="0">
                        <a:latin typeface="Cambria Math" panose="02040503050406030204" pitchFamily="18" charset="0"/>
                      </a:rPr>
                      <m:t>𝑶</m:t>
                    </m:r>
                    <m:r>
                      <a:rPr lang="en-US" sz="2000" b="1" i="1" dirty="0" smtClean="0">
                        <a:latin typeface="Cambria Math" panose="02040503050406030204" pitchFamily="18" charset="0"/>
                      </a:rPr>
                      <m:t>((</m:t>
                    </m:r>
                    <m:r>
                      <a:rPr lang="en-US" sz="2000" b="1" i="1" dirty="0" smtClean="0">
                        <a:solidFill>
                          <a:srgbClr val="0070C0"/>
                        </a:solidFill>
                        <a:latin typeface="Cambria Math" panose="02040503050406030204" pitchFamily="18" charset="0"/>
                      </a:rPr>
                      <m:t>𝒎</m:t>
                    </m:r>
                    <m:r>
                      <a:rPr lang="en-US" sz="2000" b="1" i="1" dirty="0" err="1" smtClean="0">
                        <a:latin typeface="Cambria Math" panose="02040503050406030204" pitchFamily="18" charset="0"/>
                      </a:rPr>
                      <m:t>+</m:t>
                    </m:r>
                    <m:r>
                      <a:rPr lang="en-US" sz="2000" b="1" i="1" dirty="0" smtClean="0">
                        <a:solidFill>
                          <a:srgbClr val="0070C0"/>
                        </a:solidFill>
                        <a:latin typeface="Cambria Math" panose="02040503050406030204" pitchFamily="18" charset="0"/>
                      </a:rPr>
                      <m:t>𝒏</m:t>
                    </m:r>
                    <m:r>
                      <a:rPr lang="en-US" sz="2000" b="1" i="1" dirty="0" smtClean="0">
                        <a:latin typeface="Cambria Math" panose="02040503050406030204" pitchFamily="18" charset="0"/>
                      </a:rPr>
                      <m:t>) </m:t>
                    </m:r>
                    <m:r>
                      <a:rPr lang="en-US" sz="2000" b="1" i="0" dirty="0" smtClean="0">
                        <a:latin typeface="Cambria Math" panose="02040503050406030204" pitchFamily="18" charset="0"/>
                      </a:rPr>
                      <m:t>𝐥𝐨𝐠</m:t>
                    </m:r>
                    <m:r>
                      <a:rPr lang="en-US" sz="2000" b="1" i="1" dirty="0" smtClean="0">
                        <a:latin typeface="Cambria Math" panose="02040503050406030204" pitchFamily="18" charset="0"/>
                      </a:rPr>
                      <m:t>⁡</m:t>
                    </m:r>
                    <m:r>
                      <a:rPr lang="en-US" sz="2000" b="1" i="1" dirty="0" smtClean="0">
                        <a:solidFill>
                          <a:srgbClr val="0070C0"/>
                        </a:solidFill>
                        <a:latin typeface="Cambria Math" panose="02040503050406030204" pitchFamily="18" charset="0"/>
                      </a:rPr>
                      <m:t>𝒏</m:t>
                    </m:r>
                    <m:r>
                      <a:rPr lang="en-US" sz="2000" b="1" i="1" dirty="0" smtClean="0">
                        <a:latin typeface="Cambria Math" panose="02040503050406030204" pitchFamily="18" charset="0"/>
                      </a:rPr>
                      <m:t>)</m:t>
                    </m:r>
                  </m:oMath>
                </a14:m>
                <a:r>
                  <a:rPr lang="en-US" sz="2000" b="1" dirty="0"/>
                  <a:t> time </a:t>
                </a:r>
                <a:r>
                  <a:rPr lang="en-US" sz="2000" dirty="0"/>
                  <a:t>algorithm to build </a:t>
                </a:r>
                <a14:m>
                  <m:oMath xmlns:m="http://schemas.openxmlformats.org/officeDocument/2006/math">
                    <m:r>
                      <a:rPr lang="en-US" sz="2000" b="1" i="1" dirty="0">
                        <a:latin typeface="Cambria Math" panose="02040503050406030204" pitchFamily="18" charset="0"/>
                      </a:rPr>
                      <m:t>𝑶</m:t>
                    </m:r>
                    <m:r>
                      <a:rPr lang="en-US" sz="2000" b="1" i="1" dirty="0">
                        <a:latin typeface="Cambria Math" panose="02040503050406030204" pitchFamily="18" charset="0"/>
                      </a:rPr>
                      <m:t>(</m:t>
                    </m:r>
                    <m:r>
                      <a:rPr lang="en-US" sz="2000" b="1" i="1" dirty="0">
                        <a:solidFill>
                          <a:srgbClr val="0070C0"/>
                        </a:solidFill>
                        <a:latin typeface="Cambria Math" panose="02040503050406030204" pitchFamily="18" charset="0"/>
                      </a:rPr>
                      <m:t>𝒏</m:t>
                    </m:r>
                    <m:r>
                      <a:rPr lang="en-US" sz="2000" b="1" i="1" dirty="0">
                        <a:latin typeface="Cambria Math" panose="02040503050406030204" pitchFamily="18" charset="0"/>
                      </a:rPr>
                      <m:t>)</m:t>
                    </m:r>
                  </m:oMath>
                </a14:m>
                <a:r>
                  <a:rPr lang="en-US" sz="2000" b="1" dirty="0"/>
                  <a:t> size data structure</a:t>
                </a:r>
                <a:r>
                  <a:rPr lang="en-US" sz="2000" dirty="0"/>
                  <a:t> </a:t>
                </a:r>
              </a:p>
              <a:p>
                <a:pPr marL="0" indent="0">
                  <a:buNone/>
                </a:pPr>
                <a:r>
                  <a:rPr lang="en-US" sz="2000" dirty="0"/>
                  <a:t>that compactly stores shortest path to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for all  </a:t>
                </a:r>
                <a14:m>
                  <m:oMath xmlns:m="http://schemas.openxmlformats.org/officeDocument/2006/math">
                    <m:r>
                      <a:rPr lang="en-US" sz="2000" b="1" i="1" dirty="0">
                        <a:solidFill>
                          <a:srgbClr val="0070C0"/>
                        </a:solidFill>
                        <a:latin typeface="Cambria Math"/>
                      </a:rPr>
                      <m:t>𝒗</m:t>
                    </m:r>
                    <m:r>
                      <a:rPr lang="en-US" sz="2000" i="1" dirty="0">
                        <a:latin typeface="Cambria Math"/>
                      </a:rPr>
                      <m:t>∈</m:t>
                    </m:r>
                    <m:r>
                      <a:rPr lang="en-US" sz="2000" b="1" i="1" dirty="0">
                        <a:solidFill>
                          <a:srgbClr val="0070C0"/>
                        </a:solidFill>
                        <a:latin typeface="Cambria Math"/>
                      </a:rPr>
                      <m:t>𝑽</m:t>
                    </m:r>
                    <m:r>
                      <a:rPr lang="en-US" sz="2000" b="1" i="1" dirty="0">
                        <a:latin typeface="Cambria Math"/>
                      </a:rPr>
                      <m:t>\</m:t>
                    </m:r>
                    <m:r>
                      <m:rPr>
                        <m:lit/>
                      </m:rPr>
                      <a:rPr lang="en-US" sz="2000" b="1" i="1" dirty="0">
                        <a:latin typeface="Cambria Math"/>
                      </a:rPr>
                      <m:t>{</m:t>
                    </m:r>
                    <m:r>
                      <a:rPr lang="en-US" sz="2000" b="1" i="1" dirty="0">
                        <a:solidFill>
                          <a:srgbClr val="0070C0"/>
                        </a:solidFill>
                        <a:latin typeface="Cambria Math"/>
                      </a:rPr>
                      <m:t>𝒔</m:t>
                    </m:r>
                    <m:r>
                      <a:rPr lang="en-US" sz="2000" b="1" i="1" dirty="0">
                        <a:latin typeface="Cambria Math"/>
                      </a:rPr>
                      <m:t>}</m:t>
                    </m:r>
                  </m:oMath>
                </a14:m>
                <a:endParaRPr lang="en-US" sz="2000" dirty="0"/>
              </a:p>
              <a:p>
                <a:pPr marL="0" indent="0">
                  <a:buNone/>
                </a:pPr>
                <a:endParaRPr lang="en-US" sz="2000" b="1"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52400" y="1600200"/>
                <a:ext cx="8991600" cy="4525963"/>
              </a:xfrm>
              <a:blipFill>
                <a:blip r:embed="rId2"/>
                <a:stretch>
                  <a:fillRect l="-706"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3</a:t>
            </a:fld>
            <a:endParaRPr lang="en-US"/>
          </a:p>
        </p:txBody>
      </p:sp>
      <p:sp>
        <p:nvSpPr>
          <p:cNvPr id="7" name="Rectangle 6"/>
          <p:cNvSpPr/>
          <p:nvPr/>
        </p:nvSpPr>
        <p:spPr>
          <a:xfrm>
            <a:off x="3886200" y="1600200"/>
            <a:ext cx="1676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1600200"/>
            <a:ext cx="2895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54EADE5-8916-8C51-B231-5E3C06D25213}"/>
              </a:ext>
            </a:extLst>
          </p:cNvPr>
          <p:cNvSpPr/>
          <p:nvPr/>
        </p:nvSpPr>
        <p:spPr>
          <a:xfrm>
            <a:off x="1465006" y="4112342"/>
            <a:ext cx="3945193"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C344D55-FF7E-8622-B9DD-57D8FDC39882}"/>
              </a:ext>
            </a:extLst>
          </p:cNvPr>
          <p:cNvSpPr/>
          <p:nvPr/>
        </p:nvSpPr>
        <p:spPr>
          <a:xfrm>
            <a:off x="5410200" y="41148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167464-430F-A146-39CC-0FB073F3FCE5}"/>
              </a:ext>
            </a:extLst>
          </p:cNvPr>
          <p:cNvSpPr/>
          <p:nvPr/>
        </p:nvSpPr>
        <p:spPr>
          <a:xfrm>
            <a:off x="990600" y="3048000"/>
            <a:ext cx="2971799"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D3BF0A-009F-CE03-0D4A-382E7FAACCE3}"/>
              </a:ext>
            </a:extLst>
          </p:cNvPr>
          <p:cNvSpPr/>
          <p:nvPr/>
        </p:nvSpPr>
        <p:spPr>
          <a:xfrm>
            <a:off x="3962399" y="3050458"/>
            <a:ext cx="358140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364208-B3A5-4BB3-821C-F61D4CEB978F}"/>
              </a:ext>
            </a:extLst>
          </p:cNvPr>
          <p:cNvSpPr/>
          <p:nvPr/>
        </p:nvSpPr>
        <p:spPr>
          <a:xfrm>
            <a:off x="3962399" y="4456036"/>
            <a:ext cx="3945193"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9FF211-32FE-3940-FB52-2BA5FFF18AD4}"/>
              </a:ext>
            </a:extLst>
          </p:cNvPr>
          <p:cNvSpPr txBox="1"/>
          <p:nvPr/>
        </p:nvSpPr>
        <p:spPr>
          <a:xfrm>
            <a:off x="2699597" y="5334000"/>
            <a:ext cx="2939203" cy="369332"/>
          </a:xfrm>
          <a:prstGeom prst="rect">
            <a:avLst/>
          </a:prstGeom>
          <a:solidFill>
            <a:schemeClr val="accent2">
              <a:lumMod val="20000"/>
              <a:lumOff val="80000"/>
            </a:schemeClr>
          </a:solidFill>
        </p:spPr>
        <p:txBody>
          <a:bodyPr wrap="none" rtlCol="0">
            <a:spAutoFit/>
          </a:bodyPr>
          <a:lstStyle/>
          <a:p>
            <a:r>
              <a:rPr lang="en-US" b="1" dirty="0"/>
              <a:t>Longest path </a:t>
            </a:r>
            <a:r>
              <a:rPr lang="en-US" dirty="0"/>
              <a:t>to each vertex ?</a:t>
            </a:r>
          </a:p>
        </p:txBody>
      </p:sp>
      <p:sp>
        <p:nvSpPr>
          <p:cNvPr id="13" name="Curved Down Ribbon 12">
            <a:extLst>
              <a:ext uri="{FF2B5EF4-FFF2-40B4-BE49-F238E27FC236}">
                <a16:creationId xmlns:a16="http://schemas.microsoft.com/office/drawing/2014/main" id="{DE31F369-9F50-AB1B-77D8-02BC8DC0E99F}"/>
              </a:ext>
            </a:extLst>
          </p:cNvPr>
          <p:cNvSpPr/>
          <p:nvPr/>
        </p:nvSpPr>
        <p:spPr>
          <a:xfrm>
            <a:off x="1929580" y="5715000"/>
            <a:ext cx="4648200" cy="1036114"/>
          </a:xfrm>
          <a:prstGeom prst="ellipseRibbon">
            <a:avLst>
              <a:gd name="adj1" fmla="val 25000"/>
              <a:gd name="adj2" fmla="val 69403"/>
              <a:gd name="adj3" fmla="val 1250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a:t>
            </a:r>
            <a:r>
              <a:rPr lang="en-US" b="1" dirty="0">
                <a:solidFill>
                  <a:schemeClr val="tx1"/>
                </a:solidFill>
              </a:rPr>
              <a:t>polynomial time </a:t>
            </a:r>
            <a:r>
              <a:rPr lang="en-US" dirty="0">
                <a:solidFill>
                  <a:schemeClr val="tx1"/>
                </a:solidFill>
              </a:rPr>
              <a:t>algorithm till date !</a:t>
            </a:r>
          </a:p>
        </p:txBody>
      </p:sp>
    </p:spTree>
    <p:extLst>
      <p:ext uri="{BB962C8B-B14F-4D97-AF65-F5344CB8AC3E}">
        <p14:creationId xmlns:p14="http://schemas.microsoft.com/office/powerpoint/2010/main" val="35919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9"/>
                                        </p:tgtEl>
                                      </p:cBhvr>
                                    </p:animEffect>
                                    <p:set>
                                      <p:cBhvr>
                                        <p:cTn id="32" dur="1" fill="hold">
                                          <p:stCondLst>
                                            <p:cond delay="9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10"/>
                                        </p:tgtEl>
                                      </p:cBhvr>
                                    </p:animEffect>
                                    <p:set>
                                      <p:cBhvr>
                                        <p:cTn id="37" dur="1" fill="hold">
                                          <p:stCondLst>
                                            <p:cond delay="1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wipe(left)">
                                      <p:cBhvr>
                                        <p:cTn id="47" dur="3500"/>
                                        <p:tgtEl>
                                          <p:spTgt spid="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1000"/>
                                        <p:tgtEl>
                                          <p:spTgt spid="2"/>
                                        </p:tgtEl>
                                      </p:cBhvr>
                                    </p:animEffect>
                                    <p:set>
                                      <p:cBhvr>
                                        <p:cTn id="52" dur="1" fill="hold">
                                          <p:stCondLst>
                                            <p:cond delay="999"/>
                                          </p:stCondLst>
                                        </p:cTn>
                                        <p:tgtEl>
                                          <p:spTgt spid="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3"/>
                                        </p:tgtEl>
                                      </p:cBhvr>
                                    </p:animEffect>
                                    <p:set>
                                      <p:cBhvr>
                                        <p:cTn id="57" dur="1" fill="hold">
                                          <p:stCondLst>
                                            <p:cond delay="1499"/>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wipe(left)">
                                      <p:cBhvr>
                                        <p:cTn id="62" dur="3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11"/>
                                        </p:tgtEl>
                                      </p:cBhvr>
                                    </p:animEffect>
                                    <p:set>
                                      <p:cBhvr>
                                        <p:cTn id="67" dur="1" fill="hold">
                                          <p:stCondLst>
                                            <p:cond delay="999"/>
                                          </p:stCondLst>
                                        </p:cTn>
                                        <p:tgtEl>
                                          <p:spTgt spid="1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randombar(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3000" fill="hold"/>
                                        <p:tgtEl>
                                          <p:spTgt spid="13"/>
                                        </p:tgtEl>
                                        <p:attrNameLst>
                                          <p:attrName>ppt_w</p:attrName>
                                        </p:attrNameLst>
                                      </p:cBhvr>
                                      <p:tavLst>
                                        <p:tav tm="0">
                                          <p:val>
                                            <p:fltVal val="0"/>
                                          </p:val>
                                        </p:tav>
                                        <p:tav tm="100000">
                                          <p:val>
                                            <p:strVal val="#ppt_w"/>
                                          </p:val>
                                        </p:tav>
                                      </p:tavLst>
                                    </p:anim>
                                    <p:anim calcmode="lin" valueType="num">
                                      <p:cBhvr>
                                        <p:cTn id="78" dur="3000" fill="hold"/>
                                        <p:tgtEl>
                                          <p:spTgt spid="13"/>
                                        </p:tgtEl>
                                        <p:attrNameLst>
                                          <p:attrName>ppt_h</p:attrName>
                                        </p:attrNameLst>
                                      </p:cBhvr>
                                      <p:tavLst>
                                        <p:tav tm="0">
                                          <p:val>
                                            <p:fltVal val="0"/>
                                          </p:val>
                                        </p:tav>
                                        <p:tav tm="100000">
                                          <p:val>
                                            <p:strVal val="#ppt_h"/>
                                          </p:val>
                                        </p:tav>
                                      </p:tavLst>
                                    </p:anim>
                                    <p:animEffect transition="in" filter="fade">
                                      <p:cBhvr>
                                        <p:cTn id="79" dur="3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P spid="2" grpId="0" animBg="1"/>
      <p:bldP spid="3" grpId="0" animBg="1"/>
      <p:bldP spid="9" grpId="0" animBg="1"/>
      <p:bldP spid="10"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3600" b="1" dirty="0">
                <a:solidFill>
                  <a:srgbClr val="006C31"/>
                </a:solidFill>
              </a:rPr>
              <a:t>Homework</a:t>
            </a:r>
            <a:endParaRPr lang="en-US" sz="3600" dirty="0">
              <a:solidFill>
                <a:srgbClr val="006C3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Design an</a:t>
                </a:r>
                <a:r>
                  <a:rPr lang="en-US" sz="2000" b="1" dirty="0">
                    <a:solidFill>
                      <a:srgbClr val="002060"/>
                    </a:solidFill>
                  </a:rPr>
                  <a:t> </a:t>
                </a:r>
                <a14:m>
                  <m:oMath xmlns:m="http://schemas.openxmlformats.org/officeDocument/2006/math">
                    <m:r>
                      <a:rPr lang="en-US" sz="2000" b="1" i="1" dirty="0">
                        <a:solidFill>
                          <a:srgbClr val="002060"/>
                        </a:solidFill>
                        <a:latin typeface="Cambria Math"/>
                      </a:rPr>
                      <m:t>𝑶</m:t>
                    </m:r>
                    <m:r>
                      <a:rPr lang="en-US" sz="2000" b="1" i="1" dirty="0">
                        <a:solidFill>
                          <a:srgbClr val="002060"/>
                        </a:solidFill>
                        <a:latin typeface="Cambria Math"/>
                      </a:rPr>
                      <m:t>(</m:t>
                    </m:r>
                    <m:r>
                      <a:rPr lang="en-US" sz="2000" b="1" i="1" dirty="0">
                        <a:solidFill>
                          <a:srgbClr val="0070C0"/>
                        </a:solidFill>
                        <a:latin typeface="Cambria Math"/>
                      </a:rPr>
                      <m:t>𝒎</m:t>
                    </m:r>
                    <m:r>
                      <a:rPr lang="en-US" sz="2000" b="1" i="1" dirty="0">
                        <a:solidFill>
                          <a:srgbClr val="0070C0"/>
                        </a:solidFill>
                        <a:latin typeface="Cambria Math"/>
                      </a:rPr>
                      <m:t>+</m:t>
                    </m:r>
                    <m:r>
                      <a:rPr lang="en-US" sz="2000" b="1" i="1" dirty="0">
                        <a:solidFill>
                          <a:srgbClr val="0070C0"/>
                        </a:solidFill>
                        <a:latin typeface="Cambria Math"/>
                      </a:rPr>
                      <m:t>𝒏</m:t>
                    </m:r>
                    <m:r>
                      <a:rPr lang="en-US" sz="2000" b="0" i="1" dirty="0" smtClean="0">
                        <a:solidFill>
                          <a:schemeClr val="tx1"/>
                        </a:solidFill>
                        <a:latin typeface="Cambria Math"/>
                      </a:rPr>
                      <m:t>)</m:t>
                    </m:r>
                  </m:oMath>
                </a14:m>
                <a:r>
                  <a:rPr lang="en-US" sz="2000" dirty="0">
                    <a:solidFill>
                      <a:schemeClr val="tx1"/>
                    </a:solidFill>
                  </a:rPr>
                  <a:t> time algorithm for the following problem:</a:t>
                </a:r>
              </a:p>
              <a:p>
                <a:pPr marL="0" indent="0">
                  <a:buNone/>
                </a:pPr>
                <a:endParaRPr lang="en-US" sz="2000" dirty="0"/>
              </a:p>
              <a:p>
                <a:pPr marL="0" indent="0">
                  <a:buNone/>
                </a:pPr>
                <a:endParaRPr lang="en-US" sz="2000" dirty="0"/>
              </a:p>
              <a:p>
                <a:pPr marL="0" indent="0">
                  <a:buNone/>
                </a:pPr>
                <a:r>
                  <a:rPr lang="en-US" sz="2000" dirty="0"/>
                  <a:t>Given a directed acyclic graph </a:t>
                </a:r>
                <a14:m>
                  <m:oMath xmlns:m="http://schemas.openxmlformats.org/officeDocument/2006/math">
                    <m:r>
                      <a:rPr lang="en-US" sz="2000" b="1" i="1" dirty="0" smtClean="0">
                        <a:solidFill>
                          <a:srgbClr val="0070C0"/>
                        </a:solidFill>
                        <a:latin typeface="Cambria Math"/>
                      </a:rPr>
                      <m:t>𝑮</m:t>
                    </m:r>
                  </m:oMath>
                </a14:m>
                <a:r>
                  <a:rPr lang="en-US" sz="2000" dirty="0"/>
                  <a:t>, and a sequence of vertices </a:t>
                </a:r>
                <a14:m>
                  <m:oMath xmlns:m="http://schemas.openxmlformats.org/officeDocument/2006/math">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𝒙</m:t>
                        </m:r>
                      </m:e>
                      <m:sub>
                        <m:r>
                          <a:rPr lang="en-US" sz="2000" b="1" i="1" dirty="0" smtClean="0">
                            <a:solidFill>
                              <a:srgbClr val="0070C0"/>
                            </a:solidFill>
                            <a:latin typeface="Cambria Math"/>
                          </a:rPr>
                          <m:t>𝟏</m:t>
                        </m:r>
                      </m:sub>
                    </m:sSub>
                    <m:r>
                      <a:rPr lang="en-US" sz="2000" b="1" i="1" dirty="0" smtClean="0">
                        <a:solidFill>
                          <a:srgbClr val="0070C0"/>
                        </a:solidFill>
                        <a:latin typeface="Cambria Math"/>
                      </a:rPr>
                      <m:t>,</m:t>
                    </m:r>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𝒙</m:t>
                        </m:r>
                      </m:e>
                      <m:sub>
                        <m:r>
                          <a:rPr lang="en-US" sz="2000" b="1" i="1" dirty="0" smtClean="0">
                            <a:solidFill>
                              <a:srgbClr val="0070C0"/>
                            </a:solidFill>
                            <a:latin typeface="Cambria Math"/>
                          </a:rPr>
                          <m:t>𝟐</m:t>
                        </m:r>
                      </m:sub>
                    </m:sSub>
                    <m:r>
                      <a:rPr lang="en-US" sz="2000" b="1" i="1" dirty="0" smtClean="0">
                        <a:solidFill>
                          <a:srgbClr val="0070C0"/>
                        </a:solidFill>
                        <a:latin typeface="Cambria Math"/>
                      </a:rPr>
                      <m:t>,…,</m:t>
                    </m:r>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𝒙</m:t>
                        </m:r>
                      </m:e>
                      <m:sub>
                        <m:r>
                          <a:rPr lang="en-US" sz="2000" b="1" i="1" dirty="0" smtClean="0">
                            <a:solidFill>
                              <a:srgbClr val="0070C0"/>
                            </a:solidFill>
                            <a:latin typeface="Cambria Math"/>
                          </a:rPr>
                          <m:t>𝒌</m:t>
                        </m:r>
                      </m:sub>
                    </m:sSub>
                  </m:oMath>
                </a14:m>
                <a:r>
                  <a:rPr lang="en-US" sz="2000" dirty="0"/>
                  <a:t>,</a:t>
                </a:r>
              </a:p>
              <a:p>
                <a:pPr marL="0" indent="0">
                  <a:buNone/>
                </a:pPr>
                <a:r>
                  <a:rPr lang="en-US" sz="2000" dirty="0"/>
                  <a:t>does there exist a path in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 </m:t>
                    </m:r>
                  </m:oMath>
                </a14:m>
                <a:r>
                  <a:rPr lang="en-US" sz="2000" dirty="0"/>
                  <a:t>which looks  like :</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𝒙</m:t>
                          </m:r>
                        </m:e>
                        <m:sub>
                          <m:r>
                            <a:rPr lang="en-US" sz="2000" b="1" i="1" dirty="0">
                              <a:solidFill>
                                <a:srgbClr val="0070C0"/>
                              </a:solidFill>
                              <a:latin typeface="Cambria Math"/>
                            </a:rPr>
                            <m:t>𝟏</m:t>
                          </m:r>
                        </m:sub>
                      </m:sSub>
                      <m:r>
                        <a:rPr lang="en-US" sz="2000" b="1" i="1" dirty="0" smtClean="0">
                          <a:solidFill>
                            <a:srgbClr val="0070C0"/>
                          </a:solidFill>
                          <a:latin typeface="Cambria Math"/>
                          <a:ea typeface="Cambria Math"/>
                        </a:rPr>
                        <m:t>⇝</m:t>
                      </m:r>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𝒙</m:t>
                          </m:r>
                        </m:e>
                        <m:sub>
                          <m:r>
                            <a:rPr lang="en-US" sz="2000" b="1" i="1" dirty="0">
                              <a:solidFill>
                                <a:srgbClr val="0070C0"/>
                              </a:solidFill>
                              <a:latin typeface="Cambria Math"/>
                            </a:rPr>
                            <m:t>𝟐</m:t>
                          </m:r>
                        </m:sub>
                      </m:sSub>
                      <m:r>
                        <a:rPr lang="en-US" sz="2000" b="1" i="1" dirty="0">
                          <a:solidFill>
                            <a:srgbClr val="0070C0"/>
                          </a:solidFill>
                          <a:latin typeface="Cambria Math"/>
                          <a:ea typeface="Cambria Math"/>
                        </a:rPr>
                        <m:t>⇝</m:t>
                      </m:r>
                      <m:r>
                        <a:rPr lang="en-US" sz="2000" b="1" i="1" dirty="0">
                          <a:solidFill>
                            <a:srgbClr val="0070C0"/>
                          </a:solidFill>
                          <a:latin typeface="Cambria Math"/>
                        </a:rPr>
                        <m:t>…</m:t>
                      </m:r>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ea typeface="Cambria Math"/>
                            </a:rPr>
                            <m:t>⇝</m:t>
                          </m:r>
                          <m:r>
                            <a:rPr lang="en-US" sz="2000" b="1" i="1" dirty="0">
                              <a:solidFill>
                                <a:srgbClr val="0070C0"/>
                              </a:solidFill>
                              <a:latin typeface="Cambria Math"/>
                            </a:rPr>
                            <m:t>𝒙</m:t>
                          </m:r>
                        </m:e>
                        <m:sub>
                          <m:r>
                            <a:rPr lang="en-US" sz="2000" b="1" i="1" dirty="0">
                              <a:solidFill>
                                <a:srgbClr val="0070C0"/>
                              </a:solidFill>
                              <a:latin typeface="Cambria Math"/>
                            </a:rPr>
                            <m:t>𝒌</m:t>
                          </m:r>
                        </m:sub>
                      </m:sSub>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Tree>
    <p:extLst>
      <p:ext uri="{BB962C8B-B14F-4D97-AF65-F5344CB8AC3E}">
        <p14:creationId xmlns:p14="http://schemas.microsoft.com/office/powerpoint/2010/main" val="181169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C853-6253-BC09-3229-618489432756}"/>
              </a:ext>
            </a:extLst>
          </p:cNvPr>
          <p:cNvSpPr>
            <a:spLocks noGrp="1"/>
          </p:cNvSpPr>
          <p:nvPr>
            <p:ph type="title"/>
          </p:nvPr>
        </p:nvSpPr>
        <p:spPr/>
        <p:txBody>
          <a:bodyPr/>
          <a:lstStyle/>
          <a:p>
            <a:r>
              <a:rPr lang="en-US" sz="3200" b="1" dirty="0">
                <a:solidFill>
                  <a:srgbClr val="7030A0"/>
                </a:solidFill>
              </a:rPr>
              <a:t>Moral of the story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2F31691B-8645-A93B-B4EB-F907A5514A72}"/>
              </a:ext>
            </a:extLst>
          </p:cNvPr>
          <p:cNvSpPr>
            <a:spLocks noGrp="1"/>
          </p:cNvSpPr>
          <p:nvPr>
            <p:ph idx="1"/>
          </p:nvPr>
        </p:nvSpPr>
        <p:spPr/>
        <p:txBody>
          <a:bodyPr/>
          <a:lstStyle/>
          <a:p>
            <a:pPr marL="0" indent="0" algn="ctr">
              <a:buNone/>
            </a:pPr>
            <a:r>
              <a:rPr lang="en-US" sz="2000" dirty="0"/>
              <a:t>Think of a problem on DAG</a:t>
            </a:r>
          </a:p>
          <a:p>
            <a:pPr algn="ctr">
              <a:buFont typeface="Wingdings" panose="05000000000000000000" pitchFamily="2" charset="2"/>
              <a:buChar char="è"/>
            </a:pPr>
            <a:r>
              <a:rPr lang="en-US" sz="2000" dirty="0">
                <a:sym typeface="Wingdings" panose="05000000000000000000" pitchFamily="2" charset="2"/>
              </a:rPr>
              <a:t>Think of topological ordering</a:t>
            </a:r>
          </a:p>
          <a:p>
            <a:pPr algn="ctr">
              <a:buFont typeface="Wingdings" panose="05000000000000000000" pitchFamily="2" charset="2"/>
              <a:buChar char="è"/>
            </a:pPr>
            <a:endParaRPr lang="en-US" dirty="0">
              <a:sym typeface="Wingdings" panose="05000000000000000000" pitchFamily="2" charset="2"/>
            </a:endParaRPr>
          </a:p>
          <a:p>
            <a:pPr marL="0" indent="0" algn="ctr">
              <a:buNone/>
            </a:pPr>
            <a:r>
              <a:rPr lang="en-US" dirty="0">
                <a:sym typeface="Wingdings" panose="05000000000000000000" pitchFamily="2" charset="2"/>
              </a:rPr>
              <a:t></a:t>
            </a:r>
            <a:endParaRPr lang="en-IN" dirty="0"/>
          </a:p>
        </p:txBody>
      </p:sp>
      <p:sp>
        <p:nvSpPr>
          <p:cNvPr id="4" name="Slide Number Placeholder 3">
            <a:extLst>
              <a:ext uri="{FF2B5EF4-FFF2-40B4-BE49-F238E27FC236}">
                <a16:creationId xmlns:a16="http://schemas.microsoft.com/office/drawing/2014/main" id="{C70BF34F-CBF5-1AE2-5948-6654F5173E20}"/>
              </a:ext>
            </a:extLst>
          </p:cNvPr>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spTree>
    <p:extLst>
      <p:ext uri="{BB962C8B-B14F-4D97-AF65-F5344CB8AC3E}">
        <p14:creationId xmlns:p14="http://schemas.microsoft.com/office/powerpoint/2010/main" val="377111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8A0C-E164-37CF-6220-100BDA4589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1B9D1-2242-3A4A-81D3-52C283084E78}"/>
              </a:ext>
            </a:extLst>
          </p:cNvPr>
          <p:cNvSpPr>
            <a:spLocks noGrp="1"/>
          </p:cNvSpPr>
          <p:nvPr>
            <p:ph idx="1"/>
          </p:nvPr>
        </p:nvSpPr>
        <p:spPr>
          <a:xfrm>
            <a:off x="457200" y="746126"/>
            <a:ext cx="8229600" cy="5883274"/>
          </a:xfrm>
        </p:spPr>
        <p:txBody>
          <a:bodyPr/>
          <a:lstStyle/>
          <a:p>
            <a:pPr marL="0" indent="0">
              <a:buNone/>
            </a:pPr>
            <a:r>
              <a:rPr lang="en-US" sz="1800" dirty="0"/>
              <a:t>Imagine there were no research in Algorithms. And you are asked to write a program to compute shortest paths from source s to every vertex. Your first attempt would have been to enumerate all paths from source and then report the path which is shortest. But the number of paths from source to any vertex can be exponential. So you would have felt the hardness of the shortest paths problem. May be (if you were like Dijkstra) you would have worked hard and with perseverance and designed the algorithm which we call Dijkstra’s algorithm today.</a:t>
            </a:r>
          </a:p>
          <a:p>
            <a:pPr marL="0" indent="0">
              <a:buNone/>
            </a:pPr>
            <a:endParaRPr lang="en-US" sz="1800" dirty="0"/>
          </a:p>
          <a:p>
            <a:pPr marL="0" indent="0">
              <a:buNone/>
            </a:pPr>
            <a:r>
              <a:rPr lang="en-US" sz="1800" dirty="0"/>
              <a:t>But consider the situation now when the area of algorithm is quite developed ( very active for more than 50 years). But the best algorithm the researchers have designed till date for the longest paths problem takes exponential time ! What would be your reaction to this reality ? </a:t>
            </a:r>
          </a:p>
          <a:p>
            <a:r>
              <a:rPr lang="en-US" sz="1800" dirty="0"/>
              <a:t>Frustration, feeling down ?  (not good for a person with true scientific spirit)</a:t>
            </a:r>
          </a:p>
          <a:p>
            <a:r>
              <a:rPr lang="en-US" sz="1800" dirty="0"/>
              <a:t>Curiosity (natural)</a:t>
            </a:r>
          </a:p>
          <a:p>
            <a:pPr marL="0" indent="0">
              <a:buNone/>
            </a:pPr>
            <a:r>
              <a:rPr lang="en-US" sz="1800" dirty="0"/>
              <a:t>There are hundreds of such algorithmic problems in computer science for which the fastest algorithm takes only exponential time. </a:t>
            </a:r>
          </a:p>
          <a:p>
            <a:pPr marL="0" indent="0">
              <a:buNone/>
            </a:pPr>
            <a:r>
              <a:rPr lang="en-US" sz="1800" dirty="0"/>
              <a:t>Towards the end of this course, we shall discuss a theory of such a family of problems.</a:t>
            </a:r>
          </a:p>
          <a:p>
            <a:pPr marL="0" indent="0">
              <a:buNone/>
            </a:pPr>
            <a:r>
              <a:rPr lang="en-US" sz="1800" dirty="0"/>
              <a:t>                                      “Theory of NP complete problems”</a:t>
            </a:r>
          </a:p>
          <a:p>
            <a:pPr marL="0" indent="0" algn="ctr">
              <a:buNone/>
            </a:pPr>
            <a:r>
              <a:rPr lang="en-US" sz="1800" dirty="0"/>
              <a:t>With this note, we begin today’s lecture.</a:t>
            </a:r>
            <a:endParaRPr lang="en-IN" sz="1800" dirty="0"/>
          </a:p>
        </p:txBody>
      </p:sp>
      <p:sp>
        <p:nvSpPr>
          <p:cNvPr id="4" name="Slide Number Placeholder 3">
            <a:extLst>
              <a:ext uri="{FF2B5EF4-FFF2-40B4-BE49-F238E27FC236}">
                <a16:creationId xmlns:a16="http://schemas.microsoft.com/office/drawing/2014/main" id="{D1BEF7CB-12D3-495B-F2EA-42AA77263326}"/>
              </a:ext>
            </a:extLst>
          </p:cNvPr>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352043859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a:t>Directed </a:t>
            </a:r>
            <a:r>
              <a:rPr lang="en-US" sz="3600" b="1" dirty="0">
                <a:solidFill>
                  <a:srgbClr val="7030A0"/>
                </a:solidFill>
              </a:rPr>
              <a:t>Acyclic </a:t>
            </a:r>
            <a:r>
              <a:rPr lang="en-US" sz="3600" b="1" dirty="0"/>
              <a:t>Graphs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353148706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t>Directed</a:t>
            </a:r>
            <a:r>
              <a:rPr lang="en-US" sz="3600" b="1" dirty="0">
                <a:solidFill>
                  <a:srgbClr val="7030A0"/>
                </a:solidFill>
              </a:rPr>
              <a:t> Acyclic </a:t>
            </a:r>
            <a:r>
              <a:rPr lang="en-US" sz="3600" b="1" dirty="0"/>
              <a:t>Graphs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295400"/>
                <a:ext cx="8229600" cy="4830763"/>
              </a:xfrm>
            </p:spPr>
            <p:txBody>
              <a:bodyPr/>
              <a:lstStyle/>
              <a:p>
                <a:pPr marL="0" indent="0">
                  <a:buNone/>
                </a:pPr>
                <a:r>
                  <a:rPr lang="en-US" sz="1800" b="1" dirty="0">
                    <a:solidFill>
                      <a:srgbClr val="C00000"/>
                    </a:solidFill>
                  </a:rPr>
                  <a:t>Question</a:t>
                </a:r>
                <a:r>
                  <a:rPr lang="en-US" sz="1800" dirty="0"/>
                  <a:t>: what is a cycle in </a:t>
                </a:r>
                <a14:m>
                  <m:oMath xmlns:m="http://schemas.openxmlformats.org/officeDocument/2006/math">
                    <m:r>
                      <a:rPr lang="en-US" sz="1800" b="1" i="1" dirty="0">
                        <a:solidFill>
                          <a:srgbClr val="0070C0"/>
                        </a:solidFill>
                        <a:latin typeface="Cambria Math"/>
                      </a:rPr>
                      <m:t>𝑮</m:t>
                    </m:r>
                  </m:oMath>
                </a14:m>
                <a:r>
                  <a:rPr lang="en-US" sz="1800" dirty="0"/>
                  <a:t>? </a:t>
                </a:r>
              </a:p>
              <a:p>
                <a:pPr marL="0" indent="0">
                  <a:buNone/>
                </a:pPr>
                <a:r>
                  <a:rPr lang="en-US" sz="1800" b="1" dirty="0"/>
                  <a:t>Answer</a:t>
                </a:r>
                <a:r>
                  <a:rPr lang="en-US" sz="1800" dirty="0"/>
                  <a:t>: A sequence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𝟏</m:t>
                        </m:r>
                      </m:sub>
                    </m:sSub>
                  </m:oMath>
                </a14:m>
                <a:r>
                  <a:rPr lang="en-US" sz="1800" dirty="0"/>
                  <a:t>,</a:t>
                </a:r>
                <a:r>
                  <a:rPr lang="en-US" sz="1800" b="1" dirty="0">
                    <a:solidFill>
                      <a:srgbClr val="0070C0"/>
                    </a:solidFill>
                  </a:rPr>
                  <a:t>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𝟐</m:t>
                        </m:r>
                      </m:sub>
                    </m:sSub>
                  </m:oMath>
                </a14:m>
                <a:r>
                  <a:rPr lang="en-US" sz="1800" dirty="0"/>
                  <a:t>,…,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𝒌</m:t>
                        </m:r>
                      </m:sub>
                    </m:sSub>
                  </m:oMath>
                </a14:m>
                <a:r>
                  <a:rPr lang="en-US" sz="1800" dirty="0"/>
                  <a:t> such that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𝒊</m:t>
                        </m:r>
                      </m:sub>
                    </m:sSub>
                  </m:oMath>
                </a14:m>
                <a:r>
                  <a:rPr lang="en-US" sz="1800" dirty="0"/>
                  <a:t>,</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𝒊</m:t>
                        </m:r>
                        <m:r>
                          <a:rPr lang="en-US" sz="1800" b="1" i="1" dirty="0">
                            <a:solidFill>
                              <a:srgbClr val="0070C0"/>
                            </a:solidFill>
                            <a:latin typeface="Cambria Math"/>
                          </a:rPr>
                          <m:t>+</m:t>
                        </m:r>
                        <m:r>
                          <a:rPr lang="en-US" sz="1800" b="1" i="1" dirty="0">
                            <a:solidFill>
                              <a:srgbClr val="0070C0"/>
                            </a:solidFill>
                            <a:latin typeface="Cambria Math"/>
                          </a:rPr>
                          <m:t>𝟏</m:t>
                        </m:r>
                      </m:sub>
                    </m:sSub>
                  </m:oMath>
                </a14:m>
                <a:r>
                  <a:rPr lang="en-US" sz="1800" dirty="0"/>
                  <a:t>) </a:t>
                </a:r>
                <a14:m>
                  <m:oMath xmlns:m="http://schemas.openxmlformats.org/officeDocument/2006/math">
                    <m:r>
                      <a:rPr lang="en-US" sz="1800" i="1" dirty="0">
                        <a:latin typeface="Cambria Math"/>
                      </a:rPr>
                      <m:t>∈</m:t>
                    </m:r>
                    <m:r>
                      <a:rPr lang="en-US" sz="1800" b="1" i="1" dirty="0">
                        <a:solidFill>
                          <a:srgbClr val="0070C0"/>
                        </a:solidFill>
                        <a:latin typeface="Cambria Math"/>
                      </a:rPr>
                      <m:t>𝑬</m:t>
                    </m:r>
                  </m:oMath>
                </a14:m>
                <a:r>
                  <a:rPr lang="en-US" sz="1800" dirty="0"/>
                  <a:t> for all </a:t>
                </a:r>
                <a14:m>
                  <m:oMath xmlns:m="http://schemas.openxmlformats.org/officeDocument/2006/math">
                    <m:r>
                      <a:rPr lang="en-US" sz="1800" b="1" i="1" dirty="0">
                        <a:solidFill>
                          <a:srgbClr val="0070C0"/>
                        </a:solidFill>
                        <a:latin typeface="Cambria Math"/>
                      </a:rPr>
                      <m:t>𝟏</m:t>
                    </m:r>
                    <m:r>
                      <a:rPr lang="en-US" sz="1800" b="1" i="1" dirty="0">
                        <a:latin typeface="Cambria Math"/>
                      </a:rPr>
                      <m:t>≤</m:t>
                    </m:r>
                    <m:r>
                      <a:rPr lang="en-US" sz="1800" b="1" i="1" dirty="0">
                        <a:solidFill>
                          <a:srgbClr val="0070C0"/>
                        </a:solidFill>
                        <a:latin typeface="Cambria Math"/>
                      </a:rPr>
                      <m:t>𝒊</m:t>
                    </m:r>
                    <m:r>
                      <a:rPr lang="en-US" sz="1800" b="1" i="1" dirty="0">
                        <a:latin typeface="Cambria Math"/>
                      </a:rPr>
                      <m:t>&lt;</m:t>
                    </m:r>
                    <m:r>
                      <a:rPr lang="en-US" sz="1800" b="1" i="1" dirty="0">
                        <a:solidFill>
                          <a:srgbClr val="0070C0"/>
                        </a:solidFill>
                        <a:latin typeface="Cambria Math"/>
                      </a:rPr>
                      <m:t>𝒌</m:t>
                    </m:r>
                  </m:oMath>
                </a14:m>
                <a:endParaRPr lang="en-US" sz="1800" dirty="0"/>
              </a:p>
              <a:p>
                <a:pPr marL="0" indent="0">
                  <a:buNone/>
                </a:pPr>
                <a:r>
                  <a:rPr lang="en-US" sz="1800" dirty="0"/>
                  <a:t>                and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smtClean="0">
                            <a:solidFill>
                              <a:srgbClr val="0070C0"/>
                            </a:solidFill>
                            <a:latin typeface="Cambria Math"/>
                          </a:rPr>
                          <m:t>𝒌</m:t>
                        </m:r>
                      </m:sub>
                    </m:sSub>
                  </m:oMath>
                </a14:m>
                <a:r>
                  <a:rPr lang="en-US" sz="1800" dirty="0"/>
                  <a:t>,</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𝟏</m:t>
                        </m:r>
                      </m:sub>
                    </m:sSub>
                  </m:oMath>
                </a14:m>
                <a:r>
                  <a:rPr lang="en-US" sz="1800" dirty="0"/>
                  <a:t>) </a:t>
                </a:r>
                <a14:m>
                  <m:oMath xmlns:m="http://schemas.openxmlformats.org/officeDocument/2006/math">
                    <m:r>
                      <a:rPr lang="en-US" sz="1800" i="1" dirty="0">
                        <a:latin typeface="Cambria Math"/>
                      </a:rPr>
                      <m:t>∈</m:t>
                    </m:r>
                    <m:r>
                      <a:rPr lang="en-US" sz="1800" b="1" i="1" dirty="0">
                        <a:solidFill>
                          <a:srgbClr val="0070C0"/>
                        </a:solidFill>
                        <a:latin typeface="Cambria Math"/>
                      </a:rPr>
                      <m:t>𝑬</m:t>
                    </m:r>
                  </m:oMath>
                </a14:m>
                <a:r>
                  <a:rPr lang="en-US" sz="1800" dirty="0"/>
                  <a:t> .</a:t>
                </a:r>
              </a:p>
              <a:p>
                <a:pPr marL="0" indent="0">
                  <a:buNone/>
                </a:pPr>
                <a:endParaRPr lang="en-US" sz="1800" dirty="0"/>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593" t="-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6</a:t>
            </a:fld>
            <a:endParaRPr lang="en-US"/>
          </a:p>
        </p:txBody>
      </p:sp>
      <p:grpSp>
        <p:nvGrpSpPr>
          <p:cNvPr id="7" name="Group 6"/>
          <p:cNvGrpSpPr/>
          <p:nvPr/>
        </p:nvGrpSpPr>
        <p:grpSpPr>
          <a:xfrm>
            <a:off x="1828800" y="3135868"/>
            <a:ext cx="5873182" cy="750332"/>
            <a:chOff x="1828800" y="3886200"/>
            <a:chExt cx="5873182" cy="750332"/>
          </a:xfrm>
        </p:grpSpPr>
        <p:sp>
          <p:nvSpPr>
            <p:cNvPr id="8" name="Oval 7"/>
            <p:cNvSpPr/>
            <p:nvPr/>
          </p:nvSpPr>
          <p:spPr>
            <a:xfrm>
              <a:off x="1981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576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53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91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1828800" y="4267200"/>
                  <a:ext cx="485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a:solidFill>
                                  <a:srgbClr val="0070C0"/>
                                </a:solidFill>
                                <a:latin typeface="Cambria Math"/>
                              </a:rPr>
                              <m:t>𝟏</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828800" y="4267200"/>
                  <a:ext cx="485967" cy="369332"/>
                </a:xfrm>
                <a:prstGeom prst="rect">
                  <a:avLst/>
                </a:prstGeom>
                <a:blipFill rotWithShape="1">
                  <a:blip r:embed="rId3"/>
                  <a:stretch>
                    <a:fillRect t="-8197" r="-15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714433" y="4267200"/>
                  <a:ext cx="485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𝟐</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714433" y="4267200"/>
                  <a:ext cx="485967" cy="369332"/>
                </a:xfrm>
                <a:prstGeom prst="rect">
                  <a:avLst/>
                </a:prstGeom>
                <a:blipFill rotWithShape="1">
                  <a:blip r:embed="rId4"/>
                  <a:stretch>
                    <a:fillRect t="-8197" r="-1625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05200" y="4267200"/>
                  <a:ext cx="485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𝟑</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505200" y="4267200"/>
                  <a:ext cx="485967" cy="369332"/>
                </a:xfrm>
                <a:prstGeom prst="rect">
                  <a:avLst/>
                </a:prstGeom>
                <a:blipFill rotWithShape="1">
                  <a:blip r:embed="rId5"/>
                  <a:stretch>
                    <a:fillRect t="-8197" r="-15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324600" y="4267200"/>
                  <a:ext cx="710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𝒌</m:t>
                            </m:r>
                            <m:r>
                              <a:rPr lang="en-US" b="1" i="1" dirty="0" smtClean="0">
                                <a:solidFill>
                                  <a:srgbClr val="0070C0"/>
                                </a:solidFill>
                                <a:latin typeface="Cambria Math"/>
                              </a:rPr>
                              <m:t>−</m:t>
                            </m:r>
                            <m:r>
                              <a:rPr lang="en-US" b="1" i="1" dirty="0" smtClean="0">
                                <a:solidFill>
                                  <a:srgbClr val="0070C0"/>
                                </a:solidFill>
                                <a:latin typeface="Cambria Math"/>
                              </a:rPr>
                              <m:t>𝟏</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324600" y="4267200"/>
                  <a:ext cx="710387" cy="369332"/>
                </a:xfrm>
                <a:prstGeom prst="rect">
                  <a:avLst/>
                </a:prstGeom>
                <a:blipFill rotWithShape="1">
                  <a:blip r:embed="rId6"/>
                  <a:stretch>
                    <a:fillRect t="-8197" r="-112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214413" y="4267200"/>
                  <a:ext cx="4875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𝒌</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214413" y="4267200"/>
                  <a:ext cx="487569" cy="369332"/>
                </a:xfrm>
                <a:prstGeom prst="rect">
                  <a:avLst/>
                </a:prstGeom>
                <a:blipFill rotWithShape="1">
                  <a:blip r:embed="rId7"/>
                  <a:stretch>
                    <a:fillRect t="-8197" r="-17500" b="-24590"/>
                  </a:stretch>
                </a:blipFill>
              </p:spPr>
              <p:txBody>
                <a:bodyPr/>
                <a:lstStyle/>
                <a:p>
                  <a:r>
                    <a:rPr lang="en-US">
                      <a:noFill/>
                    </a:rPr>
                    <a:t> </a:t>
                  </a:r>
                </a:p>
              </p:txBody>
            </p:sp>
          </mc:Fallback>
        </mc:AlternateContent>
        <p:cxnSp>
          <p:nvCxnSpPr>
            <p:cNvPr id="18" name="Straight Arrow Connector 17"/>
            <p:cNvCxnSpPr>
              <a:stCxn id="8" idx="6"/>
            </p:cNvCxnSpPr>
            <p:nvPr/>
          </p:nvCxnSpPr>
          <p:spPr>
            <a:xfrm>
              <a:off x="2133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05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13202" y="3886200"/>
              <a:ext cx="468398" cy="584775"/>
            </a:xfrm>
            <a:prstGeom prst="rect">
              <a:avLst/>
            </a:prstGeom>
            <a:noFill/>
          </p:spPr>
          <p:txBody>
            <a:bodyPr wrap="none" rtlCol="0">
              <a:spAutoFit/>
            </a:bodyPr>
            <a:lstStyle/>
            <a:p>
              <a:r>
                <a:rPr lang="en-US" sz="3200" dirty="0"/>
                <a:t>…</a:t>
              </a:r>
            </a:p>
          </p:txBody>
        </p:sp>
      </p:grpSp>
      <p:sp>
        <p:nvSpPr>
          <p:cNvPr id="29" name="Curved Up Arrow 28"/>
          <p:cNvSpPr/>
          <p:nvPr/>
        </p:nvSpPr>
        <p:spPr>
          <a:xfrm flipH="1" flipV="1">
            <a:off x="1981200" y="2667000"/>
            <a:ext cx="5476996" cy="761255"/>
          </a:xfrm>
          <a:prstGeom prst="curvedUpArrow">
            <a:avLst>
              <a:gd name="adj1" fmla="val 0"/>
              <a:gd name="adj2" fmla="val 15532"/>
              <a:gd name="adj3" fmla="val 23512"/>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3733800" y="1524000"/>
            <a:ext cx="22098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943600" y="1447800"/>
            <a:ext cx="22098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90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40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000"/>
                                        <p:tgtEl>
                                          <p:spTgt spid="2"/>
                                        </p:tgtEl>
                                      </p:cBhvr>
                                    </p:animEffect>
                                    <p:set>
                                      <p:cBhvr>
                                        <p:cTn id="34" dur="1" fill="hold">
                                          <p:stCondLst>
                                            <p:cond delay="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000"/>
                                        <p:tgtEl>
                                          <p:spTgt spid="22"/>
                                        </p:tgtEl>
                                      </p:cBhvr>
                                    </p:animEffect>
                                    <p:set>
                                      <p:cBhvr>
                                        <p:cTn id="39" dur="1" fill="hold">
                                          <p:stCondLst>
                                            <p:cond delay="999"/>
                                          </p:stCondLst>
                                        </p:cTn>
                                        <p:tgtEl>
                                          <p:spTgt spid="2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9" grpId="0" animBg="1"/>
      <p:bldP spid="2"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Directed </a:t>
            </a:r>
            <a:r>
              <a:rPr lang="en-US" sz="3600" b="1" dirty="0">
                <a:solidFill>
                  <a:srgbClr val="7030A0"/>
                </a:solidFill>
              </a:rPr>
              <a:t>Acyclic </a:t>
            </a:r>
            <a:r>
              <a:rPr lang="en-US" sz="3600" b="1" dirty="0"/>
              <a:t>Graphs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86800" cy="4525963"/>
              </a:xfrm>
            </p:spPr>
            <p:txBody>
              <a:bodyPr/>
              <a:lstStyle/>
              <a:p>
                <a:pPr marL="0" indent="0">
                  <a:buNone/>
                </a:pPr>
                <a:r>
                  <a:rPr lang="en-US" sz="2000" b="1" dirty="0">
                    <a:solidFill>
                      <a:srgbClr val="C00000"/>
                    </a:solidFill>
                  </a:rPr>
                  <a:t>Definition</a:t>
                </a:r>
                <a:r>
                  <a:rPr lang="en-US" sz="2000" dirty="0"/>
                  <a:t>:  </a:t>
                </a:r>
              </a:p>
              <a:p>
                <a:pPr marL="0" indent="0">
                  <a:buNone/>
                </a:pPr>
                <a:r>
                  <a:rPr lang="en-US" sz="2000" dirty="0"/>
                  <a:t>A directed graph </a:t>
                </a:r>
                <a14:m>
                  <m:oMath xmlns:m="http://schemas.openxmlformats.org/officeDocument/2006/math">
                    <m:r>
                      <a:rPr lang="en-US" sz="2000" b="1" i="1" dirty="0">
                        <a:solidFill>
                          <a:srgbClr val="0070C0"/>
                        </a:solidFill>
                        <a:latin typeface="Cambria Math"/>
                      </a:rPr>
                      <m:t>𝑮</m:t>
                    </m:r>
                    <m:r>
                      <a:rPr lang="en-US" sz="2000" b="1" i="1" dirty="0">
                        <a:latin typeface="Cambria Math"/>
                      </a:rPr>
                      <m:t>=(</m:t>
                    </m:r>
                    <m:r>
                      <a:rPr lang="en-US" sz="2000" b="1" i="1" dirty="0">
                        <a:solidFill>
                          <a:srgbClr val="0070C0"/>
                        </a:solidFill>
                        <a:latin typeface="Cambria Math"/>
                      </a:rPr>
                      <m:t>𝑽</m:t>
                    </m:r>
                    <m:r>
                      <a:rPr lang="en-US" sz="2000" b="1" i="1" dirty="0">
                        <a:latin typeface="Cambria Math"/>
                      </a:rPr>
                      <m:t>,</m:t>
                    </m:r>
                    <m:r>
                      <a:rPr lang="en-US" sz="2000" b="1" i="1" dirty="0">
                        <a:solidFill>
                          <a:srgbClr val="0070C0"/>
                        </a:solidFill>
                        <a:latin typeface="Cambria Math"/>
                      </a:rPr>
                      <m:t>𝑬</m:t>
                    </m:r>
                    <m:r>
                      <a:rPr lang="en-US" sz="2000" b="1" i="1" dirty="0">
                        <a:latin typeface="Cambria Math"/>
                      </a:rPr>
                      <m:t>)</m:t>
                    </m:r>
                  </m:oMath>
                </a14:m>
                <a:r>
                  <a:rPr lang="en-US" sz="2000" dirty="0"/>
                  <a:t> is said to be </a:t>
                </a:r>
                <a:r>
                  <a:rPr lang="en-US" sz="2000" b="1" dirty="0"/>
                  <a:t>acyclic</a:t>
                </a:r>
                <a:r>
                  <a:rPr lang="en-US" sz="2000" dirty="0"/>
                  <a:t> if there is no cycle present in it.</a:t>
                </a:r>
              </a:p>
              <a:p>
                <a:pPr marL="0" indent="0" algn="ctr">
                  <a:buNone/>
                </a:pPr>
                <a:endParaRPr lang="en-US" sz="2000" b="1" dirty="0">
                  <a:solidFill>
                    <a:srgbClr val="7030A0"/>
                  </a:solidFill>
                </a:endParaRPr>
              </a:p>
              <a:p>
                <a:pPr marL="0" indent="0">
                  <a:buNone/>
                </a:pPr>
                <a:r>
                  <a:rPr lang="en-US" sz="2000" b="1" dirty="0"/>
                  <a:t>Example</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525963"/>
              </a:xfrm>
              <a:blipFill rotWithShape="1">
                <a:blip r:embed="rId2"/>
                <a:stretch>
                  <a:fillRect l="-702" t="-674"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68" name="Group 67"/>
          <p:cNvGrpSpPr/>
          <p:nvPr/>
        </p:nvGrpSpPr>
        <p:grpSpPr>
          <a:xfrm>
            <a:off x="2590800" y="3886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831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7848600" y="4278868"/>
            <a:ext cx="609269" cy="369332"/>
          </a:xfrm>
          <a:prstGeom prst="rect">
            <a:avLst/>
          </a:prstGeom>
          <a:noFill/>
        </p:spPr>
        <p:txBody>
          <a:bodyPr wrap="none" rtlCol="0">
            <a:spAutoFit/>
          </a:bodyPr>
          <a:lstStyle/>
          <a:p>
            <a:r>
              <a:rPr lang="en-US" b="1" dirty="0">
                <a:solidFill>
                  <a:srgbClr val="7030A0"/>
                </a:solidFill>
              </a:rPr>
              <a:t>DAG</a:t>
            </a:r>
            <a:endParaRPr lang="en-US" dirty="0"/>
          </a:p>
        </p:txBody>
      </p:sp>
      <p:sp>
        <p:nvSpPr>
          <p:cNvPr id="29" name="Rectangle 28"/>
          <p:cNvSpPr/>
          <p:nvPr/>
        </p:nvSpPr>
        <p:spPr>
          <a:xfrm>
            <a:off x="5486400" y="1905000"/>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467100" y="1890572"/>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6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4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30"/>
                                        </p:tgtEl>
                                      </p:cBhvr>
                                    </p:animEffect>
                                    <p:set>
                                      <p:cBhvr>
                                        <p:cTn id="17" dur="1" fill="hold">
                                          <p:stCondLst>
                                            <p:cond delay="999"/>
                                          </p:stCondLst>
                                        </p:cTn>
                                        <p:tgtEl>
                                          <p:spTgt spid="3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000"/>
                                        <p:tgtEl>
                                          <p:spTgt spid="29"/>
                                        </p:tgtEl>
                                      </p:cBhvr>
                                    </p:animEffect>
                                    <p:set>
                                      <p:cBhvr>
                                        <p:cTn id="22" dur="1" fill="hold">
                                          <p:stCondLst>
                                            <p:cond delay="999"/>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1000"/>
                                        <p:tgtEl>
                                          <p:spTgt spid="68"/>
                                        </p:tgtEl>
                                      </p:cBhvr>
                                    </p:animEffect>
                                    <p:anim calcmode="lin" valueType="num">
                                      <p:cBhvr>
                                        <p:cTn id="33" dur="1000" fill="hold"/>
                                        <p:tgtEl>
                                          <p:spTgt spid="68"/>
                                        </p:tgtEl>
                                        <p:attrNameLst>
                                          <p:attrName>ppt_x</p:attrName>
                                        </p:attrNameLst>
                                      </p:cBhvr>
                                      <p:tavLst>
                                        <p:tav tm="0">
                                          <p:val>
                                            <p:strVal val="#ppt_x"/>
                                          </p:val>
                                        </p:tav>
                                        <p:tav tm="100000">
                                          <p:val>
                                            <p:strVal val="#ppt_x"/>
                                          </p:val>
                                        </p:tav>
                                      </p:tavLst>
                                    </p:anim>
                                    <p:anim calcmode="lin" valueType="num">
                                      <p:cBhvr>
                                        <p:cTn id="3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1+#ppt_w/2"/>
                                          </p:val>
                                        </p:tav>
                                        <p:tav tm="100000">
                                          <p:val>
                                            <p:strVal val="#ppt_x"/>
                                          </p:val>
                                        </p:tav>
                                      </p:tavLst>
                                    </p:anim>
                                    <p:anim calcmode="lin" valueType="num">
                                      <p:cBhvr additive="base">
                                        <p:cTn id="4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solidFill>
                  <a:srgbClr val="7030A0"/>
                </a:solidFill>
              </a:rPr>
              <a:t>Topological ordering</a:t>
            </a:r>
            <a:endParaRPr lang="en-US"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1800" b="1" dirty="0">
                    <a:solidFill>
                      <a:srgbClr val="C00000"/>
                    </a:solidFill>
                  </a:rPr>
                  <a:t>Definition</a:t>
                </a:r>
                <a:r>
                  <a:rPr lang="en-US" sz="1800" dirty="0"/>
                  <a:t>: a mapping </a:t>
                </a:r>
                <a14:m>
                  <m:oMath xmlns:m="http://schemas.openxmlformats.org/officeDocument/2006/math">
                    <m:r>
                      <a:rPr lang="en-US" sz="1800" b="1" i="1" dirty="0" smtClean="0">
                        <a:solidFill>
                          <a:srgbClr val="7030A0"/>
                        </a:solidFill>
                        <a:latin typeface="Cambria Math"/>
                      </a:rPr>
                      <m:t>𝝉</m:t>
                    </m:r>
                  </m:oMath>
                </a14:m>
                <a:r>
                  <a:rPr lang="en-US" sz="1800" dirty="0"/>
                  <a:t> : </a:t>
                </a:r>
                <a14:m>
                  <m:oMath xmlns:m="http://schemas.openxmlformats.org/officeDocument/2006/math">
                    <m:r>
                      <a:rPr lang="en-US" sz="1800" b="1" i="1" dirty="0">
                        <a:solidFill>
                          <a:srgbClr val="0070C0"/>
                        </a:solidFill>
                        <a:latin typeface="Cambria Math"/>
                      </a:rPr>
                      <m:t>𝑽</m:t>
                    </m:r>
                  </m:oMath>
                </a14:m>
                <a:r>
                  <a:rPr lang="en-US" sz="1800" dirty="0">
                    <a:sym typeface="Wingdings" pitchFamily="2" charset="2"/>
                  </a:rPr>
                  <a:t>[</a:t>
                </a:r>
                <a14:m>
                  <m:oMath xmlns:m="http://schemas.openxmlformats.org/officeDocument/2006/math">
                    <m:r>
                      <a:rPr lang="en-US" sz="1800" b="1" i="1" dirty="0" smtClean="0">
                        <a:solidFill>
                          <a:srgbClr val="0070C0"/>
                        </a:solidFill>
                        <a:latin typeface="Cambria Math"/>
                      </a:rPr>
                      <m:t>𝟏</m:t>
                    </m:r>
                    <m:r>
                      <a:rPr lang="en-US" sz="1800" b="1" i="1" dirty="0" smtClean="0">
                        <a:solidFill>
                          <a:srgbClr val="0070C0"/>
                        </a:solidFill>
                        <a:latin typeface="Cambria Math"/>
                      </a:rPr>
                      <m:t>…</m:t>
                    </m:r>
                    <m:r>
                      <a:rPr lang="en-US" sz="1800" b="1" i="1" dirty="0" smtClean="0">
                        <a:solidFill>
                          <a:srgbClr val="0070C0"/>
                        </a:solidFill>
                        <a:latin typeface="Cambria Math"/>
                      </a:rPr>
                      <m:t>𝒏</m:t>
                    </m:r>
                  </m:oMath>
                </a14:m>
                <a:r>
                  <a:rPr lang="en-US" sz="1800" dirty="0">
                    <a:sym typeface="Wingdings" pitchFamily="2" charset="2"/>
                  </a:rPr>
                  <a:t>] </a:t>
                </a:r>
              </a:p>
              <a:p>
                <a:pPr marL="0" indent="0">
                  <a:buNone/>
                </a:pPr>
                <a:r>
                  <a:rPr lang="en-US" sz="1800" dirty="0">
                    <a:sym typeface="Wingdings" pitchFamily="2" charset="2"/>
                  </a:rPr>
                  <a:t>such that for each edge </a:t>
                </a:r>
                <a14:m>
                  <m:oMath xmlns:m="http://schemas.openxmlformats.org/officeDocument/2006/math">
                    <m:d>
                      <m:dPr>
                        <m:ctrlPr>
                          <a:rPr lang="en-US" sz="1800" b="0" i="1" dirty="0" smtClean="0">
                            <a:solidFill>
                              <a:schemeClr val="tx1"/>
                            </a:solidFill>
                            <a:latin typeface="Cambria Math" panose="02040503050406030204" pitchFamily="18" charset="0"/>
                          </a:rPr>
                        </m:ctrlPr>
                      </m:dPr>
                      <m:e>
                        <m:r>
                          <a:rPr lang="en-US" sz="1800" b="1" i="1" dirty="0" smtClean="0">
                            <a:solidFill>
                              <a:srgbClr val="0070C0"/>
                            </a:solidFill>
                            <a:latin typeface="Cambria Math"/>
                          </a:rPr>
                          <m:t>𝒖</m:t>
                        </m:r>
                        <m:r>
                          <a:rPr lang="en-US" sz="1800" b="1" i="1" dirty="0" smtClean="0">
                            <a:solidFill>
                              <a:schemeClr val="tx1"/>
                            </a:solidFill>
                            <a:latin typeface="Cambria Math"/>
                          </a:rPr>
                          <m:t>,</m:t>
                        </m:r>
                        <m:r>
                          <a:rPr lang="en-US" sz="1800" b="1" i="1" dirty="0" smtClean="0">
                            <a:solidFill>
                              <a:srgbClr val="0070C0"/>
                            </a:solidFill>
                            <a:latin typeface="Cambria Math"/>
                          </a:rPr>
                          <m:t>𝒗</m:t>
                        </m:r>
                      </m:e>
                    </m:d>
                    <m:r>
                      <a:rPr lang="en-US" sz="1800" b="0" i="1" dirty="0" smtClean="0">
                        <a:solidFill>
                          <a:schemeClr val="tx1"/>
                        </a:solidFill>
                        <a:latin typeface="Cambria Math"/>
                      </a:rPr>
                      <m:t>∈</m:t>
                    </m:r>
                    <m:r>
                      <a:rPr lang="en-US" sz="1800" b="1" i="1" dirty="0">
                        <a:solidFill>
                          <a:srgbClr val="0070C0"/>
                        </a:solidFill>
                        <a:latin typeface="Cambria Math"/>
                      </a:rPr>
                      <m:t>𝑬</m:t>
                    </m:r>
                  </m:oMath>
                </a14:m>
                <a:r>
                  <a:rPr lang="en-US" sz="1800" dirty="0">
                    <a:sym typeface="Wingdings" pitchFamily="2" charset="2"/>
                  </a:rPr>
                  <a:t>  </a:t>
                </a:r>
              </a:p>
              <a:p>
                <a:pPr marL="0" indent="0">
                  <a:buNone/>
                </a:pPr>
                <a:r>
                  <a:rPr lang="en-US" sz="1800" b="1" dirty="0">
                    <a:solidFill>
                      <a:srgbClr val="7030A0"/>
                    </a:solidFill>
                  </a:rPr>
                  <a:t>				</a:t>
                </a:r>
                <a14:m>
                  <m:oMath xmlns:m="http://schemas.openxmlformats.org/officeDocument/2006/math">
                    <m:r>
                      <a:rPr lang="en-US" sz="1800" b="1" i="1" dirty="0">
                        <a:solidFill>
                          <a:srgbClr val="7030A0"/>
                        </a:solidFill>
                        <a:latin typeface="Cambria Math"/>
                      </a:rPr>
                      <m:t>𝝉</m:t>
                    </m:r>
                  </m:oMath>
                </a14:m>
                <a:r>
                  <a:rPr lang="en-US" sz="1800" dirty="0">
                    <a:sym typeface="Wingdings" pitchFamily="2" charset="2"/>
                  </a:rPr>
                  <a:t>(</a:t>
                </a:r>
                <a14:m>
                  <m:oMath xmlns:m="http://schemas.openxmlformats.org/officeDocument/2006/math">
                    <m:r>
                      <a:rPr lang="en-US" sz="1800" b="1" i="1" dirty="0">
                        <a:solidFill>
                          <a:srgbClr val="0070C0"/>
                        </a:solidFill>
                        <a:latin typeface="Cambria Math"/>
                      </a:rPr>
                      <m:t>𝒖</m:t>
                    </m:r>
                  </m:oMath>
                </a14:m>
                <a:r>
                  <a:rPr lang="en-US" sz="1800" dirty="0">
                    <a:sym typeface="Wingdings" pitchFamily="2" charset="2"/>
                  </a:rPr>
                  <a:t>) &lt; </a:t>
                </a:r>
                <a14:m>
                  <m:oMath xmlns:m="http://schemas.openxmlformats.org/officeDocument/2006/math">
                    <m:r>
                      <a:rPr lang="en-US" sz="1800" b="1" i="1" dirty="0">
                        <a:solidFill>
                          <a:srgbClr val="7030A0"/>
                        </a:solidFill>
                        <a:latin typeface="Cambria Math"/>
                      </a:rPr>
                      <m:t>𝝉</m:t>
                    </m:r>
                  </m:oMath>
                </a14:m>
                <a:r>
                  <a:rPr lang="en-US" sz="1800" dirty="0">
                    <a:sym typeface="Wingdings" pitchFamily="2" charset="2"/>
                  </a:rPr>
                  <a:t>(</a:t>
                </a:r>
                <a14:m>
                  <m:oMath xmlns:m="http://schemas.openxmlformats.org/officeDocument/2006/math">
                    <m:r>
                      <a:rPr lang="en-US" sz="1800" b="1" i="1" dirty="0" smtClean="0">
                        <a:solidFill>
                          <a:srgbClr val="0070C0"/>
                        </a:solidFill>
                        <a:latin typeface="Cambria Math"/>
                      </a:rPr>
                      <m:t>𝒗</m:t>
                    </m:r>
                  </m:oMath>
                </a14:m>
                <a:r>
                  <a:rPr lang="en-US" sz="1800" dirty="0">
                    <a:sym typeface="Wingdings" pitchFamily="2" charset="2"/>
                  </a:rPr>
                  <a:t>) </a:t>
                </a: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b="1" dirty="0">
                  <a:solidFill>
                    <a:srgbClr val="C00000"/>
                  </a:solidFill>
                  <a:sym typeface="Wingdings" pitchFamily="2" charset="2"/>
                </a:endParaRPr>
              </a:p>
              <a:p>
                <a:pPr marL="0" indent="0">
                  <a:buNone/>
                </a:pPr>
                <a:r>
                  <a:rPr lang="en-US" sz="1800" b="1" dirty="0">
                    <a:solidFill>
                      <a:srgbClr val="C00000"/>
                    </a:solidFill>
                    <a:sym typeface="Wingdings" pitchFamily="2" charset="2"/>
                  </a:rPr>
                  <a:t>Theorem</a:t>
                </a:r>
                <a:r>
                  <a:rPr lang="en-US" sz="1800" dirty="0">
                    <a:sym typeface="Wingdings" pitchFamily="2" charset="2"/>
                  </a:rPr>
                  <a:t>: There exists a topological ordering for every </a:t>
                </a:r>
                <a:r>
                  <a:rPr lang="en-US" sz="1800" b="1" dirty="0">
                    <a:sym typeface="Wingdings" pitchFamily="2" charset="2"/>
                  </a:rPr>
                  <a:t>DAG</a:t>
                </a:r>
                <a:r>
                  <a:rPr lang="en-US" sz="1800" dirty="0">
                    <a:sym typeface="Wingdings" pitchFamily="2" charset="2"/>
                  </a:rPr>
                  <a:t>.</a:t>
                </a: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593" t="-809" b="-62938"/>
                </a:stretch>
              </a:blipFill>
            </p:spPr>
            <p:txBody>
              <a:bodyPr/>
              <a:lstStyle/>
              <a:p>
                <a:r>
                  <a:rPr lang="en-US">
                    <a:noFill/>
                  </a:rPr>
                  <a:t> </a:t>
                </a:r>
              </a:p>
            </p:txBody>
          </p:sp>
        </mc:Fallback>
      </mc:AlternateContent>
      <p:grpSp>
        <p:nvGrpSpPr>
          <p:cNvPr id="7" name="Group 6"/>
          <p:cNvGrpSpPr/>
          <p:nvPr/>
        </p:nvGrpSpPr>
        <p:grpSpPr>
          <a:xfrm>
            <a:off x="1447800" y="344453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3" name="Curved Connector 42"/>
          <p:cNvCxnSpPr/>
          <p:nvPr/>
        </p:nvCxnSpPr>
        <p:spPr>
          <a:xfrm>
            <a:off x="6637609" y="3590589"/>
            <a:ext cx="603250" cy="13784"/>
          </a:xfrm>
          <a:prstGeom prst="curvedConnector4">
            <a:avLst>
              <a:gd name="adj1" fmla="val 1015"/>
              <a:gd name="adj2" fmla="val 24865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p:nvPr/>
        </p:nvCxnSpPr>
        <p:spPr>
          <a:xfrm rot="16200000" flipH="1">
            <a:off x="4096639" y="331215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6200000" flipH="1">
            <a:off x="4683937" y="272486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rot="16200000" flipH="1">
            <a:off x="2945431" y="3318509"/>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rot="5400000" flipH="1" flipV="1">
            <a:off x="3541442" y="2190956"/>
            <a:ext cx="7434" cy="2819400"/>
          </a:xfrm>
          <a:prstGeom prst="curvedConnector3">
            <a:avLst>
              <a:gd name="adj1" fmla="val -1102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2665142" y="2457656"/>
            <a:ext cx="7434" cy="2286000"/>
          </a:xfrm>
          <a:prstGeom prst="curvedConnector3">
            <a:avLst>
              <a:gd name="adj1" fmla="val -1117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6200000" flipH="1">
            <a:off x="6663783" y="3027297"/>
            <a:ext cx="7434" cy="1146717"/>
          </a:xfrm>
          <a:prstGeom prst="curvedConnector3">
            <a:avLst>
              <a:gd name="adj1" fmla="val 842518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384758" y="2971800"/>
            <a:ext cx="6149440" cy="369332"/>
          </a:xfrm>
          <a:prstGeom prst="rect">
            <a:avLst/>
          </a:prstGeom>
          <a:noFill/>
        </p:spPr>
        <p:txBody>
          <a:bodyPr wrap="none" rtlCol="0">
            <a:spAutoFit/>
          </a:bodyPr>
          <a:lstStyle/>
          <a:p>
            <a:r>
              <a:rPr lang="en-US" dirty="0"/>
              <a:t>1        2          3        4       5          6          7         8        9        10      11</a:t>
            </a:r>
          </a:p>
        </p:txBody>
      </p:sp>
      <p:cxnSp>
        <p:nvCxnSpPr>
          <p:cNvPr id="26" name="Curved Connector 25"/>
          <p:cNvCxnSpPr/>
          <p:nvPr/>
        </p:nvCxnSpPr>
        <p:spPr>
          <a:xfrm rot="16200000" flipH="1">
            <a:off x="2093642" y="3027298"/>
            <a:ext cx="7434" cy="1146717"/>
          </a:xfrm>
          <a:prstGeom prst="curvedConnector3">
            <a:avLst>
              <a:gd name="adj1" fmla="val 5789414"/>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295400" y="5142037"/>
            <a:ext cx="3319840" cy="725363"/>
            <a:chOff x="1919754" y="5410196"/>
            <a:chExt cx="3319840" cy="725363"/>
          </a:xfrm>
        </p:grpSpPr>
        <p:grpSp>
          <p:nvGrpSpPr>
            <p:cNvPr id="2" name="Group 1"/>
            <p:cNvGrpSpPr/>
            <p:nvPr/>
          </p:nvGrpSpPr>
          <p:grpSpPr>
            <a:xfrm>
              <a:off x="1919754" y="5410196"/>
              <a:ext cx="3319840" cy="703413"/>
              <a:chOff x="1981200" y="5410200"/>
              <a:chExt cx="5562600" cy="926068"/>
            </a:xfrm>
          </p:grpSpPr>
          <p:grpSp>
            <p:nvGrpSpPr>
              <p:cNvPr id="25" name="Group 24"/>
              <p:cNvGrpSpPr/>
              <p:nvPr/>
            </p:nvGrpSpPr>
            <p:grpSpPr>
              <a:xfrm>
                <a:off x="1981200" y="6183868"/>
                <a:ext cx="5562600" cy="152400"/>
                <a:chOff x="1981200" y="4191000"/>
                <a:chExt cx="5562600" cy="152400"/>
              </a:xfrm>
            </p:grpSpPr>
            <p:sp>
              <p:nvSpPr>
                <p:cNvPr id="27" name="Oval 26"/>
                <p:cNvSpPr/>
                <p:nvPr/>
              </p:nvSpPr>
              <p:spPr>
                <a:xfrm>
                  <a:off x="1981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819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576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553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91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27" idx="6"/>
                </p:cNvCxnSpPr>
                <p:nvPr/>
              </p:nvCxnSpPr>
              <p:spPr>
                <a:xfrm>
                  <a:off x="2133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9718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705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 name="Curved Up Arrow 40"/>
              <p:cNvSpPr/>
              <p:nvPr/>
            </p:nvSpPr>
            <p:spPr>
              <a:xfrm flipH="1" flipV="1">
                <a:off x="1981200" y="5410200"/>
                <a:ext cx="5476996" cy="761255"/>
              </a:xfrm>
              <a:prstGeom prst="curvedUpArrow">
                <a:avLst>
                  <a:gd name="adj1" fmla="val 0"/>
                  <a:gd name="adj2" fmla="val 15532"/>
                  <a:gd name="adj3" fmla="val 23512"/>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2" name="Oval 41"/>
            <p:cNvSpPr/>
            <p:nvPr/>
          </p:nvSpPr>
          <p:spPr>
            <a:xfrm>
              <a:off x="3415445" y="6019800"/>
              <a:ext cx="90955" cy="115759"/>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039813" y="6019800"/>
              <a:ext cx="90955" cy="115759"/>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3019705" y="6096000"/>
              <a:ext cx="40929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6"/>
              <a:endCxn id="45" idx="2"/>
            </p:cNvCxnSpPr>
            <p:nvPr/>
          </p:nvCxnSpPr>
          <p:spPr>
            <a:xfrm>
              <a:off x="3506400" y="6077680"/>
              <a:ext cx="53341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14800" y="6096000"/>
              <a:ext cx="533591"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 name="Cloud Callout 23"/>
          <p:cNvSpPr/>
          <p:nvPr/>
        </p:nvSpPr>
        <p:spPr>
          <a:xfrm>
            <a:off x="5867400" y="4343400"/>
            <a:ext cx="3200400" cy="1066800"/>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sym typeface="Wingdings" pitchFamily="2" charset="2"/>
              </a:rPr>
              <a:t>Does there exist a topological ordering for every directed graph ?</a:t>
            </a:r>
            <a:endParaRPr lang="en-US" sz="1400" dirty="0">
              <a:solidFill>
                <a:schemeClr val="tx1"/>
              </a:solidFill>
            </a:endParaRPr>
          </a:p>
        </p:txBody>
      </p:sp>
      <p:sp>
        <p:nvSpPr>
          <p:cNvPr id="51" name="TextBox 50"/>
          <p:cNvSpPr txBox="1"/>
          <p:nvPr/>
        </p:nvSpPr>
        <p:spPr>
          <a:xfrm>
            <a:off x="6477000" y="5656165"/>
            <a:ext cx="2513252" cy="307777"/>
          </a:xfrm>
          <a:prstGeom prst="rect">
            <a:avLst/>
          </a:prstGeom>
          <a:solidFill>
            <a:srgbClr val="FFC000"/>
          </a:solidFill>
        </p:spPr>
        <p:txBody>
          <a:bodyPr wrap="none" rtlCol="0">
            <a:spAutoFit/>
          </a:bodyPr>
          <a:lstStyle/>
          <a:p>
            <a:r>
              <a:rPr lang="en-US" sz="1400" dirty="0"/>
              <a:t>Certainly No if there is any cycle</a:t>
            </a:r>
          </a:p>
        </p:txBody>
      </p:sp>
      <p:sp>
        <p:nvSpPr>
          <p:cNvPr id="52" name="TextBox 51"/>
          <p:cNvSpPr txBox="1"/>
          <p:nvPr/>
        </p:nvSpPr>
        <p:spPr>
          <a:xfrm>
            <a:off x="3010857" y="5498068"/>
            <a:ext cx="300082" cy="369332"/>
          </a:xfrm>
          <a:prstGeom prst="rect">
            <a:avLst/>
          </a:prstGeom>
          <a:noFill/>
        </p:spPr>
        <p:txBody>
          <a:bodyPr wrap="none" rtlCol="0">
            <a:spAutoFit/>
          </a:bodyPr>
          <a:lstStyle/>
          <a:p>
            <a:r>
              <a:rPr lang="en-US" dirty="0">
                <a:solidFill>
                  <a:srgbClr val="006C31"/>
                </a:solidFill>
              </a:rPr>
              <a:t>&lt;</a:t>
            </a:r>
          </a:p>
        </p:txBody>
      </p:sp>
      <p:sp>
        <p:nvSpPr>
          <p:cNvPr id="54" name="Oval 53"/>
          <p:cNvSpPr/>
          <p:nvPr/>
        </p:nvSpPr>
        <p:spPr>
          <a:xfrm>
            <a:off x="2739483" y="5650468"/>
            <a:ext cx="232317" cy="2931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3509918" y="5486400"/>
            <a:ext cx="909682" cy="369332"/>
            <a:chOff x="3509918" y="5486400"/>
            <a:chExt cx="909682" cy="369332"/>
          </a:xfrm>
        </p:grpSpPr>
        <p:sp>
          <p:nvSpPr>
            <p:cNvPr id="61" name="TextBox 60"/>
            <p:cNvSpPr txBox="1"/>
            <p:nvPr/>
          </p:nvSpPr>
          <p:spPr>
            <a:xfrm>
              <a:off x="3509918" y="5486400"/>
              <a:ext cx="300082" cy="369332"/>
            </a:xfrm>
            <a:prstGeom prst="rect">
              <a:avLst/>
            </a:prstGeom>
            <a:noFill/>
          </p:spPr>
          <p:txBody>
            <a:bodyPr wrap="none" rtlCol="0">
              <a:spAutoFit/>
            </a:bodyPr>
            <a:lstStyle/>
            <a:p>
              <a:r>
                <a:rPr lang="en-US" dirty="0">
                  <a:solidFill>
                    <a:srgbClr val="006C31"/>
                  </a:solidFill>
                </a:rPr>
                <a:t>&lt;</a:t>
              </a:r>
            </a:p>
          </p:txBody>
        </p:sp>
        <p:sp>
          <p:nvSpPr>
            <p:cNvPr id="62" name="TextBox 61"/>
            <p:cNvSpPr txBox="1"/>
            <p:nvPr/>
          </p:nvSpPr>
          <p:spPr>
            <a:xfrm>
              <a:off x="4119518" y="5486400"/>
              <a:ext cx="300082" cy="369332"/>
            </a:xfrm>
            <a:prstGeom prst="rect">
              <a:avLst/>
            </a:prstGeom>
            <a:noFill/>
          </p:spPr>
          <p:txBody>
            <a:bodyPr wrap="none" rtlCol="0">
              <a:spAutoFit/>
            </a:bodyPr>
            <a:lstStyle/>
            <a:p>
              <a:r>
                <a:rPr lang="en-US" dirty="0">
                  <a:solidFill>
                    <a:srgbClr val="006C31"/>
                  </a:solidFill>
                </a:rPr>
                <a:t>&lt;</a:t>
              </a:r>
            </a:p>
          </p:txBody>
        </p:sp>
      </p:grpSp>
      <p:grpSp>
        <p:nvGrpSpPr>
          <p:cNvPr id="56" name="Group 55"/>
          <p:cNvGrpSpPr/>
          <p:nvPr/>
        </p:nvGrpSpPr>
        <p:grpSpPr>
          <a:xfrm>
            <a:off x="1447800" y="5486400"/>
            <a:ext cx="1214482" cy="369332"/>
            <a:chOff x="1447800" y="5486400"/>
            <a:chExt cx="1214482" cy="369332"/>
          </a:xfrm>
        </p:grpSpPr>
        <p:sp>
          <p:nvSpPr>
            <p:cNvPr id="64" name="TextBox 63"/>
            <p:cNvSpPr txBox="1"/>
            <p:nvPr/>
          </p:nvSpPr>
          <p:spPr>
            <a:xfrm>
              <a:off x="1447800" y="5486400"/>
              <a:ext cx="300082" cy="369332"/>
            </a:xfrm>
            <a:prstGeom prst="rect">
              <a:avLst/>
            </a:prstGeom>
            <a:noFill/>
          </p:spPr>
          <p:txBody>
            <a:bodyPr wrap="none" rtlCol="0">
              <a:spAutoFit/>
            </a:bodyPr>
            <a:lstStyle/>
            <a:p>
              <a:r>
                <a:rPr lang="en-US" dirty="0">
                  <a:solidFill>
                    <a:srgbClr val="006C31"/>
                  </a:solidFill>
                </a:rPr>
                <a:t>&lt;</a:t>
              </a:r>
            </a:p>
          </p:txBody>
        </p:sp>
        <p:sp>
          <p:nvSpPr>
            <p:cNvPr id="65" name="TextBox 64"/>
            <p:cNvSpPr txBox="1"/>
            <p:nvPr/>
          </p:nvSpPr>
          <p:spPr>
            <a:xfrm>
              <a:off x="1905000" y="5486400"/>
              <a:ext cx="300082" cy="369332"/>
            </a:xfrm>
            <a:prstGeom prst="rect">
              <a:avLst/>
            </a:prstGeom>
            <a:noFill/>
          </p:spPr>
          <p:txBody>
            <a:bodyPr wrap="none" rtlCol="0">
              <a:spAutoFit/>
            </a:bodyPr>
            <a:lstStyle/>
            <a:p>
              <a:r>
                <a:rPr lang="en-US" dirty="0">
                  <a:solidFill>
                    <a:srgbClr val="006C31"/>
                  </a:solidFill>
                </a:rPr>
                <a:t>&lt;</a:t>
              </a:r>
            </a:p>
          </p:txBody>
        </p:sp>
        <p:sp>
          <p:nvSpPr>
            <p:cNvPr id="66" name="TextBox 65"/>
            <p:cNvSpPr txBox="1"/>
            <p:nvPr/>
          </p:nvSpPr>
          <p:spPr>
            <a:xfrm>
              <a:off x="2362200" y="5486400"/>
              <a:ext cx="300082" cy="369332"/>
            </a:xfrm>
            <a:prstGeom prst="rect">
              <a:avLst/>
            </a:prstGeom>
            <a:noFill/>
          </p:spPr>
          <p:txBody>
            <a:bodyPr wrap="none" rtlCol="0">
              <a:spAutoFit/>
            </a:bodyPr>
            <a:lstStyle/>
            <a:p>
              <a:r>
                <a:rPr lang="en-US" dirty="0">
                  <a:solidFill>
                    <a:srgbClr val="006C31"/>
                  </a:solidFill>
                </a:rPr>
                <a:t>&lt;</a:t>
              </a:r>
            </a:p>
          </p:txBody>
        </p:sp>
      </p:grpSp>
      <p:sp>
        <p:nvSpPr>
          <p:cNvPr id="68" name="TextBox 67"/>
          <p:cNvSpPr txBox="1"/>
          <p:nvPr/>
        </p:nvSpPr>
        <p:spPr>
          <a:xfrm>
            <a:off x="2819400" y="4800600"/>
            <a:ext cx="300082" cy="369332"/>
          </a:xfrm>
          <a:prstGeom prst="rect">
            <a:avLst/>
          </a:prstGeom>
          <a:noFill/>
        </p:spPr>
        <p:txBody>
          <a:bodyPr wrap="none" rtlCol="0">
            <a:spAutoFit/>
          </a:bodyPr>
          <a:lstStyle/>
          <a:p>
            <a:r>
              <a:rPr lang="en-US" dirty="0">
                <a:solidFill>
                  <a:srgbClr val="006C31"/>
                </a:solidFill>
              </a:rPr>
              <a:t>&gt;</a:t>
            </a:r>
          </a:p>
        </p:txBody>
      </p:sp>
      <p:sp>
        <p:nvSpPr>
          <p:cNvPr id="3" name="TextBox 2">
            <a:extLst>
              <a:ext uri="{FF2B5EF4-FFF2-40B4-BE49-F238E27FC236}">
                <a16:creationId xmlns:a16="http://schemas.microsoft.com/office/drawing/2014/main" id="{7FE64CDB-6FF5-67D2-6521-127A30A53347}"/>
              </a:ext>
            </a:extLst>
          </p:cNvPr>
          <p:cNvSpPr txBox="1"/>
          <p:nvPr/>
        </p:nvSpPr>
        <p:spPr>
          <a:xfrm>
            <a:off x="469498" y="4600564"/>
            <a:ext cx="7848944" cy="369332"/>
          </a:xfrm>
          <a:prstGeom prst="rect">
            <a:avLst/>
          </a:prstGeom>
          <a:noFill/>
        </p:spPr>
        <p:txBody>
          <a:bodyPr wrap="none" rtlCol="0">
            <a:spAutoFit/>
          </a:bodyPr>
          <a:lstStyle/>
          <a:p>
            <a:r>
              <a:rPr lang="en-US" dirty="0"/>
              <a:t>Is it possible to arrange vertices in a line so that each edge goes from left to right ?</a:t>
            </a:r>
            <a:endParaRPr lang="en-IN" dirty="0"/>
          </a:p>
        </p:txBody>
      </p:sp>
      <p:sp>
        <p:nvSpPr>
          <p:cNvPr id="6" name="Cloud Callout 23">
            <a:extLst>
              <a:ext uri="{FF2B5EF4-FFF2-40B4-BE49-F238E27FC236}">
                <a16:creationId xmlns:a16="http://schemas.microsoft.com/office/drawing/2014/main" id="{9587D3EB-FEC6-99CE-CA5E-3CEC3C344EB8}"/>
              </a:ext>
            </a:extLst>
          </p:cNvPr>
          <p:cNvSpPr/>
          <p:nvPr/>
        </p:nvSpPr>
        <p:spPr>
          <a:xfrm>
            <a:off x="5490532" y="5121557"/>
            <a:ext cx="3200400" cy="701772"/>
          </a:xfrm>
          <a:prstGeom prst="cloudCallout">
            <a:avLst>
              <a:gd name="adj1" fmla="val 35200"/>
              <a:gd name="adj2" fmla="val 791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sym typeface="Wingdings" pitchFamily="2" charset="2"/>
              </a:rPr>
              <a:t>How to formalize it ?</a:t>
            </a:r>
            <a:endParaRPr lang="en-US" sz="1400" dirty="0">
              <a:solidFill>
                <a:schemeClr val="tx1"/>
              </a:solidFill>
            </a:endParaRPr>
          </a:p>
        </p:txBody>
      </p:sp>
    </p:spTree>
    <p:extLst>
      <p:ext uri="{BB962C8B-B14F-4D97-AF65-F5344CB8AC3E}">
        <p14:creationId xmlns:p14="http://schemas.microsoft.com/office/powerpoint/2010/main" val="3610782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2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left)">
                                      <p:cBhvr>
                                        <p:cTn id="26" dur="500"/>
                                        <p:tgtEl>
                                          <p:spTgt spid="63"/>
                                        </p:tgtEl>
                                      </p:cBhvr>
                                    </p:animEffect>
                                  </p:childTnLst>
                                </p:cTn>
                              </p:par>
                              <p:par>
                                <p:cTn id="27" presetID="22" presetClass="entr" presetSubtype="8"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500"/>
                                        <p:tgtEl>
                                          <p:spTgt spid="49"/>
                                        </p:tgtEl>
                                      </p:cBhvr>
                                    </p:animEffect>
                                  </p:childTnLst>
                                </p:cTn>
                              </p:par>
                              <p:par>
                                <p:cTn id="45" presetID="22" presetClass="entr" presetSubtype="8"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left)">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anim calcmode="lin" valueType="num">
                                      <p:cBhvr>
                                        <p:cTn id="63" dur="1000" fill="hold"/>
                                        <p:tgtEl>
                                          <p:spTgt spid="6"/>
                                        </p:tgtEl>
                                        <p:attrNameLst>
                                          <p:attrName>ppt_x</p:attrName>
                                        </p:attrNameLst>
                                      </p:cBhvr>
                                      <p:tavLst>
                                        <p:tav tm="0">
                                          <p:val>
                                            <p:strVal val="#ppt_x"/>
                                          </p:val>
                                        </p:tav>
                                        <p:tav tm="100000">
                                          <p:val>
                                            <p:strVal val="#ppt_x"/>
                                          </p:val>
                                        </p:tav>
                                      </p:tavLst>
                                    </p:anim>
                                    <p:anim calcmode="lin" valueType="num">
                                      <p:cBhvr>
                                        <p:cTn id="6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animEffect transition="in" filter="fade">
                                      <p:cBhvr>
                                        <p:cTn id="69" dur="500"/>
                                        <p:tgtEl>
                                          <p:spTgt spid="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1500"/>
                                        <p:tgtEl>
                                          <p:spTgt spid="8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txEl>
                                              <p:pRg st="1" end="1"/>
                                            </p:txEl>
                                          </p:spTgt>
                                        </p:tgtEl>
                                        <p:attrNameLst>
                                          <p:attrName>style.visibility</p:attrName>
                                        </p:attrNameLst>
                                      </p:cBhvr>
                                      <p:to>
                                        <p:strVal val="visible"/>
                                      </p:to>
                                    </p:set>
                                    <p:animEffect transition="in" filter="fade">
                                      <p:cBhvr>
                                        <p:cTn id="79" dur="500"/>
                                        <p:tgtEl>
                                          <p:spTgt spid="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
                                            <p:txEl>
                                              <p:pRg st="2" end="2"/>
                                            </p:txEl>
                                          </p:spTgt>
                                        </p:tgtEl>
                                        <p:attrNameLst>
                                          <p:attrName>style.visibility</p:attrName>
                                        </p:attrNameLst>
                                      </p:cBhvr>
                                      <p:to>
                                        <p:strVal val="visible"/>
                                      </p:to>
                                    </p:set>
                                    <p:animEffect transition="in" filter="fade">
                                      <p:cBhvr>
                                        <p:cTn id="84" dur="500"/>
                                        <p:tgtEl>
                                          <p:spTgt spid="5">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xit" presetSubtype="10" fill="hold" grpId="1" nodeType="clickEffect">
                                  <p:stCondLst>
                                    <p:cond delay="0"/>
                                  </p:stCondLst>
                                  <p:childTnLst>
                                    <p:animEffect transition="out" filter="randombar(horizontal)">
                                      <p:cBhvr>
                                        <p:cTn id="88" dur="500"/>
                                        <p:tgtEl>
                                          <p:spTgt spid="3"/>
                                        </p:tgtEl>
                                      </p:cBhvr>
                                    </p:animEffect>
                                    <p:set>
                                      <p:cBhvr>
                                        <p:cTn id="89" dur="1" fill="hold">
                                          <p:stCondLst>
                                            <p:cond delay="499"/>
                                          </p:stCondLst>
                                        </p:cTn>
                                        <p:tgtEl>
                                          <p:spTgt spid="3"/>
                                        </p:tgtEl>
                                        <p:attrNameLst>
                                          <p:attrName>style.visibility</p:attrName>
                                        </p:attrNameLst>
                                      </p:cBhvr>
                                      <p:to>
                                        <p:strVal val="hidden"/>
                                      </p:to>
                                    </p:set>
                                  </p:childTnLst>
                                </p:cTn>
                              </p:par>
                              <p:par>
                                <p:cTn id="90" presetID="14" presetClass="exit" presetSubtype="10" fill="hold" grpId="1" nodeType="withEffect">
                                  <p:stCondLst>
                                    <p:cond delay="0"/>
                                  </p:stCondLst>
                                  <p:childTnLst>
                                    <p:animEffect transition="out" filter="randombar(horizontal)">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1000"/>
                                        <p:tgtEl>
                                          <p:spTgt spid="24"/>
                                        </p:tgtEl>
                                      </p:cBhvr>
                                    </p:animEffect>
                                    <p:anim calcmode="lin" valueType="num">
                                      <p:cBhvr>
                                        <p:cTn id="98" dur="1000" fill="hold"/>
                                        <p:tgtEl>
                                          <p:spTgt spid="24"/>
                                        </p:tgtEl>
                                        <p:attrNameLst>
                                          <p:attrName>ppt_x</p:attrName>
                                        </p:attrNameLst>
                                      </p:cBhvr>
                                      <p:tavLst>
                                        <p:tav tm="0">
                                          <p:val>
                                            <p:strVal val="#ppt_x"/>
                                          </p:val>
                                        </p:tav>
                                        <p:tav tm="100000">
                                          <p:val>
                                            <p:strVal val="#ppt_x"/>
                                          </p:val>
                                        </p:tav>
                                      </p:tavLst>
                                    </p:anim>
                                    <p:anim calcmode="lin" valueType="num">
                                      <p:cBhvr>
                                        <p:cTn id="9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p:cTn id="109" dur="1000" fill="hold"/>
                                        <p:tgtEl>
                                          <p:spTgt spid="23"/>
                                        </p:tgtEl>
                                        <p:attrNameLst>
                                          <p:attrName>ppt_w</p:attrName>
                                        </p:attrNameLst>
                                      </p:cBhvr>
                                      <p:tavLst>
                                        <p:tav tm="0">
                                          <p:val>
                                            <p:fltVal val="0"/>
                                          </p:val>
                                        </p:tav>
                                        <p:tav tm="100000">
                                          <p:val>
                                            <p:strVal val="#ppt_w"/>
                                          </p:val>
                                        </p:tav>
                                      </p:tavLst>
                                    </p:anim>
                                    <p:anim calcmode="lin" valueType="num">
                                      <p:cBhvr>
                                        <p:cTn id="110" dur="1000" fill="hold"/>
                                        <p:tgtEl>
                                          <p:spTgt spid="23"/>
                                        </p:tgtEl>
                                        <p:attrNameLst>
                                          <p:attrName>ppt_h</p:attrName>
                                        </p:attrNameLst>
                                      </p:cBhvr>
                                      <p:tavLst>
                                        <p:tav tm="0">
                                          <p:val>
                                            <p:fltVal val="0"/>
                                          </p:val>
                                        </p:tav>
                                        <p:tav tm="100000">
                                          <p:val>
                                            <p:strVal val="#ppt_h"/>
                                          </p:val>
                                        </p:tav>
                                      </p:tavLst>
                                    </p:anim>
                                    <p:animEffect transition="in" filter="fade">
                                      <p:cBhvr>
                                        <p:cTn id="111" dur="1000"/>
                                        <p:tgtEl>
                                          <p:spTgt spid="2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down)">
                                      <p:cBhvr>
                                        <p:cTn id="116" dur="500"/>
                                        <p:tgtEl>
                                          <p:spTgt spid="5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left)">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left)">
                                      <p:cBhvr>
                                        <p:cTn id="126" dur="500"/>
                                        <p:tgtEl>
                                          <p:spTgt spid="5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wipe(left)">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wipe(left)">
                                      <p:cBhvr>
                                        <p:cTn id="136" dur="500"/>
                                        <p:tgtEl>
                                          <p:spTgt spid="5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51"/>
                                        </p:tgtEl>
                                      </p:cBhvr>
                                    </p:animEffect>
                                    <p:set>
                                      <p:cBhvr>
                                        <p:cTn id="141" dur="1" fill="hold">
                                          <p:stCondLst>
                                            <p:cond delay="499"/>
                                          </p:stCondLst>
                                        </p:cTn>
                                        <p:tgtEl>
                                          <p:spTgt spid="51"/>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5">
                                            <p:txEl>
                                              <p:pRg st="14" end="14"/>
                                            </p:txEl>
                                          </p:spTgt>
                                        </p:tgtEl>
                                        <p:attrNameLst>
                                          <p:attrName>style.visibility</p:attrName>
                                        </p:attrNameLst>
                                      </p:cBhvr>
                                      <p:to>
                                        <p:strVal val="visible"/>
                                      </p:to>
                                    </p:set>
                                    <p:animEffect transition="in" filter="fade">
                                      <p:cBhvr>
                                        <p:cTn id="146"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82" grpId="0"/>
      <p:bldP spid="24" grpId="0" animBg="1"/>
      <p:bldP spid="51" grpId="0" animBg="1"/>
      <p:bldP spid="51" grpId="1" animBg="1"/>
      <p:bldP spid="52" grpId="0"/>
      <p:bldP spid="54" grpId="0" animBg="1"/>
      <p:bldP spid="68" grpId="0"/>
      <p:bldP spid="3" grpId="0"/>
      <p:bldP spid="3" grpId="1"/>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Topological ordering</a:t>
            </a:r>
            <a:endParaRPr lang="en-US" sz="3600" dirty="0"/>
          </a:p>
        </p:txBody>
      </p:sp>
      <p:sp>
        <p:nvSpPr>
          <p:cNvPr id="3" name="Content Placeholder 2"/>
          <p:cNvSpPr>
            <a:spLocks noGrp="1"/>
          </p:cNvSpPr>
          <p:nvPr>
            <p:ph idx="1"/>
          </p:nvPr>
        </p:nvSpPr>
        <p:spPr/>
        <p:txBody>
          <a:bodyPr/>
          <a:lstStyle/>
          <a:p>
            <a:pPr marL="0" indent="0">
              <a:buNone/>
            </a:pPr>
            <a:r>
              <a:rPr lang="en-US" sz="2000" b="1" dirty="0"/>
              <a:t>Example</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indeed a valid topological ordering.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68" name="Group 67"/>
          <p:cNvGrpSpPr/>
          <p:nvPr/>
        </p:nvGrpSpPr>
        <p:grpSpPr>
          <a:xfrm>
            <a:off x="2590800" y="1981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831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1295400" y="4572000"/>
            <a:ext cx="6172200" cy="228600"/>
            <a:chOff x="1295400" y="4572000"/>
            <a:chExt cx="6172200" cy="228600"/>
          </a:xfrm>
        </p:grpSpPr>
        <p:sp>
          <p:nvSpPr>
            <p:cNvPr id="58" name="Oval 57"/>
            <p:cNvSpPr/>
            <p:nvPr/>
          </p:nvSpPr>
          <p:spPr>
            <a:xfrm>
              <a:off x="12954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59" name="Oval 58"/>
            <p:cNvSpPr/>
            <p:nvPr/>
          </p:nvSpPr>
          <p:spPr>
            <a:xfrm>
              <a:off x="21336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60" name="Oval 59"/>
            <p:cNvSpPr/>
            <p:nvPr/>
          </p:nvSpPr>
          <p:spPr>
            <a:xfrm>
              <a:off x="30480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61" name="Oval 60"/>
            <p:cNvSpPr/>
            <p:nvPr/>
          </p:nvSpPr>
          <p:spPr>
            <a:xfrm>
              <a:off x="38862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62" name="Oval 61"/>
            <p:cNvSpPr/>
            <p:nvPr/>
          </p:nvSpPr>
          <p:spPr>
            <a:xfrm>
              <a:off x="64008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63" name="Oval 62"/>
            <p:cNvSpPr/>
            <p:nvPr/>
          </p:nvSpPr>
          <p:spPr>
            <a:xfrm>
              <a:off x="47244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64" name="Oval 63"/>
            <p:cNvSpPr/>
            <p:nvPr/>
          </p:nvSpPr>
          <p:spPr>
            <a:xfrm>
              <a:off x="55626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65" name="Oval 64"/>
            <p:cNvSpPr/>
            <p:nvPr/>
          </p:nvSpPr>
          <p:spPr>
            <a:xfrm>
              <a:off x="72390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grpSp>
      <p:sp>
        <p:nvSpPr>
          <p:cNvPr id="66" name="TextBox 65"/>
          <p:cNvSpPr txBox="1"/>
          <p:nvPr/>
        </p:nvSpPr>
        <p:spPr>
          <a:xfrm>
            <a:off x="1219200" y="4888468"/>
            <a:ext cx="6527749" cy="369332"/>
          </a:xfrm>
          <a:prstGeom prst="rect">
            <a:avLst/>
          </a:prstGeom>
          <a:noFill/>
        </p:spPr>
        <p:txBody>
          <a:bodyPr wrap="none" rtlCol="0">
            <a:spAutoFit/>
          </a:bodyPr>
          <a:lstStyle/>
          <a:p>
            <a:r>
              <a:rPr lang="en-US" dirty="0"/>
              <a:t>1             2                3              4              5              6              7              8 </a:t>
            </a:r>
          </a:p>
        </p:txBody>
      </p:sp>
      <mc:AlternateContent xmlns:mc="http://schemas.openxmlformats.org/markup-compatibility/2006" xmlns:a14="http://schemas.microsoft.com/office/drawing/2010/main">
        <mc:Choice Requires="a14">
          <p:sp>
            <p:nvSpPr>
              <p:cNvPr id="38" name="Cloud Callout 37"/>
              <p:cNvSpPr/>
              <p:nvPr/>
            </p:nvSpPr>
            <p:spPr>
              <a:xfrm>
                <a:off x="5148122" y="5181600"/>
                <a:ext cx="3614878" cy="1143000"/>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sym typeface="Wingdings" pitchFamily="2" charset="2"/>
                  </a:rPr>
                  <a:t>How efficiently can we determine if a given </a:t>
                </a:r>
                <a:r>
                  <a:rPr lang="en-US" sz="1400" dirty="0">
                    <a:solidFill>
                      <a:schemeClr val="tx1"/>
                    </a:solidFill>
                  </a:rPr>
                  <a:t>mapping</a:t>
                </a:r>
                <a:r>
                  <a:rPr lang="en-US" sz="1400" dirty="0"/>
                  <a:t> </a:t>
                </a:r>
                <a14:m>
                  <m:oMath xmlns:m="http://schemas.openxmlformats.org/officeDocument/2006/math">
                    <m:r>
                      <a:rPr lang="en-US" sz="1400" b="1" i="1" dirty="0">
                        <a:solidFill>
                          <a:srgbClr val="7030A0"/>
                        </a:solidFill>
                        <a:latin typeface="Cambria Math"/>
                      </a:rPr>
                      <m:t>𝝉</m:t>
                    </m:r>
                  </m:oMath>
                </a14:m>
                <a:r>
                  <a:rPr lang="en-US" sz="1400" dirty="0">
                    <a:solidFill>
                      <a:schemeClr val="tx1"/>
                    </a:solidFill>
                    <a:sym typeface="Wingdings" pitchFamily="2" charset="2"/>
                  </a:rPr>
                  <a:t> is indeed a topological ordering ?</a:t>
                </a:r>
                <a:endParaRPr lang="en-US" sz="1400" dirty="0">
                  <a:solidFill>
                    <a:schemeClr val="tx1"/>
                  </a:solidFill>
                </a:endParaRPr>
              </a:p>
            </p:txBody>
          </p:sp>
        </mc:Choice>
        <mc:Fallback xmlns="">
          <p:sp>
            <p:nvSpPr>
              <p:cNvPr id="38" name="Cloud Callout 37"/>
              <p:cNvSpPr>
                <a:spLocks noRot="1" noChangeAspect="1" noMove="1" noResize="1" noEditPoints="1" noAdjustHandles="1" noChangeArrowheads="1" noChangeShapeType="1" noTextEdit="1"/>
              </p:cNvSpPr>
              <p:nvPr/>
            </p:nvSpPr>
            <p:spPr>
              <a:xfrm>
                <a:off x="5148122" y="5181600"/>
                <a:ext cx="3614878" cy="1143000"/>
              </a:xfrm>
              <a:prstGeom prst="cloudCallou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709726" y="6400800"/>
                <a:ext cx="1287147" cy="307777"/>
              </a:xfrm>
              <a:prstGeom prst="rect">
                <a:avLst/>
              </a:prstGeom>
              <a:solidFill>
                <a:srgbClr val="FFC000"/>
              </a:solidFill>
            </p:spPr>
            <p:txBody>
              <a:bodyPr wrap="none" rtlCol="0">
                <a:spAutoFit/>
              </a:bodyPr>
              <a:lstStyle/>
              <a:p>
                <a:r>
                  <a:rPr lang="en-US" sz="1400" b="1" dirty="0"/>
                  <a:t>O</a:t>
                </a:r>
                <a:r>
                  <a:rPr lang="en-US" sz="1400" dirty="0"/>
                  <a:t>(</a:t>
                </a:r>
                <a14:m>
                  <m:oMath xmlns:m="http://schemas.openxmlformats.org/officeDocument/2006/math">
                    <m:r>
                      <a:rPr lang="en-US" sz="1400" b="1" i="1" dirty="0" smtClean="0">
                        <a:solidFill>
                          <a:srgbClr val="0070C0"/>
                        </a:solidFill>
                        <a:latin typeface="Cambria Math"/>
                      </a:rPr>
                      <m:t>𝒎</m:t>
                    </m:r>
                    <m:r>
                      <a:rPr lang="en-US" sz="1400" b="1" i="1" dirty="0" smtClean="0">
                        <a:solidFill>
                          <a:schemeClr val="tx1"/>
                        </a:solidFill>
                        <a:latin typeface="Cambria Math"/>
                      </a:rPr>
                      <m:t>+</m:t>
                    </m:r>
                    <m:r>
                      <a:rPr lang="en-US" sz="1400" b="1" i="1" dirty="0" smtClean="0">
                        <a:solidFill>
                          <a:srgbClr val="0070C0"/>
                        </a:solidFill>
                        <a:latin typeface="Cambria Math"/>
                      </a:rPr>
                      <m:t>𝒏</m:t>
                    </m:r>
                  </m:oMath>
                </a14:m>
                <a:r>
                  <a:rPr lang="en-US" sz="1400" dirty="0"/>
                  <a:t>) time</a:t>
                </a:r>
              </a:p>
            </p:txBody>
          </p:sp>
        </mc:Choice>
        <mc:Fallback xmlns="">
          <p:sp>
            <p:nvSpPr>
              <p:cNvPr id="40" name="TextBox 39"/>
              <p:cNvSpPr txBox="1">
                <a:spLocks noRot="1" noChangeAspect="1" noMove="1" noResize="1" noEditPoints="1" noAdjustHandles="1" noChangeArrowheads="1" noChangeShapeType="1" noTextEdit="1"/>
              </p:cNvSpPr>
              <p:nvPr/>
            </p:nvSpPr>
            <p:spPr>
              <a:xfrm>
                <a:off x="6709726" y="6400800"/>
                <a:ext cx="1287147" cy="307777"/>
              </a:xfrm>
              <a:prstGeom prst="rect">
                <a:avLst/>
              </a:prstGeom>
              <a:blipFill rotWithShape="1">
                <a:blip r:embed="rId3"/>
                <a:stretch>
                  <a:fillRect l="-1422" t="-2000" r="-3791" b="-20000"/>
                </a:stretch>
              </a:blipFill>
            </p:spPr>
            <p:txBody>
              <a:bodyPr/>
              <a:lstStyle/>
              <a:p>
                <a:r>
                  <a:rPr lang="en-US">
                    <a:noFill/>
                  </a:rPr>
                  <a:t> </a:t>
                </a:r>
              </a:p>
            </p:txBody>
          </p:sp>
        </mc:Fallback>
      </mc:AlternateContent>
    </p:spTree>
    <p:extLst>
      <p:ext uri="{BB962C8B-B14F-4D97-AF65-F5344CB8AC3E}">
        <p14:creationId xmlns:p14="http://schemas.microsoft.com/office/powerpoint/2010/main" val="4213037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1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left)">
                                      <p:cBhvr>
                                        <p:cTn id="24" dur="1500"/>
                                        <p:tgtEl>
                                          <p:spTgt spid="6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anim calcmode="lin" valueType="num">
                                      <p:cBhvr>
                                        <p:cTn id="35" dur="1000" fill="hold"/>
                                        <p:tgtEl>
                                          <p:spTgt spid="38"/>
                                        </p:tgtEl>
                                        <p:attrNameLst>
                                          <p:attrName>ppt_x</p:attrName>
                                        </p:attrNameLst>
                                      </p:cBhvr>
                                      <p:tavLst>
                                        <p:tav tm="0">
                                          <p:val>
                                            <p:strVal val="#ppt_x"/>
                                          </p:val>
                                        </p:tav>
                                        <p:tav tm="100000">
                                          <p:val>
                                            <p:strVal val="#ppt_x"/>
                                          </p:val>
                                        </p:tav>
                                      </p:tavLst>
                                    </p:anim>
                                    <p:anim calcmode="lin" valueType="num">
                                      <p:cBhvr>
                                        <p:cTn id="3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8" grpId="0" animBg="1"/>
      <p:bldP spid="40" grpId="0" animBg="1"/>
      <p:bldP spid="40"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13381</TotalTime>
  <Words>1908</Words>
  <Application>Microsoft Office PowerPoint</Application>
  <PresentationFormat>On-screen Show (4:3)</PresentationFormat>
  <Paragraphs>455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Wingdings</vt:lpstr>
      <vt:lpstr>Office Theme</vt:lpstr>
      <vt:lpstr>Design and Analysis of Algorithms </vt:lpstr>
      <vt:lpstr>Recap of last lecture</vt:lpstr>
      <vt:lpstr>Problem Definition</vt:lpstr>
      <vt:lpstr>PowerPoint Presentation</vt:lpstr>
      <vt:lpstr>Directed Acyclic Graphs</vt:lpstr>
      <vt:lpstr>Directed Acyclic Graphs</vt:lpstr>
      <vt:lpstr>Directed Acyclic Graphs</vt:lpstr>
      <vt:lpstr>Topological ordering</vt:lpstr>
      <vt:lpstr>Topological ordering</vt:lpstr>
      <vt:lpstr>Topological ordering</vt:lpstr>
      <vt:lpstr>applications of  Topological ordering</vt:lpstr>
      <vt:lpstr>Applications of Topological ordering</vt:lpstr>
      <vt:lpstr>Why Does  Topological ordering exist for every DAG? </vt:lpstr>
      <vt:lpstr>Why does Topological ordering exist ?  </vt:lpstr>
      <vt:lpstr>Why does Topological ordering exist ?  </vt:lpstr>
      <vt:lpstr>Why does Topological ordering exist ?  </vt:lpstr>
      <vt:lpstr>Why does Topological ordering exist ?  </vt:lpstr>
      <vt:lpstr>Why does Topological ordering exist ?  </vt:lpstr>
      <vt:lpstr>How efficiently can we compute  Topological ordering ? </vt:lpstr>
      <vt:lpstr>Important Questions </vt:lpstr>
      <vt:lpstr>Revisiting the example</vt:lpstr>
      <vt:lpstr>Algorithm for Topological ordering ?  </vt:lpstr>
      <vt:lpstr>Applications of  topological ordering ? </vt:lpstr>
      <vt:lpstr>Example: Single source shortest paths</vt:lpstr>
      <vt:lpstr>Topological ordering </vt:lpstr>
      <vt:lpstr>Applications of Topological ordering I</vt:lpstr>
      <vt:lpstr>Applications of Topological ordering I</vt:lpstr>
      <vt:lpstr>Applications of Topological ordering II</vt:lpstr>
      <vt:lpstr>Applications of Topological ordering II</vt:lpstr>
      <vt:lpstr>Homework</vt:lpstr>
      <vt:lpstr>Moral of the 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1314</cp:revision>
  <dcterms:created xsi:type="dcterms:W3CDTF">2011-12-03T04:13:03Z</dcterms:created>
  <dcterms:modified xsi:type="dcterms:W3CDTF">2023-08-25T07:08:17Z</dcterms:modified>
</cp:coreProperties>
</file>