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6"/>
  </p:notesMasterIdLst>
  <p:sldIdLst>
    <p:sldId id="443" r:id="rId2"/>
    <p:sldId id="538" r:id="rId3"/>
    <p:sldId id="540" r:id="rId4"/>
    <p:sldId id="539" r:id="rId5"/>
    <p:sldId id="507" r:id="rId6"/>
    <p:sldId id="508" r:id="rId7"/>
    <p:sldId id="564" r:id="rId8"/>
    <p:sldId id="577" r:id="rId9"/>
    <p:sldId id="556" r:id="rId10"/>
    <p:sldId id="555" r:id="rId11"/>
    <p:sldId id="558" r:id="rId12"/>
    <p:sldId id="559" r:id="rId13"/>
    <p:sldId id="560" r:id="rId14"/>
    <p:sldId id="561" r:id="rId15"/>
    <p:sldId id="576" r:id="rId16"/>
    <p:sldId id="563" r:id="rId17"/>
    <p:sldId id="392" r:id="rId18"/>
    <p:sldId id="355" r:id="rId19"/>
    <p:sldId id="400" r:id="rId20"/>
    <p:sldId id="541" r:id="rId21"/>
    <p:sldId id="548" r:id="rId22"/>
    <p:sldId id="550" r:id="rId23"/>
    <p:sldId id="553" r:id="rId24"/>
    <p:sldId id="552" r:id="rId25"/>
    <p:sldId id="554" r:id="rId26"/>
    <p:sldId id="551" r:id="rId27"/>
    <p:sldId id="410" r:id="rId28"/>
    <p:sldId id="407" r:id="rId29"/>
    <p:sldId id="408" r:id="rId30"/>
    <p:sldId id="409" r:id="rId31"/>
    <p:sldId id="432" r:id="rId32"/>
    <p:sldId id="387" r:id="rId33"/>
    <p:sldId id="433" r:id="rId34"/>
    <p:sldId id="434" r:id="rId35"/>
    <p:sldId id="442" r:id="rId36"/>
    <p:sldId id="412" r:id="rId37"/>
    <p:sldId id="358" r:id="rId38"/>
    <p:sldId id="459" r:id="rId39"/>
    <p:sldId id="462" r:id="rId40"/>
    <p:sldId id="461" r:id="rId41"/>
    <p:sldId id="426" r:id="rId42"/>
    <p:sldId id="484" r:id="rId43"/>
    <p:sldId id="483" r:id="rId44"/>
    <p:sldId id="50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4610" autoAdjust="0"/>
  </p:normalViewPr>
  <p:slideViewPr>
    <p:cSldViewPr>
      <p:cViewPr varScale="1">
        <p:scale>
          <a:sx n="108" d="100"/>
          <a:sy n="108" d="100"/>
        </p:scale>
        <p:origin x="16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Interestingly,</a:t>
            </a:r>
            <a:r>
              <a:rPr lang="en-US" baseline="0" dirty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Interestingly,</a:t>
            </a:r>
            <a:r>
              <a:rPr lang="en-US" baseline="0" dirty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9.png"/><Relationship Id="rId7" Type="http://schemas.openxmlformats.org/officeDocument/2006/relationships/image" Target="../media/image1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3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1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1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11" Type="http://schemas.openxmlformats.org/officeDocument/2006/relationships/image" Target="../media/image212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3.png"/><Relationship Id="rId11" Type="http://schemas.openxmlformats.org/officeDocument/2006/relationships/image" Target="../media/image212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2.png"/><Relationship Id="rId5" Type="http://schemas.openxmlformats.org/officeDocument/2006/relationships/image" Target="../media/image102.png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1.png"/><Relationship Id="rId5" Type="http://schemas.openxmlformats.org/officeDocument/2006/relationships/image" Target="../media/image143.png"/><Relationship Id="rId4" Type="http://schemas.openxmlformats.org/officeDocument/2006/relationships/image" Target="../media/image1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10" Type="http://schemas.openxmlformats.org/officeDocument/2006/relationships/image" Target="../media/image7.png"/><Relationship Id="rId4" Type="http://schemas.openxmlformats.org/officeDocument/2006/relationships/image" Target="../media/image120.png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1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0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12.png"/><Relationship Id="rId7" Type="http://schemas.openxmlformats.org/officeDocument/2006/relationships/image" Target="../media/image60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12.png"/><Relationship Id="rId7" Type="http://schemas.openxmlformats.org/officeDocument/2006/relationships/image" Target="../media/image120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42.png"/><Relationship Id="rId5" Type="http://schemas.openxmlformats.org/officeDocument/2006/relationships/image" Target="../media/image91.png"/><Relationship Id="rId10" Type="http://schemas.openxmlformats.org/officeDocument/2006/relationships/image" Target="../media/image132.png"/><Relationship Id="rId4" Type="http://schemas.openxmlformats.org/officeDocument/2006/relationships/image" Target="../media/image312.png"/><Relationship Id="rId9" Type="http://schemas.openxmlformats.org/officeDocument/2006/relationships/image" Target="../media/image37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0.png"/><Relationship Id="rId13" Type="http://schemas.openxmlformats.org/officeDocument/2006/relationships/image" Target="../media/image211.png"/><Relationship Id="rId3" Type="http://schemas.openxmlformats.org/officeDocument/2006/relationships/image" Target="../media/image1410.png"/><Relationship Id="rId7" Type="http://schemas.openxmlformats.org/officeDocument/2006/relationships/image" Target="../media/image150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0.png"/><Relationship Id="rId15" Type="http://schemas.openxmlformats.org/officeDocument/2006/relationships/image" Target="../media/image200.png"/><Relationship Id="rId10" Type="http://schemas.openxmlformats.org/officeDocument/2006/relationships/image" Target="../media/image180.png"/><Relationship Id="rId4" Type="http://schemas.openxmlformats.org/officeDocument/2006/relationships/image" Target="../media/image12.png"/><Relationship Id="rId9" Type="http://schemas.openxmlformats.org/officeDocument/2006/relationships/image" Target="../media/image1700.png"/><Relationship Id="rId14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.png"/><Relationship Id="rId7" Type="http://schemas.openxmlformats.org/officeDocument/2006/relationships/image" Target="../media/image6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13 </a:t>
            </a:r>
          </a:p>
          <a:p>
            <a:pPr algn="l">
              <a:defRPr/>
            </a:pPr>
            <a:r>
              <a:rPr lang="en-US" sz="1800" b="1" dirty="0">
                <a:solidFill>
                  <a:schemeClr val="tx1"/>
                </a:solidFill>
              </a:rPr>
              <a:t>    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A powerful technique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5334000"/>
            <a:ext cx="336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traverse </a:t>
            </a:r>
            <a:r>
              <a:rPr lang="en-US" sz="2400" b="1" dirty="0"/>
              <a:t>a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/>
              <a:t>directed graph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63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  <a:blipFill>
                <a:blip r:embed="rId2"/>
                <a:stretch>
                  <a:fillRect l="-1013" t="-1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62" t="-14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49121-28E3-CB4B-94DC-C1B934C8A73D}"/>
                  </a:ext>
                </a:extLst>
              </p:cNvPr>
              <p:cNvSpPr txBox="1"/>
              <p:nvPr/>
            </p:nvSpPr>
            <p:spPr>
              <a:xfrm>
                <a:off x="5763689" y="4499560"/>
                <a:ext cx="182518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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49121-28E3-CB4B-94DC-C1B934C8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89" y="4499560"/>
                <a:ext cx="1825180" cy="369332"/>
              </a:xfrm>
              <a:prstGeom prst="rect">
                <a:avLst/>
              </a:prstGeom>
              <a:blipFill>
                <a:blip r:embed="rId6"/>
                <a:stretch>
                  <a:fillRect l="-2740" t="-3226" r="-685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50ECE8-C158-7949-B508-37C906B962F6}"/>
                  </a:ext>
                </a:extLst>
              </p:cNvPr>
              <p:cNvSpPr txBox="1"/>
              <p:nvPr/>
            </p:nvSpPr>
            <p:spPr>
              <a:xfrm>
                <a:off x="5779276" y="5269468"/>
                <a:ext cx="1712328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En-queue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50ECE8-C158-7949-B508-37C906B96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276" y="5269468"/>
                <a:ext cx="1712328" cy="369332"/>
              </a:xfrm>
              <a:prstGeom prst="rect">
                <a:avLst/>
              </a:prstGeom>
              <a:blipFill>
                <a:blip r:embed="rId7"/>
                <a:stretch>
                  <a:fillRect l="-2190" t="-6452" r="-146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>
            <a:extLst>
              <a:ext uri="{FF2B5EF4-FFF2-40B4-BE49-F238E27FC236}">
                <a16:creationId xmlns:a16="http://schemas.microsoft.com/office/drawing/2014/main" id="{7F855C1A-5ED2-1A48-9495-851F5B5A4FC3}"/>
              </a:ext>
            </a:extLst>
          </p:cNvPr>
          <p:cNvSpPr/>
          <p:nvPr/>
        </p:nvSpPr>
        <p:spPr>
          <a:xfrm>
            <a:off x="6436109" y="4888742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D88BEF-C8D3-3747-A3CE-8C4DCD4D1125}"/>
                  </a:ext>
                </a:extLst>
              </p:cNvPr>
              <p:cNvSpPr txBox="1"/>
              <p:nvPr/>
            </p:nvSpPr>
            <p:spPr>
              <a:xfrm>
                <a:off x="5779276" y="3729846"/>
                <a:ext cx="200567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  </a:t>
                </a:r>
                <a:r>
                  <a:rPr lang="en-US" b="1" dirty="0"/>
                  <a:t>De-queue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D88BEF-C8D3-3747-A3CE-8C4DCD4D1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276" y="3729846"/>
                <a:ext cx="2005677" cy="369332"/>
              </a:xfrm>
              <a:prstGeom prst="rect">
                <a:avLst/>
              </a:prstGeom>
              <a:blipFill>
                <a:blip r:embed="rId8"/>
                <a:stretch>
                  <a:fillRect t="-6452" r="-125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Down Arrow 29">
            <a:extLst>
              <a:ext uri="{FF2B5EF4-FFF2-40B4-BE49-F238E27FC236}">
                <a16:creationId xmlns:a16="http://schemas.microsoft.com/office/drawing/2014/main" id="{08ADD83B-3A41-B748-A4A5-138EF4CF52F7}"/>
              </a:ext>
            </a:extLst>
          </p:cNvPr>
          <p:cNvSpPr/>
          <p:nvPr/>
        </p:nvSpPr>
        <p:spPr>
          <a:xfrm>
            <a:off x="6400800" y="4114800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CE0ABD0-C5B4-A14C-80CB-314D692DA2D6}"/>
                  </a:ext>
                </a:extLst>
              </p:cNvPr>
              <p:cNvSpPr txBox="1"/>
              <p:nvPr/>
            </p:nvSpPr>
            <p:spPr>
              <a:xfrm>
                <a:off x="5779276" y="2971800"/>
                <a:ext cx="170751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En-queue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CE0ABD0-C5B4-A14C-80CB-314D692DA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276" y="2971800"/>
                <a:ext cx="1707519" cy="369332"/>
              </a:xfrm>
              <a:prstGeom prst="rect">
                <a:avLst/>
              </a:prstGeom>
              <a:blipFill>
                <a:blip r:embed="rId9"/>
                <a:stretch>
                  <a:fillRect l="-2206" t="-6452" r="-220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own Arrow 31">
            <a:extLst>
              <a:ext uri="{FF2B5EF4-FFF2-40B4-BE49-F238E27FC236}">
                <a16:creationId xmlns:a16="http://schemas.microsoft.com/office/drawing/2014/main" id="{C9F6630C-BC25-A841-80B7-21D989391CE2}"/>
              </a:ext>
            </a:extLst>
          </p:cNvPr>
          <p:cNvSpPr/>
          <p:nvPr/>
        </p:nvSpPr>
        <p:spPr>
          <a:xfrm>
            <a:off x="6371371" y="3352800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4C1724E7-CCE9-EC46-B4BE-E30CC0518813}"/>
              </a:ext>
            </a:extLst>
          </p:cNvPr>
          <p:cNvSpPr/>
          <p:nvPr/>
        </p:nvSpPr>
        <p:spPr>
          <a:xfrm>
            <a:off x="6371371" y="3352800"/>
            <a:ext cx="486629" cy="191666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DF8562A-4B9C-0949-AB47-5962E106E243}"/>
              </a:ext>
            </a:extLst>
          </p:cNvPr>
          <p:cNvSpPr/>
          <p:nvPr/>
        </p:nvSpPr>
        <p:spPr>
          <a:xfrm>
            <a:off x="400287" y="4800600"/>
            <a:ext cx="4038600" cy="6242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4DDDB6F-A5CA-1543-A62D-485AB2856987}"/>
              </a:ext>
            </a:extLst>
          </p:cNvPr>
          <p:cNvSpPr/>
          <p:nvPr/>
        </p:nvSpPr>
        <p:spPr>
          <a:xfrm>
            <a:off x="562849" y="3613666"/>
            <a:ext cx="1951751" cy="3062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6" grpId="0" animBg="1"/>
      <p:bldP spid="26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3" grpId="0" animBg="1"/>
      <p:bldP spid="34" grpId="0" animBg="1"/>
      <p:bldP spid="24" grpId="0" animBg="1"/>
      <p:bldP spid="2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  <a:blipFill>
                <a:blip r:embed="rId2"/>
                <a:stretch>
                  <a:fillRect l="-1013" t="-1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is </a:t>
                </a:r>
                <a:r>
                  <a:rPr lang="en-US" sz="2000" dirty="0"/>
                  <a:t>assigned a </a:t>
                </a:r>
              </a:p>
              <a:p>
                <a:pPr marL="0" indent="0">
                  <a:buNone/>
                </a:pPr>
                <a:r>
                  <a:rPr lang="en-US" sz="2000" dirty="0"/>
                  <a:t>number.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ym typeface="Wingdings" pitchFamily="2" charset="2"/>
                  </a:rPr>
                  <a:t> be any topological numbering of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vertices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</p:txBody>
          </p:sp>
        </mc:Choice>
        <mc:Fallback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3"/>
                <a:stretch>
                  <a:fillRect l="-1493" t="-14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51AF1E8-4D76-2A49-8C5F-9954FC9893D1}"/>
              </a:ext>
            </a:extLst>
          </p:cNvPr>
          <p:cNvSpPr/>
          <p:nvPr/>
        </p:nvSpPr>
        <p:spPr>
          <a:xfrm>
            <a:off x="4572000" y="2590800"/>
            <a:ext cx="4084698" cy="1137005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81600" y="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36470" y="5298013"/>
                <a:ext cx="4036554" cy="64633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>
                    <a:sym typeface="Wingdings" pitchFamily="2" charset="2"/>
                  </a:rPr>
                  <a:t>(by </a:t>
                </a:r>
                <a:r>
                  <a:rPr lang="en-US" b="1" dirty="0">
                    <a:sym typeface="Wingdings" pitchFamily="2" charset="2"/>
                  </a:rPr>
                  <a:t>induction</a:t>
                </a:r>
                <a:r>
                  <a:rPr lang="en-US" dirty="0">
                    <a:sym typeface="Wingdings" pitchFamily="2" charset="2"/>
                  </a:rPr>
                  <a:t> on the ordering of vertices 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itchFamily="2" charset="2"/>
                  </a:rPr>
                  <a:t>as established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ym typeface="Wingdings" pitchFamily="2" charset="2"/>
                  </a:rPr>
                  <a:t>.)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470" y="5298013"/>
                <a:ext cx="4036554" cy="646331"/>
              </a:xfrm>
              <a:prstGeom prst="rect">
                <a:avLst/>
              </a:prstGeom>
              <a:blipFill>
                <a:blip r:embed="rId6"/>
                <a:stretch>
                  <a:fillRect l="-938" t="-1887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loud Callout 18">
            <a:extLst>
              <a:ext uri="{FF2B5EF4-FFF2-40B4-BE49-F238E27FC236}">
                <a16:creationId xmlns:a16="http://schemas.microsoft.com/office/drawing/2014/main" id="{E6ED2C90-5026-E247-97B8-7A8314E4FCF3}"/>
              </a:ext>
            </a:extLst>
          </p:cNvPr>
          <p:cNvSpPr/>
          <p:nvPr/>
        </p:nvSpPr>
        <p:spPr>
          <a:xfrm>
            <a:off x="6653678" y="2404722"/>
            <a:ext cx="2362200" cy="804522"/>
          </a:xfrm>
          <a:prstGeom prst="cloudCallout">
            <a:avLst>
              <a:gd name="adj1" fmla="val -35349"/>
              <a:gd name="adj2" fmla="val 8175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 we done 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392BF-F270-C64C-9365-8CCCB7E415AF}"/>
              </a:ext>
            </a:extLst>
          </p:cNvPr>
          <p:cNvSpPr txBox="1"/>
          <p:nvPr/>
        </p:nvSpPr>
        <p:spPr>
          <a:xfrm>
            <a:off x="7730623" y="3247347"/>
            <a:ext cx="513282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own Ribbon 12">
                <a:extLst>
                  <a:ext uri="{FF2B5EF4-FFF2-40B4-BE49-F238E27FC236}">
                    <a16:creationId xmlns:a16="http://schemas.microsoft.com/office/drawing/2014/main" id="{521B405F-7DB6-4648-BFFE-850E0C8B0F16}"/>
                  </a:ext>
                </a:extLst>
              </p:cNvPr>
              <p:cNvSpPr/>
              <p:nvPr/>
            </p:nvSpPr>
            <p:spPr>
              <a:xfrm>
                <a:off x="3805815" y="3837683"/>
                <a:ext cx="5317290" cy="87681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guarantee that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  is assigned a number during the algorithm.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Down Ribbon 12">
                <a:extLst>
                  <a:ext uri="{FF2B5EF4-FFF2-40B4-BE49-F238E27FC236}">
                    <a16:creationId xmlns:a16="http://schemas.microsoft.com/office/drawing/2014/main" id="{521B405F-7DB6-4648-BFFE-850E0C8B0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815" y="3837683"/>
                <a:ext cx="5317290" cy="87681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7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07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4" grpId="0" animBg="1"/>
      <p:bldP spid="11" grpId="0" animBg="1"/>
      <p:bldP spid="19" grpId="0" animBg="1"/>
      <p:bldP spid="19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  <a:blipFill>
                <a:blip r:embed="rId2"/>
                <a:stretch>
                  <a:fillRect l="-1013" t="-1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990600"/>
                <a:ext cx="4495800" cy="51355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: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is </a:t>
                </a:r>
                <a:r>
                  <a:rPr lang="en-US" sz="2000" dirty="0"/>
                  <a:t>assigned a number during the algorithm.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ym typeface="Wingdings" pitchFamily="2" charset="2"/>
                  </a:rPr>
                  <a:t> be any topological numbering of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vertices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: 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is assigned a number by the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algorithm.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Base case: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Induction step</a:t>
                </a:r>
                <a:r>
                  <a:rPr lang="en-US" sz="2000" dirty="0">
                    <a:sym typeface="Wingdings" pitchFamily="2" charset="2"/>
                  </a:rPr>
                  <a:t>: Assume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holds.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be a vertex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990600"/>
                <a:ext cx="4495800" cy="5135563"/>
              </a:xfrm>
              <a:blipFill>
                <a:blip r:embed="rId3"/>
                <a:stretch>
                  <a:fillRect l="-1493" t="-13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838200"/>
            <a:ext cx="4425714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91B5F9-226E-634F-9E93-4E2F20A63FA7}"/>
                  </a:ext>
                </a:extLst>
              </p:cNvPr>
              <p:cNvSpPr txBox="1"/>
              <p:nvPr/>
            </p:nvSpPr>
            <p:spPr>
              <a:xfrm>
                <a:off x="5950881" y="6427378"/>
                <a:ext cx="1712328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En-queue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91B5F9-226E-634F-9E93-4E2F20A6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881" y="6427378"/>
                <a:ext cx="1712328" cy="369332"/>
              </a:xfrm>
              <a:prstGeom prst="rect">
                <a:avLst/>
              </a:prstGeom>
              <a:blipFill>
                <a:blip r:embed="rId6"/>
                <a:stretch>
                  <a:fillRect l="-2941" t="-3226" r="-220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79DB018-50EA-2249-94D8-86A392F2ACB7}"/>
              </a:ext>
            </a:extLst>
          </p:cNvPr>
          <p:cNvGrpSpPr/>
          <p:nvPr/>
        </p:nvGrpSpPr>
        <p:grpSpPr>
          <a:xfrm>
            <a:off x="5784993" y="5035136"/>
            <a:ext cx="1202623" cy="1213264"/>
            <a:chOff x="5784993" y="4730336"/>
            <a:chExt cx="1202623" cy="1213264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1633EFD1-576C-0E4F-A924-19027C027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646" y="473033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57449A05-7658-3040-A40A-9AF5296E2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4993" y="5147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30128DCE-70F4-C848-AE5E-E0921BE51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4371" y="5791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497052-C859-5448-963E-002CBF03E7D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6179763" y="4806536"/>
              <a:ext cx="807853" cy="4174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95982DF-1001-C346-9EEB-11F39AE05D37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5941110" y="5223942"/>
              <a:ext cx="968447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6473335-A099-7944-B17C-FA1B78E77EC9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6230488" y="5376342"/>
              <a:ext cx="757128" cy="4910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CC2138-697A-5143-9CCA-2E74E8717D67}"/>
                  </a:ext>
                </a:extLst>
              </p:cNvPr>
              <p:cNvSpPr txBox="1"/>
              <p:nvPr/>
            </p:nvSpPr>
            <p:spPr>
              <a:xfrm>
                <a:off x="5965629" y="6412468"/>
                <a:ext cx="182518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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CC2138-697A-5143-9CCA-2E74E8717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629" y="6412468"/>
                <a:ext cx="1825180" cy="369332"/>
              </a:xfrm>
              <a:prstGeom prst="rect">
                <a:avLst/>
              </a:prstGeom>
              <a:blipFill>
                <a:blip r:embed="rId8"/>
                <a:stretch>
                  <a:fillRect l="-2759" t="-6452" r="-206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0B9E48-1AB7-6345-8775-B78BB2088157}"/>
                  </a:ext>
                </a:extLst>
              </p:cNvPr>
              <p:cNvSpPr txBox="1"/>
              <p:nvPr/>
            </p:nvSpPr>
            <p:spPr>
              <a:xfrm>
                <a:off x="5496786" y="53340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0B9E48-1AB7-6345-8775-B78BB2088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786" y="5334000"/>
                <a:ext cx="3866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4DDDB6F-A5CA-1543-A62D-485AB2856987}"/>
              </a:ext>
            </a:extLst>
          </p:cNvPr>
          <p:cNvSpPr/>
          <p:nvPr/>
        </p:nvSpPr>
        <p:spPr>
          <a:xfrm>
            <a:off x="562849" y="3928645"/>
            <a:ext cx="1418351" cy="3385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A694D5C-30C4-9A4A-A6C2-29EA85BBD5AD}"/>
              </a:ext>
            </a:extLst>
          </p:cNvPr>
          <p:cNvSpPr/>
          <p:nvPr/>
        </p:nvSpPr>
        <p:spPr>
          <a:xfrm>
            <a:off x="715249" y="4800600"/>
            <a:ext cx="3467685" cy="3385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DF2AB2-57E4-3675-5F00-C9522DE1A19E}"/>
              </a:ext>
            </a:extLst>
          </p:cNvPr>
          <p:cNvGrpSpPr/>
          <p:nvPr/>
        </p:nvGrpSpPr>
        <p:grpSpPr>
          <a:xfrm>
            <a:off x="6909557" y="5402758"/>
            <a:ext cx="476267" cy="369332"/>
            <a:chOff x="6909557" y="5402758"/>
            <a:chExt cx="47626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01300E2-C369-E34E-90FD-D40BD16160A4}"/>
                    </a:ext>
                  </a:extLst>
                </p:cNvPr>
                <p:cNvSpPr txBox="1"/>
                <p:nvPr/>
              </p:nvSpPr>
              <p:spPr>
                <a:xfrm>
                  <a:off x="7010400" y="540275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01300E2-C369-E34E-90FD-D40BD1616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5402758"/>
                  <a:ext cx="37542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79C22809-0F41-4416-7870-6FE75FC13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9557" y="554365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829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22" grpId="0" animBg="1"/>
      <p:bldP spid="28" grpId="0" animBg="1"/>
      <p:bldP spid="32" grpId="0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  <a:blipFill>
                <a:blip r:embed="rId2"/>
                <a:stretch>
                  <a:fillRect l="-1013" t="-1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990600"/>
                <a:ext cx="4495800" cy="51355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: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is </a:t>
                </a:r>
                <a:r>
                  <a:rPr lang="en-US" sz="2000" dirty="0"/>
                  <a:t>assigned a number during the algorithm.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ym typeface="Wingdings" pitchFamily="2" charset="2"/>
                  </a:rPr>
                  <a:t> be any topological numbering of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vertices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: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sz="2000" b="1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is assigned a number by the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algorithm.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Base case: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Induction step</a:t>
                </a:r>
                <a:r>
                  <a:rPr lang="en-US" sz="2000" dirty="0">
                    <a:sym typeface="Wingdings" pitchFamily="2" charset="2"/>
                  </a:rPr>
                  <a:t>: Assume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holds.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be a vertex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990600"/>
                <a:ext cx="4495800" cy="5135563"/>
              </a:xfrm>
              <a:blipFill>
                <a:blip r:embed="rId3"/>
                <a:stretch>
                  <a:fillRect l="-1493" t="-13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838200"/>
            <a:ext cx="4425714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91B5F9-226E-634F-9E93-4E2F20A63FA7}"/>
                  </a:ext>
                </a:extLst>
              </p:cNvPr>
              <p:cNvSpPr txBox="1"/>
              <p:nvPr/>
            </p:nvSpPr>
            <p:spPr>
              <a:xfrm>
                <a:off x="5950881" y="6427378"/>
                <a:ext cx="172354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En-queue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91B5F9-226E-634F-9E93-4E2F20A6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881" y="6427378"/>
                <a:ext cx="1723549" cy="369332"/>
              </a:xfrm>
              <a:prstGeom prst="rect">
                <a:avLst/>
              </a:prstGeom>
              <a:blipFill>
                <a:blip r:embed="rId6"/>
                <a:stretch>
                  <a:fillRect l="-2920" t="-3226" r="-219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79DB018-50EA-2249-94D8-86A392F2ACB7}"/>
              </a:ext>
            </a:extLst>
          </p:cNvPr>
          <p:cNvGrpSpPr/>
          <p:nvPr/>
        </p:nvGrpSpPr>
        <p:grpSpPr>
          <a:xfrm>
            <a:off x="5784993" y="5035136"/>
            <a:ext cx="445495" cy="1213264"/>
            <a:chOff x="5784993" y="4730336"/>
            <a:chExt cx="445495" cy="1213264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1633EFD1-576C-0E4F-A924-19027C027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646" y="473033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57449A05-7658-3040-A40A-9AF5296E2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4993" y="5147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30128DCE-70F4-C848-AE5E-E0921BE51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4371" y="5791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CC2138-697A-5143-9CCA-2E74E8717D67}"/>
                  </a:ext>
                </a:extLst>
              </p:cNvPr>
              <p:cNvSpPr txBox="1"/>
              <p:nvPr/>
            </p:nvSpPr>
            <p:spPr>
              <a:xfrm>
                <a:off x="5965629" y="6412468"/>
                <a:ext cx="182518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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CC2138-697A-5143-9CCA-2E74E8717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629" y="6412468"/>
                <a:ext cx="1825180" cy="369332"/>
              </a:xfrm>
              <a:prstGeom prst="rect">
                <a:avLst/>
              </a:prstGeom>
              <a:blipFill>
                <a:blip r:embed="rId8"/>
                <a:stretch>
                  <a:fillRect l="-2759" t="-6452" r="-206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01300E2-C369-E34E-90FD-D40BD16160A4}"/>
                  </a:ext>
                </a:extLst>
              </p:cNvPr>
              <p:cNvSpPr txBox="1"/>
              <p:nvPr/>
            </p:nvSpPr>
            <p:spPr>
              <a:xfrm>
                <a:off x="7010400" y="540275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01300E2-C369-E34E-90FD-D40BD16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5402758"/>
                <a:ext cx="3754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0B9E48-1AB7-6345-8775-B78BB2088157}"/>
                  </a:ext>
                </a:extLst>
              </p:cNvPr>
              <p:cNvSpPr txBox="1"/>
              <p:nvPr/>
            </p:nvSpPr>
            <p:spPr>
              <a:xfrm>
                <a:off x="5496786" y="53340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0B9E48-1AB7-6345-8775-B78BB2088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786" y="5334000"/>
                <a:ext cx="3866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4DDDB6F-A5CA-1543-A62D-485AB2856987}"/>
              </a:ext>
            </a:extLst>
          </p:cNvPr>
          <p:cNvSpPr/>
          <p:nvPr/>
        </p:nvSpPr>
        <p:spPr>
          <a:xfrm>
            <a:off x="562849" y="3928645"/>
            <a:ext cx="1418351" cy="3385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A694D5C-30C4-9A4A-A6C2-29EA85BBD5AD}"/>
              </a:ext>
            </a:extLst>
          </p:cNvPr>
          <p:cNvSpPr/>
          <p:nvPr/>
        </p:nvSpPr>
        <p:spPr>
          <a:xfrm>
            <a:off x="715249" y="4800600"/>
            <a:ext cx="3467685" cy="3385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0B2757-D49E-484A-9BCC-CD2E4DCA1191}"/>
              </a:ext>
            </a:extLst>
          </p:cNvPr>
          <p:cNvCxnSpPr>
            <a:cxnSpLocks/>
          </p:cNvCxnSpPr>
          <p:nvPr/>
        </p:nvCxnSpPr>
        <p:spPr>
          <a:xfrm>
            <a:off x="6179763" y="5111336"/>
            <a:ext cx="807853" cy="417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03F036-E581-AE47-A5EB-10FB7C53212B}"/>
              </a:ext>
            </a:extLst>
          </p:cNvPr>
          <p:cNvCxnSpPr>
            <a:cxnSpLocks/>
          </p:cNvCxnSpPr>
          <p:nvPr/>
        </p:nvCxnSpPr>
        <p:spPr>
          <a:xfrm>
            <a:off x="5941110" y="5528742"/>
            <a:ext cx="968447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94D0BC-DD64-024B-BF59-378C084BB9B2}"/>
              </a:ext>
            </a:extLst>
          </p:cNvPr>
          <p:cNvCxnSpPr>
            <a:cxnSpLocks/>
          </p:cNvCxnSpPr>
          <p:nvPr/>
        </p:nvCxnSpPr>
        <p:spPr>
          <a:xfrm flipV="1">
            <a:off x="6230488" y="5681142"/>
            <a:ext cx="757128" cy="4910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>
            <a:extLst>
              <a:ext uri="{FF2B5EF4-FFF2-40B4-BE49-F238E27FC236}">
                <a16:creationId xmlns:a16="http://schemas.microsoft.com/office/drawing/2014/main" id="{94EE4779-B656-D744-91E2-3A87BB887D6D}"/>
              </a:ext>
            </a:extLst>
          </p:cNvPr>
          <p:cNvSpPr/>
          <p:nvPr/>
        </p:nvSpPr>
        <p:spPr>
          <a:xfrm rot="16200000">
            <a:off x="441431" y="5105346"/>
            <a:ext cx="280531" cy="43304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9C6D29A-7702-5043-88E0-DA9BDDBAAB83}"/>
              </a:ext>
            </a:extLst>
          </p:cNvPr>
          <p:cNvSpPr/>
          <p:nvPr/>
        </p:nvSpPr>
        <p:spPr>
          <a:xfrm>
            <a:off x="5714999" y="6278563"/>
            <a:ext cx="2286001" cy="551076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98AF583-9F85-8A6D-2AA8-2101528E1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557" y="554365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65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  <a:blipFill>
                <a:blip r:embed="rId2"/>
                <a:stretch>
                  <a:fillRect l="-1013" t="-1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990600"/>
                <a:ext cx="4495800" cy="5867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: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is </a:t>
                </a:r>
                <a:r>
                  <a:rPr lang="en-US" sz="2000" dirty="0"/>
                  <a:t>assigned a number during the algorithm.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Topological-ordering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 assigns a valid </a:t>
                </a:r>
              </a:p>
              <a:p>
                <a:pPr marL="0" indent="0">
                  <a:buNone/>
                </a:pPr>
                <a:r>
                  <a:rPr lang="en-US" sz="2000" dirty="0"/>
                  <a:t>topological numbering to all vertices of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DAG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990600"/>
                <a:ext cx="4495800" cy="5867400"/>
              </a:xfrm>
              <a:blipFill>
                <a:blip r:embed="rId3"/>
                <a:stretch>
                  <a:fillRect l="-1493" t="-1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838200"/>
            <a:ext cx="4425714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8A5D6E6-3009-1B4C-BB43-1B260A2BAEC9}"/>
              </a:ext>
            </a:extLst>
          </p:cNvPr>
          <p:cNvSpPr/>
          <p:nvPr/>
        </p:nvSpPr>
        <p:spPr>
          <a:xfrm>
            <a:off x="4572000" y="1981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  <a:blipFill>
                <a:blip r:embed="rId2"/>
                <a:stretch>
                  <a:fillRect l="-1013" t="-1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572000" cy="5257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Note</a:t>
                </a:r>
                <a:r>
                  <a:rPr lang="en-US" sz="2000" dirty="0"/>
                  <a:t>: In the proof that we gave,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was </a:t>
                </a:r>
                <a:r>
                  <a:rPr lang="en-US" sz="2000" u="sng" dirty="0"/>
                  <a:t>any</a:t>
                </a:r>
                <a:r>
                  <a:rPr lang="en-US" sz="2000" dirty="0"/>
                  <a:t> topological numbering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We can pick such a numbering since we proved in previous class that at least one such numbering exists.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was a variable in the algorithm which is undefined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in the beginning of the algorithm. </a:t>
                </a:r>
              </a:p>
              <a:p>
                <a:r>
                  <a:rPr lang="en-US" sz="2000" dirty="0">
                    <a:sym typeface="Wingdings" pitchFamily="2" charset="2"/>
                  </a:rPr>
                  <a:t>We are </a:t>
                </a:r>
                <a:r>
                  <a:rPr lang="en-US" sz="2000" b="1" dirty="0">
                    <a:sym typeface="Wingdings" pitchFamily="2" charset="2"/>
                  </a:rPr>
                  <a:t>not</a:t>
                </a:r>
                <a:r>
                  <a:rPr lang="en-US" sz="2000" dirty="0">
                    <a:sym typeface="Wingdings" pitchFamily="2" charset="2"/>
                  </a:rPr>
                  <a:t> trying to establish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)=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 In fact, we can not establish it because there are many topological numberings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  <a:p>
                <a:r>
                  <a:rPr lang="en-US" sz="2000" dirty="0">
                    <a:sym typeface="Wingdings" pitchFamily="2" charset="2"/>
                  </a:rPr>
                  <a:t>If you look carefully,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played a crucial role in the proof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and that is the only role </a:t>
                </a:r>
                <a:r>
                  <a:rPr lang="en-US" sz="2000"/>
                  <a:t>it played.</a:t>
                </a:r>
                <a:endParaRPr lang="en-US" sz="2000" dirty="0"/>
              </a:p>
            </p:txBody>
          </p:sp>
        </mc:Choice>
        <mc:Fallback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572000" cy="5257800"/>
              </a:xfrm>
              <a:blipFill>
                <a:blip r:embed="rId3"/>
                <a:stretch>
                  <a:fillRect l="-1333" t="-1276" r="-17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863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  <a:blipFill>
                <a:blip r:embed="rId2"/>
                <a:stretch>
                  <a:fillRect l="-1013" t="-1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93837"/>
                <a:ext cx="4648200" cy="51355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Question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What if we keep any other data structure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keeping the vertices with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in-degree</a:t>
                </a:r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?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Fact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All vertices that belong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at a time can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be assigned topological numbering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arbitrarily.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sz="2000" dirty="0">
                    <a:sym typeface="Wingdings" pitchFamily="2" charset="2"/>
                  </a:rPr>
                  <a:t>We don’t require full power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Similar proof can be designed .</a:t>
                </a:r>
              </a:p>
            </p:txBody>
          </p:sp>
        </mc:Choice>
        <mc:Fallback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93837"/>
                <a:ext cx="4648200" cy="5135563"/>
              </a:xfrm>
              <a:blipFill>
                <a:blip r:embed="rId3"/>
                <a:stretch>
                  <a:fillRect l="-1444" t="-11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837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DEPTH FIRST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From a vertex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Searching </a:t>
                </a:r>
                <a:r>
                  <a:rPr lang="en-US" sz="3200" b="1" dirty="0"/>
                  <a:t>path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from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/>
                  <a:t> to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print “</a:t>
                </a:r>
                <a:r>
                  <a:rPr lang="en-US" sz="2000" dirty="0">
                    <a:solidFill>
                      <a:srgbClr val="00B050"/>
                    </a:solidFill>
                    <a:sym typeface="Wingdings" pitchFamily="2" charset="2"/>
                  </a:rPr>
                  <a:t>path-found</a:t>
                </a:r>
                <a:r>
                  <a:rPr lang="en-US" sz="2000" dirty="0">
                    <a:sym typeface="Wingdings" pitchFamily="2" charset="2"/>
                  </a:rPr>
                  <a:t>”;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{For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Search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Main</a:t>
                </a:r>
                <a:r>
                  <a:rPr lang="en-US" sz="2000" dirty="0"/>
                  <a:t>()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Search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  <a:blipFill rotWithShape="1">
                <a:blip r:embed="rId3"/>
                <a:stretch>
                  <a:fillRect l="-1508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143000" y="3048000"/>
                <a:ext cx="2024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If</a:t>
                </a:r>
                <a:r>
                  <a:rPr lang="en-US" dirty="0">
                    <a:sym typeface="Wingdings" pitchFamily="2" charset="2"/>
                  </a:rPr>
                  <a:t> (Visited[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]=false)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48000"/>
                <a:ext cx="2024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11" t="-8197" r="-48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true;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03" t="-10000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315" y="5257800"/>
                <a:ext cx="3656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For</a:t>
                </a:r>
                <a:r>
                  <a:rPr lang="en-US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     </a:t>
                </a:r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false;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5" y="5257800"/>
                <a:ext cx="365657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500" t="-10000" r="-18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560906" y="1143000"/>
            <a:ext cx="2592494" cy="5474732"/>
            <a:chOff x="5560906" y="773668"/>
            <a:chExt cx="2592494" cy="5474732"/>
          </a:xfrm>
        </p:grpSpPr>
        <p:grpSp>
          <p:nvGrpSpPr>
            <p:cNvPr id="15" name="Group 14"/>
            <p:cNvGrpSpPr/>
            <p:nvPr/>
          </p:nvGrpSpPr>
          <p:grpSpPr>
            <a:xfrm>
              <a:off x="6172200" y="4812268"/>
              <a:ext cx="1601894" cy="1436132"/>
              <a:chOff x="6172200" y="4812268"/>
              <a:chExt cx="1601894" cy="143613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402493" y="4910771"/>
                <a:ext cx="1146718" cy="1163444"/>
                <a:chOff x="6705599" y="2308303"/>
                <a:chExt cx="1146718" cy="1163444"/>
              </a:xfrm>
            </p:grpSpPr>
            <p:pic>
              <p:nvPicPr>
                <p:cNvPr id="25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600" y="2308303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599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198" y="2360342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480552" y="5040868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471151" y="5115210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6558611" y="4986971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558611" y="4986971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Curved Connector 1042"/>
              <p:cNvCxnSpPr/>
              <p:nvPr/>
            </p:nvCxnSpPr>
            <p:spPr>
              <a:xfrm flipH="1" flipV="1">
                <a:off x="6551176" y="4950729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6172200" y="4812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172200" y="58145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467600" y="4888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162800" y="58790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60906" y="773668"/>
              <a:ext cx="2592494" cy="3417332"/>
              <a:chOff x="5560906" y="773668"/>
              <a:chExt cx="2592494" cy="34173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9906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970486" y="838200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7048545" y="9906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6333895" y="16764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24" idx="2"/>
                <a:endCxn id="126" idx="0"/>
              </p:cNvCxnSpPr>
              <p:nvPr/>
            </p:nvCxnSpPr>
            <p:spPr>
              <a:xfrm flipH="1">
                <a:off x="6029095" y="23622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4" idx="2"/>
                <a:endCxn id="127" idx="0"/>
              </p:cNvCxnSpPr>
              <p:nvPr/>
            </p:nvCxnSpPr>
            <p:spPr>
              <a:xfrm>
                <a:off x="6333895" y="23622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7323737" y="22990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25" idx="2"/>
                <a:endCxn id="128" idx="0"/>
              </p:cNvCxnSpPr>
              <p:nvPr/>
            </p:nvCxnSpPr>
            <p:spPr>
              <a:xfrm>
                <a:off x="7538314" y="23752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16764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1600200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6" idx="2"/>
                <a:endCxn id="129" idx="0"/>
              </p:cNvCxnSpPr>
              <p:nvPr/>
            </p:nvCxnSpPr>
            <p:spPr>
              <a:xfrm flipH="1">
                <a:off x="5800495" y="32004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16002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endCxn id="125" idx="0"/>
              </p:cNvCxnSpPr>
              <p:nvPr/>
            </p:nvCxnSpPr>
            <p:spPr>
              <a:xfrm>
                <a:off x="7461015" y="17526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5570036" y="2057400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5878553" y="31242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27" idx="2"/>
                <a:endCxn id="145" idx="0"/>
              </p:cNvCxnSpPr>
              <p:nvPr/>
            </p:nvCxnSpPr>
            <p:spPr>
              <a:xfrm>
                <a:off x="6799881" y="32004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52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836" y="2209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255" y="2222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036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822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883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2436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78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519" y="3733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6" name="Straight Arrow Connector 145"/>
              <p:cNvCxnSpPr>
                <a:stCxn id="128" idx="1"/>
                <a:endCxn id="131" idx="3"/>
              </p:cNvCxnSpPr>
              <p:nvPr/>
            </p:nvCxnSpPr>
            <p:spPr>
              <a:xfrm flipH="1">
                <a:off x="7401795" y="31242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162800" y="31242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22906" y="1600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031148" y="773668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7467600" y="145946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69138" y="36692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37106" y="29072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560906" y="38216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035738" y="2069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618306" y="2133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846906" y="3059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477000" y="29072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2283460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ight Arrow 74"/>
          <p:cNvSpPr/>
          <p:nvPr/>
        </p:nvSpPr>
        <p:spPr>
          <a:xfrm rot="1556459">
            <a:off x="6322033" y="1708066"/>
            <a:ext cx="268608" cy="305997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1" grpId="0"/>
      <p:bldP spid="62" grpId="0"/>
      <p:bldP spid="5" grpId="0"/>
      <p:bldP spid="7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Main</a:t>
                </a:r>
                <a:r>
                  <a:rPr lang="en-US" sz="2000" dirty="0"/>
                  <a:t>()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 1;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  <a:blipFill rotWithShape="1">
                <a:blip r:embed="rId3"/>
                <a:stretch>
                  <a:fillRect l="-1508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143000" y="2895600"/>
                <a:ext cx="2024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If</a:t>
                </a:r>
                <a:r>
                  <a:rPr lang="en-US" dirty="0">
                    <a:sym typeface="Wingdings" pitchFamily="2" charset="2"/>
                  </a:rPr>
                  <a:t> (Visited[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]=false)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95600"/>
                <a:ext cx="2024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11" t="-8197" r="-48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true;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03" t="-10000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315" y="4964668"/>
                <a:ext cx="3698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For</a:t>
                </a:r>
                <a:r>
                  <a:rPr lang="en-US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      </a:t>
                </a:r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false;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5" y="4964668"/>
                <a:ext cx="369825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85" t="-9836" r="-19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560906" y="1143000"/>
            <a:ext cx="2592494" cy="5474732"/>
            <a:chOff x="5560906" y="773668"/>
            <a:chExt cx="2592494" cy="5474732"/>
          </a:xfrm>
        </p:grpSpPr>
        <p:grpSp>
          <p:nvGrpSpPr>
            <p:cNvPr id="15" name="Group 14"/>
            <p:cNvGrpSpPr/>
            <p:nvPr/>
          </p:nvGrpSpPr>
          <p:grpSpPr>
            <a:xfrm>
              <a:off x="6172200" y="4812268"/>
              <a:ext cx="1601894" cy="1436132"/>
              <a:chOff x="6172200" y="4812268"/>
              <a:chExt cx="1601894" cy="143613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402493" y="4910771"/>
                <a:ext cx="1146718" cy="1163444"/>
                <a:chOff x="6705599" y="2308303"/>
                <a:chExt cx="1146718" cy="1163444"/>
              </a:xfrm>
            </p:grpSpPr>
            <p:pic>
              <p:nvPicPr>
                <p:cNvPr id="25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600" y="2308303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599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198" y="2360342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480552" y="5040868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471151" y="5115210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6558611" y="4986971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558611" y="4986971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Curved Connector 1042"/>
              <p:cNvCxnSpPr/>
              <p:nvPr/>
            </p:nvCxnSpPr>
            <p:spPr>
              <a:xfrm flipH="1" flipV="1">
                <a:off x="6551176" y="4950729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6172200" y="4812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172200" y="58145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467600" y="4888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162800" y="58790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60906" y="773668"/>
              <a:ext cx="2592494" cy="3417332"/>
              <a:chOff x="5560906" y="773668"/>
              <a:chExt cx="2592494" cy="34173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9906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970486" y="838200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7048545" y="9906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6333895" y="16764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24" idx="2"/>
                <a:endCxn id="126" idx="0"/>
              </p:cNvCxnSpPr>
              <p:nvPr/>
            </p:nvCxnSpPr>
            <p:spPr>
              <a:xfrm flipH="1">
                <a:off x="6029095" y="23622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4" idx="2"/>
                <a:endCxn id="127" idx="0"/>
              </p:cNvCxnSpPr>
              <p:nvPr/>
            </p:nvCxnSpPr>
            <p:spPr>
              <a:xfrm>
                <a:off x="6333895" y="23622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7323737" y="22990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25" idx="2"/>
                <a:endCxn id="128" idx="0"/>
              </p:cNvCxnSpPr>
              <p:nvPr/>
            </p:nvCxnSpPr>
            <p:spPr>
              <a:xfrm>
                <a:off x="7538314" y="23752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16764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1600200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6" idx="2"/>
                <a:endCxn id="129" idx="0"/>
              </p:cNvCxnSpPr>
              <p:nvPr/>
            </p:nvCxnSpPr>
            <p:spPr>
              <a:xfrm flipH="1">
                <a:off x="5800495" y="32004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16002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endCxn id="125" idx="0"/>
              </p:cNvCxnSpPr>
              <p:nvPr/>
            </p:nvCxnSpPr>
            <p:spPr>
              <a:xfrm>
                <a:off x="7461015" y="17526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5570036" y="2057400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5878553" y="31242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27" idx="2"/>
                <a:endCxn id="145" idx="0"/>
              </p:cNvCxnSpPr>
              <p:nvPr/>
            </p:nvCxnSpPr>
            <p:spPr>
              <a:xfrm>
                <a:off x="6799881" y="32004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52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836" y="2209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255" y="2222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036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822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883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2436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78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519" y="3733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6" name="Straight Arrow Connector 145"/>
              <p:cNvCxnSpPr>
                <a:stCxn id="128" idx="1"/>
                <a:endCxn id="131" idx="3"/>
              </p:cNvCxnSpPr>
              <p:nvPr/>
            </p:nvCxnSpPr>
            <p:spPr>
              <a:xfrm flipH="1">
                <a:off x="7401795" y="31242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162800" y="31242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22906" y="1600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031148" y="773668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7467600" y="145946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69138" y="36692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37106" y="29072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560906" y="38216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035738" y="2069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618306" y="2133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846906" y="3059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477000" y="29072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2283460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ight Arrow 74"/>
          <p:cNvSpPr/>
          <p:nvPr/>
        </p:nvSpPr>
        <p:spPr>
          <a:xfrm rot="1556459">
            <a:off x="6298891" y="1713397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1" grpId="0"/>
      <p:bldP spid="6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1DEDEC-E73E-784B-9D57-9F2971699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</a:t>
            </a:r>
            <a:r>
              <a:rPr lang="en-US" b="1" dirty="0"/>
              <a:t> of last lecture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B3897CD-7E8B-CB43-99A6-410C50566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A3E41-F7F0-0C4E-88A2-F5C683DE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3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Relation among various DFS() calls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1800" dirty="0"/>
                  <a:t>If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invokes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After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is finished, the control returns to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1800" dirty="0"/>
                  <a:t>If there is no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DFS starting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will </a:t>
                </a:r>
                <a:r>
                  <a:rPr lang="en-US" sz="1800" b="1" dirty="0"/>
                  <a:t>NOT</a:t>
                </a:r>
                <a:r>
                  <a:rPr lang="en-US" sz="1800" dirty="0"/>
                  <a:t> visit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1800" dirty="0"/>
                  <a:t> be the set of vertices visited before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 then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) is </a:t>
                </a:r>
              </a:p>
              <a:p>
                <a:pPr marL="0" indent="0">
                  <a:buNone/>
                </a:pPr>
                <a:r>
                  <a:rPr lang="en-US" sz="1800" dirty="0"/>
                  <a:t>identical to a </a:t>
                </a:r>
                <a:r>
                  <a:rPr lang="en-US" sz="1800" u="sng" dirty="0"/>
                  <a:t>fresh</a:t>
                </a:r>
                <a:r>
                  <a:rPr lang="en-US" sz="1800" dirty="0"/>
                  <a:t>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 starting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in  graph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G\U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458200" cy="4525963"/>
              </a:xfrm>
              <a:blipFill rotWithShape="1">
                <a:blip r:embed="rId2"/>
                <a:stretch>
                  <a:fillRect l="-720" t="-674" b="-22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6402493" y="5280103"/>
            <a:ext cx="1146718" cy="1163444"/>
            <a:chOff x="6705599" y="2308303"/>
            <a:chExt cx="1146718" cy="1163444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1" name="Straight Arrow Connector 50"/>
          <p:cNvCxnSpPr/>
          <p:nvPr/>
        </p:nvCxnSpPr>
        <p:spPr>
          <a:xfrm flipH="1">
            <a:off x="6480552" y="54102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71151" y="54845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58611" y="53563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558611" y="53563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flipH="1" flipV="1">
            <a:off x="6551176" y="53200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172200" y="5181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200" y="6183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67600" y="525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62800" y="62484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/>
          <p:cNvCxnSpPr>
            <a:stCxn id="27" idx="2"/>
            <a:endCxn id="29" idx="0"/>
          </p:cNvCxnSpPr>
          <p:nvPr/>
        </p:nvCxnSpPr>
        <p:spPr>
          <a:xfrm flipH="1">
            <a:off x="6029095" y="27315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7" idx="2"/>
            <a:endCxn id="30" idx="0"/>
          </p:cNvCxnSpPr>
          <p:nvPr/>
        </p:nvCxnSpPr>
        <p:spPr>
          <a:xfrm>
            <a:off x="6333895" y="27315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0"/>
            <a:endCxn id="28" idx="1"/>
          </p:cNvCxnSpPr>
          <p:nvPr/>
        </p:nvCxnSpPr>
        <p:spPr>
          <a:xfrm flipV="1">
            <a:off x="7323737" y="2668342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8" idx="2"/>
            <a:endCxn id="31" idx="0"/>
          </p:cNvCxnSpPr>
          <p:nvPr/>
        </p:nvCxnSpPr>
        <p:spPr>
          <a:xfrm>
            <a:off x="7538314" y="27445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9" idx="2"/>
            <a:endCxn id="32" idx="0"/>
          </p:cNvCxnSpPr>
          <p:nvPr/>
        </p:nvCxnSpPr>
        <p:spPr>
          <a:xfrm flipH="1">
            <a:off x="5800495" y="35697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" idx="1"/>
            <a:endCxn id="32" idx="3"/>
          </p:cNvCxnSpPr>
          <p:nvPr/>
        </p:nvCxnSpPr>
        <p:spPr>
          <a:xfrm flipH="1">
            <a:off x="5878553" y="34935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0" idx="2"/>
            <a:endCxn id="34" idx="0"/>
          </p:cNvCxnSpPr>
          <p:nvPr/>
        </p:nvCxnSpPr>
        <p:spPr>
          <a:xfrm>
            <a:off x="6799881" y="35697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25791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55" y="25921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83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4179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678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41031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Straight Arrow Connector 34"/>
          <p:cNvCxnSpPr>
            <a:stCxn id="31" idx="1"/>
            <a:endCxn id="33" idx="3"/>
          </p:cNvCxnSpPr>
          <p:nvPr/>
        </p:nvCxnSpPr>
        <p:spPr>
          <a:xfrm flipH="1">
            <a:off x="7401795" y="34935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62800" y="34935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69138" y="4038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37106" y="32766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60906" y="4191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35738" y="24384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18306" y="25029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46906" y="3429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7000" y="32766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722435" y="1143000"/>
            <a:ext cx="2034027" cy="3112532"/>
            <a:chOff x="5722435" y="1143000"/>
            <a:chExt cx="2034027" cy="3112532"/>
          </a:xfrm>
        </p:grpSpPr>
        <p:grpSp>
          <p:nvGrpSpPr>
            <p:cNvPr id="70" name="Group 69"/>
            <p:cNvGrpSpPr/>
            <p:nvPr/>
          </p:nvGrpSpPr>
          <p:grpSpPr>
            <a:xfrm>
              <a:off x="5722435" y="1143000"/>
              <a:ext cx="2034027" cy="3112532"/>
              <a:chOff x="5722435" y="1143000"/>
              <a:chExt cx="2034027" cy="3112532"/>
            </a:xfrm>
          </p:grpSpPr>
          <p:cxnSp>
            <p:nvCxnSpPr>
              <p:cNvPr id="10" name="Straight Arrow Connector 9"/>
              <p:cNvCxnSpPr>
                <a:endCxn id="26" idx="0"/>
              </p:cNvCxnSpPr>
              <p:nvPr/>
            </p:nvCxnSpPr>
            <p:spPr>
              <a:xfrm flipH="1">
                <a:off x="6636836" y="13599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0486" y="12075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2956" y="19695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2" name="Straight Arrow Connector 11"/>
              <p:cNvCxnSpPr/>
              <p:nvPr/>
            </p:nvCxnSpPr>
            <p:spPr>
              <a:xfrm>
                <a:off x="7048545" y="1359932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6333895" y="2045732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26" idx="2"/>
                <a:endCxn id="28" idx="1"/>
              </p:cNvCxnSpPr>
              <p:nvPr/>
            </p:nvCxnSpPr>
            <p:spPr>
              <a:xfrm>
                <a:off x="6636836" y="2045732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>
                <a:stCxn id="32" idx="1"/>
                <a:endCxn id="26" idx="1"/>
              </p:cNvCxnSpPr>
              <p:nvPr/>
            </p:nvCxnSpPr>
            <p:spPr>
              <a:xfrm rot="10800000" flipH="1">
                <a:off x="5722435" y="19695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26" idx="3"/>
              </p:cNvCxnSpPr>
              <p:nvPr/>
            </p:nvCxnSpPr>
            <p:spPr>
              <a:xfrm flipH="1" flipV="1">
                <a:off x="6714894" y="19695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28" idx="0"/>
              </p:cNvCxnSpPr>
              <p:nvPr/>
            </p:nvCxnSpPr>
            <p:spPr>
              <a:xfrm>
                <a:off x="7461015" y="2121932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/>
              <p:cNvCxnSpPr>
                <a:stCxn id="26" idx="2"/>
                <a:endCxn id="29" idx="1"/>
              </p:cNvCxnSpPr>
              <p:nvPr/>
            </p:nvCxnSpPr>
            <p:spPr>
              <a:xfrm rot="5400000">
                <a:off x="5570036" y="2426732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8933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6322906" y="196953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031148" y="11430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467600" y="18288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cxnSp>
          <p:nvCxnSpPr>
            <p:cNvPr id="47" name="Curved Connector 46"/>
            <p:cNvCxnSpPr>
              <a:endCxn id="26" idx="2"/>
            </p:cNvCxnSpPr>
            <p:nvPr/>
          </p:nvCxnSpPr>
          <p:spPr>
            <a:xfrm rot="16200000" flipV="1">
              <a:off x="6029776" y="2652792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/>
          <p:cNvCxnSpPr/>
          <p:nvPr/>
        </p:nvCxnSpPr>
        <p:spPr>
          <a:xfrm flipH="1">
            <a:off x="6326459" y="20574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010400" y="1327666"/>
            <a:ext cx="429867" cy="64186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6705600" y="1981200"/>
            <a:ext cx="668062" cy="76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 rot="1556459">
            <a:off x="6078795" y="2329336"/>
            <a:ext cx="268608" cy="305997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827106" y="1512332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37264" y="1928336"/>
            <a:ext cx="2696736" cy="4338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828800" y="3180781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66385" y="52578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459394" y="4889810"/>
            <a:ext cx="168121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>
                <a:extLst>
                  <a:ext uri="{FF2B5EF4-FFF2-40B4-BE49-F238E27FC236}">
                    <a16:creationId xmlns:a16="http://schemas.microsoft.com/office/drawing/2014/main" id="{AC86EB7A-BD13-6325-94FC-6E9FA0F71907}"/>
                  </a:ext>
                </a:extLst>
              </p:cNvPr>
              <p:cNvSpPr/>
              <p:nvPr/>
            </p:nvSpPr>
            <p:spPr>
              <a:xfrm>
                <a:off x="2634936" y="5332142"/>
                <a:ext cx="3200400" cy="1295400"/>
              </a:xfrm>
              <a:prstGeom prst="cloudCallout">
                <a:avLst>
                  <a:gd name="adj1" fmla="val 21397"/>
                  <a:gd name="adj2" fmla="val 8248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not the vertex that starts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DFS</a:t>
                </a:r>
                <a:r>
                  <a:rPr lang="en-US" sz="1600" dirty="0">
                    <a:solidFill>
                      <a:schemeClr val="tx1"/>
                    </a:solidFill>
                  </a:rPr>
                  <a:t>, how does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DFS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r>
                  <a:rPr lang="en-US" sz="1600" dirty="0"/>
                  <a:t>  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behave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loud Callout 1">
                <a:extLst>
                  <a:ext uri="{FF2B5EF4-FFF2-40B4-BE49-F238E27FC236}">
                    <a16:creationId xmlns:a16="http://schemas.microsoft.com/office/drawing/2014/main" id="{AC86EB7A-BD13-6325-94FC-6E9FA0F71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936" y="5332142"/>
                <a:ext cx="3200400" cy="1295400"/>
              </a:xfrm>
              <a:prstGeom prst="cloudCallout">
                <a:avLst>
                  <a:gd name="adj1" fmla="val 21397"/>
                  <a:gd name="adj2" fmla="val 82484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6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7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  <p:bldP spid="69" grpId="0" animBg="1"/>
      <p:bldP spid="67" grpId="0" animBg="1"/>
      <p:bldP spid="68" grpId="0" animBg="1"/>
      <p:bldP spid="72" grpId="0" animBg="1"/>
      <p:bldP spid="73" grpId="0" animBg="1"/>
      <p:bldP spid="74" grpId="0" animBg="1"/>
      <p:bldP spid="2" grpId="0" animBg="1"/>
      <p:bldP spid="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5609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6304500" y="270270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81400" y="1828800"/>
            <a:ext cx="283055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00200" y="1219200"/>
            <a:ext cx="481175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6" grpId="1" uiExpand="1" build="p"/>
      <p:bldP spid="75" grpId="0" animBg="1"/>
      <p:bldP spid="46" grpId="0" animBg="1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a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62800" y="3493532"/>
            <a:ext cx="990600" cy="1359932"/>
            <a:chOff x="7162800" y="3493532"/>
            <a:chExt cx="990600" cy="1359932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5570036" y="3417332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22" idx="0"/>
          </p:cNvCxnSpPr>
          <p:nvPr/>
        </p:nvCxnSpPr>
        <p:spPr>
          <a:xfrm flipH="1">
            <a:off x="6636836" y="2350532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66368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5722435" y="2960132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22" idx="3"/>
          </p:cNvCxnSpPr>
          <p:nvPr/>
        </p:nvCxnSpPr>
        <p:spPr>
          <a:xfrm flipH="1" flipV="1">
            <a:off x="6714894" y="2960132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>
            <a:endCxn id="122" idx="2"/>
          </p:cNvCxnSpPr>
          <p:nvPr/>
        </p:nvCxnSpPr>
        <p:spPr>
          <a:xfrm rot="16200000" flipV="1">
            <a:off x="6029776" y="3643392"/>
            <a:ext cx="1359932" cy="145812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/>
          <p:cNvSpPr/>
          <p:nvPr/>
        </p:nvSpPr>
        <p:spPr>
          <a:xfrm rot="1556459">
            <a:off x="6304500" y="270270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22906" y="2971800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6BB7214-00FF-A3F5-FB9B-99ACCBB25ED9}"/>
              </a:ext>
            </a:extLst>
          </p:cNvPr>
          <p:cNvCxnSpPr/>
          <p:nvPr/>
        </p:nvCxnSpPr>
        <p:spPr>
          <a:xfrm flipH="1">
            <a:off x="63246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3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a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62800" y="3493532"/>
            <a:ext cx="990600" cy="1359932"/>
            <a:chOff x="7162800" y="3493532"/>
            <a:chExt cx="990600" cy="1359932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5570036" y="3417332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22" idx="0"/>
          </p:cNvCxnSpPr>
          <p:nvPr/>
        </p:nvCxnSpPr>
        <p:spPr>
          <a:xfrm flipH="1">
            <a:off x="6636836" y="2350532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66368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5722435" y="2960132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22" idx="3"/>
          </p:cNvCxnSpPr>
          <p:nvPr/>
        </p:nvCxnSpPr>
        <p:spPr>
          <a:xfrm flipH="1" flipV="1">
            <a:off x="6714894" y="2960132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>
            <a:endCxn id="122" idx="2"/>
          </p:cNvCxnSpPr>
          <p:nvPr/>
        </p:nvCxnSpPr>
        <p:spPr>
          <a:xfrm rot="16200000" flipV="1">
            <a:off x="6029776" y="3643392"/>
            <a:ext cx="1359932" cy="145812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/>
          <p:cNvSpPr/>
          <p:nvPr/>
        </p:nvSpPr>
        <p:spPr>
          <a:xfrm rot="1556459">
            <a:off x="5862792" y="3395010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22906" y="2971800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6BB7214-00FF-A3F5-FB9B-99ACCBB25ED9}"/>
              </a:ext>
            </a:extLst>
          </p:cNvPr>
          <p:cNvCxnSpPr/>
          <p:nvPr/>
        </p:nvCxnSpPr>
        <p:spPr>
          <a:xfrm flipH="1">
            <a:off x="63246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748246-2FB8-8E80-D1C7-C3CEE5E1A5ED}"/>
              </a:ext>
            </a:extLst>
          </p:cNvPr>
          <p:cNvSpPr txBox="1"/>
          <p:nvPr/>
        </p:nvSpPr>
        <p:spPr>
          <a:xfrm>
            <a:off x="457200" y="4419600"/>
            <a:ext cx="2255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(use </a:t>
            </a:r>
            <a:r>
              <a:rPr lang="en-US" sz="2000" b="1" dirty="0">
                <a:solidFill>
                  <a:srgbClr val="7030A0"/>
                </a:solidFill>
              </a:rPr>
              <a:t>Observation 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AEFE48-57FA-BA7A-E1B6-6A17E0D350BF}"/>
                  </a:ext>
                </a:extLst>
              </p:cNvPr>
              <p:cNvSpPr txBox="1"/>
              <p:nvPr/>
            </p:nvSpPr>
            <p:spPr>
              <a:xfrm>
                <a:off x="4984902" y="5571219"/>
                <a:ext cx="3704732" cy="92333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There is a path from s to v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graph has n-1 vertices.</a:t>
                </a:r>
              </a:p>
              <a:p>
                <a:r>
                  <a:rPr lang="en-US" dirty="0"/>
                  <a:t>So using I.H. </a:t>
                </a:r>
                <a:r>
                  <a:rPr lang="en-US" b="1" dirty="0"/>
                  <a:t>DFS</a:t>
                </a:r>
                <a:r>
                  <a:rPr lang="en-US" dirty="0"/>
                  <a:t>(s) is bound to visit v.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AEFE48-57FA-BA7A-E1B6-6A17E0D3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902" y="5571219"/>
                <a:ext cx="3704732" cy="923330"/>
              </a:xfrm>
              <a:prstGeom prst="rect">
                <a:avLst/>
              </a:prstGeom>
              <a:blipFill>
                <a:blip r:embed="rId5"/>
                <a:stretch>
                  <a:fillRect l="-1370" t="-2703" r="-685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10">
            <a:extLst>
              <a:ext uri="{FF2B5EF4-FFF2-40B4-BE49-F238E27FC236}">
                <a16:creationId xmlns:a16="http://schemas.microsoft.com/office/drawing/2014/main" id="{0115D7E5-5115-42F0-C581-6C7AEE30F95F}"/>
              </a:ext>
            </a:extLst>
          </p:cNvPr>
          <p:cNvSpPr/>
          <p:nvPr/>
        </p:nvSpPr>
        <p:spPr>
          <a:xfrm>
            <a:off x="273324" y="5236906"/>
            <a:ext cx="3832651" cy="1295400"/>
          </a:xfrm>
          <a:prstGeom prst="cloudCallout">
            <a:avLst>
              <a:gd name="adj1" fmla="val -38485"/>
              <a:gd name="adj2" fmla="val 729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can you show that v is visited in this case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7E9EF-5885-D558-CB80-907037486B36}"/>
              </a:ext>
            </a:extLst>
          </p:cNvPr>
          <p:cNvSpPr txBox="1"/>
          <p:nvPr/>
        </p:nvSpPr>
        <p:spPr>
          <a:xfrm>
            <a:off x="442839" y="4798820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Case 2</a:t>
            </a:r>
            <a:r>
              <a:rPr lang="en-US" sz="2000" dirty="0"/>
              <a:t>: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A9FF073-F94A-6E37-DFB3-D8EC1693986C}"/>
              </a:ext>
            </a:extLst>
          </p:cNvPr>
          <p:cNvSpPr/>
          <p:nvPr/>
        </p:nvSpPr>
        <p:spPr>
          <a:xfrm>
            <a:off x="6266481" y="3752294"/>
            <a:ext cx="532525" cy="1350648"/>
          </a:xfrm>
          <a:custGeom>
            <a:avLst/>
            <a:gdLst>
              <a:gd name="connsiteX0" fmla="*/ 0 w 501445"/>
              <a:gd name="connsiteY0" fmla="*/ 0 h 1283110"/>
              <a:gd name="connsiteX1" fmla="*/ 398207 w 501445"/>
              <a:gd name="connsiteY1" fmla="*/ 604684 h 1283110"/>
              <a:gd name="connsiteX2" fmla="*/ 501445 w 501445"/>
              <a:gd name="connsiteY2" fmla="*/ 1283110 h 1283110"/>
              <a:gd name="connsiteX3" fmla="*/ 501445 w 501445"/>
              <a:gd name="connsiteY3" fmla="*/ 1283110 h 128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1283110">
                <a:moveTo>
                  <a:pt x="0" y="0"/>
                </a:moveTo>
                <a:cubicBezTo>
                  <a:pt x="157316" y="195416"/>
                  <a:pt x="314633" y="390832"/>
                  <a:pt x="398207" y="604684"/>
                </a:cubicBezTo>
                <a:cubicBezTo>
                  <a:pt x="481781" y="818536"/>
                  <a:pt x="501445" y="1283110"/>
                  <a:pt x="501445" y="1283110"/>
                </a:cubicBezTo>
                <a:lnTo>
                  <a:pt x="501445" y="1283110"/>
                </a:lnTo>
              </a:path>
            </a:pathLst>
          </a:cu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3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 build="allAtOnce" animBg="1"/>
      <p:bldP spid="9" grpId="1" uiExpand="1" build="allAtOnce" animBg="1"/>
      <p:bldP spid="11" grpId="0" animBg="1"/>
      <p:bldP spid="11" grpId="1" animBg="1"/>
      <p:bldP spid="12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a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/>
                  <a:t>(use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2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no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62800" y="3493532"/>
            <a:ext cx="990600" cy="1359932"/>
            <a:chOff x="7162800" y="3493532"/>
            <a:chExt cx="990600" cy="1359932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5570036" y="3417332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22" idx="0"/>
          </p:cNvCxnSpPr>
          <p:nvPr/>
        </p:nvCxnSpPr>
        <p:spPr>
          <a:xfrm flipH="1">
            <a:off x="6636836" y="2350532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66368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5722435" y="2960132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22" idx="3"/>
          </p:cNvCxnSpPr>
          <p:nvPr/>
        </p:nvCxnSpPr>
        <p:spPr>
          <a:xfrm flipH="1" flipV="1">
            <a:off x="6714894" y="2960132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>
            <a:endCxn id="122" idx="2"/>
          </p:cNvCxnSpPr>
          <p:nvPr/>
        </p:nvCxnSpPr>
        <p:spPr>
          <a:xfrm rot="16200000" flipV="1">
            <a:off x="6029776" y="3643392"/>
            <a:ext cx="1359932" cy="145812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/>
          <p:cNvSpPr/>
          <p:nvPr/>
        </p:nvSpPr>
        <p:spPr>
          <a:xfrm rot="1556459">
            <a:off x="6304500" y="270270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22906" y="2960132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6636836" y="3048000"/>
            <a:ext cx="823419" cy="62261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310267" y="4800600"/>
            <a:ext cx="356653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a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/>
                  <a:t>(use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2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no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62800" y="3493532"/>
            <a:ext cx="990600" cy="1359932"/>
            <a:chOff x="7162800" y="3493532"/>
            <a:chExt cx="990600" cy="1359932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5570036" y="3417332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22" idx="0"/>
          </p:cNvCxnSpPr>
          <p:nvPr/>
        </p:nvCxnSpPr>
        <p:spPr>
          <a:xfrm flipH="1">
            <a:off x="6636836" y="2350532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66368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5722435" y="2960132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22" idx="3"/>
          </p:cNvCxnSpPr>
          <p:nvPr/>
        </p:nvCxnSpPr>
        <p:spPr>
          <a:xfrm flipH="1" flipV="1">
            <a:off x="6714894" y="2960132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>
            <a:endCxn id="122" idx="2"/>
          </p:cNvCxnSpPr>
          <p:nvPr/>
        </p:nvCxnSpPr>
        <p:spPr>
          <a:xfrm rot="16200000" flipV="1">
            <a:off x="6029776" y="3643392"/>
            <a:ext cx="1359932" cy="145812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322906" y="2960132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6636836" y="3048000"/>
            <a:ext cx="823419" cy="62261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/>
          <p:cNvSpPr/>
          <p:nvPr/>
        </p:nvSpPr>
        <p:spPr>
          <a:xfrm rot="1556459">
            <a:off x="7208282" y="3414154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2F334B96-298F-98BF-8DCC-6E0AE959B4DC}"/>
              </a:ext>
            </a:extLst>
          </p:cNvPr>
          <p:cNvSpPr/>
          <p:nvPr/>
        </p:nvSpPr>
        <p:spPr>
          <a:xfrm>
            <a:off x="427703" y="5487022"/>
            <a:ext cx="3975721" cy="1295400"/>
          </a:xfrm>
          <a:prstGeom prst="cloudCallout">
            <a:avLst>
              <a:gd name="adj1" fmla="val -45964"/>
              <a:gd name="adj2" fmla="val 5591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can you show that v is visited in this case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E6247-EF5F-906C-E0A1-3E924DC474C2}"/>
              </a:ext>
            </a:extLst>
          </p:cNvPr>
          <p:cNvSpPr txBox="1"/>
          <p:nvPr/>
        </p:nvSpPr>
        <p:spPr>
          <a:xfrm>
            <a:off x="403621" y="5149602"/>
            <a:ext cx="314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(use </a:t>
            </a:r>
            <a:r>
              <a:rPr lang="en-US" sz="2000" b="1" dirty="0">
                <a:solidFill>
                  <a:srgbClr val="7030A0"/>
                </a:solidFill>
              </a:rPr>
              <a:t>Observation </a:t>
            </a:r>
            <a:r>
              <a:rPr lang="en-US" sz="2000" b="1" dirty="0">
                <a:solidFill>
                  <a:srgbClr val="0070C0"/>
                </a:solidFill>
              </a:rPr>
              <a:t>1 ,2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dirty="0"/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602B28-8685-3496-8AD6-1DC08AEF86EE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7538314" y="3735142"/>
            <a:ext cx="367739" cy="715962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18C09F-3665-1DF7-1C7C-6EF36545D389}"/>
              </a:ext>
            </a:extLst>
          </p:cNvPr>
          <p:cNvCxnSpPr>
            <a:cxnSpLocks/>
            <a:endCxn id="187" idx="0"/>
          </p:cNvCxnSpPr>
          <p:nvPr/>
        </p:nvCxnSpPr>
        <p:spPr>
          <a:xfrm flipH="1" flipV="1">
            <a:off x="7295208" y="4484132"/>
            <a:ext cx="568521" cy="9498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C21BBC-AB01-6C1B-E4BB-9F9BBB31E01B}"/>
                  </a:ext>
                </a:extLst>
              </p:cNvPr>
              <p:cNvSpPr txBox="1"/>
              <p:nvPr/>
            </p:nvSpPr>
            <p:spPr>
              <a:xfrm>
                <a:off x="4984902" y="5571219"/>
                <a:ext cx="3841244" cy="92333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There is a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to v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:r>
                  <a:rPr lang="en-US" sz="1800" dirty="0" err="1"/>
                  <a:t>q,p</a:t>
                </a:r>
                <a:r>
                  <a:rPr lang="en-US" dirty="0" err="1"/>
                  <a:t>,r</a:t>
                </a:r>
                <a:r>
                  <a:rPr lang="en-US" sz="1800" dirty="0"/>
                  <a:t>}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graph has n-3 vertices.</a:t>
                </a:r>
              </a:p>
              <a:p>
                <a:r>
                  <a:rPr lang="en-US" dirty="0"/>
                  <a:t>So using I.H. </a:t>
                </a:r>
                <a:r>
                  <a:rPr lang="en-US" b="1" dirty="0"/>
                  <a:t>DFS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) is bound to visit v.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C21BBC-AB01-6C1B-E4BB-9F9BBB31E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902" y="5571219"/>
                <a:ext cx="3841244" cy="923330"/>
              </a:xfrm>
              <a:prstGeom prst="rect">
                <a:avLst/>
              </a:prstGeom>
              <a:blipFill>
                <a:blip r:embed="rId5"/>
                <a:stretch>
                  <a:fillRect l="-1316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>
            <a:extLst>
              <a:ext uri="{FF2B5EF4-FFF2-40B4-BE49-F238E27FC236}">
                <a16:creationId xmlns:a16="http://schemas.microsoft.com/office/drawing/2014/main" id="{6FC35516-2039-08F5-0E9F-3A149AF8ADAB}"/>
              </a:ext>
            </a:extLst>
          </p:cNvPr>
          <p:cNvSpPr/>
          <p:nvPr/>
        </p:nvSpPr>
        <p:spPr>
          <a:xfrm rot="1556459">
            <a:off x="7650784" y="4215037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D53120A0-3107-BED5-C4BD-22DB86C53FC1}"/>
              </a:ext>
            </a:extLst>
          </p:cNvPr>
          <p:cNvSpPr/>
          <p:nvPr/>
        </p:nvSpPr>
        <p:spPr>
          <a:xfrm rot="1556459">
            <a:off x="7022137" y="424865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C1452A6-4212-7B5E-3460-6522F2380A7A}"/>
              </a:ext>
            </a:extLst>
          </p:cNvPr>
          <p:cNvSpPr/>
          <p:nvPr/>
        </p:nvSpPr>
        <p:spPr>
          <a:xfrm>
            <a:off x="6171692" y="2993923"/>
            <a:ext cx="590732" cy="2138516"/>
          </a:xfrm>
          <a:custGeom>
            <a:avLst/>
            <a:gdLst>
              <a:gd name="connsiteX0" fmla="*/ 406089 w 590732"/>
              <a:gd name="connsiteY0" fmla="*/ 0 h 2138516"/>
              <a:gd name="connsiteX1" fmla="*/ 22631 w 590732"/>
              <a:gd name="connsiteY1" fmla="*/ 693174 h 2138516"/>
              <a:gd name="connsiteX2" fmla="*/ 96373 w 590732"/>
              <a:gd name="connsiteY2" fmla="*/ 914400 h 2138516"/>
              <a:gd name="connsiteX3" fmla="*/ 524076 w 590732"/>
              <a:gd name="connsiteY3" fmla="*/ 1592825 h 2138516"/>
              <a:gd name="connsiteX4" fmla="*/ 583069 w 590732"/>
              <a:gd name="connsiteY4" fmla="*/ 2138516 h 213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732" h="2138516">
                <a:moveTo>
                  <a:pt x="406089" y="0"/>
                </a:moveTo>
                <a:cubicBezTo>
                  <a:pt x="240169" y="270387"/>
                  <a:pt x="74250" y="540774"/>
                  <a:pt x="22631" y="693174"/>
                </a:cubicBezTo>
                <a:cubicBezTo>
                  <a:pt x="-28988" y="845574"/>
                  <a:pt x="12799" y="764458"/>
                  <a:pt x="96373" y="914400"/>
                </a:cubicBezTo>
                <a:cubicBezTo>
                  <a:pt x="179947" y="1064342"/>
                  <a:pt x="442960" y="1388806"/>
                  <a:pt x="524076" y="1592825"/>
                </a:cubicBezTo>
                <a:cubicBezTo>
                  <a:pt x="605192" y="1796844"/>
                  <a:pt x="594130" y="1967680"/>
                  <a:pt x="583069" y="2138516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2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514 0.01782 0.09028 0.03542 0.07743 0 C 0.06441 -0.03542 -0.0066 -0.12407 -0.07743 -0.21273 " pathEditMode="relative" ptsTypes="AAA"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8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8" grpId="0" animBg="1"/>
      <p:bldP spid="8" grpId="1" animBg="1"/>
      <p:bldP spid="9" grpId="0"/>
      <p:bldP spid="17" grpId="0" uiExpand="1" build="allAtOnce" animBg="1"/>
      <p:bldP spid="17" grpId="1" uiExpand="1" build="allAtOnce" animBg="1"/>
      <p:bldP spid="18" grpId="0" animBg="1"/>
      <p:bldP spid="18" grpId="1" animBg="1"/>
      <p:bldP spid="19" grpId="0" animBg="1"/>
      <p:bldP spid="19" grpId="1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Application 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Computing reachability from all vertices in graph  </a:t>
                </a:r>
              </a:p>
              <a:p>
                <a:r>
                  <a:rPr lang="en-US" sz="2000" dirty="0"/>
                  <a:t>It suffices to execute fresh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wn Ribbon 3"/>
              <p:cNvSpPr/>
              <p:nvPr/>
            </p:nvSpPr>
            <p:spPr>
              <a:xfrm>
                <a:off x="2895600" y="3819962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</a:t>
                </a:r>
              </a:p>
            </p:txBody>
          </p:sp>
        </mc:Choice>
        <mc:Fallback xmlns="">
          <p:sp>
            <p:nvSpPr>
              <p:cNvPr id="4" name="Down Ribbo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9962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0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>
                <a:normAutofit/>
              </a:bodyPr>
              <a:lstStyle/>
              <a:p>
                <a:pPr algn="ctr"/>
                <a:br>
                  <a:rPr lang="en-US" sz="3200" dirty="0">
                    <a:solidFill>
                      <a:srgbClr val="7030A0"/>
                    </a:solidFill>
                  </a:rPr>
                </a:br>
                <a:r>
                  <a:rPr lang="en-US" sz="3200" dirty="0">
                    <a:solidFill>
                      <a:srgbClr val="7030A0"/>
                    </a:solidFill>
                  </a:rPr>
                  <a:t>More insights </a:t>
                </a:r>
                <a:r>
                  <a:rPr lang="en-US" sz="3200" dirty="0"/>
                  <a:t>ABOUT </a:t>
                </a:r>
                <a:r>
                  <a:rPr lang="en-US" sz="3600" dirty="0"/>
                  <a:t>DFS</a:t>
                </a:r>
                <a:r>
                  <a:rPr lang="en-US" sz="3600" b="0" dirty="0"/>
                  <a:t>(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600" b="0" dirty="0"/>
                  <a:t>)</a:t>
                </a:r>
                <a:r>
                  <a:rPr lang="en-US" sz="36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4187713" y="268128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556459">
            <a:off x="3864284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556459">
            <a:off x="3559484" y="41547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556459">
            <a:off x="3330884" y="49789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556459">
            <a:off x="3559484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556459">
            <a:off x="3864284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556459">
            <a:off x="4321484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556459">
            <a:off x="4397684" y="4902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556459">
            <a:off x="4326491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556459">
            <a:off x="38692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4187713" y="268128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 rot="1556459">
            <a:off x="50884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1556459">
            <a:off x="5464484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Arrow 64"/>
          <p:cNvSpPr/>
          <p:nvPr/>
        </p:nvSpPr>
        <p:spPr>
          <a:xfrm rot="1556459">
            <a:off x="4854884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1556459">
            <a:off x="5469491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1556459">
            <a:off x="50884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556459">
            <a:off x="4174091" y="2706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61" grpId="0" animBg="1"/>
      <p:bldP spid="61" grpId="1" animBg="1"/>
      <p:bldP spid="62" grpId="0" animBg="1"/>
      <p:bldP spid="62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Algorithm for </a:t>
            </a:r>
            <a:r>
              <a:rPr lang="en-US" sz="3200" b="1" dirty="0">
                <a:solidFill>
                  <a:srgbClr val="7030A0"/>
                </a:solidFill>
              </a:rPr>
              <a:t>Topological ordering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Time complexity of the algorithm:  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amond 4"/>
              <p:cNvSpPr/>
              <p:nvPr/>
            </p:nvSpPr>
            <p:spPr>
              <a:xfrm>
                <a:off x="3276600" y="5410200"/>
                <a:ext cx="2667000" cy="838200"/>
              </a:xfrm>
              <a:prstGeom prst="diamond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Is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>
                    <a:solidFill>
                      <a:schemeClr val="bg2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empty ?</a:t>
                </a:r>
                <a:endParaRPr lang="en-US" sz="16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Diamond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410200"/>
                <a:ext cx="2667000" cy="838200"/>
              </a:xfrm>
              <a:prstGeom prst="diamond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581400" y="1981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</a:t>
                </a:r>
                <a:r>
                  <a:rPr lang="en-US" dirty="0">
                    <a:solidFill>
                      <a:schemeClr val="tx1"/>
                    </a:solidFill>
                  </a:rPr>
                  <a:t> a vertex with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981200"/>
                <a:ext cx="2286000" cy="685800"/>
              </a:xfrm>
              <a:prstGeom prst="roundRect">
                <a:avLst/>
              </a:prstGeom>
              <a:blipFill rotWithShape="1">
                <a:blip r:embed="rId3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rved Up Arrow 7"/>
          <p:cNvSpPr/>
          <p:nvPr/>
        </p:nvSpPr>
        <p:spPr>
          <a:xfrm rot="16200000">
            <a:off x="4495800" y="3429000"/>
            <a:ext cx="3886200" cy="1143000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581400" y="3124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b="1" dirty="0" err="1">
                    <a:solidFill>
                      <a:srgbClr val="002060"/>
                    </a:solidFill>
                  </a:rPr>
                  <a:t>num</a:t>
                </a:r>
                <a:r>
                  <a:rPr lang="en-US" dirty="0">
                    <a:solidFill>
                      <a:srgbClr val="002060"/>
                    </a:solidFill>
                  </a:rPr>
                  <a:t>;</a:t>
                </a:r>
                <a:endParaRPr lang="en-US" b="1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rgbClr val="002060"/>
                    </a:solidFill>
                  </a:rPr>
                  <a:t>num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sym typeface="Wingdings" pitchFamily="2" charset="2"/>
                  </a:rPr>
                  <a:t></a:t>
                </a:r>
                <a:r>
                  <a:rPr lang="en-US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:r>
                  <a:rPr lang="en-US" b="1" dirty="0" err="1">
                    <a:solidFill>
                      <a:srgbClr val="002060"/>
                    </a:solidFill>
                  </a:rPr>
                  <a:t>num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+ 1;</a:t>
                </a:r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124200"/>
                <a:ext cx="2286000" cy="685800"/>
              </a:xfrm>
              <a:prstGeom prst="roundRect">
                <a:avLst/>
              </a:prstGeom>
              <a:blipFill rotWithShape="1">
                <a:blip r:embed="rId4"/>
                <a:stretch>
                  <a:fillRect t="-862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581400" y="4267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and all its outgoing edges;</a:t>
                </a:r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267200"/>
                <a:ext cx="2286000" cy="685800"/>
              </a:xfrm>
              <a:prstGeom prst="roundRect">
                <a:avLst/>
              </a:prstGeom>
              <a:blipFill rotWithShape="1">
                <a:blip r:embed="rId5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4191000" y="2667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67200" y="3810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191000" y="4953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43600" y="5257800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7" name="Down Arrow 16"/>
          <p:cNvSpPr/>
          <p:nvPr/>
        </p:nvSpPr>
        <p:spPr>
          <a:xfrm rot="5400000">
            <a:off x="2552700" y="56007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53153" y="5300246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19" name="Down Arrow 18"/>
          <p:cNvSpPr/>
          <p:nvPr/>
        </p:nvSpPr>
        <p:spPr>
          <a:xfrm rot="16200000">
            <a:off x="2857500" y="2095501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3600" y="2020669"/>
                <a:ext cx="1077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;</a:t>
                </a:r>
              </a:p>
              <a:p>
                <a:r>
                  <a:rPr lang="en-US" b="1" dirty="0" err="1"/>
                  <a:t>num</a:t>
                </a:r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dirty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020669"/>
                <a:ext cx="1077539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4520" t="-4673" r="-8475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863138" y="5638800"/>
                <a:ext cx="1032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valid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138" y="5638800"/>
                <a:ext cx="103246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325" t="-8197" r="-9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71336" y="1219200"/>
                <a:ext cx="9621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336" y="1219200"/>
                <a:ext cx="962123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llout: Line 8">
                <a:extLst>
                  <a:ext uri="{FF2B5EF4-FFF2-40B4-BE49-F238E27FC236}">
                    <a16:creationId xmlns:a16="http://schemas.microsoft.com/office/drawing/2014/main" id="{A58562E6-8FCC-8804-6CEE-0CF57DE6B526}"/>
                  </a:ext>
                </a:extLst>
              </p:cNvPr>
              <p:cNvSpPr/>
              <p:nvPr/>
            </p:nvSpPr>
            <p:spPr>
              <a:xfrm>
                <a:off x="6438900" y="1209737"/>
                <a:ext cx="1638300" cy="649225"/>
              </a:xfrm>
              <a:prstGeom prst="borderCallout1">
                <a:avLst>
                  <a:gd name="adj1" fmla="val 49341"/>
                  <a:gd name="adj2" fmla="val 283"/>
                  <a:gd name="adj3" fmla="val 120705"/>
                  <a:gd name="adj4" fmla="val -4375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time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Callout: Line 8">
                <a:extLst>
                  <a:ext uri="{FF2B5EF4-FFF2-40B4-BE49-F238E27FC236}">
                    <a16:creationId xmlns:a16="http://schemas.microsoft.com/office/drawing/2014/main" id="{A58562E6-8FCC-8804-6CEE-0CF57DE6B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0" y="1209737"/>
                <a:ext cx="1638300" cy="649225"/>
              </a:xfrm>
              <a:prstGeom prst="borderCallout1">
                <a:avLst>
                  <a:gd name="adj1" fmla="val 49341"/>
                  <a:gd name="adj2" fmla="val 283"/>
                  <a:gd name="adj3" fmla="val 120705"/>
                  <a:gd name="adj4" fmla="val -43752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15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7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2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computes a tree on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4124095" y="3036332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38192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41240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5328514" y="37351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44270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35906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52512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45900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55" y="35827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83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78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7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5191995" y="44841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4953000" y="44841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113106" y="29601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27036" y="2133600"/>
            <a:ext cx="1119626" cy="1055132"/>
            <a:chOff x="4427036" y="2133600"/>
            <a:chExt cx="1119626" cy="10551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4427036" y="2350532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4760686" y="2198132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4838745" y="2350532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4505094" y="2960132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4821348" y="21336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57800" y="2819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43593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4273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511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8259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408506" y="3493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637106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2672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12635" y="2960132"/>
            <a:ext cx="1737820" cy="2286000"/>
            <a:chOff x="3512635" y="2960132"/>
            <a:chExt cx="1737820" cy="2286000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51139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3512635" y="2960132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3360236" y="3417332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3668753" y="4484132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3819976" y="3643392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32875" y="1143000"/>
            <a:ext cx="598712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2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computes a tree on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the DFS tree unique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No. But every tree is also </a:t>
                </a:r>
                <a:r>
                  <a:rPr lang="en-US" sz="2000" b="1" u="sng" dirty="0"/>
                  <a:t>not</a:t>
                </a:r>
                <a:r>
                  <a:rPr lang="en-US" sz="2000" dirty="0"/>
                  <a:t> a DFS tree.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351106" y="2133600"/>
            <a:ext cx="2592494" cy="3417332"/>
            <a:chOff x="3351106" y="2133600"/>
            <a:chExt cx="2592494" cy="3417332"/>
          </a:xfrm>
        </p:grpSpPr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41240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3819295" y="37221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4124095" y="3722132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53285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4427036" y="3036332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3590695" y="45603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5251215" y="3112532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4590081" y="4560332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883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4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022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0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5169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8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719" y="5093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51919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49530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131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427036" y="2133600"/>
              <a:ext cx="1119626" cy="1055132"/>
              <a:chOff x="4427036" y="2133600"/>
              <a:chExt cx="1119626" cy="10551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4427036" y="23505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4760686" y="2198132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4838745" y="2350532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4505094" y="29601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4821348" y="21336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257800" y="28194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4359338" y="50292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427306" y="4267200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351106" y="51816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25938" y="342900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4085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6371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267200" y="4267200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512635" y="2960132"/>
              <a:ext cx="1737820" cy="2286000"/>
              <a:chOff x="3512635" y="2960132"/>
              <a:chExt cx="1737820" cy="2286000"/>
            </a:xfrm>
          </p:grpSpPr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5113937" y="3658942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3512635" y="29601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3360236" y="3417332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3668753" y="4484132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3819976" y="3643392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>
              <a:stCxn id="126" idx="3"/>
              <a:endCxn id="145" idx="0"/>
            </p:cNvCxnSpPr>
            <p:nvPr/>
          </p:nvCxnSpPr>
          <p:spPr>
            <a:xfrm>
              <a:off x="3897353" y="4484132"/>
              <a:ext cx="756425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>
            <a:off x="3352800" y="3429001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886200" y="4495800"/>
            <a:ext cx="756425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Ribbon 11"/>
          <p:cNvSpPr/>
          <p:nvPr/>
        </p:nvSpPr>
        <p:spPr>
          <a:xfrm>
            <a:off x="6400800" y="3303033"/>
            <a:ext cx="2133600" cy="8031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Another DFS tree</a:t>
            </a:r>
          </a:p>
        </p:txBody>
      </p:sp>
      <p:sp>
        <p:nvSpPr>
          <p:cNvPr id="73" name="Down Ribbon 72"/>
          <p:cNvSpPr/>
          <p:nvPr/>
        </p:nvSpPr>
        <p:spPr>
          <a:xfrm>
            <a:off x="6324600" y="3303032"/>
            <a:ext cx="2133600" cy="92911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a DFS tree. Can you explain it?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5786883" y="4568543"/>
            <a:ext cx="3201340" cy="672790"/>
          </a:xfrm>
          <a:prstGeom prst="cloudCallout">
            <a:avLst>
              <a:gd name="adj1" fmla="val -53028"/>
              <a:gd name="adj2" fmla="val 8438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this a DFS tree ?</a:t>
            </a:r>
          </a:p>
        </p:txBody>
      </p:sp>
    </p:spTree>
    <p:extLst>
      <p:ext uri="{BB962C8B-B14F-4D97-AF65-F5344CB8AC3E}">
        <p14:creationId xmlns:p14="http://schemas.microsoft.com/office/powerpoint/2010/main" val="389985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animBg="1"/>
      <p:bldP spid="12" grpId="1" animBg="1"/>
      <p:bldP spid="73" grpId="0" animBg="1"/>
      <p:bldP spid="73" grpId="1" animBg="1"/>
      <p:bldP spid="13" grpId="0" animBg="1"/>
      <p:bldP spid="1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DEPTH FIRST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For entire graph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blipFill rotWithShape="1">
                <a:blip r:embed="rId3"/>
                <a:stretch>
                  <a:fillRect l="-1353" t="-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DFS-graph(G=(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)){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 false;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  1;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== false)  </a:t>
                </a:r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blipFill rotWithShape="1">
                <a:blip r:embed="rId4"/>
                <a:stretch>
                  <a:fillRect l="-1504" t="-818" b="-2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2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1150435" y="1447800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998036" y="1905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3</a:t>
            </a:r>
            <a:r>
              <a:rPr lang="en-US" sz="2000" dirty="0"/>
              <a:t>: DFS partitions the graph into a forest of DFS trees.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575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205" grpId="0" animBg="1"/>
      <p:bldP spid="206" grpId="0" animBg="1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 false)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….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blipFill rotWithShape="1">
                <a:blip r:embed="rId3"/>
                <a:stretch>
                  <a:fillRect l="-1353" t="-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DFS-graph(G=(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)){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 false;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  1;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== false)  </a:t>
                </a:r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blipFill rotWithShape="1">
                <a:blip r:embed="rId4"/>
                <a:stretch>
                  <a:fillRect l="-1504" t="-818" b="-2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838200" y="2006025"/>
            <a:ext cx="7543801" cy="584775"/>
            <a:chOff x="838200" y="2006025"/>
            <a:chExt cx="7543801" cy="584775"/>
          </a:xfrm>
        </p:grpSpPr>
        <p:sp>
          <p:nvSpPr>
            <p:cNvPr id="2" name="Bent-Up Arrow 1"/>
            <p:cNvSpPr/>
            <p:nvPr/>
          </p:nvSpPr>
          <p:spPr>
            <a:xfrm flipH="1" flipV="1">
              <a:off x="838200" y="2286000"/>
              <a:ext cx="4038600" cy="152400"/>
            </a:xfrm>
            <a:prstGeom prst="bentUpArrow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6801" y="2006025"/>
              <a:ext cx="3505200" cy="584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DFN number </a:t>
              </a:r>
              <a:r>
                <a:rPr lang="en-US" sz="1600" b="1" dirty="0"/>
                <a:t> of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 :</a:t>
              </a:r>
            </a:p>
            <a:p>
              <a:pPr algn="ctr"/>
              <a:r>
                <a:rPr lang="en-US" sz="1600" b="1" dirty="0"/>
                <a:t> the time when DFS starts at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41141" y="4857690"/>
                <a:ext cx="19020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41" y="4857690"/>
                <a:ext cx="190205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526" t="-9091" r="-544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914400" y="5257800"/>
            <a:ext cx="6705601" cy="965775"/>
            <a:chOff x="1140919" y="5478274"/>
            <a:chExt cx="6522515" cy="745304"/>
          </a:xfrm>
        </p:grpSpPr>
        <p:sp>
          <p:nvSpPr>
            <p:cNvPr id="6" name="Bent-Up Arrow 5"/>
            <p:cNvSpPr/>
            <p:nvPr/>
          </p:nvSpPr>
          <p:spPr>
            <a:xfrm flipH="1">
              <a:off x="1140919" y="5478274"/>
              <a:ext cx="3735881" cy="427227"/>
            </a:xfrm>
            <a:prstGeom prst="bentUpArrow">
              <a:avLst>
                <a:gd name="adj1" fmla="val 9056"/>
                <a:gd name="adj2" fmla="val 14371"/>
                <a:gd name="adj3" fmla="val 26329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6800" y="5772298"/>
              <a:ext cx="2786634" cy="45128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Finish number </a:t>
              </a:r>
              <a:r>
                <a:rPr lang="en-US" sz="1600" b="1" dirty="0"/>
                <a:t>of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 :</a:t>
              </a:r>
            </a:p>
            <a:p>
              <a:pPr algn="ctr"/>
              <a:r>
                <a:rPr lang="en-US" sz="1600" b="1" dirty="0"/>
                <a:t>the time when DFS at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 ends.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459009" y="1219200"/>
            <a:ext cx="3048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88214" y="2286000"/>
            <a:ext cx="2682374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86325" y="5914593"/>
            <a:ext cx="2682374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 animBg="1"/>
      <p:bldP spid="5" grpId="0" build="p" animBg="1"/>
      <p:bldP spid="12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17506" y="1916668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2054113" y="246434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981200" y="2831068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676400" y="3516868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447800" y="4355068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1200" y="3516868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50903" y="4355068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556459">
            <a:off x="1730684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556459">
            <a:off x="1425884" y="3937797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556459">
            <a:off x="1197284" y="47620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556459">
            <a:off x="1425884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556459">
            <a:off x="1730684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556459">
            <a:off x="2187884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556459">
            <a:off x="2264084" y="4685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556459">
            <a:off x="2192891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556459">
            <a:off x="1735691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791200" y="4343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943600" y="4050268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943600" y="2438400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91200" y="2819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24600" y="2133600"/>
            <a:ext cx="0" cy="33411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81800" y="1752600"/>
            <a:ext cx="0" cy="4495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loud Callout 4">
            <a:extLst>
              <a:ext uri="{FF2B5EF4-FFF2-40B4-BE49-F238E27FC236}">
                <a16:creationId xmlns:a16="http://schemas.microsoft.com/office/drawing/2014/main" id="{EF67DE38-2C46-E0D9-367D-A5BD80F63EDC}"/>
              </a:ext>
            </a:extLst>
          </p:cNvPr>
          <p:cNvSpPr/>
          <p:nvPr/>
        </p:nvSpPr>
        <p:spPr>
          <a:xfrm>
            <a:off x="3807502" y="772375"/>
            <a:ext cx="5488895" cy="887968"/>
          </a:xfrm>
          <a:prstGeom prst="cloudCallout">
            <a:avLst>
              <a:gd name="adj1" fmla="val 18415"/>
              <a:gd name="adj2" fmla="val 793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any relation between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 D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F </a:t>
            </a:r>
            <a:r>
              <a:rPr lang="en-US" dirty="0">
                <a:solidFill>
                  <a:schemeClr val="tx1"/>
                </a:solidFill>
              </a:rPr>
              <a:t>values of any pair of vertices ?</a:t>
            </a:r>
          </a:p>
        </p:txBody>
      </p:sp>
    </p:spTree>
    <p:extLst>
      <p:ext uri="{BB962C8B-B14F-4D97-AF65-F5344CB8AC3E}">
        <p14:creationId xmlns:p14="http://schemas.microsoft.com/office/powerpoint/2010/main" val="6307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5" grpId="0" animBg="1"/>
      <p:bldP spid="75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5" grpId="0" animBg="1"/>
      <p:bldP spid="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How is </a:t>
                </a:r>
                <a:r>
                  <a:rPr lang="en-US" sz="3200" dirty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 related to </a:t>
                </a:r>
                <a:r>
                  <a:rPr lang="en-US" sz="3200" dirty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Disjoint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One enclosing another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What about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&lt;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&lt;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 &lt;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</a:t>
                </a:r>
                <a:r>
                  <a:rPr lang="en-US" sz="2000" dirty="0">
                    <a:solidFill>
                      <a:srgbClr val="7030A0"/>
                    </a:solidFill>
                  </a:rPr>
                  <a:t>?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850213" y="1905000"/>
            <a:ext cx="4905516" cy="478161"/>
            <a:chOff x="3850213" y="1905000"/>
            <a:chExt cx="4905516" cy="478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83613" y="3505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4343400" y="5181600"/>
            <a:ext cx="3650329" cy="762000"/>
            <a:chOff x="4343400" y="5181600"/>
            <a:chExt cx="3650329" cy="7620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4648200" y="5254083"/>
              <a:ext cx="2154044" cy="371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90688" y="5638800"/>
              <a:ext cx="195957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11" t="-8197" r="-178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421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&quot;No&quot; Symbol 29"/>
          <p:cNvSpPr/>
          <p:nvPr/>
        </p:nvSpPr>
        <p:spPr>
          <a:xfrm>
            <a:off x="7848600" y="50292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Application </a:t>
            </a:r>
            <a:r>
              <a:rPr lang="en-US" b="1" dirty="0"/>
              <a:t>-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68580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Alternate algorithm 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for</a:t>
            </a:r>
            <a:r>
              <a:rPr lang="en-US" sz="2800" b="1" dirty="0">
                <a:solidFill>
                  <a:srgbClr val="7030A0"/>
                </a:solidFill>
              </a:rPr>
              <a:t> topological numbering </a:t>
            </a:r>
            <a:r>
              <a:rPr lang="en-US" sz="2800" b="1" dirty="0">
                <a:solidFill>
                  <a:schemeClr val="tx1"/>
                </a:solidFill>
              </a:rPr>
              <a:t>of a DAG.</a:t>
            </a:r>
          </a:p>
        </p:txBody>
      </p:sp>
    </p:spTree>
    <p:extLst>
      <p:ext uri="{BB962C8B-B14F-4D97-AF65-F5344CB8AC3E}">
        <p14:creationId xmlns:p14="http://schemas.microsoft.com/office/powerpoint/2010/main" val="31723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DFS on a DAG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before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: </a:t>
                </a: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           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before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: </a:t>
                </a: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           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b="-3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79" y="3048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4" idx="2"/>
            <a:endCxn id="6" idx="0"/>
          </p:cNvCxnSpPr>
          <p:nvPr/>
        </p:nvCxnSpPr>
        <p:spPr>
          <a:xfrm flipH="1">
            <a:off x="2375229" y="32004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70" y="3733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349" y="3810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29" y="4419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48" y="44326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29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215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76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29" y="6019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>
            <a:off x="2786938" y="32004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071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072288" y="38862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1767488" y="45720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2072288" y="45720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5" idx="0"/>
          </p:cNvCxnSpPr>
          <p:nvPr/>
        </p:nvCxnSpPr>
        <p:spPr>
          <a:xfrm flipH="1">
            <a:off x="3062130" y="4585010"/>
            <a:ext cx="214577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3276707" y="45850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1"/>
          </p:cNvCxnSpPr>
          <p:nvPr/>
        </p:nvCxnSpPr>
        <p:spPr>
          <a:xfrm>
            <a:off x="2375229" y="38862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0"/>
          </p:cNvCxnSpPr>
          <p:nvPr/>
        </p:nvCxnSpPr>
        <p:spPr>
          <a:xfrm rot="16200000" flipH="1">
            <a:off x="2120164" y="3714774"/>
            <a:ext cx="2286002" cy="952455"/>
          </a:xfrm>
          <a:prstGeom prst="curvedConnector3">
            <a:avLst>
              <a:gd name="adj1" fmla="val -1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 flipH="1">
            <a:off x="1538888" y="54102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  <a:endCxn id="6" idx="3"/>
          </p:cNvCxnSpPr>
          <p:nvPr/>
        </p:nvCxnSpPr>
        <p:spPr>
          <a:xfrm flipH="1" flipV="1">
            <a:off x="2453287" y="38100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9" idx="0"/>
          </p:cNvCxnSpPr>
          <p:nvPr/>
        </p:nvCxnSpPr>
        <p:spPr>
          <a:xfrm>
            <a:off x="3199408" y="39624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2"/>
            <a:endCxn id="10" idx="1"/>
          </p:cNvCxnSpPr>
          <p:nvPr/>
        </p:nvCxnSpPr>
        <p:spPr>
          <a:xfrm rot="5400000">
            <a:off x="1308429" y="42672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1"/>
            <a:endCxn id="13" idx="3"/>
          </p:cNvCxnSpPr>
          <p:nvPr/>
        </p:nvCxnSpPr>
        <p:spPr>
          <a:xfrm flipH="1">
            <a:off x="1616946" y="53340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29" idx="0"/>
          </p:cNvCxnSpPr>
          <p:nvPr/>
        </p:nvCxnSpPr>
        <p:spPr>
          <a:xfrm>
            <a:off x="2538274" y="54102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12" y="5943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>
            <a:stCxn id="12" idx="1"/>
            <a:endCxn id="15" idx="3"/>
          </p:cNvCxnSpPr>
          <p:nvPr/>
        </p:nvCxnSpPr>
        <p:spPr>
          <a:xfrm flipH="1">
            <a:off x="3140188" y="53340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845546" y="4508810"/>
            <a:ext cx="1353102" cy="82519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47800" y="4324144"/>
            <a:ext cx="2178022" cy="1302988"/>
            <a:chOff x="3194807" y="3714544"/>
            <a:chExt cx="2178022" cy="1302988"/>
          </a:xfrm>
        </p:grpSpPr>
        <p:sp>
          <p:nvSpPr>
            <p:cNvPr id="45" name="TextBox 44"/>
            <p:cNvSpPr txBox="1"/>
            <p:nvPr/>
          </p:nvSpPr>
          <p:spPr>
            <a:xfrm>
              <a:off x="5066335" y="37145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94807" y="46482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rved Down Ribbon 37"/>
              <p:cNvSpPr/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&gt;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always !!</a:t>
                </a:r>
                <a:endParaRPr lang="en-US" dirty="0"/>
              </a:p>
            </p:txBody>
          </p:sp>
        </mc:Choice>
        <mc:Fallback xmlns="">
          <p:sp>
            <p:nvSpPr>
              <p:cNvPr id="38" name="Curved Down Ribbon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53200" y="2718911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718911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4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24467" y="4545568"/>
                <a:ext cx="138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467" y="4545568"/>
                <a:ext cx="138371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965" t="-8333" r="-66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10431" y="4545568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31" y="4545568"/>
                <a:ext cx="74892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317" t="-8333" r="-130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43600" y="2709386"/>
                <a:ext cx="737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709386"/>
                <a:ext cx="73770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612" t="-8197" r="-132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410200" y="2743200"/>
            <a:ext cx="762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81800" y="2743200"/>
            <a:ext cx="6477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86400" y="4502976"/>
            <a:ext cx="1328252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 uiExpand="1" build="p"/>
      <p:bldP spid="38" grpId="0" animBg="1"/>
      <p:bldP spid="3" grpId="0"/>
      <p:bldP spid="31" grpId="0"/>
      <p:bldP spid="35" grpId="0"/>
      <p:bldP spid="36" grpId="0"/>
      <p:bldP spid="39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B10B-EE25-2E30-72E8-C52B337F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88E4-E7A0-7F08-B85E-C4FD05381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How to </a:t>
            </a:r>
            <a:r>
              <a:rPr lang="en-US" sz="2800" u="sng" dirty="0"/>
              <a:t>efficiently </a:t>
            </a:r>
            <a:r>
              <a:rPr lang="en-US" sz="2800" dirty="0"/>
              <a:t>maintain </a:t>
            </a:r>
          </a:p>
          <a:p>
            <a:pPr marL="0" indent="0" algn="ctr">
              <a:buNone/>
            </a:pPr>
            <a:r>
              <a:rPr lang="en-US" sz="2800" dirty="0"/>
              <a:t>the set of vertices with in-degree=0?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28E881-C0F0-F6EE-E391-165C3BB2FBD4}"/>
              </a:ext>
            </a:extLst>
          </p:cNvPr>
          <p:cNvGrpSpPr/>
          <p:nvPr/>
        </p:nvGrpSpPr>
        <p:grpSpPr>
          <a:xfrm>
            <a:off x="2971800" y="3886200"/>
            <a:ext cx="2667000" cy="609600"/>
            <a:chOff x="2971800" y="2971800"/>
            <a:chExt cx="2667000" cy="609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E1BB3AF-A4DE-699F-1E9D-D679D16D2C6E}"/>
                </a:ext>
              </a:extLst>
            </p:cNvPr>
            <p:cNvCxnSpPr>
              <a:cxnSpLocks/>
            </p:cNvCxnSpPr>
            <p:nvPr/>
          </p:nvCxnSpPr>
          <p:spPr>
            <a:xfrm>
              <a:off x="2971800" y="2971800"/>
              <a:ext cx="2667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EE9C36-0311-0837-7C1E-263CBE4A35BA}"/>
                </a:ext>
              </a:extLst>
            </p:cNvPr>
            <p:cNvCxnSpPr>
              <a:cxnSpLocks/>
            </p:cNvCxnSpPr>
            <p:nvPr/>
          </p:nvCxnSpPr>
          <p:spPr>
            <a:xfrm>
              <a:off x="2971800" y="3581400"/>
              <a:ext cx="2667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C2D4EA0-6757-A1EF-F618-E6EB5A09C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2971800"/>
              <a:ext cx="0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E1C0FEE-149D-E343-AA3A-F917E7A2753A}"/>
              </a:ext>
            </a:extLst>
          </p:cNvPr>
          <p:cNvSpPr txBox="1"/>
          <p:nvPr/>
        </p:nvSpPr>
        <p:spPr>
          <a:xfrm>
            <a:off x="3897976" y="4508090"/>
            <a:ext cx="8146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429064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DFS on a DAG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Lemma 4</a:t>
                </a:r>
                <a:r>
                  <a:rPr lang="en-US" sz="2000" b="1" dirty="0"/>
                  <a:t>: </a:t>
                </a:r>
                <a:r>
                  <a:rPr lang="en-US" sz="2000" dirty="0"/>
                  <a:t>For any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,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 &gt;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</a:t>
                </a:r>
                <a:r>
                  <a:rPr lang="en-US" sz="2000" dirty="0"/>
                  <a:t> always.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Vertices arranged in decreasing order of their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finish time </a:t>
                </a:r>
                <a:r>
                  <a:rPr lang="en-US" sz="2000" dirty="0"/>
                  <a:t>during DFS </a:t>
                </a:r>
              </a:p>
              <a:p>
                <a:pPr marL="0" indent="0">
                  <a:buNone/>
                </a:pPr>
                <a:r>
                  <a:rPr lang="en-US" sz="2000" dirty="0"/>
                  <a:t>is a valid topological ordering.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371600" y="3581400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71600" y="3212068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47800" y="3714749"/>
            <a:ext cx="5716859" cy="19051"/>
            <a:chOff x="1524000" y="3333749"/>
            <a:chExt cx="5716859" cy="19051"/>
          </a:xfrm>
        </p:grpSpPr>
        <p:cxnSp>
          <p:nvCxnSpPr>
            <p:cNvPr id="43" name="Curved Connector 42"/>
            <p:cNvCxnSpPr/>
            <p:nvPr/>
          </p:nvCxnSpPr>
          <p:spPr>
            <a:xfrm>
              <a:off x="6637609" y="3333749"/>
              <a:ext cx="603250" cy="13784"/>
            </a:xfrm>
            <a:prstGeom prst="curvedConnector4">
              <a:avLst>
                <a:gd name="adj1" fmla="val 1015"/>
                <a:gd name="adj2" fmla="val 248654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rot="16200000" flipH="1">
              <a:off x="4096639" y="3055318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6200000" flipH="1">
              <a:off x="4683937" y="2468021"/>
              <a:ext cx="12700" cy="1744156"/>
            </a:xfrm>
            <a:prstGeom prst="curvedConnector3">
              <a:avLst>
                <a:gd name="adj1" fmla="val 6102441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/>
            <p:nvPr/>
          </p:nvCxnSpPr>
          <p:spPr>
            <a:xfrm rot="16200000" flipH="1">
              <a:off x="2945431" y="3061669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 flipH="1" flipV="1">
              <a:off x="3541442" y="1934116"/>
              <a:ext cx="7434" cy="2819400"/>
            </a:xfrm>
            <a:prstGeom prst="curvedConnector3">
              <a:avLst>
                <a:gd name="adj1" fmla="val -1102522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200816"/>
              <a:ext cx="7434" cy="2286000"/>
            </a:xfrm>
            <a:prstGeom prst="curvedConnector3">
              <a:avLst>
                <a:gd name="adj1" fmla="val -1117522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H="1">
              <a:off x="6663783" y="2770457"/>
              <a:ext cx="7434" cy="1146717"/>
            </a:xfrm>
            <a:prstGeom prst="curvedConnector3">
              <a:avLst>
                <a:gd name="adj1" fmla="val 842518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2093642" y="2770458"/>
              <a:ext cx="7434" cy="1146717"/>
            </a:xfrm>
            <a:prstGeom prst="curvedConnector3">
              <a:avLst>
                <a:gd name="adj1" fmla="val 5789414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ight Arrow 64"/>
          <p:cNvSpPr/>
          <p:nvPr/>
        </p:nvSpPr>
        <p:spPr>
          <a:xfrm>
            <a:off x="2790513" y="2362200"/>
            <a:ext cx="3229287" cy="8288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Decreasing order of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F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0200" y="1600200"/>
            <a:ext cx="2141809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1612612"/>
            <a:ext cx="2141809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2" grpId="0"/>
      <p:bldP spid="65" grpId="0" uiExpand="1" animBg="1"/>
      <p:bldP spid="27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Classification of </a:t>
            </a:r>
            <a:r>
              <a:rPr lang="en-US" b="1" dirty="0">
                <a:solidFill>
                  <a:srgbClr val="7030A0"/>
                </a:solidFill>
              </a:rPr>
              <a:t>non-tree edges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29480" y="46583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seems to be </a:t>
            </a:r>
            <a:r>
              <a:rPr lang="en-US" sz="2000" u="sng" dirty="0"/>
              <a:t>many</a:t>
            </a:r>
            <a:r>
              <a:rPr lang="en-US" sz="2000" dirty="0"/>
              <a:t> different types of </a:t>
            </a:r>
            <a:r>
              <a:rPr lang="en-US" sz="2000" i="1" dirty="0"/>
              <a:t>non-tree</a:t>
            </a:r>
            <a:r>
              <a:rPr lang="en-US" sz="2000" dirty="0"/>
              <a:t> edges.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12954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581400" y="22098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4845330" y="15240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2898886">
            <a:off x="4171622" y="1797633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267199" y="51277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/>
          <p:nvPr/>
        </p:nvCxnSpPr>
        <p:spPr>
          <a:xfrm flipH="1">
            <a:off x="4345258" y="52578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35857" y="53321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23317" y="52039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423317" y="52039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flipH="1" flipV="1">
            <a:off x="4415882" y="51676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36906" y="5029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36906" y="603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2306" y="510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56106" y="62600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3" name="Right Arrow 72"/>
          <p:cNvSpPr/>
          <p:nvPr/>
        </p:nvSpPr>
        <p:spPr>
          <a:xfrm rot="1556459">
            <a:off x="4103453" y="49199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4546921" y="1186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343400" y="52039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Callout 4"/>
          <p:cNvSpPr/>
          <p:nvPr/>
        </p:nvSpPr>
        <p:spPr>
          <a:xfrm>
            <a:off x="5943600" y="2971800"/>
            <a:ext cx="3200400" cy="1295400"/>
          </a:xfrm>
          <a:prstGeom prst="cloudCallout">
            <a:avLst>
              <a:gd name="adj1" fmla="val -20833"/>
              <a:gd name="adj2" fmla="val 735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classify the non-tree edges ?</a:t>
            </a:r>
          </a:p>
        </p:txBody>
      </p:sp>
    </p:spTree>
    <p:extLst>
      <p:ext uri="{BB962C8B-B14F-4D97-AF65-F5344CB8AC3E}">
        <p14:creationId xmlns:p14="http://schemas.microsoft.com/office/powerpoint/2010/main" val="42346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55" grpId="0" animBg="1"/>
      <p:bldP spid="73" grpId="0" animBg="1"/>
      <p:bldP spid="7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dirty="0"/>
                  <a:t> 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0" name="Curved Connector 19"/>
          <p:cNvCxnSpPr>
            <a:stCxn id="23" idx="1"/>
          </p:cNvCxnSpPr>
          <p:nvPr/>
        </p:nvCxnSpPr>
        <p:spPr>
          <a:xfrm rot="10800000" flipV="1">
            <a:off x="3512637" y="2121931"/>
            <a:ext cx="836341" cy="225528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351106" y="2045732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739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8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2098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28956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37338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362200" y="5257800"/>
            <a:ext cx="4137104" cy="457200"/>
            <a:chOff x="4383613" y="3505200"/>
            <a:chExt cx="4137104" cy="457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3312587" y="5562600"/>
            <a:ext cx="2058306" cy="381000"/>
            <a:chOff x="3312587" y="5562600"/>
            <a:chExt cx="2058306" cy="381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617387" y="55626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312587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87" y="55742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801506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506" y="55742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98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Till now, we considered the situations in which either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ancestor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 or vice versa.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3"/>
                <a:stretch>
                  <a:fillRect l="-75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>
            <a:stCxn id="39" idx="0"/>
            <a:endCxn id="23" idx="1"/>
          </p:cNvCxnSpPr>
          <p:nvPr/>
        </p:nvCxnSpPr>
        <p:spPr>
          <a:xfrm rot="5400000" flipH="1" flipV="1">
            <a:off x="2835968" y="2830392"/>
            <a:ext cx="2221468" cy="804549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351106" y="2045732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11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2098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28956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37338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362200" y="5257800"/>
            <a:ext cx="4125883" cy="457200"/>
            <a:chOff x="4383613" y="3505200"/>
            <a:chExt cx="4125883" cy="457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loud Callout 26"/>
              <p:cNvSpPr/>
              <p:nvPr/>
            </p:nvSpPr>
            <p:spPr>
              <a:xfrm>
                <a:off x="4348977" y="2590800"/>
                <a:ext cx="4795023" cy="1740932"/>
              </a:xfrm>
              <a:prstGeom prst="cloudCallout">
                <a:avLst>
                  <a:gd name="adj1" fmla="val -20833"/>
                  <a:gd name="adj2" fmla="val 7353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Is it possible to have a DFS traversal where no such relationship exists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though we have edge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7" name="Cloud Callout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77" y="2590800"/>
                <a:ext cx="4795023" cy="1740932"/>
              </a:xfrm>
              <a:prstGeom prst="cloudCallout">
                <a:avLst>
                  <a:gd name="adj1" fmla="val -20833"/>
                  <a:gd name="adj2" fmla="val 73532"/>
                </a:avLst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Ribbon 3"/>
          <p:cNvSpPr/>
          <p:nvPr/>
        </p:nvSpPr>
        <p:spPr>
          <a:xfrm>
            <a:off x="6094169" y="4114800"/>
            <a:ext cx="3049832" cy="12308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Yes, indeed.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Think over it before coming to the next lecture.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12587" y="5562600"/>
            <a:ext cx="2069527" cy="381000"/>
            <a:chOff x="3312587" y="5562600"/>
            <a:chExt cx="2069527" cy="3810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617387" y="55626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312587" y="55742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87" y="5574268"/>
                  <a:ext cx="62068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801506" y="55742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506" y="5574268"/>
                  <a:ext cx="580608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877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7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       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                                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	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593" t="-612" b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46482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9584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4" y="5848290"/>
                <a:ext cx="135492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955" t="-7576" r="-81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81160" y="3135868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60" y="3135868"/>
                <a:ext cx="1362040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2691" t="-5357" r="-403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527198" y="3588842"/>
            <a:ext cx="2330802" cy="2278558"/>
            <a:chOff x="5257800" y="3341132"/>
            <a:chExt cx="2330802" cy="2278558"/>
          </a:xfrm>
        </p:grpSpPr>
        <p:sp>
          <p:nvSpPr>
            <p:cNvPr id="11" name="Right Brace 10"/>
            <p:cNvSpPr/>
            <p:nvPr/>
          </p:nvSpPr>
          <p:spPr>
            <a:xfrm>
              <a:off x="5257800" y="3341132"/>
              <a:ext cx="612648" cy="2278558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43600" y="4248090"/>
                  <a:ext cx="16450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deg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) time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248090"/>
                  <a:ext cx="164500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963" t="-8333" r="-629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609600" y="336446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5562600" y="6092952"/>
                <a:ext cx="38100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How to show that  time complexity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6092952"/>
                <a:ext cx="38100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327045" y="5101134"/>
            <a:ext cx="3489501" cy="597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85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 animBg="1"/>
      <p:bldP spid="5" grpId="0"/>
      <p:bldP spid="10" grpId="0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       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                                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	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593" t="-612" b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46482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9584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4" y="5848290"/>
                <a:ext cx="135492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955" t="-7576" r="-81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81160" y="3135868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60" y="3135868"/>
                <a:ext cx="1362040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2691" t="-5357" r="-403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9600" y="336446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6006C-DAC3-9843-878B-3DD90884AB9A}"/>
              </a:ext>
            </a:extLst>
          </p:cNvPr>
          <p:cNvSpPr txBox="1"/>
          <p:nvPr/>
        </p:nvSpPr>
        <p:spPr>
          <a:xfrm>
            <a:off x="866402" y="6153271"/>
            <a:ext cx="7092198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Proof was discussed in Optional Doubt Clearing session on 2</a:t>
            </a:r>
            <a:r>
              <a:rPr lang="en-US" baseline="30000" dirty="0"/>
              <a:t>nd</a:t>
            </a:r>
            <a:r>
              <a:rPr lang="en-US" dirty="0"/>
              <a:t> September.</a:t>
            </a:r>
          </a:p>
          <a:p>
            <a:r>
              <a:rPr lang="en-US" dirty="0"/>
              <a:t>Instructor inserted the following slides for the proof.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A87F8C7D-E04B-F344-21AF-AB2A77698758}"/>
                  </a:ext>
                </a:extLst>
              </p:cNvPr>
              <p:cNvSpPr/>
              <p:nvPr/>
            </p:nvSpPr>
            <p:spPr>
              <a:xfrm>
                <a:off x="5257800" y="1417638"/>
                <a:ext cx="3886200" cy="86836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7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For each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 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sym typeface="Wingdings" pitchFamily="2" charset="2"/>
                  </a:rPr>
                  <a:t>).</a:t>
                </a: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A87F8C7D-E04B-F344-21AF-AB2A77698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417638"/>
                <a:ext cx="3886200" cy="868362"/>
              </a:xfrm>
              <a:prstGeom prst="roundRect">
                <a:avLst/>
              </a:prstGeom>
              <a:blipFill>
                <a:blip r:embed="rId5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8CCB2211-3521-5670-A5ED-F6A8B307325C}"/>
                  </a:ext>
                </a:extLst>
              </p:cNvPr>
              <p:cNvSpPr/>
              <p:nvPr/>
            </p:nvSpPr>
            <p:spPr>
              <a:xfrm>
                <a:off x="5257800" y="2700678"/>
                <a:ext cx="3886200" cy="86836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  is </a:t>
                </a:r>
                <a:r>
                  <a:rPr lang="en-US" dirty="0">
                    <a:solidFill>
                      <a:schemeClr val="tx1"/>
                    </a:solidFill>
                  </a:rPr>
                  <a:t>assigned a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number.</a:t>
                </a: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8CCB2211-3521-5670-A5ED-F6A8B3073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700678"/>
                <a:ext cx="3886200" cy="868362"/>
              </a:xfrm>
              <a:prstGeom prst="roundRect">
                <a:avLst/>
              </a:prstGeom>
              <a:blipFill>
                <a:blip r:embed="rId6"/>
                <a:stretch>
                  <a:fillRect t="-4225" b="-12676"/>
                </a:stretch>
              </a:blipFill>
              <a:ln>
                <a:solidFill>
                  <a:srgbClr val="006C3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>
            <a:extLst>
              <a:ext uri="{FF2B5EF4-FFF2-40B4-BE49-F238E27FC236}">
                <a16:creationId xmlns:a16="http://schemas.microsoft.com/office/drawing/2014/main" id="{73644421-44DC-706F-FC23-A7277843D918}"/>
              </a:ext>
            </a:extLst>
          </p:cNvPr>
          <p:cNvSpPr/>
          <p:nvPr/>
        </p:nvSpPr>
        <p:spPr>
          <a:xfrm>
            <a:off x="5786883" y="4568543"/>
            <a:ext cx="3201340" cy="672790"/>
          </a:xfrm>
          <a:prstGeom prst="cloudCallout">
            <a:avLst>
              <a:gd name="adj1" fmla="val -53028"/>
              <a:gd name="adj2" fmla="val 8438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proof of correctness ?</a:t>
            </a:r>
          </a:p>
        </p:txBody>
      </p:sp>
    </p:spTree>
    <p:extLst>
      <p:ext uri="{BB962C8B-B14F-4D97-AF65-F5344CB8AC3E}">
        <p14:creationId xmlns:p14="http://schemas.microsoft.com/office/powerpoint/2010/main" val="247990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 animBg="1"/>
      <p:bldP spid="1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1510B-B691-8643-8212-7378ABFE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Topological Numbering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/>
              <a:t>of a</a:t>
            </a:r>
            <a:r>
              <a:rPr lang="en-US" dirty="0">
                <a:solidFill>
                  <a:srgbClr val="7030A0"/>
                </a:solidFill>
              </a:rPr>
              <a:t> DAG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EA72B0-A9F3-6748-8B44-1EFDD79E7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B0269-570C-ED42-A2DC-522B861D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  <a:blipFill>
                <a:blip r:embed="rId2"/>
                <a:stretch>
                  <a:fillRect l="-1013" t="-1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</a:p>
            </p:txBody>
          </p:sp>
        </mc:Choice>
        <mc:Fallback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62" t="-14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4888468"/>
            <a:ext cx="3489501" cy="597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3A1BCA-C7E8-9C42-9859-E1A6E9FE634B}"/>
              </a:ext>
            </a:extLst>
          </p:cNvPr>
          <p:cNvSpPr/>
          <p:nvPr/>
        </p:nvSpPr>
        <p:spPr>
          <a:xfrm>
            <a:off x="6807045" y="1905000"/>
            <a:ext cx="2058461" cy="398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3E2DFB-1D51-D749-8FB6-B5B1C091C1A9}"/>
              </a:ext>
            </a:extLst>
          </p:cNvPr>
          <p:cNvSpPr/>
          <p:nvPr/>
        </p:nvSpPr>
        <p:spPr>
          <a:xfrm>
            <a:off x="2263308" y="2649545"/>
            <a:ext cx="2058461" cy="398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49121-28E3-CB4B-94DC-C1B934C8A73D}"/>
                  </a:ext>
                </a:extLst>
              </p:cNvPr>
              <p:cNvSpPr txBox="1"/>
              <p:nvPr/>
            </p:nvSpPr>
            <p:spPr>
              <a:xfrm>
                <a:off x="5763689" y="3373630"/>
                <a:ext cx="1836400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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49121-28E3-CB4B-94DC-C1B934C8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89" y="3373630"/>
                <a:ext cx="1836400" cy="369332"/>
              </a:xfrm>
              <a:prstGeom prst="rect">
                <a:avLst/>
              </a:prstGeom>
              <a:blipFill>
                <a:blip r:embed="rId6"/>
                <a:stretch>
                  <a:fillRect l="-2721" t="-3125" r="-680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50ECE8-C158-7949-B508-37C906B962F6}"/>
                  </a:ext>
                </a:extLst>
              </p:cNvPr>
              <p:cNvSpPr txBox="1"/>
              <p:nvPr/>
            </p:nvSpPr>
            <p:spPr>
              <a:xfrm>
                <a:off x="5779276" y="4143538"/>
                <a:ext cx="1776448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En</a:t>
                </a:r>
                <a:r>
                  <a:rPr lang="en-US" b="1" dirty="0"/>
                  <a:t>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50ECE8-C158-7949-B508-37C906B96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276" y="4143538"/>
                <a:ext cx="1776448" cy="369332"/>
              </a:xfrm>
              <a:prstGeom prst="rect">
                <a:avLst/>
              </a:prstGeom>
              <a:blipFill>
                <a:blip r:embed="rId7"/>
                <a:stretch>
                  <a:fillRect l="-2113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D5A984-EE8A-6747-8E03-8CB040B543A4}"/>
                  </a:ext>
                </a:extLst>
              </p:cNvPr>
              <p:cNvSpPr txBox="1"/>
              <p:nvPr/>
            </p:nvSpPr>
            <p:spPr>
              <a:xfrm>
                <a:off x="5777315" y="4903840"/>
                <a:ext cx="202170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  </a:t>
                </a:r>
                <a:r>
                  <a:rPr lang="en-US" b="1" dirty="0"/>
                  <a:t>De-queue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D5A984-EE8A-6747-8E03-8CB040B54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315" y="4903840"/>
                <a:ext cx="2021707" cy="369332"/>
              </a:xfrm>
              <a:prstGeom prst="rect">
                <a:avLst/>
              </a:prstGeom>
              <a:blipFill>
                <a:blip r:embed="rId8"/>
                <a:stretch>
                  <a:fillRect t="-3226" r="-12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BE92B1-F77A-8449-A694-FA7B23722738}"/>
                  </a:ext>
                </a:extLst>
              </p:cNvPr>
              <p:cNvSpPr txBox="1"/>
              <p:nvPr/>
            </p:nvSpPr>
            <p:spPr>
              <a:xfrm>
                <a:off x="5780856" y="5660016"/>
                <a:ext cx="1420582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 </a:t>
                </a:r>
                <a:r>
                  <a:rPr lang="en-US" b="1" dirty="0" err="1"/>
                  <a:t>num</a:t>
                </a:r>
                <a:r>
                  <a:rPr lang="en-US" dirty="0"/>
                  <a:t>;</a:t>
                </a:r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BE92B1-F77A-8449-A694-FA7B23722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56" y="5660016"/>
                <a:ext cx="1420582" cy="369332"/>
              </a:xfrm>
              <a:prstGeom prst="rect">
                <a:avLst/>
              </a:prstGeom>
              <a:blipFill>
                <a:blip r:embed="rId9"/>
                <a:stretch>
                  <a:fillRect t="-3125" r="-2632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>
            <a:extLst>
              <a:ext uri="{FF2B5EF4-FFF2-40B4-BE49-F238E27FC236}">
                <a16:creationId xmlns:a16="http://schemas.microsoft.com/office/drawing/2014/main" id="{7F855C1A-5ED2-1A48-9495-851F5B5A4FC3}"/>
              </a:ext>
            </a:extLst>
          </p:cNvPr>
          <p:cNvSpPr/>
          <p:nvPr/>
        </p:nvSpPr>
        <p:spPr>
          <a:xfrm>
            <a:off x="6436109" y="3762812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EB9AE41C-4AAF-7147-9C4E-EFE8FA64BDBE}"/>
              </a:ext>
            </a:extLst>
          </p:cNvPr>
          <p:cNvSpPr/>
          <p:nvPr/>
        </p:nvSpPr>
        <p:spPr>
          <a:xfrm>
            <a:off x="6436109" y="4519709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9F7EDFCE-DAAA-4F44-8F93-BE4558D2F8B9}"/>
              </a:ext>
            </a:extLst>
          </p:cNvPr>
          <p:cNvSpPr/>
          <p:nvPr/>
        </p:nvSpPr>
        <p:spPr>
          <a:xfrm>
            <a:off x="6469278" y="5286556"/>
            <a:ext cx="486629" cy="3828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4DDDB6F-A5CA-1543-A62D-485AB2856987}"/>
              </a:ext>
            </a:extLst>
          </p:cNvPr>
          <p:cNvSpPr/>
          <p:nvPr/>
        </p:nvSpPr>
        <p:spPr>
          <a:xfrm>
            <a:off x="562849" y="3928645"/>
            <a:ext cx="1418351" cy="3385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4DDDB6F-A5CA-1543-A62D-485AB2856987}"/>
              </a:ext>
            </a:extLst>
          </p:cNvPr>
          <p:cNvSpPr/>
          <p:nvPr/>
        </p:nvSpPr>
        <p:spPr>
          <a:xfrm>
            <a:off x="838200" y="5181600"/>
            <a:ext cx="3367282" cy="36082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A92EFB-BC65-4443-8CCF-5175D7938351}"/>
              </a:ext>
            </a:extLst>
          </p:cNvPr>
          <p:cNvSpPr/>
          <p:nvPr/>
        </p:nvSpPr>
        <p:spPr>
          <a:xfrm>
            <a:off x="5517798" y="4275341"/>
            <a:ext cx="2433394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order in which these 2 events happen ?</a:t>
            </a:r>
          </a:p>
        </p:txBody>
      </p:sp>
    </p:spTree>
    <p:extLst>
      <p:ext uri="{BB962C8B-B14F-4D97-AF65-F5344CB8AC3E}">
        <p14:creationId xmlns:p14="http://schemas.microsoft.com/office/powerpoint/2010/main" val="41036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uiExpand="1" build="p"/>
      <p:bldP spid="6" grpId="0"/>
      <p:bldP spid="7" grpId="0"/>
      <p:bldP spid="8" grpId="0"/>
      <p:bldP spid="9" grpId="0" animBg="1"/>
      <p:bldP spid="5" grpId="0"/>
      <p:bldP spid="15" grpId="0" animBg="1"/>
      <p:bldP spid="15" grpId="1" animBg="1"/>
      <p:bldP spid="18" grpId="0"/>
      <p:bldP spid="19" grpId="0" animBg="1"/>
      <p:bldP spid="21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9" grpId="1" animBg="1"/>
      <p:bldP spid="30" grpId="0" animBg="1"/>
      <p:bldP spid="30" grpId="1" animBg="1"/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>
                    <a:sym typeface="Wingdings" pitchFamily="2" charset="2"/>
                  </a:rPr>
                  <a:t>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798637"/>
                <a:ext cx="4816546" cy="4525963"/>
              </a:xfrm>
              <a:blipFill>
                <a:blip r:embed="rId2"/>
                <a:stretch>
                  <a:fillRect l="-1013" t="-1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Facts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(follow immediately from the code)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sym typeface="Wingdings" pitchFamily="2" charset="2"/>
                  </a:rPr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), it is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only who is responsible for reducing the corresponding in-degree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. </a:t>
                </a:r>
              </a:p>
              <a:p>
                <a:pPr marL="457200" indent="-457200">
                  <a:buFont typeface="Arial" charset="0"/>
                  <a:buAutoNum type="arabicPeriod"/>
                </a:pPr>
                <a:r>
                  <a:rPr lang="en-US" sz="2000" dirty="0">
                    <a:sym typeface="Wingdings" pitchFamily="2" charset="2"/>
                  </a:rPr>
                  <a:t>A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, once de-queued, is never </a:t>
                </a:r>
                <a:r>
                  <a:rPr lang="en-US" sz="2000" dirty="0" err="1"/>
                  <a:t>en</a:t>
                </a:r>
                <a:r>
                  <a:rPr lang="en-US" sz="2000" dirty="0"/>
                  <a:t>-queued in future.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enters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</a:t>
                </a:r>
              </a:p>
            </p:txBody>
          </p:sp>
        </mc:Choice>
        <mc:Fallback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A3A2D241-C676-7548-92BF-C059CC81B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3"/>
                <a:stretch>
                  <a:fillRect l="-1493" t="-1482" r="-9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6491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" y="5848290"/>
                <a:ext cx="1354923" cy="400110"/>
              </a:xfrm>
              <a:prstGeom prst="rect">
                <a:avLst/>
              </a:prstGeom>
              <a:blipFill>
                <a:blip r:embed="rId4"/>
                <a:stretch>
                  <a:fillRect l="-4630" t="-9091" r="-370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8" y="3282127"/>
                <a:ext cx="1362040" cy="338554"/>
              </a:xfrm>
              <a:prstGeom prst="rect">
                <a:avLst/>
              </a:prstGeom>
              <a:blipFill>
                <a:blip r:embed="rId5"/>
                <a:stretch>
                  <a:fillRect l="-2778" t="-3571" r="-9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0899" y="32443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C0F32-CA67-5B46-993B-0F8BC9FAF96A}"/>
              </a:ext>
            </a:extLst>
          </p:cNvPr>
          <p:cNvSpPr txBox="1"/>
          <p:nvPr/>
        </p:nvSpPr>
        <p:spPr>
          <a:xfrm>
            <a:off x="-36216" y="62484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09F223-90E0-1141-8341-DBE1D2AC135D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F5A22B-8A62-9342-8221-6B45E9F3C594}"/>
              </a:ext>
            </a:extLst>
          </p:cNvPr>
          <p:cNvSpPr/>
          <p:nvPr/>
        </p:nvSpPr>
        <p:spPr>
          <a:xfrm>
            <a:off x="400287" y="4495800"/>
            <a:ext cx="4038600" cy="6242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9617BC-80A6-DA4D-A5FD-6CD990303522}"/>
              </a:ext>
            </a:extLst>
          </p:cNvPr>
          <p:cNvSpPr/>
          <p:nvPr/>
        </p:nvSpPr>
        <p:spPr>
          <a:xfrm>
            <a:off x="4438887" y="5410200"/>
            <a:ext cx="4600584" cy="8045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vertex is enqueued only when it loses its last edge (causing its in-degree to become 0). So it is enqueued at most once.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9F33DA7-635F-CE47-9EA9-3CAF3A6B61C8}"/>
              </a:ext>
            </a:extLst>
          </p:cNvPr>
          <p:cNvSpPr/>
          <p:nvPr/>
        </p:nvSpPr>
        <p:spPr>
          <a:xfrm>
            <a:off x="381000" y="5105400"/>
            <a:ext cx="4038600" cy="3617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ACCB940-7B70-1245-AA68-776081999594}"/>
              </a:ext>
            </a:extLst>
          </p:cNvPr>
          <p:cNvSpPr/>
          <p:nvPr/>
        </p:nvSpPr>
        <p:spPr>
          <a:xfrm>
            <a:off x="4421132" y="6204131"/>
            <a:ext cx="4600584" cy="6242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Due to FIFO nature of Queue </a:t>
            </a:r>
          </a:p>
        </p:txBody>
      </p:sp>
    </p:spTree>
    <p:extLst>
      <p:ext uri="{BB962C8B-B14F-4D97-AF65-F5344CB8AC3E}">
        <p14:creationId xmlns:p14="http://schemas.microsoft.com/office/powerpoint/2010/main" val="377614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4" grpId="0" animBg="1"/>
      <p:bldP spid="14" grpId="1" animBg="1"/>
      <p:bldP spid="10" grpId="0" animBg="1"/>
      <p:bldP spid="10" grpId="1" animBg="1"/>
      <p:bldP spid="19" grpId="0" animBg="1"/>
      <p:bldP spid="19" grpId="1" animBg="1"/>
      <p:bldP spid="20" grpId="0" animBg="1"/>
      <p:bldP spid="20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5151</TotalTime>
  <Words>4304</Words>
  <Application>Microsoft Office PowerPoint</Application>
  <PresentationFormat>On-screen Show (4:3)</PresentationFormat>
  <Paragraphs>901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of last lecture</vt:lpstr>
      <vt:lpstr>Algorithm for Topological ordering  </vt:lpstr>
      <vt:lpstr>PowerPoint Presentation</vt:lpstr>
      <vt:lpstr>Algorithm for Topological ordering  </vt:lpstr>
      <vt:lpstr>Algorithm for Topological ordering  </vt:lpstr>
      <vt:lpstr>Topological Numbering  of a DAG</vt:lpstr>
      <vt:lpstr>Algorithm for Topological ordering  </vt:lpstr>
      <vt:lpstr>Algorithm for Topological ordering  </vt:lpstr>
      <vt:lpstr>Algorithm for Topological ordering </vt:lpstr>
      <vt:lpstr>Algorithm for Topological ordering  </vt:lpstr>
      <vt:lpstr>Algorithm for Topological ordering  </vt:lpstr>
      <vt:lpstr>Algorithm for Topological ordering  </vt:lpstr>
      <vt:lpstr>Algorithm for Topological ordering  </vt:lpstr>
      <vt:lpstr>Algorithm for Topological ordering  </vt:lpstr>
      <vt:lpstr>Algorithm for Topological ordering  </vt:lpstr>
      <vt:lpstr> DEPTH FIRST SEARCH </vt:lpstr>
      <vt:lpstr>Searching path from u to z </vt:lpstr>
      <vt:lpstr>DFS from a vertex u </vt:lpstr>
      <vt:lpstr>Relation among various DFS() calls</vt:lpstr>
      <vt:lpstr>DFS from a vertex u </vt:lpstr>
      <vt:lpstr>DFS from a vertex u </vt:lpstr>
      <vt:lpstr>DFS from a vertex u </vt:lpstr>
      <vt:lpstr>DFS from a vertex u </vt:lpstr>
      <vt:lpstr>DFS from a vertex u </vt:lpstr>
      <vt:lpstr>DFS from a vertex u </vt:lpstr>
      <vt:lpstr> More insights ABOUT DFS(u) </vt:lpstr>
      <vt:lpstr>DFS from a vertex u </vt:lpstr>
      <vt:lpstr>DFS from a vertex u </vt:lpstr>
      <vt:lpstr>DFS from a vertex u </vt:lpstr>
      <vt:lpstr>DFS from a vertex u </vt:lpstr>
      <vt:lpstr> DEPTH FIRST SEARCH </vt:lpstr>
      <vt:lpstr>DFS on the graph </vt:lpstr>
      <vt:lpstr>PowerPoint Presentation</vt:lpstr>
      <vt:lpstr>DFS on the graph </vt:lpstr>
      <vt:lpstr>DFS on the graph </vt:lpstr>
      <vt:lpstr>How is (D[u], F[u])  related to (D[v], F[v]) ?</vt:lpstr>
      <vt:lpstr>Application - I</vt:lpstr>
      <vt:lpstr>DFS on a DAG </vt:lpstr>
      <vt:lpstr>DFS on a DAG </vt:lpstr>
      <vt:lpstr>Classification of non-tree edges </vt:lpstr>
      <vt:lpstr>Classification of non-tree edges </vt:lpstr>
      <vt:lpstr>(u,v) is Forward edge</vt:lpstr>
      <vt:lpstr>(u,v) is Backward 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408</cp:revision>
  <dcterms:created xsi:type="dcterms:W3CDTF">2011-12-03T04:13:03Z</dcterms:created>
  <dcterms:modified xsi:type="dcterms:W3CDTF">2023-09-02T09:55:21Z</dcterms:modified>
</cp:coreProperties>
</file>