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492" r:id="rId2"/>
    <p:sldId id="527" r:id="rId3"/>
    <p:sldId id="533" r:id="rId4"/>
    <p:sldId id="358" r:id="rId5"/>
    <p:sldId id="484" r:id="rId6"/>
    <p:sldId id="426" r:id="rId7"/>
    <p:sldId id="543" r:id="rId8"/>
    <p:sldId id="504" r:id="rId9"/>
    <p:sldId id="487" r:id="rId10"/>
    <p:sldId id="432" r:id="rId11"/>
    <p:sldId id="508" r:id="rId12"/>
    <p:sldId id="505" r:id="rId13"/>
    <p:sldId id="453" r:id="rId14"/>
    <p:sldId id="459" r:id="rId15"/>
    <p:sldId id="399" r:id="rId16"/>
    <p:sldId id="519" r:id="rId17"/>
    <p:sldId id="520" r:id="rId18"/>
    <p:sldId id="521" r:id="rId19"/>
    <p:sldId id="522" r:id="rId20"/>
    <p:sldId id="465" r:id="rId21"/>
    <p:sldId id="383" r:id="rId22"/>
    <p:sldId id="425" r:id="rId23"/>
    <p:sldId id="456" r:id="rId24"/>
    <p:sldId id="537" r:id="rId25"/>
    <p:sldId id="546" r:id="rId26"/>
    <p:sldId id="545" r:id="rId27"/>
    <p:sldId id="548" r:id="rId28"/>
    <p:sldId id="549" r:id="rId29"/>
    <p:sldId id="449" r:id="rId30"/>
    <p:sldId id="466" r:id="rId31"/>
    <p:sldId id="471" r:id="rId32"/>
    <p:sldId id="441" r:id="rId33"/>
    <p:sldId id="55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4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2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0.png"/><Relationship Id="rId12" Type="http://schemas.openxmlformats.org/officeDocument/2006/relationships/image" Target="../media/image410.png"/><Relationship Id="rId17" Type="http://schemas.openxmlformats.org/officeDocument/2006/relationships/image" Target="../media/image90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6" Type="http://schemas.openxmlformats.org/officeDocument/2006/relationships/image" Target="../media/image80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0.png"/><Relationship Id="rId9" Type="http://schemas.openxmlformats.org/officeDocument/2006/relationships/image" Target="../media/image37.png"/><Relationship Id="rId14" Type="http://schemas.openxmlformats.org/officeDocument/2006/relationships/image" Target="../media/image65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24.png"/><Relationship Id="rId17" Type="http://schemas.openxmlformats.org/officeDocument/2006/relationships/image" Target="../media/image90.png"/><Relationship Id="rId2" Type="http://schemas.openxmlformats.org/officeDocument/2006/relationships/image" Target="../media/image22.png"/><Relationship Id="rId16" Type="http://schemas.openxmlformats.org/officeDocument/2006/relationships/image" Target="../media/image8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14 </a:t>
            </a:r>
          </a:p>
          <a:p>
            <a:pPr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in Directed Graph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791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  edge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be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be  descendant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4: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791199"/>
              </a:xfrm>
              <a:blipFill>
                <a:blip r:embed="rId2"/>
                <a:stretch>
                  <a:fillRect l="-741" t="-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7796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846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486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30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006C3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6C31"/>
                </a:solidFill>
              </a:rPr>
              <a:t>Tree</a:t>
            </a:r>
            <a:r>
              <a:rPr lang="en-US" dirty="0"/>
              <a:t> edge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/>
              <a:t> 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/>
              <a:t>edge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27680" y="1447800"/>
            <a:ext cx="271092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95399" y="1765012"/>
            <a:ext cx="2947961" cy="3764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94389" y="2895600"/>
            <a:ext cx="294796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95400" y="3200400"/>
            <a:ext cx="26670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47800" y="47368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94F41E-F76A-0C17-5083-0F8F0E3A4C41}"/>
              </a:ext>
            </a:extLst>
          </p:cNvPr>
          <p:cNvSpPr/>
          <p:nvPr/>
        </p:nvSpPr>
        <p:spPr>
          <a:xfrm>
            <a:off x="248136" y="5826585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own Ribbon 54">
                <a:extLst>
                  <a:ext uri="{FF2B5EF4-FFF2-40B4-BE49-F238E27FC236}">
                    <a16:creationId xmlns:a16="http://schemas.microsoft.com/office/drawing/2014/main" id="{52FECCF7-3EF7-2E54-A9EE-E46387F30189}"/>
                  </a:ext>
                </a:extLst>
              </p:cNvPr>
              <p:cNvSpPr/>
              <p:nvPr/>
            </p:nvSpPr>
            <p:spPr>
              <a:xfrm>
                <a:off x="2555288" y="3520476"/>
                <a:ext cx="5957284" cy="144419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Since (</a:t>
                </a:r>
                <a:r>
                  <a:rPr lang="en-US" sz="16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sz="1600" dirty="0">
                    <a:solidFill>
                      <a:schemeClr val="tx1"/>
                    </a:solidFill>
                  </a:rPr>
                  <a:t>) and (</a:t>
                </a:r>
                <a:r>
                  <a:rPr lang="en-US" sz="16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sz="1600" dirty="0">
                    <a:solidFill>
                      <a:schemeClr val="tx1"/>
                    </a:solidFill>
                  </a:rPr>
                  <a:t>) are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either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disjoint</a:t>
                </a:r>
                <a:r>
                  <a:rPr lang="en-US" sz="1600" dirty="0">
                    <a:solidFill>
                      <a:schemeClr val="tx1"/>
                    </a:solidFill>
                  </a:rPr>
                  <a:t> or one of them encloses the other,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 there are only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possibilities.</a:t>
                </a:r>
              </a:p>
            </p:txBody>
          </p:sp>
        </mc:Choice>
        <mc:Fallback xmlns="">
          <p:sp>
            <p:nvSpPr>
              <p:cNvPr id="29" name="Down Ribbon 54">
                <a:extLst>
                  <a:ext uri="{FF2B5EF4-FFF2-40B4-BE49-F238E27FC236}">
                    <a16:creationId xmlns:a16="http://schemas.microsoft.com/office/drawing/2014/main" id="{52FECCF7-3EF7-2E54-A9EE-E46387F30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88" y="3520476"/>
                <a:ext cx="5957284" cy="144419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3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  <p:bldP spid="29" grpId="1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urved Connector 78"/>
          <p:cNvCxnSpPr/>
          <p:nvPr/>
        </p:nvCxnSpPr>
        <p:spPr>
          <a:xfrm rot="10800000" flipH="1">
            <a:off x="5945459" y="1828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V="1">
            <a:off x="6250940" y="2512061"/>
            <a:ext cx="1359932" cy="14581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43800" y="2514600"/>
            <a:ext cx="136518" cy="7489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6858000" y="4876800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Cross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x,u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</a:t>
            </a:r>
            <a:r>
              <a:rPr lang="en-US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unique-path </a:t>
            </a:r>
            <a:r>
              <a:rPr lang="en-US" b="1" dirty="0">
                <a:solidFill>
                  <a:schemeClr val="tx1"/>
                </a:solidFill>
              </a:rPr>
              <a:t>graph problem</a:t>
            </a:r>
          </a:p>
        </p:txBody>
      </p:sp>
    </p:spTree>
    <p:extLst>
      <p:ext uri="{BB962C8B-B14F-4D97-AF65-F5344CB8AC3E}">
        <p14:creationId xmlns:p14="http://schemas.microsoft.com/office/powerpoint/2010/main" val="17290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Unique-path</a:t>
            </a:r>
            <a:r>
              <a:rPr lang="en-US" sz="3200" b="1" dirty="0"/>
              <a:t> graph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is said to be unique-path graph if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there is </a:t>
                </a:r>
                <a:r>
                  <a:rPr lang="en-US" sz="2000" b="1" u="sng" dirty="0"/>
                  <a:t>at most </a:t>
                </a:r>
                <a:r>
                  <a:rPr lang="en-US" sz="2000" u="sng" dirty="0"/>
                  <a:t>one path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In other words,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 Design an efficient algorithm to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unique-path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2"/>
                <a:stretch>
                  <a:fillRect l="-71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there is only one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5" t="-9836" r="-1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19599" y="1066800"/>
            <a:ext cx="34327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62400" y="1524000"/>
            <a:ext cx="40145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0"/>
          </p:cNvCxnSpPr>
          <p:nvPr/>
        </p:nvCxnSpPr>
        <p:spPr>
          <a:xfrm>
            <a:off x="7689615" y="4267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865436" y="3288268"/>
            <a:ext cx="1137258" cy="1055132"/>
            <a:chOff x="4427036" y="2133600"/>
            <a:chExt cx="1137258" cy="1055132"/>
          </a:xfrm>
        </p:grpSpPr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4427036" y="23622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9" name="Straight Arrow Connector 28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4" idx="3"/>
            </p:cNvCxnSpPr>
            <p:nvPr/>
          </p:nvCxnSpPr>
          <p:spPr>
            <a:xfrm flipH="1" flipV="1">
              <a:off x="4505094" y="29718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21348" y="21336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57800" y="2819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3687344">
            <a:off x="6593717" y="3782466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57400" y="1981200"/>
            <a:ext cx="25908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8199" y="1981200"/>
            <a:ext cx="3351953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7" grpId="0" animBg="1"/>
      <p:bldP spid="60" grpId="0" animBg="1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096000" y="5650468"/>
            <a:ext cx="843269" cy="762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en-US" sz="2000" dirty="0">
                    <a:sym typeface="Wingdings" panose="05000000000000000000" pitchFamily="2" charset="2"/>
                  </a:rPr>
                  <a:t>: If no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Forward</a:t>
                </a:r>
                <a:r>
                  <a:rPr lang="en-US" sz="2000" dirty="0">
                    <a:sym typeface="Wingdings" panose="05000000000000000000" pitchFamily="2" charset="2"/>
                  </a:rPr>
                  <a:t>/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Cross</a:t>
                </a:r>
                <a:r>
                  <a:rPr lang="en-US" sz="2000" dirty="0">
                    <a:sym typeface="Wingdings" panose="05000000000000000000" pitchFamily="2" charset="2"/>
                  </a:rPr>
                  <a:t> edge exist,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can a back edge appear in any </a:t>
                </a:r>
                <a:r>
                  <a:rPr lang="en-US" sz="2000" u="sng" dirty="0">
                    <a:sym typeface="Wingdings" panose="05000000000000000000" pitchFamily="2" charset="2"/>
                  </a:rPr>
                  <a:t>path</a:t>
                </a:r>
                <a:r>
                  <a:rPr lang="en-US" sz="2000" dirty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Never.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BA22F-6FC8-5D42-8AC5-A912A180A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8C61D0-144A-944F-BA18-148FCC66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/>
                  <a:t> 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  <a:r>
                  <a:rPr lang="en-US" sz="2000" dirty="0">
                    <a:sym typeface="Wingdings" panose="05000000000000000000" pitchFamily="2" charset="2"/>
                  </a:rPr>
                  <a:t> No problem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Ponder over the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time algorithm </a:t>
                </a:r>
                <a:r>
                  <a:rPr lang="en-US" sz="2000" dirty="0"/>
                  <a:t>for this problem.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This will be given as an assignment will all hints.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>
                <a:blip r:embed="rId3"/>
                <a:stretch>
                  <a:fillRect l="-741" t="-706" b="-1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733800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4508212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5194012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0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Computing</a:t>
            </a:r>
            <a:r>
              <a:rPr lang="en-US" sz="2800" b="1" dirty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>
                <a:solidFill>
                  <a:schemeClr val="tx1"/>
                </a:solidFill>
              </a:rPr>
              <a:t>of a directed graph.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1800" y="38862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1219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28187" y="1169949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11090" y="2591729"/>
            <a:ext cx="18369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pPr algn="ctr"/>
                <a:r>
                  <a:rPr lang="en-US" dirty="0"/>
                  <a:t>algorithm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blipFill rotWithShape="1">
                <a:blip r:embed="rId4"/>
                <a:stretch>
                  <a:fillRect l="-1887" t="-2752" r="-3774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0" grpId="0" animBg="1"/>
      <p:bldP spid="71" grpId="0" animBg="1"/>
      <p:bldP spid="80" grpId="0" animBg="1"/>
      <p:bldP spid="2" grpId="0" animBg="1"/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Computing</a:t>
            </a:r>
            <a:r>
              <a:rPr lang="en-US" sz="3600" b="1" dirty="0">
                <a:solidFill>
                  <a:srgbClr val="7030A0"/>
                </a:solidFill>
              </a:rPr>
              <a:t> SCC</a:t>
            </a:r>
            <a:r>
              <a:rPr lang="en-US" sz="3600" b="1" dirty="0"/>
              <a:t>s efficiently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863E4-154C-4C16-33FB-C39FDAC6C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any path from x to z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y be any vertex on this path.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you infer about y?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path from y to z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863E4-154C-4C16-33FB-C39FDAC6C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4C3824-0CB4-0BAC-77F6-FB801A3D89CC}"/>
              </a:ext>
            </a:extLst>
          </p:cNvPr>
          <p:cNvSpPr/>
          <p:nvPr/>
        </p:nvSpPr>
        <p:spPr>
          <a:xfrm>
            <a:off x="1278551" y="2286000"/>
            <a:ext cx="986672" cy="3538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E34F8-73A8-1A9B-BCD0-AE39F58CD3E4}"/>
              </a:ext>
            </a:extLst>
          </p:cNvPr>
          <p:cNvCxnSpPr>
            <a:cxnSpLocks/>
          </p:cNvCxnSpPr>
          <p:nvPr/>
        </p:nvCxnSpPr>
        <p:spPr>
          <a:xfrm>
            <a:off x="1733578" y="275148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17AD01-589D-530D-E6DA-E4EF2776728F}"/>
              </a:ext>
            </a:extLst>
          </p:cNvPr>
          <p:cNvSpPr txBox="1"/>
          <p:nvPr/>
        </p:nvSpPr>
        <p:spPr>
          <a:xfrm>
            <a:off x="1794960" y="2504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6CE85-8A0E-B9C0-0BC3-85738A92B4FF}"/>
              </a:ext>
            </a:extLst>
          </p:cNvPr>
          <p:cNvSpPr txBox="1"/>
          <p:nvPr/>
        </p:nvSpPr>
        <p:spPr>
          <a:xfrm>
            <a:off x="1828800" y="382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92385-6B77-28A0-0E2E-AE7EE40248A3}"/>
              </a:ext>
            </a:extLst>
          </p:cNvPr>
          <p:cNvSpPr txBox="1"/>
          <p:nvPr/>
        </p:nvSpPr>
        <p:spPr>
          <a:xfrm>
            <a:off x="1836830" y="51743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DE1CB5B-0919-F968-C462-8FFCFDA97041}"/>
              </a:ext>
            </a:extLst>
          </p:cNvPr>
          <p:cNvCxnSpPr/>
          <p:nvPr/>
        </p:nvCxnSpPr>
        <p:spPr>
          <a:xfrm rot="5400000">
            <a:off x="1390469" y="4692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A7BA75-4A26-4DAE-385A-9DCC2F89CF29}"/>
              </a:ext>
            </a:extLst>
          </p:cNvPr>
          <p:cNvSpPr txBox="1"/>
          <p:nvPr/>
        </p:nvSpPr>
        <p:spPr>
          <a:xfrm>
            <a:off x="1356816" y="37961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loud Callout 73">
                <a:extLst>
                  <a:ext uri="{FF2B5EF4-FFF2-40B4-BE49-F238E27FC236}">
                    <a16:creationId xmlns:a16="http://schemas.microsoft.com/office/drawing/2014/main" id="{7F8995D1-E6BB-FCDB-55EC-ACC3DC956D1C}"/>
                  </a:ext>
                </a:extLst>
              </p:cNvPr>
              <p:cNvSpPr/>
              <p:nvPr/>
            </p:nvSpPr>
            <p:spPr>
              <a:xfrm>
                <a:off x="4419288" y="1219382"/>
                <a:ext cx="3809999" cy="1110733"/>
              </a:xfrm>
              <a:prstGeom prst="cloudCallout">
                <a:avLst>
                  <a:gd name="adj1" fmla="val 42434"/>
                  <a:gd name="adj2" fmla="val 532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you show existence of a path from z to y in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6" name="Cloud Callout 73">
                <a:extLst>
                  <a:ext uri="{FF2B5EF4-FFF2-40B4-BE49-F238E27FC236}">
                    <a16:creationId xmlns:a16="http://schemas.microsoft.com/office/drawing/2014/main" id="{7F8995D1-E6BB-FCDB-55EC-ACC3DC95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88" y="1219382"/>
                <a:ext cx="3809999" cy="1110733"/>
              </a:xfrm>
              <a:prstGeom prst="cloudCallout">
                <a:avLst>
                  <a:gd name="adj1" fmla="val 42434"/>
                  <a:gd name="adj2" fmla="val 5329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">
            <a:extLst>
              <a:ext uri="{FF2B5EF4-FFF2-40B4-BE49-F238E27FC236}">
                <a16:creationId xmlns:a16="http://schemas.microsoft.com/office/drawing/2014/main" id="{D85A9F63-9B49-FBFA-DBB8-8F9F3E9C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06795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99BFC133-40D5-350C-4260-7BF1C31DA6CF}"/>
              </a:ext>
            </a:extLst>
          </p:cNvPr>
          <p:cNvSpPr/>
          <p:nvPr/>
        </p:nvSpPr>
        <p:spPr>
          <a:xfrm flipV="1">
            <a:off x="1657378" y="262079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0A3ECF3-A25F-971C-D513-5AE964353E50}"/>
              </a:ext>
            </a:extLst>
          </p:cNvPr>
          <p:cNvSpPr/>
          <p:nvPr/>
        </p:nvSpPr>
        <p:spPr>
          <a:xfrm flipV="1">
            <a:off x="1657378" y="53037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11FF919-5F29-062E-4C55-5ED91A80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5151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3A1E3731-C4F3-0DD9-A85F-5F03ADC5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96226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ADD89218-B0CF-90EF-C812-B1A38B3C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40941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1326D1-F2B3-E4EC-88BB-EE68F482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85657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CBCDF1-96BF-0D2F-BB25-7C872CC5DC2D}"/>
              </a:ext>
            </a:extLst>
          </p:cNvPr>
          <p:cNvCxnSpPr>
            <a:cxnSpLocks/>
          </p:cNvCxnSpPr>
          <p:nvPr/>
        </p:nvCxnSpPr>
        <p:spPr>
          <a:xfrm>
            <a:off x="1733578" y="320650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FE2BF-5B57-EACF-C1A8-66D9B344ED58}"/>
              </a:ext>
            </a:extLst>
          </p:cNvPr>
          <p:cNvCxnSpPr>
            <a:cxnSpLocks/>
          </p:cNvCxnSpPr>
          <p:nvPr/>
        </p:nvCxnSpPr>
        <p:spPr>
          <a:xfrm>
            <a:off x="1733578" y="3663434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AA387E-8828-0DE8-F512-B2DFA3EB8415}"/>
              </a:ext>
            </a:extLst>
          </p:cNvPr>
          <p:cNvCxnSpPr>
            <a:cxnSpLocks/>
          </p:cNvCxnSpPr>
          <p:nvPr/>
        </p:nvCxnSpPr>
        <p:spPr>
          <a:xfrm>
            <a:off x="1727133" y="409294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87F1C9-872E-0D57-1924-63AF33CD878E}"/>
              </a:ext>
            </a:extLst>
          </p:cNvPr>
          <p:cNvCxnSpPr>
            <a:cxnSpLocks/>
          </p:cNvCxnSpPr>
          <p:nvPr/>
        </p:nvCxnSpPr>
        <p:spPr>
          <a:xfrm>
            <a:off x="1724600" y="4561815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12E17-A6BB-FB18-F0FD-62F43EF77292}"/>
              </a:ext>
            </a:extLst>
          </p:cNvPr>
          <p:cNvCxnSpPr>
            <a:cxnSpLocks/>
          </p:cNvCxnSpPr>
          <p:nvPr/>
        </p:nvCxnSpPr>
        <p:spPr>
          <a:xfrm>
            <a:off x="1724600" y="498725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22176EBE-94EB-D288-64FF-5546B2B02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95" y="373185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E995B791-0D8E-4D90-5FA4-11FCF8A2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90" y="4191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EF91F923-A631-5B8B-E26E-865D62E6D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3" y="4876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8C8B74EB-E44D-036D-9465-22FE023E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0" y="307791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cxnSp>
        <p:nvCxnSpPr>
          <p:cNvPr id="69" name="Curved Connector 3">
            <a:extLst>
              <a:ext uri="{FF2B5EF4-FFF2-40B4-BE49-F238E27FC236}">
                <a16:creationId xmlns:a16="http://schemas.microsoft.com/office/drawing/2014/main" id="{D4E7AE7F-EB56-F03D-78B5-4879853BDA9F}"/>
              </a:ext>
            </a:extLst>
          </p:cNvPr>
          <p:cNvCxnSpPr>
            <a:cxnSpLocks/>
            <a:stCxn id="49" idx="2"/>
            <a:endCxn id="63" idx="2"/>
          </p:cNvCxnSpPr>
          <p:nvPr/>
        </p:nvCxnSpPr>
        <p:spPr>
          <a:xfrm rot="10800000">
            <a:off x="1200082" y="5029201"/>
            <a:ext cx="457296" cy="350725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25">
            <a:extLst>
              <a:ext uri="{FF2B5EF4-FFF2-40B4-BE49-F238E27FC236}">
                <a16:creationId xmlns:a16="http://schemas.microsoft.com/office/drawing/2014/main" id="{2E5DC32E-0E8C-913E-F584-5B55A9D9230C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rot="16200000" flipV="1">
            <a:off x="812016" y="4488733"/>
            <a:ext cx="533400" cy="24273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25">
            <a:extLst>
              <a:ext uri="{FF2B5EF4-FFF2-40B4-BE49-F238E27FC236}">
                <a16:creationId xmlns:a16="http://schemas.microsoft.com/office/drawing/2014/main" id="{4014CB30-04FF-00D8-8DCA-E647A8EE3650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rot="5400000" flipH="1" flipV="1">
            <a:off x="808429" y="4033176"/>
            <a:ext cx="306745" cy="8905"/>
          </a:xfrm>
          <a:prstGeom prst="curvedConnector3">
            <a:avLst>
              <a:gd name="adj1" fmla="val 369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25">
            <a:extLst>
              <a:ext uri="{FF2B5EF4-FFF2-40B4-BE49-F238E27FC236}">
                <a16:creationId xmlns:a16="http://schemas.microsoft.com/office/drawing/2014/main" id="{9E846D2E-D844-547A-B356-8B1E5B1A0FD3}"/>
              </a:ext>
            </a:extLst>
          </p:cNvPr>
          <p:cNvCxnSpPr>
            <a:cxnSpLocks/>
            <a:stCxn id="61" idx="0"/>
          </p:cNvCxnSpPr>
          <p:nvPr/>
        </p:nvCxnSpPr>
        <p:spPr>
          <a:xfrm rot="5400000" flipH="1" flipV="1">
            <a:off x="716784" y="3469821"/>
            <a:ext cx="511505" cy="12565"/>
          </a:xfrm>
          <a:prstGeom prst="curvedConnector3">
            <a:avLst>
              <a:gd name="adj1" fmla="val 812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25">
            <a:extLst>
              <a:ext uri="{FF2B5EF4-FFF2-40B4-BE49-F238E27FC236}">
                <a16:creationId xmlns:a16="http://schemas.microsoft.com/office/drawing/2014/main" id="{321959B6-8A77-9DEF-40B5-0D2EEC2C4BDE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rot="5400000" flipH="1" flipV="1">
            <a:off x="1127639" y="2548176"/>
            <a:ext cx="380919" cy="67855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18954B-E7C0-8D75-7FFD-2B8883908EF8}"/>
              </a:ext>
            </a:extLst>
          </p:cNvPr>
          <p:cNvSpPr txBox="1"/>
          <p:nvPr/>
        </p:nvSpPr>
        <p:spPr>
          <a:xfrm>
            <a:off x="219880" y="6019019"/>
            <a:ext cx="323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surely a path from z to x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3C4F2-6CD2-3D19-F1F9-559C74030C39}"/>
              </a:ext>
            </a:extLst>
          </p:cNvPr>
          <p:cNvSpPr txBox="1"/>
          <p:nvPr/>
        </p:nvSpPr>
        <p:spPr>
          <a:xfrm>
            <a:off x="3851418" y="6019019"/>
            <a:ext cx="5272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Just trace this path slowly to build a path from z to y.</a:t>
            </a:r>
            <a:endParaRPr lang="en-IN" dirty="0"/>
          </a:p>
        </p:txBody>
      </p:sp>
      <p:cxnSp>
        <p:nvCxnSpPr>
          <p:cNvPr id="104" name="Curved Connector 25">
            <a:extLst>
              <a:ext uri="{FF2B5EF4-FFF2-40B4-BE49-F238E27FC236}">
                <a16:creationId xmlns:a16="http://schemas.microsoft.com/office/drawing/2014/main" id="{5D9F3B6C-DF43-7B44-D4D2-7E237C5626A6}"/>
              </a:ext>
            </a:extLst>
          </p:cNvPr>
          <p:cNvCxnSpPr/>
          <p:nvPr/>
        </p:nvCxnSpPr>
        <p:spPr>
          <a:xfrm rot="5400000">
            <a:off x="1374843" y="3354585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5B04DF-D283-9A70-AE0C-34E0C7B08E8A}"/>
              </a:ext>
            </a:extLst>
          </p:cNvPr>
          <p:cNvSpPr txBox="1"/>
          <p:nvPr/>
        </p:nvSpPr>
        <p:spPr>
          <a:xfrm>
            <a:off x="219880" y="6315257"/>
            <a:ext cx="338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they are strongly connected.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B436-AC66-F4A2-3EB2-1C5889BE1890}"/>
              </a:ext>
            </a:extLst>
          </p:cNvPr>
          <p:cNvSpPr txBox="1"/>
          <p:nvPr/>
        </p:nvSpPr>
        <p:spPr>
          <a:xfrm>
            <a:off x="2609083" y="3176269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could be like this.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A0C8D-F3C0-900E-19A2-46BAE39F0074}"/>
              </a:ext>
            </a:extLst>
          </p:cNvPr>
          <p:cNvSpPr txBox="1"/>
          <p:nvPr/>
        </p:nvSpPr>
        <p:spPr>
          <a:xfrm>
            <a:off x="2609083" y="3631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065408-1387-61A1-392C-E86DDABC83E3}"/>
              </a:ext>
            </a:extLst>
          </p:cNvPr>
          <p:cNvSpPr/>
          <p:nvPr/>
        </p:nvSpPr>
        <p:spPr>
          <a:xfrm>
            <a:off x="1516521" y="2886670"/>
            <a:ext cx="404476" cy="8461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500"/>
                            </p:stCondLst>
                            <p:childTnLst>
                              <p:par>
                                <p:cTn id="19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13" grpId="0" animBg="1"/>
      <p:bldP spid="22" grpId="0"/>
      <p:bldP spid="23" grpId="0"/>
      <p:bldP spid="24" grpId="0"/>
      <p:bldP spid="40" grpId="0"/>
      <p:bldP spid="41" grpId="0"/>
      <p:bldP spid="42" grpId="0"/>
      <p:bldP spid="16" grpId="0" animBg="1"/>
      <p:bldP spid="16" grpId="1" animBg="1"/>
      <p:bldP spid="46" grpId="0" animBg="1"/>
      <p:bldP spid="49" grpId="0" animBg="1"/>
      <p:bldP spid="68" grpId="0"/>
      <p:bldP spid="102" grpId="0" animBg="1"/>
      <p:bldP spid="102" grpId="1"/>
      <p:bldP spid="103" grpId="0" animBg="1"/>
      <p:bldP spid="103" grpId="1" animBg="1"/>
      <p:bldP spid="5" grpId="0"/>
      <p:bldP spid="5" grpId="1"/>
      <p:bldP spid="6" grpId="0"/>
      <p:bldP spid="7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863E4-154C-4C16-33FB-C39FDAC6C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6096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any path from x to z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y be any vertex on this path.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you infer about y?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path from y to z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 y and z are strongly connected.</a:t>
                </a:r>
              </a:p>
              <a:p>
                <a:pPr marL="0" indent="0">
                  <a:buNone/>
                </a:pPr>
                <a:r>
                  <a:rPr lang="en-US" sz="2000" dirty="0"/>
                  <a:t>In fact,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863E4-154C-4C16-33FB-C39FDAC6C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6096000"/>
              </a:xfrm>
              <a:blipFill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4C3824-0CB4-0BAC-77F6-FB801A3D89CC}"/>
              </a:ext>
            </a:extLst>
          </p:cNvPr>
          <p:cNvSpPr/>
          <p:nvPr/>
        </p:nvSpPr>
        <p:spPr>
          <a:xfrm>
            <a:off x="1278551" y="2286000"/>
            <a:ext cx="986672" cy="3538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E34F8-73A8-1A9B-BCD0-AE39F58CD3E4}"/>
              </a:ext>
            </a:extLst>
          </p:cNvPr>
          <p:cNvCxnSpPr>
            <a:cxnSpLocks/>
          </p:cNvCxnSpPr>
          <p:nvPr/>
        </p:nvCxnSpPr>
        <p:spPr>
          <a:xfrm>
            <a:off x="1733578" y="275148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17AD01-589D-530D-E6DA-E4EF2776728F}"/>
              </a:ext>
            </a:extLst>
          </p:cNvPr>
          <p:cNvSpPr txBox="1"/>
          <p:nvPr/>
        </p:nvSpPr>
        <p:spPr>
          <a:xfrm>
            <a:off x="1794960" y="2504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6CE85-8A0E-B9C0-0BC3-85738A92B4FF}"/>
              </a:ext>
            </a:extLst>
          </p:cNvPr>
          <p:cNvSpPr txBox="1"/>
          <p:nvPr/>
        </p:nvSpPr>
        <p:spPr>
          <a:xfrm>
            <a:off x="1828800" y="382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92385-6B77-28A0-0E2E-AE7EE40248A3}"/>
              </a:ext>
            </a:extLst>
          </p:cNvPr>
          <p:cNvSpPr txBox="1"/>
          <p:nvPr/>
        </p:nvSpPr>
        <p:spPr>
          <a:xfrm>
            <a:off x="1836830" y="51743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DE1CB5B-0919-F968-C462-8FFCFDA97041}"/>
              </a:ext>
            </a:extLst>
          </p:cNvPr>
          <p:cNvCxnSpPr/>
          <p:nvPr/>
        </p:nvCxnSpPr>
        <p:spPr>
          <a:xfrm rot="5400000">
            <a:off x="1390469" y="4692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A7BA75-4A26-4DAE-385A-9DCC2F89CF29}"/>
              </a:ext>
            </a:extLst>
          </p:cNvPr>
          <p:cNvSpPr txBox="1"/>
          <p:nvPr/>
        </p:nvSpPr>
        <p:spPr>
          <a:xfrm>
            <a:off x="1356816" y="37961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85A9F63-9B49-FBFA-DBB8-8F9F3E9C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06795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99BFC133-40D5-350C-4260-7BF1C31DA6CF}"/>
              </a:ext>
            </a:extLst>
          </p:cNvPr>
          <p:cNvSpPr/>
          <p:nvPr/>
        </p:nvSpPr>
        <p:spPr>
          <a:xfrm flipV="1">
            <a:off x="1657378" y="262079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0A3ECF3-A25F-971C-D513-5AE964353E50}"/>
              </a:ext>
            </a:extLst>
          </p:cNvPr>
          <p:cNvSpPr/>
          <p:nvPr/>
        </p:nvSpPr>
        <p:spPr>
          <a:xfrm flipV="1">
            <a:off x="1657378" y="53037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11FF919-5F29-062E-4C55-5ED91A80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5151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3A1E3731-C4F3-0DD9-A85F-5F03ADC5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96226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ADD89218-B0CF-90EF-C812-B1A38B3C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40941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1326D1-F2B3-E4EC-88BB-EE68F482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85657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CBCDF1-96BF-0D2F-BB25-7C872CC5DC2D}"/>
              </a:ext>
            </a:extLst>
          </p:cNvPr>
          <p:cNvCxnSpPr>
            <a:cxnSpLocks/>
          </p:cNvCxnSpPr>
          <p:nvPr/>
        </p:nvCxnSpPr>
        <p:spPr>
          <a:xfrm>
            <a:off x="1733578" y="320650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FE2BF-5B57-EACF-C1A8-66D9B344ED58}"/>
              </a:ext>
            </a:extLst>
          </p:cNvPr>
          <p:cNvCxnSpPr>
            <a:cxnSpLocks/>
          </p:cNvCxnSpPr>
          <p:nvPr/>
        </p:nvCxnSpPr>
        <p:spPr>
          <a:xfrm>
            <a:off x="1733578" y="3663434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AA387E-8828-0DE8-F512-B2DFA3EB8415}"/>
              </a:ext>
            </a:extLst>
          </p:cNvPr>
          <p:cNvCxnSpPr>
            <a:cxnSpLocks/>
          </p:cNvCxnSpPr>
          <p:nvPr/>
        </p:nvCxnSpPr>
        <p:spPr>
          <a:xfrm>
            <a:off x="1727133" y="409294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87F1C9-872E-0D57-1924-63AF33CD878E}"/>
              </a:ext>
            </a:extLst>
          </p:cNvPr>
          <p:cNvCxnSpPr>
            <a:cxnSpLocks/>
          </p:cNvCxnSpPr>
          <p:nvPr/>
        </p:nvCxnSpPr>
        <p:spPr>
          <a:xfrm>
            <a:off x="1724600" y="4561815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12E17-A6BB-FB18-F0FD-62F43EF77292}"/>
              </a:ext>
            </a:extLst>
          </p:cNvPr>
          <p:cNvCxnSpPr>
            <a:cxnSpLocks/>
          </p:cNvCxnSpPr>
          <p:nvPr/>
        </p:nvCxnSpPr>
        <p:spPr>
          <a:xfrm>
            <a:off x="1724600" y="498725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22176EBE-94EB-D288-64FF-5546B2B02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95" y="373185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E995B791-0D8E-4D90-5FA4-11FCF8A2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90" y="4191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EF91F923-A631-5B8B-E26E-865D62E6D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3" y="4876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cxnSp>
        <p:nvCxnSpPr>
          <p:cNvPr id="69" name="Curved Connector 3">
            <a:extLst>
              <a:ext uri="{FF2B5EF4-FFF2-40B4-BE49-F238E27FC236}">
                <a16:creationId xmlns:a16="http://schemas.microsoft.com/office/drawing/2014/main" id="{D4E7AE7F-EB56-F03D-78B5-4879853BDA9F}"/>
              </a:ext>
            </a:extLst>
          </p:cNvPr>
          <p:cNvCxnSpPr>
            <a:cxnSpLocks/>
            <a:stCxn id="49" idx="2"/>
            <a:endCxn id="63" idx="2"/>
          </p:cNvCxnSpPr>
          <p:nvPr/>
        </p:nvCxnSpPr>
        <p:spPr>
          <a:xfrm rot="10800000">
            <a:off x="1200082" y="5029201"/>
            <a:ext cx="457296" cy="350725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25">
            <a:extLst>
              <a:ext uri="{FF2B5EF4-FFF2-40B4-BE49-F238E27FC236}">
                <a16:creationId xmlns:a16="http://schemas.microsoft.com/office/drawing/2014/main" id="{2E5DC32E-0E8C-913E-F584-5B55A9D9230C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rot="16200000" flipV="1">
            <a:off x="812016" y="4488733"/>
            <a:ext cx="533400" cy="24273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25">
            <a:extLst>
              <a:ext uri="{FF2B5EF4-FFF2-40B4-BE49-F238E27FC236}">
                <a16:creationId xmlns:a16="http://schemas.microsoft.com/office/drawing/2014/main" id="{4014CB30-04FF-00D8-8DCA-E647A8EE3650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rot="5400000" flipH="1" flipV="1">
            <a:off x="808429" y="4033176"/>
            <a:ext cx="306745" cy="8905"/>
          </a:xfrm>
          <a:prstGeom prst="curvedConnector3">
            <a:avLst>
              <a:gd name="adj1" fmla="val 369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25">
            <a:extLst>
              <a:ext uri="{FF2B5EF4-FFF2-40B4-BE49-F238E27FC236}">
                <a16:creationId xmlns:a16="http://schemas.microsoft.com/office/drawing/2014/main" id="{321959B6-8A77-9DEF-40B5-0D2EEC2C4BDE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959797" y="3144150"/>
            <a:ext cx="695723" cy="597821"/>
          </a:xfrm>
          <a:prstGeom prst="curvedConnector3">
            <a:avLst>
              <a:gd name="adj1" fmla="val 2703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25">
            <a:extLst>
              <a:ext uri="{FF2B5EF4-FFF2-40B4-BE49-F238E27FC236}">
                <a16:creationId xmlns:a16="http://schemas.microsoft.com/office/drawing/2014/main" id="{5D9F3B6C-DF43-7B44-D4D2-7E237C5626A6}"/>
              </a:ext>
            </a:extLst>
          </p:cNvPr>
          <p:cNvCxnSpPr>
            <a:cxnSpLocks/>
          </p:cNvCxnSpPr>
          <p:nvPr/>
        </p:nvCxnSpPr>
        <p:spPr>
          <a:xfrm rot="5400000">
            <a:off x="1562926" y="3546416"/>
            <a:ext cx="788847" cy="895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CD0923-508D-5226-9B0F-723E42A50B6E}"/>
              </a:ext>
            </a:extLst>
          </p:cNvPr>
          <p:cNvSpPr txBox="1"/>
          <p:nvPr/>
        </p:nvSpPr>
        <p:spPr>
          <a:xfrm>
            <a:off x="2609083" y="3176269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could be like this.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F2BDD-FD2A-F5C4-A98B-C08AD75B0527}"/>
              </a:ext>
            </a:extLst>
          </p:cNvPr>
          <p:cNvSpPr txBox="1"/>
          <p:nvPr/>
        </p:nvSpPr>
        <p:spPr>
          <a:xfrm>
            <a:off x="2609083" y="3631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CFE9F-AE81-F5C5-0820-0868D75BEE73}"/>
              </a:ext>
            </a:extLst>
          </p:cNvPr>
          <p:cNvSpPr txBox="1"/>
          <p:nvPr/>
        </p:nvSpPr>
        <p:spPr>
          <a:xfrm>
            <a:off x="2619315" y="4116283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could be like this.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80219E-9A8C-EAD4-A272-EC57F5ABF8F0}"/>
              </a:ext>
            </a:extLst>
          </p:cNvPr>
          <p:cNvSpPr/>
          <p:nvPr/>
        </p:nvSpPr>
        <p:spPr>
          <a:xfrm>
            <a:off x="1516521" y="2886670"/>
            <a:ext cx="404476" cy="8461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DD843-3656-B76F-C25F-6A7D526DD5E7}"/>
              </a:ext>
            </a:extLst>
          </p:cNvPr>
          <p:cNvSpPr/>
          <p:nvPr/>
        </p:nvSpPr>
        <p:spPr>
          <a:xfrm flipV="1">
            <a:off x="1651268" y="3960557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0" grpId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863E4-154C-4C16-33FB-C39FDAC6C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6096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any path from x to z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y be any vertex on this path.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you infer about y?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path from y to z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 y and z are strongly connected.</a:t>
                </a:r>
              </a:p>
              <a:p>
                <a:pPr marL="0" indent="0">
                  <a:buNone/>
                </a:pPr>
                <a:r>
                  <a:rPr lang="en-US" sz="2000" dirty="0"/>
                  <a:t>In fact,  all vertices on the path are strongly connected.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863E4-154C-4C16-33FB-C39FDAC6C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6096000"/>
              </a:xfrm>
              <a:blipFill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4C3824-0CB4-0BAC-77F6-FB801A3D89CC}"/>
              </a:ext>
            </a:extLst>
          </p:cNvPr>
          <p:cNvSpPr/>
          <p:nvPr/>
        </p:nvSpPr>
        <p:spPr>
          <a:xfrm>
            <a:off x="1278551" y="2286000"/>
            <a:ext cx="986672" cy="3538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E34F8-73A8-1A9B-BCD0-AE39F58CD3E4}"/>
              </a:ext>
            </a:extLst>
          </p:cNvPr>
          <p:cNvCxnSpPr>
            <a:cxnSpLocks/>
          </p:cNvCxnSpPr>
          <p:nvPr/>
        </p:nvCxnSpPr>
        <p:spPr>
          <a:xfrm>
            <a:off x="1733578" y="275148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17AD01-589D-530D-E6DA-E4EF2776728F}"/>
              </a:ext>
            </a:extLst>
          </p:cNvPr>
          <p:cNvSpPr txBox="1"/>
          <p:nvPr/>
        </p:nvSpPr>
        <p:spPr>
          <a:xfrm>
            <a:off x="1794960" y="2504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6CE85-8A0E-B9C0-0BC3-85738A92B4FF}"/>
              </a:ext>
            </a:extLst>
          </p:cNvPr>
          <p:cNvSpPr txBox="1"/>
          <p:nvPr/>
        </p:nvSpPr>
        <p:spPr>
          <a:xfrm>
            <a:off x="1828800" y="382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92385-6B77-28A0-0E2E-AE7EE40248A3}"/>
              </a:ext>
            </a:extLst>
          </p:cNvPr>
          <p:cNvSpPr txBox="1"/>
          <p:nvPr/>
        </p:nvSpPr>
        <p:spPr>
          <a:xfrm>
            <a:off x="1836830" y="51743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85A9F63-9B49-FBFA-DBB8-8F9F3E9C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06795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99BFC133-40D5-350C-4260-7BF1C31DA6CF}"/>
              </a:ext>
            </a:extLst>
          </p:cNvPr>
          <p:cNvSpPr/>
          <p:nvPr/>
        </p:nvSpPr>
        <p:spPr>
          <a:xfrm flipV="1">
            <a:off x="1657378" y="262079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0A3ECF3-A25F-971C-D513-5AE964353E50}"/>
              </a:ext>
            </a:extLst>
          </p:cNvPr>
          <p:cNvSpPr/>
          <p:nvPr/>
        </p:nvSpPr>
        <p:spPr>
          <a:xfrm flipV="1">
            <a:off x="1657378" y="53037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11FF919-5F29-062E-4C55-5ED91A80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5151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3A1E3731-C4F3-0DD9-A85F-5F03ADC5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96226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ADD89218-B0CF-90EF-C812-B1A38B3C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40941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1326D1-F2B3-E4EC-88BB-EE68F482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85657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CBCDF1-96BF-0D2F-BB25-7C872CC5DC2D}"/>
              </a:ext>
            </a:extLst>
          </p:cNvPr>
          <p:cNvCxnSpPr>
            <a:cxnSpLocks/>
          </p:cNvCxnSpPr>
          <p:nvPr/>
        </p:nvCxnSpPr>
        <p:spPr>
          <a:xfrm>
            <a:off x="1733578" y="320650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FE2BF-5B57-EACF-C1A8-66D9B344ED58}"/>
              </a:ext>
            </a:extLst>
          </p:cNvPr>
          <p:cNvCxnSpPr>
            <a:cxnSpLocks/>
          </p:cNvCxnSpPr>
          <p:nvPr/>
        </p:nvCxnSpPr>
        <p:spPr>
          <a:xfrm>
            <a:off x="1733578" y="3663434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AA387E-8828-0DE8-F512-B2DFA3EB8415}"/>
              </a:ext>
            </a:extLst>
          </p:cNvPr>
          <p:cNvCxnSpPr>
            <a:cxnSpLocks/>
          </p:cNvCxnSpPr>
          <p:nvPr/>
        </p:nvCxnSpPr>
        <p:spPr>
          <a:xfrm>
            <a:off x="1727133" y="409294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87F1C9-872E-0D57-1924-63AF33CD878E}"/>
              </a:ext>
            </a:extLst>
          </p:cNvPr>
          <p:cNvCxnSpPr>
            <a:cxnSpLocks/>
          </p:cNvCxnSpPr>
          <p:nvPr/>
        </p:nvCxnSpPr>
        <p:spPr>
          <a:xfrm>
            <a:off x="1724600" y="4561815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12E17-A6BB-FB18-F0FD-62F43EF77292}"/>
              </a:ext>
            </a:extLst>
          </p:cNvPr>
          <p:cNvCxnSpPr>
            <a:cxnSpLocks/>
          </p:cNvCxnSpPr>
          <p:nvPr/>
        </p:nvCxnSpPr>
        <p:spPr>
          <a:xfrm>
            <a:off x="1724600" y="498725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7D4D0B-9904-20A4-C9EF-AD6F3B368A38}"/>
              </a:ext>
            </a:extLst>
          </p:cNvPr>
          <p:cNvSpPr/>
          <p:nvPr/>
        </p:nvSpPr>
        <p:spPr>
          <a:xfrm flipV="1">
            <a:off x="1651268" y="3960557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8C7CC8-7BDD-528F-F88A-8C599E007066}"/>
              </a:ext>
            </a:extLst>
          </p:cNvPr>
          <p:cNvSpPr/>
          <p:nvPr/>
        </p:nvSpPr>
        <p:spPr>
          <a:xfrm flipV="1">
            <a:off x="1653696" y="35151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C4B580-4D8E-4258-FE88-EC87B023C2F9}"/>
              </a:ext>
            </a:extLst>
          </p:cNvPr>
          <p:cNvSpPr/>
          <p:nvPr/>
        </p:nvSpPr>
        <p:spPr>
          <a:xfrm flipV="1">
            <a:off x="1655154" y="307581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2B8B1F-229B-A5E0-739F-B6CD904FCEF5}"/>
              </a:ext>
            </a:extLst>
          </p:cNvPr>
          <p:cNvSpPr/>
          <p:nvPr/>
        </p:nvSpPr>
        <p:spPr>
          <a:xfrm flipV="1">
            <a:off x="1655154" y="440103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1136A8-99DA-027A-B4C4-F60DEF48810E}"/>
              </a:ext>
            </a:extLst>
          </p:cNvPr>
          <p:cNvSpPr/>
          <p:nvPr/>
        </p:nvSpPr>
        <p:spPr>
          <a:xfrm flipV="1">
            <a:off x="1645458" y="485657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16C6F-38B3-50A5-410D-9602FABE4D78}"/>
              </a:ext>
            </a:extLst>
          </p:cNvPr>
          <p:cNvSpPr/>
          <p:nvPr/>
        </p:nvSpPr>
        <p:spPr>
          <a:xfrm>
            <a:off x="1304444" y="6300671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a path that starts at a vertex and terminates at another vertex of the same SCC, </a:t>
            </a:r>
          </a:p>
          <a:p>
            <a:pPr marL="0" indent="0">
              <a:buNone/>
            </a:pPr>
            <a:r>
              <a:rPr lang="en-US" sz="2000" u="sng" dirty="0"/>
              <a:t>all vertices of the path</a:t>
            </a:r>
            <a:r>
              <a:rPr lang="en-US" sz="2000" dirty="0"/>
              <a:t> belong to the </a:t>
            </a:r>
            <a:r>
              <a:rPr lang="en-US" sz="2000" u="sng" dirty="0"/>
              <a:t>same SCC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16C6F-38B3-50A5-410D-9602FABE4D78}"/>
              </a:ext>
            </a:extLst>
          </p:cNvPr>
          <p:cNvSpPr/>
          <p:nvPr/>
        </p:nvSpPr>
        <p:spPr>
          <a:xfrm>
            <a:off x="3386032" y="803357"/>
            <a:ext cx="530076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Inference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7030A0"/>
                </a:solidFill>
              </a:rPr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 </a:t>
            </a:r>
            <a:r>
              <a:rPr lang="en-US" sz="2000" dirty="0"/>
              <a:t>(</a:t>
            </a:r>
            <a:r>
              <a:rPr lang="en-US" sz="2000" b="1" dirty="0"/>
              <a:t>root</a:t>
            </a:r>
            <a:r>
              <a:rPr lang="en-US" sz="2000" dirty="0"/>
              <a:t> of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>
                <a:sym typeface="Wingdings" pitchFamily="2" charset="2"/>
              </a:rPr>
              <a:t>):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vertex of the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which is visited first during the </a:t>
            </a:r>
            <a:r>
              <a:rPr lang="en-US" sz="2000" b="1" dirty="0"/>
              <a:t>DFS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Inference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At the moment r is visited,</a:t>
            </a:r>
          </a:p>
          <a:p>
            <a:pPr marL="0" indent="0">
              <a:buNone/>
            </a:pPr>
            <a:r>
              <a:rPr lang="en-US" sz="2000" dirty="0"/>
              <a:t>Surely, no other vertex of the SCC is visited.</a:t>
            </a:r>
          </a:p>
          <a:p>
            <a:pPr marL="0" indent="0">
              <a:buNone/>
            </a:pPr>
            <a:r>
              <a:rPr lang="en-US" sz="2000" dirty="0"/>
              <a:t>Moreover, using </a:t>
            </a:r>
            <a:r>
              <a:rPr lang="en-US" sz="2000" b="1" dirty="0">
                <a:solidFill>
                  <a:srgbClr val="7030A0"/>
                </a:solidFill>
              </a:rPr>
              <a:t>Observation 1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every path from r to every other vertex of the SCC is intact</a:t>
            </a:r>
          </a:p>
          <a:p>
            <a:pPr marL="0" indent="0">
              <a:buNone/>
            </a:pPr>
            <a:r>
              <a:rPr lang="en-US" sz="2000"/>
              <a:t>                              </a:t>
            </a:r>
            <a:r>
              <a:rPr lang="en-US" sz="2000" dirty="0"/>
              <a:t>(it is present in the subgraph induced by unvisited vertices)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16C6F-38B3-50A5-410D-9602FABE4D78}"/>
              </a:ext>
            </a:extLst>
          </p:cNvPr>
          <p:cNvSpPr/>
          <p:nvPr/>
        </p:nvSpPr>
        <p:spPr>
          <a:xfrm>
            <a:off x="5257800" y="5741285"/>
            <a:ext cx="530076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FAAB3-62F1-576C-5534-EE918F974DBA}"/>
              </a:ext>
            </a:extLst>
          </p:cNvPr>
          <p:cNvSpPr/>
          <p:nvPr/>
        </p:nvSpPr>
        <p:spPr>
          <a:xfrm>
            <a:off x="6937882" y="2859314"/>
            <a:ext cx="15183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90E5-C337-B6C5-DF3D-E8B25A1EBB01}"/>
              </a:ext>
            </a:extLst>
          </p:cNvPr>
          <p:cNvSpPr txBox="1"/>
          <p:nvPr/>
        </p:nvSpPr>
        <p:spPr>
          <a:xfrm>
            <a:off x="7093291" y="27340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D8D51-ECD9-4DCC-9D32-BCBA5B49F95D}"/>
              </a:ext>
            </a:extLst>
          </p:cNvPr>
          <p:cNvSpPr/>
          <p:nvPr/>
        </p:nvSpPr>
        <p:spPr>
          <a:xfrm>
            <a:off x="1930111" y="5822632"/>
            <a:ext cx="530076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73">
            <a:extLst>
              <a:ext uri="{FF2B5EF4-FFF2-40B4-BE49-F238E27FC236}">
                <a16:creationId xmlns:a16="http://schemas.microsoft.com/office/drawing/2014/main" id="{5368B94B-AF94-D1F6-D070-EB8CA59D9827}"/>
              </a:ext>
            </a:extLst>
          </p:cNvPr>
          <p:cNvSpPr/>
          <p:nvPr/>
        </p:nvSpPr>
        <p:spPr>
          <a:xfrm>
            <a:off x="937812" y="2600063"/>
            <a:ext cx="3809999" cy="1110733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use this inference to claim anything about the DFS trees and the SCCs ?</a:t>
            </a:r>
          </a:p>
        </p:txBody>
      </p:sp>
    </p:spTree>
    <p:extLst>
      <p:ext uri="{BB962C8B-B14F-4D97-AF65-F5344CB8AC3E}">
        <p14:creationId xmlns:p14="http://schemas.microsoft.com/office/powerpoint/2010/main" val="39829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7" grpId="0" animBg="1"/>
      <p:bldP spid="8" grpId="0"/>
      <p:bldP spid="9" grpId="0" animBg="1"/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will appear in </a:t>
            </a:r>
            <a:r>
              <a:rPr lang="en-US" sz="2000" u="sng" dirty="0"/>
              <a:t>exactly one tree</a:t>
            </a:r>
            <a:r>
              <a:rPr lang="en-US" sz="2000" dirty="0"/>
              <a:t> in the </a:t>
            </a:r>
            <a:r>
              <a:rPr lang="en-US" sz="2000" u="sng" dirty="0"/>
              <a:t>forest of DFS trees</a:t>
            </a:r>
            <a:r>
              <a:rPr lang="en-US" sz="2000" dirty="0"/>
              <a:t> 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05560" y="6019800"/>
            <a:ext cx="47015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2767-5F63-CD4B-D3B8-E912AD48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</a:t>
            </a:r>
            <a:r>
              <a:rPr lang="en-US" sz="3600" b="1" dirty="0"/>
              <a:t>traversal in </a:t>
            </a:r>
            <a:r>
              <a:rPr lang="en-US" sz="3600" b="1" u="sng" dirty="0"/>
              <a:t>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5CEDF-3689-D5C5-5CC4-230C95E86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recursive</a:t>
                </a:r>
                <a:r>
                  <a:rPr lang="en-US" sz="2400" dirty="0"/>
                  <a:t> algorithm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ym typeface="Wingdings" pitchFamily="2" charset="2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IN" sz="2400" dirty="0"/>
                  <a:t>,</a:t>
                </a:r>
              </a:p>
              <a:p>
                <a:endParaRPr lang="en-IN" sz="2400" dirty="0"/>
              </a:p>
              <a:p>
                <a:pPr lvl="1"/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: start time of </a:t>
                </a:r>
                <a:r>
                  <a:rPr lang="en-US" sz="2000" b="1" dirty="0">
                    <a:sym typeface="Wingdings" pitchFamily="2" charset="2"/>
                  </a:rPr>
                  <a:t>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lvl="1"/>
                <a:endParaRPr lang="en-US" sz="2000" dirty="0">
                  <a:sym typeface="Wingdings" pitchFamily="2" charset="2"/>
                </a:endParaRPr>
              </a:p>
              <a:p>
                <a:pPr lvl="1"/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: Finish time of </a:t>
                </a:r>
                <a:r>
                  <a:rPr lang="en-US" sz="2000" b="1" dirty="0">
                    <a:sym typeface="Wingdings" pitchFamily="2" charset="2"/>
                  </a:rPr>
                  <a:t>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lvl="1"/>
                <a:endParaRPr lang="en-IN" sz="2000" dirty="0"/>
              </a:p>
              <a:p>
                <a:r>
                  <a:rPr lang="en-IN" sz="2400" dirty="0"/>
                  <a:t>Interestingly and surprisingly, these two parameters play  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crucial role in various algorithms.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5CEDF-3689-D5C5-5CC4-230C95E86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FF82537-1A16-F9F7-B339-88601ADC28E2}"/>
              </a:ext>
            </a:extLst>
          </p:cNvPr>
          <p:cNvSpPr/>
          <p:nvPr/>
        </p:nvSpPr>
        <p:spPr>
          <a:xfrm>
            <a:off x="1905000" y="3276600"/>
            <a:ext cx="23622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7F136-2881-4A4D-3819-ACD6A56ED7A1}"/>
              </a:ext>
            </a:extLst>
          </p:cNvPr>
          <p:cNvSpPr/>
          <p:nvPr/>
        </p:nvSpPr>
        <p:spPr>
          <a:xfrm>
            <a:off x="1828800" y="4038600"/>
            <a:ext cx="23622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26C8D-68DF-8D41-DB0F-D982A3174199}"/>
              </a:ext>
            </a:extLst>
          </p:cNvPr>
          <p:cNvSpPr/>
          <p:nvPr/>
        </p:nvSpPr>
        <p:spPr>
          <a:xfrm>
            <a:off x="2438400" y="4701381"/>
            <a:ext cx="2057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75B51-7FFB-0185-CA14-2A288EFC417A}"/>
              </a:ext>
            </a:extLst>
          </p:cNvPr>
          <p:cNvSpPr/>
          <p:nvPr/>
        </p:nvSpPr>
        <p:spPr>
          <a:xfrm>
            <a:off x="4516514" y="4724400"/>
            <a:ext cx="3865485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2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appears </a:t>
            </a:r>
            <a:r>
              <a:rPr lang="en-US" sz="2000" u="sng" dirty="0"/>
              <a:t>contiguously</a:t>
            </a:r>
            <a:r>
              <a:rPr lang="en-US" sz="2000" dirty="0"/>
              <a:t> within its DFS tree.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7020" y="152400"/>
            <a:ext cx="2726980" cy="5649951"/>
            <a:chOff x="6417020" y="152400"/>
            <a:chExt cx="2726980" cy="5649951"/>
          </a:xfrm>
        </p:grpSpPr>
        <p:sp>
          <p:nvSpPr>
            <p:cNvPr id="113" name="Freeform 112"/>
            <p:cNvSpPr/>
            <p:nvPr/>
          </p:nvSpPr>
          <p:spPr>
            <a:xfrm>
              <a:off x="6858000" y="152400"/>
              <a:ext cx="959005" cy="1092819"/>
            </a:xfrm>
            <a:custGeom>
              <a:avLst/>
              <a:gdLst>
                <a:gd name="connsiteX0" fmla="*/ 44605 w 959005"/>
                <a:gd name="connsiteY0" fmla="*/ 44605 h 1092819"/>
                <a:gd name="connsiteX1" fmla="*/ 0 w 959005"/>
                <a:gd name="connsiteY1" fmla="*/ 312234 h 1092819"/>
                <a:gd name="connsiteX2" fmla="*/ 546410 w 959005"/>
                <a:gd name="connsiteY2" fmla="*/ 1092819 h 1092819"/>
                <a:gd name="connsiteX3" fmla="*/ 959005 w 959005"/>
                <a:gd name="connsiteY3" fmla="*/ 1092819 h 1092819"/>
                <a:gd name="connsiteX4" fmla="*/ 869795 w 959005"/>
                <a:gd name="connsiteY4" fmla="*/ 546410 h 1092819"/>
                <a:gd name="connsiteX5" fmla="*/ 256478 w 959005"/>
                <a:gd name="connsiteY5" fmla="*/ 0 h 1092819"/>
                <a:gd name="connsiteX6" fmla="*/ 44605 w 959005"/>
                <a:gd name="connsiteY6" fmla="*/ 44605 h 109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005" h="1092819">
                  <a:moveTo>
                    <a:pt x="44605" y="44605"/>
                  </a:moveTo>
                  <a:lnTo>
                    <a:pt x="0" y="312234"/>
                  </a:lnTo>
                  <a:lnTo>
                    <a:pt x="546410" y="1092819"/>
                  </a:lnTo>
                  <a:lnTo>
                    <a:pt x="959005" y="1092819"/>
                  </a:lnTo>
                  <a:lnTo>
                    <a:pt x="869795" y="546410"/>
                  </a:lnTo>
                  <a:lnTo>
                    <a:pt x="256478" y="0"/>
                  </a:lnTo>
                  <a:lnTo>
                    <a:pt x="44605" y="4460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560020" y="35052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417020" y="3581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53200" y="4419600"/>
              <a:ext cx="1438507" cy="1382751"/>
            </a:xfrm>
            <a:custGeom>
              <a:avLst/>
              <a:gdLst>
                <a:gd name="connsiteX0" fmla="*/ 22303 w 1438507"/>
                <a:gd name="connsiteY0" fmla="*/ 33454 h 1382751"/>
                <a:gd name="connsiteX1" fmla="*/ 0 w 1438507"/>
                <a:gd name="connsiteY1" fmla="*/ 234176 h 1382751"/>
                <a:gd name="connsiteX2" fmla="*/ 936703 w 1438507"/>
                <a:gd name="connsiteY2" fmla="*/ 1293542 h 1382751"/>
                <a:gd name="connsiteX3" fmla="*/ 1226634 w 1438507"/>
                <a:gd name="connsiteY3" fmla="*/ 1382751 h 1382751"/>
                <a:gd name="connsiteX4" fmla="*/ 1438507 w 1438507"/>
                <a:gd name="connsiteY4" fmla="*/ 1260088 h 1382751"/>
                <a:gd name="connsiteX5" fmla="*/ 1427356 w 1438507"/>
                <a:gd name="connsiteY5" fmla="*/ 0 h 1382751"/>
                <a:gd name="connsiteX6" fmla="*/ 22303 w 1438507"/>
                <a:gd name="connsiteY6" fmla="*/ 33454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507" h="1382751">
                  <a:moveTo>
                    <a:pt x="22303" y="33454"/>
                  </a:moveTo>
                  <a:lnTo>
                    <a:pt x="0" y="234176"/>
                  </a:lnTo>
                  <a:lnTo>
                    <a:pt x="936703" y="1293542"/>
                  </a:lnTo>
                  <a:lnTo>
                    <a:pt x="1226634" y="1382751"/>
                  </a:lnTo>
                  <a:lnTo>
                    <a:pt x="1438507" y="1260088"/>
                  </a:lnTo>
                  <a:lnTo>
                    <a:pt x="1427356" y="0"/>
                  </a:lnTo>
                  <a:lnTo>
                    <a:pt x="22303" y="33454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917366" y="1813932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600200" y="6096000"/>
            <a:ext cx="167268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276600" y="6096000"/>
            <a:ext cx="388450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9F22A26-6CCC-EB94-E6E3-7045EE68EC34}"/>
              </a:ext>
            </a:extLst>
          </p:cNvPr>
          <p:cNvCxnSpPr/>
          <p:nvPr/>
        </p:nvCxnSpPr>
        <p:spPr>
          <a:xfrm flipH="1">
            <a:off x="6934365" y="2209800"/>
            <a:ext cx="3048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1016F-8501-7346-D839-0800B7A525AB}"/>
              </a:ext>
            </a:extLst>
          </p:cNvPr>
          <p:cNvCxnSpPr/>
          <p:nvPr/>
        </p:nvCxnSpPr>
        <p:spPr>
          <a:xfrm flipH="1">
            <a:off x="6705765" y="3048000"/>
            <a:ext cx="228600" cy="609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4" grpId="0" animBg="1"/>
      <p:bldP spid="2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         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0" y="4267201"/>
            <a:ext cx="5562600" cy="1535150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>
                <a:solidFill>
                  <a:schemeClr val="tx1"/>
                </a:solidFill>
              </a:rPr>
              <a:t>SCC</a:t>
            </a:r>
            <a:r>
              <a:rPr lang="en-US" sz="1600" dirty="0">
                <a:solidFill>
                  <a:schemeClr val="tx1"/>
                </a:solidFill>
              </a:rPr>
              <a:t>s in the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But how should we start with ?</a:t>
            </a:r>
          </a:p>
        </p:txBody>
      </p:sp>
      <p:sp>
        <p:nvSpPr>
          <p:cNvPr id="75" name="Down Ribbon 74"/>
          <p:cNvSpPr/>
          <p:nvPr/>
        </p:nvSpPr>
        <p:spPr>
          <a:xfrm>
            <a:off x="800100" y="1018220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240718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67" grpId="0" animBg="1"/>
      <p:bldP spid="68" grpId="0" animBg="1"/>
      <p:bldP spid="73" grpId="0" animBg="1"/>
      <p:bldP spid="74" grpId="0" animBg="1"/>
      <p:bldP spid="74" grpId="1" animBg="1"/>
      <p:bldP spid="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Study</a:t>
            </a:r>
            <a:r>
              <a:rPr lang="en-US" sz="4000" b="1" dirty="0">
                <a:solidFill>
                  <a:srgbClr val="7030A0"/>
                </a:solidFill>
              </a:rPr>
              <a:t> Finish time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does not appear to be any order </a:t>
            </a:r>
            <a:r>
              <a:rPr lang="en-US" sz="2000" dirty="0">
                <a:sym typeface="Wingdings" panose="05000000000000000000" pitchFamily="2" charset="2"/>
              </a:rPr>
              <a:t>.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     w      k      j    v    r    p    q    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4" name="Cloud Callout 49">
            <a:extLst>
              <a:ext uri="{FF2B5EF4-FFF2-40B4-BE49-F238E27FC236}">
                <a16:creationId xmlns:a16="http://schemas.microsoft.com/office/drawing/2014/main" id="{C4A4DD4B-8E99-C6CE-39B5-29720D580ADC}"/>
              </a:ext>
            </a:extLst>
          </p:cNvPr>
          <p:cNvSpPr/>
          <p:nvPr/>
        </p:nvSpPr>
        <p:spPr>
          <a:xfrm>
            <a:off x="4959898" y="5527288"/>
            <a:ext cx="4281761" cy="949712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direction will you pursue from this juncture ?</a:t>
            </a: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92" grpId="0"/>
      <p:bldP spid="82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4EE9-54E7-2630-2CD2-F6D312BD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66EE8-A88D-140F-BC4F-B8ACB70A4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Make sincere attempt to design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time algorithm.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shall discuss it in the next lecture.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66EE8-A88D-140F-BC4F-B8ACB70A4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74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Relation between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Disjoint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One enclosing another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What about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 &lt;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:r>
                  <a:rPr lang="en-US" dirty="0">
                    <a:solidFill>
                      <a:srgbClr val="7030A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032" t="-8197" r="-2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3ADBE10-B2F7-6C9A-8666-622432FC8B8D}"/>
              </a:ext>
            </a:extLst>
          </p:cNvPr>
          <p:cNvSpPr/>
          <p:nvPr/>
        </p:nvSpPr>
        <p:spPr>
          <a:xfrm>
            <a:off x="4149240" y="679966"/>
            <a:ext cx="3665441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546DC-3461-5FD8-572D-D9E1E352E93E}"/>
              </a:ext>
            </a:extLst>
          </p:cNvPr>
          <p:cNvSpPr/>
          <p:nvPr/>
        </p:nvSpPr>
        <p:spPr>
          <a:xfrm>
            <a:off x="1255273" y="609600"/>
            <a:ext cx="2861681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29C302-96DD-E98A-F6FE-1BE589429CE5}"/>
              </a:ext>
            </a:extLst>
          </p:cNvPr>
          <p:cNvSpPr txBox="1"/>
          <p:nvPr/>
        </p:nvSpPr>
        <p:spPr>
          <a:xfrm>
            <a:off x="2457020" y="6257964"/>
            <a:ext cx="49673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because of </a:t>
            </a:r>
            <a:r>
              <a:rPr lang="en-US" b="1" dirty="0">
                <a:solidFill>
                  <a:srgbClr val="7030A0"/>
                </a:solidFill>
              </a:rPr>
              <a:t>recursive</a:t>
            </a:r>
            <a:r>
              <a:rPr lang="en-US" dirty="0"/>
              <a:t> nature of </a:t>
            </a:r>
            <a:r>
              <a:rPr lang="en-US" b="1" dirty="0"/>
              <a:t>DFS</a:t>
            </a:r>
            <a:r>
              <a:rPr lang="en-US" dirty="0"/>
              <a:t> traversal.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  <p:bldP spid="4" grpId="0"/>
      <p:bldP spid="6" grpId="0" animBg="1"/>
      <p:bldP spid="14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 to be </a:t>
            </a:r>
            <a:r>
              <a:rPr lang="en-US" sz="2000" u="sng" dirty="0"/>
              <a:t>many</a:t>
            </a:r>
            <a:r>
              <a:rPr lang="en-US" sz="2000" dirty="0"/>
              <a:t> different types of </a:t>
            </a:r>
            <a:r>
              <a:rPr lang="en-US" sz="2000" i="1" dirty="0"/>
              <a:t>non-tree</a:t>
            </a:r>
            <a:r>
              <a:rPr lang="en-US" sz="2000" dirty="0"/>
              <a:t> edges.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classify the non-tree edges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C814B-EA45-D142-9B67-C994FD082644}"/>
              </a:ext>
            </a:extLst>
          </p:cNvPr>
          <p:cNvSpPr/>
          <p:nvPr/>
        </p:nvSpPr>
        <p:spPr>
          <a:xfrm>
            <a:off x="2362200" y="762000"/>
            <a:ext cx="2202044" cy="400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90B20-2715-2BD1-D68C-A0008CB096C1}"/>
              </a:ext>
            </a:extLst>
          </p:cNvPr>
          <p:cNvSpPr/>
          <p:nvPr/>
        </p:nvSpPr>
        <p:spPr>
          <a:xfrm>
            <a:off x="4579757" y="609600"/>
            <a:ext cx="2583044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5" grpId="0" animBg="1"/>
      <p:bldP spid="73" grpId="0" animBg="1"/>
      <p:bldP spid="74" grpId="0" animBg="1"/>
      <p:bldP spid="5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045732"/>
            <a:ext cx="1153988" cy="2678668"/>
            <a:chOff x="3351106" y="2045732"/>
            <a:chExt cx="1153988" cy="2678668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55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55068"/>
                  <a:ext cx="3754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911" t="-9836" r="-891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474" t="-9836" r="-842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6E5F38-BD93-14DA-1433-04C0DE125EB9}"/>
              </a:ext>
            </a:extLst>
          </p:cNvPr>
          <p:cNvGrpSpPr/>
          <p:nvPr/>
        </p:nvGrpSpPr>
        <p:grpSpPr>
          <a:xfrm>
            <a:off x="3079416" y="2130640"/>
            <a:ext cx="1265844" cy="2328738"/>
            <a:chOff x="3107778" y="2085119"/>
            <a:chExt cx="1265844" cy="232873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5FE93F-7D79-6736-4805-023FB3E6A9DA}"/>
                </a:ext>
              </a:extLst>
            </p:cNvPr>
            <p:cNvSpPr/>
            <p:nvPr/>
          </p:nvSpPr>
          <p:spPr>
            <a:xfrm>
              <a:off x="3107778" y="2085119"/>
              <a:ext cx="1265844" cy="2300449"/>
            </a:xfrm>
            <a:custGeom>
              <a:avLst/>
              <a:gdLst>
                <a:gd name="connsiteX0" fmla="*/ 1241908 w 1241908"/>
                <a:gd name="connsiteY0" fmla="*/ 0 h 2317072"/>
                <a:gd name="connsiteX1" fmla="*/ 540572 w 1241908"/>
                <a:gd name="connsiteY1" fmla="*/ 328474 h 2317072"/>
                <a:gd name="connsiteX2" fmla="*/ 176588 w 1241908"/>
                <a:gd name="connsiteY2" fmla="*/ 665825 h 2317072"/>
                <a:gd name="connsiteX3" fmla="*/ 7912 w 1241908"/>
                <a:gd name="connsiteY3" fmla="*/ 1882066 h 2317072"/>
                <a:gd name="connsiteX4" fmla="*/ 416285 w 1241908"/>
                <a:gd name="connsiteY4" fmla="*/ 2317072 h 2317072"/>
                <a:gd name="connsiteX0" fmla="*/ 1251158 w 1251158"/>
                <a:gd name="connsiteY0" fmla="*/ 0 h 2317072"/>
                <a:gd name="connsiteX1" fmla="*/ 549822 w 1251158"/>
                <a:gd name="connsiteY1" fmla="*/ 328474 h 2317072"/>
                <a:gd name="connsiteX2" fmla="*/ 97061 w 1251158"/>
                <a:gd name="connsiteY2" fmla="*/ 994299 h 2317072"/>
                <a:gd name="connsiteX3" fmla="*/ 17162 w 1251158"/>
                <a:gd name="connsiteY3" fmla="*/ 1882066 h 2317072"/>
                <a:gd name="connsiteX4" fmla="*/ 425535 w 1251158"/>
                <a:gd name="connsiteY4" fmla="*/ 2317072 h 231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158" h="2317072">
                  <a:moveTo>
                    <a:pt x="1251158" y="0"/>
                  </a:moveTo>
                  <a:cubicBezTo>
                    <a:pt x="989266" y="108751"/>
                    <a:pt x="742171" y="162758"/>
                    <a:pt x="549822" y="328474"/>
                  </a:cubicBezTo>
                  <a:cubicBezTo>
                    <a:pt x="357473" y="494190"/>
                    <a:pt x="185838" y="735367"/>
                    <a:pt x="97061" y="994299"/>
                  </a:cubicBezTo>
                  <a:cubicBezTo>
                    <a:pt x="8284" y="1253231"/>
                    <a:pt x="-22787" y="1606858"/>
                    <a:pt x="17162" y="1882066"/>
                  </a:cubicBezTo>
                  <a:cubicBezTo>
                    <a:pt x="57111" y="2157274"/>
                    <a:pt x="241323" y="2237173"/>
                    <a:pt x="425535" y="231707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335DA8-5A6B-9FEA-718A-21E56CB6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390788" y="4325447"/>
              <a:ext cx="179016" cy="8841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7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Till now, we considered the cases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 or vice versa.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>
                <a:blip r:embed="rId3"/>
                <a:stretch>
                  <a:fillRect l="-759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it possible to have a DFS traversal where no such relationship exists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203389" y="4484132"/>
            <a:ext cx="2940611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over it before moving to the next slide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0B1F97C-419D-5937-A259-50D335A4774C}"/>
              </a:ext>
            </a:extLst>
          </p:cNvPr>
          <p:cNvSpPr/>
          <p:nvPr/>
        </p:nvSpPr>
        <p:spPr>
          <a:xfrm>
            <a:off x="1241606" y="1431525"/>
            <a:ext cx="2496143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6659F-DA61-44BA-C817-F04F749CDC22}"/>
              </a:ext>
            </a:extLst>
          </p:cNvPr>
          <p:cNvSpPr/>
          <p:nvPr/>
        </p:nvSpPr>
        <p:spPr>
          <a:xfrm>
            <a:off x="3770861" y="1551944"/>
            <a:ext cx="346814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D707D-AA97-E9F0-D849-30609345F504}"/>
              </a:ext>
            </a:extLst>
          </p:cNvPr>
          <p:cNvSpPr/>
          <p:nvPr/>
        </p:nvSpPr>
        <p:spPr>
          <a:xfrm>
            <a:off x="7313122" y="1524000"/>
            <a:ext cx="346814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b="1" dirty="0"/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514600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6786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33644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42026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05094" y="2221468"/>
            <a:ext cx="1209906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15000" y="1981200"/>
            <a:ext cx="457200" cy="369332"/>
            <a:chOff x="5715000" y="1981200"/>
            <a:chExt cx="457200" cy="369332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219575" y="1457325"/>
            <a:ext cx="257175" cy="1066800"/>
            <a:chOff x="4219575" y="1457325"/>
            <a:chExt cx="257175" cy="1066800"/>
          </a:xfrm>
        </p:grpSpPr>
        <p:sp>
          <p:nvSpPr>
            <p:cNvPr id="6" name="Freeform 5"/>
            <p:cNvSpPr/>
            <p:nvPr/>
          </p:nvSpPr>
          <p:spPr>
            <a:xfrm>
              <a:off x="4219575" y="1457325"/>
              <a:ext cx="257175" cy="1066800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1"/>
              <a:endCxn id="6" idx="25"/>
            </p:cNvCxnSpPr>
            <p:nvPr/>
          </p:nvCxnSpPr>
          <p:spPr>
            <a:xfrm flipH="1">
              <a:off x="4410075" y="2371725"/>
              <a:ext cx="381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752600" y="5541639"/>
            <a:ext cx="2175128" cy="478161"/>
            <a:chOff x="3850213" y="1905000"/>
            <a:chExt cx="2175128" cy="47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114800" y="1230868"/>
            <a:ext cx="445980" cy="369332"/>
            <a:chOff x="5715000" y="1981200"/>
            <a:chExt cx="445980" cy="36933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Cloud Callout 53"/>
          <p:cNvSpPr/>
          <p:nvPr/>
        </p:nvSpPr>
        <p:spPr>
          <a:xfrm>
            <a:off x="5091810" y="2667000"/>
            <a:ext cx="4052190" cy="16002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other type of non-tree edge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Think over it …</a:t>
            </a:r>
          </a:p>
        </p:txBody>
      </p:sp>
      <p:sp>
        <p:nvSpPr>
          <p:cNvPr id="55" name="Down Ribbon 54"/>
          <p:cNvSpPr/>
          <p:nvPr/>
        </p:nvSpPr>
        <p:spPr>
          <a:xfrm>
            <a:off x="5091811" y="4484132"/>
            <a:ext cx="4052190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the following slide, we shall show that these are </a:t>
            </a:r>
            <a:r>
              <a:rPr lang="en-US" sz="1600" u="sng" dirty="0">
                <a:solidFill>
                  <a:schemeClr val="tx1"/>
                </a:solidFill>
              </a:rPr>
              <a:t>the only possibilities</a:t>
            </a:r>
            <a:r>
              <a:rPr lang="en-US" sz="1600" dirty="0">
                <a:solidFill>
                  <a:schemeClr val="tx1"/>
                </a:solidFill>
              </a:rPr>
              <a:t> of a non-tree edge.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906" y="5552790"/>
            <a:ext cx="2096431" cy="467010"/>
            <a:chOff x="4572906" y="5552790"/>
            <a:chExt cx="2096431" cy="4670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814958" y="555279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33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 animBg="1"/>
      <p:bldP spid="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</TotalTime>
  <Words>1915</Words>
  <Application>Microsoft Office PowerPoint</Application>
  <PresentationFormat>On-screen Show (4:3)</PresentationFormat>
  <Paragraphs>594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Design and Analysis of Algorithms </vt:lpstr>
      <vt:lpstr>Recap of the last lecture</vt:lpstr>
      <vt:lpstr>DFS traversal in directed graph</vt:lpstr>
      <vt:lpstr>Relation between  </vt:lpstr>
      <vt:lpstr> </vt:lpstr>
      <vt:lpstr>Classification of non-tree edges </vt:lpstr>
      <vt:lpstr>(u,v) is Forward edge</vt:lpstr>
      <vt:lpstr>(u,v) is Backward edge</vt:lpstr>
      <vt:lpstr>(u,v) is Cross edge</vt:lpstr>
      <vt:lpstr>Classification of non-tree edges </vt:lpstr>
      <vt:lpstr>Classification of non-tree edges </vt:lpstr>
      <vt:lpstr>Classification of non-tree edges </vt:lpstr>
      <vt:lpstr>Classification of non-tree edges </vt:lpstr>
      <vt:lpstr>Application - I</vt:lpstr>
      <vt:lpstr>Unique-path graph </vt:lpstr>
      <vt:lpstr>An O(mn) time algorithm</vt:lpstr>
      <vt:lpstr>An O(mn) time algorithm</vt:lpstr>
      <vt:lpstr>An O(mn) time algorithm</vt:lpstr>
      <vt:lpstr>An O(mn) time algorithm</vt:lpstr>
      <vt:lpstr>An O(mn) time algorithm</vt:lpstr>
      <vt:lpstr>Application - II</vt:lpstr>
      <vt:lpstr>Strongly connected components </vt:lpstr>
      <vt:lpstr>Computing SCCs efficiently</vt:lpstr>
      <vt:lpstr>Observation 1 </vt:lpstr>
      <vt:lpstr>Observation 1 </vt:lpstr>
      <vt:lpstr>Observation 1 </vt:lpstr>
      <vt:lpstr>Observation 1 </vt:lpstr>
      <vt:lpstr>Inference of Observation 1</vt:lpstr>
      <vt:lpstr>PowerPoint Presentation</vt:lpstr>
      <vt:lpstr>PowerPoint Presentation</vt:lpstr>
      <vt:lpstr>           </vt:lpstr>
      <vt:lpstr>Study Finish time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478</cp:revision>
  <dcterms:created xsi:type="dcterms:W3CDTF">2011-12-03T04:13:03Z</dcterms:created>
  <dcterms:modified xsi:type="dcterms:W3CDTF">2023-08-30T07:46:36Z</dcterms:modified>
</cp:coreProperties>
</file>