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539" r:id="rId2"/>
    <p:sldId id="554" r:id="rId3"/>
    <p:sldId id="571" r:id="rId4"/>
    <p:sldId id="413" r:id="rId5"/>
    <p:sldId id="418" r:id="rId6"/>
    <p:sldId id="562" r:id="rId7"/>
    <p:sldId id="415" r:id="rId8"/>
    <p:sldId id="388" r:id="rId9"/>
    <p:sldId id="390" r:id="rId10"/>
    <p:sldId id="391" r:id="rId11"/>
    <p:sldId id="424" r:id="rId12"/>
    <p:sldId id="561" r:id="rId13"/>
    <p:sldId id="553" r:id="rId14"/>
    <p:sldId id="425" r:id="rId15"/>
    <p:sldId id="427" r:id="rId16"/>
    <p:sldId id="397" r:id="rId17"/>
    <p:sldId id="398" r:id="rId18"/>
    <p:sldId id="399" r:id="rId19"/>
    <p:sldId id="400" r:id="rId20"/>
    <p:sldId id="394" r:id="rId21"/>
    <p:sldId id="422" r:id="rId22"/>
    <p:sldId id="402" r:id="rId23"/>
    <p:sldId id="570" r:id="rId24"/>
    <p:sldId id="404" r:id="rId25"/>
    <p:sldId id="552" r:id="rId26"/>
    <p:sldId id="405" r:id="rId27"/>
    <p:sldId id="406" r:id="rId28"/>
    <p:sldId id="410" r:id="rId29"/>
    <p:sldId id="409" r:id="rId30"/>
    <p:sldId id="42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4" autoAdjust="0"/>
    <p:restoredTop sz="94177" autoAdjust="0"/>
  </p:normalViewPr>
  <p:slideViewPr>
    <p:cSldViewPr>
      <p:cViewPr varScale="1">
        <p:scale>
          <a:sx n="107" d="100"/>
          <a:sy n="107" d="100"/>
        </p:scale>
        <p:origin x="16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2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00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61.png"/><Relationship Id="rId7" Type="http://schemas.openxmlformats.org/officeDocument/2006/relationships/image" Target="../media/image1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60.png"/><Relationship Id="rId10" Type="http://schemas.openxmlformats.org/officeDocument/2006/relationships/image" Target="../media/image114.png"/><Relationship Id="rId4" Type="http://schemas.openxmlformats.org/officeDocument/2006/relationships/image" Target="../media/image50.png"/><Relationship Id="rId9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181.png"/><Relationship Id="rId3" Type="http://schemas.openxmlformats.org/officeDocument/2006/relationships/image" Target="../media/image202.png"/><Relationship Id="rId7" Type="http://schemas.openxmlformats.org/officeDocument/2006/relationships/image" Target="../media/image172.png"/><Relationship Id="rId12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60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71.png"/><Relationship Id="rId7" Type="http://schemas.openxmlformats.org/officeDocument/2006/relationships/image" Target="../media/image1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180.png"/><Relationship Id="rId7" Type="http://schemas.openxmlformats.org/officeDocument/2006/relationships/image" Target="../media/image17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10" Type="http://schemas.openxmlformats.org/officeDocument/2006/relationships/image" Target="../media/image123.png"/><Relationship Id="rId4" Type="http://schemas.openxmlformats.org/officeDocument/2006/relationships/image" Target="../media/image50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91.png"/><Relationship Id="rId7" Type="http://schemas.openxmlformats.org/officeDocument/2006/relationships/image" Target="../media/image1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23.png"/><Relationship Id="rId5" Type="http://schemas.openxmlformats.org/officeDocument/2006/relationships/image" Target="../media/image60.png"/><Relationship Id="rId10" Type="http://schemas.openxmlformats.org/officeDocument/2006/relationships/image" Target="../media/image114.png"/><Relationship Id="rId4" Type="http://schemas.openxmlformats.org/officeDocument/2006/relationships/image" Target="../media/image50.png"/><Relationship Id="rId9" Type="http://schemas.openxmlformats.org/officeDocument/2006/relationships/image" Target="../media/image2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201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0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72.png"/><Relationship Id="rId7" Type="http://schemas.openxmlformats.org/officeDocument/2006/relationships/image" Target="../media/image11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34.png"/><Relationship Id="rId4" Type="http://schemas.openxmlformats.org/officeDocument/2006/relationships/image" Target="../media/image81.png"/><Relationship Id="rId9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4" Type="http://schemas.openxmlformats.org/officeDocument/2006/relationships/image" Target="../media/image351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0.png"/><Relationship Id="rId7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350.png"/><Relationship Id="rId4" Type="http://schemas.openxmlformats.org/officeDocument/2006/relationships/image" Target="../media/image43.png"/><Relationship Id="rId9" Type="http://schemas.openxmlformats.org/officeDocument/2006/relationships/image" Target="../media/image4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12" Type="http://schemas.openxmlformats.org/officeDocument/2006/relationships/image" Target="../media/image94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20" Type="http://schemas.openxmlformats.org/officeDocument/2006/relationships/image" Target="../media/image1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9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4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5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12.png"/><Relationship Id="rId10" Type="http://schemas.openxmlformats.org/officeDocument/2006/relationships/image" Target="../media/image82.png"/><Relationship Id="rId4" Type="http://schemas.openxmlformats.org/officeDocument/2006/relationships/image" Target="../media/image40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16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new</a:t>
            </a:r>
            <a:r>
              <a:rPr lang="en-US" sz="2000" b="1" dirty="0">
                <a:solidFill>
                  <a:schemeClr val="tx1"/>
                </a:solidFill>
              </a:rPr>
              <a:t> algorithm paradigm</a:t>
            </a:r>
          </a:p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062734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6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Definition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 : To compute the </a:t>
                </a:r>
                <a:r>
                  <a:rPr lang="en-US" sz="2000" u="sng" dirty="0"/>
                  <a:t>longest</a:t>
                </a:r>
                <a:r>
                  <a:rPr lang="en-US" sz="2000" dirty="0"/>
                  <a:t>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subsequence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 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to compute  a Longest Common Subsequence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efficiently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Convince yourself that divide and conquer or Greedy algorithms  might not  solve this problem.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  <a:blipFill>
                <a:blip r:embed="rId2"/>
                <a:stretch>
                  <a:fillRect l="-741" t="-696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981200" y="3581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581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581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581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5814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25146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42672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48000" y="35814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00400" y="35814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may be matched with many elements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to start from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3581400" y="19050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819400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14" grpId="0"/>
      <p:bldP spid="15" grpId="0"/>
      <p:bldP spid="5" grpId="0" animBg="1"/>
      <p:bldP spid="28" grpId="0" animBg="1"/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4724400" y="17526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948684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5605" t="-12500" r="-829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899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4078" y="4191000"/>
            <a:ext cx="455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00800" y="4191000"/>
            <a:ext cx="23812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Last symbol of </a:t>
                </a:r>
                <a:r>
                  <a:rPr lang="en-US" sz="2000" b="1" dirty="0"/>
                  <a:t>Longest Common Subsequence</a:t>
                </a:r>
                <a:r>
                  <a:rPr lang="en-US" sz="2000" dirty="0"/>
                  <a:t> 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048" t="-7576" r="-10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95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Ribbon 39"/>
              <p:cNvSpPr/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the end of such </a:t>
                </a:r>
                <a:r>
                  <a:rPr lang="en-US" b="1" dirty="0">
                    <a:solidFill>
                      <a:schemeClr val="tx1"/>
                    </a:solidFill>
                  </a:rPr>
                  <a:t>LCS </a:t>
                </a:r>
                <a:r>
                  <a:rPr lang="en-US" dirty="0">
                    <a:solidFill>
                      <a:schemeClr val="tx1"/>
                    </a:solidFill>
                  </a:rPr>
                  <a:t>to get a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40" name="Down Ribbo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loud Callout 40"/>
          <p:cNvSpPr/>
          <p:nvPr/>
        </p:nvSpPr>
        <p:spPr>
          <a:xfrm>
            <a:off x="5791200" y="51978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even make a stronger observation.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Down Ribbon 41"/>
              <p:cNvSpPr/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matched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last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we can as well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get the desired 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Down Ribbon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loud Callout 42"/>
          <p:cNvSpPr/>
          <p:nvPr/>
        </p:nvSpPr>
        <p:spPr>
          <a:xfrm>
            <a:off x="5350844" y="5274026"/>
            <a:ext cx="3564556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kind of picture emerge for the </a:t>
            </a:r>
            <a:r>
              <a:rPr lang="en-US" b="1" dirty="0">
                <a:solidFill>
                  <a:schemeClr val="tx1"/>
                </a:solidFill>
              </a:rPr>
              <a:t>LCS</a:t>
            </a:r>
            <a:r>
              <a:rPr lang="en-US" dirty="0">
                <a:solidFill>
                  <a:schemeClr val="tx1"/>
                </a:solidFill>
              </a:rPr>
              <a:t> in this case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5" grpId="0" animBg="1"/>
      <p:bldP spid="36" grpId="0" animBg="1"/>
      <p:bldP spid="25" grpId="0"/>
      <p:bldP spid="25" grpId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</a:t>
                </a:r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Longest Common Subsequence</a:t>
                </a:r>
                <a:r>
                  <a:rPr lang="en-US" sz="2000" dirty="0"/>
                  <a:t> =          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69840" y="618295"/>
            <a:ext cx="384049" cy="304800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790700" y="5334000"/>
                <a:ext cx="781050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Longest Common Subsequence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 </m:t>
                    </m:r>
                  </m:oMath>
                </a14:m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5334000"/>
                <a:ext cx="7810500" cy="400110"/>
              </a:xfrm>
              <a:prstGeom prst="rect">
                <a:avLst/>
              </a:prstGeom>
              <a:blipFill>
                <a:blip r:embed="rId6"/>
                <a:stretch>
                  <a:fillRect l="-859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                 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 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93" t="-10526" r="-39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79" t="-10526" r="-44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461499" y="5282272"/>
            <a:ext cx="3301501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33418" y="5351994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b="1" dirty="0"/>
                  <a:t>Longest common subsequence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13" t="-10667" r="-17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76400" y="6092949"/>
            <a:ext cx="3872262" cy="6126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48662" y="6096000"/>
            <a:ext cx="1461738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82901" y="6092949"/>
            <a:ext cx="1828800" cy="615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5350844" y="2242066"/>
            <a:ext cx="3716956" cy="1524000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you say about the </a:t>
            </a:r>
            <a:r>
              <a:rPr lang="en-US" b="1" dirty="0">
                <a:solidFill>
                  <a:schemeClr val="tx1"/>
                </a:solidFill>
              </a:rPr>
              <a:t>Longest Common Subsequence</a:t>
            </a:r>
            <a:r>
              <a:rPr lang="en-US" dirty="0">
                <a:solidFill>
                  <a:schemeClr val="tx1"/>
                </a:solidFill>
              </a:rPr>
              <a:t>  excluding the last (red) symbol 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Down Ribbon 44"/>
              <p:cNvSpPr/>
              <p:nvPr/>
            </p:nvSpPr>
            <p:spPr>
              <a:xfrm>
                <a:off x="2701664" y="5415605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</a:t>
                </a:r>
                <a:r>
                  <a:rPr lang="en-US" b="1" dirty="0">
                    <a:solidFill>
                      <a:schemeClr val="tx1"/>
                    </a:solidFill>
                  </a:rPr>
                  <a:t>must</a:t>
                </a:r>
                <a:r>
                  <a:rPr lang="en-US" dirty="0">
                    <a:solidFill>
                      <a:schemeClr val="tx1"/>
                    </a:solidFill>
                  </a:rPr>
                  <a:t> be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Longest Common Subsequence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of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.. .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Otherwise, we can get even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</a:p>
            </p:txBody>
          </p:sp>
        </mc:Choice>
        <mc:Fallback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64" y="5415605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1"/>
                <a:stretch>
                  <a:fillRect b="-58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88EA8C-D1B8-ED45-9581-94B460922810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88EA8C-D1B8-ED45-9581-94B46092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710F87-94D1-7349-A679-1FB84124BC7E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710F87-94D1-7349-A679-1FB84124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669D68D4-DE5A-7AA4-4D23-B3B3616327BA}"/>
              </a:ext>
            </a:extLst>
          </p:cNvPr>
          <p:cNvSpPr/>
          <p:nvPr/>
        </p:nvSpPr>
        <p:spPr>
          <a:xfrm>
            <a:off x="1761386" y="5378136"/>
            <a:ext cx="7458813" cy="5032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0" grpId="0" animBg="1"/>
      <p:bldP spid="26" grpId="0" animBg="1"/>
      <p:bldP spid="27" grpId="0" animBg="1"/>
      <p:bldP spid="39" grpId="0" animBg="1"/>
      <p:bldP spid="29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is not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24078" y="4114800"/>
            <a:ext cx="5314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7" grpId="0" animBg="1"/>
      <p:bldP spid="32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8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1E092E-A6B2-6848-B990-B6191192E3F4}"/>
              </a:ext>
            </a:extLst>
          </p:cNvPr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E1E58DD-98B7-784B-89D3-41161AA58A1E}"/>
              </a:ext>
            </a:extLst>
          </p:cNvPr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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606934" y="2835535"/>
            <a:ext cx="424933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3198876" y="306322"/>
            <a:ext cx="384051" cy="34290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9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0875 0.11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6" grpId="0" animBg="1"/>
      <p:bldP spid="37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8B99-FA1F-184F-BE73-90F4AF70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5BCB2-11FF-A446-81AF-52E658FB1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As students interested in CSE, you must write a neat code for the following problems during your </a:t>
                </a:r>
                <a:r>
                  <a:rPr lang="en-US" sz="2400" dirty="0" err="1"/>
                  <a:t>Btech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programme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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Enumerating all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permutations</a:t>
                </a:r>
                <a:r>
                  <a:rPr lang="en-US" sz="2400" dirty="0"/>
                  <a:t> of a string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Enumerating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 set </a:t>
                </a:r>
                <a:r>
                  <a:rPr lang="en-US" sz="2400" dirty="0"/>
                  <a:t>of a set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Enumerating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all valid expressions </a:t>
                </a:r>
                <a:r>
                  <a:rPr lang="en-US" sz="2400" dirty="0"/>
                  <a:t>formed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‘(‘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‘)’.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Enumerating all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rooted binary trees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All these problems have a </a:t>
                </a:r>
                <a:r>
                  <a:rPr lang="en-US" sz="2000" u="sng" dirty="0"/>
                  <a:t>very compact</a:t>
                </a:r>
                <a:r>
                  <a:rPr lang="en-US" sz="2000" dirty="0"/>
                  <a:t> code based on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5BCB2-11FF-A446-81AF-52E658FB1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105400"/>
              </a:xfrm>
              <a:blipFill>
                <a:blip r:embed="rId2"/>
                <a:stretch>
                  <a:fillRect l="-1000" t="-16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828800" y="49530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LCS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): Longest common subsequence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8" t="-6452" r="-59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General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length of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 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 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+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 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24" t="-8333" r="-2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i="1" u="sng" dirty="0"/>
                  <a:t>bigger</a:t>
                </a:r>
                <a:r>
                  <a:rPr lang="en-US" sz="2000" dirty="0"/>
                  <a:t>  of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453" t="-7576" r="-198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76400" y="3657600"/>
            <a:ext cx="693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514600"/>
            <a:ext cx="312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us explore its reason.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63246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animBg="1"/>
      <p:bldP spid="6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9E2293C7-B05D-E2A9-91A2-FE028D227A05}"/>
              </a:ext>
            </a:extLst>
          </p:cNvPr>
          <p:cNvSpPr/>
          <p:nvPr/>
        </p:nvSpPr>
        <p:spPr>
          <a:xfrm>
            <a:off x="7008078" y="3581400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278179B-9582-4817-B7BF-322F917DBB76}"/>
              </a:ext>
            </a:extLst>
          </p:cNvPr>
          <p:cNvSpPr/>
          <p:nvPr/>
        </p:nvSpPr>
        <p:spPr>
          <a:xfrm>
            <a:off x="5627368" y="3606893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  <a:blipFill rotWithShape="1">
                <a:blip r:embed="rId3"/>
                <a:stretch>
                  <a:fillRect l="-1357" t="-667" r="-4072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9665" y="1524000"/>
                <a:ext cx="4984335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same sub-problem  multiple times !!</a:t>
                </a:r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)*(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compute them efficiently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9665" y="1524000"/>
                <a:ext cx="4984335" cy="5105400"/>
              </a:xfrm>
              <a:blipFill>
                <a:blip r:embed="rId4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1854" y="1449350"/>
            <a:ext cx="846578" cy="695918"/>
            <a:chOff x="6586654" y="1437682"/>
            <a:chExt cx="846578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799540" y="2209800"/>
            <a:ext cx="1250535" cy="773668"/>
            <a:chOff x="6399740" y="1359932"/>
            <a:chExt cx="1250535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829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29168" y="2209800"/>
            <a:ext cx="1250535" cy="773668"/>
            <a:chOff x="6498503" y="1359932"/>
            <a:chExt cx="1250535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78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159665" y="3745468"/>
            <a:ext cx="1250535" cy="750332"/>
            <a:chOff x="6217065" y="1828800"/>
            <a:chExt cx="1250535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257800" y="3733800"/>
            <a:ext cx="1654492" cy="762000"/>
            <a:chOff x="6279735" y="1828800"/>
            <a:chExt cx="1654492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00" y="3352800"/>
            <a:ext cx="1654492" cy="685800"/>
            <a:chOff x="5822535" y="1447800"/>
            <a:chExt cx="1654492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001000" y="3352800"/>
            <a:ext cx="1250535" cy="685800"/>
            <a:chOff x="6432135" y="1447800"/>
            <a:chExt cx="1250535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5441763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6781800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4876802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5441763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7283865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5"/>
            <a:endCxn id="24" idx="1"/>
          </p:cNvCxnSpPr>
          <p:nvPr/>
        </p:nvCxnSpPr>
        <p:spPr>
          <a:xfrm>
            <a:off x="7772628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Ribbon 27"/>
          <p:cNvSpPr/>
          <p:nvPr/>
        </p:nvSpPr>
        <p:spPr>
          <a:xfrm>
            <a:off x="1752600" y="6019800"/>
            <a:ext cx="7001497" cy="83960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answer lies in the exercise on Fibonacci numbers we did in the beginning of this lecture.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08194" y="1106038"/>
            <a:ext cx="15938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4" grpId="0" uiExpand="1" build="p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874789" y="1449350"/>
            <a:ext cx="612860" cy="695918"/>
            <a:chOff x="6586654" y="1437682"/>
            <a:chExt cx="612860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81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392475" y="2209800"/>
            <a:ext cx="1016817" cy="773668"/>
            <a:chOff x="6399740" y="1359932"/>
            <a:chExt cx="1016817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822103" y="2209800"/>
            <a:ext cx="1016817" cy="773668"/>
            <a:chOff x="6498503" y="1359932"/>
            <a:chExt cx="1016817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4938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752600" y="3745468"/>
            <a:ext cx="1016817" cy="750332"/>
            <a:chOff x="6217065" y="1828800"/>
            <a:chExt cx="1016817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452" r="-500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2850735" y="3733800"/>
            <a:ext cx="1016817" cy="762000"/>
            <a:chOff x="6279735" y="1828800"/>
            <a:chExt cx="1016817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452" r="-3704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765135" y="3352800"/>
            <a:ext cx="1264065" cy="685800"/>
            <a:chOff x="5822535" y="1447800"/>
            <a:chExt cx="1264065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486400" y="3429000"/>
            <a:ext cx="1016817" cy="685800"/>
            <a:chOff x="6432135" y="1447800"/>
            <a:chExt cx="1016817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3034698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4374735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2469737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3034698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4876800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2" idx="5"/>
          </p:cNvCxnSpPr>
          <p:nvPr/>
        </p:nvCxnSpPr>
        <p:spPr>
          <a:xfrm>
            <a:off x="5365563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3691983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01129" y="1106038"/>
            <a:ext cx="15938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1C7F42A-3C7D-D14A-9CDF-4913EF7931CD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6A90E6A-662F-524E-8E45-123CE0146A41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7F2DC4-2626-C940-A166-14755072CED3}"/>
              </a:ext>
            </a:extLst>
          </p:cNvPr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00A0D5-FEB5-B244-9088-A23FA22D328D}"/>
              </a:ext>
            </a:extLst>
          </p:cNvPr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2E60020-469E-AC42-9A75-A6B71A3228D2}"/>
                </a:ext>
              </a:extLst>
            </p:cNvPr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732560-A194-3144-89DF-F50160B7D8DA}"/>
                </a:ext>
              </a:extLst>
            </p:cNvPr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B4D29C7-6138-C340-90B4-A81EA752B336}"/>
              </a:ext>
            </a:extLst>
          </p:cNvPr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64B255-D79D-1C4A-B808-522585D3078A}"/>
              </a:ext>
            </a:extLst>
          </p:cNvPr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7" grpId="0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1000" y="1676400"/>
            <a:ext cx="9144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33600" y="3352800"/>
            <a:ext cx="1600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05000" y="4038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05000" y="4419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71" grpId="0" animBg="1"/>
      <p:bldP spid="5" grpId="0" animBg="1"/>
      <p:bldP spid="45" grpId="0" animBg="1"/>
      <p:bldP spid="51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  <a:blipFill rotWithShape="1">
                <a:blip r:embed="rId3"/>
                <a:stretch>
                  <a:fillRect l="-1508" t="-588" r="-18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space requirement of the algorithm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How can you reduce it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)).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Modify the previous algorithm so that it outputs the LCS as well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(The time complexity must not increase asymptotically)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Programming </a:t>
            </a:r>
            <a:r>
              <a:rPr lang="en-US" sz="3600" b="1" dirty="0"/>
              <a:t>algorithm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Expressing the solution </a:t>
            </a:r>
            <a:r>
              <a:rPr lang="en-US" sz="2000" u="sng" dirty="0"/>
              <a:t>recursively.</a:t>
            </a:r>
          </a:p>
          <a:p>
            <a:endParaRPr lang="en-US" sz="2000" dirty="0"/>
          </a:p>
          <a:p>
            <a:r>
              <a:rPr lang="en-US" sz="2000" dirty="0"/>
              <a:t>Overall there are only </a:t>
            </a:r>
            <a:r>
              <a:rPr lang="en-US" sz="2000" u="sng" dirty="0"/>
              <a:t>Polynomial number of </a:t>
            </a:r>
            <a:r>
              <a:rPr lang="en-US" sz="2000" u="sng" dirty="0" err="1"/>
              <a:t>subproblems</a:t>
            </a:r>
            <a:r>
              <a:rPr lang="en-US" sz="2000" u="sng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But there is a </a:t>
            </a:r>
            <a:r>
              <a:rPr lang="en-US" sz="2000" u="sng" dirty="0"/>
              <a:t>huge overlap</a:t>
            </a:r>
            <a:r>
              <a:rPr lang="en-US" sz="2000" dirty="0"/>
              <a:t> among the </a:t>
            </a:r>
            <a:r>
              <a:rPr lang="en-US" sz="2000" dirty="0" err="1"/>
              <a:t>subproblems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So the recursive algorithm takes exponential time </a:t>
            </a:r>
          </a:p>
          <a:p>
            <a:pPr marL="0" indent="0">
              <a:buNone/>
            </a:pPr>
            <a:r>
              <a:rPr lang="en-US" sz="2000" dirty="0"/>
              <a:t>                         (solving same </a:t>
            </a:r>
            <a:r>
              <a:rPr lang="en-US" sz="2000" dirty="0" err="1"/>
              <a:t>subproblem</a:t>
            </a:r>
            <a:r>
              <a:rPr lang="en-US" sz="2000" dirty="0"/>
              <a:t> multiple times).</a:t>
            </a:r>
          </a:p>
          <a:p>
            <a:endParaRPr lang="en-US" sz="2000" dirty="0"/>
          </a:p>
          <a:p>
            <a:r>
              <a:rPr lang="en-US" sz="2000" dirty="0"/>
              <a:t>So we compute the recursive solution </a:t>
            </a:r>
            <a:r>
              <a:rPr lang="en-US" sz="2000" u="sng" dirty="0"/>
              <a:t>iteratively in a bottom-up fashion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(like in  case of Fibonacci numbers). </a:t>
            </a:r>
          </a:p>
          <a:p>
            <a:pPr marL="0" indent="0">
              <a:buNone/>
            </a:pPr>
            <a:r>
              <a:rPr lang="en-US" sz="2000" dirty="0"/>
              <a:t>        This avoids wastage of computation and leads to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579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6E73C5-857F-F545-A846-742E54E02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Revisiting</a:t>
            </a:r>
            <a:r>
              <a:rPr lang="en-US" sz="3200" b="1" dirty="0"/>
              <a:t> the </a:t>
            </a:r>
            <a:r>
              <a:rPr lang="en-US" sz="3200" b="1" u="sng" dirty="0"/>
              <a:t>first problem from ESC101</a:t>
            </a:r>
            <a:br>
              <a:rPr lang="en-US" sz="3200" b="1" dirty="0"/>
            </a:br>
            <a:r>
              <a:rPr lang="en-US" sz="3200" b="1" dirty="0"/>
              <a:t> 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EE48CE-FB32-7471-32D8-01F703691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you solved using </a:t>
            </a:r>
            <a:r>
              <a:rPr lang="en-US" sz="3200" b="1" dirty="0">
                <a:solidFill>
                  <a:srgbClr val="7030A0"/>
                </a:solidFill>
              </a:rPr>
              <a:t>recursion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2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Steps of dynamic programming 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70402"/>
            <a:ext cx="39121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6858000" y="3165477"/>
            <a:ext cx="22860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057" y="5193268"/>
            <a:ext cx="413651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 to compute solution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867761" y="3330295"/>
            <a:ext cx="729736" cy="16891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Fibonacci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400" dirty="0"/>
                  <a:t>)  for all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&gt;</a:t>
                </a:r>
                <a:r>
                  <a:rPr lang="en-US" sz="2400" dirty="0">
                    <a:solidFill>
                      <a:srgbClr val="0070C0"/>
                    </a:solidFill>
                  </a:rPr>
                  <a:t>1;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Algorithms </a:t>
                </a:r>
                <a:r>
                  <a:rPr lang="en-US" sz="2400" dirty="0"/>
                  <a:t>for computing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: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recursive 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Iterative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3657600"/>
                <a:ext cx="1514838" cy="5137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57600"/>
                <a:ext cx="1514838" cy="513795"/>
              </a:xfrm>
              <a:prstGeom prst="rect">
                <a:avLst/>
              </a:prstGeom>
              <a:blipFill>
                <a:blip r:embed="rId3"/>
                <a:stretch>
                  <a:fillRect l="-3306" b="-190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67EEE77-04FE-091A-329D-0B63D757E110}"/>
              </a:ext>
            </a:extLst>
          </p:cNvPr>
          <p:cNvSpPr/>
          <p:nvPr/>
        </p:nvSpPr>
        <p:spPr>
          <a:xfrm>
            <a:off x="1600200" y="3017838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0A1DB-0022-463F-A36D-46496F196106}"/>
              </a:ext>
            </a:extLst>
          </p:cNvPr>
          <p:cNvSpPr/>
          <p:nvPr/>
        </p:nvSpPr>
        <p:spPr>
          <a:xfrm>
            <a:off x="4038600" y="3048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Recursive </a:t>
                </a:r>
                <a:r>
                  <a:rPr lang="en-US" sz="4000" b="1" dirty="0"/>
                  <a:t>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err="1">
                    <a:solidFill>
                      <a:srgbClr val="7030A0"/>
                    </a:solidFill>
                  </a:rPr>
                  <a:t>Rfib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{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return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else 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return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else return( 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Rfib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400" dirty="0"/>
                  <a:t>)   )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686800" cy="5257800"/>
              </a:xfrm>
              <a:blipFill>
                <a:blip r:embed="rId3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37338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307BF8-21CF-C088-3574-535692E6F664}"/>
                  </a:ext>
                </a:extLst>
              </p:cNvPr>
              <p:cNvSpPr txBox="1"/>
              <p:nvPr/>
            </p:nvSpPr>
            <p:spPr>
              <a:xfrm>
                <a:off x="2362200" y="5211762"/>
                <a:ext cx="326647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 time to run for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?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307BF8-21CF-C088-3574-535692E6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11762"/>
                <a:ext cx="3266472" cy="369332"/>
              </a:xfrm>
              <a:prstGeom prst="rect">
                <a:avLst/>
              </a:prstGeom>
              <a:blipFill>
                <a:blip r:embed="rId4"/>
                <a:stretch>
                  <a:fillRect l="-1490" t="-7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miley Face 35">
            <a:extLst>
              <a:ext uri="{FF2B5EF4-FFF2-40B4-BE49-F238E27FC236}">
                <a16:creationId xmlns:a16="http://schemas.microsoft.com/office/drawing/2014/main" id="{EF53549B-4F29-CCFC-570C-C8BF53167ACD}"/>
              </a:ext>
            </a:extLst>
          </p:cNvPr>
          <p:cNvSpPr/>
          <p:nvPr/>
        </p:nvSpPr>
        <p:spPr>
          <a:xfrm>
            <a:off x="8219218" y="48006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5B2E7-A67D-2C2E-C0AF-516ECB21BD45}"/>
              </a:ext>
            </a:extLst>
          </p:cNvPr>
          <p:cNvSpPr txBox="1"/>
          <p:nvPr/>
        </p:nvSpPr>
        <p:spPr>
          <a:xfrm>
            <a:off x="5628672" y="5204103"/>
            <a:ext cx="23201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Hours, days, months 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Cloud Callout 24">
            <a:extLst>
              <a:ext uri="{FF2B5EF4-FFF2-40B4-BE49-F238E27FC236}">
                <a16:creationId xmlns:a16="http://schemas.microsoft.com/office/drawing/2014/main" id="{36408657-27B0-6E73-15F0-D3B86E8810A5}"/>
              </a:ext>
            </a:extLst>
          </p:cNvPr>
          <p:cNvSpPr/>
          <p:nvPr/>
        </p:nvSpPr>
        <p:spPr>
          <a:xfrm>
            <a:off x="1808636" y="5655026"/>
            <a:ext cx="5811364" cy="939171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look at its recursion tree to find the exact cause of its inefficiency.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  <p:bldP spid="5" grpId="0" animBg="1"/>
      <p:bldP spid="35" grpId="0" animBg="1"/>
      <p:bldP spid="36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C87CF46A-88C4-62C2-A81E-F50F9C37955C}"/>
              </a:ext>
            </a:extLst>
          </p:cNvPr>
          <p:cNvSpPr/>
          <p:nvPr/>
        </p:nvSpPr>
        <p:spPr>
          <a:xfrm>
            <a:off x="2768577" y="4072606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60DBD9-73A7-E25D-806C-94639EFBDDAF}"/>
              </a:ext>
            </a:extLst>
          </p:cNvPr>
          <p:cNvSpPr/>
          <p:nvPr/>
        </p:nvSpPr>
        <p:spPr>
          <a:xfrm>
            <a:off x="1356216" y="4066634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FC49FA3-EEE4-32A9-8EA1-03C7EB8045F2}"/>
              </a:ext>
            </a:extLst>
          </p:cNvPr>
          <p:cNvSpPr/>
          <p:nvPr/>
        </p:nvSpPr>
        <p:spPr>
          <a:xfrm>
            <a:off x="-95851" y="5123509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508B34-89DA-D3EA-A4D2-0389770F77AB}"/>
              </a:ext>
            </a:extLst>
          </p:cNvPr>
          <p:cNvSpPr/>
          <p:nvPr/>
        </p:nvSpPr>
        <p:spPr>
          <a:xfrm>
            <a:off x="3152226" y="2997024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91456B3-4348-B560-888F-3D7BA04BF678}"/>
              </a:ext>
            </a:extLst>
          </p:cNvPr>
          <p:cNvSpPr/>
          <p:nvPr/>
        </p:nvSpPr>
        <p:spPr>
          <a:xfrm>
            <a:off x="356801" y="4072923"/>
            <a:ext cx="568272" cy="572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2045989" y="1906550"/>
            <a:ext cx="844270" cy="695918"/>
            <a:chOff x="6586654" y="1437682"/>
            <a:chExt cx="844270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42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427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447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1205898" y="24500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2545935" y="24500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640937" y="33960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1205898" y="3396031"/>
            <a:ext cx="439167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3048000" y="33960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2" idx="5"/>
            <a:endCxn id="24" idx="0"/>
          </p:cNvCxnSpPr>
          <p:nvPr/>
        </p:nvCxnSpPr>
        <p:spPr>
          <a:xfrm>
            <a:off x="3536763" y="3396031"/>
            <a:ext cx="501837" cy="8711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2329" y="1563238"/>
            <a:ext cx="159389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1C7F42A-3C7D-D14A-9CDF-4913EF79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88856"/>
              </p:ext>
            </p:extLst>
          </p:nvPr>
        </p:nvGraphicFramePr>
        <p:xfrm>
          <a:off x="5334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6A90E6A-662F-524E-8E45-123CE0146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97932"/>
              </p:ext>
            </p:extLst>
          </p:nvPr>
        </p:nvGraphicFramePr>
        <p:xfrm>
          <a:off x="5334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/>
              <p:nvPr/>
            </p:nvSpPr>
            <p:spPr>
              <a:xfrm>
                <a:off x="8001000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6400800"/>
                <a:ext cx="3225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7F2DC4-2626-C940-A166-14755072CED3}"/>
              </a:ext>
            </a:extLst>
          </p:cNvPr>
          <p:cNvCxnSpPr/>
          <p:nvPr/>
        </p:nvCxnSpPr>
        <p:spPr>
          <a:xfrm>
            <a:off x="778378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00A0D5-FEB5-B244-9088-A23FA22D328D}"/>
              </a:ext>
            </a:extLst>
          </p:cNvPr>
          <p:cNvGrpSpPr/>
          <p:nvPr/>
        </p:nvGrpSpPr>
        <p:grpSpPr>
          <a:xfrm>
            <a:off x="7490365" y="5880610"/>
            <a:ext cx="815435" cy="801056"/>
            <a:chOff x="3632139" y="5880610"/>
            <a:chExt cx="815435" cy="801056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2E60020-469E-AC42-9A75-A6B71A3228D2}"/>
                </a:ext>
              </a:extLst>
            </p:cNvPr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732560-A194-3144-89DF-F50160B7D8DA}"/>
                </a:ext>
              </a:extLst>
            </p:cNvPr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B4D29C7-6138-C340-90B4-A81EA752B336}"/>
              </a:ext>
            </a:extLst>
          </p:cNvPr>
          <p:cNvSpPr txBox="1"/>
          <p:nvPr/>
        </p:nvSpPr>
        <p:spPr>
          <a:xfrm>
            <a:off x="4800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64B255-D79D-1C4A-B808-522585D3078A}"/>
              </a:ext>
            </a:extLst>
          </p:cNvPr>
          <p:cNvSpPr txBox="1"/>
          <p:nvPr/>
        </p:nvSpPr>
        <p:spPr>
          <a:xfrm>
            <a:off x="5410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74A25E74-A74E-EF19-0ECF-66C800E1DD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Recursive </a:t>
                </a:r>
                <a:r>
                  <a:rPr lang="en-US" sz="4000" b="1" dirty="0"/>
                  <a:t>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74A25E74-A74E-EF19-0ECF-66C800E1D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D3014B-71A8-427C-6E6F-4E0233F4F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144" y="1600200"/>
                <a:ext cx="3448655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algorithm computes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C00000"/>
                        </a:solidFill>
                      </a:rPr>
                      <m:t>F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C00000"/>
                        </a:solidFill>
                      </a:rPr>
                      <m:t>F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…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F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D3014B-71A8-427C-6E6F-4E0233F4F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144" y="1600200"/>
                <a:ext cx="3448655" cy="4525963"/>
              </a:xfrm>
              <a:blipFill>
                <a:blip r:embed="rId5"/>
                <a:stretch>
                  <a:fillRect l="-176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63675" y="2667000"/>
            <a:ext cx="1248227" cy="773668"/>
            <a:chOff x="6399740" y="1359932"/>
            <a:chExt cx="1248227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48227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03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2993303" y="2667000"/>
            <a:ext cx="1248227" cy="773668"/>
            <a:chOff x="6498503" y="1359932"/>
            <a:chExt cx="1248227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48227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0000" r="-2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-76200" y="4202668"/>
            <a:ext cx="1248227" cy="738664"/>
            <a:chOff x="6217065" y="1828800"/>
            <a:chExt cx="1248227" cy="738664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198132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198132"/>
                  <a:ext cx="1248227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90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886200" y="3886200"/>
            <a:ext cx="1447800" cy="685800"/>
            <a:chOff x="6660735" y="1447800"/>
            <a:chExt cx="1447800" cy="685800"/>
          </a:xfrm>
        </p:grpSpPr>
        <p:sp>
          <p:nvSpPr>
            <p:cNvPr id="24" name="Oval 23"/>
            <p:cNvSpPr/>
            <p:nvPr/>
          </p:nvSpPr>
          <p:spPr>
            <a:xfrm>
              <a:off x="6660735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860308" y="1447800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08" y="1447800"/>
                  <a:ext cx="1248227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10000" r="-3902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166660-3FFD-A12F-3A9D-DCFB178DA156}"/>
                  </a:ext>
                </a:extLst>
              </p:cNvPr>
              <p:cNvSpPr txBox="1"/>
              <p:nvPr/>
            </p:nvSpPr>
            <p:spPr>
              <a:xfrm>
                <a:off x="5945665" y="5186402"/>
                <a:ext cx="25866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1800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166660-3FFD-A12F-3A9D-DCFB178DA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5" y="5186402"/>
                <a:ext cx="2586670" cy="369332"/>
              </a:xfrm>
              <a:prstGeom prst="rect">
                <a:avLst/>
              </a:prstGeom>
              <a:blipFill>
                <a:blip r:embed="rId18"/>
                <a:stretch>
                  <a:fillRect l="-1639" t="-8065" r="-93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B5C8D1-2E76-9C94-79AB-68327407FFDB}"/>
                  </a:ext>
                </a:extLst>
              </p:cNvPr>
              <p:cNvSpPr txBox="1"/>
              <p:nvPr/>
            </p:nvSpPr>
            <p:spPr>
              <a:xfrm>
                <a:off x="6860175" y="1987034"/>
                <a:ext cx="885179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times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B5C8D1-2E76-9C94-79AB-6832740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175" y="1987034"/>
                <a:ext cx="885179" cy="369332"/>
              </a:xfrm>
              <a:prstGeom prst="rect">
                <a:avLst/>
              </a:prstGeom>
              <a:blipFill>
                <a:blip r:embed="rId19"/>
                <a:stretch>
                  <a:fillRect t="-9836" r="-616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14655-0239-0D9B-547A-B07CC8F1BEAF}"/>
                  </a:ext>
                </a:extLst>
              </p:cNvPr>
              <p:cNvSpPr txBox="1"/>
              <p:nvPr/>
            </p:nvSpPr>
            <p:spPr>
              <a:xfrm>
                <a:off x="6860175" y="2336097"/>
                <a:ext cx="885179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 times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F14655-0239-0D9B-547A-B07CC8F1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175" y="2336097"/>
                <a:ext cx="885179" cy="369332"/>
              </a:xfrm>
              <a:prstGeom prst="rect">
                <a:avLst/>
              </a:prstGeom>
              <a:blipFill>
                <a:blip r:embed="rId20"/>
                <a:stretch>
                  <a:fillRect t="-8197" r="-616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1E642-592E-ED87-37CD-DF8D1FD9F7FD}"/>
                  </a:ext>
                </a:extLst>
              </p:cNvPr>
              <p:cNvSpPr txBox="1"/>
              <p:nvPr/>
            </p:nvSpPr>
            <p:spPr>
              <a:xfrm>
                <a:off x="6860175" y="3126303"/>
                <a:ext cx="114082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C00000"/>
                        </a:solidFill>
                      </a:rPr>
                      <m:t>F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r>
                  <a:rPr lang="en-IN" dirty="0"/>
                  <a:t>times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1E642-592E-ED87-37CD-DF8D1FD9F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175" y="3126303"/>
                <a:ext cx="1140825" cy="369332"/>
              </a:xfrm>
              <a:prstGeom prst="rect">
                <a:avLst/>
              </a:prstGeom>
              <a:blipFill>
                <a:blip r:embed="rId21"/>
                <a:stretch>
                  <a:fillRect t="-10000" r="-425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EC4D99-01AF-D364-09EF-551C838B437A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52400" y="4462831"/>
            <a:ext cx="380772" cy="816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92E198-4471-36C8-C84B-1CA23EF250A6}"/>
              </a:ext>
            </a:extLst>
          </p:cNvPr>
          <p:cNvCxnSpPr/>
          <p:nvPr/>
        </p:nvCxnSpPr>
        <p:spPr>
          <a:xfrm>
            <a:off x="717361" y="4495800"/>
            <a:ext cx="439167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loud Callout 24">
            <a:extLst>
              <a:ext uri="{FF2B5EF4-FFF2-40B4-BE49-F238E27FC236}">
                <a16:creationId xmlns:a16="http://schemas.microsoft.com/office/drawing/2014/main" id="{47086CB4-CC1E-2EDA-BE7E-A239392D5A62}"/>
              </a:ext>
            </a:extLst>
          </p:cNvPr>
          <p:cNvSpPr/>
          <p:nvPr/>
        </p:nvSpPr>
        <p:spPr>
          <a:xfrm>
            <a:off x="109641" y="5994890"/>
            <a:ext cx="6163565" cy="91100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you able to locate the cause of inefficiency of the recursive algorithm ?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1C390F-8B5C-7D88-7F31-E6020F895E9E}"/>
              </a:ext>
            </a:extLst>
          </p:cNvPr>
          <p:cNvGrpSpPr/>
          <p:nvPr/>
        </p:nvGrpSpPr>
        <p:grpSpPr>
          <a:xfrm>
            <a:off x="1025636" y="5319330"/>
            <a:ext cx="1402037" cy="714136"/>
            <a:chOff x="6660735" y="1828800"/>
            <a:chExt cx="1402037" cy="71413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D165046-407E-B18A-8044-70CD68BA2861}"/>
                </a:ext>
              </a:extLst>
            </p:cNvPr>
            <p:cNvSpPr/>
            <p:nvPr/>
          </p:nvSpPr>
          <p:spPr>
            <a:xfrm>
              <a:off x="6660735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E414585-2721-4A23-A559-8BB23C80504A}"/>
                    </a:ext>
                  </a:extLst>
                </p:cNvPr>
                <p:cNvSpPr txBox="1"/>
                <p:nvPr/>
              </p:nvSpPr>
              <p:spPr>
                <a:xfrm>
                  <a:off x="6814545" y="2173604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E414585-2721-4A23-A559-8BB23C805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545" y="2173604"/>
                  <a:ext cx="1248227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8197" r="-390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A9F44F-B3A2-A43D-6C3F-95F0A7C3A554}"/>
              </a:ext>
            </a:extLst>
          </p:cNvPr>
          <p:cNvGrpSpPr/>
          <p:nvPr/>
        </p:nvGrpSpPr>
        <p:grpSpPr>
          <a:xfrm>
            <a:off x="1485647" y="4518212"/>
            <a:ext cx="388472" cy="388938"/>
            <a:chOff x="68728" y="457200"/>
            <a:chExt cx="388472" cy="38893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F832A77-BC9D-CCBD-739D-29A90361F062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7ACA3E-740E-4EC0-51B0-E3CDB49BA0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30A6E1-ACF6-C043-9C15-4F41B706300F}"/>
              </a:ext>
            </a:extLst>
          </p:cNvPr>
          <p:cNvGrpSpPr/>
          <p:nvPr/>
        </p:nvGrpSpPr>
        <p:grpSpPr>
          <a:xfrm>
            <a:off x="2849720" y="4499615"/>
            <a:ext cx="388472" cy="388938"/>
            <a:chOff x="68728" y="457200"/>
            <a:chExt cx="388472" cy="38893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360F72A-8716-F64E-7F6C-7FE881892A30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336918-39F2-F81F-7C22-6F41DA360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79D536-B2D9-DDF8-2C13-DC75FBF4F077}"/>
              </a:ext>
            </a:extLst>
          </p:cNvPr>
          <p:cNvGrpSpPr/>
          <p:nvPr/>
        </p:nvGrpSpPr>
        <p:grpSpPr>
          <a:xfrm>
            <a:off x="3853058" y="4553754"/>
            <a:ext cx="388472" cy="388938"/>
            <a:chOff x="68728" y="457200"/>
            <a:chExt cx="388472" cy="38893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64A954E-BD38-19F7-D7AC-96092E783C81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F331E45-C54B-F5DC-CAF5-DA2189D30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C667EF-30D9-820D-693B-56BF32577A6D}"/>
              </a:ext>
            </a:extLst>
          </p:cNvPr>
          <p:cNvGrpSpPr/>
          <p:nvPr/>
        </p:nvGrpSpPr>
        <p:grpSpPr>
          <a:xfrm>
            <a:off x="20553" y="5575361"/>
            <a:ext cx="388472" cy="388938"/>
            <a:chOff x="68728" y="457200"/>
            <a:chExt cx="388472" cy="38893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29749C1-EFA3-568F-E2E0-B6A256AC6FF8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4910C3-99A3-C168-31C1-A6B974019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E86EF4F-3513-3FE2-4A5D-2F110F6CF2AC}"/>
              </a:ext>
            </a:extLst>
          </p:cNvPr>
          <p:cNvGrpSpPr/>
          <p:nvPr/>
        </p:nvGrpSpPr>
        <p:grpSpPr>
          <a:xfrm>
            <a:off x="1006797" y="5630862"/>
            <a:ext cx="388472" cy="388938"/>
            <a:chOff x="68728" y="457200"/>
            <a:chExt cx="388472" cy="388938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6E96F1-1ED9-628B-3AEE-A582F1B3FC6A}"/>
                </a:ext>
              </a:extLst>
            </p:cNvPr>
            <p:cNvCxnSpPr>
              <a:cxnSpLocks/>
            </p:cNvCxnSpPr>
            <p:nvPr/>
          </p:nvCxnSpPr>
          <p:spPr>
            <a:xfrm>
              <a:off x="273296" y="457200"/>
              <a:ext cx="183904" cy="38893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F0352EB-C569-0556-E1A1-1260E09B7C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8" y="457200"/>
              <a:ext cx="139851" cy="3810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42573" y="4191000"/>
            <a:ext cx="1248227" cy="762000"/>
            <a:chOff x="6631708" y="1828800"/>
            <a:chExt cx="1248227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631708" y="2221468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708" y="2221468"/>
                  <a:ext cx="1248227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452" r="-303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36335" y="3810000"/>
            <a:ext cx="1264065" cy="685800"/>
            <a:chOff x="5822535" y="1447800"/>
            <a:chExt cx="1264065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248227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6667" r="-303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78BED6-3A20-2E2E-AA86-4C3676413566}"/>
              </a:ext>
            </a:extLst>
          </p:cNvPr>
          <p:cNvGrpSpPr/>
          <p:nvPr/>
        </p:nvGrpSpPr>
        <p:grpSpPr>
          <a:xfrm>
            <a:off x="-105227" y="5257800"/>
            <a:ext cx="1248227" cy="762000"/>
            <a:chOff x="6631708" y="1828800"/>
            <a:chExt cx="1248227" cy="762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DF8433-952F-BD19-2D08-FE38D648E843}"/>
                </a:ext>
              </a:extLst>
            </p:cNvPr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02DB51D-C174-CF91-5572-F5729D38C3F8}"/>
                    </a:ext>
                  </a:extLst>
                </p:cNvPr>
                <p:cNvSpPr txBox="1"/>
                <p:nvPr/>
              </p:nvSpPr>
              <p:spPr>
                <a:xfrm>
                  <a:off x="6631708" y="2221468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7030A0"/>
                          </a:solidFill>
                        </a:rPr>
                        <m:t>Rfib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708" y="2221468"/>
                  <a:ext cx="1248227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452" r="-303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5D1347-E2C4-E6AD-055B-B9A6A8A74737}"/>
              </a:ext>
            </a:extLst>
          </p:cNvPr>
          <p:cNvSpPr txBox="1"/>
          <p:nvPr/>
        </p:nvSpPr>
        <p:spPr>
          <a:xfrm>
            <a:off x="4550881" y="4641970"/>
            <a:ext cx="463524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 us have a table to avoid this </a:t>
            </a:r>
            <a:r>
              <a:rPr lang="en-US" dirty="0" err="1"/>
              <a:t>recomputation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74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2" grpId="0" animBg="1"/>
      <p:bldP spid="82" grpId="1" animBg="1"/>
      <p:bldP spid="59" grpId="0" animBg="1"/>
      <p:bldP spid="59" grpId="1" animBg="1"/>
      <p:bldP spid="29" grpId="0" animBg="1"/>
      <p:bldP spid="37" grpId="0"/>
      <p:bldP spid="43" grpId="0"/>
      <p:bldP spid="44" grpId="0"/>
      <p:bldP spid="2" grpId="0" uiExpand="1" build="p"/>
      <p:bldP spid="46" grpId="0" animBg="1"/>
      <p:bldP spid="3" grpId="0" animBg="1"/>
      <p:bldP spid="4" grpId="0" animBg="1"/>
      <p:bldP spid="31" grpId="0" animBg="1"/>
      <p:bldP spid="52" grpId="0" animBg="1"/>
      <p:bldP spid="52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Iterative </a:t>
                </a:r>
                <a:r>
                  <a:rPr lang="en-US" sz="4000" b="1" dirty="0"/>
                  <a:t>Algorithm for</a:t>
                </a:r>
                <a:r>
                  <a:rPr lang="en-US" sz="4000" dirty="0"/>
                  <a:t>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{     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{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itchFamily="2" charset="2"/>
                  </a:rPr>
                  <a:t>a+b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return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3"/>
                <a:stretch>
                  <a:fillRect l="-185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20" name="Arc 19"/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Longest common subsequence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en-US" sz="3600" b="1" dirty="0">
                <a:solidFill>
                  <a:srgbClr val="7030A0"/>
                </a:solidFill>
              </a:rPr>
              <a:t>subsequence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sequence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Can be stored in an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			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said to be a </a:t>
                </a:r>
                <a:r>
                  <a:rPr lang="en-US" sz="2000" u="sng" dirty="0"/>
                  <a:t>subsequence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obtain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by removing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or more elements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There exists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integers: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such that 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 rotWithShape="1">
                <a:blip r:embed="rId2"/>
                <a:stretch>
                  <a:fillRect l="-70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8800" y="3733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57400" y="37338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733800"/>
            <a:ext cx="3429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33650" y="3733800"/>
            <a:ext cx="3619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38450" y="3733800"/>
            <a:ext cx="5143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88535" y="3497596"/>
            <a:ext cx="1320447" cy="236204"/>
            <a:chOff x="1988535" y="3196598"/>
            <a:chExt cx="1320447" cy="236204"/>
          </a:xfrm>
        </p:grpSpPr>
        <p:sp>
          <p:nvSpPr>
            <p:cNvPr id="21" name="Cross 20"/>
            <p:cNvSpPr/>
            <p:nvPr/>
          </p:nvSpPr>
          <p:spPr>
            <a:xfrm rot="2834682">
              <a:off x="19779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834682">
              <a:off x="24351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834682">
              <a:off x="3120983" y="3207150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blipFill rotWithShape="1">
                <a:blip r:embed="rId4"/>
                <a:stretch>
                  <a:fillRect t="-5714" r="-2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:     </a:t>
                </a:r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7917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[1..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57375" y="1143000"/>
            <a:ext cx="1419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5636566" y="32166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more formal definition ?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67175" y="52578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33600" y="26670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56ECD-1C19-070D-1F7B-919E21CC817C}"/>
              </a:ext>
            </a:extLst>
          </p:cNvPr>
          <p:cNvSpPr/>
          <p:nvPr/>
        </p:nvSpPr>
        <p:spPr>
          <a:xfrm>
            <a:off x="6467801" y="5592763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01C568-96B8-B27F-8F6B-B5288FC158E8}"/>
              </a:ext>
            </a:extLst>
          </p:cNvPr>
          <p:cNvSpPr/>
          <p:nvPr/>
        </p:nvSpPr>
        <p:spPr>
          <a:xfrm>
            <a:off x="1621495" y="2354262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  <p:bldP spid="4" grpId="0" animBg="1"/>
      <p:bldP spid="9" grpId="0"/>
      <p:bldP spid="13" grpId="0"/>
      <p:bldP spid="14" grpId="0" animBg="1"/>
      <p:bldP spid="15" grpId="0"/>
      <p:bldP spid="20" grpId="0" animBg="1"/>
      <p:bldP spid="25" grpId="0" animBg="1"/>
      <p:bldP spid="26" grpId="0" animBg="1"/>
      <p:bldP spid="27" grpId="0" animBg="1"/>
      <p:bldP spid="11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6982</TotalTime>
  <Words>2567</Words>
  <Application>Microsoft Office PowerPoint</Application>
  <PresentationFormat>On-screen Show (4:3)</PresentationFormat>
  <Paragraphs>494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Recursion</vt:lpstr>
      <vt:lpstr>Revisiting the first problem from ESC101  </vt:lpstr>
      <vt:lpstr>Fibonacci numbers </vt:lpstr>
      <vt:lpstr>Recursive algorithm for F(n)</vt:lpstr>
      <vt:lpstr>Recursive algorithm for F(n)</vt:lpstr>
      <vt:lpstr>Iterative Algorithm for F(n)</vt:lpstr>
      <vt:lpstr>Longest common subsequence</vt:lpstr>
      <vt:lpstr>What is a subsequence ?</vt:lpstr>
      <vt:lpstr>Problem Definition</vt:lpstr>
      <vt:lpstr>Observations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Recursive formulation</vt:lpstr>
      <vt:lpstr>Recursive formulation for LCS(n,m)  </vt:lpstr>
      <vt:lpstr>Recursive algorithm for L(n,m) </vt:lpstr>
      <vt:lpstr>Recursive algorithm for L(n,m) </vt:lpstr>
      <vt:lpstr>Recursive algorithm for F(n) </vt:lpstr>
      <vt:lpstr>Recursive algorithm for L(n,m) </vt:lpstr>
      <vt:lpstr>Iterative algorithm for L(n,m) </vt:lpstr>
      <vt:lpstr>Homework</vt:lpstr>
      <vt:lpstr>Dynamic Programming algorithm paradigm</vt:lpstr>
      <vt:lpstr>Steps of dynamic programming based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525</cp:revision>
  <dcterms:created xsi:type="dcterms:W3CDTF">2011-12-03T04:13:03Z</dcterms:created>
  <dcterms:modified xsi:type="dcterms:W3CDTF">2023-09-04T07:45:11Z</dcterms:modified>
</cp:coreProperties>
</file>