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539" r:id="rId2"/>
    <p:sldId id="527" r:id="rId3"/>
    <p:sldId id="506" r:id="rId4"/>
    <p:sldId id="565" r:id="rId5"/>
    <p:sldId id="507" r:id="rId6"/>
    <p:sldId id="501" r:id="rId7"/>
    <p:sldId id="485" r:id="rId8"/>
    <p:sldId id="548" r:id="rId9"/>
    <p:sldId id="549" r:id="rId10"/>
    <p:sldId id="502" r:id="rId11"/>
    <p:sldId id="508" r:id="rId12"/>
    <p:sldId id="566" r:id="rId13"/>
    <p:sldId id="550" r:id="rId14"/>
    <p:sldId id="551" r:id="rId15"/>
    <p:sldId id="552" r:id="rId16"/>
    <p:sldId id="557" r:id="rId17"/>
    <p:sldId id="558" r:id="rId18"/>
    <p:sldId id="559" r:id="rId19"/>
    <p:sldId id="560" r:id="rId20"/>
    <p:sldId id="495" r:id="rId21"/>
    <p:sldId id="562" r:id="rId22"/>
    <p:sldId id="564" r:id="rId23"/>
    <p:sldId id="567" r:id="rId24"/>
    <p:sldId id="561" r:id="rId25"/>
    <p:sldId id="497" r:id="rId26"/>
    <p:sldId id="500" r:id="rId27"/>
    <p:sldId id="499" r:id="rId28"/>
    <p:sldId id="496" r:id="rId29"/>
    <p:sldId id="489" r:id="rId30"/>
    <p:sldId id="503" r:id="rId31"/>
    <p:sldId id="513" r:id="rId32"/>
    <p:sldId id="514" r:id="rId33"/>
    <p:sldId id="515" r:id="rId34"/>
    <p:sldId id="516" r:id="rId35"/>
    <p:sldId id="509" r:id="rId36"/>
    <p:sldId id="510" r:id="rId37"/>
    <p:sldId id="511" r:id="rId38"/>
    <p:sldId id="512" r:id="rId39"/>
    <p:sldId id="568" r:id="rId40"/>
    <p:sldId id="517" r:id="rId41"/>
    <p:sldId id="518" r:id="rId42"/>
    <p:sldId id="569" r:id="rId43"/>
    <p:sldId id="519" r:id="rId44"/>
    <p:sldId id="54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703" autoAdjust="0"/>
  </p:normalViewPr>
  <p:slideViewPr>
    <p:cSldViewPr>
      <p:cViewPr varScale="1">
        <p:scale>
          <a:sx n="108" d="100"/>
          <a:sy n="108" d="100"/>
        </p:scale>
        <p:origin x="11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30.png"/><Relationship Id="rId21" Type="http://schemas.openxmlformats.org/officeDocument/2006/relationships/image" Target="../media/image20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23" Type="http://schemas.openxmlformats.org/officeDocument/2006/relationships/image" Target="../media/image33.png"/><Relationship Id="rId10" Type="http://schemas.openxmlformats.org/officeDocument/2006/relationships/image" Target="../media/image221.png"/><Relationship Id="rId19" Type="http://schemas.openxmlformats.org/officeDocument/2006/relationships/image" Target="../media/image30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Relationship Id="rId14" Type="http://schemas.openxmlformats.org/officeDocument/2006/relationships/image" Target="../media/image25.png"/><Relationship Id="rId2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6.png"/><Relationship Id="rId5" Type="http://schemas.openxmlformats.org/officeDocument/2006/relationships/image" Target="../media/image15.png"/><Relationship Id="rId10" Type="http://schemas.openxmlformats.org/officeDocument/2006/relationships/image" Target="../media/image35.png"/><Relationship Id="rId4" Type="http://schemas.openxmlformats.org/officeDocument/2006/relationships/image" Target="../media/image140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1.png"/><Relationship Id="rId4" Type="http://schemas.openxmlformats.org/officeDocument/2006/relationships/image" Target="../media/image340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9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41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4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8" Type="http://schemas.openxmlformats.org/officeDocument/2006/relationships/image" Target="../media/image70.png"/><Relationship Id="rId12" Type="http://schemas.openxmlformats.org/officeDocument/2006/relationships/image" Target="../media/image3.png"/><Relationship Id="rId7" Type="http://schemas.openxmlformats.org/officeDocument/2006/relationships/image" Target="../media/image60.png"/><Relationship Id="rId17" Type="http://schemas.openxmlformats.org/officeDocument/2006/relationships/image" Target="../media/image10.png"/><Relationship Id="rId2" Type="http://schemas.openxmlformats.org/officeDocument/2006/relationships/image" Target="../media/image11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1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image" Target="../media/image12.png"/><Relationship Id="rId4" Type="http://schemas.openxmlformats.org/officeDocument/2006/relationships/image" Target="../media/image31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17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 - II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1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/>
                  <a:t>: Compute triangulation of minimum cost.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>
                <a:blip r:embed="rId2"/>
                <a:stretch>
                  <a:fillRect l="-741" t="-520" b="-2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4478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95600" y="6096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5000" y="1371600"/>
            <a:ext cx="4207328" cy="424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5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E922-E6DF-1E9C-E23E-BCD8EBF7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Attempt </a:t>
            </a:r>
            <a:r>
              <a:rPr lang="en-US" sz="4400" b="1" dirty="0">
                <a:solidFill>
                  <a:srgbClr val="0070C0"/>
                </a:solidFill>
              </a:rPr>
              <a:t>1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6127-1023-F4F1-DA3A-F096FD1C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us count the </a:t>
            </a:r>
            <a:r>
              <a:rPr lang="en-US" sz="2000" u="sng" dirty="0"/>
              <a:t>number of all possible triangulations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it is </a:t>
            </a:r>
            <a:r>
              <a:rPr lang="en-US" sz="2000" u="sng" dirty="0"/>
              <a:t>polynomial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             we have </a:t>
            </a:r>
            <a:r>
              <a:rPr lang="en-US" sz="2000" u="sng" dirty="0"/>
              <a:t>a polynomial time algorithm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45E38-690E-773A-C68C-B1C2B31A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FD1E9-6FCF-9A9F-0F15-F793602EDDAC}"/>
              </a:ext>
            </a:extLst>
          </p:cNvPr>
          <p:cNvSpPr txBox="1"/>
          <p:nvPr/>
        </p:nvSpPr>
        <p:spPr>
          <a:xfrm>
            <a:off x="5020374" y="3810000"/>
            <a:ext cx="33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to compute optimal triangulation.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2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explore the triangles to which side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 may belong in any triangulation.</a:t>
                </a:r>
              </a:p>
            </p:txBody>
          </p:sp>
        </mc:Choice>
        <mc:Fallback xmlns="">
          <p:sp>
            <p:nvSpPr>
              <p:cNvPr id="85" name="Content Placeholder 8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5257800"/>
              </a:xfrm>
              <a:blipFill>
                <a:blip r:embed="rId2"/>
                <a:stretch>
                  <a:fillRect l="-702" r="-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3861786" y="4891596"/>
            <a:ext cx="2334828" cy="745724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4828" h="745724">
                <a:moveTo>
                  <a:pt x="0" y="736847"/>
                </a:moveTo>
                <a:lnTo>
                  <a:pt x="2334828" y="0"/>
                </a:lnTo>
                <a:lnTo>
                  <a:pt x="1606859" y="745724"/>
                </a:lnTo>
                <a:lnTo>
                  <a:pt x="0" y="73684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4876800"/>
            <a:ext cx="2362200" cy="762000"/>
            <a:chOff x="3810000" y="4876800"/>
            <a:chExt cx="2362200" cy="7620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10200" y="4876800"/>
              <a:ext cx="7620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B6F22BE-42AE-2F3E-33AD-C0CCC78FA30C}"/>
              </a:ext>
            </a:extLst>
          </p:cNvPr>
          <p:cNvSpPr/>
          <p:nvPr/>
        </p:nvSpPr>
        <p:spPr>
          <a:xfrm>
            <a:off x="3869412" y="6281456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14" grpId="0" animBg="1"/>
      <p:bldP spid="5" grpId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3861785" y="3897867"/>
            <a:ext cx="2581639" cy="1730575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4828" h="741918">
                <a:moveTo>
                  <a:pt x="0" y="736847"/>
                </a:moveTo>
                <a:lnTo>
                  <a:pt x="2334828" y="0"/>
                </a:lnTo>
                <a:lnTo>
                  <a:pt x="1454310" y="741918"/>
                </a:lnTo>
                <a:lnTo>
                  <a:pt x="0" y="73684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3886200"/>
            <a:ext cx="2590800" cy="1752600"/>
            <a:chOff x="3810000" y="3886200"/>
            <a:chExt cx="2590800" cy="1752600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V="1">
              <a:off x="3810000" y="3886200"/>
              <a:ext cx="25908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V="1">
              <a:off x="5410200" y="3886200"/>
              <a:ext cx="9906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3861786" y="2514599"/>
            <a:ext cx="2124440" cy="3119194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4828" h="743193">
                <a:moveTo>
                  <a:pt x="0" y="743193"/>
                </a:moveTo>
                <a:lnTo>
                  <a:pt x="2334828" y="0"/>
                </a:lnTo>
                <a:lnTo>
                  <a:pt x="1747014" y="739803"/>
                </a:lnTo>
                <a:lnTo>
                  <a:pt x="0" y="74319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2524957"/>
            <a:ext cx="2124440" cy="3113843"/>
            <a:chOff x="3810000" y="3886200"/>
            <a:chExt cx="2590800" cy="1752600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V="1">
              <a:off x="3810000" y="3886200"/>
              <a:ext cx="25908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V="1">
              <a:off x="5750306" y="3886200"/>
              <a:ext cx="650494" cy="175259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3861787" y="2052394"/>
            <a:ext cx="1580104" cy="3581399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886" h="743193">
                <a:moveTo>
                  <a:pt x="0" y="743193"/>
                </a:moveTo>
                <a:lnTo>
                  <a:pt x="2334828" y="0"/>
                </a:lnTo>
                <a:lnTo>
                  <a:pt x="3048886" y="737961"/>
                </a:lnTo>
                <a:lnTo>
                  <a:pt x="0" y="74319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2057400"/>
            <a:ext cx="1591039" cy="3581401"/>
            <a:chOff x="3810000" y="3623039"/>
            <a:chExt cx="1940306" cy="2015761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V="1">
              <a:off x="3810000" y="3623040"/>
              <a:ext cx="1486840" cy="201576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H="1" flipV="1">
              <a:off x="5296840" y="3623039"/>
              <a:ext cx="453466" cy="201575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3012205" y="2576180"/>
            <a:ext cx="2429685" cy="3057614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193" h="634500">
                <a:moveTo>
                  <a:pt x="1639307" y="634500"/>
                </a:moveTo>
                <a:lnTo>
                  <a:pt x="0" y="0"/>
                </a:lnTo>
                <a:lnTo>
                  <a:pt x="4688193" y="629268"/>
                </a:lnTo>
                <a:lnTo>
                  <a:pt x="1639307" y="6345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14425" y="2590799"/>
            <a:ext cx="2429239" cy="3048000"/>
            <a:chOff x="2787797" y="3923259"/>
            <a:chExt cx="2962509" cy="1715541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H="1" flipV="1">
              <a:off x="2787797" y="3923259"/>
              <a:ext cx="1022203" cy="17155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H="1" flipV="1">
              <a:off x="2787797" y="3923259"/>
              <a:ext cx="2962509" cy="17155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2470667" y="3579357"/>
            <a:ext cx="2971223" cy="2054437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3116" h="426326">
                <a:moveTo>
                  <a:pt x="2684230" y="426326"/>
                </a:moveTo>
                <a:lnTo>
                  <a:pt x="0" y="0"/>
                </a:lnTo>
                <a:lnTo>
                  <a:pt x="5733116" y="421094"/>
                </a:lnTo>
                <a:lnTo>
                  <a:pt x="2684230" y="42632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81025" y="3581401"/>
            <a:ext cx="2962639" cy="2057400"/>
            <a:chOff x="2137304" y="4480810"/>
            <a:chExt cx="3613002" cy="1157990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H="1" flipV="1">
              <a:off x="2137304" y="4480810"/>
              <a:ext cx="1672696" cy="11579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H="1" flipV="1">
              <a:off x="2137304" y="4480810"/>
              <a:ext cx="3613002" cy="11579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3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CA2E4D-26D0-23F4-AFB1-AE0AC76F494D}"/>
              </a:ext>
            </a:extLst>
          </p:cNvPr>
          <p:cNvSpPr/>
          <p:nvPr/>
        </p:nvSpPr>
        <p:spPr>
          <a:xfrm>
            <a:off x="2958939" y="4946519"/>
            <a:ext cx="2438563" cy="687276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5323" h="142620">
                <a:moveTo>
                  <a:pt x="1742086" y="142620"/>
                </a:moveTo>
                <a:lnTo>
                  <a:pt x="0" y="0"/>
                </a:lnTo>
                <a:lnTo>
                  <a:pt x="4705323" y="141072"/>
                </a:lnTo>
                <a:lnTo>
                  <a:pt x="1742086" y="14262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29176" y="4941330"/>
            <a:ext cx="2514488" cy="697468"/>
            <a:chOff x="2683834" y="5246236"/>
            <a:chExt cx="3066472" cy="392564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H="1" flipV="1">
              <a:off x="2746851" y="5259369"/>
              <a:ext cx="1063148" cy="3794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H="1" flipV="1">
              <a:off x="2683834" y="5246236"/>
              <a:ext cx="3066472" cy="39256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CC4095-9351-6E03-1596-41E1F709CFD9}"/>
                  </a:ext>
                </a:extLst>
              </p:cNvPr>
              <p:cNvSpPr txBox="1"/>
              <p:nvPr/>
            </p:nvSpPr>
            <p:spPr>
              <a:xfrm>
                <a:off x="3608789" y="6308725"/>
                <a:ext cx="23900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Exactly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triangles.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CC4095-9351-6E03-1596-41E1F709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789" y="6308725"/>
                <a:ext cx="2390013" cy="369332"/>
              </a:xfrm>
              <a:prstGeom prst="rect">
                <a:avLst/>
              </a:prstGeom>
              <a:blipFill>
                <a:blip r:embed="rId8"/>
                <a:stretch>
                  <a:fillRect l="-2296" t="-10000" r="-102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4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BA22F-6FC8-5D42-8AC5-A912A180A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last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8C61D0-144A-944F-BA18-148FCC664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02BD1B0-B6AC-7518-EF5B-62B8E5575885}"/>
              </a:ext>
            </a:extLst>
          </p:cNvPr>
          <p:cNvSpPr/>
          <p:nvPr/>
        </p:nvSpPr>
        <p:spPr>
          <a:xfrm>
            <a:off x="3861787" y="2061275"/>
            <a:ext cx="1562349" cy="3572520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  <a:gd name="connsiteX0" fmla="*/ 0 w 2963237"/>
              <a:gd name="connsiteY0" fmla="*/ 741351 h 741351"/>
              <a:gd name="connsiteX1" fmla="*/ 2386217 w 2963237"/>
              <a:gd name="connsiteY1" fmla="*/ 0 h 741351"/>
              <a:gd name="connsiteX2" fmla="*/ 2963237 w 2963237"/>
              <a:gd name="connsiteY2" fmla="*/ 739803 h 741351"/>
              <a:gd name="connsiteX3" fmla="*/ 0 w 2963237"/>
              <a:gd name="connsiteY3" fmla="*/ 741351 h 741351"/>
              <a:gd name="connsiteX0" fmla="*/ 0 w 3014627"/>
              <a:gd name="connsiteY0" fmla="*/ 741351 h 741351"/>
              <a:gd name="connsiteX1" fmla="*/ 2386217 w 3014627"/>
              <a:gd name="connsiteY1" fmla="*/ 0 h 741351"/>
              <a:gd name="connsiteX2" fmla="*/ 3014627 w 3014627"/>
              <a:gd name="connsiteY2" fmla="*/ 739803 h 741351"/>
              <a:gd name="connsiteX3" fmla="*/ 0 w 3014627"/>
              <a:gd name="connsiteY3" fmla="*/ 741351 h 74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4627" h="741351">
                <a:moveTo>
                  <a:pt x="0" y="741351"/>
                </a:moveTo>
                <a:lnTo>
                  <a:pt x="2386217" y="0"/>
                </a:lnTo>
                <a:lnTo>
                  <a:pt x="3014627" y="739803"/>
                </a:lnTo>
                <a:lnTo>
                  <a:pt x="0" y="74135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B1D664-F0F3-B8C2-64CD-E89052662CF7}"/>
              </a:ext>
            </a:extLst>
          </p:cNvPr>
          <p:cNvGrpSpPr/>
          <p:nvPr/>
        </p:nvGrpSpPr>
        <p:grpSpPr>
          <a:xfrm>
            <a:off x="3852623" y="2069067"/>
            <a:ext cx="1591039" cy="3569731"/>
            <a:chOff x="3809999" y="3629607"/>
            <a:chExt cx="1940307" cy="200919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B372BE-3DEE-FF24-D2E6-69F919C6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999" y="3629607"/>
              <a:ext cx="1508291" cy="20091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BFC96C9-FFC0-296F-1A5E-B617CAB60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8291" y="3629607"/>
              <a:ext cx="432015" cy="20091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D5B8E8-75CF-D062-B1FD-08B7555205CF}"/>
                  </a:ext>
                </a:extLst>
              </p:cNvPr>
              <p:cNvSpPr txBox="1"/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D5B8E8-75CF-D062-B1FD-08B75552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B056660-3354-F562-570E-0D4FA67FD452}"/>
              </a:ext>
            </a:extLst>
          </p:cNvPr>
          <p:cNvSpPr txBox="1"/>
          <p:nvPr/>
        </p:nvSpPr>
        <p:spPr>
          <a:xfrm>
            <a:off x="9743607" y="374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F0451C-3412-6AB4-1249-B4D5937DC508}"/>
                  </a:ext>
                </a:extLst>
              </p:cNvPr>
              <p:cNvSpPr txBox="1"/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: The number of possible triangulations of polygon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sides.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F0451C-3412-6AB4-1249-B4D5937D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blipFill>
                <a:blip r:embed="rId10"/>
                <a:stretch>
                  <a:fillRect l="-183" t="-909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730C63-CB73-2509-EC01-B6B390F48376}"/>
                  </a:ext>
                </a:extLst>
              </p:cNvPr>
              <p:cNvSpPr txBox="1"/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730C63-CB73-2509-EC01-B6B390F48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475A02-004C-8349-56C6-11A5537618E5}"/>
                  </a:ext>
                </a:extLst>
              </p:cNvPr>
              <p:cNvSpPr txBox="1"/>
              <p:nvPr/>
            </p:nvSpPr>
            <p:spPr>
              <a:xfrm>
                <a:off x="3608789" y="6308725"/>
                <a:ext cx="23900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Exactly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triangles.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475A02-004C-8349-56C6-11A553761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789" y="6308725"/>
                <a:ext cx="2390013" cy="369332"/>
              </a:xfrm>
              <a:prstGeom prst="rect">
                <a:avLst/>
              </a:prstGeom>
              <a:blipFill>
                <a:blip r:embed="rId9"/>
                <a:stretch>
                  <a:fillRect l="-2296" t="-10000" r="-102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Callout 2">
                <a:extLst>
                  <a:ext uri="{FF2B5EF4-FFF2-40B4-BE49-F238E27FC236}">
                    <a16:creationId xmlns:a16="http://schemas.microsoft.com/office/drawing/2014/main" id="{30CF1DC6-3A6C-8003-8CAA-C860D0139131}"/>
                  </a:ext>
                </a:extLst>
              </p:cNvPr>
              <p:cNvSpPr/>
              <p:nvPr/>
            </p:nvSpPr>
            <p:spPr>
              <a:xfrm>
                <a:off x="5592365" y="4976037"/>
                <a:ext cx="3713990" cy="1075812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many triangulations are there in which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appears ?</a:t>
                </a:r>
              </a:p>
            </p:txBody>
          </p:sp>
        </mc:Choice>
        <mc:Fallback xmlns="">
          <p:sp>
            <p:nvSpPr>
              <p:cNvPr id="12" name="Cloud Callout 2">
                <a:extLst>
                  <a:ext uri="{FF2B5EF4-FFF2-40B4-BE49-F238E27FC236}">
                    <a16:creationId xmlns:a16="http://schemas.microsoft.com/office/drawing/2014/main" id="{30CF1DC6-3A6C-8003-8CAA-C860D0139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365" y="4976037"/>
                <a:ext cx="3713990" cy="1075812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5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5" grpId="0"/>
      <p:bldP spid="27" grpId="0"/>
      <p:bldP spid="28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02BD1B0-B6AC-7518-EF5B-62B8E5575885}"/>
              </a:ext>
            </a:extLst>
          </p:cNvPr>
          <p:cNvSpPr/>
          <p:nvPr/>
        </p:nvSpPr>
        <p:spPr>
          <a:xfrm>
            <a:off x="3861787" y="2061275"/>
            <a:ext cx="1562349" cy="3572520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  <a:gd name="connsiteX0" fmla="*/ 0 w 2963237"/>
              <a:gd name="connsiteY0" fmla="*/ 741351 h 741351"/>
              <a:gd name="connsiteX1" fmla="*/ 2386217 w 2963237"/>
              <a:gd name="connsiteY1" fmla="*/ 0 h 741351"/>
              <a:gd name="connsiteX2" fmla="*/ 2963237 w 2963237"/>
              <a:gd name="connsiteY2" fmla="*/ 739803 h 741351"/>
              <a:gd name="connsiteX3" fmla="*/ 0 w 2963237"/>
              <a:gd name="connsiteY3" fmla="*/ 741351 h 741351"/>
              <a:gd name="connsiteX0" fmla="*/ 0 w 3014627"/>
              <a:gd name="connsiteY0" fmla="*/ 741351 h 741351"/>
              <a:gd name="connsiteX1" fmla="*/ 2386217 w 3014627"/>
              <a:gd name="connsiteY1" fmla="*/ 0 h 741351"/>
              <a:gd name="connsiteX2" fmla="*/ 3014627 w 3014627"/>
              <a:gd name="connsiteY2" fmla="*/ 739803 h 741351"/>
              <a:gd name="connsiteX3" fmla="*/ 0 w 3014627"/>
              <a:gd name="connsiteY3" fmla="*/ 741351 h 74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4627" h="741351">
                <a:moveTo>
                  <a:pt x="0" y="741351"/>
                </a:moveTo>
                <a:lnTo>
                  <a:pt x="2386217" y="0"/>
                </a:lnTo>
                <a:lnTo>
                  <a:pt x="3014627" y="739803"/>
                </a:lnTo>
                <a:lnTo>
                  <a:pt x="0" y="74135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705600" y="1139439"/>
            <a:ext cx="254557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B1D664-F0F3-B8C2-64CD-E89052662CF7}"/>
              </a:ext>
            </a:extLst>
          </p:cNvPr>
          <p:cNvGrpSpPr/>
          <p:nvPr/>
        </p:nvGrpSpPr>
        <p:grpSpPr>
          <a:xfrm>
            <a:off x="3852623" y="2069067"/>
            <a:ext cx="1591039" cy="3569731"/>
            <a:chOff x="3809999" y="3629607"/>
            <a:chExt cx="1940307" cy="200919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B372BE-3DEE-FF24-D2E6-69F919C6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999" y="3629607"/>
              <a:ext cx="1508291" cy="20091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BFC96C9-FFC0-296F-1A5E-B617CAB60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8291" y="3629607"/>
              <a:ext cx="432015" cy="20091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A17EF7-A008-0FAC-53AF-869767849C44}"/>
                  </a:ext>
                </a:extLst>
              </p:cNvPr>
              <p:cNvSpPr txBox="1"/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A17EF7-A008-0FAC-53AF-869767849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DB8B9-3B5F-699F-D69A-5DBD0F80C36E}"/>
                  </a:ext>
                </a:extLst>
              </p:cNvPr>
              <p:cNvSpPr txBox="1"/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DB8B9-3B5F-699F-D69A-5DBD0F80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143C9E-619E-0E65-FD1D-29802E617D3B}"/>
                  </a:ext>
                </a:extLst>
              </p:cNvPr>
              <p:cNvSpPr txBox="1"/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: The number of possible triangulations of polygon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sides.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143C9E-619E-0E65-FD1D-29802E617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blipFill>
                <a:blip r:embed="rId11"/>
                <a:stretch>
                  <a:fillRect l="-183" t="-909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loud Callout 2">
                <a:extLst>
                  <a:ext uri="{FF2B5EF4-FFF2-40B4-BE49-F238E27FC236}">
                    <a16:creationId xmlns:a16="http://schemas.microsoft.com/office/drawing/2014/main" id="{17D4381D-8E96-DC73-818D-C5AC4E8A6800}"/>
                  </a:ext>
                </a:extLst>
              </p:cNvPr>
              <p:cNvSpPr/>
              <p:nvPr/>
            </p:nvSpPr>
            <p:spPr>
              <a:xfrm>
                <a:off x="5592365" y="4976037"/>
                <a:ext cx="3713990" cy="1075812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many triangulations are there in which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appears ?</a:t>
                </a:r>
              </a:p>
            </p:txBody>
          </p:sp>
        </mc:Choice>
        <mc:Fallback xmlns="">
          <p:sp>
            <p:nvSpPr>
              <p:cNvPr id="14" name="Cloud Callout 2">
                <a:extLst>
                  <a:ext uri="{FF2B5EF4-FFF2-40B4-BE49-F238E27FC236}">
                    <a16:creationId xmlns:a16="http://schemas.microsoft.com/office/drawing/2014/main" id="{17D4381D-8E96-DC73-818D-C5AC4E8A6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365" y="4976037"/>
                <a:ext cx="3713990" cy="1075812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6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02BD1B0-B6AC-7518-EF5B-62B8E5575885}"/>
              </a:ext>
            </a:extLst>
          </p:cNvPr>
          <p:cNvSpPr/>
          <p:nvPr/>
        </p:nvSpPr>
        <p:spPr>
          <a:xfrm>
            <a:off x="3861787" y="2061275"/>
            <a:ext cx="1562349" cy="3572520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  <a:gd name="connsiteX0" fmla="*/ 0 w 2963237"/>
              <a:gd name="connsiteY0" fmla="*/ 741351 h 741351"/>
              <a:gd name="connsiteX1" fmla="*/ 2386217 w 2963237"/>
              <a:gd name="connsiteY1" fmla="*/ 0 h 741351"/>
              <a:gd name="connsiteX2" fmla="*/ 2963237 w 2963237"/>
              <a:gd name="connsiteY2" fmla="*/ 739803 h 741351"/>
              <a:gd name="connsiteX3" fmla="*/ 0 w 2963237"/>
              <a:gd name="connsiteY3" fmla="*/ 741351 h 741351"/>
              <a:gd name="connsiteX0" fmla="*/ 0 w 3014627"/>
              <a:gd name="connsiteY0" fmla="*/ 741351 h 741351"/>
              <a:gd name="connsiteX1" fmla="*/ 2386217 w 3014627"/>
              <a:gd name="connsiteY1" fmla="*/ 0 h 741351"/>
              <a:gd name="connsiteX2" fmla="*/ 3014627 w 3014627"/>
              <a:gd name="connsiteY2" fmla="*/ 739803 h 741351"/>
              <a:gd name="connsiteX3" fmla="*/ 0 w 3014627"/>
              <a:gd name="connsiteY3" fmla="*/ 741351 h 74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4627" h="741351">
                <a:moveTo>
                  <a:pt x="0" y="741351"/>
                </a:moveTo>
                <a:lnTo>
                  <a:pt x="2386217" y="0"/>
                </a:lnTo>
                <a:lnTo>
                  <a:pt x="3014627" y="739803"/>
                </a:lnTo>
                <a:lnTo>
                  <a:pt x="0" y="74135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</a:t>
            </a:r>
            <a:r>
              <a:rPr lang="en-US" sz="3200" b="1" dirty="0">
                <a:solidFill>
                  <a:srgbClr val="0070C0"/>
                </a:solidFill>
              </a:rPr>
              <a:t>many </a:t>
            </a:r>
            <a:r>
              <a:rPr lang="en-US" sz="3200" b="1" dirty="0"/>
              <a:t>possible triangulations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B1D664-F0F3-B8C2-64CD-E89052662CF7}"/>
              </a:ext>
            </a:extLst>
          </p:cNvPr>
          <p:cNvGrpSpPr/>
          <p:nvPr/>
        </p:nvGrpSpPr>
        <p:grpSpPr>
          <a:xfrm>
            <a:off x="3852623" y="2069067"/>
            <a:ext cx="1591039" cy="3569731"/>
            <a:chOff x="3809999" y="3629607"/>
            <a:chExt cx="1940307" cy="200919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B372BE-3DEE-FF24-D2E6-69F919C6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999" y="3629607"/>
              <a:ext cx="1508291" cy="20091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BFC96C9-FFC0-296F-1A5E-B617CAB60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8291" y="3629607"/>
              <a:ext cx="432015" cy="20091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4B0DDE-40DE-10F2-1B9B-9BDB1EC56AFF}"/>
                  </a:ext>
                </a:extLst>
              </p:cNvPr>
              <p:cNvSpPr txBox="1"/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4B0DDE-40DE-10F2-1B9B-9BDB1EC56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7" y="1143000"/>
                <a:ext cx="769313" cy="400110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1926D0-E904-D175-98F1-9167697959F0}"/>
                  </a:ext>
                </a:extLst>
              </p:cNvPr>
              <p:cNvSpPr txBox="1"/>
              <p:nvPr/>
            </p:nvSpPr>
            <p:spPr>
              <a:xfrm>
                <a:off x="5494503" y="3530024"/>
                <a:ext cx="7660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1926D0-E904-D175-98F1-916769795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503" y="3530024"/>
                <a:ext cx="766044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33D4B7-D5BB-EE2F-886A-70D6EA9764B7}"/>
                  </a:ext>
                </a:extLst>
              </p:cNvPr>
              <p:cNvSpPr txBox="1"/>
              <p:nvPr/>
            </p:nvSpPr>
            <p:spPr>
              <a:xfrm>
                <a:off x="2743200" y="3576656"/>
                <a:ext cx="1673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33D4B7-D5BB-EE2F-886A-70D6EA97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576656"/>
                <a:ext cx="1673279" cy="400110"/>
              </a:xfrm>
              <a:prstGeom prst="rect">
                <a:avLst/>
              </a:prstGeom>
              <a:blipFill>
                <a:blip r:embed="rId1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440914-689F-A283-547E-34D5BF5155BC}"/>
                  </a:ext>
                </a:extLst>
              </p:cNvPr>
              <p:cNvSpPr txBox="1"/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440914-689F-A283-547E-34D5BF515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8" y="2190690"/>
                <a:ext cx="125015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E0009-629A-816E-0709-CF718585C2A3}"/>
                  </a:ext>
                </a:extLst>
              </p:cNvPr>
              <p:cNvSpPr txBox="1"/>
              <p:nvPr/>
            </p:nvSpPr>
            <p:spPr>
              <a:xfrm>
                <a:off x="990600" y="5433065"/>
                <a:ext cx="7660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E0009-629A-816E-0709-CF718585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33065"/>
                <a:ext cx="766044" cy="400110"/>
              </a:xfrm>
              <a:prstGeom prst="rect">
                <a:avLst/>
              </a:prstGeom>
              <a:blipFill>
                <a:blip r:embed="rId1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2233A0-0AAB-2361-6737-F2B3C990DEA2}"/>
                  </a:ext>
                </a:extLst>
              </p:cNvPr>
              <p:cNvSpPr txBox="1"/>
              <p:nvPr/>
            </p:nvSpPr>
            <p:spPr>
              <a:xfrm>
                <a:off x="1755721" y="5440735"/>
                <a:ext cx="16845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2233A0-0AAB-2361-6737-F2B3C990D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21" y="5440735"/>
                <a:ext cx="1684500" cy="400110"/>
              </a:xfrm>
              <a:prstGeom prst="rect">
                <a:avLst/>
              </a:prstGeom>
              <a:blipFill>
                <a:blip r:embed="rId1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E85F38-D379-ADBD-5B68-2FD9B976484A}"/>
                  </a:ext>
                </a:extLst>
              </p:cNvPr>
              <p:cNvSpPr txBox="1"/>
              <p:nvPr/>
            </p:nvSpPr>
            <p:spPr>
              <a:xfrm>
                <a:off x="1540042" y="5424752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E85F38-D379-ADBD-5B68-2FD9B976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42" y="5424752"/>
                <a:ext cx="42511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EEE2B8-B567-5BBF-5CB0-DEE8BFB019C1}"/>
                  </a:ext>
                </a:extLst>
              </p:cNvPr>
              <p:cNvSpPr txBox="1"/>
              <p:nvPr/>
            </p:nvSpPr>
            <p:spPr>
              <a:xfrm>
                <a:off x="102992" y="5181600"/>
                <a:ext cx="1313116" cy="88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EEE2B8-B567-5BBF-5CB0-DEE8BFB01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2" y="5181600"/>
                <a:ext cx="1313116" cy="886525"/>
              </a:xfrm>
              <a:prstGeom prst="rect">
                <a:avLst/>
              </a:prstGeom>
              <a:blipFill>
                <a:blip r:embed="rId16"/>
                <a:stretch>
                  <a:fillRect l="-92308" t="-178571" r="-13462" b="-25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E559C-691C-2486-83E0-FF71D23A20A0}"/>
                  </a:ext>
                </a:extLst>
              </p:cNvPr>
              <p:cNvSpPr txBox="1"/>
              <p:nvPr/>
            </p:nvSpPr>
            <p:spPr>
              <a:xfrm>
                <a:off x="-82129" y="5996409"/>
                <a:ext cx="1642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E559C-691C-2486-83E0-FF71D23A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129" y="5996409"/>
                <a:ext cx="16428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1C15E5-8B07-E09D-2154-21E2530EA6A0}"/>
                  </a:ext>
                </a:extLst>
              </p:cNvPr>
              <p:cNvSpPr txBox="1"/>
              <p:nvPr/>
            </p:nvSpPr>
            <p:spPr>
              <a:xfrm>
                <a:off x="457200" y="1828800"/>
                <a:ext cx="1250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1C15E5-8B07-E09D-2154-21E2530E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1250150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9890E2-1CF8-6349-4BF3-0F6759C3C66E}"/>
                  </a:ext>
                </a:extLst>
              </p:cNvPr>
              <p:cNvSpPr txBox="1"/>
              <p:nvPr/>
            </p:nvSpPr>
            <p:spPr>
              <a:xfrm>
                <a:off x="140467" y="6406143"/>
                <a:ext cx="389311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# rooted binary trees on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nodes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9890E2-1CF8-6349-4BF3-0F6759C3C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7" y="6406143"/>
                <a:ext cx="3893117" cy="369332"/>
              </a:xfrm>
              <a:prstGeom prst="rect">
                <a:avLst/>
              </a:prstGeom>
              <a:blipFill>
                <a:blip r:embed="rId19"/>
                <a:stretch>
                  <a:fillRect l="-1252" t="-10000" r="-46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2FB441-C896-189E-26C5-0858C6CCAF02}"/>
                  </a:ext>
                </a:extLst>
              </p:cNvPr>
              <p:cNvSpPr txBox="1"/>
              <p:nvPr/>
            </p:nvSpPr>
            <p:spPr>
              <a:xfrm>
                <a:off x="207964" y="4568401"/>
                <a:ext cx="200753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Exponential in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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2FB441-C896-189E-26C5-0858C6CC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64" y="4568401"/>
                <a:ext cx="2007537" cy="369332"/>
              </a:xfrm>
              <a:prstGeom prst="rect">
                <a:avLst/>
              </a:prstGeom>
              <a:blipFill>
                <a:blip r:embed="rId20"/>
                <a:stretch>
                  <a:fillRect l="-251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7AB48C-5DEA-21B5-8DF2-B1CE9ACF6163}"/>
                  </a:ext>
                </a:extLst>
              </p:cNvPr>
              <p:cNvSpPr txBox="1"/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: The number of possible triangulations of polygon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sides.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7AB48C-5DEA-21B5-8DF2-B1CE9ACF6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1" y="1176199"/>
                <a:ext cx="6665799" cy="400110"/>
              </a:xfrm>
              <a:prstGeom prst="rect">
                <a:avLst/>
              </a:prstGeom>
              <a:blipFill>
                <a:blip r:embed="rId21"/>
                <a:stretch>
                  <a:fillRect l="-183" t="-909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A7371F-0659-1A0A-7E89-4D4CB27B521A}"/>
                  </a:ext>
                </a:extLst>
              </p:cNvPr>
              <p:cNvSpPr txBox="1"/>
              <p:nvPr/>
            </p:nvSpPr>
            <p:spPr>
              <a:xfrm>
                <a:off x="4123824" y="6392269"/>
                <a:ext cx="283988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0" dirty="0"/>
                  <a:t>=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err="1"/>
                  <a:t>th</a:t>
                </a:r>
                <a:r>
                  <a:rPr lang="en-US" dirty="0"/>
                  <a:t> Catalan number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A7371F-0659-1A0A-7E89-4D4CB27B5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24" y="6392269"/>
                <a:ext cx="2839880" cy="369332"/>
              </a:xfrm>
              <a:prstGeom prst="rect">
                <a:avLst/>
              </a:prstGeom>
              <a:blipFill>
                <a:blip r:embed="rId22"/>
                <a:stretch>
                  <a:fillRect t="-10000" r="-107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2">
            <a:extLst>
              <a:ext uri="{FF2B5EF4-FFF2-40B4-BE49-F238E27FC236}">
                <a16:creationId xmlns:a16="http://schemas.microsoft.com/office/drawing/2014/main" id="{3DA09238-B514-AD90-BF9B-C5019D4D2763}"/>
              </a:ext>
            </a:extLst>
          </p:cNvPr>
          <p:cNvSpPr/>
          <p:nvPr/>
        </p:nvSpPr>
        <p:spPr>
          <a:xfrm>
            <a:off x="5648872" y="5026714"/>
            <a:ext cx="3713990" cy="1075812"/>
          </a:xfrm>
          <a:prstGeom prst="cloudCallout">
            <a:avLst>
              <a:gd name="adj1" fmla="val -29690"/>
              <a:gd name="adj2" fmla="val 859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write a recurrence for this count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loud Callout 2">
                <a:extLst>
                  <a:ext uri="{FF2B5EF4-FFF2-40B4-BE49-F238E27FC236}">
                    <a16:creationId xmlns:a16="http://schemas.microsoft.com/office/drawing/2014/main" id="{7A27238F-5B13-51B2-097E-2D44727574B8}"/>
                  </a:ext>
                </a:extLst>
              </p:cNvPr>
              <p:cNvSpPr/>
              <p:nvPr/>
            </p:nvSpPr>
            <p:spPr>
              <a:xfrm>
                <a:off x="102992" y="3175563"/>
                <a:ext cx="2132344" cy="801203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43" name="Cloud Callout 2">
                <a:extLst>
                  <a:ext uri="{FF2B5EF4-FFF2-40B4-BE49-F238E27FC236}">
                    <a16:creationId xmlns:a16="http://schemas.microsoft.com/office/drawing/2014/main" id="{7A27238F-5B13-51B2-097E-2D4472757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2" y="3175563"/>
                <a:ext cx="2132344" cy="801203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27" grpId="0"/>
      <p:bldP spid="28" grpId="0"/>
      <p:bldP spid="30" grpId="0"/>
      <p:bldP spid="31" grpId="0"/>
      <p:bldP spid="32" grpId="0" animBg="1"/>
      <p:bldP spid="33" grpId="0" animBg="1"/>
      <p:bldP spid="41" grpId="0" animBg="1"/>
      <p:bldP spid="10" grpId="1" animBg="1"/>
      <p:bldP spid="10" grpId="2" animBg="1"/>
      <p:bldP spid="43" grpId="0" animBg="1"/>
      <p:bldP spid="4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55BD-E1E4-22E7-FDB7-1520DA28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8283-F633-759C-AA17-01D2FF6D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There are exponential number of triangulations.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 we cannot afford to enumerate them to compute least cost triangulation.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dirty="0"/>
              <a:t>But, ..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insight we developed from the exercise of counting the no. of  triangulations </a:t>
            </a:r>
          </a:p>
          <a:p>
            <a:pPr marL="0" indent="0">
              <a:buNone/>
            </a:pPr>
            <a:r>
              <a:rPr lang="en-US" sz="2000" dirty="0"/>
              <a:t>will help us design the recursive formulation for the least cost triangulation.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Spend some time working on your own before proceeding further.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54801-5C20-F489-16F4-8AA8D731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32E91FD-EF15-A92A-7CCC-AA5112E21A02}"/>
              </a:ext>
            </a:extLst>
          </p:cNvPr>
          <p:cNvSpPr/>
          <p:nvPr/>
        </p:nvSpPr>
        <p:spPr>
          <a:xfrm>
            <a:off x="2476870" y="2050742"/>
            <a:ext cx="2592280" cy="3595456"/>
          </a:xfrm>
          <a:custGeom>
            <a:avLst/>
            <a:gdLst>
              <a:gd name="connsiteX0" fmla="*/ 2592280 w 2592280"/>
              <a:gd name="connsiteY0" fmla="*/ 0 h 3595456"/>
              <a:gd name="connsiteX1" fmla="*/ 1376039 w 2592280"/>
              <a:gd name="connsiteY1" fmla="*/ 3595456 h 3595456"/>
              <a:gd name="connsiteX2" fmla="*/ 452761 w 2592280"/>
              <a:gd name="connsiteY2" fmla="*/ 2885242 h 3595456"/>
              <a:gd name="connsiteX3" fmla="*/ 0 w 2592280"/>
              <a:gd name="connsiteY3" fmla="*/ 1509204 h 3595456"/>
              <a:gd name="connsiteX4" fmla="*/ 532660 w 2592280"/>
              <a:gd name="connsiteY4" fmla="*/ 523782 h 3595456"/>
              <a:gd name="connsiteX5" fmla="*/ 2592280 w 2592280"/>
              <a:gd name="connsiteY5" fmla="*/ 0 h 359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2280" h="3595456">
                <a:moveTo>
                  <a:pt x="2592280" y="0"/>
                </a:moveTo>
                <a:lnTo>
                  <a:pt x="1376039" y="3595456"/>
                </a:lnTo>
                <a:lnTo>
                  <a:pt x="452761" y="2885242"/>
                </a:lnTo>
                <a:lnTo>
                  <a:pt x="0" y="1509204"/>
                </a:lnTo>
                <a:lnTo>
                  <a:pt x="532660" y="523782"/>
                </a:lnTo>
                <a:lnTo>
                  <a:pt x="259228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DDD897-AE8D-E574-9416-D4DC3A08C416}"/>
              </a:ext>
            </a:extLst>
          </p:cNvPr>
          <p:cNvSpPr/>
          <p:nvPr/>
        </p:nvSpPr>
        <p:spPr>
          <a:xfrm>
            <a:off x="5086905" y="2068497"/>
            <a:ext cx="1349406" cy="3568823"/>
          </a:xfrm>
          <a:custGeom>
            <a:avLst/>
            <a:gdLst>
              <a:gd name="connsiteX0" fmla="*/ 0 w 1349406"/>
              <a:gd name="connsiteY0" fmla="*/ 0 h 3568823"/>
              <a:gd name="connsiteX1" fmla="*/ 896645 w 1349406"/>
              <a:gd name="connsiteY1" fmla="*/ 452761 h 3568823"/>
              <a:gd name="connsiteX2" fmla="*/ 1349406 w 1349406"/>
              <a:gd name="connsiteY2" fmla="*/ 1811045 h 3568823"/>
              <a:gd name="connsiteX3" fmla="*/ 1127464 w 1349406"/>
              <a:gd name="connsiteY3" fmla="*/ 2805344 h 3568823"/>
              <a:gd name="connsiteX4" fmla="*/ 346229 w 1349406"/>
              <a:gd name="connsiteY4" fmla="*/ 3568823 h 3568823"/>
              <a:gd name="connsiteX5" fmla="*/ 0 w 1349406"/>
              <a:gd name="connsiteY5" fmla="*/ 0 h 356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406" h="3568823">
                <a:moveTo>
                  <a:pt x="0" y="0"/>
                </a:moveTo>
                <a:lnTo>
                  <a:pt x="896645" y="452761"/>
                </a:lnTo>
                <a:lnTo>
                  <a:pt x="1349406" y="1811045"/>
                </a:lnTo>
                <a:lnTo>
                  <a:pt x="1127464" y="2805344"/>
                </a:lnTo>
                <a:lnTo>
                  <a:pt x="346229" y="35688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 opt. triangulation has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), what can we infer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5" name="Content Placeholder 8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>
                <a:blip r:embed="rId2"/>
                <a:stretch>
                  <a:fillRect l="-714" t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02BD1B0-B6AC-7518-EF5B-62B8E5575885}"/>
              </a:ext>
            </a:extLst>
          </p:cNvPr>
          <p:cNvSpPr/>
          <p:nvPr/>
        </p:nvSpPr>
        <p:spPr>
          <a:xfrm>
            <a:off x="3861787" y="2061275"/>
            <a:ext cx="1562349" cy="3572520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  <a:gd name="connsiteX0" fmla="*/ 0 w 2963237"/>
              <a:gd name="connsiteY0" fmla="*/ 741351 h 741351"/>
              <a:gd name="connsiteX1" fmla="*/ 2386217 w 2963237"/>
              <a:gd name="connsiteY1" fmla="*/ 0 h 741351"/>
              <a:gd name="connsiteX2" fmla="*/ 2963237 w 2963237"/>
              <a:gd name="connsiteY2" fmla="*/ 739803 h 741351"/>
              <a:gd name="connsiteX3" fmla="*/ 0 w 2963237"/>
              <a:gd name="connsiteY3" fmla="*/ 741351 h 741351"/>
              <a:gd name="connsiteX0" fmla="*/ 0 w 3014627"/>
              <a:gd name="connsiteY0" fmla="*/ 741351 h 741351"/>
              <a:gd name="connsiteX1" fmla="*/ 2386217 w 3014627"/>
              <a:gd name="connsiteY1" fmla="*/ 0 h 741351"/>
              <a:gd name="connsiteX2" fmla="*/ 3014627 w 3014627"/>
              <a:gd name="connsiteY2" fmla="*/ 739803 h 741351"/>
              <a:gd name="connsiteX3" fmla="*/ 0 w 3014627"/>
              <a:gd name="connsiteY3" fmla="*/ 741351 h 74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4627" h="741351">
                <a:moveTo>
                  <a:pt x="0" y="741351"/>
                </a:moveTo>
                <a:lnTo>
                  <a:pt x="2386217" y="0"/>
                </a:lnTo>
                <a:lnTo>
                  <a:pt x="3014627" y="739803"/>
                </a:lnTo>
                <a:lnTo>
                  <a:pt x="0" y="74135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compute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triangulation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Curved Connector 11"/>
          <p:cNvCxnSpPr/>
          <p:nvPr/>
        </p:nvCxnSpPr>
        <p:spPr>
          <a:xfrm rot="16200000" flipV="1">
            <a:off x="6171159" y="2706141"/>
            <a:ext cx="1040368" cy="180028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1762379" y="2480832"/>
            <a:ext cx="1144370" cy="235490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00200" y="1143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1139439"/>
            <a:ext cx="254557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84012" y="4058334"/>
                <a:ext cx="282096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) must be  </a:t>
                </a:r>
              </a:p>
              <a:p>
                <a:r>
                  <a:rPr lang="en-US" dirty="0"/>
                  <a:t>optimally triangulated.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12" y="4058334"/>
                <a:ext cx="2820965" cy="646331"/>
              </a:xfrm>
              <a:prstGeom prst="rect">
                <a:avLst/>
              </a:prstGeom>
              <a:blipFill>
                <a:blip r:embed="rId9"/>
                <a:stretch>
                  <a:fillRect l="-1728" t="-5660" r="-864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0" y="4230469"/>
                <a:ext cx="266207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) must </a:t>
                </a:r>
              </a:p>
              <a:p>
                <a:r>
                  <a:rPr lang="en-US" dirty="0"/>
                  <a:t>be optimally triangulated. </a:t>
                </a: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30469"/>
                <a:ext cx="2662075" cy="646331"/>
              </a:xfrm>
              <a:prstGeom prst="rect">
                <a:avLst/>
              </a:prstGeom>
              <a:blipFill>
                <a:blip r:embed="rId10"/>
                <a:stretch>
                  <a:fillRect l="-1831" t="-5660" r="-686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2938226" y="2069068"/>
            <a:ext cx="2133599" cy="2883932"/>
            <a:chOff x="2938226" y="2069068"/>
            <a:chExt cx="2133599" cy="2883932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938226" y="2590800"/>
              <a:ext cx="76199" cy="2362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938226" y="2069068"/>
              <a:ext cx="2133599" cy="288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89414" y="2069068"/>
            <a:ext cx="1354011" cy="3581400"/>
            <a:chOff x="5089414" y="2069068"/>
            <a:chExt cx="1354011" cy="3581400"/>
          </a:xfrm>
        </p:grpSpPr>
        <p:cxnSp>
          <p:nvCxnSpPr>
            <p:cNvPr id="48" name="Straight Connector 47"/>
            <p:cNvCxnSpPr/>
            <p:nvPr/>
          </p:nvCxnSpPr>
          <p:spPr>
            <a:xfrm flipH="1" flipV="1">
              <a:off x="5089414" y="2069068"/>
              <a:ext cx="1354011" cy="1817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 flipH="1">
              <a:off x="5463711" y="3859768"/>
              <a:ext cx="979714" cy="1790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4038600" y="1143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B1D664-F0F3-B8C2-64CD-E89052662CF7}"/>
              </a:ext>
            </a:extLst>
          </p:cNvPr>
          <p:cNvGrpSpPr/>
          <p:nvPr/>
        </p:nvGrpSpPr>
        <p:grpSpPr>
          <a:xfrm>
            <a:off x="3852623" y="2069067"/>
            <a:ext cx="1591039" cy="3569731"/>
            <a:chOff x="3809999" y="3629607"/>
            <a:chExt cx="1940307" cy="200919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B372BE-3DEE-FF24-D2E6-69F919C6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999" y="3629607"/>
              <a:ext cx="1508291" cy="20091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BFC96C9-FFC0-296F-1A5E-B617CAB60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8291" y="3629607"/>
              <a:ext cx="432015" cy="20091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own Ribbon 39">
                <a:extLst>
                  <a:ext uri="{FF2B5EF4-FFF2-40B4-BE49-F238E27FC236}">
                    <a16:creationId xmlns:a16="http://schemas.microsoft.com/office/drawing/2014/main" id="{380E505F-6E64-5FCA-0F8B-3AE629AD421E}"/>
                  </a:ext>
                </a:extLst>
              </p:cNvPr>
              <p:cNvSpPr/>
              <p:nvPr/>
            </p:nvSpPr>
            <p:spPr>
              <a:xfrm>
                <a:off x="-17016" y="5904148"/>
                <a:ext cx="9161016" cy="95385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we can replace it with optimal triangulation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 get a triangulation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with cost less than the optimal.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 !</a:t>
                </a:r>
              </a:p>
            </p:txBody>
          </p:sp>
        </mc:Choice>
        <mc:Fallback>
          <p:sp>
            <p:nvSpPr>
              <p:cNvPr id="6" name="Down Ribbon 39">
                <a:extLst>
                  <a:ext uri="{FF2B5EF4-FFF2-40B4-BE49-F238E27FC236}">
                    <a16:creationId xmlns:a16="http://schemas.microsoft.com/office/drawing/2014/main" id="{380E505F-6E64-5FCA-0F8B-3AE629AD4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16" y="5904148"/>
                <a:ext cx="9161016" cy="95385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1"/>
                <a:stretch>
                  <a:fillRect b="-14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Down Ribbon 39">
                <a:extLst>
                  <a:ext uri="{FF2B5EF4-FFF2-40B4-BE49-F238E27FC236}">
                    <a16:creationId xmlns:a16="http://schemas.microsoft.com/office/drawing/2014/main" id="{C6F110C7-ACD5-3191-79F5-E24BB55DD273}"/>
                  </a:ext>
                </a:extLst>
              </p:cNvPr>
              <p:cNvSpPr/>
              <p:nvPr/>
            </p:nvSpPr>
            <p:spPr>
              <a:xfrm>
                <a:off x="-17016" y="5922986"/>
                <a:ext cx="9161016" cy="95385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we can replace it with optimal triangulation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 get a triangulation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with cost less than the optimal.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 !</a:t>
                </a:r>
              </a:p>
            </p:txBody>
          </p:sp>
        </mc:Choice>
        <mc:Fallback>
          <p:sp>
            <p:nvSpPr>
              <p:cNvPr id="10" name="Down Ribbon 39">
                <a:extLst>
                  <a:ext uri="{FF2B5EF4-FFF2-40B4-BE49-F238E27FC236}">
                    <a16:creationId xmlns:a16="http://schemas.microsoft.com/office/drawing/2014/main" id="{C6F110C7-ACD5-3191-79F5-E24BB55DD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16" y="5922986"/>
                <a:ext cx="9161016" cy="95385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2"/>
                <a:stretch>
                  <a:fillRect b="-14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loud Callout 2">
            <a:extLst>
              <a:ext uri="{FF2B5EF4-FFF2-40B4-BE49-F238E27FC236}">
                <a16:creationId xmlns:a16="http://schemas.microsoft.com/office/drawing/2014/main" id="{38E4C523-B048-F291-C434-DDED6C45634F}"/>
              </a:ext>
            </a:extLst>
          </p:cNvPr>
          <p:cNvSpPr/>
          <p:nvPr/>
        </p:nvSpPr>
        <p:spPr>
          <a:xfrm>
            <a:off x="-62289" y="5211584"/>
            <a:ext cx="3713990" cy="1075812"/>
          </a:xfrm>
          <a:prstGeom prst="cloudCallout">
            <a:avLst>
              <a:gd name="adj1" fmla="val -29690"/>
              <a:gd name="adj2" fmla="val 859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give a recursive formulation for the problem ?</a:t>
            </a:r>
          </a:p>
        </p:txBody>
      </p:sp>
      <p:sp>
        <p:nvSpPr>
          <p:cNvPr id="27" name="Cloud Callout 2">
            <a:extLst>
              <a:ext uri="{FF2B5EF4-FFF2-40B4-BE49-F238E27FC236}">
                <a16:creationId xmlns:a16="http://schemas.microsoft.com/office/drawing/2014/main" id="{7CF07EC1-70F0-9A69-BA91-D928F79E8D62}"/>
              </a:ext>
            </a:extLst>
          </p:cNvPr>
          <p:cNvSpPr/>
          <p:nvPr/>
        </p:nvSpPr>
        <p:spPr>
          <a:xfrm>
            <a:off x="4699987" y="5310164"/>
            <a:ext cx="4497539" cy="1008795"/>
          </a:xfrm>
          <a:prstGeom prst="cloudCallout">
            <a:avLst>
              <a:gd name="adj1" fmla="val -29690"/>
              <a:gd name="adj2" fmla="val 859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will be the recursive term 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How many parameters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027A3-0471-C9D4-AD3C-8C270FE1C1D8}"/>
              </a:ext>
            </a:extLst>
          </p:cNvPr>
          <p:cNvSpPr txBox="1"/>
          <p:nvPr/>
        </p:nvSpPr>
        <p:spPr>
          <a:xfrm>
            <a:off x="1396264" y="6346136"/>
            <a:ext cx="687483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Spend some time pondering over these questions before moving on…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04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85" grpId="0" build="p"/>
      <p:bldP spid="54" grpId="0" animBg="1"/>
      <p:bldP spid="5" grpId="0"/>
      <p:bldP spid="38" grpId="0" animBg="1"/>
      <p:bldP spid="40" grpId="0" animBg="1"/>
      <p:bldP spid="41" grpId="0" animBg="1"/>
      <p:bldP spid="42" grpId="0" animBg="1"/>
      <p:bldP spid="50" grpId="0" animBg="1"/>
      <p:bldP spid="6" grpId="0" animBg="1"/>
      <p:bldP spid="6" grpId="1" animBg="1"/>
      <p:bldP spid="10" grpId="0" animBg="1"/>
      <p:bldP spid="10" grpId="1" animBg="1"/>
      <p:bldP spid="17" grpId="1" animBg="1"/>
      <p:bldP spid="27" grpId="1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formulation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):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weight of optimal triangulation of 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/>
                  <a:t> </a:t>
                </a:r>
                <a:br>
                  <a:rPr lang="en-US" sz="2800" dirty="0"/>
                </a:b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63" t="-4065" r="-2980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40538F-96D2-74FF-60AB-4EA62D0DD648}"/>
              </a:ext>
            </a:extLst>
          </p:cNvPr>
          <p:cNvSpPr/>
          <p:nvPr/>
        </p:nvSpPr>
        <p:spPr>
          <a:xfrm rot="3095016">
            <a:off x="1135688" y="2244165"/>
            <a:ext cx="3920789" cy="2336020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  <a:gd name="connsiteX0" fmla="*/ 1742086 w 4790972"/>
              <a:gd name="connsiteY0" fmla="*/ 142620 h 142620"/>
              <a:gd name="connsiteX1" fmla="*/ 0 w 4790972"/>
              <a:gd name="connsiteY1" fmla="*/ 0 h 142620"/>
              <a:gd name="connsiteX2" fmla="*/ 4790972 w 4790972"/>
              <a:gd name="connsiteY2" fmla="*/ 137388 h 142620"/>
              <a:gd name="connsiteX3" fmla="*/ 1742086 w 4790972"/>
              <a:gd name="connsiteY3" fmla="*/ 142620 h 142620"/>
              <a:gd name="connsiteX0" fmla="*/ 1742086 w 4705323"/>
              <a:gd name="connsiteY0" fmla="*/ 142620 h 142620"/>
              <a:gd name="connsiteX1" fmla="*/ 0 w 4705323"/>
              <a:gd name="connsiteY1" fmla="*/ 0 h 142620"/>
              <a:gd name="connsiteX2" fmla="*/ 4705323 w 4705323"/>
              <a:gd name="connsiteY2" fmla="*/ 141072 h 142620"/>
              <a:gd name="connsiteX3" fmla="*/ 1742086 w 4705323"/>
              <a:gd name="connsiteY3" fmla="*/ 142620 h 142620"/>
              <a:gd name="connsiteX0" fmla="*/ 0 w 2963237"/>
              <a:gd name="connsiteY0" fmla="*/ 741351 h 741351"/>
              <a:gd name="connsiteX1" fmla="*/ 2386217 w 2963237"/>
              <a:gd name="connsiteY1" fmla="*/ 0 h 741351"/>
              <a:gd name="connsiteX2" fmla="*/ 2963237 w 2963237"/>
              <a:gd name="connsiteY2" fmla="*/ 739803 h 741351"/>
              <a:gd name="connsiteX3" fmla="*/ 0 w 2963237"/>
              <a:gd name="connsiteY3" fmla="*/ 741351 h 741351"/>
              <a:gd name="connsiteX0" fmla="*/ 0 w 3014627"/>
              <a:gd name="connsiteY0" fmla="*/ 741351 h 741351"/>
              <a:gd name="connsiteX1" fmla="*/ 2386217 w 3014627"/>
              <a:gd name="connsiteY1" fmla="*/ 0 h 741351"/>
              <a:gd name="connsiteX2" fmla="*/ 3014627 w 3014627"/>
              <a:gd name="connsiteY2" fmla="*/ 739803 h 741351"/>
              <a:gd name="connsiteX3" fmla="*/ 0 w 3014627"/>
              <a:gd name="connsiteY3" fmla="*/ 741351 h 741351"/>
              <a:gd name="connsiteX0" fmla="*/ 0 w 3503953"/>
              <a:gd name="connsiteY0" fmla="*/ 483783 h 483783"/>
              <a:gd name="connsiteX1" fmla="*/ 3503952 w 3503953"/>
              <a:gd name="connsiteY1" fmla="*/ 0 h 483783"/>
              <a:gd name="connsiteX2" fmla="*/ 3014627 w 3503953"/>
              <a:gd name="connsiteY2" fmla="*/ 482235 h 483783"/>
              <a:gd name="connsiteX3" fmla="*/ 0 w 3503953"/>
              <a:gd name="connsiteY3" fmla="*/ 483783 h 483783"/>
              <a:gd name="connsiteX0" fmla="*/ 0 w 7565350"/>
              <a:gd name="connsiteY0" fmla="*/ 483783 h 484759"/>
              <a:gd name="connsiteX1" fmla="*/ 3503952 w 7565350"/>
              <a:gd name="connsiteY1" fmla="*/ 0 h 484759"/>
              <a:gd name="connsiteX2" fmla="*/ 7565350 w 7565350"/>
              <a:gd name="connsiteY2" fmla="*/ 484759 h 484759"/>
              <a:gd name="connsiteX3" fmla="*/ 0 w 7565350"/>
              <a:gd name="connsiteY3" fmla="*/ 483783 h 48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5350" h="484759">
                <a:moveTo>
                  <a:pt x="0" y="483783"/>
                </a:moveTo>
                <a:lnTo>
                  <a:pt x="3503952" y="0"/>
                </a:lnTo>
                <a:lnTo>
                  <a:pt x="7565350" y="484759"/>
                </a:lnTo>
                <a:lnTo>
                  <a:pt x="0" y="48378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715000" y="1523999"/>
            <a:ext cx="649726" cy="545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295400"/>
            <a:ext cx="11525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Base case: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1992868"/>
            <a:ext cx="1441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Generic case: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0787" y="3352800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uiExpand="1" build="p"/>
      <p:bldP spid="21" grpId="0"/>
      <p:bldP spid="50" grpId="0" animBg="1"/>
      <p:bldP spid="54" grpId="0" animBg="1"/>
      <p:bldP spid="3" grpId="0" animBg="1"/>
      <p:bldP spid="6" grpId="0" animBg="1"/>
      <p:bldP spid="34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ALGORITHM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  <a:blipFill rotWithShape="1">
                <a:blip r:embed="rId3"/>
                <a:stretch>
                  <a:fillRect l="-1429" t="-123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worst case running  time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    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493" t="-1250" r="-271" b="-7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486400" y="2286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BDCD4F-F871-3DBA-CF5F-22921542E5CA}"/>
              </a:ext>
            </a:extLst>
          </p:cNvPr>
          <p:cNvSpPr/>
          <p:nvPr/>
        </p:nvSpPr>
        <p:spPr>
          <a:xfrm>
            <a:off x="6096000" y="274638"/>
            <a:ext cx="990600" cy="63976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  <a:blipFill rotWithShape="1">
                <a:blip r:embed="rId3"/>
                <a:stretch>
                  <a:fillRect l="-137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696200" y="426720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42672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3810000"/>
            <a:ext cx="1371600" cy="669073"/>
            <a:chOff x="6553200" y="3810000"/>
            <a:chExt cx="1371600" cy="669073"/>
          </a:xfrm>
        </p:grpSpPr>
        <p:sp>
          <p:nvSpPr>
            <p:cNvPr id="103" name="Rectangle 102"/>
            <p:cNvSpPr/>
            <p:nvPr/>
          </p:nvSpPr>
          <p:spPr>
            <a:xfrm>
              <a:off x="65532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96200" y="38100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895600"/>
            <a:ext cx="457200" cy="1583473"/>
            <a:chOff x="7467600" y="2895600"/>
            <a:chExt cx="457200" cy="1583473"/>
          </a:xfrm>
        </p:grpSpPr>
        <p:sp>
          <p:nvSpPr>
            <p:cNvPr id="108" name="Rectangle 107"/>
            <p:cNvSpPr/>
            <p:nvPr/>
          </p:nvSpPr>
          <p:spPr>
            <a:xfrm>
              <a:off x="7467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200" y="2895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000" y="3124200"/>
            <a:ext cx="685800" cy="1354873"/>
            <a:chOff x="7239000" y="3124200"/>
            <a:chExt cx="685800" cy="1354873"/>
          </a:xfrm>
        </p:grpSpPr>
        <p:sp>
          <p:nvSpPr>
            <p:cNvPr id="107" name="Rectangle 106"/>
            <p:cNvSpPr/>
            <p:nvPr/>
          </p:nvSpPr>
          <p:spPr>
            <a:xfrm>
              <a:off x="72390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200" y="3124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3352800"/>
            <a:ext cx="914400" cy="1126273"/>
            <a:chOff x="7010400" y="3352800"/>
            <a:chExt cx="914400" cy="1126273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200" y="33528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3581400"/>
            <a:ext cx="1143000" cy="897673"/>
            <a:chOff x="6781800" y="3581400"/>
            <a:chExt cx="1143000" cy="897673"/>
          </a:xfrm>
        </p:grpSpPr>
        <p:sp>
          <p:nvSpPr>
            <p:cNvPr id="105" name="Rectangle 104"/>
            <p:cNvSpPr/>
            <p:nvPr/>
          </p:nvSpPr>
          <p:spPr>
            <a:xfrm>
              <a:off x="67818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96200" y="35814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endCxn id="108" idx="3"/>
          </p:cNvCxnSpPr>
          <p:nvPr/>
        </p:nvCxnSpPr>
        <p:spPr>
          <a:xfrm>
            <a:off x="6462619" y="4373136"/>
            <a:ext cx="1233581" cy="1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0"/>
          </p:cNvCxnSpPr>
          <p:nvPr/>
        </p:nvCxnSpPr>
        <p:spPr>
          <a:xfrm>
            <a:off x="7810500" y="2895600"/>
            <a:ext cx="0" cy="1354873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96200" y="40386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FA098-B574-1956-AB18-DB4398244955}"/>
              </a:ext>
            </a:extLst>
          </p:cNvPr>
          <p:cNvSpPr txBox="1"/>
          <p:nvPr/>
        </p:nvSpPr>
        <p:spPr>
          <a:xfrm>
            <a:off x="380545" y="6398696"/>
            <a:ext cx="857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Write a neat and efficient iterative algorithm. We shall discuss it in next class.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4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72" grpId="0"/>
      <p:bldP spid="73" grpId="0"/>
      <p:bldP spid="71" grpId="0" animBg="1"/>
      <p:bldP spid="100" grpId="0" animBg="1"/>
      <p:bldP spid="17" grpId="0" animBg="1"/>
      <p:bldP spid="87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DBDB6FF-FCCE-BD70-FE05-3467B22CF98E}"/>
              </a:ext>
            </a:extLst>
          </p:cNvPr>
          <p:cNvSpPr/>
          <p:nvPr/>
        </p:nvSpPr>
        <p:spPr>
          <a:xfrm>
            <a:off x="3177225" y="1454064"/>
            <a:ext cx="2820649" cy="6849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Overview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7030A0"/>
                </a:solidFill>
              </a:rPr>
              <a:t>Dynamic </a:t>
            </a:r>
            <a:r>
              <a:rPr lang="en-US" sz="2800" b="1" dirty="0" err="1">
                <a:solidFill>
                  <a:srgbClr val="7030A0"/>
                </a:solidFill>
              </a:rPr>
              <a:t>Progrmming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Paradigm.</a:t>
            </a:r>
            <a:br>
              <a:rPr lang="en-US" sz="28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0659" y="3163669"/>
            <a:ext cx="21798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</a:t>
            </a:r>
          </a:p>
          <a:p>
            <a:r>
              <a:rPr lang="en-US" b="1" dirty="0"/>
              <a:t>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3124200" y="3895213"/>
            <a:ext cx="2895600" cy="644523"/>
          </a:xfrm>
          <a:prstGeom prst="borderCallout2">
            <a:avLst>
              <a:gd name="adj1" fmla="val 49151"/>
              <a:gd name="adj2" fmla="val -1501"/>
              <a:gd name="adj3" fmla="val 48840"/>
              <a:gd name="adj4" fmla="val -52"/>
              <a:gd name="adj5" fmla="val 43121"/>
              <a:gd name="adj6" fmla="val 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 of exponential time: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1590" y="5193268"/>
            <a:ext cx="2153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683635" y="3146168"/>
            <a:ext cx="729736" cy="2057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990600"/>
            <a:ext cx="4510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Longest common subsequence </a:t>
            </a:r>
            <a:r>
              <a:rPr lang="en-US" dirty="0"/>
              <a:t>problem</a:t>
            </a:r>
          </a:p>
        </p:txBody>
      </p:sp>
      <p:sp>
        <p:nvSpPr>
          <p:cNvPr id="21" name="Cloud Callout 2">
            <a:extLst>
              <a:ext uri="{FF2B5EF4-FFF2-40B4-BE49-F238E27FC236}">
                <a16:creationId xmlns:a16="http://schemas.microsoft.com/office/drawing/2014/main" id="{EC3C981B-F512-2858-EFC2-A7CACDF93936}"/>
              </a:ext>
            </a:extLst>
          </p:cNvPr>
          <p:cNvSpPr/>
          <p:nvPr/>
        </p:nvSpPr>
        <p:spPr>
          <a:xfrm>
            <a:off x="-152399" y="2819402"/>
            <a:ext cx="3713990" cy="1075812"/>
          </a:xfrm>
          <a:prstGeom prst="cloudCallout">
            <a:avLst>
              <a:gd name="adj1" fmla="val -29690"/>
              <a:gd name="adj2" fmla="val 859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u="sng" dirty="0">
                <a:solidFill>
                  <a:schemeClr val="tx1"/>
                </a:solidFill>
              </a:rPr>
              <a:t>nontrivial step </a:t>
            </a:r>
            <a:r>
              <a:rPr lang="en-US" dirty="0">
                <a:solidFill>
                  <a:schemeClr val="tx1"/>
                </a:solidFill>
              </a:rPr>
              <a:t>among these ?</a:t>
            </a:r>
          </a:p>
        </p:txBody>
      </p:sp>
    </p:spTree>
    <p:extLst>
      <p:ext uri="{BB962C8B-B14F-4D97-AF65-F5344CB8AC3E}">
        <p14:creationId xmlns:p14="http://schemas.microsoft.com/office/powerpoint/2010/main" val="5943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5" grpId="0" animBg="1"/>
      <p:bldP spid="21" grpId="0" animBg="1"/>
      <p:bldP spid="2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convex polygon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and a weight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, we can compute its optimal triangulation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Points to Ponder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How crucial is convexity ?</a:t>
                </a:r>
              </a:p>
              <a:p>
                <a:r>
                  <a:rPr lang="en-US" sz="2000" dirty="0"/>
                  <a:t>What if the input is a set of </a:t>
                </a:r>
                <a:r>
                  <a:rPr lang="en-US" sz="2000" u="sng" dirty="0"/>
                  <a:t>points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1259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438400" y="2743200"/>
            <a:ext cx="3962400" cy="2057400"/>
            <a:chOff x="2438400" y="2590800"/>
            <a:chExt cx="3962400" cy="2057400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2439112" y="259080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24400" y="4648200"/>
              <a:ext cx="685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410200" y="3886200"/>
              <a:ext cx="7620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172200" y="2895600"/>
              <a:ext cx="228600" cy="990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676900" y="3259864"/>
              <a:ext cx="114300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27434" y="3259864"/>
              <a:ext cx="1249466" cy="702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86200" y="3259864"/>
              <a:ext cx="541234" cy="72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38400" y="2590800"/>
              <a:ext cx="144780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895600" y="3962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733800" y="42672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410200" y="2819400"/>
              <a:ext cx="381000" cy="440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410200" y="2819400"/>
              <a:ext cx="990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733800" y="4343400"/>
              <a:ext cx="9144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4648200" y="4343400"/>
              <a:ext cx="76200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4724400" y="4800600"/>
            <a:ext cx="685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2971800"/>
            <a:ext cx="0" cy="18288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4400" y="3009900"/>
            <a:ext cx="685800" cy="17907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38400" y="2743200"/>
            <a:ext cx="2286000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39112" y="2743200"/>
            <a:ext cx="2971088" cy="205740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Ribbon 58"/>
          <p:cNvSpPr/>
          <p:nvPr/>
        </p:nvSpPr>
        <p:spPr>
          <a:xfrm>
            <a:off x="4572000" y="5029200"/>
            <a:ext cx="1600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much.</a:t>
            </a:r>
          </a:p>
        </p:txBody>
      </p:sp>
      <p:sp>
        <p:nvSpPr>
          <p:cNvPr id="60" name="Down Ribbon 59"/>
          <p:cNvSpPr/>
          <p:nvPr/>
        </p:nvSpPr>
        <p:spPr>
          <a:xfrm>
            <a:off x="4876800" y="5562600"/>
            <a:ext cx="4267200" cy="457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 polynomial time algorithm till date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9" grpId="0" animBg="1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OPTIMAL SUBSTRUCTURE </a:t>
            </a:r>
            <a:r>
              <a:rPr lang="en-US" sz="3200" dirty="0"/>
              <a:t>PROPERTY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PROPERTY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underlying  every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Dynamic Programming 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Longest Common Subsequence</a:t>
            </a:r>
            <a:r>
              <a:rPr lang="en-US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Lemma2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Optimal triangulation of a convex polygon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3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/>
      <p:bldP spid="50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 SUBSTRUCTURE </a:t>
            </a:r>
            <a:r>
              <a:rPr lang="en-US" sz="3200" b="1" dirty="0"/>
              <a:t>PROPERTY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“Optimal solution of a problem </a:t>
            </a:r>
            <a:r>
              <a:rPr lang="en-US" sz="2000" u="sng" dirty="0"/>
              <a:t>contains within it</a:t>
            </a:r>
          </a:p>
          <a:p>
            <a:pPr marL="0" indent="0" algn="ctr">
              <a:buNone/>
            </a:pPr>
            <a:r>
              <a:rPr lang="en-US" sz="2000" dirty="0"/>
              <a:t>  optimal solution for its smaller instances as well”.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Note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Property is </a:t>
            </a:r>
            <a:r>
              <a:rPr lang="en-US" sz="2000" b="1" u="sng" dirty="0"/>
              <a:t>Essential</a:t>
            </a:r>
            <a:r>
              <a:rPr lang="en-US" sz="2000" dirty="0"/>
              <a:t> for every dynamic programming based algorithm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2860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667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Bitonic</a:t>
            </a:r>
            <a:r>
              <a:rPr lang="en-US" sz="3200" dirty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49577" y="1676400"/>
            <a:ext cx="305984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2" grpId="1" uiExpand="1" animBg="1"/>
      <p:bldP spid="52" grpId="0" uiExpand="1" animBg="1"/>
      <p:bldP spid="52" grpId="1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0"/>
          </p:cNvCxnSpPr>
          <p:nvPr/>
        </p:nvCxnSpPr>
        <p:spPr>
          <a:xfrm>
            <a:off x="4974685" y="2376845"/>
            <a:ext cx="2035715" cy="794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  <a:endCxn id="15" idx="7"/>
          </p:cNvCxnSpPr>
          <p:nvPr/>
        </p:nvCxnSpPr>
        <p:spPr>
          <a:xfrm flipH="1" flipV="1">
            <a:off x="4032338" y="2830559"/>
            <a:ext cx="1382759" cy="1001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0" idx="3"/>
          </p:cNvCxnSpPr>
          <p:nvPr/>
        </p:nvCxnSpPr>
        <p:spPr>
          <a:xfrm flipV="1">
            <a:off x="5784938" y="3643464"/>
            <a:ext cx="479518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1 45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0"/>
              <a:gd name="adj3" fmla="val 146260"/>
              <a:gd name="adj4" fmla="val -323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 </a:t>
            </a:r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their least cost </a:t>
                </a:r>
                <a:r>
                  <a:rPr lang="en-US" sz="2000" b="1" dirty="0" err="1"/>
                  <a:t>Bitonic</a:t>
                </a:r>
                <a:r>
                  <a:rPr lang="en-US" sz="2000" dirty="0"/>
                  <a:t> tour.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7"/>
          </p:cNvCxnSpPr>
          <p:nvPr/>
        </p:nvCxnSpPr>
        <p:spPr>
          <a:xfrm flipV="1">
            <a:off x="6318338" y="3171111"/>
            <a:ext cx="692062" cy="4184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7"/>
          </p:cNvCxnSpPr>
          <p:nvPr/>
        </p:nvCxnSpPr>
        <p:spPr>
          <a:xfrm flipH="1">
            <a:off x="4032338" y="2351041"/>
            <a:ext cx="849360" cy="4795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30" idx="1"/>
          </p:cNvCxnSpPr>
          <p:nvPr/>
        </p:nvCxnSpPr>
        <p:spPr>
          <a:xfrm>
            <a:off x="5480138" y="2957664"/>
            <a:ext cx="784318" cy="6319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9" idx="3"/>
          </p:cNvCxnSpPr>
          <p:nvPr/>
        </p:nvCxnSpPr>
        <p:spPr>
          <a:xfrm flipV="1">
            <a:off x="5784938" y="3795864"/>
            <a:ext cx="2003518" cy="403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49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1190"/>
              <a:gd name="adj3" fmla="val 203119"/>
              <a:gd name="adj4" fmla="val -639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24000" y="5715000"/>
            <a:ext cx="30864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48200" y="5638800"/>
            <a:ext cx="30221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3400" y="6172200"/>
            <a:ext cx="46866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8600" y="5715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3" grpId="0" animBg="1"/>
      <p:bldP spid="55" grpId="0" animBg="1"/>
      <p:bldP spid="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twice</a:t>
                </a:r>
                <a:r>
                  <a:rPr lang="en-US" sz="2000" dirty="0"/>
                  <a:t>, each time from </a:t>
                </a:r>
                <a:r>
                  <a:rPr lang="en-US" sz="2000" u="sng" dirty="0"/>
                  <a:t>right to left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ensure that each intermediate point is visited </a:t>
                </a:r>
                <a:r>
                  <a:rPr lang="en-US" sz="2000" u="sng" dirty="0"/>
                  <a:t>exactly once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least distance that needs to be traveled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638800"/>
              </a:xfrm>
              <a:blipFill>
                <a:blip r:embed="rId2"/>
                <a:stretch>
                  <a:fillRect l="-741" t="-649" b="-3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 flipH="1">
            <a:off x="4627666" y="4734403"/>
            <a:ext cx="535002" cy="561741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2">
            <a:extLst>
              <a:ext uri="{FF2B5EF4-FFF2-40B4-BE49-F238E27FC236}">
                <a16:creationId xmlns:a16="http://schemas.microsoft.com/office/drawing/2014/main" id="{7A23EDDA-8700-01F8-963C-F6E41F680044}"/>
              </a:ext>
            </a:extLst>
          </p:cNvPr>
          <p:cNvSpPr/>
          <p:nvPr/>
        </p:nvSpPr>
        <p:spPr>
          <a:xfrm>
            <a:off x="5567498" y="554143"/>
            <a:ext cx="3913874" cy="969858"/>
          </a:xfrm>
          <a:prstGeom prst="cloudCallout">
            <a:avLst>
              <a:gd name="adj1" fmla="val -29690"/>
              <a:gd name="adj2" fmla="val 859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reformulate the problem to make it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uni</a:t>
            </a:r>
            <a:r>
              <a:rPr lang="en-US" dirty="0">
                <a:solidFill>
                  <a:schemeClr val="tx1"/>
                </a:solidFill>
              </a:rPr>
              <a:t>-directional.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A6C323-16CA-AF30-6FA0-A2A7573069B7}"/>
              </a:ext>
            </a:extLst>
          </p:cNvPr>
          <p:cNvSpPr/>
          <p:nvPr/>
        </p:nvSpPr>
        <p:spPr>
          <a:xfrm>
            <a:off x="4571999" y="5334000"/>
            <a:ext cx="32052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B25406-7DD7-9F12-BF40-6938AB89B438}"/>
              </a:ext>
            </a:extLst>
          </p:cNvPr>
          <p:cNvSpPr/>
          <p:nvPr/>
        </p:nvSpPr>
        <p:spPr>
          <a:xfrm>
            <a:off x="4572000" y="5743773"/>
            <a:ext cx="32052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434CDE-6CEC-39FE-B17D-96049B2532E4}"/>
              </a:ext>
            </a:extLst>
          </p:cNvPr>
          <p:cNvSpPr/>
          <p:nvPr/>
        </p:nvSpPr>
        <p:spPr>
          <a:xfrm>
            <a:off x="3045551" y="6138714"/>
            <a:ext cx="487924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33B79-72B8-569C-07FC-BB239B79F7F4}"/>
              </a:ext>
            </a:extLst>
          </p:cNvPr>
          <p:cNvSpPr/>
          <p:nvPr/>
        </p:nvSpPr>
        <p:spPr>
          <a:xfrm>
            <a:off x="1522945" y="5257800"/>
            <a:ext cx="30864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Callout 2">
            <a:extLst>
              <a:ext uri="{FF2B5EF4-FFF2-40B4-BE49-F238E27FC236}">
                <a16:creationId xmlns:a16="http://schemas.microsoft.com/office/drawing/2014/main" id="{41594944-11B3-194C-5009-D823AC871D7D}"/>
              </a:ext>
            </a:extLst>
          </p:cNvPr>
          <p:cNvSpPr/>
          <p:nvPr/>
        </p:nvSpPr>
        <p:spPr>
          <a:xfrm>
            <a:off x="112785" y="0"/>
            <a:ext cx="3713990" cy="1075812"/>
          </a:xfrm>
          <a:prstGeom prst="cloudCallout">
            <a:avLst>
              <a:gd name="adj1" fmla="val -29690"/>
              <a:gd name="adj2" fmla="val 859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give a recursive formulation for the problem ?</a:t>
            </a:r>
          </a:p>
        </p:txBody>
      </p:sp>
      <p:sp>
        <p:nvSpPr>
          <p:cNvPr id="48" name="Cloud Callout 2">
            <a:extLst>
              <a:ext uri="{FF2B5EF4-FFF2-40B4-BE49-F238E27FC236}">
                <a16:creationId xmlns:a16="http://schemas.microsoft.com/office/drawing/2014/main" id="{C468C6B3-D318-C8B9-CDD8-1461A84F4A71}"/>
              </a:ext>
            </a:extLst>
          </p:cNvPr>
          <p:cNvSpPr/>
          <p:nvPr/>
        </p:nvSpPr>
        <p:spPr>
          <a:xfrm>
            <a:off x="4875061" y="98580"/>
            <a:ext cx="4497539" cy="1008795"/>
          </a:xfrm>
          <a:prstGeom prst="cloudCallout">
            <a:avLst>
              <a:gd name="adj1" fmla="val -29690"/>
              <a:gd name="adj2" fmla="val 859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will be the recursive term 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How many parameters 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8DD51-DA6C-CD4E-FAED-9EE71DE1128B}"/>
              </a:ext>
            </a:extLst>
          </p:cNvPr>
          <p:cNvSpPr txBox="1"/>
          <p:nvPr/>
        </p:nvSpPr>
        <p:spPr>
          <a:xfrm>
            <a:off x="1783864" y="948513"/>
            <a:ext cx="687483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Spend some time pondering over these questions before moving on…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3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52" grpId="0" animBg="1"/>
      <p:bldP spid="8" grpId="0" animBg="1"/>
      <p:bldP spid="8" grpId="1" animBg="1"/>
      <p:bldP spid="42" grpId="0" animBg="1"/>
      <p:bldP spid="44" grpId="0" animBg="1"/>
      <p:bldP spid="45" grpId="0" animBg="1"/>
      <p:bldP spid="3" grpId="0" animBg="1"/>
      <p:bldP spid="46" grpId="1" animBg="1"/>
      <p:bldP spid="48" grpId="1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E576-E1CF-E26C-8A53-2FE2AC09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F2196-CFB9-5A2F-81E8-F4FEDF55F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Recursive term</a:t>
                </a:r>
                <a:endParaRPr lang="en-IN" sz="2400" b="1" dirty="0"/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C00000"/>
                    </a:solidFill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It was easy to come up with this </a:t>
                </a:r>
                <a:r>
                  <a:rPr lang="en-US" sz="2000" b="1" dirty="0"/>
                  <a:t>term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However, it is not always so easy to come up with the </a:t>
                </a:r>
                <a:r>
                  <a:rPr lang="en-US" sz="2000" b="1" dirty="0"/>
                  <a:t>recursive term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you need to be </a:t>
                </a:r>
                <a:r>
                  <a:rPr lang="en-US" sz="2000" u="sng" dirty="0"/>
                  <a:t>creative</a:t>
                </a:r>
                <a:r>
                  <a:rPr lang="en-US" sz="2000" dirty="0"/>
                  <a:t> and use your </a:t>
                </a:r>
                <a:r>
                  <a:rPr lang="en-US" sz="2000" u="sng" dirty="0"/>
                  <a:t>analytic skills</a:t>
                </a:r>
                <a:r>
                  <a:rPr lang="en-US" sz="2000" dirty="0"/>
                  <a:t> to design </a:t>
                </a:r>
                <a:r>
                  <a:rPr lang="en-US" sz="2000" b="1" dirty="0"/>
                  <a:t>recursive term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Today’s lecture will address two such problems.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F2196-CFB9-5A2F-81E8-F4FEDF55F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105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53797-BB1D-CD19-12DD-D887C80F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39AC7-FCA8-4B6D-4BF1-921CC6198794}"/>
              </a:ext>
            </a:extLst>
          </p:cNvPr>
          <p:cNvSpPr txBox="1"/>
          <p:nvPr/>
        </p:nvSpPr>
        <p:spPr>
          <a:xfrm>
            <a:off x="2590800" y="990600"/>
            <a:ext cx="4510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Longest common subsequence </a:t>
            </a:r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3FC75-35BC-B25F-E79F-265EB78AB975}"/>
                  </a:ext>
                </a:extLst>
              </p:cNvPr>
              <p:cNvSpPr txBox="1"/>
              <p:nvPr/>
            </p:nvSpPr>
            <p:spPr>
              <a:xfrm>
                <a:off x="2093061" y="2075894"/>
                <a:ext cx="4825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: The length of LCS of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1..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:r>
                  <a:rPr lang="en-US" sz="2000" b="1" dirty="0"/>
                  <a:t>B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1..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3FC75-35BC-B25F-E79F-265EB78A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061" y="2075894"/>
                <a:ext cx="4825937" cy="400110"/>
              </a:xfrm>
              <a:prstGeom prst="rect">
                <a:avLst/>
              </a:prstGeom>
              <a:blipFill>
                <a:blip r:embed="rId3"/>
                <a:stretch>
                  <a:fillRect l="-126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01894D-ECF5-6E1B-977C-CC608911600E}"/>
              </a:ext>
            </a:extLst>
          </p:cNvPr>
          <p:cNvSpPr txBox="1"/>
          <p:nvPr/>
        </p:nvSpPr>
        <p:spPr>
          <a:xfrm>
            <a:off x="4413373" y="2895600"/>
            <a:ext cx="442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because of </a:t>
            </a:r>
            <a:r>
              <a:rPr lang="en-US" sz="2000" u="sng" dirty="0"/>
              <a:t>linear structure </a:t>
            </a:r>
            <a:r>
              <a:rPr lang="en-US" sz="2000" dirty="0"/>
              <a:t>of sequence. </a:t>
            </a:r>
          </a:p>
        </p:txBody>
      </p:sp>
    </p:spTree>
    <p:extLst>
      <p:ext uri="{BB962C8B-B14F-4D97-AF65-F5344CB8AC3E}">
        <p14:creationId xmlns:p14="http://schemas.microsoft.com/office/powerpoint/2010/main" val="62561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Attempt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The least cost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while traversing each intermediate point exclusively once.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8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1" cy="2438400"/>
            <a:chOff x="2057400" y="2286000"/>
            <a:chExt cx="6159261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4" cy="460177"/>
              <a:chOff x="2667000" y="2740223"/>
              <a:chExt cx="591764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74841" y="2351041"/>
            <a:ext cx="4746718" cy="1978223"/>
            <a:chOff x="2274841" y="2351041"/>
            <a:chExt cx="4746718" cy="197822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491297" y="2968823"/>
              <a:ext cx="1519103" cy="2022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46738" y="2351041"/>
              <a:ext cx="468359" cy="57968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337138" y="2351041"/>
              <a:ext cx="544559" cy="1924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965538" y="2906759"/>
              <a:ext cx="1317718" cy="14225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74841" y="2960641"/>
              <a:ext cx="636815" cy="400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274841" y="3414864"/>
              <a:ext cx="1001759" cy="58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41641" y="2884441"/>
              <a:ext cx="636815" cy="1089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032338" y="2884441"/>
              <a:ext cx="1725659" cy="1303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796097" y="3643464"/>
              <a:ext cx="468359" cy="54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7"/>
              <a:endCxn id="36" idx="3"/>
            </p:cNvCxnSpPr>
            <p:nvPr/>
          </p:nvCxnSpPr>
          <p:spPr>
            <a:xfrm flipV="1">
              <a:off x="6318338" y="3189241"/>
              <a:ext cx="703221" cy="40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113090" y="1524000"/>
            <a:ext cx="53388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to relate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669948" y="4539734"/>
            <a:ext cx="1795684" cy="1000703"/>
            <a:chOff x="5165327" y="5105400"/>
            <a:chExt cx="1795684" cy="1000703"/>
          </a:xfrm>
        </p:grpSpPr>
        <p:sp>
          <p:nvSpPr>
            <p:cNvPr id="54" name="Smiley Face 53"/>
            <p:cNvSpPr/>
            <p:nvPr/>
          </p:nvSpPr>
          <p:spPr>
            <a:xfrm>
              <a:off x="5719897" y="5105400"/>
              <a:ext cx="6096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5327" y="5736771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obvious way !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072364" y="1981200"/>
            <a:ext cx="60815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668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D8393D-D79F-B35E-8DA1-47BCC372AD35}"/>
                  </a:ext>
                </a:extLst>
              </p:cNvPr>
              <p:cNvSpPr txBox="1"/>
              <p:nvPr/>
            </p:nvSpPr>
            <p:spPr>
              <a:xfrm>
                <a:off x="2274841" y="6014222"/>
                <a:ext cx="43769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there any way to have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dirty="0"/>
                  <a:t> ? </a:t>
                </a:r>
                <a:endParaRPr lang="en-IN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D8393D-D79F-B35E-8DA1-47BCC372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841" y="6014222"/>
                <a:ext cx="4376967" cy="369332"/>
              </a:xfrm>
              <a:prstGeom prst="rect">
                <a:avLst/>
              </a:prstGeom>
              <a:blipFill>
                <a:blip r:embed="rId15"/>
                <a:stretch>
                  <a:fillRect l="-972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3" grpId="0" animBg="1"/>
      <p:bldP spid="58" grpId="0" animBg="1"/>
      <p:bldP spid="59" grpId="0" animBg="1"/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3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BE517749-7458-E748-B5CA-D6FAFB042A90}"/>
              </a:ext>
            </a:extLst>
          </p:cNvPr>
          <p:cNvSpPr/>
          <p:nvPr/>
        </p:nvSpPr>
        <p:spPr>
          <a:xfrm>
            <a:off x="2247900" y="952500"/>
            <a:ext cx="4610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5720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5720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5836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583668"/>
                  <a:ext cx="72160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38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4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/>
              <a:t>Generalize the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38401" y="52578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52799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00403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ibbon: Tilted Down 37">
                <a:extLst>
                  <a:ext uri="{FF2B5EF4-FFF2-40B4-BE49-F238E27FC236}">
                    <a16:creationId xmlns:a16="http://schemas.microsoft.com/office/drawing/2014/main" id="{19986C31-9BD5-DDE0-A458-FEA55A2F425A}"/>
                  </a:ext>
                </a:extLst>
              </p:cNvPr>
              <p:cNvSpPr/>
              <p:nvPr/>
            </p:nvSpPr>
            <p:spPr>
              <a:xfrm>
                <a:off x="2343149" y="6019800"/>
                <a:ext cx="5281748" cy="764977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When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coincide</a:t>
                </a:r>
                <a:r>
                  <a:rPr lang="en-US" dirty="0">
                    <a:solidFill>
                      <a:schemeClr val="tx1"/>
                    </a:solidFill>
                  </a:rPr>
                  <a:t>, this becomes our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bitonic</a:t>
                </a:r>
                <a:r>
                  <a:rPr lang="en-US" dirty="0">
                    <a:solidFill>
                      <a:schemeClr val="tx1"/>
                    </a:solidFill>
                  </a:rPr>
                  <a:t> tour problem.</a:t>
                </a:r>
                <a:endParaRPr lang="en-IN" dirty="0"/>
              </a:p>
            </p:txBody>
          </p:sp>
        </mc:Choice>
        <mc:Fallback xmlns="">
          <p:sp>
            <p:nvSpPr>
              <p:cNvPr id="38" name="Ribbon: Tilted Down 37">
                <a:extLst>
                  <a:ext uri="{FF2B5EF4-FFF2-40B4-BE49-F238E27FC236}">
                    <a16:creationId xmlns:a16="http://schemas.microsoft.com/office/drawing/2014/main" id="{19986C31-9BD5-DDE0-A458-FEA55A2F4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49" y="6019800"/>
                <a:ext cx="5281748" cy="764977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5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4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58" grpId="0" animBg="1"/>
      <p:bldP spid="59" grpId="0" animBg="1"/>
      <p:bldP spid="60" grpId="0" animBg="1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44DE-DC9D-CE4A-A567-40F2BF77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DAFD-02AE-0349-871F-63173E9A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Make sincere attempts to design a recursive formulation of the generalized problem.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We shall discuss it in the next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C33D6-09C0-F84F-9B7E-0922070B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store: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&gt;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3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2" grpId="0" animBg="1"/>
      <p:bldP spid="14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</a:t>
            </a:r>
            <a:r>
              <a:rPr lang="en-US" sz="2000" u="sng" dirty="0"/>
              <a:t>disjoint</a:t>
            </a:r>
            <a:r>
              <a:rPr lang="en-US" sz="2000" dirty="0"/>
              <a:t>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38400" y="3562350"/>
            <a:ext cx="3962400" cy="32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895600" y="3886200"/>
            <a:ext cx="3505200" cy="106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10000" y="4876800"/>
            <a:ext cx="236220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95600" y="4876800"/>
            <a:ext cx="32766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1800" y="2590800"/>
            <a:ext cx="342900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29718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503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</a:t>
            </a:r>
            <a:r>
              <a:rPr lang="en-US" sz="2000" u="sng" dirty="0"/>
              <a:t>disjoint</a:t>
            </a:r>
            <a:r>
              <a:rPr lang="en-US" sz="2000" dirty="0"/>
              <a:t>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38400" y="3562350"/>
            <a:ext cx="3962400" cy="32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438400" y="3562350"/>
            <a:ext cx="3733800" cy="1326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438400" y="3562350"/>
            <a:ext cx="13716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2438400" y="3562350"/>
            <a:ext cx="29718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2438400" y="2514600"/>
            <a:ext cx="3505200" cy="1047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2438400" y="2057400"/>
            <a:ext cx="2590800" cy="1504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38217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54061F0-F862-E991-5311-7A8EBCC3ECCF}"/>
              </a:ext>
            </a:extLst>
          </p:cNvPr>
          <p:cNvSpPr/>
          <p:nvPr/>
        </p:nvSpPr>
        <p:spPr>
          <a:xfrm>
            <a:off x="5015883" y="2059619"/>
            <a:ext cx="1384917" cy="1828800"/>
          </a:xfrm>
          <a:custGeom>
            <a:avLst/>
            <a:gdLst>
              <a:gd name="connsiteX0" fmla="*/ 1384917 w 1384917"/>
              <a:gd name="connsiteY0" fmla="*/ 1828800 h 1828800"/>
              <a:gd name="connsiteX1" fmla="*/ 0 w 1384917"/>
              <a:gd name="connsiteY1" fmla="*/ 0 h 1828800"/>
              <a:gd name="connsiteX2" fmla="*/ 932156 w 1384917"/>
              <a:gd name="connsiteY2" fmla="*/ 461639 h 1828800"/>
              <a:gd name="connsiteX3" fmla="*/ 1384917 w 1384917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917" h="1828800">
                <a:moveTo>
                  <a:pt x="1384917" y="1828800"/>
                </a:moveTo>
                <a:lnTo>
                  <a:pt x="0" y="0"/>
                </a:lnTo>
                <a:lnTo>
                  <a:pt x="932156" y="461639"/>
                </a:lnTo>
                <a:lnTo>
                  <a:pt x="1384917" y="18288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75FBE02-C247-0FA8-4DE0-FC2CBA946F7B}"/>
              </a:ext>
            </a:extLst>
          </p:cNvPr>
          <p:cNvSpPr/>
          <p:nvPr/>
        </p:nvSpPr>
        <p:spPr>
          <a:xfrm>
            <a:off x="2991775" y="2068497"/>
            <a:ext cx="3409025" cy="1811045"/>
          </a:xfrm>
          <a:custGeom>
            <a:avLst/>
            <a:gdLst>
              <a:gd name="connsiteX0" fmla="*/ 0 w 3409025"/>
              <a:gd name="connsiteY0" fmla="*/ 514905 h 1811045"/>
              <a:gd name="connsiteX1" fmla="*/ 2050742 w 3409025"/>
              <a:gd name="connsiteY1" fmla="*/ 0 h 1811045"/>
              <a:gd name="connsiteX2" fmla="*/ 3409025 w 3409025"/>
              <a:gd name="connsiteY2" fmla="*/ 1811045 h 1811045"/>
              <a:gd name="connsiteX3" fmla="*/ 0 w 3409025"/>
              <a:gd name="connsiteY3" fmla="*/ 514905 h 18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025" h="1811045">
                <a:moveTo>
                  <a:pt x="0" y="514905"/>
                </a:moveTo>
                <a:lnTo>
                  <a:pt x="2050742" y="0"/>
                </a:lnTo>
                <a:lnTo>
                  <a:pt x="3409025" y="1811045"/>
                </a:lnTo>
                <a:lnTo>
                  <a:pt x="0" y="51490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9899B37-46C5-84E4-374A-B2FD1F71102A}"/>
              </a:ext>
            </a:extLst>
          </p:cNvPr>
          <p:cNvSpPr/>
          <p:nvPr/>
        </p:nvSpPr>
        <p:spPr>
          <a:xfrm>
            <a:off x="2470667" y="3581400"/>
            <a:ext cx="2971223" cy="2054437"/>
          </a:xfrm>
          <a:custGeom>
            <a:avLst/>
            <a:gdLst>
              <a:gd name="connsiteX0" fmla="*/ 0 w 2334828"/>
              <a:gd name="connsiteY0" fmla="*/ 736847 h 745724"/>
              <a:gd name="connsiteX1" fmla="*/ 2334828 w 2334828"/>
              <a:gd name="connsiteY1" fmla="*/ 0 h 745724"/>
              <a:gd name="connsiteX2" fmla="*/ 1606859 w 2334828"/>
              <a:gd name="connsiteY2" fmla="*/ 745724 h 745724"/>
              <a:gd name="connsiteX3" fmla="*/ 0 w 2334828"/>
              <a:gd name="connsiteY3" fmla="*/ 736847 h 745724"/>
              <a:gd name="connsiteX0" fmla="*/ 0 w 2334828"/>
              <a:gd name="connsiteY0" fmla="*/ 736847 h 741918"/>
              <a:gd name="connsiteX1" fmla="*/ 2334828 w 2334828"/>
              <a:gd name="connsiteY1" fmla="*/ 0 h 741918"/>
              <a:gd name="connsiteX2" fmla="*/ 1454310 w 2334828"/>
              <a:gd name="connsiteY2" fmla="*/ 741918 h 741918"/>
              <a:gd name="connsiteX3" fmla="*/ 0 w 2334828"/>
              <a:gd name="connsiteY3" fmla="*/ 736847 h 741918"/>
              <a:gd name="connsiteX0" fmla="*/ 0 w 2334828"/>
              <a:gd name="connsiteY0" fmla="*/ 736847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36847 h 748264"/>
              <a:gd name="connsiteX0" fmla="*/ 0 w 2334828"/>
              <a:gd name="connsiteY0" fmla="*/ 743193 h 748264"/>
              <a:gd name="connsiteX1" fmla="*/ 2334828 w 2334828"/>
              <a:gd name="connsiteY1" fmla="*/ 0 h 748264"/>
              <a:gd name="connsiteX2" fmla="*/ 1737258 w 2334828"/>
              <a:gd name="connsiteY2" fmla="*/ 748264 h 748264"/>
              <a:gd name="connsiteX3" fmla="*/ 0 w 2334828"/>
              <a:gd name="connsiteY3" fmla="*/ 743193 h 748264"/>
              <a:gd name="connsiteX0" fmla="*/ 0 w 2334828"/>
              <a:gd name="connsiteY0" fmla="*/ 743193 h 743193"/>
              <a:gd name="connsiteX1" fmla="*/ 2334828 w 2334828"/>
              <a:gd name="connsiteY1" fmla="*/ 0 h 743193"/>
              <a:gd name="connsiteX2" fmla="*/ 1747014 w 2334828"/>
              <a:gd name="connsiteY2" fmla="*/ 739803 h 743193"/>
              <a:gd name="connsiteX3" fmla="*/ 0 w 2334828"/>
              <a:gd name="connsiteY3" fmla="*/ 743193 h 743193"/>
              <a:gd name="connsiteX0" fmla="*/ 0 w 3048886"/>
              <a:gd name="connsiteY0" fmla="*/ 743193 h 743193"/>
              <a:gd name="connsiteX1" fmla="*/ 2334828 w 3048886"/>
              <a:gd name="connsiteY1" fmla="*/ 0 h 743193"/>
              <a:gd name="connsiteX2" fmla="*/ 3048886 w 3048886"/>
              <a:gd name="connsiteY2" fmla="*/ 737961 h 743193"/>
              <a:gd name="connsiteX3" fmla="*/ 0 w 3048886"/>
              <a:gd name="connsiteY3" fmla="*/ 743193 h 743193"/>
              <a:gd name="connsiteX0" fmla="*/ 1639307 w 4688193"/>
              <a:gd name="connsiteY0" fmla="*/ 634500 h 634500"/>
              <a:gd name="connsiteX1" fmla="*/ 0 w 4688193"/>
              <a:gd name="connsiteY1" fmla="*/ 0 h 634500"/>
              <a:gd name="connsiteX2" fmla="*/ 4688193 w 4688193"/>
              <a:gd name="connsiteY2" fmla="*/ 629268 h 634500"/>
              <a:gd name="connsiteX3" fmla="*/ 1639307 w 4688193"/>
              <a:gd name="connsiteY3" fmla="*/ 634500 h 634500"/>
              <a:gd name="connsiteX0" fmla="*/ 2684230 w 5733116"/>
              <a:gd name="connsiteY0" fmla="*/ 426326 h 426326"/>
              <a:gd name="connsiteX1" fmla="*/ 0 w 5733116"/>
              <a:gd name="connsiteY1" fmla="*/ 0 h 426326"/>
              <a:gd name="connsiteX2" fmla="*/ 5733116 w 5733116"/>
              <a:gd name="connsiteY2" fmla="*/ 421094 h 426326"/>
              <a:gd name="connsiteX3" fmla="*/ 2684230 w 5733116"/>
              <a:gd name="connsiteY3" fmla="*/ 426326 h 42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3116" h="426326">
                <a:moveTo>
                  <a:pt x="2684230" y="426326"/>
                </a:moveTo>
                <a:lnTo>
                  <a:pt x="0" y="0"/>
                </a:lnTo>
                <a:lnTo>
                  <a:pt x="5733116" y="421094"/>
                </a:lnTo>
                <a:lnTo>
                  <a:pt x="2684230" y="42632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971800" y="2590800"/>
            <a:ext cx="3200400" cy="2297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2971800" y="2590800"/>
            <a:ext cx="2438400" cy="304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438400" y="3562350"/>
            <a:ext cx="13716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2438400" y="3562350"/>
            <a:ext cx="2971800" cy="207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2971800" y="2590800"/>
            <a:ext cx="342900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H="1" flipV="1">
            <a:off x="5029200" y="2057400"/>
            <a:ext cx="137160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4061-5F33-82DF-ED32-B3C1F43E7F73}"/>
                  </a:ext>
                </a:extLst>
              </p:cNvPr>
              <p:cNvSpPr txBox="1"/>
              <p:nvPr/>
            </p:nvSpPr>
            <p:spPr>
              <a:xfrm>
                <a:off x="6484487" y="990600"/>
                <a:ext cx="166744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triangles.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4061-5F33-82DF-ED32-B3C1F43E7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487" y="990600"/>
                <a:ext cx="1667444" cy="369332"/>
              </a:xfrm>
              <a:prstGeom prst="rect">
                <a:avLst/>
              </a:prstGeom>
              <a:blipFill>
                <a:blip r:embed="rId9"/>
                <a:stretch>
                  <a:fillRect t="-10000" r="-293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06BB6AD-5B43-2AB4-ED5D-492AF029B697}"/>
              </a:ext>
            </a:extLst>
          </p:cNvPr>
          <p:cNvSpPr txBox="1"/>
          <p:nvPr/>
        </p:nvSpPr>
        <p:spPr>
          <a:xfrm>
            <a:off x="381000" y="999399"/>
            <a:ext cx="42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Though there may be </a:t>
            </a:r>
            <a:r>
              <a:rPr lang="en-US" u="sng" dirty="0"/>
              <a:t>many</a:t>
            </a:r>
            <a:r>
              <a:rPr lang="en-US" dirty="0"/>
              <a:t> triangulations, </a:t>
            </a:r>
            <a:endParaRPr lang="en-IN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09FDD-3325-EEEB-2AC9-5E631F44459D}"/>
              </a:ext>
            </a:extLst>
          </p:cNvPr>
          <p:cNvSpPr txBox="1"/>
          <p:nvPr/>
        </p:nvSpPr>
        <p:spPr>
          <a:xfrm>
            <a:off x="4403083" y="99060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each has </a:t>
            </a:r>
            <a:r>
              <a:rPr lang="en-US" u="sng" dirty="0"/>
              <a:t>exactly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B9CCAB-DD64-568B-B897-A7DF566D211C}"/>
              </a:ext>
            </a:extLst>
          </p:cNvPr>
          <p:cNvCxnSpPr/>
          <p:nvPr/>
        </p:nvCxnSpPr>
        <p:spPr>
          <a:xfrm>
            <a:off x="3802633" y="5632882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8ACDCA-CE7B-E39C-04F8-E54BDCC3C8D7}"/>
              </a:ext>
            </a:extLst>
          </p:cNvPr>
          <p:cNvSpPr txBox="1"/>
          <p:nvPr/>
        </p:nvSpPr>
        <p:spPr>
          <a:xfrm>
            <a:off x="381000" y="1443853"/>
            <a:ext cx="247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side of the polygon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C441B5-D021-CB09-5E24-83321E602320}"/>
                  </a:ext>
                </a:extLst>
              </p:cNvPr>
              <p:cNvSpPr txBox="1"/>
              <p:nvPr/>
            </p:nvSpPr>
            <p:spPr>
              <a:xfrm>
                <a:off x="2706580" y="1448112"/>
                <a:ext cx="4532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belongs to </a:t>
                </a:r>
                <a:r>
                  <a:rPr lang="en-US" u="sng" dirty="0"/>
                  <a:t>exactly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u="sng" dirty="0"/>
                  <a:t> triangle</a:t>
                </a:r>
                <a:r>
                  <a:rPr lang="en-US" dirty="0"/>
                  <a:t> in a triangulation.</a:t>
                </a:r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C441B5-D021-CB09-5E24-83321E602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80" y="1448112"/>
                <a:ext cx="4532844" cy="369332"/>
              </a:xfrm>
              <a:prstGeom prst="rect">
                <a:avLst/>
              </a:prstGeom>
              <a:blipFill>
                <a:blip r:embed="rId10"/>
                <a:stretch>
                  <a:fillRect l="-1210" t="-10000" r="-53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202B76F-4073-39C4-5C6E-7F878DA18F17}"/>
              </a:ext>
            </a:extLst>
          </p:cNvPr>
          <p:cNvGrpSpPr/>
          <p:nvPr/>
        </p:nvGrpSpPr>
        <p:grpSpPr>
          <a:xfrm>
            <a:off x="2481025" y="3581399"/>
            <a:ext cx="2962639" cy="2057396"/>
            <a:chOff x="2137304" y="4480810"/>
            <a:chExt cx="3613002" cy="11579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6EF3E8-BF8E-E392-44FB-30CFCF053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7304" y="4480810"/>
              <a:ext cx="1620714" cy="115465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06585E-C3BC-4758-4CCF-F4D2097E19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7304" y="4480810"/>
              <a:ext cx="3613002" cy="11579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3C3ECD-6102-1737-D5A4-49B8FC434609}"/>
              </a:ext>
            </a:extLst>
          </p:cNvPr>
          <p:cNvCxnSpPr/>
          <p:nvPr/>
        </p:nvCxnSpPr>
        <p:spPr>
          <a:xfrm flipV="1">
            <a:off x="2971800" y="2064109"/>
            <a:ext cx="205740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50B2F2-7EF0-0833-6B95-2700E4EBF647}"/>
              </a:ext>
            </a:extLst>
          </p:cNvPr>
          <p:cNvCxnSpPr>
            <a:cxnSpLocks/>
            <a:endCxn id="49" idx="0"/>
          </p:cNvCxnSpPr>
          <p:nvPr/>
        </p:nvCxnSpPr>
        <p:spPr>
          <a:xfrm flipH="1" flipV="1">
            <a:off x="2991775" y="2583402"/>
            <a:ext cx="3419383" cy="13115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EBB632-0914-1888-BF8A-6A49E487D3B2}"/>
              </a:ext>
            </a:extLst>
          </p:cNvPr>
          <p:cNvCxnSpPr>
            <a:cxnSpLocks/>
          </p:cNvCxnSpPr>
          <p:nvPr/>
        </p:nvCxnSpPr>
        <p:spPr>
          <a:xfrm flipH="1" flipV="1">
            <a:off x="5038361" y="2078004"/>
            <a:ext cx="1372797" cy="183463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5A4515-EBAB-3B05-1DD0-2AAD46089255}"/>
              </a:ext>
            </a:extLst>
          </p:cNvPr>
          <p:cNvCxnSpPr>
            <a:cxnSpLocks/>
          </p:cNvCxnSpPr>
          <p:nvPr/>
        </p:nvCxnSpPr>
        <p:spPr>
          <a:xfrm>
            <a:off x="5029200" y="2068497"/>
            <a:ext cx="1358283" cy="18110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1F3AF8-D4C3-DFA2-891D-398351FF2375}"/>
              </a:ext>
            </a:extLst>
          </p:cNvPr>
          <p:cNvCxnSpPr>
            <a:cxnSpLocks/>
            <a:stCxn id="49" idx="1"/>
          </p:cNvCxnSpPr>
          <p:nvPr/>
        </p:nvCxnSpPr>
        <p:spPr>
          <a:xfrm>
            <a:off x="5042517" y="2068497"/>
            <a:ext cx="896152" cy="4527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3553B3-2636-A35F-3911-4B26C7DD58FD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5941826" y="2521258"/>
            <a:ext cx="458974" cy="13582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0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9" grpId="0" animBg="1"/>
      <p:bldP spid="49" grpId="1" animBg="1"/>
      <p:bldP spid="31" grpId="0" animBg="1"/>
      <p:bldP spid="31" grpId="1" animBg="1"/>
      <p:bldP spid="13" grpId="0" animBg="1"/>
      <p:bldP spid="15" grpId="0"/>
      <p:bldP spid="2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13623</TotalTime>
  <Words>2187</Words>
  <Application>Microsoft Office PowerPoint</Application>
  <PresentationFormat>On-screen Show (4:3)</PresentationFormat>
  <Paragraphs>725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Cambria Math</vt:lpstr>
      <vt:lpstr>Office Theme</vt:lpstr>
      <vt:lpstr>Design and Analysis of Algorithms </vt:lpstr>
      <vt:lpstr>Recap of the last lecture</vt:lpstr>
      <vt:lpstr>Overview of Dynamic Progrmming Paradigm. </vt:lpstr>
      <vt:lpstr>PowerPoint Presentation</vt:lpstr>
      <vt:lpstr>OPTMAL Triangulation of  a CONVEX POLYGON</vt:lpstr>
      <vt:lpstr>Convex polygon </vt:lpstr>
      <vt:lpstr>Triangulation of  a CONVEX POLYGON </vt:lpstr>
      <vt:lpstr>Triangulation of  a CONVEX POLYGON </vt:lpstr>
      <vt:lpstr>Triangulation of  a CONVEX POLYGON </vt:lpstr>
      <vt:lpstr>OPTMAL Triangulation of  a CONVEX POLYGON</vt:lpstr>
      <vt:lpstr>PowerPoint Presentation</vt:lpstr>
      <vt:lpstr>Attempt 1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How many possible triangulations ? </vt:lpstr>
      <vt:lpstr>PowerPoint Presentation</vt:lpstr>
      <vt:lpstr>How to compute optimal triangulation ? </vt:lpstr>
      <vt:lpstr>Recursive formulation  of OPTMAL Triangulation</vt:lpstr>
      <vt:lpstr>Recursive formulation for τ(i,j) </vt:lpstr>
      <vt:lpstr>Recursive ALGORITHM  of OPTMAL Triangulation</vt:lpstr>
      <vt:lpstr>Recursive algorithm for τ(i,j) </vt:lpstr>
      <vt:lpstr>Recursive algorithm for τ(i,j) </vt:lpstr>
      <vt:lpstr>Iterative algorithm for τ(i,j) </vt:lpstr>
      <vt:lpstr>OPTIMAL SUBSTRUCTURE PROPERTY</vt:lpstr>
      <vt:lpstr>Longest Common Subsequence </vt:lpstr>
      <vt:lpstr>Optimal triangulation of a convex polygon</vt:lpstr>
      <vt:lpstr>OPTIMAL SUBSTRUCTURE PROPERTY</vt:lpstr>
      <vt:lpstr>Bitonic tour</vt:lpstr>
      <vt:lpstr>Bitonic tour </vt:lpstr>
      <vt:lpstr>Bitonic tour </vt:lpstr>
      <vt:lpstr>Bitonic tour </vt:lpstr>
      <vt:lpstr>Bitonic tour </vt:lpstr>
      <vt:lpstr>Attempt 1</vt:lpstr>
      <vt:lpstr>New Idea:  Generalize the problem</vt:lpstr>
      <vt:lpstr>New Idea:  Generalize the problem</vt:lpstr>
      <vt:lpstr>New Idea:  Generalize the problem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1304</cp:revision>
  <dcterms:created xsi:type="dcterms:W3CDTF">2011-12-03T04:13:03Z</dcterms:created>
  <dcterms:modified xsi:type="dcterms:W3CDTF">2023-09-06T09:34:49Z</dcterms:modified>
</cp:coreProperties>
</file>