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3.xml" ContentType="application/vnd.openxmlformats-officedocument.presentationml.notesSlide+xml"/>
  <Override PartName="/ppt/tags/tag10.xml" ContentType="application/vnd.openxmlformats-officedocument.presentationml.tags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ppt/notesSlides/notesSlide5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6.xml" ContentType="application/vnd.openxmlformats-officedocument.presentationml.notesSlide+xml"/>
  <Override PartName="/ppt/tags/tag15.xml" ContentType="application/vnd.openxmlformats-officedocument.presentationml.tags+xml"/>
  <Override PartName="/ppt/notesSlides/notesSlide7.xml" ContentType="application/vnd.openxmlformats-officedocument.presentationml.notesSlide+xml"/>
  <Override PartName="/ppt/tags/tag16.xml" ContentType="application/vnd.openxmlformats-officedocument.presentationml.tags+xml"/>
  <Override PartName="/ppt/notesSlides/notesSlide8.xml" ContentType="application/vnd.openxmlformats-officedocument.presentationml.notesSlide+xml"/>
  <Override PartName="/ppt/tags/tag17.xml" ContentType="application/vnd.openxmlformats-officedocument.presentationml.tags+xml"/>
  <Override PartName="/ppt/notesSlides/notesSlide9.xml" ContentType="application/vnd.openxmlformats-officedocument.presentationml.notesSlide+xml"/>
  <Override PartName="/ppt/tags/tag18.xml" ContentType="application/vnd.openxmlformats-officedocument.presentationml.tags+xml"/>
  <Override PartName="/ppt/notesSlides/notesSlide10.xml" ContentType="application/vnd.openxmlformats-officedocument.presentationml.notesSlide+xml"/>
  <Override PartName="/ppt/tags/tag19.xml" ContentType="application/vnd.openxmlformats-officedocument.presentationml.tags+xml"/>
  <Override PartName="/ppt/notesSlides/notesSlide11.xml" ContentType="application/vnd.openxmlformats-officedocument.presentationml.notesSlide+xml"/>
  <Override PartName="/ppt/tags/tag20.xml" ContentType="application/vnd.openxmlformats-officedocument.presentationml.tags+xml"/>
  <Override PartName="/ppt/notesSlides/notesSlide12.xml" ContentType="application/vnd.openxmlformats-officedocument.presentationml.notesSlide+xml"/>
  <Override PartName="/ppt/tags/tag21.xml" ContentType="application/vnd.openxmlformats-officedocument.presentationml.tags+xml"/>
  <Override PartName="/ppt/notesSlides/notesSlide13.xml" ContentType="application/vnd.openxmlformats-officedocument.presentationml.notesSlide+xml"/>
  <Override PartName="/ppt/tags/tag22.xml" ContentType="application/vnd.openxmlformats-officedocument.presentationml.tags+xml"/>
  <Override PartName="/ppt/notesSlides/notesSlide14.xml" ContentType="application/vnd.openxmlformats-officedocument.presentationml.notesSlide+xml"/>
  <Override PartName="/ppt/tags/tag23.xml" ContentType="application/vnd.openxmlformats-officedocument.presentationml.tags+xml"/>
  <Override PartName="/ppt/notesSlides/notesSlide15.xml" ContentType="application/vnd.openxmlformats-officedocument.presentationml.notesSlide+xml"/>
  <Override PartName="/ppt/tags/tag24.xml" ContentType="application/vnd.openxmlformats-officedocument.presentationml.tags+xml"/>
  <Override PartName="/ppt/notesSlides/notesSlide16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17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8"/>
  </p:notesMasterIdLst>
  <p:sldIdLst>
    <p:sldId id="428" r:id="rId2"/>
    <p:sldId id="515" r:id="rId3"/>
    <p:sldId id="548" r:id="rId4"/>
    <p:sldId id="535" r:id="rId5"/>
    <p:sldId id="575" r:id="rId6"/>
    <p:sldId id="442" r:id="rId7"/>
    <p:sldId id="583" r:id="rId8"/>
    <p:sldId id="452" r:id="rId9"/>
    <p:sldId id="578" r:id="rId10"/>
    <p:sldId id="597" r:id="rId11"/>
    <p:sldId id="546" r:id="rId12"/>
    <p:sldId id="579" r:id="rId13"/>
    <p:sldId id="587" r:id="rId14"/>
    <p:sldId id="589" r:id="rId15"/>
    <p:sldId id="590" r:id="rId16"/>
    <p:sldId id="592" r:id="rId17"/>
    <p:sldId id="591" r:id="rId18"/>
    <p:sldId id="543" r:id="rId19"/>
    <p:sldId id="518" r:id="rId20"/>
    <p:sldId id="517" r:id="rId21"/>
    <p:sldId id="596" r:id="rId22"/>
    <p:sldId id="595" r:id="rId23"/>
    <p:sldId id="584" r:id="rId24"/>
    <p:sldId id="523" r:id="rId25"/>
    <p:sldId id="538" r:id="rId26"/>
    <p:sldId id="563" r:id="rId27"/>
    <p:sldId id="564" r:id="rId28"/>
    <p:sldId id="569" r:id="rId29"/>
    <p:sldId id="585" r:id="rId30"/>
    <p:sldId id="598" r:id="rId31"/>
    <p:sldId id="599" r:id="rId32"/>
    <p:sldId id="601" r:id="rId33"/>
    <p:sldId id="605" r:id="rId34"/>
    <p:sldId id="616" r:id="rId35"/>
    <p:sldId id="615" r:id="rId36"/>
    <p:sldId id="614" r:id="rId3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72" autoAdjust="0"/>
    <p:restoredTop sz="89328" autoAdjust="0"/>
  </p:normalViewPr>
  <p:slideViewPr>
    <p:cSldViewPr>
      <p:cViewPr varScale="1">
        <p:scale>
          <a:sx n="102" d="100"/>
          <a:sy n="102" d="100"/>
        </p:scale>
        <p:origin x="130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8/2/2023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How do we solve any problem in this paradigm ?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</a:t>
            </a:r>
            <a:r>
              <a:rPr lang="en-US" baseline="0" dirty="0"/>
              <a:t> 3</a:t>
            </a:r>
            <a:r>
              <a:rPr lang="en-US" baseline="30000" dirty="0"/>
              <a:t>rd</a:t>
            </a:r>
            <a:r>
              <a:rPr lang="en-US" baseline="0" dirty="0"/>
              <a:t> step (</a:t>
            </a:r>
            <a:r>
              <a:rPr lang="en-US" b="1" baseline="0" dirty="0"/>
              <a:t>Combine</a:t>
            </a:r>
            <a:r>
              <a:rPr lang="en-US" baseline="0" dirty="0"/>
              <a:t> step)</a:t>
            </a:r>
            <a:r>
              <a:rPr lang="en-US" dirty="0"/>
              <a:t> is usually the main </a:t>
            </a:r>
            <a:r>
              <a:rPr lang="en-US" b="1" dirty="0"/>
              <a:t>nontrivial</a:t>
            </a:r>
            <a:r>
              <a:rPr lang="en-US" dirty="0"/>
              <a:t> step in the design of an algorithm using divide and conquer strategy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8B6ACE-7DA9-451D-B4FE-F8D8CCE413A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1119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1. </a:t>
            </a:r>
            <a:r>
              <a:rPr lang="en-US" sz="1200" dirty="0">
                <a:solidFill>
                  <a:schemeClr val="tx1"/>
                </a:solidFill>
              </a:rPr>
              <a:t>Compute the closest pair distance of the </a:t>
            </a:r>
            <a:r>
              <a:rPr lang="en-US" sz="1200" b="1" dirty="0">
                <a:solidFill>
                  <a:schemeClr val="tx1"/>
                </a:solidFill>
              </a:rPr>
              <a:t>left half </a:t>
            </a:r>
            <a:r>
              <a:rPr lang="en-US" sz="1200" dirty="0">
                <a:solidFill>
                  <a:schemeClr val="tx1"/>
                </a:solidFill>
              </a:rPr>
              <a:t>set</a:t>
            </a:r>
          </a:p>
          <a:p>
            <a:r>
              <a:rPr lang="en-US" dirty="0"/>
              <a:t>2. Let it be </a:t>
            </a:r>
            <a:r>
              <a:rPr lang="en-US" dirty="0" err="1"/>
              <a:t>Delta_L</a:t>
            </a:r>
            <a:r>
              <a:rPr lang="en-US" dirty="0"/>
              <a:t>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chemeClr val="tx1"/>
              </a:solidFill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</a:rPr>
              <a:t>3.Compute the closest pair distance of the </a:t>
            </a:r>
            <a:r>
              <a:rPr lang="en-US" sz="1200" b="1" dirty="0">
                <a:solidFill>
                  <a:schemeClr val="tx1"/>
                </a:solidFill>
              </a:rPr>
              <a:t>right half </a:t>
            </a:r>
            <a:r>
              <a:rPr lang="en-US" sz="1200" dirty="0">
                <a:solidFill>
                  <a:schemeClr val="tx1"/>
                </a:solidFill>
              </a:rPr>
              <a:t>set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</a:rPr>
              <a:t>4. Let it be </a:t>
            </a:r>
            <a:r>
              <a:rPr lang="en-US" sz="1200" dirty="0" err="1">
                <a:solidFill>
                  <a:schemeClr val="tx1"/>
                </a:solidFill>
              </a:rPr>
              <a:t>Delta_R</a:t>
            </a:r>
            <a:r>
              <a:rPr lang="en-US" sz="1200" dirty="0">
                <a:solidFill>
                  <a:schemeClr val="tx1"/>
                </a:solidFill>
              </a:rPr>
              <a:t>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8B6ACE-7DA9-451D-B4FE-F8D8CCE413A2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5445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</a:rPr>
              <a:t>Which points do we need to focus on for the closest pairs ?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</a:rPr>
              <a:t>The</a:t>
            </a:r>
            <a:r>
              <a:rPr lang="en-US" sz="1200" baseline="0" dirty="0">
                <a:solidFill>
                  <a:schemeClr val="tx1"/>
                </a:solidFill>
              </a:rPr>
              <a:t> total number of these pairs are Theta(n^2).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>
                <a:solidFill>
                  <a:schemeClr val="tx1"/>
                </a:solidFill>
              </a:rPr>
              <a:t>How to do it efficiently ?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>
                <a:solidFill>
                  <a:schemeClr val="tx1"/>
                </a:solidFill>
              </a:rPr>
              <a:t>Exploit the geometric aspect of the problem.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>
              <a:solidFill>
                <a:schemeClr val="tx1"/>
              </a:solidFill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>
                <a:solidFill>
                  <a:schemeClr val="tx1"/>
                </a:solidFill>
              </a:rPr>
              <a:t>Time to use Hint 1.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>
                <a:solidFill>
                  <a:schemeClr val="tx1"/>
                </a:solidFill>
              </a:rPr>
              <a:t>For a point in the left half set, if its distance to any point in the right set is less than delta, can we infer anything about its x-coordinate.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>
                <a:solidFill>
                  <a:schemeClr val="tx1"/>
                </a:solidFill>
              </a:rPr>
              <a:t>: Its x-coordinate can not be less than the x-coordinate of the other point by more than delta.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>
              <a:solidFill>
                <a:schemeClr val="tx1"/>
              </a:solidFill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8B6ACE-7DA9-451D-B4FE-F8D8CCE413A2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4936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>
                    <a:solidFill>
                      <a:schemeClr val="tx1"/>
                    </a:solidFill>
                  </a:rPr>
                  <a:t>But there may still be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 b="0" i="0" smtClean="0">
                        <a:solidFill>
                          <a:schemeClr val="tx1"/>
                        </a:solidFill>
                        <a:latin typeface="Cambria Math"/>
                      </a:rPr>
                      <m:t>Θ</m:t>
                    </m:r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200" dirty="0">
                    <a:solidFill>
                      <a:schemeClr val="tx1"/>
                    </a:solidFill>
                  </a:rPr>
                  <a:t> points in</a:t>
                </a:r>
                <a:r>
                  <a:rPr lang="en-US" sz="1200" baseline="0" dirty="0">
                    <a:solidFill>
                      <a:schemeClr val="tx1"/>
                    </a:solidFill>
                  </a:rPr>
                  <a:t> each of these strips</a:t>
                </a:r>
                <a:r>
                  <a:rPr lang="en-US" sz="1200" dirty="0">
                    <a:solidFill>
                      <a:schemeClr val="tx1"/>
                    </a:solidFill>
                  </a:rPr>
                  <a:t>. </a:t>
                </a:r>
              </a:p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>
                    <a:solidFill>
                      <a:schemeClr val="tx1"/>
                    </a:solidFill>
                  </a:rPr>
                  <a:t>So what to do ?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 smtClean="0">
                    <a:solidFill>
                      <a:schemeClr val="tx1"/>
                    </a:solidFill>
                  </a:rPr>
                  <a:t>But there may still be </a:t>
                </a:r>
                <a:r>
                  <a:rPr lang="en-US" sz="1200" b="0" i="0" smtClean="0">
                    <a:solidFill>
                      <a:schemeClr val="tx1"/>
                    </a:solidFill>
                    <a:latin typeface="Cambria Math"/>
                  </a:rPr>
                  <a:t>Θ(</a:t>
                </a:r>
                <a:r>
                  <a:rPr lang="en-US" sz="1200" b="0" i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𝑛</a:t>
                </a:r>
                <a:r>
                  <a:rPr lang="en-US" sz="1200" b="0" i="0" smtClean="0">
                    <a:solidFill>
                      <a:schemeClr val="tx1"/>
                    </a:solidFill>
                    <a:latin typeface="Cambria Math"/>
                  </a:rPr>
                  <a:t>)</a:t>
                </a:r>
                <a:r>
                  <a:rPr lang="en-US" sz="1200" dirty="0">
                    <a:solidFill>
                      <a:schemeClr val="tx1"/>
                    </a:solidFill>
                  </a:rPr>
                  <a:t> 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points in</a:t>
                </a:r>
                <a:r>
                  <a:rPr lang="en-US" sz="1200" baseline="0" dirty="0" smtClean="0">
                    <a:solidFill>
                      <a:schemeClr val="tx1"/>
                    </a:solidFill>
                  </a:rPr>
                  <a:t> each of these strips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. </a:t>
                </a:r>
              </a:p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 smtClean="0">
                    <a:solidFill>
                      <a:schemeClr val="tx1"/>
                    </a:solidFill>
                  </a:rPr>
                  <a:t>So </a:t>
                </a:r>
                <a:r>
                  <a:rPr lang="en-US" sz="1200" dirty="0">
                    <a:solidFill>
                      <a:schemeClr val="tx1"/>
                    </a:solidFill>
                  </a:rPr>
                  <a:t>what to do ?</a:t>
                </a: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8B6ACE-7DA9-451D-B4FE-F8D8CCE413A2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569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>
                    <a:solidFill>
                      <a:schemeClr val="tx1"/>
                    </a:solidFill>
                  </a:rPr>
                  <a:t>1. Only the points lying in these 2 red squares  are relevant as far as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solidFill>
                          <a:schemeClr val="tx1"/>
                        </a:solidFill>
                        <a:latin typeface="Cambria Math"/>
                      </a:rPr>
                      <m:t>𝒑</m:t>
                    </m:r>
                  </m:oMath>
                </a14:m>
                <a:r>
                  <a:rPr lang="en-US" sz="1200" dirty="0">
                    <a:solidFill>
                      <a:schemeClr val="tx1"/>
                    </a:solidFill>
                  </a:rPr>
                  <a:t>  is concerned.</a:t>
                </a:r>
              </a:p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>
                    <a:solidFill>
                      <a:schemeClr val="tx1"/>
                    </a:solidFill>
                  </a:rPr>
                  <a:t>2. Time to use Hint</a:t>
                </a:r>
                <a:r>
                  <a:rPr lang="en-US" sz="1200" baseline="0" dirty="0">
                    <a:solidFill>
                      <a:schemeClr val="tx1"/>
                    </a:solidFill>
                  </a:rPr>
                  <a:t> 2</a:t>
                </a:r>
              </a:p>
              <a:p>
                <a:r>
                  <a:rPr lang="en-US" sz="1200" baseline="0" dirty="0">
                    <a:solidFill>
                      <a:schemeClr val="tx1"/>
                    </a:solidFill>
                  </a:rPr>
                  <a:t>3. </a:t>
                </a:r>
                <a:r>
                  <a:rPr lang="en-US" sz="1200" dirty="0"/>
                  <a:t>Surely not more than 8.</a:t>
                </a:r>
              </a:p>
              <a:p>
                <a:r>
                  <a:rPr lang="en-US" sz="1200" dirty="0">
                    <a:solidFill>
                      <a:schemeClr val="tx1"/>
                    </a:solidFill>
                  </a:rPr>
                  <a:t>-----------------------------</a:t>
                </a:r>
              </a:p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>
                    <a:solidFill>
                      <a:schemeClr val="tx1"/>
                    </a:solidFill>
                  </a:rPr>
                  <a:t>1.</a:t>
                </a:r>
                <a:r>
                  <a:rPr lang="en-US" sz="1200" baseline="0" dirty="0">
                    <a:solidFill>
                      <a:schemeClr val="tx1"/>
                    </a:solidFill>
                  </a:rPr>
                  <a:t> </a:t>
                </a:r>
                <a:r>
                  <a:rPr lang="en-US" sz="1200" dirty="0">
                    <a:solidFill>
                      <a:schemeClr val="tx1"/>
                    </a:solidFill>
                  </a:rPr>
                  <a:t>How to find the points in these red square for point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solidFill>
                          <a:schemeClr val="tx1"/>
                        </a:solidFill>
                        <a:latin typeface="Cambria Math"/>
                      </a:rPr>
                      <m:t>𝒑</m:t>
                    </m:r>
                    <m:r>
                      <a:rPr lang="en-US" sz="1200" b="0" i="0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200" dirty="0">
                    <a:solidFill>
                      <a:schemeClr val="tx1"/>
                    </a:solidFill>
                  </a:rPr>
                  <a:t>?</a:t>
                </a:r>
              </a:p>
              <a:p>
                <a:endParaRPr lang="en-US" sz="1200" dirty="0">
                  <a:solidFill>
                    <a:schemeClr val="tx1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 smtClean="0">
                    <a:solidFill>
                      <a:schemeClr val="tx1"/>
                    </a:solidFill>
                  </a:rPr>
                  <a:t>1. Only the points lying in these 2 red squares  are relevant as far as </a:t>
                </a:r>
                <a:r>
                  <a:rPr lang="en-US" sz="1200" b="1" i="0" smtClean="0">
                    <a:solidFill>
                      <a:schemeClr val="tx1"/>
                    </a:solidFill>
                    <a:latin typeface="Cambria Math"/>
                  </a:rPr>
                  <a:t>𝒑</a:t>
                </a:r>
                <a:r>
                  <a:rPr lang="en-US" sz="1200" dirty="0">
                    <a:solidFill>
                      <a:schemeClr val="tx1"/>
                    </a:solidFill>
                  </a:rPr>
                  <a:t>  is concerned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 smtClean="0">
                    <a:solidFill>
                      <a:schemeClr val="tx1"/>
                    </a:solidFill>
                  </a:rPr>
                  <a:t>2. Time to use Hint</a:t>
                </a:r>
                <a:r>
                  <a:rPr lang="en-US" sz="1200" baseline="0" dirty="0" smtClean="0">
                    <a:solidFill>
                      <a:schemeClr val="tx1"/>
                    </a:solidFill>
                  </a:rPr>
                  <a:t> 1.</a:t>
                </a:r>
              </a:p>
              <a:p>
                <a:r>
                  <a:rPr lang="en-US" sz="1200" baseline="0" dirty="0" smtClean="0">
                    <a:solidFill>
                      <a:schemeClr val="tx1"/>
                    </a:solidFill>
                  </a:rPr>
                  <a:t>3. </a:t>
                </a:r>
                <a:r>
                  <a:rPr lang="en-US" sz="1200" dirty="0" smtClean="0"/>
                  <a:t>Surely not more than 8.</a:t>
                </a:r>
              </a:p>
              <a:p>
                <a:r>
                  <a:rPr lang="en-US" sz="1200" dirty="0" smtClean="0">
                    <a:solidFill>
                      <a:schemeClr val="tx1"/>
                    </a:solidFill>
                  </a:rPr>
                  <a:t>-----------------------------</a:t>
                </a:r>
              </a:p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 smtClean="0">
                    <a:solidFill>
                      <a:schemeClr val="tx1"/>
                    </a:solidFill>
                  </a:rPr>
                  <a:t>1.</a:t>
                </a:r>
                <a:r>
                  <a:rPr lang="en-US" sz="1200" baseline="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How to find the points in these red square for point </a:t>
                </a:r>
                <a:r>
                  <a:rPr lang="en-US" sz="1200" b="1" i="0" smtClean="0">
                    <a:solidFill>
                      <a:schemeClr val="tx1"/>
                    </a:solidFill>
                    <a:latin typeface="Cambria Math"/>
                  </a:rPr>
                  <a:t>𝒑</a:t>
                </a:r>
                <a:r>
                  <a:rPr lang="en-US" sz="1200" b="0" i="0" smtClean="0">
                    <a:solidFill>
                      <a:schemeClr val="tx1"/>
                    </a:solidFill>
                    <a:latin typeface="Cambria Math"/>
                  </a:rPr>
                  <a:t> </a:t>
                </a:r>
                <a:r>
                  <a:rPr lang="en-US" sz="1200" dirty="0">
                    <a:solidFill>
                      <a:schemeClr val="tx1"/>
                    </a:solidFill>
                  </a:rPr>
                  <a:t>?</a:t>
                </a:r>
              </a:p>
              <a:p>
                <a:endParaRPr lang="en-US" sz="1200" dirty="0">
                  <a:solidFill>
                    <a:schemeClr val="tx1"/>
                  </a:solidFill>
                </a:endParaRP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8B6ACE-7DA9-451D-B4FE-F8D8CCE413A2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9888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>
                    <a:solidFill>
                      <a:schemeClr val="tx1"/>
                    </a:solidFill>
                  </a:rPr>
                  <a:t>1. Only the points lying in these 2 red squares  are relevant as far as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solidFill>
                          <a:schemeClr val="tx1"/>
                        </a:solidFill>
                        <a:latin typeface="Cambria Math"/>
                      </a:rPr>
                      <m:t>𝒑</m:t>
                    </m:r>
                  </m:oMath>
                </a14:m>
                <a:r>
                  <a:rPr lang="en-US" sz="1200" dirty="0">
                    <a:solidFill>
                      <a:schemeClr val="tx1"/>
                    </a:solidFill>
                  </a:rPr>
                  <a:t>  is concerned.</a:t>
                </a:r>
              </a:p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>
                    <a:solidFill>
                      <a:schemeClr val="tx1"/>
                    </a:solidFill>
                  </a:rPr>
                  <a:t>2. Time to use Hint</a:t>
                </a:r>
                <a:r>
                  <a:rPr lang="en-US" sz="1200" baseline="0" dirty="0">
                    <a:solidFill>
                      <a:schemeClr val="tx1"/>
                    </a:solidFill>
                  </a:rPr>
                  <a:t> 2</a:t>
                </a:r>
              </a:p>
              <a:p>
                <a:r>
                  <a:rPr lang="en-US" sz="1200" baseline="0" dirty="0">
                    <a:solidFill>
                      <a:schemeClr val="tx1"/>
                    </a:solidFill>
                  </a:rPr>
                  <a:t>3. </a:t>
                </a:r>
                <a:r>
                  <a:rPr lang="en-US" sz="1200" dirty="0"/>
                  <a:t>Surely not more than 8.</a:t>
                </a:r>
              </a:p>
              <a:p>
                <a:r>
                  <a:rPr lang="en-US" sz="1200" dirty="0">
                    <a:solidFill>
                      <a:schemeClr val="tx1"/>
                    </a:solidFill>
                  </a:rPr>
                  <a:t>-----------------------------</a:t>
                </a:r>
              </a:p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>
                    <a:solidFill>
                      <a:schemeClr val="tx1"/>
                    </a:solidFill>
                  </a:rPr>
                  <a:t>1.</a:t>
                </a:r>
                <a:r>
                  <a:rPr lang="en-US" sz="1200" baseline="0" dirty="0">
                    <a:solidFill>
                      <a:schemeClr val="tx1"/>
                    </a:solidFill>
                  </a:rPr>
                  <a:t> </a:t>
                </a:r>
                <a:r>
                  <a:rPr lang="en-US" sz="1200" dirty="0">
                    <a:solidFill>
                      <a:schemeClr val="tx1"/>
                    </a:solidFill>
                  </a:rPr>
                  <a:t>How to find the points in these red square for point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solidFill>
                          <a:schemeClr val="tx1"/>
                        </a:solidFill>
                        <a:latin typeface="Cambria Math"/>
                      </a:rPr>
                      <m:t>𝒑</m:t>
                    </m:r>
                    <m:r>
                      <a:rPr lang="en-US" sz="1200" b="0" i="0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200" dirty="0">
                    <a:solidFill>
                      <a:schemeClr val="tx1"/>
                    </a:solidFill>
                  </a:rPr>
                  <a:t>?</a:t>
                </a:r>
              </a:p>
              <a:p>
                <a:endParaRPr lang="en-US" sz="1200" dirty="0">
                  <a:solidFill>
                    <a:schemeClr val="tx1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 smtClean="0">
                    <a:solidFill>
                      <a:schemeClr val="tx1"/>
                    </a:solidFill>
                  </a:rPr>
                  <a:t>1. Only the points lying in these 2 red squares  are relevant as far as </a:t>
                </a:r>
                <a:r>
                  <a:rPr lang="en-US" sz="1200" b="1" i="0" smtClean="0">
                    <a:solidFill>
                      <a:schemeClr val="tx1"/>
                    </a:solidFill>
                    <a:latin typeface="Cambria Math"/>
                  </a:rPr>
                  <a:t>𝒑</a:t>
                </a:r>
                <a:r>
                  <a:rPr lang="en-US" sz="1200" dirty="0">
                    <a:solidFill>
                      <a:schemeClr val="tx1"/>
                    </a:solidFill>
                  </a:rPr>
                  <a:t>  is concerned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 smtClean="0">
                    <a:solidFill>
                      <a:schemeClr val="tx1"/>
                    </a:solidFill>
                  </a:rPr>
                  <a:t>2. Time to use Hint</a:t>
                </a:r>
                <a:r>
                  <a:rPr lang="en-US" sz="1200" baseline="0" dirty="0" smtClean="0">
                    <a:solidFill>
                      <a:schemeClr val="tx1"/>
                    </a:solidFill>
                  </a:rPr>
                  <a:t> 1.</a:t>
                </a:r>
              </a:p>
              <a:p>
                <a:r>
                  <a:rPr lang="en-US" sz="1200" baseline="0" dirty="0" smtClean="0">
                    <a:solidFill>
                      <a:schemeClr val="tx1"/>
                    </a:solidFill>
                  </a:rPr>
                  <a:t>3. </a:t>
                </a:r>
                <a:r>
                  <a:rPr lang="en-US" sz="1200" dirty="0" smtClean="0"/>
                  <a:t>Surely not more than 8.</a:t>
                </a:r>
              </a:p>
              <a:p>
                <a:r>
                  <a:rPr lang="en-US" sz="1200" dirty="0" smtClean="0">
                    <a:solidFill>
                      <a:schemeClr val="tx1"/>
                    </a:solidFill>
                  </a:rPr>
                  <a:t>-----------------------------</a:t>
                </a:r>
              </a:p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 smtClean="0">
                    <a:solidFill>
                      <a:schemeClr val="tx1"/>
                    </a:solidFill>
                  </a:rPr>
                  <a:t>1.</a:t>
                </a:r>
                <a:r>
                  <a:rPr lang="en-US" sz="1200" baseline="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How to find the points in these red square for point </a:t>
                </a:r>
                <a:r>
                  <a:rPr lang="en-US" sz="1200" b="1" i="0" smtClean="0">
                    <a:solidFill>
                      <a:schemeClr val="tx1"/>
                    </a:solidFill>
                    <a:latin typeface="Cambria Math"/>
                  </a:rPr>
                  <a:t>𝒑</a:t>
                </a:r>
                <a:r>
                  <a:rPr lang="en-US" sz="1200" b="0" i="0" smtClean="0">
                    <a:solidFill>
                      <a:schemeClr val="tx1"/>
                    </a:solidFill>
                    <a:latin typeface="Cambria Math"/>
                  </a:rPr>
                  <a:t> </a:t>
                </a:r>
                <a:r>
                  <a:rPr lang="en-US" sz="1200" dirty="0">
                    <a:solidFill>
                      <a:schemeClr val="tx1"/>
                    </a:solidFill>
                  </a:rPr>
                  <a:t>?</a:t>
                </a:r>
              </a:p>
              <a:p>
                <a:endParaRPr lang="en-US" sz="1200" dirty="0">
                  <a:solidFill>
                    <a:schemeClr val="tx1"/>
                  </a:solidFill>
                </a:endParaRP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8B6ACE-7DA9-451D-B4FE-F8D8CCE413A2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8405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>
                    <a:solidFill>
                      <a:schemeClr val="tx1"/>
                    </a:solidFill>
                  </a:rPr>
                  <a:t>1. Only the points lying in these 2 red squares  are relevant as far as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solidFill>
                          <a:schemeClr val="tx1"/>
                        </a:solidFill>
                        <a:latin typeface="Cambria Math"/>
                      </a:rPr>
                      <m:t>𝒑</m:t>
                    </m:r>
                  </m:oMath>
                </a14:m>
                <a:r>
                  <a:rPr lang="en-US" sz="1200" dirty="0">
                    <a:solidFill>
                      <a:schemeClr val="tx1"/>
                    </a:solidFill>
                  </a:rPr>
                  <a:t>  is concerned.</a:t>
                </a:r>
              </a:p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>
                    <a:solidFill>
                      <a:schemeClr val="tx1"/>
                    </a:solidFill>
                  </a:rPr>
                  <a:t>2. Time to use Hint</a:t>
                </a:r>
                <a:r>
                  <a:rPr lang="en-US" sz="1200" baseline="0" dirty="0">
                    <a:solidFill>
                      <a:schemeClr val="tx1"/>
                    </a:solidFill>
                  </a:rPr>
                  <a:t> 2</a:t>
                </a:r>
              </a:p>
              <a:p>
                <a:r>
                  <a:rPr lang="en-US" sz="1200" baseline="0" dirty="0">
                    <a:solidFill>
                      <a:schemeClr val="tx1"/>
                    </a:solidFill>
                  </a:rPr>
                  <a:t>3. </a:t>
                </a:r>
                <a:r>
                  <a:rPr lang="en-US" sz="1200" dirty="0"/>
                  <a:t>Surely not more than 8.</a:t>
                </a:r>
              </a:p>
              <a:p>
                <a:r>
                  <a:rPr lang="en-US" sz="1200" dirty="0">
                    <a:solidFill>
                      <a:schemeClr val="tx1"/>
                    </a:solidFill>
                  </a:rPr>
                  <a:t>-----------------------------</a:t>
                </a:r>
              </a:p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>
                    <a:solidFill>
                      <a:schemeClr val="tx1"/>
                    </a:solidFill>
                  </a:rPr>
                  <a:t>1.</a:t>
                </a:r>
                <a:r>
                  <a:rPr lang="en-US" sz="1200" baseline="0" dirty="0">
                    <a:solidFill>
                      <a:schemeClr val="tx1"/>
                    </a:solidFill>
                  </a:rPr>
                  <a:t> </a:t>
                </a:r>
                <a:r>
                  <a:rPr lang="en-US" sz="1200" dirty="0">
                    <a:solidFill>
                      <a:schemeClr val="tx1"/>
                    </a:solidFill>
                  </a:rPr>
                  <a:t>How to find the points in these red square for point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solidFill>
                          <a:schemeClr val="tx1"/>
                        </a:solidFill>
                        <a:latin typeface="Cambria Math"/>
                      </a:rPr>
                      <m:t>𝒑</m:t>
                    </m:r>
                    <m:r>
                      <a:rPr lang="en-US" sz="1200" b="0" i="0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200" dirty="0">
                    <a:solidFill>
                      <a:schemeClr val="tx1"/>
                    </a:solidFill>
                  </a:rPr>
                  <a:t>?</a:t>
                </a:r>
              </a:p>
              <a:p>
                <a:endParaRPr lang="en-US" sz="1200" dirty="0">
                  <a:solidFill>
                    <a:schemeClr val="tx1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 smtClean="0">
                    <a:solidFill>
                      <a:schemeClr val="tx1"/>
                    </a:solidFill>
                  </a:rPr>
                  <a:t>1. Only the points lying in these 2 red squares  are relevant as far as </a:t>
                </a:r>
                <a:r>
                  <a:rPr lang="en-US" sz="1200" b="1" i="0" smtClean="0">
                    <a:solidFill>
                      <a:schemeClr val="tx1"/>
                    </a:solidFill>
                    <a:latin typeface="Cambria Math"/>
                  </a:rPr>
                  <a:t>𝒑</a:t>
                </a:r>
                <a:r>
                  <a:rPr lang="en-US" sz="1200" dirty="0">
                    <a:solidFill>
                      <a:schemeClr val="tx1"/>
                    </a:solidFill>
                  </a:rPr>
                  <a:t>  is concerned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 smtClean="0">
                    <a:solidFill>
                      <a:schemeClr val="tx1"/>
                    </a:solidFill>
                  </a:rPr>
                  <a:t>2. Time to use Hint</a:t>
                </a:r>
                <a:r>
                  <a:rPr lang="en-US" sz="1200" baseline="0" dirty="0" smtClean="0">
                    <a:solidFill>
                      <a:schemeClr val="tx1"/>
                    </a:solidFill>
                  </a:rPr>
                  <a:t> 1.</a:t>
                </a:r>
              </a:p>
              <a:p>
                <a:r>
                  <a:rPr lang="en-US" sz="1200" baseline="0" dirty="0" smtClean="0">
                    <a:solidFill>
                      <a:schemeClr val="tx1"/>
                    </a:solidFill>
                  </a:rPr>
                  <a:t>3. </a:t>
                </a:r>
                <a:r>
                  <a:rPr lang="en-US" sz="1200" dirty="0" smtClean="0"/>
                  <a:t>Surely not more than 8.</a:t>
                </a:r>
              </a:p>
              <a:p>
                <a:r>
                  <a:rPr lang="en-US" sz="1200" dirty="0" smtClean="0">
                    <a:solidFill>
                      <a:schemeClr val="tx1"/>
                    </a:solidFill>
                  </a:rPr>
                  <a:t>-----------------------------</a:t>
                </a:r>
              </a:p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 smtClean="0">
                    <a:solidFill>
                      <a:schemeClr val="tx1"/>
                    </a:solidFill>
                  </a:rPr>
                  <a:t>1.</a:t>
                </a:r>
                <a:r>
                  <a:rPr lang="en-US" sz="1200" baseline="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How to find the points in these red square for point </a:t>
                </a:r>
                <a:r>
                  <a:rPr lang="en-US" sz="1200" b="1" i="0" smtClean="0">
                    <a:solidFill>
                      <a:schemeClr val="tx1"/>
                    </a:solidFill>
                    <a:latin typeface="Cambria Math"/>
                  </a:rPr>
                  <a:t>𝒑</a:t>
                </a:r>
                <a:r>
                  <a:rPr lang="en-US" sz="1200" b="0" i="0" smtClean="0">
                    <a:solidFill>
                      <a:schemeClr val="tx1"/>
                    </a:solidFill>
                    <a:latin typeface="Cambria Math"/>
                  </a:rPr>
                  <a:t> </a:t>
                </a:r>
                <a:r>
                  <a:rPr lang="en-US" sz="1200" dirty="0">
                    <a:solidFill>
                      <a:schemeClr val="tx1"/>
                    </a:solidFill>
                  </a:rPr>
                  <a:t>?</a:t>
                </a:r>
              </a:p>
              <a:p>
                <a:endParaRPr lang="en-US" sz="1200" dirty="0">
                  <a:solidFill>
                    <a:schemeClr val="tx1"/>
                  </a:solidFill>
                </a:endParaRP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8B6ACE-7DA9-451D-B4FE-F8D8CCE413A2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3155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8B6ACE-7DA9-451D-B4FE-F8D8CCE413A2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621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In merge sort, the two recursive calls return sorted lists.</a:t>
            </a:r>
          </a:p>
          <a:p>
            <a:pPr>
              <a:buFont typeface="Wingdings"/>
              <a:buChar char="è"/>
            </a:pPr>
            <a:r>
              <a:rPr lang="en-US" sz="1200" dirty="0">
                <a:sym typeface="Wingdings" pitchFamily="2" charset="2"/>
              </a:rPr>
              <a:t>So creating the sorted list requires only </a:t>
            </a:r>
            <a:r>
              <a:rPr lang="en-US" sz="1200" b="1" dirty="0">
                <a:sym typeface="Wingdings" pitchFamily="2" charset="2"/>
              </a:rPr>
              <a:t>merging</a:t>
            </a:r>
            <a:r>
              <a:rPr lang="en-US" sz="1200" dirty="0">
                <a:sym typeface="Wingdings" pitchFamily="2" charset="2"/>
              </a:rPr>
              <a:t> them.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8B6ACE-7DA9-451D-B4FE-F8D8CCE413A2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926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8B6ACE-7DA9-451D-B4FE-F8D8CCE413A2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440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8B6ACE-7DA9-451D-B4FE-F8D8CCE413A2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4134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</a:rPr>
              <a:t>If there are more than 4 points in the unit square,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</a:rPr>
              <a:t>at least one of the four small squares will have more than 1 points.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8B6ACE-7DA9-451D-B4FE-F8D8CCE413A2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0675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/>
              <a:t>For example, it is worth sorting an array only if there are going to be many search queries on it.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Let us see if you can use this principle to</a:t>
            </a:r>
            <a:r>
              <a:rPr lang="en-US" sz="1200" baseline="0" dirty="0"/>
              <a:t> solve this problem.</a:t>
            </a:r>
            <a:endParaRPr lang="en-US" sz="1200" dirty="0"/>
          </a:p>
          <a:p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8B6ACE-7DA9-451D-B4FE-F8D8CCE413A2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6837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28B6ACE-7DA9-451D-B4FE-F8D8CCE413A2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1214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28B6ACE-7DA9-451D-B4FE-F8D8CCE413A2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275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28B6ACE-7DA9-451D-B4FE-F8D8CCE413A2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294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28B6ACE-7DA9-451D-B4FE-F8D8CCE413A2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745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8/2/2023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8/2/2023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8/2/2023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8/2/2023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8/2/2023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8/2/2023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3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5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image" Target="../media/image132.png"/><Relationship Id="rId9" Type="http://schemas.openxmlformats.org/officeDocument/2006/relationships/image" Target="../media/image18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4" Type="http://schemas.openxmlformats.org/officeDocument/2006/relationships/image" Target="../media/image11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7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6" Type="http://schemas.openxmlformats.org/officeDocument/2006/relationships/image" Target="../media/image82.png"/><Relationship Id="rId5" Type="http://schemas.openxmlformats.org/officeDocument/2006/relationships/image" Target="../media/image113.png"/><Relationship Id="rId4" Type="http://schemas.openxmlformats.org/officeDocument/2006/relationships/image" Target="../media/image10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png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2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6" Type="http://schemas.openxmlformats.org/officeDocument/2006/relationships/image" Target="../media/image82.png"/><Relationship Id="rId5" Type="http://schemas.openxmlformats.org/officeDocument/2006/relationships/image" Target="../media/image72.png"/><Relationship Id="rId10" Type="http://schemas.openxmlformats.org/officeDocument/2006/relationships/image" Target="../media/image2.png"/><Relationship Id="rId4" Type="http://schemas.openxmlformats.org/officeDocument/2006/relationships/image" Target="../media/image101.png"/><Relationship Id="rId9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4" Type="http://schemas.openxmlformats.org/officeDocument/2006/relationships/image" Target="../media/image10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5" Type="http://schemas.openxmlformats.org/officeDocument/2006/relationships/image" Target="../media/image113.png"/><Relationship Id="rId4" Type="http://schemas.openxmlformats.org/officeDocument/2006/relationships/image" Target="../media/image10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00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6" Type="http://schemas.openxmlformats.org/officeDocument/2006/relationships/image" Target="../media/image901.png"/><Relationship Id="rId10" Type="http://schemas.openxmlformats.org/officeDocument/2006/relationships/image" Target="../media/image72.png"/><Relationship Id="rId9" Type="http://schemas.openxmlformats.org/officeDocument/2006/relationships/image" Target="../media/image8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100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6" Type="http://schemas.openxmlformats.org/officeDocument/2006/relationships/image" Target="../media/image901.png"/><Relationship Id="rId11" Type="http://schemas.openxmlformats.org/officeDocument/2006/relationships/image" Target="../media/image91.png"/><Relationship Id="rId10" Type="http://schemas.openxmlformats.org/officeDocument/2006/relationships/image" Target="../media/image71.png"/><Relationship Id="rId9" Type="http://schemas.openxmlformats.org/officeDocument/2006/relationships/image" Target="../media/image110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100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6" Type="http://schemas.openxmlformats.org/officeDocument/2006/relationships/image" Target="../media/image901.png"/><Relationship Id="rId11" Type="http://schemas.openxmlformats.org/officeDocument/2006/relationships/image" Target="../media/image142.png"/><Relationship Id="rId10" Type="http://schemas.openxmlformats.org/officeDocument/2006/relationships/image" Target="../media/image71.png"/><Relationship Id="rId9" Type="http://schemas.openxmlformats.org/officeDocument/2006/relationships/image" Target="../media/image110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1000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tags" Target="../tags/tag21.xml"/><Relationship Id="rId6" Type="http://schemas.openxmlformats.org/officeDocument/2006/relationships/image" Target="../media/image901.png"/><Relationship Id="rId11" Type="http://schemas.openxmlformats.org/officeDocument/2006/relationships/image" Target="../media/image272.png"/><Relationship Id="rId15" Type="http://schemas.openxmlformats.org/officeDocument/2006/relationships/image" Target="../media/image71.png"/><Relationship Id="rId9" Type="http://schemas.openxmlformats.org/officeDocument/2006/relationships/image" Target="../media/image110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1000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40.png"/><Relationship Id="rId1" Type="http://schemas.openxmlformats.org/officeDocument/2006/relationships/tags" Target="../tags/tag22.xml"/><Relationship Id="rId6" Type="http://schemas.openxmlformats.org/officeDocument/2006/relationships/image" Target="../media/image901.png"/><Relationship Id="rId11" Type="http://schemas.openxmlformats.org/officeDocument/2006/relationships/image" Target="../media/image272.png"/><Relationship Id="rId15" Type="http://schemas.openxmlformats.org/officeDocument/2006/relationships/image" Target="../media/image71.png"/><Relationship Id="rId9" Type="http://schemas.openxmlformats.org/officeDocument/2006/relationships/image" Target="../media/image110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18" Type="http://schemas.openxmlformats.org/officeDocument/2006/relationships/image" Target="../media/image162.png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1000.png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40.png"/><Relationship Id="rId1" Type="http://schemas.openxmlformats.org/officeDocument/2006/relationships/tags" Target="../tags/tag23.xml"/><Relationship Id="rId6" Type="http://schemas.openxmlformats.org/officeDocument/2006/relationships/image" Target="../media/image901.png"/><Relationship Id="rId11" Type="http://schemas.openxmlformats.org/officeDocument/2006/relationships/image" Target="../media/image272.png"/><Relationship Id="rId15" Type="http://schemas.openxmlformats.org/officeDocument/2006/relationships/image" Target="../media/image71.png"/><Relationship Id="rId9" Type="http://schemas.openxmlformats.org/officeDocument/2006/relationships/image" Target="../media/image110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1.png"/><Relationship Id="rId13" Type="http://schemas.openxmlformats.org/officeDocument/2006/relationships/image" Target="../media/image192.png"/><Relationship Id="rId18" Type="http://schemas.openxmlformats.org/officeDocument/2006/relationships/image" Target="../media/image23.png"/><Relationship Id="rId3" Type="http://schemas.openxmlformats.org/officeDocument/2006/relationships/notesSlide" Target="../notesSlides/notesSlide16.xml"/><Relationship Id="rId12" Type="http://schemas.openxmlformats.org/officeDocument/2006/relationships/image" Target="../media/image71.png"/><Relationship Id="rId17" Type="http://schemas.openxmlformats.org/officeDocument/2006/relationships/image" Target="../media/image22.png"/><Relationship Id="rId7" Type="http://schemas.openxmlformats.org/officeDocument/2006/relationships/image" Target="../media/image221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40.png"/><Relationship Id="rId20" Type="http://schemas.openxmlformats.org/officeDocument/2006/relationships/image" Target="../media/image180.png"/><Relationship Id="rId1" Type="http://schemas.openxmlformats.org/officeDocument/2006/relationships/tags" Target="../tags/tag24.xml"/><Relationship Id="rId11" Type="http://schemas.openxmlformats.org/officeDocument/2006/relationships/image" Target="../media/image1810.png"/><Relationship Id="rId6" Type="http://schemas.openxmlformats.org/officeDocument/2006/relationships/image" Target="../media/image81.png"/><Relationship Id="rId15" Type="http://schemas.openxmlformats.org/officeDocument/2006/relationships/image" Target="../media/image21.png"/><Relationship Id="rId10" Type="http://schemas.openxmlformats.org/officeDocument/2006/relationships/image" Target="../media/image161.png"/><Relationship Id="rId19" Type="http://schemas.openxmlformats.org/officeDocument/2006/relationships/image" Target="../media/image210.png"/><Relationship Id="rId9" Type="http://schemas.openxmlformats.org/officeDocument/2006/relationships/image" Target="../media/image1000.png"/><Relationship Id="rId14" Type="http://schemas.openxmlformats.org/officeDocument/2006/relationships/image" Target="../media/image201.png"/></Relationships>
</file>

<file path=ppt/slides/_rels/slide25.xml.rels><?xml version="1.0" encoding="UTF-8" standalone="yes"?>
<Relationships xmlns="http://schemas.openxmlformats.org/package/2006/relationships"><Relationship Id="rId7" Type="http://schemas.openxmlformats.org/officeDocument/2006/relationships/image" Target="../media/image24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Relationship Id="rId6" Type="http://schemas.openxmlformats.org/officeDocument/2006/relationships/image" Target="../media/image150.png"/><Relationship Id="rId5" Type="http://schemas.openxmlformats.org/officeDocument/2006/relationships/image" Target="../media/image251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0.png"/><Relationship Id="rId7" Type="http://schemas.openxmlformats.org/officeDocument/2006/relationships/image" Target="../media/image50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Relationship Id="rId6" Type="http://schemas.openxmlformats.org/officeDocument/2006/relationships/image" Target="../media/image900.png"/><Relationship Id="rId5" Type="http://schemas.openxmlformats.org/officeDocument/2006/relationships/image" Target="../media/image40.png"/><Relationship Id="rId10" Type="http://schemas.openxmlformats.org/officeDocument/2006/relationships/image" Target="../media/image2500.png"/><Relationship Id="rId9" Type="http://schemas.openxmlformats.org/officeDocument/2006/relationships/image" Target="../media/image19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9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7" Type="http://schemas.openxmlformats.org/officeDocument/2006/relationships/image" Target="../media/image4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Relationship Id="rId6" Type="http://schemas.openxmlformats.org/officeDocument/2006/relationships/image" Target="../media/image7.png"/><Relationship Id="rId5" Type="http://schemas.openxmlformats.org/officeDocument/2006/relationships/image" Target="../media/image30.png"/><Relationship Id="rId9" Type="http://schemas.openxmlformats.org/officeDocument/2006/relationships/image" Target="../media/image40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Relationship Id="rId5" Type="http://schemas.openxmlformats.org/officeDocument/2006/relationships/image" Target="../media/image710.png"/></Relationships>
</file>

<file path=ppt/slides/_rels/slide33.xml.rels><?xml version="1.0" encoding="UTF-8" standalone="yes"?>
<Relationships xmlns="http://schemas.openxmlformats.org/package/2006/relationships"><Relationship Id="rId7" Type="http://schemas.openxmlformats.org/officeDocument/2006/relationships/image" Target="../media/image700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Relationship Id="rId6" Type="http://schemas.openxmlformats.org/officeDocument/2006/relationships/image" Target="../media/image6000.png"/><Relationship Id="rId5" Type="http://schemas.openxmlformats.org/officeDocument/2006/relationships/image" Target="../media/image400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Relationship Id="rId5" Type="http://schemas.openxmlformats.org/officeDocument/2006/relationships/image" Target="../media/image400.png"/></Relationships>
</file>

<file path=ppt/slides/_rels/slide35.xml.rels><?xml version="1.0" encoding="UTF-8" standalone="yes"?>
<Relationships xmlns="http://schemas.openxmlformats.org/package/2006/relationships"><Relationship Id="rId7" Type="http://schemas.openxmlformats.org/officeDocument/2006/relationships/image" Target="../media/image700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Relationship Id="rId5" Type="http://schemas.openxmlformats.org/officeDocument/2006/relationships/image" Target="../media/image400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1.png"/><Relationship Id="rId7" Type="http://schemas.openxmlformats.org/officeDocument/2006/relationships/image" Target="../media/image300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28.png"/><Relationship Id="rId10" Type="http://schemas.openxmlformats.org/officeDocument/2006/relationships/image" Target="../media/image42.png"/><Relationship Id="rId9" Type="http://schemas.openxmlformats.org/officeDocument/2006/relationships/image" Target="../media/image211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image" Target="../media/image300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28.png"/><Relationship Id="rId5" Type="http://schemas.openxmlformats.org/officeDocument/2006/relationships/image" Target="../media/image6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5" Type="http://schemas.openxmlformats.org/officeDocument/2006/relationships/image" Target="../media/image4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5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>
                <a:solidFill>
                  <a:srgbClr val="C00000"/>
                </a:solidFill>
              </a:rPr>
              <a:t>Lecture 2</a:t>
            </a:r>
          </a:p>
          <a:p>
            <a:pPr algn="l" fontAlgn="auto">
              <a:spcAft>
                <a:spcPts val="0"/>
              </a:spcAft>
              <a:defRPr/>
            </a:pPr>
            <a:r>
              <a:rPr lang="en-US" sz="2000" b="1" dirty="0">
                <a:solidFill>
                  <a:srgbClr val="7030A0"/>
                </a:solidFill>
              </a:rPr>
              <a:t>        Divide and Conquer Paradigm – I</a:t>
            </a:r>
          </a:p>
          <a:p>
            <a:pPr algn="l" fontAlgn="auto">
              <a:spcAft>
                <a:spcPts val="0"/>
              </a:spcAft>
              <a:defRPr/>
            </a:pPr>
            <a:r>
              <a:rPr lang="en-US" sz="2000" b="1" dirty="0">
                <a:solidFill>
                  <a:srgbClr val="7030A0"/>
                </a:solidFill>
              </a:rPr>
              <a:t>             -  </a:t>
            </a:r>
            <a:r>
              <a:rPr lang="en-US" sz="2000" b="1" dirty="0">
                <a:solidFill>
                  <a:schemeClr val="tx1"/>
                </a:solidFill>
              </a:rPr>
              <a:t>Closest Pair of Points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38400" y="3062734"/>
            <a:ext cx="4267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Algorithms-II 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/>
              <a:t>: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>
                <a:solidFill>
                  <a:srgbClr val="002060"/>
                </a:solidFill>
              </a:rPr>
              <a:t>CS345A</a:t>
            </a:r>
            <a:endParaRPr lang="en-US" sz="28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38688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sz="2800" b="1" dirty="0"/>
            </a:b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Exercise: </a:t>
            </a:r>
          </a:p>
          <a:p>
            <a:pPr marL="0" indent="0">
              <a:buNone/>
            </a:pPr>
            <a:r>
              <a:rPr lang="en-US" sz="2000" dirty="0"/>
              <a:t>What is the maximum number of points that can be placed in a </a:t>
            </a:r>
            <a:r>
              <a:rPr lang="en-US" sz="2000" u="sng" dirty="0"/>
              <a:t>unit square </a:t>
            </a:r>
          </a:p>
          <a:p>
            <a:pPr marL="0" indent="0">
              <a:buNone/>
            </a:pPr>
            <a:r>
              <a:rPr lang="en-US" sz="2000" dirty="0"/>
              <a:t>such that each pair of them is separated by distance at least </a:t>
            </a:r>
            <a:r>
              <a:rPr lang="en-US" sz="2000" dirty="0">
                <a:solidFill>
                  <a:srgbClr val="0070C0"/>
                </a:solidFill>
              </a:rPr>
              <a:t>1    </a:t>
            </a:r>
            <a:r>
              <a:rPr lang="en-US" sz="2000" dirty="0"/>
              <a:t>?</a:t>
            </a:r>
          </a:p>
          <a:p>
            <a:pPr marL="0" indent="0">
              <a:buNone/>
            </a:pPr>
            <a:r>
              <a:rPr lang="en-US" sz="2000" b="1" dirty="0"/>
              <a:t>Answer: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70C0"/>
                </a:solidFill>
              </a:rPr>
              <a:t>4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505200" y="3429000"/>
            <a:ext cx="2057400" cy="182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5943600" y="3429000"/>
            <a:ext cx="457200" cy="1828800"/>
            <a:chOff x="5943600" y="3429000"/>
            <a:chExt cx="457200" cy="1828800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5943600" y="3429000"/>
              <a:ext cx="0" cy="182880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099114" y="4050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cxnSp>
        <p:nvCxnSpPr>
          <p:cNvPr id="13" name="Straight Connector 12"/>
          <p:cNvCxnSpPr>
            <a:stCxn id="5" idx="0"/>
            <a:endCxn id="5" idx="2"/>
          </p:cNvCxnSpPr>
          <p:nvPr/>
        </p:nvCxnSpPr>
        <p:spPr>
          <a:xfrm>
            <a:off x="4533900" y="3429000"/>
            <a:ext cx="0" cy="1828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5" idx="1"/>
            <a:endCxn id="5" idx="3"/>
          </p:cNvCxnSpPr>
          <p:nvPr/>
        </p:nvCxnSpPr>
        <p:spPr>
          <a:xfrm>
            <a:off x="3505200" y="4343400"/>
            <a:ext cx="2057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4800600" y="3581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257800" y="4191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4533900" y="3429000"/>
            <a:ext cx="1028700" cy="91440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565073" y="3733800"/>
                <a:ext cx="387927" cy="4419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50" b="0" i="0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05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5073" y="3733800"/>
                <a:ext cx="387927" cy="44198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2890629" y="597932"/>
            <a:ext cx="32865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A discrete math exercise</a:t>
            </a:r>
            <a:endParaRPr lang="en-US" sz="2400" dirty="0">
              <a:solidFill>
                <a:srgbClr val="7030A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23296" y="1447800"/>
            <a:ext cx="3582504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429000" y="2743200"/>
            <a:ext cx="370332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CAF850FF-F076-1443-AE3D-44787AE909E7}"/>
              </a:ext>
            </a:extLst>
          </p:cNvPr>
          <p:cNvSpPr/>
          <p:nvPr/>
        </p:nvSpPr>
        <p:spPr>
          <a:xfrm>
            <a:off x="11152" y="762000"/>
            <a:ext cx="1066800" cy="5334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Tool </a:t>
            </a:r>
            <a:r>
              <a:rPr lang="en-US" sz="2400" b="1" dirty="0">
                <a:solidFill>
                  <a:srgbClr val="00B0F0"/>
                </a:solidFill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8AB5DCF-372C-0C16-A50F-3024F14768DD}"/>
                  </a:ext>
                </a:extLst>
              </p:cNvPr>
              <p:cNvSpPr txBox="1"/>
              <p:nvPr/>
            </p:nvSpPr>
            <p:spPr>
              <a:xfrm>
                <a:off x="6063848" y="4082534"/>
                <a:ext cx="372218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𝜹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8AB5DCF-372C-0C16-A50F-3024F14768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3848" y="4082534"/>
                <a:ext cx="37221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82B94A9-8DF1-D2E8-EF26-04E6D36903D2}"/>
                  </a:ext>
                </a:extLst>
              </p:cNvPr>
              <p:cNvSpPr txBox="1"/>
              <p:nvPr/>
            </p:nvSpPr>
            <p:spPr>
              <a:xfrm>
                <a:off x="6938005" y="2033831"/>
                <a:ext cx="596638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𝜹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82B94A9-8DF1-D2E8-EF26-04E6D36903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8005" y="2033831"/>
                <a:ext cx="59663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AD035D5-A681-6019-A20E-A30975F6664C}"/>
                  </a:ext>
                </a:extLst>
              </p:cNvPr>
              <p:cNvSpPr txBox="1"/>
              <p:nvPr/>
            </p:nvSpPr>
            <p:spPr>
              <a:xfrm>
                <a:off x="6760102" y="2378599"/>
                <a:ext cx="372218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𝜹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AD035D5-A681-6019-A20E-A30975F666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0102" y="2378599"/>
                <a:ext cx="37221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16475656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3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5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5" dur="1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9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19" grpId="0" animBg="1"/>
      <p:bldP spid="20" grpId="0" animBg="1"/>
      <p:bldP spid="24" grpId="0"/>
      <p:bldP spid="24" grpId="1"/>
      <p:bldP spid="8" grpId="0"/>
      <p:bldP spid="9" grpId="0" animBg="1"/>
      <p:bldP spid="17" grpId="0" animBg="1"/>
      <p:bldP spid="23" grpId="0" animBg="1"/>
      <p:bldP spid="6" grpId="0" animBg="1"/>
      <p:bldP spid="22" grpId="0" animBg="1"/>
      <p:bldP spid="2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FF0000"/>
                </a:solidFill>
              </a:rPr>
              <a:t>Question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rgbClr val="0070C0"/>
                </a:solidFill>
              </a:rPr>
              <a:t>2</a:t>
            </a:r>
            <a:br>
              <a:rPr lang="en-US" sz="2800" b="1" dirty="0">
                <a:solidFill>
                  <a:srgbClr val="0070C0"/>
                </a:solidFill>
              </a:rPr>
            </a:b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3058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Question</a:t>
            </a:r>
            <a:r>
              <a:rPr lang="en-US" sz="2000" b="1" dirty="0"/>
              <a:t>: </a:t>
            </a:r>
          </a:p>
          <a:p>
            <a:pPr marL="0" indent="0">
              <a:buNone/>
            </a:pPr>
            <a:r>
              <a:rPr lang="en-US" sz="2000" dirty="0"/>
              <a:t>While solving an algorithmic problem, when do we feel the need  of an </a:t>
            </a:r>
          </a:p>
          <a:p>
            <a:pPr marL="0" indent="0">
              <a:buNone/>
            </a:pPr>
            <a:r>
              <a:rPr lang="en-US" sz="2000" dirty="0"/>
              <a:t>efficient data structure ?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>
                <a:solidFill>
                  <a:srgbClr val="006C31"/>
                </a:solidFill>
              </a:rPr>
              <a:t>Answer</a:t>
            </a:r>
            <a:r>
              <a:rPr lang="en-US" sz="2000" b="1" dirty="0"/>
              <a:t>: </a:t>
            </a:r>
          </a:p>
          <a:p>
            <a:pPr marL="0" indent="0">
              <a:buNone/>
            </a:pPr>
            <a:r>
              <a:rPr lang="en-US" sz="2000" dirty="0"/>
              <a:t>when the algorithm involves “</a:t>
            </a:r>
            <a:r>
              <a:rPr lang="en-US" sz="2000" b="1" dirty="0"/>
              <a:t>many</a:t>
            </a:r>
            <a:r>
              <a:rPr lang="en-US" sz="2000" dirty="0"/>
              <a:t>” operations of </a:t>
            </a:r>
            <a:r>
              <a:rPr lang="en-US" sz="2000" b="1" dirty="0"/>
              <a:t>same</a:t>
            </a:r>
            <a:r>
              <a:rPr lang="en-US" sz="2000" dirty="0"/>
              <a:t> type on a given data.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47800" y="850802"/>
            <a:ext cx="61801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 fundamental question about data structure ?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5486400" y="3505200"/>
            <a:ext cx="3200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    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5B6767-57A9-2549-8441-BF9993E970CA}"/>
              </a:ext>
            </a:extLst>
          </p:cNvPr>
          <p:cNvSpPr/>
          <p:nvPr/>
        </p:nvSpPr>
        <p:spPr>
          <a:xfrm>
            <a:off x="4419600" y="1981200"/>
            <a:ext cx="3657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5B6767-57A9-2549-8441-BF9993E970CA}"/>
              </a:ext>
            </a:extLst>
          </p:cNvPr>
          <p:cNvSpPr/>
          <p:nvPr/>
        </p:nvSpPr>
        <p:spPr>
          <a:xfrm>
            <a:off x="2514600" y="3429000"/>
            <a:ext cx="2971800" cy="41116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896555B-D864-F841-B911-1606F7F527BB}"/>
              </a:ext>
            </a:extLst>
          </p:cNvPr>
          <p:cNvSpPr/>
          <p:nvPr/>
        </p:nvSpPr>
        <p:spPr>
          <a:xfrm>
            <a:off x="11152" y="838200"/>
            <a:ext cx="1066800" cy="5334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Tool </a:t>
            </a:r>
            <a:r>
              <a:rPr lang="en-US" sz="2400" b="1" dirty="0">
                <a:solidFill>
                  <a:srgbClr val="00B0F0"/>
                </a:solidFill>
              </a:rPr>
              <a:t>3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8387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0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0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5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/>
      <p:bldP spid="6" grpId="0" animBg="1"/>
      <p:bldP spid="7" grpId="0" animBg="1"/>
      <p:bldP spid="8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133600"/>
            <a:ext cx="7772400" cy="1362075"/>
          </a:xfrm>
        </p:spPr>
        <p:txBody>
          <a:bodyPr/>
          <a:lstStyle/>
          <a:p>
            <a:pPr algn="ctr"/>
            <a:r>
              <a:rPr lang="en-US" sz="3600" dirty="0"/>
              <a:t>a Divide and Conquer algorithm for</a:t>
            </a:r>
            <a:br>
              <a:rPr lang="en-US" sz="4400" dirty="0"/>
            </a:br>
            <a:endParaRPr lang="en-US" sz="44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838200" y="2438400"/>
            <a:ext cx="7772400" cy="1500187"/>
          </a:xfrm>
        </p:spPr>
        <p:txBody>
          <a:bodyPr/>
          <a:lstStyle/>
          <a:p>
            <a:pPr algn="ctr"/>
            <a:r>
              <a:rPr lang="en-US" sz="3600" b="1" dirty="0">
                <a:solidFill>
                  <a:srgbClr val="7030A0"/>
                </a:solidFill>
              </a:rPr>
              <a:t>Closest Pair Distance</a:t>
            </a:r>
            <a:endParaRPr lang="en-US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70226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B1A08B7-400B-1C4E-9A56-8401DBFD04FD}"/>
              </a:ext>
            </a:extLst>
          </p:cNvPr>
          <p:cNvCxnSpPr>
            <a:cxnSpLocks/>
          </p:cNvCxnSpPr>
          <p:nvPr/>
        </p:nvCxnSpPr>
        <p:spPr>
          <a:xfrm>
            <a:off x="-152400" y="6126163"/>
            <a:ext cx="8839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C9F6AE9D-1AAD-574D-A68D-2F88674A9816}"/>
              </a:ext>
            </a:extLst>
          </p:cNvPr>
          <p:cNvCxnSpPr>
            <a:cxnSpLocks/>
          </p:cNvCxnSpPr>
          <p:nvPr/>
        </p:nvCxnSpPr>
        <p:spPr>
          <a:xfrm flipV="1">
            <a:off x="446042" y="1600200"/>
            <a:ext cx="11158" cy="5410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The </a:t>
            </a:r>
            <a:r>
              <a:rPr lang="en-US" sz="4000" b="1" dirty="0">
                <a:solidFill>
                  <a:srgbClr val="7030A0"/>
                </a:solidFill>
              </a:rPr>
              <a:t>divide</a:t>
            </a:r>
            <a:r>
              <a:rPr lang="en-US" sz="4000" b="1" dirty="0"/>
              <a:t> step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276600" y="2895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6576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629400" y="3505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648200" y="4724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191000" y="4953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60198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6096000" y="5181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5486400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31242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2743200" y="3657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69342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6477000" y="2590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2438400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981200" y="3276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133600" y="3962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676400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7" name="Oval 56"/>
          <p:cNvSpPr/>
          <p:nvPr/>
        </p:nvSpPr>
        <p:spPr>
          <a:xfrm>
            <a:off x="19050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8" name="Oval 57"/>
          <p:cNvSpPr/>
          <p:nvPr/>
        </p:nvSpPr>
        <p:spPr>
          <a:xfrm>
            <a:off x="1752600" y="2514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9" name="Oval 58"/>
          <p:cNvSpPr/>
          <p:nvPr/>
        </p:nvSpPr>
        <p:spPr>
          <a:xfrm>
            <a:off x="4267200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0" name="Oval 59"/>
          <p:cNvSpPr/>
          <p:nvPr/>
        </p:nvSpPr>
        <p:spPr>
          <a:xfrm>
            <a:off x="5486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1" name="Oval 60"/>
          <p:cNvSpPr/>
          <p:nvPr/>
        </p:nvSpPr>
        <p:spPr>
          <a:xfrm>
            <a:off x="54864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2" name="Oval 61"/>
          <p:cNvSpPr/>
          <p:nvPr/>
        </p:nvSpPr>
        <p:spPr>
          <a:xfrm>
            <a:off x="5638800" y="5562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3" name="Oval 62"/>
          <p:cNvSpPr/>
          <p:nvPr/>
        </p:nvSpPr>
        <p:spPr>
          <a:xfrm>
            <a:off x="5791200" y="182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4" name="Oval 63"/>
          <p:cNvSpPr/>
          <p:nvPr/>
        </p:nvSpPr>
        <p:spPr>
          <a:xfrm>
            <a:off x="6629400" y="182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5" name="Oval 64"/>
          <p:cNvSpPr/>
          <p:nvPr/>
        </p:nvSpPr>
        <p:spPr>
          <a:xfrm>
            <a:off x="7772400" y="3124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6" name="Oval 65"/>
          <p:cNvSpPr/>
          <p:nvPr/>
        </p:nvSpPr>
        <p:spPr>
          <a:xfrm>
            <a:off x="7924800" y="4038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7" name="Oval 66"/>
          <p:cNvSpPr/>
          <p:nvPr/>
        </p:nvSpPr>
        <p:spPr>
          <a:xfrm>
            <a:off x="7924800" y="2057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8" name="Oval 67"/>
          <p:cNvSpPr/>
          <p:nvPr/>
        </p:nvSpPr>
        <p:spPr>
          <a:xfrm>
            <a:off x="77724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5" name="Oval 74"/>
          <p:cNvSpPr/>
          <p:nvPr/>
        </p:nvSpPr>
        <p:spPr>
          <a:xfrm>
            <a:off x="13716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6" name="Oval 75"/>
          <p:cNvSpPr/>
          <p:nvPr/>
        </p:nvSpPr>
        <p:spPr>
          <a:xfrm>
            <a:off x="838200" y="5791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7" name="Oval 76"/>
          <p:cNvSpPr/>
          <p:nvPr/>
        </p:nvSpPr>
        <p:spPr>
          <a:xfrm>
            <a:off x="43434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4343400" y="563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4800600" y="5943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/>
          <p:cNvSpPr/>
          <p:nvPr/>
        </p:nvSpPr>
        <p:spPr>
          <a:xfrm>
            <a:off x="4343400" y="4419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Oval 81"/>
          <p:cNvSpPr/>
          <p:nvPr/>
        </p:nvSpPr>
        <p:spPr>
          <a:xfrm>
            <a:off x="4876800" y="4191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Oval 83"/>
          <p:cNvSpPr/>
          <p:nvPr/>
        </p:nvSpPr>
        <p:spPr>
          <a:xfrm>
            <a:off x="4724400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4267200" y="2743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4038600" y="3429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Oval 86"/>
          <p:cNvSpPr/>
          <p:nvPr/>
        </p:nvSpPr>
        <p:spPr>
          <a:xfrm>
            <a:off x="5181600" y="3581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Oval 73"/>
          <p:cNvSpPr/>
          <p:nvPr/>
        </p:nvSpPr>
        <p:spPr>
          <a:xfrm>
            <a:off x="4419600" y="1752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88" name="Oval 87"/>
          <p:cNvSpPr/>
          <p:nvPr/>
        </p:nvSpPr>
        <p:spPr>
          <a:xfrm>
            <a:off x="4648200" y="1752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89" name="Oval 88"/>
          <p:cNvSpPr/>
          <p:nvPr/>
        </p:nvSpPr>
        <p:spPr>
          <a:xfrm>
            <a:off x="46482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Oval 72"/>
          <p:cNvSpPr/>
          <p:nvPr/>
        </p:nvSpPr>
        <p:spPr>
          <a:xfrm>
            <a:off x="4533900" y="3429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C18E36D9-65DF-5B23-41DC-D029E8D9000D}"/>
                  </a:ext>
                </a:extLst>
              </p:cNvPr>
              <p:cNvSpPr txBox="1"/>
              <p:nvPr/>
            </p:nvSpPr>
            <p:spPr>
              <a:xfrm>
                <a:off x="1025018" y="6109807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C18E36D9-65DF-5B23-41DC-D029E8D900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018" y="6109807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DA43BA6E-E10A-3C27-2C0F-C9F4EE30A74A}"/>
                  </a:ext>
                </a:extLst>
              </p:cNvPr>
              <p:cNvSpPr txBox="1"/>
              <p:nvPr/>
            </p:nvSpPr>
            <p:spPr>
              <a:xfrm flipH="1">
                <a:off x="152400" y="5313010"/>
                <a:ext cx="2936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DA43BA6E-E10A-3C27-2C0F-C9F4EE30A7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52400" y="5313010"/>
                <a:ext cx="293642" cy="369332"/>
              </a:xfrm>
              <a:prstGeom prst="rect">
                <a:avLst/>
              </a:prstGeom>
              <a:blipFill>
                <a:blip r:embed="rId4"/>
                <a:stretch>
                  <a:fillRect r="-4167" b="-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996994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4" grpId="0" animBg="1"/>
      <p:bldP spid="35" grpId="0" animBg="1"/>
      <p:bldP spid="36" grpId="0" animBg="1"/>
      <p:bldP spid="37" grpId="0" animBg="1"/>
      <p:bldP spid="38" grpId="0" animBg="1"/>
      <p:bldP spid="40" grpId="0" animBg="1"/>
      <p:bldP spid="41" grpId="0" animBg="1"/>
      <p:bldP spid="42" grpId="0" animBg="1"/>
      <p:bldP spid="50" grpId="0" animBg="1"/>
      <p:bldP spid="51" grpId="0" animBg="1"/>
      <p:bldP spid="52" grpId="0" animBg="1"/>
      <p:bldP spid="53" grpId="0" animBg="1"/>
      <p:bldP spid="47" grpId="0" animBg="1"/>
      <p:bldP spid="49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1" grpId="0" animBg="1"/>
      <p:bldP spid="82" grpId="0" animBg="1"/>
      <p:bldP spid="84" grpId="0" animBg="1"/>
      <p:bldP spid="85" grpId="0" animBg="1"/>
      <p:bldP spid="86" grpId="0" animBg="1"/>
      <p:bldP spid="87" grpId="0" animBg="1"/>
      <p:bldP spid="74" grpId="0" animBg="1"/>
      <p:bldP spid="88" grpId="0" animBg="1"/>
      <p:bldP spid="89" grpId="0" animBg="1"/>
      <p:bldP spid="73" grpId="0" animBg="1"/>
      <p:bldP spid="117" grpId="0"/>
      <p:bldP spid="1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B1A08B7-400B-1C4E-9A56-8401DBFD04FD}"/>
              </a:ext>
            </a:extLst>
          </p:cNvPr>
          <p:cNvCxnSpPr>
            <a:cxnSpLocks/>
          </p:cNvCxnSpPr>
          <p:nvPr/>
        </p:nvCxnSpPr>
        <p:spPr>
          <a:xfrm flipV="1">
            <a:off x="-228600" y="6126163"/>
            <a:ext cx="8915400" cy="7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286874" y="6049338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669162" y="606562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6032110" y="607501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5454188" y="606562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3130835" y="6053191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2717731" y="607501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6933453" y="6049338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6465546" y="6063749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2438400" y="6057316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939445" y="6059381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084155" y="6059381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613900" y="6057316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3" name="Oval 62"/>
          <p:cNvSpPr/>
          <p:nvPr/>
        </p:nvSpPr>
        <p:spPr>
          <a:xfrm>
            <a:off x="5773114" y="6064517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4" name="Oval 63"/>
          <p:cNvSpPr/>
          <p:nvPr/>
        </p:nvSpPr>
        <p:spPr>
          <a:xfrm>
            <a:off x="6742200" y="6039519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7" name="Oval 66"/>
          <p:cNvSpPr/>
          <p:nvPr/>
        </p:nvSpPr>
        <p:spPr>
          <a:xfrm>
            <a:off x="7901683" y="6043707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8" name="Oval 67"/>
          <p:cNvSpPr/>
          <p:nvPr/>
        </p:nvSpPr>
        <p:spPr>
          <a:xfrm>
            <a:off x="7543800" y="6041995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5" name="Oval 74"/>
          <p:cNvSpPr/>
          <p:nvPr/>
        </p:nvSpPr>
        <p:spPr>
          <a:xfrm>
            <a:off x="1335854" y="6066377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6" name="Oval 75"/>
          <p:cNvSpPr/>
          <p:nvPr/>
        </p:nvSpPr>
        <p:spPr>
          <a:xfrm>
            <a:off x="865599" y="6069567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9" name="Oval 78"/>
          <p:cNvSpPr/>
          <p:nvPr/>
        </p:nvSpPr>
        <p:spPr>
          <a:xfrm>
            <a:off x="4953000" y="6057316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4059148" y="606776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Oval 86"/>
          <p:cNvSpPr/>
          <p:nvPr/>
        </p:nvSpPr>
        <p:spPr>
          <a:xfrm>
            <a:off x="5170902" y="6046061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Oval 73"/>
          <p:cNvSpPr/>
          <p:nvPr/>
        </p:nvSpPr>
        <p:spPr>
          <a:xfrm>
            <a:off x="4418317" y="6057316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88" name="Oval 87"/>
          <p:cNvSpPr/>
          <p:nvPr/>
        </p:nvSpPr>
        <p:spPr>
          <a:xfrm>
            <a:off x="4699143" y="6066377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C18E36D9-65DF-5B23-41DC-D029E8D9000D}"/>
                  </a:ext>
                </a:extLst>
              </p:cNvPr>
              <p:cNvSpPr txBox="1"/>
              <p:nvPr/>
            </p:nvSpPr>
            <p:spPr>
              <a:xfrm>
                <a:off x="1025018" y="6109807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C18E36D9-65DF-5B23-41DC-D029E8D900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018" y="6109807"/>
                <a:ext cx="36798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DA43BA6E-E10A-3C27-2C0F-C9F4EE30A74A}"/>
                  </a:ext>
                </a:extLst>
              </p:cNvPr>
              <p:cNvSpPr txBox="1"/>
              <p:nvPr/>
            </p:nvSpPr>
            <p:spPr>
              <a:xfrm flipH="1">
                <a:off x="152400" y="5313010"/>
                <a:ext cx="2936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DA43BA6E-E10A-3C27-2C0F-C9F4EE30A7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52400" y="5313010"/>
                <a:ext cx="293642" cy="369332"/>
              </a:xfrm>
              <a:prstGeom prst="rect">
                <a:avLst/>
              </a:prstGeom>
              <a:blipFill>
                <a:blip r:embed="rId5"/>
                <a:stretch>
                  <a:fillRect r="-4167" b="-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1DF356A-011F-3D0F-5FF4-EC8DDCF3C50C}"/>
              </a:ext>
            </a:extLst>
          </p:cNvPr>
          <p:cNvCxnSpPr>
            <a:cxnSpLocks/>
          </p:cNvCxnSpPr>
          <p:nvPr/>
        </p:nvCxnSpPr>
        <p:spPr>
          <a:xfrm flipV="1">
            <a:off x="446042" y="1600200"/>
            <a:ext cx="11158" cy="533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6316C86A-321E-9135-1596-49FE37B73880}"/>
              </a:ext>
            </a:extLst>
          </p:cNvPr>
          <p:cNvSpPr/>
          <p:nvPr/>
        </p:nvSpPr>
        <p:spPr>
          <a:xfrm>
            <a:off x="763130" y="6131052"/>
            <a:ext cx="7942719" cy="56791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4355F13-701B-BC89-6B28-640182AD46F4}"/>
              </a:ext>
            </a:extLst>
          </p:cNvPr>
          <p:cNvSpPr txBox="1"/>
          <p:nvPr/>
        </p:nvSpPr>
        <p:spPr>
          <a:xfrm>
            <a:off x="690880" y="6412468"/>
            <a:ext cx="1338764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Left half set 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6619202-C862-B114-14AF-62009AECEA7E}"/>
              </a:ext>
            </a:extLst>
          </p:cNvPr>
          <p:cNvSpPr txBox="1"/>
          <p:nvPr/>
        </p:nvSpPr>
        <p:spPr>
          <a:xfrm>
            <a:off x="7365816" y="6412468"/>
            <a:ext cx="1463734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Right half set 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0F8B306F-B308-89FD-DA8C-47B919BD8B47}"/>
              </a:ext>
            </a:extLst>
          </p:cNvPr>
          <p:cNvGrpSpPr/>
          <p:nvPr/>
        </p:nvGrpSpPr>
        <p:grpSpPr>
          <a:xfrm>
            <a:off x="4648200" y="6131052"/>
            <a:ext cx="3810000" cy="726948"/>
            <a:chOff x="685800" y="5978652"/>
            <a:chExt cx="3810000" cy="726948"/>
          </a:xfrm>
        </p:grpSpPr>
        <p:sp>
          <p:nvSpPr>
            <p:cNvPr id="80" name="Right Brace 79">
              <a:extLst>
                <a:ext uri="{FF2B5EF4-FFF2-40B4-BE49-F238E27FC236}">
                  <a16:creationId xmlns:a16="http://schemas.microsoft.com/office/drawing/2014/main" id="{2AB2B866-FA00-0CE0-EF8C-3FE8109B5294}"/>
                </a:ext>
              </a:extLst>
            </p:cNvPr>
            <p:cNvSpPr/>
            <p:nvPr/>
          </p:nvSpPr>
          <p:spPr>
            <a:xfrm rot="5400000">
              <a:off x="2417826" y="4246626"/>
              <a:ext cx="345948" cy="3810000"/>
            </a:xfrm>
            <a:prstGeom prst="righ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6C3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B4224D3A-52EB-E12C-392E-D2AB7FE72CAB}"/>
                    </a:ext>
                  </a:extLst>
                </p:cNvPr>
                <p:cNvSpPr txBox="1"/>
                <p:nvPr/>
              </p:nvSpPr>
              <p:spPr>
                <a:xfrm>
                  <a:off x="2209800" y="6245218"/>
                  <a:ext cx="1036951" cy="4603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⌊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⌋</m:t>
                      </m:r>
                    </m:oMath>
                  </a14:m>
                  <a:r>
                    <a:rPr lang="en-US" dirty="0"/>
                    <a:t>points</a:t>
                  </a:r>
                </a:p>
              </p:txBody>
            </p:sp>
          </mc:Choice>
          <mc:Fallback xmlns="">
            <p:sp>
              <p:nvSpPr>
                <p:cNvPr id="72" name="Text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9800" y="6245218"/>
                  <a:ext cx="1036951" cy="460382"/>
                </a:xfrm>
                <a:prstGeom prst="rect">
                  <a:avLst/>
                </a:prstGeom>
                <a:blipFill>
                  <a:blip r:embed="rId6"/>
                  <a:stretch>
                    <a:fillRect l="-1765" r="-5294" b="-78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DDB6A287-FE29-8F0A-1A95-68CF0A6A18D6}"/>
              </a:ext>
            </a:extLst>
          </p:cNvPr>
          <p:cNvGrpSpPr/>
          <p:nvPr/>
        </p:nvGrpSpPr>
        <p:grpSpPr>
          <a:xfrm>
            <a:off x="742950" y="6131052"/>
            <a:ext cx="3810000" cy="726948"/>
            <a:chOff x="685800" y="5978652"/>
            <a:chExt cx="3810000" cy="726948"/>
          </a:xfrm>
        </p:grpSpPr>
        <p:sp>
          <p:nvSpPr>
            <p:cNvPr id="94" name="Right Brace 93">
              <a:extLst>
                <a:ext uri="{FF2B5EF4-FFF2-40B4-BE49-F238E27FC236}">
                  <a16:creationId xmlns:a16="http://schemas.microsoft.com/office/drawing/2014/main" id="{ABFABE8B-4F3B-9BF0-9CDA-FD47B9A9E697}"/>
                </a:ext>
              </a:extLst>
            </p:cNvPr>
            <p:cNvSpPr/>
            <p:nvPr/>
          </p:nvSpPr>
          <p:spPr>
            <a:xfrm rot="5400000">
              <a:off x="2417826" y="4246626"/>
              <a:ext cx="345948" cy="3810000"/>
            </a:xfrm>
            <a:prstGeom prst="righ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6C3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F314FB0B-DC55-2C1B-B2AA-8CD99250A5E1}"/>
                    </a:ext>
                  </a:extLst>
                </p:cNvPr>
                <p:cNvSpPr txBox="1"/>
                <p:nvPr/>
              </p:nvSpPr>
              <p:spPr>
                <a:xfrm>
                  <a:off x="2209800" y="6245218"/>
                  <a:ext cx="1036951" cy="4603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⌈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⌉</m:t>
                      </m:r>
                    </m:oMath>
                  </a14:m>
                  <a:r>
                    <a:rPr lang="en-US" dirty="0"/>
                    <a:t>points</a:t>
                  </a: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9800" y="6245218"/>
                  <a:ext cx="1036951" cy="460382"/>
                </a:xfrm>
                <a:prstGeom prst="rect">
                  <a:avLst/>
                </a:prstGeom>
                <a:blipFill>
                  <a:blip r:embed="rId7"/>
                  <a:stretch>
                    <a:fillRect l="-1765" r="-5294" b="-78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7" name="Oval 96">
            <a:extLst>
              <a:ext uri="{FF2B5EF4-FFF2-40B4-BE49-F238E27FC236}">
                <a16:creationId xmlns:a16="http://schemas.microsoft.com/office/drawing/2014/main" id="{7FFDAE03-FE9E-B45D-A698-D4BF8F50FFC7}"/>
              </a:ext>
            </a:extLst>
          </p:cNvPr>
          <p:cNvSpPr/>
          <p:nvPr/>
        </p:nvSpPr>
        <p:spPr>
          <a:xfrm>
            <a:off x="4312687" y="5985018"/>
            <a:ext cx="266700" cy="2286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itle 1">
            <a:extLst>
              <a:ext uri="{FF2B5EF4-FFF2-40B4-BE49-F238E27FC236}">
                <a16:creationId xmlns:a16="http://schemas.microsoft.com/office/drawing/2014/main" id="{948B5B3E-437A-01E1-57FC-F0F28D80D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z="4000" b="1" dirty="0"/>
              <a:t>Solving the problem in </a:t>
            </a:r>
            <a:r>
              <a:rPr lang="en-US" sz="4000" b="1" dirty="0">
                <a:solidFill>
                  <a:srgbClr val="7030A0"/>
                </a:solidFill>
              </a:rPr>
              <a:t>1-dimension</a:t>
            </a:r>
            <a:endParaRPr lang="en-US" sz="40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llout: Line 1">
                <a:extLst>
                  <a:ext uri="{FF2B5EF4-FFF2-40B4-BE49-F238E27FC236}">
                    <a16:creationId xmlns:a16="http://schemas.microsoft.com/office/drawing/2014/main" id="{F42FF86F-CA13-2E3A-A57D-CF2C8564AD97}"/>
                  </a:ext>
                </a:extLst>
              </p:cNvPr>
              <p:cNvSpPr/>
              <p:nvPr/>
            </p:nvSpPr>
            <p:spPr>
              <a:xfrm>
                <a:off x="5454188" y="5029199"/>
                <a:ext cx="2611854" cy="683855"/>
              </a:xfrm>
              <a:prstGeom prst="borderCallout1">
                <a:avLst>
                  <a:gd name="adj1" fmla="val 51063"/>
                  <a:gd name="adj2" fmla="val 945"/>
                  <a:gd name="adj3" fmla="val 142826"/>
                  <a:gd name="adj4" fmla="val -3725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Median of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points. 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Callout: Line 1">
                <a:extLst>
                  <a:ext uri="{FF2B5EF4-FFF2-40B4-BE49-F238E27FC236}">
                    <a16:creationId xmlns:a16="http://schemas.microsoft.com/office/drawing/2014/main" id="{F42FF86F-CA13-2E3A-A57D-CF2C8564AD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4188" y="5029199"/>
                <a:ext cx="2611854" cy="683855"/>
              </a:xfrm>
              <a:prstGeom prst="borderCallout1">
                <a:avLst>
                  <a:gd name="adj1" fmla="val 51063"/>
                  <a:gd name="adj2" fmla="val 945"/>
                  <a:gd name="adj3" fmla="val 142826"/>
                  <a:gd name="adj4" fmla="val -37250"/>
                </a:avLst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553922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/>
      <p:bldP spid="70" grpId="0" animBg="1"/>
      <p:bldP spid="71" grpId="0" animBg="1"/>
      <p:bldP spid="97" grpId="0" animBg="1"/>
      <p:bldP spid="97" grpId="1" animBg="1"/>
      <p:bldP spid="44" grpId="0"/>
      <p:bldP spid="2" grpId="0" animBg="1"/>
      <p:bldP spid="2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B1A08B7-400B-1C4E-9A56-8401DBFD04FD}"/>
              </a:ext>
            </a:extLst>
          </p:cNvPr>
          <p:cNvCxnSpPr>
            <a:cxnSpLocks/>
          </p:cNvCxnSpPr>
          <p:nvPr/>
        </p:nvCxnSpPr>
        <p:spPr>
          <a:xfrm flipV="1">
            <a:off x="-228600" y="6126163"/>
            <a:ext cx="8915400" cy="7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Solving the problem in </a:t>
            </a:r>
            <a:r>
              <a:rPr lang="en-US" sz="4000" b="1" dirty="0">
                <a:solidFill>
                  <a:srgbClr val="7030A0"/>
                </a:solidFill>
              </a:rPr>
              <a:t>1-dimension</a:t>
            </a:r>
            <a:endParaRPr lang="en-US" sz="4000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276600" y="6049338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669162" y="606562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6032110" y="607501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5454188" y="606562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3130835" y="6053191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2717731" y="607501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6933453" y="6049338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6465546" y="6063749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2438400" y="6057316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939445" y="6059381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613900" y="6057316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3" name="Oval 62"/>
          <p:cNvSpPr/>
          <p:nvPr/>
        </p:nvSpPr>
        <p:spPr>
          <a:xfrm>
            <a:off x="5773114" y="6064517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7" name="Oval 66"/>
          <p:cNvSpPr/>
          <p:nvPr/>
        </p:nvSpPr>
        <p:spPr>
          <a:xfrm>
            <a:off x="7901683" y="6043707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8" name="Oval 67"/>
          <p:cNvSpPr/>
          <p:nvPr/>
        </p:nvSpPr>
        <p:spPr>
          <a:xfrm>
            <a:off x="7543800" y="6041995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5" name="Oval 74"/>
          <p:cNvSpPr/>
          <p:nvPr/>
        </p:nvSpPr>
        <p:spPr>
          <a:xfrm>
            <a:off x="1335854" y="6066377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6" name="Oval 75"/>
          <p:cNvSpPr/>
          <p:nvPr/>
        </p:nvSpPr>
        <p:spPr>
          <a:xfrm>
            <a:off x="865599" y="6069567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86" name="Oval 85"/>
          <p:cNvSpPr/>
          <p:nvPr/>
        </p:nvSpPr>
        <p:spPr>
          <a:xfrm>
            <a:off x="4059148" y="606776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Oval 86"/>
          <p:cNvSpPr/>
          <p:nvPr/>
        </p:nvSpPr>
        <p:spPr>
          <a:xfrm>
            <a:off x="5170527" y="603691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Oval 73"/>
          <p:cNvSpPr/>
          <p:nvPr/>
        </p:nvSpPr>
        <p:spPr>
          <a:xfrm>
            <a:off x="4418317" y="6057316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88" name="Oval 87"/>
          <p:cNvSpPr/>
          <p:nvPr/>
        </p:nvSpPr>
        <p:spPr>
          <a:xfrm>
            <a:off x="4699143" y="6066377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C18E36D9-65DF-5B23-41DC-D029E8D9000D}"/>
                  </a:ext>
                </a:extLst>
              </p:cNvPr>
              <p:cNvSpPr txBox="1"/>
              <p:nvPr/>
            </p:nvSpPr>
            <p:spPr>
              <a:xfrm>
                <a:off x="1025018" y="6109807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C18E36D9-65DF-5B23-41DC-D029E8D900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018" y="6109807"/>
                <a:ext cx="36798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Rectangle 68">
            <a:extLst>
              <a:ext uri="{FF2B5EF4-FFF2-40B4-BE49-F238E27FC236}">
                <a16:creationId xmlns:a16="http://schemas.microsoft.com/office/drawing/2014/main" id="{6316C86A-321E-9135-1596-49FE37B73880}"/>
              </a:ext>
            </a:extLst>
          </p:cNvPr>
          <p:cNvSpPr/>
          <p:nvPr/>
        </p:nvSpPr>
        <p:spPr>
          <a:xfrm>
            <a:off x="763130" y="6131052"/>
            <a:ext cx="7942719" cy="56791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4355F13-701B-BC89-6B28-640182AD46F4}"/>
              </a:ext>
            </a:extLst>
          </p:cNvPr>
          <p:cNvSpPr txBox="1"/>
          <p:nvPr/>
        </p:nvSpPr>
        <p:spPr>
          <a:xfrm>
            <a:off x="690880" y="6412468"/>
            <a:ext cx="1338764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Left half set 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6619202-C862-B114-14AF-62009AECEA7E}"/>
              </a:ext>
            </a:extLst>
          </p:cNvPr>
          <p:cNvSpPr txBox="1"/>
          <p:nvPr/>
        </p:nvSpPr>
        <p:spPr>
          <a:xfrm>
            <a:off x="7365816" y="6412468"/>
            <a:ext cx="1463734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Right half set 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0F8B306F-B308-89FD-DA8C-47B919BD8B47}"/>
              </a:ext>
            </a:extLst>
          </p:cNvPr>
          <p:cNvGrpSpPr/>
          <p:nvPr/>
        </p:nvGrpSpPr>
        <p:grpSpPr>
          <a:xfrm>
            <a:off x="4648200" y="6131052"/>
            <a:ext cx="3810000" cy="726948"/>
            <a:chOff x="685800" y="5978652"/>
            <a:chExt cx="3810000" cy="726948"/>
          </a:xfrm>
        </p:grpSpPr>
        <p:sp>
          <p:nvSpPr>
            <p:cNvPr id="80" name="Right Brace 79">
              <a:extLst>
                <a:ext uri="{FF2B5EF4-FFF2-40B4-BE49-F238E27FC236}">
                  <a16:creationId xmlns:a16="http://schemas.microsoft.com/office/drawing/2014/main" id="{2AB2B866-FA00-0CE0-EF8C-3FE8109B5294}"/>
                </a:ext>
              </a:extLst>
            </p:cNvPr>
            <p:cNvSpPr/>
            <p:nvPr/>
          </p:nvSpPr>
          <p:spPr>
            <a:xfrm rot="5400000">
              <a:off x="2417826" y="4246626"/>
              <a:ext cx="345948" cy="3810000"/>
            </a:xfrm>
            <a:prstGeom prst="righ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6C3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B4224D3A-52EB-E12C-392E-D2AB7FE72CAB}"/>
                    </a:ext>
                  </a:extLst>
                </p:cNvPr>
                <p:cNvSpPr txBox="1"/>
                <p:nvPr/>
              </p:nvSpPr>
              <p:spPr>
                <a:xfrm>
                  <a:off x="2209800" y="6245218"/>
                  <a:ext cx="1036951" cy="4603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⌊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⌋</m:t>
                      </m:r>
                    </m:oMath>
                  </a14:m>
                  <a:r>
                    <a:rPr lang="en-US" dirty="0"/>
                    <a:t>points</a:t>
                  </a:r>
                </a:p>
              </p:txBody>
            </p:sp>
          </mc:Choice>
          <mc:Fallback xmlns="">
            <p:sp>
              <p:nvSpPr>
                <p:cNvPr id="72" name="Text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9800" y="6245218"/>
                  <a:ext cx="1036951" cy="460382"/>
                </a:xfrm>
                <a:prstGeom prst="rect">
                  <a:avLst/>
                </a:prstGeom>
                <a:blipFill>
                  <a:blip r:embed="rId6"/>
                  <a:stretch>
                    <a:fillRect l="-1765" r="-5294" b="-78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DDB6A287-FE29-8F0A-1A95-68CF0A6A18D6}"/>
              </a:ext>
            </a:extLst>
          </p:cNvPr>
          <p:cNvGrpSpPr/>
          <p:nvPr/>
        </p:nvGrpSpPr>
        <p:grpSpPr>
          <a:xfrm>
            <a:off x="742950" y="6131052"/>
            <a:ext cx="3810000" cy="726948"/>
            <a:chOff x="685800" y="5978652"/>
            <a:chExt cx="3810000" cy="726948"/>
          </a:xfrm>
        </p:grpSpPr>
        <p:sp>
          <p:nvSpPr>
            <p:cNvPr id="94" name="Right Brace 93">
              <a:extLst>
                <a:ext uri="{FF2B5EF4-FFF2-40B4-BE49-F238E27FC236}">
                  <a16:creationId xmlns:a16="http://schemas.microsoft.com/office/drawing/2014/main" id="{ABFABE8B-4F3B-9BF0-9CDA-FD47B9A9E697}"/>
                </a:ext>
              </a:extLst>
            </p:cNvPr>
            <p:cNvSpPr/>
            <p:nvPr/>
          </p:nvSpPr>
          <p:spPr>
            <a:xfrm rot="5400000">
              <a:off x="2417826" y="4246626"/>
              <a:ext cx="345948" cy="3810000"/>
            </a:xfrm>
            <a:prstGeom prst="righ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6C3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F314FB0B-DC55-2C1B-B2AA-8CD99250A5E1}"/>
                    </a:ext>
                  </a:extLst>
                </p:cNvPr>
                <p:cNvSpPr txBox="1"/>
                <p:nvPr/>
              </p:nvSpPr>
              <p:spPr>
                <a:xfrm>
                  <a:off x="2209800" y="6245218"/>
                  <a:ext cx="1036951" cy="4603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⌈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⌉</m:t>
                      </m:r>
                    </m:oMath>
                  </a14:m>
                  <a:r>
                    <a:rPr lang="en-US" dirty="0"/>
                    <a:t>points</a:t>
                  </a: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9800" y="6245218"/>
                  <a:ext cx="1036951" cy="460382"/>
                </a:xfrm>
                <a:prstGeom prst="rect">
                  <a:avLst/>
                </a:prstGeom>
                <a:blipFill>
                  <a:blip r:embed="rId5"/>
                  <a:stretch>
                    <a:fillRect l="-1765" r="-5294" b="-78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7" name="Oval 96">
            <a:extLst>
              <a:ext uri="{FF2B5EF4-FFF2-40B4-BE49-F238E27FC236}">
                <a16:creationId xmlns:a16="http://schemas.microsoft.com/office/drawing/2014/main" id="{7FFDAE03-FE9E-B45D-A698-D4BF8F50FFC7}"/>
              </a:ext>
            </a:extLst>
          </p:cNvPr>
          <p:cNvSpPr/>
          <p:nvPr/>
        </p:nvSpPr>
        <p:spPr>
          <a:xfrm>
            <a:off x="4334195" y="5993419"/>
            <a:ext cx="218537" cy="19574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E24EB33-A991-8830-5B95-675524EE1FB4}"/>
              </a:ext>
            </a:extLst>
          </p:cNvPr>
          <p:cNvSpPr/>
          <p:nvPr/>
        </p:nvSpPr>
        <p:spPr>
          <a:xfrm>
            <a:off x="4620275" y="6010670"/>
            <a:ext cx="218537" cy="19574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79191A5-5952-953D-51A6-EEAD783DA8CF}"/>
              </a:ext>
            </a:extLst>
          </p:cNvPr>
          <p:cNvSpPr/>
          <p:nvPr/>
        </p:nvSpPr>
        <p:spPr>
          <a:xfrm>
            <a:off x="4953000" y="6057316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35C4D5A-4E3B-AD93-0155-6B2B9636D0B9}"/>
              </a:ext>
            </a:extLst>
          </p:cNvPr>
          <p:cNvSpPr/>
          <p:nvPr/>
        </p:nvSpPr>
        <p:spPr>
          <a:xfrm>
            <a:off x="6742200" y="6039519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1B4D5AC-E448-95CB-1527-CD75672D60F0}"/>
              </a:ext>
            </a:extLst>
          </p:cNvPr>
          <p:cNvCxnSpPr>
            <a:cxnSpLocks/>
          </p:cNvCxnSpPr>
          <p:nvPr/>
        </p:nvCxnSpPr>
        <p:spPr>
          <a:xfrm>
            <a:off x="1964773" y="4340218"/>
            <a:ext cx="0" cy="20574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6F4CD08-6E10-6AA2-0813-DD8746F2F3C9}"/>
              </a:ext>
            </a:extLst>
          </p:cNvPr>
          <p:cNvCxnSpPr>
            <a:cxnSpLocks/>
          </p:cNvCxnSpPr>
          <p:nvPr/>
        </p:nvCxnSpPr>
        <p:spPr>
          <a:xfrm>
            <a:off x="6781800" y="4343400"/>
            <a:ext cx="0" cy="20574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F722922-8405-D0C8-FA3C-0C33D6B97281}"/>
              </a:ext>
            </a:extLst>
          </p:cNvPr>
          <p:cNvCxnSpPr>
            <a:cxnSpLocks/>
          </p:cNvCxnSpPr>
          <p:nvPr/>
        </p:nvCxnSpPr>
        <p:spPr>
          <a:xfrm>
            <a:off x="6966305" y="4343400"/>
            <a:ext cx="0" cy="20574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9856CC19-F540-5AEC-4469-F2F6F7687D99}"/>
              </a:ext>
            </a:extLst>
          </p:cNvPr>
          <p:cNvSpPr/>
          <p:nvPr/>
        </p:nvSpPr>
        <p:spPr>
          <a:xfrm>
            <a:off x="2084155" y="6059381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0DA695B-DF08-5E05-761D-B3AEDB7DDB43}"/>
              </a:ext>
            </a:extLst>
          </p:cNvPr>
          <p:cNvCxnSpPr>
            <a:cxnSpLocks/>
          </p:cNvCxnSpPr>
          <p:nvPr/>
        </p:nvCxnSpPr>
        <p:spPr>
          <a:xfrm>
            <a:off x="2107485" y="4340218"/>
            <a:ext cx="0" cy="20574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7949773-4DA2-939E-39E4-6B30733EBBA9}"/>
              </a:ext>
            </a:extLst>
          </p:cNvPr>
          <p:cNvCxnSpPr>
            <a:cxnSpLocks/>
          </p:cNvCxnSpPr>
          <p:nvPr/>
        </p:nvCxnSpPr>
        <p:spPr>
          <a:xfrm>
            <a:off x="4418317" y="4355068"/>
            <a:ext cx="0" cy="20574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B31A4EC-512E-895E-320C-57E5702258DE}"/>
              </a:ext>
            </a:extLst>
          </p:cNvPr>
          <p:cNvCxnSpPr>
            <a:cxnSpLocks/>
          </p:cNvCxnSpPr>
          <p:nvPr/>
        </p:nvCxnSpPr>
        <p:spPr>
          <a:xfrm>
            <a:off x="4724400" y="4340218"/>
            <a:ext cx="0" cy="20574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C40829E-25B3-ACD1-39A2-0875C425F1E5}"/>
              </a:ext>
            </a:extLst>
          </p:cNvPr>
          <p:cNvCxnSpPr>
            <a:cxnSpLocks/>
          </p:cNvCxnSpPr>
          <p:nvPr/>
        </p:nvCxnSpPr>
        <p:spPr>
          <a:xfrm flipH="1">
            <a:off x="1939445" y="4316503"/>
            <a:ext cx="182810" cy="0"/>
          </a:xfrm>
          <a:prstGeom prst="straightConnector1">
            <a:avLst/>
          </a:prstGeom>
          <a:ln w="952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1FA7F65-C461-9120-8340-87DA20E956AE}"/>
              </a:ext>
            </a:extLst>
          </p:cNvPr>
          <p:cNvCxnSpPr>
            <a:cxnSpLocks/>
          </p:cNvCxnSpPr>
          <p:nvPr/>
        </p:nvCxnSpPr>
        <p:spPr>
          <a:xfrm flipH="1">
            <a:off x="6742200" y="4363812"/>
            <a:ext cx="224105" cy="0"/>
          </a:xfrm>
          <a:prstGeom prst="straightConnector1">
            <a:avLst/>
          </a:prstGeom>
          <a:ln w="952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2CD1558-528B-A170-B501-BDA97DC62AC3}"/>
              </a:ext>
            </a:extLst>
          </p:cNvPr>
          <p:cNvCxnSpPr>
            <a:cxnSpLocks/>
          </p:cNvCxnSpPr>
          <p:nvPr/>
        </p:nvCxnSpPr>
        <p:spPr>
          <a:xfrm flipH="1" flipV="1">
            <a:off x="4418317" y="4355068"/>
            <a:ext cx="316172" cy="8744"/>
          </a:xfrm>
          <a:prstGeom prst="straightConnector1">
            <a:avLst/>
          </a:prstGeom>
          <a:ln w="952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ED5F315-5881-5209-B8A4-42C4AAF4F67B}"/>
                  </a:ext>
                </a:extLst>
              </p:cNvPr>
              <p:cNvSpPr txBox="1"/>
              <p:nvPr/>
            </p:nvSpPr>
            <p:spPr>
              <a:xfrm>
                <a:off x="1797551" y="3938383"/>
                <a:ext cx="4763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𝑳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ED5F315-5881-5209-B8A4-42C4AAF4F6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7551" y="3938383"/>
                <a:ext cx="47634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9A693FA-BE24-118F-4061-5D3827E48FA3}"/>
                  </a:ext>
                </a:extLst>
              </p:cNvPr>
              <p:cNvSpPr txBox="1"/>
              <p:nvPr/>
            </p:nvSpPr>
            <p:spPr>
              <a:xfrm>
                <a:off x="6616077" y="3994480"/>
                <a:ext cx="498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9A693FA-BE24-118F-4061-5D3827E48F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6077" y="3994480"/>
                <a:ext cx="49879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Arc 2">
            <a:extLst>
              <a:ext uri="{FF2B5EF4-FFF2-40B4-BE49-F238E27FC236}">
                <a16:creationId xmlns:a16="http://schemas.microsoft.com/office/drawing/2014/main" id="{E95F4527-8AE3-BF22-CA4A-5C7003419F14}"/>
              </a:ext>
            </a:extLst>
          </p:cNvPr>
          <p:cNvSpPr/>
          <p:nvPr/>
        </p:nvSpPr>
        <p:spPr>
          <a:xfrm>
            <a:off x="2752402" y="5732487"/>
            <a:ext cx="2745555" cy="752344"/>
          </a:xfrm>
          <a:prstGeom prst="arc">
            <a:avLst>
              <a:gd name="adj1" fmla="val 10810403"/>
              <a:gd name="adj2" fmla="val 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7DB927E5-DB39-83A3-AAAC-27D1BBD5141C}"/>
              </a:ext>
            </a:extLst>
          </p:cNvPr>
          <p:cNvSpPr/>
          <p:nvPr/>
        </p:nvSpPr>
        <p:spPr>
          <a:xfrm>
            <a:off x="3745362" y="5649652"/>
            <a:ext cx="1448548" cy="827348"/>
          </a:xfrm>
          <a:prstGeom prst="arc">
            <a:avLst>
              <a:gd name="adj1" fmla="val 10810403"/>
              <a:gd name="adj2" fmla="val 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822465B-B1B5-2F12-537F-38540F055481}"/>
                  </a:ext>
                </a:extLst>
              </p:cNvPr>
              <p:cNvSpPr txBox="1"/>
              <p:nvPr/>
            </p:nvSpPr>
            <p:spPr>
              <a:xfrm>
                <a:off x="152400" y="1905000"/>
                <a:ext cx="2234010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800" b="1" dirty="0"/>
                  <a:t> T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1800" dirty="0"/>
                  <a:t>) = c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1800" dirty="0"/>
                  <a:t> +  2 </a:t>
                </a:r>
                <a:r>
                  <a:rPr lang="en-US" sz="1800" b="1" dirty="0"/>
                  <a:t>T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1800" dirty="0"/>
                  <a:t>/2)</a:t>
                </a:r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822465B-B1B5-2F12-537F-38540F0554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1905000"/>
                <a:ext cx="2234010" cy="369332"/>
              </a:xfrm>
              <a:prstGeom prst="rect">
                <a:avLst/>
              </a:prstGeom>
              <a:blipFill>
                <a:blip r:embed="rId9"/>
                <a:stretch>
                  <a:fillRect t="-10000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30CA700-EAA6-6453-E42B-3D8B0680D196}"/>
                  </a:ext>
                </a:extLst>
              </p:cNvPr>
              <p:cNvSpPr txBox="1"/>
              <p:nvPr/>
            </p:nvSpPr>
            <p:spPr>
              <a:xfrm>
                <a:off x="2597336" y="1905000"/>
                <a:ext cx="13804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𝑶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30CA700-EAA6-6453-E42B-3D8B0680D1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7336" y="1905000"/>
                <a:ext cx="1380443" cy="369332"/>
              </a:xfrm>
              <a:prstGeom prst="rect">
                <a:avLst/>
              </a:prstGeom>
              <a:blipFill>
                <a:blip r:embed="rId10"/>
                <a:stretch>
                  <a:fillRect t="-10000" r="-272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hought Bubble: Cloud 7">
            <a:extLst>
              <a:ext uri="{FF2B5EF4-FFF2-40B4-BE49-F238E27FC236}">
                <a16:creationId xmlns:a16="http://schemas.microsoft.com/office/drawing/2014/main" id="{7059F086-AF3C-3267-1B44-649646A5BEB3}"/>
              </a:ext>
            </a:extLst>
          </p:cNvPr>
          <p:cNvSpPr/>
          <p:nvPr/>
        </p:nvSpPr>
        <p:spPr>
          <a:xfrm>
            <a:off x="4156546" y="1149239"/>
            <a:ext cx="4770400" cy="1672012"/>
          </a:xfrm>
          <a:prstGeom prst="cloudCallout">
            <a:avLst>
              <a:gd name="adj1" fmla="val 49270"/>
              <a:gd name="adj2" fmla="val 59423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 can not afford to compute distance between each point of the left half set and each point of the right half set. 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0F91E1-9E7D-5A0A-BDC1-E96C21E41EFB}"/>
              </a:ext>
            </a:extLst>
          </p:cNvPr>
          <p:cNvSpPr txBox="1"/>
          <p:nvPr/>
        </p:nvSpPr>
        <p:spPr>
          <a:xfrm>
            <a:off x="3200400" y="1639669"/>
            <a:ext cx="5643853" cy="6463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 We need to consider only one point from the left half set </a:t>
            </a:r>
          </a:p>
          <a:p>
            <a:r>
              <a:rPr lang="en-US" dirty="0"/>
              <a:t>and one point from the right half set. Can you spot them ?</a:t>
            </a:r>
          </a:p>
        </p:txBody>
      </p:sp>
      <p:sp>
        <p:nvSpPr>
          <p:cNvPr id="10" name="Smiley Face 9">
            <a:extLst>
              <a:ext uri="{FF2B5EF4-FFF2-40B4-BE49-F238E27FC236}">
                <a16:creationId xmlns:a16="http://schemas.microsoft.com/office/drawing/2014/main" id="{28328455-F337-C2B6-67B2-AA044E6069B6}"/>
              </a:ext>
            </a:extLst>
          </p:cNvPr>
          <p:cNvSpPr/>
          <p:nvPr/>
        </p:nvSpPr>
        <p:spPr>
          <a:xfrm>
            <a:off x="5613060" y="1083607"/>
            <a:ext cx="457200" cy="479863"/>
          </a:xfrm>
          <a:prstGeom prst="smileyFace">
            <a:avLst>
              <a:gd name="adj" fmla="val 4653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78765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0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41" grpId="0" animBg="1"/>
      <p:bldP spid="54" grpId="0"/>
      <p:bldP spid="55" grpId="0"/>
      <p:bldP spid="3" grpId="0" animBg="1"/>
      <p:bldP spid="3" grpId="1" animBg="1"/>
      <p:bldP spid="5" grpId="0" animBg="1"/>
      <p:bldP spid="5" grpId="1" animBg="1"/>
      <p:bldP spid="6" grpId="0" animBg="1"/>
      <p:bldP spid="6" grpId="1" animBg="1"/>
      <p:bldP spid="7" grpId="0"/>
      <p:bldP spid="7" grpId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B1A08B7-400B-1C4E-9A56-8401DBFD04FD}"/>
              </a:ext>
            </a:extLst>
          </p:cNvPr>
          <p:cNvCxnSpPr>
            <a:cxnSpLocks/>
          </p:cNvCxnSpPr>
          <p:nvPr/>
        </p:nvCxnSpPr>
        <p:spPr>
          <a:xfrm flipV="1">
            <a:off x="-228600" y="6126163"/>
            <a:ext cx="8915400" cy="7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How to extend to </a:t>
            </a:r>
            <a:r>
              <a:rPr lang="en-US" sz="4000" b="1" dirty="0">
                <a:solidFill>
                  <a:srgbClr val="7030A0"/>
                </a:solidFill>
              </a:rPr>
              <a:t>2-dimensions</a:t>
            </a:r>
            <a:endParaRPr lang="en-US" sz="4000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276600" y="6049338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669162" y="606562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6032110" y="607501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5454188" y="606562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3130835" y="6053191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2717731" y="607501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6933453" y="6049338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6465546" y="6063749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2438400" y="6057316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939445" y="6059381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613900" y="6057316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3" name="Oval 62"/>
          <p:cNvSpPr/>
          <p:nvPr/>
        </p:nvSpPr>
        <p:spPr>
          <a:xfrm>
            <a:off x="5773114" y="6064517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7" name="Oval 66"/>
          <p:cNvSpPr/>
          <p:nvPr/>
        </p:nvSpPr>
        <p:spPr>
          <a:xfrm>
            <a:off x="7901683" y="6043707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8" name="Oval 67"/>
          <p:cNvSpPr/>
          <p:nvPr/>
        </p:nvSpPr>
        <p:spPr>
          <a:xfrm>
            <a:off x="7543800" y="6041995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5" name="Oval 74"/>
          <p:cNvSpPr/>
          <p:nvPr/>
        </p:nvSpPr>
        <p:spPr>
          <a:xfrm>
            <a:off x="1335854" y="6066377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6" name="Oval 75"/>
          <p:cNvSpPr/>
          <p:nvPr/>
        </p:nvSpPr>
        <p:spPr>
          <a:xfrm>
            <a:off x="865599" y="6069567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86" name="Oval 85"/>
          <p:cNvSpPr/>
          <p:nvPr/>
        </p:nvSpPr>
        <p:spPr>
          <a:xfrm>
            <a:off x="4059148" y="606776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Oval 86"/>
          <p:cNvSpPr/>
          <p:nvPr/>
        </p:nvSpPr>
        <p:spPr>
          <a:xfrm>
            <a:off x="5170527" y="603691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Oval 73"/>
          <p:cNvSpPr/>
          <p:nvPr/>
        </p:nvSpPr>
        <p:spPr>
          <a:xfrm>
            <a:off x="4418317" y="6057316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88" name="Oval 87"/>
          <p:cNvSpPr/>
          <p:nvPr/>
        </p:nvSpPr>
        <p:spPr>
          <a:xfrm>
            <a:off x="4699143" y="6066377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C18E36D9-65DF-5B23-41DC-D029E8D9000D}"/>
                  </a:ext>
                </a:extLst>
              </p:cNvPr>
              <p:cNvSpPr txBox="1"/>
              <p:nvPr/>
            </p:nvSpPr>
            <p:spPr>
              <a:xfrm>
                <a:off x="1025018" y="6109807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C18E36D9-65DF-5B23-41DC-D029E8D900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018" y="6109807"/>
                <a:ext cx="36798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Oval 43">
            <a:extLst>
              <a:ext uri="{FF2B5EF4-FFF2-40B4-BE49-F238E27FC236}">
                <a16:creationId xmlns:a16="http://schemas.microsoft.com/office/drawing/2014/main" id="{D79191A5-5952-953D-51A6-EEAD783DA8CF}"/>
              </a:ext>
            </a:extLst>
          </p:cNvPr>
          <p:cNvSpPr/>
          <p:nvPr/>
        </p:nvSpPr>
        <p:spPr>
          <a:xfrm>
            <a:off x="4953000" y="6057316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35C4D5A-4E3B-AD93-0155-6B2B9636D0B9}"/>
              </a:ext>
            </a:extLst>
          </p:cNvPr>
          <p:cNvSpPr/>
          <p:nvPr/>
        </p:nvSpPr>
        <p:spPr>
          <a:xfrm>
            <a:off x="6742200" y="6039519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9856CC19-F540-5AEC-4469-F2F6F7687D99}"/>
              </a:ext>
            </a:extLst>
          </p:cNvPr>
          <p:cNvSpPr/>
          <p:nvPr/>
        </p:nvSpPr>
        <p:spPr>
          <a:xfrm>
            <a:off x="2084155" y="6059381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35759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B1A08B7-400B-1C4E-9A56-8401DBFD04FD}"/>
              </a:ext>
            </a:extLst>
          </p:cNvPr>
          <p:cNvCxnSpPr>
            <a:cxnSpLocks/>
          </p:cNvCxnSpPr>
          <p:nvPr/>
        </p:nvCxnSpPr>
        <p:spPr>
          <a:xfrm>
            <a:off x="-152400" y="6126163"/>
            <a:ext cx="8839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C9F6AE9D-1AAD-574D-A68D-2F88674A9816}"/>
              </a:ext>
            </a:extLst>
          </p:cNvPr>
          <p:cNvCxnSpPr>
            <a:cxnSpLocks/>
          </p:cNvCxnSpPr>
          <p:nvPr/>
        </p:nvCxnSpPr>
        <p:spPr>
          <a:xfrm flipV="1">
            <a:off x="446042" y="1600200"/>
            <a:ext cx="11158" cy="5410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The </a:t>
            </a:r>
            <a:r>
              <a:rPr lang="en-US" sz="4000" b="1" dirty="0">
                <a:solidFill>
                  <a:srgbClr val="7030A0"/>
                </a:solidFill>
              </a:rPr>
              <a:t>divide</a:t>
            </a:r>
            <a:r>
              <a:rPr lang="en-US" sz="4000" b="1" dirty="0"/>
              <a:t> step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276600" y="2895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6576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629400" y="3505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648200" y="4724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191000" y="4953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60198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6096000" y="5181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5486400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31242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2743200" y="3657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69342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6477000" y="2590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2438400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981200" y="3276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133600" y="3962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676400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7" name="Oval 56"/>
          <p:cNvSpPr/>
          <p:nvPr/>
        </p:nvSpPr>
        <p:spPr>
          <a:xfrm>
            <a:off x="19050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8" name="Oval 57"/>
          <p:cNvSpPr/>
          <p:nvPr/>
        </p:nvSpPr>
        <p:spPr>
          <a:xfrm>
            <a:off x="1752600" y="2514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9" name="Oval 58"/>
          <p:cNvSpPr/>
          <p:nvPr/>
        </p:nvSpPr>
        <p:spPr>
          <a:xfrm>
            <a:off x="4267200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0" name="Oval 59"/>
          <p:cNvSpPr/>
          <p:nvPr/>
        </p:nvSpPr>
        <p:spPr>
          <a:xfrm>
            <a:off x="5486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1" name="Oval 60"/>
          <p:cNvSpPr/>
          <p:nvPr/>
        </p:nvSpPr>
        <p:spPr>
          <a:xfrm>
            <a:off x="54864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2" name="Oval 61"/>
          <p:cNvSpPr/>
          <p:nvPr/>
        </p:nvSpPr>
        <p:spPr>
          <a:xfrm>
            <a:off x="5638800" y="5562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3" name="Oval 62"/>
          <p:cNvSpPr/>
          <p:nvPr/>
        </p:nvSpPr>
        <p:spPr>
          <a:xfrm>
            <a:off x="5791200" y="182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4" name="Oval 63"/>
          <p:cNvSpPr/>
          <p:nvPr/>
        </p:nvSpPr>
        <p:spPr>
          <a:xfrm>
            <a:off x="6629400" y="182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5" name="Oval 64"/>
          <p:cNvSpPr/>
          <p:nvPr/>
        </p:nvSpPr>
        <p:spPr>
          <a:xfrm>
            <a:off x="7772400" y="3124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6" name="Oval 65"/>
          <p:cNvSpPr/>
          <p:nvPr/>
        </p:nvSpPr>
        <p:spPr>
          <a:xfrm>
            <a:off x="7924800" y="4038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7" name="Oval 66"/>
          <p:cNvSpPr/>
          <p:nvPr/>
        </p:nvSpPr>
        <p:spPr>
          <a:xfrm>
            <a:off x="7924800" y="2057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8" name="Oval 67"/>
          <p:cNvSpPr/>
          <p:nvPr/>
        </p:nvSpPr>
        <p:spPr>
          <a:xfrm>
            <a:off x="77724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5" name="Oval 74"/>
          <p:cNvSpPr/>
          <p:nvPr/>
        </p:nvSpPr>
        <p:spPr>
          <a:xfrm>
            <a:off x="13716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6" name="Oval 75"/>
          <p:cNvSpPr/>
          <p:nvPr/>
        </p:nvSpPr>
        <p:spPr>
          <a:xfrm>
            <a:off x="838200" y="5791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7" name="Oval 76"/>
          <p:cNvSpPr/>
          <p:nvPr/>
        </p:nvSpPr>
        <p:spPr>
          <a:xfrm>
            <a:off x="43434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4343400" y="563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4800600" y="601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/>
          <p:cNvSpPr/>
          <p:nvPr/>
        </p:nvSpPr>
        <p:spPr>
          <a:xfrm>
            <a:off x="4343400" y="4419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Oval 81"/>
          <p:cNvSpPr/>
          <p:nvPr/>
        </p:nvSpPr>
        <p:spPr>
          <a:xfrm>
            <a:off x="4876800" y="4191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Oval 83"/>
          <p:cNvSpPr/>
          <p:nvPr/>
        </p:nvSpPr>
        <p:spPr>
          <a:xfrm>
            <a:off x="4724400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4267200" y="2743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4038600" y="3429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Oval 86"/>
          <p:cNvSpPr/>
          <p:nvPr/>
        </p:nvSpPr>
        <p:spPr>
          <a:xfrm>
            <a:off x="5181600" y="3581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Oval 73"/>
          <p:cNvSpPr/>
          <p:nvPr/>
        </p:nvSpPr>
        <p:spPr>
          <a:xfrm>
            <a:off x="4419600" y="1752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88" name="Oval 87"/>
          <p:cNvSpPr/>
          <p:nvPr/>
        </p:nvSpPr>
        <p:spPr>
          <a:xfrm>
            <a:off x="4648200" y="1752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89" name="Oval 88"/>
          <p:cNvSpPr/>
          <p:nvPr/>
        </p:nvSpPr>
        <p:spPr>
          <a:xfrm>
            <a:off x="46482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Oval 72"/>
          <p:cNvSpPr/>
          <p:nvPr/>
        </p:nvSpPr>
        <p:spPr>
          <a:xfrm>
            <a:off x="4533900" y="3429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C18E36D9-65DF-5B23-41DC-D029E8D9000D}"/>
                  </a:ext>
                </a:extLst>
              </p:cNvPr>
              <p:cNvSpPr txBox="1"/>
              <p:nvPr/>
            </p:nvSpPr>
            <p:spPr>
              <a:xfrm>
                <a:off x="1025018" y="6109807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C18E36D9-65DF-5B23-41DC-D029E8D900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018" y="6109807"/>
                <a:ext cx="36798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DA43BA6E-E10A-3C27-2C0F-C9F4EE30A74A}"/>
                  </a:ext>
                </a:extLst>
              </p:cNvPr>
              <p:cNvSpPr txBox="1"/>
              <p:nvPr/>
            </p:nvSpPr>
            <p:spPr>
              <a:xfrm flipH="1">
                <a:off x="152400" y="5313010"/>
                <a:ext cx="2936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DA43BA6E-E10A-3C27-2C0F-C9F4EE30A7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52400" y="5313010"/>
                <a:ext cx="293642" cy="369332"/>
              </a:xfrm>
              <a:prstGeom prst="rect">
                <a:avLst/>
              </a:prstGeom>
              <a:blipFill>
                <a:blip r:embed="rId5"/>
                <a:stretch>
                  <a:fillRect r="-4167" b="-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57C0739-8AE9-5CBB-C32B-29FAFBB8F01A}"/>
              </a:ext>
            </a:extLst>
          </p:cNvPr>
          <p:cNvCxnSpPr>
            <a:cxnSpLocks/>
          </p:cNvCxnSpPr>
          <p:nvPr/>
        </p:nvCxnSpPr>
        <p:spPr>
          <a:xfrm>
            <a:off x="1783991" y="2547743"/>
            <a:ext cx="0" cy="35784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E93AE4D5-D881-A8A7-6926-4C1DDF38D88B}"/>
              </a:ext>
            </a:extLst>
          </p:cNvPr>
          <p:cNvCxnSpPr>
            <a:cxnSpLocks/>
          </p:cNvCxnSpPr>
          <p:nvPr/>
        </p:nvCxnSpPr>
        <p:spPr>
          <a:xfrm>
            <a:off x="2015945" y="3314700"/>
            <a:ext cx="0" cy="2811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1E674C6-CB20-ACE7-FF16-64143ABC7F9C}"/>
              </a:ext>
            </a:extLst>
          </p:cNvPr>
          <p:cNvCxnSpPr>
            <a:cxnSpLocks/>
          </p:cNvCxnSpPr>
          <p:nvPr/>
        </p:nvCxnSpPr>
        <p:spPr>
          <a:xfrm>
            <a:off x="2171700" y="4038600"/>
            <a:ext cx="0" cy="20875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9F728F3-D540-EB13-E91A-D5457087EEE8}"/>
              </a:ext>
            </a:extLst>
          </p:cNvPr>
          <p:cNvCxnSpPr>
            <a:cxnSpLocks/>
          </p:cNvCxnSpPr>
          <p:nvPr/>
        </p:nvCxnSpPr>
        <p:spPr>
          <a:xfrm flipH="1">
            <a:off x="2764568" y="3726443"/>
            <a:ext cx="16733" cy="2399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6C463E8-B8FC-6C67-6AAB-3B83EBF29664}"/>
              </a:ext>
            </a:extLst>
          </p:cNvPr>
          <p:cNvCxnSpPr>
            <a:cxnSpLocks/>
          </p:cNvCxnSpPr>
          <p:nvPr/>
        </p:nvCxnSpPr>
        <p:spPr>
          <a:xfrm>
            <a:off x="2477316" y="2734043"/>
            <a:ext cx="8635" cy="3375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8ECB9333-7E01-4F56-A005-6796EE3F6D82}"/>
              </a:ext>
            </a:extLst>
          </p:cNvPr>
          <p:cNvCxnSpPr>
            <a:cxnSpLocks/>
          </p:cNvCxnSpPr>
          <p:nvPr/>
        </p:nvCxnSpPr>
        <p:spPr>
          <a:xfrm>
            <a:off x="3312160" y="2941638"/>
            <a:ext cx="0" cy="31681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133DF9D9-7437-0948-3598-8CA7B7E9947B}"/>
              </a:ext>
            </a:extLst>
          </p:cNvPr>
          <p:cNvCxnSpPr>
            <a:cxnSpLocks/>
          </p:cNvCxnSpPr>
          <p:nvPr/>
        </p:nvCxnSpPr>
        <p:spPr>
          <a:xfrm>
            <a:off x="3688580" y="3930473"/>
            <a:ext cx="7120" cy="21956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A38051E-562C-A699-ECA2-8A87D2AA5E02}"/>
              </a:ext>
            </a:extLst>
          </p:cNvPr>
          <p:cNvCxnSpPr/>
          <p:nvPr/>
        </p:nvCxnSpPr>
        <p:spPr>
          <a:xfrm flipH="1">
            <a:off x="4052070" y="3456940"/>
            <a:ext cx="31750" cy="2674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7BF44CA6-2DCE-8DF3-E6E9-6378F0701D01}"/>
              </a:ext>
            </a:extLst>
          </p:cNvPr>
          <p:cNvCxnSpPr>
            <a:cxnSpLocks/>
          </p:cNvCxnSpPr>
          <p:nvPr/>
        </p:nvCxnSpPr>
        <p:spPr>
          <a:xfrm>
            <a:off x="3162300" y="5334000"/>
            <a:ext cx="0" cy="7758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818CDE8B-1ECF-F6F8-359F-455B4A0FB529}"/>
              </a:ext>
            </a:extLst>
          </p:cNvPr>
          <p:cNvCxnSpPr/>
          <p:nvPr/>
        </p:nvCxnSpPr>
        <p:spPr>
          <a:xfrm flipH="1">
            <a:off x="4203702" y="4988052"/>
            <a:ext cx="15421" cy="1143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A503CA33-89FB-833F-D71F-EBCEF6610F2F}"/>
              </a:ext>
            </a:extLst>
          </p:cNvPr>
          <p:cNvCxnSpPr>
            <a:cxnSpLocks/>
          </p:cNvCxnSpPr>
          <p:nvPr/>
        </p:nvCxnSpPr>
        <p:spPr>
          <a:xfrm>
            <a:off x="5845040" y="1845331"/>
            <a:ext cx="29362" cy="42644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E2BA7690-F656-74AB-DF06-7D1FAD07CEBD}"/>
              </a:ext>
            </a:extLst>
          </p:cNvPr>
          <p:cNvCxnSpPr/>
          <p:nvPr/>
        </p:nvCxnSpPr>
        <p:spPr>
          <a:xfrm>
            <a:off x="7977120" y="2080065"/>
            <a:ext cx="12700" cy="40657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1E2A210D-266C-99B7-E4E2-8434F4454613}"/>
              </a:ext>
            </a:extLst>
          </p:cNvPr>
          <p:cNvCxnSpPr/>
          <p:nvPr/>
        </p:nvCxnSpPr>
        <p:spPr>
          <a:xfrm>
            <a:off x="6978661" y="4571406"/>
            <a:ext cx="631" cy="1550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192E8BEE-6272-02AE-492C-800A091D592E}"/>
              </a:ext>
            </a:extLst>
          </p:cNvPr>
          <p:cNvCxnSpPr>
            <a:cxnSpLocks/>
          </p:cNvCxnSpPr>
          <p:nvPr/>
        </p:nvCxnSpPr>
        <p:spPr>
          <a:xfrm>
            <a:off x="7776460" y="5364625"/>
            <a:ext cx="0" cy="761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7AB1180C-6DE2-2D37-D6BD-52188FC5811E}"/>
              </a:ext>
            </a:extLst>
          </p:cNvPr>
          <p:cNvCxnSpPr/>
          <p:nvPr/>
        </p:nvCxnSpPr>
        <p:spPr>
          <a:xfrm>
            <a:off x="7817675" y="3124200"/>
            <a:ext cx="30925" cy="2993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7061AACE-C9D5-B951-486C-1ED293FF40A8}"/>
              </a:ext>
            </a:extLst>
          </p:cNvPr>
          <p:cNvCxnSpPr/>
          <p:nvPr/>
        </p:nvCxnSpPr>
        <p:spPr>
          <a:xfrm>
            <a:off x="7945317" y="4073572"/>
            <a:ext cx="20623" cy="2080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6B4C80AF-5289-B24B-54F7-EBF8F3D474D2}"/>
              </a:ext>
            </a:extLst>
          </p:cNvPr>
          <p:cNvCxnSpPr>
            <a:cxnSpLocks/>
          </p:cNvCxnSpPr>
          <p:nvPr/>
        </p:nvCxnSpPr>
        <p:spPr>
          <a:xfrm>
            <a:off x="4876800" y="4267200"/>
            <a:ext cx="0" cy="18589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1BDD2A34-AC64-AD43-847E-136750D19227}"/>
              </a:ext>
            </a:extLst>
          </p:cNvPr>
          <p:cNvCxnSpPr>
            <a:cxnSpLocks/>
          </p:cNvCxnSpPr>
          <p:nvPr/>
        </p:nvCxnSpPr>
        <p:spPr>
          <a:xfrm flipH="1">
            <a:off x="6626742" y="1828800"/>
            <a:ext cx="2658" cy="42810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88997E3E-A1CF-913C-F855-FCEFEE5E97EA}"/>
              </a:ext>
            </a:extLst>
          </p:cNvPr>
          <p:cNvCxnSpPr>
            <a:cxnSpLocks/>
          </p:cNvCxnSpPr>
          <p:nvPr/>
        </p:nvCxnSpPr>
        <p:spPr>
          <a:xfrm>
            <a:off x="6686280" y="3543300"/>
            <a:ext cx="9941" cy="25665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7C913E3A-034D-6945-8D23-E4D679D1FD1B}"/>
              </a:ext>
            </a:extLst>
          </p:cNvPr>
          <p:cNvCxnSpPr>
            <a:cxnSpLocks/>
          </p:cNvCxnSpPr>
          <p:nvPr/>
        </p:nvCxnSpPr>
        <p:spPr>
          <a:xfrm>
            <a:off x="6057900" y="3962400"/>
            <a:ext cx="36633" cy="2163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5A671CBC-6FEB-7C88-340F-9DEDA99D5B05}"/>
              </a:ext>
            </a:extLst>
          </p:cNvPr>
          <p:cNvCxnSpPr>
            <a:cxnSpLocks/>
          </p:cNvCxnSpPr>
          <p:nvPr/>
        </p:nvCxnSpPr>
        <p:spPr>
          <a:xfrm>
            <a:off x="6513365" y="2641756"/>
            <a:ext cx="31858" cy="3468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592AB306-1EFF-6BD3-4DDD-6D4784F6BA40}"/>
              </a:ext>
            </a:extLst>
          </p:cNvPr>
          <p:cNvCxnSpPr>
            <a:cxnSpLocks/>
          </p:cNvCxnSpPr>
          <p:nvPr/>
        </p:nvCxnSpPr>
        <p:spPr>
          <a:xfrm>
            <a:off x="5511686" y="3110223"/>
            <a:ext cx="47613" cy="3015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4FE341D8-DE61-7D25-B243-EE61ADE95FA6}"/>
              </a:ext>
            </a:extLst>
          </p:cNvPr>
          <p:cNvCxnSpPr>
            <a:cxnSpLocks/>
          </p:cNvCxnSpPr>
          <p:nvPr/>
        </p:nvCxnSpPr>
        <p:spPr>
          <a:xfrm>
            <a:off x="5531783" y="2504706"/>
            <a:ext cx="67182" cy="36051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E345A9CF-6AE1-6AB4-953D-52DD3CD7684C}"/>
              </a:ext>
            </a:extLst>
          </p:cNvPr>
          <p:cNvCxnSpPr>
            <a:cxnSpLocks/>
          </p:cNvCxnSpPr>
          <p:nvPr/>
        </p:nvCxnSpPr>
        <p:spPr>
          <a:xfrm>
            <a:off x="4305300" y="2781300"/>
            <a:ext cx="0" cy="33285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14C04355-0CE1-0460-65E3-7F77A0E8EC31}"/>
              </a:ext>
            </a:extLst>
          </p:cNvPr>
          <p:cNvCxnSpPr>
            <a:cxnSpLocks/>
          </p:cNvCxnSpPr>
          <p:nvPr/>
        </p:nvCxnSpPr>
        <p:spPr>
          <a:xfrm flipH="1">
            <a:off x="4307403" y="2216184"/>
            <a:ext cx="8912" cy="3917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796EFA2A-54E2-5AD6-C49B-4AA351ED7A6F}"/>
              </a:ext>
            </a:extLst>
          </p:cNvPr>
          <p:cNvCxnSpPr>
            <a:cxnSpLocks/>
          </p:cNvCxnSpPr>
          <p:nvPr/>
        </p:nvCxnSpPr>
        <p:spPr>
          <a:xfrm>
            <a:off x="5248350" y="3637228"/>
            <a:ext cx="14891" cy="24725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CED6D72D-055D-E43B-9C02-094F85C08600}"/>
              </a:ext>
            </a:extLst>
          </p:cNvPr>
          <p:cNvCxnSpPr>
            <a:cxnSpLocks/>
          </p:cNvCxnSpPr>
          <p:nvPr/>
        </p:nvCxnSpPr>
        <p:spPr>
          <a:xfrm>
            <a:off x="4687376" y="1790700"/>
            <a:ext cx="16282" cy="43198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2419E2A9-C0D6-EBCB-FD95-DFB974994136}"/>
              </a:ext>
            </a:extLst>
          </p:cNvPr>
          <p:cNvCxnSpPr>
            <a:cxnSpLocks/>
          </p:cNvCxnSpPr>
          <p:nvPr/>
        </p:nvCxnSpPr>
        <p:spPr>
          <a:xfrm>
            <a:off x="4800600" y="2438400"/>
            <a:ext cx="0" cy="36692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F71C59C9-3D22-C973-3E29-7D568034A57C}"/>
              </a:ext>
            </a:extLst>
          </p:cNvPr>
          <p:cNvCxnSpPr>
            <a:cxnSpLocks/>
          </p:cNvCxnSpPr>
          <p:nvPr/>
        </p:nvCxnSpPr>
        <p:spPr>
          <a:xfrm>
            <a:off x="1395594" y="5084826"/>
            <a:ext cx="0" cy="10249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CED5622A-FD8F-56E5-72AD-BA04551B63A2}"/>
              </a:ext>
            </a:extLst>
          </p:cNvPr>
          <p:cNvCxnSpPr>
            <a:cxnSpLocks/>
          </p:cNvCxnSpPr>
          <p:nvPr/>
        </p:nvCxnSpPr>
        <p:spPr>
          <a:xfrm>
            <a:off x="1934493" y="5045365"/>
            <a:ext cx="0" cy="1080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B653858A-D500-483C-6C82-C14CCE60CC42}"/>
              </a:ext>
            </a:extLst>
          </p:cNvPr>
          <p:cNvCxnSpPr/>
          <p:nvPr/>
        </p:nvCxnSpPr>
        <p:spPr>
          <a:xfrm>
            <a:off x="849359" y="5802359"/>
            <a:ext cx="15033" cy="324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4530D4FF-38DE-A32F-DEBD-0984341D7B91}"/>
              </a:ext>
            </a:extLst>
          </p:cNvPr>
          <p:cNvCxnSpPr>
            <a:cxnSpLocks/>
          </p:cNvCxnSpPr>
          <p:nvPr/>
        </p:nvCxnSpPr>
        <p:spPr>
          <a:xfrm>
            <a:off x="1711568" y="3231849"/>
            <a:ext cx="0" cy="2894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DB5B84AB-4E88-97E2-9EBC-CFF69EC06DFF}"/>
              </a:ext>
            </a:extLst>
          </p:cNvPr>
          <p:cNvCxnSpPr/>
          <p:nvPr/>
        </p:nvCxnSpPr>
        <p:spPr>
          <a:xfrm>
            <a:off x="4572000" y="1600200"/>
            <a:ext cx="0" cy="4525963"/>
          </a:xfrm>
          <a:prstGeom prst="line">
            <a:avLst/>
          </a:pr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Oval 120">
            <a:extLst>
              <a:ext uri="{FF2B5EF4-FFF2-40B4-BE49-F238E27FC236}">
                <a16:creationId xmlns:a16="http://schemas.microsoft.com/office/drawing/2014/main" id="{A3D35D00-731E-69BF-7F40-D7EB7746E3A3}"/>
              </a:ext>
            </a:extLst>
          </p:cNvPr>
          <p:cNvSpPr/>
          <p:nvPr/>
        </p:nvSpPr>
        <p:spPr>
          <a:xfrm>
            <a:off x="4419599" y="3328451"/>
            <a:ext cx="304800" cy="28205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AFF972F4-8B2A-38F1-E615-F3FDB5426512}"/>
              </a:ext>
            </a:extLst>
          </p:cNvPr>
          <p:cNvCxnSpPr>
            <a:cxnSpLocks/>
            <a:stCxn id="74" idx="6"/>
          </p:cNvCxnSpPr>
          <p:nvPr/>
        </p:nvCxnSpPr>
        <p:spPr>
          <a:xfrm>
            <a:off x="4495800" y="1790700"/>
            <a:ext cx="6852" cy="43434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018FC257-5C5B-15C6-E94A-205AB9B4C0D7}"/>
              </a:ext>
            </a:extLst>
          </p:cNvPr>
          <p:cNvCxnSpPr>
            <a:cxnSpLocks/>
            <a:stCxn id="77" idx="7"/>
          </p:cNvCxnSpPr>
          <p:nvPr/>
        </p:nvCxnSpPr>
        <p:spPr>
          <a:xfrm flipH="1">
            <a:off x="4386820" y="3897359"/>
            <a:ext cx="21621" cy="22288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3FE641D3-5504-8DCC-A97F-2A656C30E275}"/>
              </a:ext>
            </a:extLst>
          </p:cNvPr>
          <p:cNvCxnSpPr>
            <a:cxnSpLocks/>
          </p:cNvCxnSpPr>
          <p:nvPr/>
        </p:nvCxnSpPr>
        <p:spPr>
          <a:xfrm>
            <a:off x="4572000" y="3456940"/>
            <a:ext cx="1897" cy="26772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D2B01499-8FF1-BA02-1179-83ABD6E13867}"/>
              </a:ext>
            </a:extLst>
          </p:cNvPr>
          <p:cNvCxnSpPr>
            <a:cxnSpLocks/>
          </p:cNvCxnSpPr>
          <p:nvPr/>
        </p:nvCxnSpPr>
        <p:spPr>
          <a:xfrm>
            <a:off x="4686300" y="4762500"/>
            <a:ext cx="0" cy="13716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7062540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75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75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7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7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75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75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75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75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75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75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75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75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75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75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75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75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75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7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75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7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7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7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7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7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7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7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75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7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75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75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75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75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75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75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75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125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125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Solving the </a:t>
            </a:r>
            <a:r>
              <a:rPr lang="en-US" sz="3600" b="1" dirty="0">
                <a:solidFill>
                  <a:srgbClr val="0070C0"/>
                </a:solidFill>
              </a:rPr>
              <a:t>2</a:t>
            </a:r>
            <a:r>
              <a:rPr lang="en-US" sz="3600" b="1" dirty="0"/>
              <a:t> </a:t>
            </a:r>
            <a:r>
              <a:rPr lang="en-US" sz="3600" b="1" dirty="0">
                <a:solidFill>
                  <a:srgbClr val="7030A0"/>
                </a:solidFill>
              </a:rPr>
              <a:t>smaller instances</a:t>
            </a:r>
            <a:endParaRPr lang="en-US" sz="3600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276600" y="2895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6576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629400" y="3505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648200" y="4724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191000" y="4953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60198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6096000" y="5181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5486400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4" name="Straight Arrow Connector 43"/>
          <p:cNvCxnSpPr>
            <a:stCxn id="49" idx="1"/>
            <a:endCxn id="56" idx="7"/>
          </p:cNvCxnSpPr>
          <p:nvPr/>
        </p:nvCxnSpPr>
        <p:spPr>
          <a:xfrm flipH="1" flipV="1">
            <a:off x="1741441" y="3211559"/>
            <a:ext cx="250918" cy="7620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31242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2743200" y="3657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69342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6477000" y="2590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1581051" y="3276600"/>
                <a:ext cx="4763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𝑳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1051" y="3276600"/>
                <a:ext cx="476349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333" r="-1645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Oval 46"/>
          <p:cNvSpPr/>
          <p:nvPr/>
        </p:nvSpPr>
        <p:spPr>
          <a:xfrm>
            <a:off x="2438400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981200" y="3276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133600" y="3962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676400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7" name="Oval 56"/>
          <p:cNvSpPr/>
          <p:nvPr/>
        </p:nvSpPr>
        <p:spPr>
          <a:xfrm>
            <a:off x="19050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8" name="Oval 57"/>
          <p:cNvSpPr/>
          <p:nvPr/>
        </p:nvSpPr>
        <p:spPr>
          <a:xfrm>
            <a:off x="1752600" y="2514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9" name="Oval 58"/>
          <p:cNvSpPr/>
          <p:nvPr/>
        </p:nvSpPr>
        <p:spPr>
          <a:xfrm>
            <a:off x="4267200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0" name="Oval 59"/>
          <p:cNvSpPr/>
          <p:nvPr/>
        </p:nvSpPr>
        <p:spPr>
          <a:xfrm>
            <a:off x="5486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1" name="Oval 60"/>
          <p:cNvSpPr/>
          <p:nvPr/>
        </p:nvSpPr>
        <p:spPr>
          <a:xfrm>
            <a:off x="54864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2" name="Oval 61"/>
          <p:cNvSpPr/>
          <p:nvPr/>
        </p:nvSpPr>
        <p:spPr>
          <a:xfrm>
            <a:off x="5638800" y="5562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3" name="Oval 62"/>
          <p:cNvSpPr/>
          <p:nvPr/>
        </p:nvSpPr>
        <p:spPr>
          <a:xfrm>
            <a:off x="5791200" y="182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4" name="Oval 63"/>
          <p:cNvSpPr/>
          <p:nvPr/>
        </p:nvSpPr>
        <p:spPr>
          <a:xfrm>
            <a:off x="6629400" y="182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5" name="Oval 64"/>
          <p:cNvSpPr/>
          <p:nvPr/>
        </p:nvSpPr>
        <p:spPr>
          <a:xfrm>
            <a:off x="7772400" y="3124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6" name="Oval 65"/>
          <p:cNvSpPr/>
          <p:nvPr/>
        </p:nvSpPr>
        <p:spPr>
          <a:xfrm>
            <a:off x="7924800" y="4038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7" name="Oval 66"/>
          <p:cNvSpPr/>
          <p:nvPr/>
        </p:nvSpPr>
        <p:spPr>
          <a:xfrm>
            <a:off x="7924800" y="2057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8" name="Oval 67"/>
          <p:cNvSpPr/>
          <p:nvPr/>
        </p:nvSpPr>
        <p:spPr>
          <a:xfrm>
            <a:off x="77724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70" name="Straight Arrow Connector 69"/>
          <p:cNvCxnSpPr>
            <a:stCxn id="41" idx="3"/>
            <a:endCxn id="62" idx="6"/>
          </p:cNvCxnSpPr>
          <p:nvPr/>
        </p:nvCxnSpPr>
        <p:spPr>
          <a:xfrm flipH="1">
            <a:off x="5715000" y="5246641"/>
            <a:ext cx="392159" cy="354059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5848251" y="5345668"/>
                <a:ext cx="4987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𝑹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8251" y="5345668"/>
                <a:ext cx="498791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1585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Straight Connector 71"/>
          <p:cNvCxnSpPr/>
          <p:nvPr/>
        </p:nvCxnSpPr>
        <p:spPr>
          <a:xfrm>
            <a:off x="4572000" y="1600200"/>
            <a:ext cx="0" cy="4525963"/>
          </a:xfrm>
          <a:prstGeom prst="line">
            <a:avLst/>
          </a:pr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13716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6" name="Oval 75"/>
          <p:cNvSpPr/>
          <p:nvPr/>
        </p:nvSpPr>
        <p:spPr>
          <a:xfrm>
            <a:off x="838200" y="5791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7" name="Oval 76"/>
          <p:cNvSpPr/>
          <p:nvPr/>
        </p:nvSpPr>
        <p:spPr>
          <a:xfrm>
            <a:off x="43434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4343400" y="563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4800600" y="601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/>
          <p:cNvSpPr/>
          <p:nvPr/>
        </p:nvSpPr>
        <p:spPr>
          <a:xfrm>
            <a:off x="4343400" y="4419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Oval 81"/>
          <p:cNvSpPr/>
          <p:nvPr/>
        </p:nvSpPr>
        <p:spPr>
          <a:xfrm>
            <a:off x="4876800" y="4191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Oval 83"/>
          <p:cNvSpPr/>
          <p:nvPr/>
        </p:nvSpPr>
        <p:spPr>
          <a:xfrm>
            <a:off x="4724400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4267200" y="2743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4038600" y="3429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Oval 86"/>
          <p:cNvSpPr/>
          <p:nvPr/>
        </p:nvSpPr>
        <p:spPr>
          <a:xfrm>
            <a:off x="5181600" y="3581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657600" y="6285559"/>
                <a:ext cx="1800365" cy="3693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𝜹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b="1" dirty="0">
                    <a:sym typeface="Wingdings" panose="05000000000000000000" pitchFamily="2" charset="2"/>
                  </a:rPr>
                  <a:t>  min</a:t>
                </a:r>
                <a:r>
                  <a:rPr lang="en-US" dirty="0">
                    <a:sym typeface="Wingdings" panose="05000000000000000000" pitchFamily="2" charset="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sub>
                    </m:sSub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𝑹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6285559"/>
                <a:ext cx="1800365" cy="369332"/>
              </a:xfrm>
              <a:prstGeom prst="rect">
                <a:avLst/>
              </a:prstGeom>
              <a:blipFill>
                <a:blip r:embed="rId8"/>
                <a:stretch>
                  <a:fillRect t="-7937" r="-2020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Oval 72"/>
          <p:cNvSpPr/>
          <p:nvPr/>
        </p:nvSpPr>
        <p:spPr>
          <a:xfrm>
            <a:off x="46482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Oval 73"/>
          <p:cNvSpPr/>
          <p:nvPr/>
        </p:nvSpPr>
        <p:spPr>
          <a:xfrm>
            <a:off x="4419600" y="1752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88" name="Oval 87"/>
          <p:cNvSpPr/>
          <p:nvPr/>
        </p:nvSpPr>
        <p:spPr>
          <a:xfrm>
            <a:off x="4648200" y="1752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80" name="Oval 79"/>
          <p:cNvSpPr/>
          <p:nvPr/>
        </p:nvSpPr>
        <p:spPr>
          <a:xfrm>
            <a:off x="4533900" y="3429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9E334FD-7203-CD62-B249-D4739183216F}"/>
              </a:ext>
            </a:extLst>
          </p:cNvPr>
          <p:cNvSpPr/>
          <p:nvPr/>
        </p:nvSpPr>
        <p:spPr>
          <a:xfrm>
            <a:off x="763130" y="6131052"/>
            <a:ext cx="7942719" cy="56791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83DA898-8854-3F63-915C-036673DE840A}"/>
              </a:ext>
            </a:extLst>
          </p:cNvPr>
          <p:cNvSpPr txBox="1"/>
          <p:nvPr/>
        </p:nvSpPr>
        <p:spPr>
          <a:xfrm>
            <a:off x="690880" y="6412468"/>
            <a:ext cx="1338764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Left half set 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D49A50A-B173-BD4C-4887-45907DF64595}"/>
              </a:ext>
            </a:extLst>
          </p:cNvPr>
          <p:cNvSpPr txBox="1"/>
          <p:nvPr/>
        </p:nvSpPr>
        <p:spPr>
          <a:xfrm>
            <a:off x="7365816" y="6412468"/>
            <a:ext cx="1463734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Right half set 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35FE2AC4-6F9C-95CD-6183-8B1A052F79D0}"/>
              </a:ext>
            </a:extLst>
          </p:cNvPr>
          <p:cNvGrpSpPr/>
          <p:nvPr/>
        </p:nvGrpSpPr>
        <p:grpSpPr>
          <a:xfrm>
            <a:off x="4648200" y="6131052"/>
            <a:ext cx="3810000" cy="726948"/>
            <a:chOff x="685800" y="5978652"/>
            <a:chExt cx="3810000" cy="726948"/>
          </a:xfrm>
        </p:grpSpPr>
        <p:sp>
          <p:nvSpPr>
            <p:cNvPr id="90" name="Right Brace 89">
              <a:extLst>
                <a:ext uri="{FF2B5EF4-FFF2-40B4-BE49-F238E27FC236}">
                  <a16:creationId xmlns:a16="http://schemas.microsoft.com/office/drawing/2014/main" id="{6CA69985-848C-689D-EC2C-53CCD556EB54}"/>
                </a:ext>
              </a:extLst>
            </p:cNvPr>
            <p:cNvSpPr/>
            <p:nvPr/>
          </p:nvSpPr>
          <p:spPr>
            <a:xfrm rot="5400000">
              <a:off x="2417826" y="4246626"/>
              <a:ext cx="345948" cy="3810000"/>
            </a:xfrm>
            <a:prstGeom prst="righ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6C3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CF132CA3-5D6A-C910-5E02-9D1026E275A4}"/>
                    </a:ext>
                  </a:extLst>
                </p:cNvPr>
                <p:cNvSpPr txBox="1"/>
                <p:nvPr/>
              </p:nvSpPr>
              <p:spPr>
                <a:xfrm>
                  <a:off x="2209800" y="6245218"/>
                  <a:ext cx="1036951" cy="4603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⌊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⌋</m:t>
                      </m:r>
                    </m:oMath>
                  </a14:m>
                  <a:r>
                    <a:rPr lang="en-US" dirty="0"/>
                    <a:t>points</a:t>
                  </a:r>
                </a:p>
              </p:txBody>
            </p:sp>
          </mc:Choice>
          <mc:Fallback xmlns="">
            <p:sp>
              <p:nvSpPr>
                <p:cNvPr id="72" name="Text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9800" y="6245218"/>
                  <a:ext cx="1036951" cy="460382"/>
                </a:xfrm>
                <a:prstGeom prst="rect">
                  <a:avLst/>
                </a:prstGeom>
                <a:blipFill>
                  <a:blip r:embed="rId9"/>
                  <a:stretch>
                    <a:fillRect l="-1765" r="-5294" b="-78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AA7857AD-B8CD-E682-9AC2-A24FA4983585}"/>
              </a:ext>
            </a:extLst>
          </p:cNvPr>
          <p:cNvGrpSpPr/>
          <p:nvPr/>
        </p:nvGrpSpPr>
        <p:grpSpPr>
          <a:xfrm>
            <a:off x="742950" y="6131052"/>
            <a:ext cx="3810000" cy="726948"/>
            <a:chOff x="685800" y="5978652"/>
            <a:chExt cx="3810000" cy="726948"/>
          </a:xfrm>
        </p:grpSpPr>
        <p:sp>
          <p:nvSpPr>
            <p:cNvPr id="93" name="Right Brace 92">
              <a:extLst>
                <a:ext uri="{FF2B5EF4-FFF2-40B4-BE49-F238E27FC236}">
                  <a16:creationId xmlns:a16="http://schemas.microsoft.com/office/drawing/2014/main" id="{BBBFDA6C-2173-D0F0-FFE2-17B1A916B104}"/>
                </a:ext>
              </a:extLst>
            </p:cNvPr>
            <p:cNvSpPr/>
            <p:nvPr/>
          </p:nvSpPr>
          <p:spPr>
            <a:xfrm rot="5400000">
              <a:off x="2417826" y="4246626"/>
              <a:ext cx="345948" cy="3810000"/>
            </a:xfrm>
            <a:prstGeom prst="righ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6C3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515B0012-6819-86C9-8FF8-35409A4CA05F}"/>
                    </a:ext>
                  </a:extLst>
                </p:cNvPr>
                <p:cNvSpPr txBox="1"/>
                <p:nvPr/>
              </p:nvSpPr>
              <p:spPr>
                <a:xfrm>
                  <a:off x="2209800" y="6245218"/>
                  <a:ext cx="1036951" cy="4603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⌈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⌉</m:t>
                      </m:r>
                    </m:oMath>
                  </a14:m>
                  <a:r>
                    <a:rPr lang="en-US" dirty="0"/>
                    <a:t>points</a:t>
                  </a: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9800" y="6245218"/>
                  <a:ext cx="1036951" cy="460382"/>
                </a:xfrm>
                <a:prstGeom prst="rect">
                  <a:avLst/>
                </a:prstGeom>
                <a:blipFill>
                  <a:blip r:embed="rId10"/>
                  <a:stretch>
                    <a:fillRect l="-1765" r="-5294" b="-78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custDataLst>
      <p:tags r:id="rId1"/>
    </p:custDataLst>
    <p:extLst>
      <p:ext uri="{BB962C8B-B14F-4D97-AF65-F5344CB8AC3E}">
        <p14:creationId xmlns:p14="http://schemas.microsoft.com/office/powerpoint/2010/main" val="1448219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5" grpId="0"/>
      <p:bldP spid="71" grpId="0"/>
      <p:bldP spid="6" grpId="0" animBg="1"/>
      <p:bldP spid="69" grpId="0" animBg="1"/>
      <p:bldP spid="8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The</a:t>
            </a:r>
            <a:r>
              <a:rPr lang="en-US" sz="4000" b="1" dirty="0">
                <a:solidFill>
                  <a:srgbClr val="7030A0"/>
                </a:solidFill>
              </a:rPr>
              <a:t> combine</a:t>
            </a:r>
            <a:r>
              <a:rPr lang="en-US" sz="4000" b="1" dirty="0"/>
              <a:t> step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276600" y="2895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6576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629400" y="3505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648200" y="4724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191000" y="4953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60198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6096000" y="5181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5486400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4" name="Straight Arrow Connector 43"/>
          <p:cNvCxnSpPr>
            <a:stCxn id="49" idx="1"/>
            <a:endCxn id="56" idx="7"/>
          </p:cNvCxnSpPr>
          <p:nvPr/>
        </p:nvCxnSpPr>
        <p:spPr>
          <a:xfrm flipH="1" flipV="1">
            <a:off x="1741441" y="3211559"/>
            <a:ext cx="250918" cy="7620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31242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2743200" y="3657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69342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6477000" y="2590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1581051" y="3276600"/>
                <a:ext cx="4763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𝑳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1051" y="3276600"/>
                <a:ext cx="476349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333" r="-1645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Oval 46"/>
          <p:cNvSpPr/>
          <p:nvPr/>
        </p:nvSpPr>
        <p:spPr>
          <a:xfrm>
            <a:off x="2438400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981200" y="3276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133600" y="3962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676400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7" name="Oval 56"/>
          <p:cNvSpPr/>
          <p:nvPr/>
        </p:nvSpPr>
        <p:spPr>
          <a:xfrm>
            <a:off x="19050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8" name="Oval 57"/>
          <p:cNvSpPr/>
          <p:nvPr/>
        </p:nvSpPr>
        <p:spPr>
          <a:xfrm>
            <a:off x="1752600" y="2514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9" name="Oval 58"/>
          <p:cNvSpPr/>
          <p:nvPr/>
        </p:nvSpPr>
        <p:spPr>
          <a:xfrm>
            <a:off x="4267200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0" name="Oval 59"/>
          <p:cNvSpPr/>
          <p:nvPr/>
        </p:nvSpPr>
        <p:spPr>
          <a:xfrm>
            <a:off x="5486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1" name="Oval 60"/>
          <p:cNvSpPr/>
          <p:nvPr/>
        </p:nvSpPr>
        <p:spPr>
          <a:xfrm>
            <a:off x="54864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2" name="Oval 61"/>
          <p:cNvSpPr/>
          <p:nvPr/>
        </p:nvSpPr>
        <p:spPr>
          <a:xfrm>
            <a:off x="5638800" y="5562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3" name="Oval 62"/>
          <p:cNvSpPr/>
          <p:nvPr/>
        </p:nvSpPr>
        <p:spPr>
          <a:xfrm>
            <a:off x="5791200" y="182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4" name="Oval 63"/>
          <p:cNvSpPr/>
          <p:nvPr/>
        </p:nvSpPr>
        <p:spPr>
          <a:xfrm>
            <a:off x="6629400" y="182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5" name="Oval 64"/>
          <p:cNvSpPr/>
          <p:nvPr/>
        </p:nvSpPr>
        <p:spPr>
          <a:xfrm>
            <a:off x="7772400" y="3124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6" name="Oval 65"/>
          <p:cNvSpPr/>
          <p:nvPr/>
        </p:nvSpPr>
        <p:spPr>
          <a:xfrm>
            <a:off x="7924800" y="4038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7" name="Oval 66"/>
          <p:cNvSpPr/>
          <p:nvPr/>
        </p:nvSpPr>
        <p:spPr>
          <a:xfrm>
            <a:off x="7924800" y="2057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8" name="Oval 67"/>
          <p:cNvSpPr/>
          <p:nvPr/>
        </p:nvSpPr>
        <p:spPr>
          <a:xfrm>
            <a:off x="77724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70" name="Straight Arrow Connector 69"/>
          <p:cNvCxnSpPr>
            <a:stCxn id="41" idx="3"/>
            <a:endCxn id="62" idx="6"/>
          </p:cNvCxnSpPr>
          <p:nvPr/>
        </p:nvCxnSpPr>
        <p:spPr>
          <a:xfrm flipH="1">
            <a:off x="5715000" y="5246641"/>
            <a:ext cx="392159" cy="354059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5848251" y="5345668"/>
                <a:ext cx="4987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𝑹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8251" y="5345668"/>
                <a:ext cx="498791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1585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Straight Connector 71"/>
          <p:cNvCxnSpPr>
            <a:stCxn id="3" idx="0"/>
            <a:endCxn id="3" idx="2"/>
          </p:cNvCxnSpPr>
          <p:nvPr/>
        </p:nvCxnSpPr>
        <p:spPr>
          <a:xfrm>
            <a:off x="4572000" y="1600200"/>
            <a:ext cx="0" cy="4525963"/>
          </a:xfrm>
          <a:prstGeom prst="line">
            <a:avLst/>
          </a:pr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13716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6" name="Oval 75"/>
          <p:cNvSpPr/>
          <p:nvPr/>
        </p:nvSpPr>
        <p:spPr>
          <a:xfrm>
            <a:off x="838200" y="5791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7" name="Oval 76"/>
          <p:cNvSpPr/>
          <p:nvPr/>
        </p:nvSpPr>
        <p:spPr>
          <a:xfrm>
            <a:off x="43434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4343400" y="563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4800600" y="601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/>
          <p:cNvSpPr/>
          <p:nvPr/>
        </p:nvSpPr>
        <p:spPr>
          <a:xfrm>
            <a:off x="4343400" y="4419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Oval 81"/>
          <p:cNvSpPr/>
          <p:nvPr/>
        </p:nvSpPr>
        <p:spPr>
          <a:xfrm>
            <a:off x="4876800" y="4191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Oval 83"/>
          <p:cNvSpPr/>
          <p:nvPr/>
        </p:nvSpPr>
        <p:spPr>
          <a:xfrm>
            <a:off x="4724400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4267200" y="2743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4038600" y="3429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Oval 86"/>
          <p:cNvSpPr/>
          <p:nvPr/>
        </p:nvSpPr>
        <p:spPr>
          <a:xfrm>
            <a:off x="5181600" y="3581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9" name="Straight Connector 68"/>
          <p:cNvCxnSpPr/>
          <p:nvPr/>
        </p:nvCxnSpPr>
        <p:spPr>
          <a:xfrm>
            <a:off x="4572000" y="1615280"/>
            <a:ext cx="0" cy="4495801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4572000" y="1579880"/>
            <a:ext cx="0" cy="4495801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>
            <a:off x="4572000" y="5791200"/>
            <a:ext cx="392151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4552851" y="5791200"/>
                <a:ext cx="3722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𝜹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2851" y="5791200"/>
                <a:ext cx="37221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4191000" y="5943600"/>
                <a:ext cx="3722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𝜹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5943600"/>
                <a:ext cx="37221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Straight Arrow Connector 89"/>
          <p:cNvCxnSpPr/>
          <p:nvPr/>
        </p:nvCxnSpPr>
        <p:spPr>
          <a:xfrm flipH="1">
            <a:off x="4179849" y="5943600"/>
            <a:ext cx="392151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46482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Oval 92"/>
          <p:cNvSpPr/>
          <p:nvPr/>
        </p:nvSpPr>
        <p:spPr>
          <a:xfrm>
            <a:off x="4419600" y="1752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94" name="Oval 93"/>
          <p:cNvSpPr/>
          <p:nvPr/>
        </p:nvSpPr>
        <p:spPr>
          <a:xfrm>
            <a:off x="4648200" y="1752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80" name="Oval 79"/>
          <p:cNvSpPr/>
          <p:nvPr/>
        </p:nvSpPr>
        <p:spPr>
          <a:xfrm>
            <a:off x="4533900" y="3429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Arrow Connector 6"/>
          <p:cNvCxnSpPr>
            <a:endCxn id="36" idx="0"/>
          </p:cNvCxnSpPr>
          <p:nvPr/>
        </p:nvCxnSpPr>
        <p:spPr>
          <a:xfrm flipV="1">
            <a:off x="2209800" y="3505200"/>
            <a:ext cx="4457700" cy="4572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85" idx="7"/>
            <a:endCxn id="42" idx="3"/>
          </p:cNvCxnSpPr>
          <p:nvPr/>
        </p:nvCxnSpPr>
        <p:spPr>
          <a:xfrm flipV="1">
            <a:off x="4332241" y="2503441"/>
            <a:ext cx="1165318" cy="2509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57" idx="0"/>
            <a:endCxn id="82" idx="3"/>
          </p:cNvCxnSpPr>
          <p:nvPr/>
        </p:nvCxnSpPr>
        <p:spPr>
          <a:xfrm flipV="1">
            <a:off x="1943100" y="4256041"/>
            <a:ext cx="2944859" cy="77315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3657600" y="6285559"/>
                <a:ext cx="1800365" cy="3693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𝜹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b="1" dirty="0">
                    <a:sym typeface="Wingdings" panose="05000000000000000000" pitchFamily="2" charset="2"/>
                  </a:rPr>
                  <a:t>  min</a:t>
                </a:r>
                <a:r>
                  <a:rPr lang="en-US" dirty="0">
                    <a:sym typeface="Wingdings" panose="05000000000000000000" pitchFamily="2" charset="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sub>
                    </m:sSub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𝑹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6285559"/>
                <a:ext cx="1800365" cy="369332"/>
              </a:xfrm>
              <a:prstGeom prst="rect">
                <a:avLst/>
              </a:prstGeom>
              <a:blipFill>
                <a:blip r:embed="rId10"/>
                <a:stretch>
                  <a:fillRect t="-7937" r="-2020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403301" y="1600199"/>
            <a:ext cx="3711499" cy="4495801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5127701" y="1523999"/>
            <a:ext cx="3711499" cy="4495801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ounded Rectangle 96"/>
          <p:cNvSpPr/>
          <p:nvPr/>
        </p:nvSpPr>
        <p:spPr>
          <a:xfrm>
            <a:off x="11152" y="1970041"/>
            <a:ext cx="1066800" cy="5334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Tool </a:t>
            </a:r>
            <a:r>
              <a:rPr lang="en-US" sz="2400" b="1" dirty="0">
                <a:solidFill>
                  <a:srgbClr val="00B0F0"/>
                </a:solidFill>
              </a:rPr>
              <a:t>1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DAEB15CC-D29F-3D4E-942F-25FCC1050D82}"/>
              </a:ext>
            </a:extLst>
          </p:cNvPr>
          <p:cNvSpPr/>
          <p:nvPr/>
        </p:nvSpPr>
        <p:spPr>
          <a:xfrm>
            <a:off x="4305300" y="1668982"/>
            <a:ext cx="571500" cy="31221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Connector 98"/>
          <p:cNvCxnSpPr/>
          <p:nvPr/>
        </p:nvCxnSpPr>
        <p:spPr>
          <a:xfrm flipV="1">
            <a:off x="3341649" y="2926080"/>
            <a:ext cx="1199871" cy="762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3151149" y="2819400"/>
            <a:ext cx="266700" cy="2286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3276600" y="2895600"/>
                <a:ext cx="7944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𝜹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2895600"/>
                <a:ext cx="794461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2B81FE6-977A-CF5A-B082-6F459B1BF1A3}"/>
              </a:ext>
            </a:extLst>
          </p:cNvPr>
          <p:cNvCxnSpPr>
            <a:cxnSpLocks/>
            <a:endCxn id="84" idx="3"/>
          </p:cNvCxnSpPr>
          <p:nvPr/>
        </p:nvCxnSpPr>
        <p:spPr>
          <a:xfrm flipV="1">
            <a:off x="3341649" y="2503441"/>
            <a:ext cx="1393910" cy="422639"/>
          </a:xfrm>
          <a:prstGeom prst="straightConnector1">
            <a:avLst/>
          </a:prstGeom>
          <a:ln w="28575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289442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44444E-6 L -0.03872 -0.00162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44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5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0"/>
                            </p:stCondLst>
                            <p:childTnLst>
                              <p:par>
                                <p:cTn id="6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0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85185E-6 L 0.04219 -0.00254 " pathEditMode="relative" rAng="0" ptsTypes="AA">
                                      <p:cBhvr>
                                        <p:cTn id="123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01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2000"/>
                            </p:stCondLst>
                            <p:childTnLst>
                              <p:par>
                                <p:cTn id="125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8" grpId="0"/>
      <p:bldP spid="89" grpId="0"/>
      <p:bldP spid="96" grpId="0" animBg="1"/>
      <p:bldP spid="5" grpId="0" animBg="1"/>
      <p:bldP spid="92" grpId="0" animBg="1"/>
      <p:bldP spid="97" grpId="0" animBg="1"/>
      <p:bldP spid="97" grpId="1" animBg="1"/>
      <p:bldP spid="98" grpId="0" animBg="1"/>
      <p:bldP spid="98" grpId="1" animBg="1"/>
      <p:bldP spid="100" grpId="0" animBg="1"/>
      <p:bldP spid="100" grpId="1" animBg="1"/>
      <p:bldP spid="101" grpId="0"/>
      <p:bldP spid="101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Divide and Conquer </a:t>
            </a:r>
            <a:r>
              <a:rPr lang="en-US" sz="3600" b="1" dirty="0"/>
              <a:t>paradigm </a:t>
            </a:r>
            <a:br>
              <a:rPr lang="en-US" sz="3600" b="1" dirty="0"/>
            </a:br>
            <a:endParaRPr lang="en-US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59295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/>
          <p:cNvSpPr/>
          <p:nvPr/>
        </p:nvSpPr>
        <p:spPr>
          <a:xfrm>
            <a:off x="4610100" y="1623218"/>
            <a:ext cx="381000" cy="45259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191000" y="1600199"/>
            <a:ext cx="381000" cy="45259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The </a:t>
            </a:r>
            <a:r>
              <a:rPr lang="en-US" sz="4000" b="1" dirty="0">
                <a:solidFill>
                  <a:srgbClr val="7030A0"/>
                </a:solidFill>
              </a:rPr>
              <a:t>combine</a:t>
            </a:r>
            <a:r>
              <a:rPr lang="en-US" sz="4000" b="1" dirty="0"/>
              <a:t> step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276600" y="2895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6576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629400" y="3505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648200" y="4724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191000" y="4953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60198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6096000" y="5181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5486400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4" name="Straight Arrow Connector 43"/>
          <p:cNvCxnSpPr>
            <a:stCxn id="49" idx="1"/>
            <a:endCxn id="56" idx="7"/>
          </p:cNvCxnSpPr>
          <p:nvPr/>
        </p:nvCxnSpPr>
        <p:spPr>
          <a:xfrm flipH="1" flipV="1">
            <a:off x="1741441" y="3211559"/>
            <a:ext cx="250918" cy="7620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31242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2743200" y="3657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69342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6477000" y="2590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1581051" y="3276600"/>
                <a:ext cx="4763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𝑳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1051" y="3276600"/>
                <a:ext cx="476349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333" r="-1645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Oval 46"/>
          <p:cNvSpPr/>
          <p:nvPr/>
        </p:nvSpPr>
        <p:spPr>
          <a:xfrm>
            <a:off x="2438400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981200" y="3276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133600" y="3962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676400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7" name="Oval 56"/>
          <p:cNvSpPr/>
          <p:nvPr/>
        </p:nvSpPr>
        <p:spPr>
          <a:xfrm>
            <a:off x="19050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8" name="Oval 57"/>
          <p:cNvSpPr/>
          <p:nvPr/>
        </p:nvSpPr>
        <p:spPr>
          <a:xfrm>
            <a:off x="1752600" y="2514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9" name="Oval 58"/>
          <p:cNvSpPr/>
          <p:nvPr/>
        </p:nvSpPr>
        <p:spPr>
          <a:xfrm>
            <a:off x="4267200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0" name="Oval 59"/>
          <p:cNvSpPr/>
          <p:nvPr/>
        </p:nvSpPr>
        <p:spPr>
          <a:xfrm>
            <a:off x="5486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1" name="Oval 60"/>
          <p:cNvSpPr/>
          <p:nvPr/>
        </p:nvSpPr>
        <p:spPr>
          <a:xfrm>
            <a:off x="54864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2" name="Oval 61"/>
          <p:cNvSpPr/>
          <p:nvPr/>
        </p:nvSpPr>
        <p:spPr>
          <a:xfrm>
            <a:off x="5638800" y="5562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3" name="Oval 62"/>
          <p:cNvSpPr/>
          <p:nvPr/>
        </p:nvSpPr>
        <p:spPr>
          <a:xfrm>
            <a:off x="5791200" y="182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4" name="Oval 63"/>
          <p:cNvSpPr/>
          <p:nvPr/>
        </p:nvSpPr>
        <p:spPr>
          <a:xfrm>
            <a:off x="6629400" y="182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5" name="Oval 64"/>
          <p:cNvSpPr/>
          <p:nvPr/>
        </p:nvSpPr>
        <p:spPr>
          <a:xfrm>
            <a:off x="7772400" y="3124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6" name="Oval 65"/>
          <p:cNvSpPr/>
          <p:nvPr/>
        </p:nvSpPr>
        <p:spPr>
          <a:xfrm>
            <a:off x="7924800" y="4038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7" name="Oval 66"/>
          <p:cNvSpPr/>
          <p:nvPr/>
        </p:nvSpPr>
        <p:spPr>
          <a:xfrm>
            <a:off x="7924800" y="2057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8" name="Oval 67"/>
          <p:cNvSpPr/>
          <p:nvPr/>
        </p:nvSpPr>
        <p:spPr>
          <a:xfrm>
            <a:off x="77724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70" name="Straight Arrow Connector 69"/>
          <p:cNvCxnSpPr>
            <a:stCxn id="41" idx="3"/>
            <a:endCxn id="62" idx="6"/>
          </p:cNvCxnSpPr>
          <p:nvPr/>
        </p:nvCxnSpPr>
        <p:spPr>
          <a:xfrm flipH="1">
            <a:off x="5715000" y="5246641"/>
            <a:ext cx="392159" cy="354059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5848251" y="5345668"/>
                <a:ext cx="4987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𝑹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8251" y="5345668"/>
                <a:ext cx="498791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1585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Straight Connector 71"/>
          <p:cNvCxnSpPr>
            <a:stCxn id="3" idx="0"/>
            <a:endCxn id="3" idx="2"/>
          </p:cNvCxnSpPr>
          <p:nvPr/>
        </p:nvCxnSpPr>
        <p:spPr>
          <a:xfrm>
            <a:off x="4572000" y="1600200"/>
            <a:ext cx="0" cy="4525963"/>
          </a:xfrm>
          <a:prstGeom prst="line">
            <a:avLst/>
          </a:pr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13716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6" name="Oval 75"/>
          <p:cNvSpPr/>
          <p:nvPr/>
        </p:nvSpPr>
        <p:spPr>
          <a:xfrm>
            <a:off x="838200" y="5791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7" name="Oval 76"/>
          <p:cNvSpPr/>
          <p:nvPr/>
        </p:nvSpPr>
        <p:spPr>
          <a:xfrm>
            <a:off x="43434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4343400" y="563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4800600" y="601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/>
          <p:cNvSpPr/>
          <p:nvPr/>
        </p:nvSpPr>
        <p:spPr>
          <a:xfrm>
            <a:off x="4343400" y="4419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Oval 81"/>
          <p:cNvSpPr/>
          <p:nvPr/>
        </p:nvSpPr>
        <p:spPr>
          <a:xfrm>
            <a:off x="4876800" y="4191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Oval 83"/>
          <p:cNvSpPr/>
          <p:nvPr/>
        </p:nvSpPr>
        <p:spPr>
          <a:xfrm>
            <a:off x="4724400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4267200" y="2743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4038600" y="3429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Oval 86"/>
          <p:cNvSpPr/>
          <p:nvPr/>
        </p:nvSpPr>
        <p:spPr>
          <a:xfrm>
            <a:off x="5181600" y="3581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191000" y="1600199"/>
            <a:ext cx="0" cy="44958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4964151" y="1600200"/>
            <a:ext cx="0" cy="44958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>
            <a:off x="4572000" y="5791200"/>
            <a:ext cx="392151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4552851" y="5726668"/>
                <a:ext cx="3722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𝜹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2851" y="5726668"/>
                <a:ext cx="37221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4191000" y="5943600"/>
                <a:ext cx="3722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𝜹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5943600"/>
                <a:ext cx="37221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Straight Arrow Connector 89"/>
          <p:cNvCxnSpPr/>
          <p:nvPr/>
        </p:nvCxnSpPr>
        <p:spPr>
          <a:xfrm flipH="1">
            <a:off x="4179849" y="5943600"/>
            <a:ext cx="392151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ight Brace 7"/>
          <p:cNvSpPr/>
          <p:nvPr/>
        </p:nvSpPr>
        <p:spPr>
          <a:xfrm rot="16200000">
            <a:off x="4496562" y="1104138"/>
            <a:ext cx="190500" cy="801624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46482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Oval 91"/>
          <p:cNvSpPr/>
          <p:nvPr/>
        </p:nvSpPr>
        <p:spPr>
          <a:xfrm>
            <a:off x="4419600" y="1752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93" name="Oval 92"/>
          <p:cNvSpPr/>
          <p:nvPr/>
        </p:nvSpPr>
        <p:spPr>
          <a:xfrm>
            <a:off x="4648200" y="1752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80" name="Oval 79"/>
          <p:cNvSpPr/>
          <p:nvPr/>
        </p:nvSpPr>
        <p:spPr>
          <a:xfrm>
            <a:off x="4533900" y="3429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3657600" y="6285559"/>
                <a:ext cx="1800365" cy="3693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𝜹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b="1" dirty="0">
                    <a:sym typeface="Wingdings" panose="05000000000000000000" pitchFamily="2" charset="2"/>
                  </a:rPr>
                  <a:t>  min</a:t>
                </a:r>
                <a:r>
                  <a:rPr lang="en-US" dirty="0">
                    <a:sym typeface="Wingdings" panose="05000000000000000000" pitchFamily="2" charset="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sub>
                    </m:sSub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𝑹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6285559"/>
                <a:ext cx="1800365" cy="369332"/>
              </a:xfrm>
              <a:prstGeom prst="rect">
                <a:avLst/>
              </a:prstGeom>
              <a:blipFill>
                <a:blip r:embed="rId10"/>
                <a:stretch>
                  <a:fillRect t="-7937" r="-2020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273792" y="1096963"/>
                <a:ext cx="3612399" cy="369332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0" dirty="0"/>
                  <a:t>Potentially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>
                        <a:latin typeface="Cambria Math"/>
                      </a:rPr>
                      <m:t>(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points in each strip 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3792" y="1096963"/>
                <a:ext cx="3612399" cy="369332"/>
              </a:xfrm>
              <a:prstGeom prst="rect">
                <a:avLst/>
              </a:prstGeom>
              <a:blipFill>
                <a:blip r:embed="rId11"/>
                <a:stretch>
                  <a:fillRect l="-1049" t="-3226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/>
          <p:cNvCxnSpPr>
            <a:stCxn id="8" idx="1"/>
            <a:endCxn id="10" idx="1"/>
          </p:cNvCxnSpPr>
          <p:nvPr/>
        </p:nvCxnSpPr>
        <p:spPr>
          <a:xfrm flipV="1">
            <a:off x="4591812" y="1281629"/>
            <a:ext cx="681980" cy="1280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/>
          <p:cNvSpPr/>
          <p:nvPr/>
        </p:nvSpPr>
        <p:spPr>
          <a:xfrm>
            <a:off x="429269" y="1600199"/>
            <a:ext cx="3711499" cy="4495801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5029200" y="1600200"/>
            <a:ext cx="3711499" cy="4495801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miley Face 8"/>
          <p:cNvSpPr/>
          <p:nvPr/>
        </p:nvSpPr>
        <p:spPr>
          <a:xfrm>
            <a:off x="8189176" y="2199528"/>
            <a:ext cx="446049" cy="480218"/>
          </a:xfrm>
          <a:prstGeom prst="smileyFace">
            <a:avLst>
              <a:gd name="adj" fmla="val -4653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00421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/>
          <p:cNvSpPr/>
          <p:nvPr/>
        </p:nvSpPr>
        <p:spPr>
          <a:xfrm>
            <a:off x="4610100" y="1623218"/>
            <a:ext cx="381000" cy="45259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191000" y="1600199"/>
            <a:ext cx="381000" cy="45259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581474" y="1600199"/>
            <a:ext cx="388999" cy="33891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The </a:t>
            </a:r>
            <a:r>
              <a:rPr lang="en-US" sz="4000" b="1" dirty="0">
                <a:solidFill>
                  <a:srgbClr val="7030A0"/>
                </a:solidFill>
              </a:rPr>
              <a:t>combine</a:t>
            </a:r>
            <a:r>
              <a:rPr lang="en-US" sz="4000" b="1" dirty="0"/>
              <a:t> step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276600" y="2895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6576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629400" y="3505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648200" y="4724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191000" y="4953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60198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6096000" y="5181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5486400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4" name="Straight Arrow Connector 43"/>
          <p:cNvCxnSpPr>
            <a:stCxn id="49" idx="1"/>
            <a:endCxn id="56" idx="7"/>
          </p:cNvCxnSpPr>
          <p:nvPr/>
        </p:nvCxnSpPr>
        <p:spPr>
          <a:xfrm flipH="1" flipV="1">
            <a:off x="1741441" y="3211559"/>
            <a:ext cx="250918" cy="7620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31242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2743200" y="3657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69342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6477000" y="2590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1581051" y="3276600"/>
                <a:ext cx="4763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𝑳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1051" y="3276600"/>
                <a:ext cx="476349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333" r="-1645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Oval 46"/>
          <p:cNvSpPr/>
          <p:nvPr/>
        </p:nvSpPr>
        <p:spPr>
          <a:xfrm>
            <a:off x="2438400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981200" y="3276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133600" y="3962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676400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7" name="Oval 56"/>
          <p:cNvSpPr/>
          <p:nvPr/>
        </p:nvSpPr>
        <p:spPr>
          <a:xfrm>
            <a:off x="19050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8" name="Oval 57"/>
          <p:cNvSpPr/>
          <p:nvPr/>
        </p:nvSpPr>
        <p:spPr>
          <a:xfrm>
            <a:off x="1752600" y="2514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9" name="Oval 58"/>
          <p:cNvSpPr/>
          <p:nvPr/>
        </p:nvSpPr>
        <p:spPr>
          <a:xfrm>
            <a:off x="4267200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0" name="Oval 59"/>
          <p:cNvSpPr/>
          <p:nvPr/>
        </p:nvSpPr>
        <p:spPr>
          <a:xfrm>
            <a:off x="5486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1" name="Oval 60"/>
          <p:cNvSpPr/>
          <p:nvPr/>
        </p:nvSpPr>
        <p:spPr>
          <a:xfrm>
            <a:off x="54864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2" name="Oval 61"/>
          <p:cNvSpPr/>
          <p:nvPr/>
        </p:nvSpPr>
        <p:spPr>
          <a:xfrm>
            <a:off x="5638800" y="5562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3" name="Oval 62"/>
          <p:cNvSpPr/>
          <p:nvPr/>
        </p:nvSpPr>
        <p:spPr>
          <a:xfrm>
            <a:off x="5791200" y="182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4" name="Oval 63"/>
          <p:cNvSpPr/>
          <p:nvPr/>
        </p:nvSpPr>
        <p:spPr>
          <a:xfrm>
            <a:off x="6629400" y="182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5" name="Oval 64"/>
          <p:cNvSpPr/>
          <p:nvPr/>
        </p:nvSpPr>
        <p:spPr>
          <a:xfrm>
            <a:off x="7772400" y="3124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6" name="Oval 65"/>
          <p:cNvSpPr/>
          <p:nvPr/>
        </p:nvSpPr>
        <p:spPr>
          <a:xfrm>
            <a:off x="7924800" y="4038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7" name="Oval 66"/>
          <p:cNvSpPr/>
          <p:nvPr/>
        </p:nvSpPr>
        <p:spPr>
          <a:xfrm>
            <a:off x="7924800" y="2057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8" name="Oval 67"/>
          <p:cNvSpPr/>
          <p:nvPr/>
        </p:nvSpPr>
        <p:spPr>
          <a:xfrm>
            <a:off x="77724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70" name="Straight Arrow Connector 69"/>
          <p:cNvCxnSpPr>
            <a:stCxn id="41" idx="3"/>
            <a:endCxn id="62" idx="6"/>
          </p:cNvCxnSpPr>
          <p:nvPr/>
        </p:nvCxnSpPr>
        <p:spPr>
          <a:xfrm flipH="1">
            <a:off x="5715000" y="5246641"/>
            <a:ext cx="392159" cy="354059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5848251" y="5345668"/>
                <a:ext cx="4987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𝑹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8251" y="5345668"/>
                <a:ext cx="498791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1585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Oval 74"/>
          <p:cNvSpPr/>
          <p:nvPr/>
        </p:nvSpPr>
        <p:spPr>
          <a:xfrm>
            <a:off x="13716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6" name="Oval 75"/>
          <p:cNvSpPr/>
          <p:nvPr/>
        </p:nvSpPr>
        <p:spPr>
          <a:xfrm>
            <a:off x="838200" y="5791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7" name="Oval 76"/>
          <p:cNvSpPr/>
          <p:nvPr/>
        </p:nvSpPr>
        <p:spPr>
          <a:xfrm>
            <a:off x="43434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4343400" y="563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4800600" y="601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/>
          <p:cNvSpPr/>
          <p:nvPr/>
        </p:nvSpPr>
        <p:spPr>
          <a:xfrm>
            <a:off x="4343400" y="4419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Oval 81"/>
          <p:cNvSpPr/>
          <p:nvPr/>
        </p:nvSpPr>
        <p:spPr>
          <a:xfrm>
            <a:off x="4876800" y="4191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Oval 83"/>
          <p:cNvSpPr/>
          <p:nvPr/>
        </p:nvSpPr>
        <p:spPr>
          <a:xfrm>
            <a:off x="4724400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4267200" y="2743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4038600" y="3429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Oval 86"/>
          <p:cNvSpPr/>
          <p:nvPr/>
        </p:nvSpPr>
        <p:spPr>
          <a:xfrm>
            <a:off x="5181600" y="3581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191000" y="1600199"/>
            <a:ext cx="0" cy="44958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4964151" y="1600200"/>
            <a:ext cx="0" cy="44958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>
            <a:off x="4572000" y="5791200"/>
            <a:ext cx="392151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4552851" y="5726668"/>
                <a:ext cx="3722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𝜹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2851" y="5726668"/>
                <a:ext cx="37221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4191000" y="5943600"/>
                <a:ext cx="3722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𝜹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5943600"/>
                <a:ext cx="37221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Straight Arrow Connector 89"/>
          <p:cNvCxnSpPr/>
          <p:nvPr/>
        </p:nvCxnSpPr>
        <p:spPr>
          <a:xfrm flipH="1">
            <a:off x="4179849" y="5943600"/>
            <a:ext cx="392151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267200" y="4991100"/>
            <a:ext cx="696951" cy="0"/>
          </a:xfrm>
          <a:prstGeom prst="line">
            <a:avLst/>
          </a:prstGeom>
          <a:ln>
            <a:solidFill>
              <a:srgbClr val="006C3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4572000" y="1600200"/>
            <a:ext cx="0" cy="4525963"/>
          </a:xfrm>
          <a:prstGeom prst="line">
            <a:avLst/>
          </a:pr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val 95"/>
          <p:cNvSpPr/>
          <p:nvPr/>
        </p:nvSpPr>
        <p:spPr>
          <a:xfrm>
            <a:off x="4648200" y="4724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>
                <a:off x="4039368" y="5029200"/>
                <a:ext cx="3802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9368" y="5029200"/>
                <a:ext cx="380232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209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Oval 103"/>
          <p:cNvSpPr/>
          <p:nvPr/>
        </p:nvSpPr>
        <p:spPr>
          <a:xfrm>
            <a:off x="46482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Oval 104"/>
          <p:cNvSpPr/>
          <p:nvPr/>
        </p:nvSpPr>
        <p:spPr>
          <a:xfrm>
            <a:off x="4419600" y="1752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06" name="Oval 105"/>
          <p:cNvSpPr/>
          <p:nvPr/>
        </p:nvSpPr>
        <p:spPr>
          <a:xfrm>
            <a:off x="4648200" y="1752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97" name="Oval 96"/>
          <p:cNvSpPr/>
          <p:nvPr/>
        </p:nvSpPr>
        <p:spPr>
          <a:xfrm>
            <a:off x="4533900" y="3429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3657600" y="6285559"/>
                <a:ext cx="1800365" cy="3693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𝜹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b="1" dirty="0">
                    <a:sym typeface="Wingdings" panose="05000000000000000000" pitchFamily="2" charset="2"/>
                  </a:rPr>
                  <a:t>  min</a:t>
                </a:r>
                <a:r>
                  <a:rPr lang="en-US" dirty="0">
                    <a:sym typeface="Wingdings" panose="05000000000000000000" pitchFamily="2" charset="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sub>
                    </m:sSub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𝑹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6285559"/>
                <a:ext cx="1800365" cy="369332"/>
              </a:xfrm>
              <a:prstGeom prst="rect">
                <a:avLst/>
              </a:prstGeom>
              <a:blipFill>
                <a:blip r:embed="rId15"/>
                <a:stretch>
                  <a:fillRect t="-7937" r="-2020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Rectangle 79"/>
          <p:cNvSpPr/>
          <p:nvPr/>
        </p:nvSpPr>
        <p:spPr>
          <a:xfrm>
            <a:off x="429269" y="1600199"/>
            <a:ext cx="3711499" cy="4495801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5105400" y="1582354"/>
            <a:ext cx="3711499" cy="4495801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4076700" y="4876800"/>
            <a:ext cx="266700" cy="228600"/>
          </a:xfrm>
          <a:prstGeom prst="ellipse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Up 2">
            <a:extLst>
              <a:ext uri="{FF2B5EF4-FFF2-40B4-BE49-F238E27FC236}">
                <a16:creationId xmlns:a16="http://schemas.microsoft.com/office/drawing/2014/main" id="{8F09037E-523C-E792-CCDB-D3C5BD62DF8E}"/>
              </a:ext>
            </a:extLst>
          </p:cNvPr>
          <p:cNvSpPr/>
          <p:nvPr/>
        </p:nvSpPr>
        <p:spPr>
          <a:xfrm>
            <a:off x="4627180" y="4114800"/>
            <a:ext cx="304800" cy="304800"/>
          </a:xfrm>
          <a:prstGeom prst="up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ounded Rectangle 101">
            <a:extLst>
              <a:ext uri="{FF2B5EF4-FFF2-40B4-BE49-F238E27FC236}">
                <a16:creationId xmlns:a16="http://schemas.microsoft.com/office/drawing/2014/main" id="{2156AE6E-1191-2307-0A42-EF0CFEE352E3}"/>
              </a:ext>
            </a:extLst>
          </p:cNvPr>
          <p:cNvSpPr/>
          <p:nvPr/>
        </p:nvSpPr>
        <p:spPr>
          <a:xfrm>
            <a:off x="11152" y="1970041"/>
            <a:ext cx="1066800" cy="5334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Tool </a:t>
            </a:r>
            <a:r>
              <a:rPr lang="en-US" sz="2400" b="1" dirty="0">
                <a:solidFill>
                  <a:srgbClr val="00B0F0"/>
                </a:solidFill>
              </a:rPr>
              <a:t>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hought Bubble: Cloud 9">
                <a:extLst>
                  <a:ext uri="{FF2B5EF4-FFF2-40B4-BE49-F238E27FC236}">
                    <a16:creationId xmlns:a16="http://schemas.microsoft.com/office/drawing/2014/main" id="{1290D369-408B-8430-2013-A903D1F9D166}"/>
                  </a:ext>
                </a:extLst>
              </p:cNvPr>
              <p:cNvSpPr/>
              <p:nvPr/>
            </p:nvSpPr>
            <p:spPr>
              <a:xfrm>
                <a:off x="2971804" y="1154159"/>
                <a:ext cx="6092350" cy="913071"/>
              </a:xfrm>
              <a:prstGeom prst="cloudCallout">
                <a:avLst>
                  <a:gd name="adj1" fmla="val 49270"/>
                  <a:gd name="adj2" fmla="val 59423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Do we need to compute distance from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𝒑</m:t>
                    </m:r>
                  </m:oMath>
                </a14:m>
                <a:endParaRPr lang="en-US" dirty="0"/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to each point of the red strip ?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Thought Bubble: Cloud 9">
                <a:extLst>
                  <a:ext uri="{FF2B5EF4-FFF2-40B4-BE49-F238E27FC236}">
                    <a16:creationId xmlns:a16="http://schemas.microsoft.com/office/drawing/2014/main" id="{1290D369-408B-8430-2013-A903D1F9D1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4" y="1154159"/>
                <a:ext cx="6092350" cy="913071"/>
              </a:xfrm>
              <a:prstGeom prst="cloudCallout">
                <a:avLst>
                  <a:gd name="adj1" fmla="val 49270"/>
                  <a:gd name="adj2" fmla="val 59423"/>
                </a:avLst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493154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3" grpId="0"/>
      <p:bldP spid="94" grpId="0" animBg="1"/>
      <p:bldP spid="3" grpId="0" animBg="1"/>
      <p:bldP spid="3" grpId="1" animBg="1"/>
      <p:bldP spid="6" grpId="0" animBg="1"/>
      <p:bldP spid="10" grpId="0" animBg="1"/>
      <p:bldP spid="10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/>
          <p:cNvSpPr/>
          <p:nvPr/>
        </p:nvSpPr>
        <p:spPr>
          <a:xfrm>
            <a:off x="4610100" y="1623218"/>
            <a:ext cx="381000" cy="45259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191000" y="1600199"/>
            <a:ext cx="381000" cy="45259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572000" y="4572000"/>
            <a:ext cx="388999" cy="419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The </a:t>
            </a:r>
            <a:r>
              <a:rPr lang="en-US" sz="4000" b="1" dirty="0">
                <a:solidFill>
                  <a:srgbClr val="7030A0"/>
                </a:solidFill>
              </a:rPr>
              <a:t>combine</a:t>
            </a:r>
            <a:r>
              <a:rPr lang="en-US" sz="4000" b="1" dirty="0"/>
              <a:t> step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276600" y="2895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6576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629400" y="3505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648200" y="4724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191000" y="4953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60198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6096000" y="5181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5486400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4" name="Straight Arrow Connector 43"/>
          <p:cNvCxnSpPr>
            <a:stCxn id="49" idx="1"/>
            <a:endCxn id="56" idx="7"/>
          </p:cNvCxnSpPr>
          <p:nvPr/>
        </p:nvCxnSpPr>
        <p:spPr>
          <a:xfrm flipH="1" flipV="1">
            <a:off x="1741441" y="3211559"/>
            <a:ext cx="250918" cy="7620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31242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2743200" y="3657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69342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6477000" y="2590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1581051" y="3276600"/>
                <a:ext cx="4763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𝑳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1051" y="3276600"/>
                <a:ext cx="476349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333" r="-1645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Oval 46"/>
          <p:cNvSpPr/>
          <p:nvPr/>
        </p:nvSpPr>
        <p:spPr>
          <a:xfrm>
            <a:off x="2438400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981200" y="3276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133600" y="3962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676400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7" name="Oval 56"/>
          <p:cNvSpPr/>
          <p:nvPr/>
        </p:nvSpPr>
        <p:spPr>
          <a:xfrm>
            <a:off x="19050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8" name="Oval 57"/>
          <p:cNvSpPr/>
          <p:nvPr/>
        </p:nvSpPr>
        <p:spPr>
          <a:xfrm>
            <a:off x="1752600" y="2514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9" name="Oval 58"/>
          <p:cNvSpPr/>
          <p:nvPr/>
        </p:nvSpPr>
        <p:spPr>
          <a:xfrm>
            <a:off x="4267200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0" name="Oval 59"/>
          <p:cNvSpPr/>
          <p:nvPr/>
        </p:nvSpPr>
        <p:spPr>
          <a:xfrm>
            <a:off x="5486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1" name="Oval 60"/>
          <p:cNvSpPr/>
          <p:nvPr/>
        </p:nvSpPr>
        <p:spPr>
          <a:xfrm>
            <a:off x="54864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2" name="Oval 61"/>
          <p:cNvSpPr/>
          <p:nvPr/>
        </p:nvSpPr>
        <p:spPr>
          <a:xfrm>
            <a:off x="5638800" y="5562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3" name="Oval 62"/>
          <p:cNvSpPr/>
          <p:nvPr/>
        </p:nvSpPr>
        <p:spPr>
          <a:xfrm>
            <a:off x="5791200" y="182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4" name="Oval 63"/>
          <p:cNvSpPr/>
          <p:nvPr/>
        </p:nvSpPr>
        <p:spPr>
          <a:xfrm>
            <a:off x="6629400" y="182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5" name="Oval 64"/>
          <p:cNvSpPr/>
          <p:nvPr/>
        </p:nvSpPr>
        <p:spPr>
          <a:xfrm>
            <a:off x="7772400" y="3124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6" name="Oval 65"/>
          <p:cNvSpPr/>
          <p:nvPr/>
        </p:nvSpPr>
        <p:spPr>
          <a:xfrm>
            <a:off x="7924800" y="4038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7" name="Oval 66"/>
          <p:cNvSpPr/>
          <p:nvPr/>
        </p:nvSpPr>
        <p:spPr>
          <a:xfrm>
            <a:off x="7924800" y="2057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8" name="Oval 67"/>
          <p:cNvSpPr/>
          <p:nvPr/>
        </p:nvSpPr>
        <p:spPr>
          <a:xfrm>
            <a:off x="77724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70" name="Straight Arrow Connector 69"/>
          <p:cNvCxnSpPr>
            <a:stCxn id="41" idx="3"/>
            <a:endCxn id="62" idx="6"/>
          </p:cNvCxnSpPr>
          <p:nvPr/>
        </p:nvCxnSpPr>
        <p:spPr>
          <a:xfrm flipH="1">
            <a:off x="5715000" y="5246641"/>
            <a:ext cx="392159" cy="354059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5848251" y="5345668"/>
                <a:ext cx="4987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𝑹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8251" y="5345668"/>
                <a:ext cx="498791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1585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Oval 74"/>
          <p:cNvSpPr/>
          <p:nvPr/>
        </p:nvSpPr>
        <p:spPr>
          <a:xfrm>
            <a:off x="13716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6" name="Oval 75"/>
          <p:cNvSpPr/>
          <p:nvPr/>
        </p:nvSpPr>
        <p:spPr>
          <a:xfrm>
            <a:off x="838200" y="5791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7" name="Oval 76"/>
          <p:cNvSpPr/>
          <p:nvPr/>
        </p:nvSpPr>
        <p:spPr>
          <a:xfrm>
            <a:off x="43434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4343400" y="563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4800600" y="601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/>
          <p:cNvSpPr/>
          <p:nvPr/>
        </p:nvSpPr>
        <p:spPr>
          <a:xfrm>
            <a:off x="4343400" y="4419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Oval 81"/>
          <p:cNvSpPr/>
          <p:nvPr/>
        </p:nvSpPr>
        <p:spPr>
          <a:xfrm>
            <a:off x="4876800" y="4191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Oval 83"/>
          <p:cNvSpPr/>
          <p:nvPr/>
        </p:nvSpPr>
        <p:spPr>
          <a:xfrm>
            <a:off x="4724400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4267200" y="2743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4038600" y="3429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Oval 86"/>
          <p:cNvSpPr/>
          <p:nvPr/>
        </p:nvSpPr>
        <p:spPr>
          <a:xfrm>
            <a:off x="5181600" y="3581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191000" y="1600199"/>
            <a:ext cx="0" cy="44958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4964151" y="1600200"/>
            <a:ext cx="0" cy="44958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>
            <a:off x="4572000" y="5791200"/>
            <a:ext cx="392151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4552851" y="5726668"/>
                <a:ext cx="3722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𝜹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2851" y="5726668"/>
                <a:ext cx="37221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4191000" y="5943600"/>
                <a:ext cx="3722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𝜹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5943600"/>
                <a:ext cx="37221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Straight Arrow Connector 89"/>
          <p:cNvCxnSpPr/>
          <p:nvPr/>
        </p:nvCxnSpPr>
        <p:spPr>
          <a:xfrm flipH="1">
            <a:off x="4179849" y="5943600"/>
            <a:ext cx="392151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H="1">
            <a:off x="5018050" y="4572000"/>
            <a:ext cx="11150" cy="38100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H="1">
            <a:off x="5018050" y="5029200"/>
            <a:ext cx="11150" cy="38100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4572000" y="1600200"/>
            <a:ext cx="0" cy="4525963"/>
          </a:xfrm>
          <a:prstGeom prst="line">
            <a:avLst/>
          </a:pr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val 95"/>
          <p:cNvSpPr/>
          <p:nvPr/>
        </p:nvSpPr>
        <p:spPr>
          <a:xfrm>
            <a:off x="4648200" y="4724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>
                <a:off x="4039368" y="5029200"/>
                <a:ext cx="3802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9368" y="5029200"/>
                <a:ext cx="380232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209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Oval 104"/>
          <p:cNvSpPr/>
          <p:nvPr/>
        </p:nvSpPr>
        <p:spPr>
          <a:xfrm>
            <a:off x="4419600" y="1752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06" name="Oval 105"/>
          <p:cNvSpPr/>
          <p:nvPr/>
        </p:nvSpPr>
        <p:spPr>
          <a:xfrm>
            <a:off x="4648200" y="1752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97" name="Oval 96"/>
          <p:cNvSpPr/>
          <p:nvPr/>
        </p:nvSpPr>
        <p:spPr>
          <a:xfrm>
            <a:off x="4533900" y="3429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3657600" y="6285559"/>
                <a:ext cx="1800365" cy="3693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𝜹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b="1" dirty="0">
                    <a:sym typeface="Wingdings" panose="05000000000000000000" pitchFamily="2" charset="2"/>
                  </a:rPr>
                  <a:t>  min</a:t>
                </a:r>
                <a:r>
                  <a:rPr lang="en-US" dirty="0">
                    <a:sym typeface="Wingdings" panose="05000000000000000000" pitchFamily="2" charset="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sub>
                    </m:sSub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𝑹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6285559"/>
                <a:ext cx="1800365" cy="369332"/>
              </a:xfrm>
              <a:prstGeom prst="rect">
                <a:avLst/>
              </a:prstGeom>
              <a:blipFill>
                <a:blip r:embed="rId15"/>
                <a:stretch>
                  <a:fillRect t="-7937" r="-2020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Rectangle 79"/>
          <p:cNvSpPr/>
          <p:nvPr/>
        </p:nvSpPr>
        <p:spPr>
          <a:xfrm>
            <a:off x="429269" y="1600199"/>
            <a:ext cx="3711499" cy="4495801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5105400" y="1582354"/>
            <a:ext cx="3711499" cy="4495801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4076700" y="4876800"/>
            <a:ext cx="266700" cy="228600"/>
          </a:xfrm>
          <a:prstGeom prst="ellipse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>
                <a:off x="5029200" y="4572000"/>
                <a:ext cx="3722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𝜹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4572000"/>
                <a:ext cx="372218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/>
              <p:cNvSpPr txBox="1"/>
              <p:nvPr/>
            </p:nvSpPr>
            <p:spPr>
              <a:xfrm>
                <a:off x="5029200" y="5029200"/>
                <a:ext cx="3722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𝜹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00" name="TextBox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5029200"/>
                <a:ext cx="372218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9" name="Straight Connector 98"/>
          <p:cNvCxnSpPr/>
          <p:nvPr/>
        </p:nvCxnSpPr>
        <p:spPr>
          <a:xfrm>
            <a:off x="4560849" y="4572000"/>
            <a:ext cx="430251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AC09AAB-6203-216A-A085-34FF23861303}"/>
              </a:ext>
            </a:extLst>
          </p:cNvPr>
          <p:cNvSpPr/>
          <p:nvPr/>
        </p:nvSpPr>
        <p:spPr>
          <a:xfrm>
            <a:off x="4578099" y="4990159"/>
            <a:ext cx="388999" cy="419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46482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267200" y="4991100"/>
            <a:ext cx="696951" cy="0"/>
          </a:xfrm>
          <a:prstGeom prst="line">
            <a:avLst/>
          </a:prstGeom>
          <a:ln>
            <a:solidFill>
              <a:srgbClr val="006C3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101">
            <a:extLst>
              <a:ext uri="{FF2B5EF4-FFF2-40B4-BE49-F238E27FC236}">
                <a16:creationId xmlns:a16="http://schemas.microsoft.com/office/drawing/2014/main" id="{B1DB517D-6495-A7E4-40EB-5DCCC63667C5}"/>
              </a:ext>
            </a:extLst>
          </p:cNvPr>
          <p:cNvSpPr/>
          <p:nvPr/>
        </p:nvSpPr>
        <p:spPr>
          <a:xfrm>
            <a:off x="11152" y="1970041"/>
            <a:ext cx="1066800" cy="5334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Tool </a:t>
            </a:r>
            <a:r>
              <a:rPr lang="en-US" sz="2400" b="1" dirty="0">
                <a:solidFill>
                  <a:srgbClr val="00B0F0"/>
                </a:solidFill>
              </a:rPr>
              <a:t>1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285683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100" grpId="0"/>
      <p:bldP spid="103" grpId="0" animBg="1"/>
      <p:bldP spid="3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/>
          <p:cNvSpPr/>
          <p:nvPr/>
        </p:nvSpPr>
        <p:spPr>
          <a:xfrm>
            <a:off x="4610100" y="1623218"/>
            <a:ext cx="381000" cy="45259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191000" y="1600199"/>
            <a:ext cx="381000" cy="45259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572000" y="4572000"/>
            <a:ext cx="388999" cy="8265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The </a:t>
            </a:r>
            <a:r>
              <a:rPr lang="en-US" sz="4000" b="1" dirty="0">
                <a:solidFill>
                  <a:srgbClr val="7030A0"/>
                </a:solidFill>
              </a:rPr>
              <a:t>combine</a:t>
            </a:r>
            <a:r>
              <a:rPr lang="en-US" sz="4000" b="1" dirty="0"/>
              <a:t> step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276600" y="2895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6576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629400" y="3505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648200" y="4724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191000" y="4953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60198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6096000" y="5181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5486400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4" name="Straight Arrow Connector 43"/>
          <p:cNvCxnSpPr>
            <a:stCxn id="49" idx="1"/>
            <a:endCxn id="56" idx="7"/>
          </p:cNvCxnSpPr>
          <p:nvPr/>
        </p:nvCxnSpPr>
        <p:spPr>
          <a:xfrm flipH="1" flipV="1">
            <a:off x="1741441" y="3211559"/>
            <a:ext cx="250918" cy="7620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31242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2743200" y="3657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69342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6477000" y="2590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1581051" y="3276600"/>
                <a:ext cx="4763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𝑳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1051" y="3276600"/>
                <a:ext cx="476349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333" r="-1645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Oval 46"/>
          <p:cNvSpPr/>
          <p:nvPr/>
        </p:nvSpPr>
        <p:spPr>
          <a:xfrm>
            <a:off x="2438400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981200" y="3276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133600" y="3962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676400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7" name="Oval 56"/>
          <p:cNvSpPr/>
          <p:nvPr/>
        </p:nvSpPr>
        <p:spPr>
          <a:xfrm>
            <a:off x="19050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8" name="Oval 57"/>
          <p:cNvSpPr/>
          <p:nvPr/>
        </p:nvSpPr>
        <p:spPr>
          <a:xfrm>
            <a:off x="1752600" y="2514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9" name="Oval 58"/>
          <p:cNvSpPr/>
          <p:nvPr/>
        </p:nvSpPr>
        <p:spPr>
          <a:xfrm>
            <a:off x="4267200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0" name="Oval 59"/>
          <p:cNvSpPr/>
          <p:nvPr/>
        </p:nvSpPr>
        <p:spPr>
          <a:xfrm>
            <a:off x="5486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1" name="Oval 60"/>
          <p:cNvSpPr/>
          <p:nvPr/>
        </p:nvSpPr>
        <p:spPr>
          <a:xfrm>
            <a:off x="54864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2" name="Oval 61"/>
          <p:cNvSpPr/>
          <p:nvPr/>
        </p:nvSpPr>
        <p:spPr>
          <a:xfrm>
            <a:off x="5638800" y="5562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3" name="Oval 62"/>
          <p:cNvSpPr/>
          <p:nvPr/>
        </p:nvSpPr>
        <p:spPr>
          <a:xfrm>
            <a:off x="5791200" y="182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4" name="Oval 63"/>
          <p:cNvSpPr/>
          <p:nvPr/>
        </p:nvSpPr>
        <p:spPr>
          <a:xfrm>
            <a:off x="6629400" y="182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5" name="Oval 64"/>
          <p:cNvSpPr/>
          <p:nvPr/>
        </p:nvSpPr>
        <p:spPr>
          <a:xfrm>
            <a:off x="7772400" y="3124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6" name="Oval 65"/>
          <p:cNvSpPr/>
          <p:nvPr/>
        </p:nvSpPr>
        <p:spPr>
          <a:xfrm>
            <a:off x="7924800" y="4038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7" name="Oval 66"/>
          <p:cNvSpPr/>
          <p:nvPr/>
        </p:nvSpPr>
        <p:spPr>
          <a:xfrm>
            <a:off x="7924800" y="2057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8" name="Oval 67"/>
          <p:cNvSpPr/>
          <p:nvPr/>
        </p:nvSpPr>
        <p:spPr>
          <a:xfrm>
            <a:off x="77724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70" name="Straight Arrow Connector 69"/>
          <p:cNvCxnSpPr>
            <a:stCxn id="41" idx="3"/>
            <a:endCxn id="62" idx="6"/>
          </p:cNvCxnSpPr>
          <p:nvPr/>
        </p:nvCxnSpPr>
        <p:spPr>
          <a:xfrm flipH="1">
            <a:off x="5715000" y="5246641"/>
            <a:ext cx="392159" cy="354059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5848251" y="5345668"/>
                <a:ext cx="4987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𝑹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8251" y="5345668"/>
                <a:ext cx="498791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1585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Oval 74"/>
          <p:cNvSpPr/>
          <p:nvPr/>
        </p:nvSpPr>
        <p:spPr>
          <a:xfrm>
            <a:off x="13716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6" name="Oval 75"/>
          <p:cNvSpPr/>
          <p:nvPr/>
        </p:nvSpPr>
        <p:spPr>
          <a:xfrm>
            <a:off x="838200" y="5791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7" name="Oval 76"/>
          <p:cNvSpPr/>
          <p:nvPr/>
        </p:nvSpPr>
        <p:spPr>
          <a:xfrm>
            <a:off x="43434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4343400" y="563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4800600" y="601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/>
          <p:cNvSpPr/>
          <p:nvPr/>
        </p:nvSpPr>
        <p:spPr>
          <a:xfrm>
            <a:off x="4343400" y="4419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Oval 81"/>
          <p:cNvSpPr/>
          <p:nvPr/>
        </p:nvSpPr>
        <p:spPr>
          <a:xfrm>
            <a:off x="4876800" y="4191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Oval 83"/>
          <p:cNvSpPr/>
          <p:nvPr/>
        </p:nvSpPr>
        <p:spPr>
          <a:xfrm>
            <a:off x="4724400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4267200" y="2743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4038600" y="3429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Oval 86"/>
          <p:cNvSpPr/>
          <p:nvPr/>
        </p:nvSpPr>
        <p:spPr>
          <a:xfrm>
            <a:off x="5181600" y="3581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191000" y="1600199"/>
            <a:ext cx="0" cy="44958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4964151" y="1600200"/>
            <a:ext cx="0" cy="44958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>
            <a:off x="4572000" y="5791200"/>
            <a:ext cx="392151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4552851" y="5726668"/>
                <a:ext cx="3722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𝜹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2851" y="5726668"/>
                <a:ext cx="37221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4191000" y="5943600"/>
                <a:ext cx="3722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𝜹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5943600"/>
                <a:ext cx="37221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Straight Arrow Connector 89"/>
          <p:cNvCxnSpPr/>
          <p:nvPr/>
        </p:nvCxnSpPr>
        <p:spPr>
          <a:xfrm flipH="1">
            <a:off x="4179849" y="5943600"/>
            <a:ext cx="392151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267200" y="4991100"/>
            <a:ext cx="696951" cy="0"/>
          </a:xfrm>
          <a:prstGeom prst="line">
            <a:avLst/>
          </a:prstGeom>
          <a:ln>
            <a:solidFill>
              <a:srgbClr val="006C3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H="1">
            <a:off x="5018050" y="4572000"/>
            <a:ext cx="11150" cy="38100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H="1">
            <a:off x="5018050" y="5029200"/>
            <a:ext cx="11150" cy="38100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4572000" y="1600200"/>
            <a:ext cx="0" cy="4525963"/>
          </a:xfrm>
          <a:prstGeom prst="line">
            <a:avLst/>
          </a:pr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val 95"/>
          <p:cNvSpPr/>
          <p:nvPr/>
        </p:nvSpPr>
        <p:spPr>
          <a:xfrm>
            <a:off x="4648200" y="4724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>
                <a:off x="4039368" y="5029200"/>
                <a:ext cx="3802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9368" y="5029200"/>
                <a:ext cx="380232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209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Oval 103"/>
          <p:cNvSpPr/>
          <p:nvPr/>
        </p:nvSpPr>
        <p:spPr>
          <a:xfrm>
            <a:off x="46482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Oval 104"/>
          <p:cNvSpPr/>
          <p:nvPr/>
        </p:nvSpPr>
        <p:spPr>
          <a:xfrm>
            <a:off x="4419600" y="1752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06" name="Oval 105"/>
          <p:cNvSpPr/>
          <p:nvPr/>
        </p:nvSpPr>
        <p:spPr>
          <a:xfrm>
            <a:off x="4648200" y="1752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97" name="Oval 96"/>
          <p:cNvSpPr/>
          <p:nvPr/>
        </p:nvSpPr>
        <p:spPr>
          <a:xfrm>
            <a:off x="4533900" y="3429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3657600" y="6285559"/>
                <a:ext cx="1800365" cy="3693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𝜹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b="1" dirty="0">
                    <a:sym typeface="Wingdings" panose="05000000000000000000" pitchFamily="2" charset="2"/>
                  </a:rPr>
                  <a:t>  min</a:t>
                </a:r>
                <a:r>
                  <a:rPr lang="en-US" dirty="0">
                    <a:sym typeface="Wingdings" panose="05000000000000000000" pitchFamily="2" charset="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sub>
                    </m:sSub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𝑹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6285559"/>
                <a:ext cx="1800365" cy="369332"/>
              </a:xfrm>
              <a:prstGeom prst="rect">
                <a:avLst/>
              </a:prstGeom>
              <a:blipFill>
                <a:blip r:embed="rId15"/>
                <a:stretch>
                  <a:fillRect t="-7937" r="-2020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Rectangle 79"/>
          <p:cNvSpPr/>
          <p:nvPr/>
        </p:nvSpPr>
        <p:spPr>
          <a:xfrm>
            <a:off x="429269" y="1600199"/>
            <a:ext cx="3711499" cy="4495801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5105400" y="1582354"/>
            <a:ext cx="3711499" cy="4495801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4076700" y="4876800"/>
            <a:ext cx="266700" cy="228600"/>
          </a:xfrm>
          <a:prstGeom prst="ellipse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>
                <a:off x="5029200" y="4572000"/>
                <a:ext cx="3722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𝜹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4572000"/>
                <a:ext cx="372218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/>
              <p:cNvSpPr txBox="1"/>
              <p:nvPr/>
            </p:nvSpPr>
            <p:spPr>
              <a:xfrm>
                <a:off x="5029200" y="5029200"/>
                <a:ext cx="3722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𝜹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00" name="TextBox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5029200"/>
                <a:ext cx="372218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TextBox 102"/>
              <p:cNvSpPr txBox="1"/>
              <p:nvPr/>
            </p:nvSpPr>
            <p:spPr>
              <a:xfrm>
                <a:off x="288021" y="4230469"/>
                <a:ext cx="3362524" cy="64633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It will take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O</m:t>
                    </m:r>
                    <m:r>
                      <a:rPr lang="en-US" b="0" i="0" smtClean="0">
                        <a:latin typeface="Cambria Math"/>
                      </a:rPr>
                      <m:t>(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smtClean="0">
                        <a:latin typeface="Cambria Math"/>
                      </a:rPr>
                      <m:t>) </m:t>
                    </m:r>
                  </m:oMath>
                </a14:m>
                <a:r>
                  <a:rPr lang="en-US" dirty="0"/>
                  <a:t>time to compute </a:t>
                </a:r>
              </a:p>
              <a:p>
                <a:r>
                  <a:rPr lang="en-US" dirty="0"/>
                  <a:t>these points for a given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𝒑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103" name="TextBox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21" y="4230469"/>
                <a:ext cx="3362524" cy="646331"/>
              </a:xfrm>
              <a:prstGeom prst="rect">
                <a:avLst/>
              </a:prstGeom>
              <a:blipFill>
                <a:blip r:embed="rId17"/>
                <a:stretch>
                  <a:fillRect l="-1264" t="-4630" r="-361" b="-129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Smiley Face 106"/>
          <p:cNvSpPr/>
          <p:nvPr/>
        </p:nvSpPr>
        <p:spPr>
          <a:xfrm>
            <a:off x="1469365" y="4953000"/>
            <a:ext cx="457200" cy="457200"/>
          </a:xfrm>
          <a:prstGeom prst="smileyFace">
            <a:avLst>
              <a:gd name="adj" fmla="val -4653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Connector 98"/>
          <p:cNvCxnSpPr/>
          <p:nvPr/>
        </p:nvCxnSpPr>
        <p:spPr>
          <a:xfrm>
            <a:off x="4560849" y="4572000"/>
            <a:ext cx="430251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4572000" y="5394960"/>
            <a:ext cx="430251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rame 2">
            <a:extLst>
              <a:ext uri="{FF2B5EF4-FFF2-40B4-BE49-F238E27FC236}">
                <a16:creationId xmlns:a16="http://schemas.microsoft.com/office/drawing/2014/main" id="{CDEBA6E0-4B8E-4348-9C3C-969C9777B8A6}"/>
              </a:ext>
            </a:extLst>
          </p:cNvPr>
          <p:cNvSpPr/>
          <p:nvPr/>
        </p:nvSpPr>
        <p:spPr>
          <a:xfrm>
            <a:off x="4504581" y="4525962"/>
            <a:ext cx="513465" cy="923280"/>
          </a:xfrm>
          <a:prstGeom prst="frame">
            <a:avLst>
              <a:gd name="adj1" fmla="val 6920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1381FB44-60D2-F94F-9E20-4185265E4655}"/>
                  </a:ext>
                </a:extLst>
              </p:cNvPr>
              <p:cNvSpPr txBox="1"/>
              <p:nvPr/>
            </p:nvSpPr>
            <p:spPr>
              <a:xfrm>
                <a:off x="6011175" y="4313116"/>
                <a:ext cx="1806392" cy="369332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O</m:t>
                    </m:r>
                    <m:r>
                      <a:rPr lang="en-US" b="0" i="0" smtClean="0">
                        <a:latin typeface="Cambria Math"/>
                      </a:rPr>
                      <m:t>(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latin typeface="Cambria Math"/>
                      </a:rPr>
                      <m:t>) </m:t>
                    </m:r>
                  </m:oMath>
                </a14:m>
                <a:r>
                  <a:rPr lang="en-US" dirty="0"/>
                  <a:t>points only</a:t>
                </a:r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1381FB44-60D2-F94F-9E20-4185265E46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1175" y="4313116"/>
                <a:ext cx="1806392" cy="369332"/>
              </a:xfrm>
              <a:prstGeom prst="rect">
                <a:avLst/>
              </a:prstGeom>
              <a:blipFill>
                <a:blip r:embed="rId18"/>
                <a:stretch>
                  <a:fillRect t="-6452" r="-2083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Smiley Face 107">
            <a:extLst>
              <a:ext uri="{FF2B5EF4-FFF2-40B4-BE49-F238E27FC236}">
                <a16:creationId xmlns:a16="http://schemas.microsoft.com/office/drawing/2014/main" id="{9003FA4C-AC63-7248-9E29-DEABF870F66A}"/>
              </a:ext>
            </a:extLst>
          </p:cNvPr>
          <p:cNvSpPr/>
          <p:nvPr/>
        </p:nvSpPr>
        <p:spPr>
          <a:xfrm>
            <a:off x="6705600" y="3711137"/>
            <a:ext cx="457200" cy="479863"/>
          </a:xfrm>
          <a:prstGeom prst="smileyFace">
            <a:avLst>
              <a:gd name="adj" fmla="val 4653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30717B00-EA39-7B64-97AA-3FEFE66D4776}"/>
              </a:ext>
            </a:extLst>
          </p:cNvPr>
          <p:cNvSpPr/>
          <p:nvPr/>
        </p:nvSpPr>
        <p:spPr>
          <a:xfrm>
            <a:off x="4932139" y="1116288"/>
            <a:ext cx="4168699" cy="739029"/>
          </a:xfrm>
          <a:prstGeom prst="cloudCallout">
            <a:avLst>
              <a:gd name="adj1" fmla="val 49270"/>
              <a:gd name="adj2" fmla="val 59423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But we need to do this task for </a:t>
            </a:r>
            <a:r>
              <a:rPr lang="en-US" u="sng" dirty="0">
                <a:solidFill>
                  <a:schemeClr val="tx1"/>
                </a:solidFill>
              </a:rPr>
              <a:t>each</a:t>
            </a:r>
            <a:r>
              <a:rPr lang="en-US" dirty="0">
                <a:solidFill>
                  <a:schemeClr val="tx1"/>
                </a:solidFill>
              </a:rPr>
              <a:t> point of left strip.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0" name="Rounded Rectangle 101">
            <a:extLst>
              <a:ext uri="{FF2B5EF4-FFF2-40B4-BE49-F238E27FC236}">
                <a16:creationId xmlns:a16="http://schemas.microsoft.com/office/drawing/2014/main" id="{C47E0D7F-6920-C40B-2B9C-0FF64BCF29E2}"/>
              </a:ext>
            </a:extLst>
          </p:cNvPr>
          <p:cNvSpPr/>
          <p:nvPr/>
        </p:nvSpPr>
        <p:spPr>
          <a:xfrm>
            <a:off x="11152" y="1970041"/>
            <a:ext cx="1066800" cy="5334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Tool </a:t>
            </a:r>
            <a:r>
              <a:rPr lang="en-US" sz="2400" b="1" dirty="0">
                <a:solidFill>
                  <a:srgbClr val="00B0F0"/>
                </a:solidFill>
              </a:rPr>
              <a:t>2</a:t>
            </a:r>
          </a:p>
        </p:txBody>
      </p:sp>
      <p:sp>
        <p:nvSpPr>
          <p:cNvPr id="11" name="Thought Bubble: Cloud 10">
            <a:extLst>
              <a:ext uri="{FF2B5EF4-FFF2-40B4-BE49-F238E27FC236}">
                <a16:creationId xmlns:a16="http://schemas.microsoft.com/office/drawing/2014/main" id="{D348C4AD-3CC9-880D-67B3-30E3C13EAE93}"/>
              </a:ext>
            </a:extLst>
          </p:cNvPr>
          <p:cNvSpPr/>
          <p:nvPr/>
        </p:nvSpPr>
        <p:spPr>
          <a:xfrm>
            <a:off x="4855938" y="1118679"/>
            <a:ext cx="4168699" cy="735882"/>
          </a:xfrm>
          <a:prstGeom prst="cloudCallout">
            <a:avLst>
              <a:gd name="adj1" fmla="val 49270"/>
              <a:gd name="adj2" fmla="val 59423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How many points lie in these 2 squares ?</a:t>
            </a:r>
            <a:endParaRPr lang="en-IN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3745970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  <p:bldP spid="107" grpId="0" animBg="1"/>
      <p:bldP spid="3" grpId="0" animBg="1"/>
      <p:bldP spid="3" grpId="1" animBg="1"/>
      <p:bldP spid="102" grpId="0" animBg="1"/>
      <p:bldP spid="102" grpId="1" animBg="1"/>
      <p:bldP spid="108" grpId="0" animBg="1"/>
      <p:bldP spid="108" grpId="1" animBg="1"/>
      <p:bldP spid="6" grpId="0" animBg="1"/>
      <p:bldP spid="10" grpId="0" animBg="1"/>
      <p:bldP spid="10" grpId="1" animBg="1"/>
      <p:bldP spid="11" grpId="0" animBg="1"/>
      <p:bldP spid="11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Oval 41"/>
          <p:cNvSpPr/>
          <p:nvPr/>
        </p:nvSpPr>
        <p:spPr>
          <a:xfrm>
            <a:off x="5486400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4610100" y="1623218"/>
            <a:ext cx="381000" cy="45259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4572000" y="4572000"/>
            <a:ext cx="388999" cy="8265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191000" y="1600199"/>
            <a:ext cx="381000" cy="45259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The </a:t>
            </a:r>
            <a:r>
              <a:rPr lang="en-US" sz="4000" b="1" dirty="0">
                <a:solidFill>
                  <a:srgbClr val="7030A0"/>
                </a:solidFill>
              </a:rPr>
              <a:t>combine</a:t>
            </a:r>
            <a:r>
              <a:rPr lang="en-US" sz="4000" b="1" dirty="0"/>
              <a:t> step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276600" y="2895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6576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629400" y="3505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191000" y="4953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60198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6096000" y="5181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4" name="Straight Arrow Connector 43"/>
          <p:cNvCxnSpPr>
            <a:stCxn id="49" idx="1"/>
            <a:endCxn id="56" idx="7"/>
          </p:cNvCxnSpPr>
          <p:nvPr/>
        </p:nvCxnSpPr>
        <p:spPr>
          <a:xfrm flipH="1" flipV="1">
            <a:off x="1741441" y="3211559"/>
            <a:ext cx="250918" cy="7620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31242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2743200" y="3657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69342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6477000" y="2590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1581051" y="3276600"/>
                <a:ext cx="4763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𝑳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1051" y="3276600"/>
                <a:ext cx="476349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333" r="-1645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Oval 46"/>
          <p:cNvSpPr/>
          <p:nvPr/>
        </p:nvSpPr>
        <p:spPr>
          <a:xfrm>
            <a:off x="2438400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981200" y="3276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133600" y="3962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676400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7" name="Oval 56"/>
          <p:cNvSpPr/>
          <p:nvPr/>
        </p:nvSpPr>
        <p:spPr>
          <a:xfrm>
            <a:off x="19050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8" name="Oval 57"/>
          <p:cNvSpPr/>
          <p:nvPr/>
        </p:nvSpPr>
        <p:spPr>
          <a:xfrm>
            <a:off x="1752600" y="2514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9" name="Oval 58"/>
          <p:cNvSpPr/>
          <p:nvPr/>
        </p:nvSpPr>
        <p:spPr>
          <a:xfrm>
            <a:off x="4267200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0" name="Oval 59"/>
          <p:cNvSpPr/>
          <p:nvPr/>
        </p:nvSpPr>
        <p:spPr>
          <a:xfrm>
            <a:off x="5486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1" name="Oval 60"/>
          <p:cNvSpPr/>
          <p:nvPr/>
        </p:nvSpPr>
        <p:spPr>
          <a:xfrm>
            <a:off x="54864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2" name="Oval 61"/>
          <p:cNvSpPr/>
          <p:nvPr/>
        </p:nvSpPr>
        <p:spPr>
          <a:xfrm>
            <a:off x="5638800" y="5562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3" name="Oval 62"/>
          <p:cNvSpPr/>
          <p:nvPr/>
        </p:nvSpPr>
        <p:spPr>
          <a:xfrm>
            <a:off x="5791200" y="182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4" name="Oval 63"/>
          <p:cNvSpPr/>
          <p:nvPr/>
        </p:nvSpPr>
        <p:spPr>
          <a:xfrm>
            <a:off x="6629400" y="182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5" name="Oval 64"/>
          <p:cNvSpPr/>
          <p:nvPr/>
        </p:nvSpPr>
        <p:spPr>
          <a:xfrm>
            <a:off x="7772400" y="3124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6" name="Oval 65"/>
          <p:cNvSpPr/>
          <p:nvPr/>
        </p:nvSpPr>
        <p:spPr>
          <a:xfrm>
            <a:off x="7924800" y="4038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7" name="Oval 66"/>
          <p:cNvSpPr/>
          <p:nvPr/>
        </p:nvSpPr>
        <p:spPr>
          <a:xfrm>
            <a:off x="7924800" y="2057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8" name="Oval 67"/>
          <p:cNvSpPr/>
          <p:nvPr/>
        </p:nvSpPr>
        <p:spPr>
          <a:xfrm>
            <a:off x="77724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70" name="Straight Arrow Connector 69"/>
          <p:cNvCxnSpPr>
            <a:stCxn id="41" idx="3"/>
            <a:endCxn id="62" idx="6"/>
          </p:cNvCxnSpPr>
          <p:nvPr/>
        </p:nvCxnSpPr>
        <p:spPr>
          <a:xfrm flipH="1">
            <a:off x="5715000" y="5246641"/>
            <a:ext cx="392159" cy="354059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5848251" y="5345668"/>
                <a:ext cx="4987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𝑹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8251" y="5345668"/>
                <a:ext cx="498791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1585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Oval 74"/>
          <p:cNvSpPr/>
          <p:nvPr/>
        </p:nvSpPr>
        <p:spPr>
          <a:xfrm>
            <a:off x="13716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6" name="Oval 75"/>
          <p:cNvSpPr/>
          <p:nvPr/>
        </p:nvSpPr>
        <p:spPr>
          <a:xfrm>
            <a:off x="838200" y="5791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7" name="Oval 76"/>
          <p:cNvSpPr/>
          <p:nvPr/>
        </p:nvSpPr>
        <p:spPr>
          <a:xfrm>
            <a:off x="43434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4343400" y="563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4800600" y="601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/>
          <p:cNvSpPr/>
          <p:nvPr/>
        </p:nvSpPr>
        <p:spPr>
          <a:xfrm>
            <a:off x="4343400" y="4419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4267200" y="2743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4038600" y="3429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Oval 86"/>
          <p:cNvSpPr/>
          <p:nvPr/>
        </p:nvSpPr>
        <p:spPr>
          <a:xfrm>
            <a:off x="5181600" y="3581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191000" y="1600199"/>
            <a:ext cx="0" cy="44958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4964151" y="1600200"/>
            <a:ext cx="0" cy="44958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>
            <a:off x="4572000" y="5791200"/>
            <a:ext cx="392151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4552851" y="5726668"/>
                <a:ext cx="3722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𝜹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2851" y="5726668"/>
                <a:ext cx="37221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4191000" y="5943600"/>
                <a:ext cx="3722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𝜹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5943600"/>
                <a:ext cx="37221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Straight Arrow Connector 89"/>
          <p:cNvCxnSpPr/>
          <p:nvPr/>
        </p:nvCxnSpPr>
        <p:spPr>
          <a:xfrm flipH="1">
            <a:off x="4179849" y="5943600"/>
            <a:ext cx="392151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/>
          <p:cNvSpPr/>
          <p:nvPr/>
        </p:nvSpPr>
        <p:spPr>
          <a:xfrm>
            <a:off x="4419600" y="1752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06" name="Oval 105"/>
          <p:cNvSpPr/>
          <p:nvPr/>
        </p:nvSpPr>
        <p:spPr>
          <a:xfrm>
            <a:off x="4648200" y="1752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22" name="Oval 121"/>
          <p:cNvSpPr/>
          <p:nvPr/>
        </p:nvSpPr>
        <p:spPr>
          <a:xfrm>
            <a:off x="4533900" y="3429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2" name="Straight Connector 71"/>
          <p:cNvCxnSpPr/>
          <p:nvPr/>
        </p:nvCxnSpPr>
        <p:spPr>
          <a:xfrm>
            <a:off x="4572000" y="1600200"/>
            <a:ext cx="0" cy="4525963"/>
          </a:xfrm>
          <a:prstGeom prst="line">
            <a:avLst/>
          </a:pr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3657600" y="6285559"/>
                <a:ext cx="1800365" cy="3693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𝜹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b="1" dirty="0">
                    <a:sym typeface="Wingdings" panose="05000000000000000000" pitchFamily="2" charset="2"/>
                  </a:rPr>
                  <a:t>  min</a:t>
                </a:r>
                <a:r>
                  <a:rPr lang="en-US" dirty="0">
                    <a:sym typeface="Wingdings" panose="05000000000000000000" pitchFamily="2" charset="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sub>
                    </m:sSub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𝑹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6285559"/>
                <a:ext cx="1800365" cy="369332"/>
              </a:xfrm>
              <a:prstGeom prst="rect">
                <a:avLst/>
              </a:prstGeom>
              <a:blipFill>
                <a:blip r:embed="rId12"/>
                <a:stretch>
                  <a:fillRect t="-7937" r="-2020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Rectangle 100"/>
          <p:cNvSpPr/>
          <p:nvPr/>
        </p:nvSpPr>
        <p:spPr>
          <a:xfrm>
            <a:off x="429269" y="1600199"/>
            <a:ext cx="3711499" cy="4495801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5105400" y="1572259"/>
            <a:ext cx="3711499" cy="4495801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ounded Rectangle 122"/>
          <p:cNvSpPr/>
          <p:nvPr/>
        </p:nvSpPr>
        <p:spPr>
          <a:xfrm>
            <a:off x="0" y="1752600"/>
            <a:ext cx="1066800" cy="5334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Tool </a:t>
            </a:r>
            <a:r>
              <a:rPr lang="en-US" sz="2400" b="1" dirty="0">
                <a:solidFill>
                  <a:srgbClr val="00B0F0"/>
                </a:solidFill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/>
              <p:cNvSpPr txBox="1"/>
              <p:nvPr/>
            </p:nvSpPr>
            <p:spPr>
              <a:xfrm>
                <a:off x="5631180" y="3098560"/>
                <a:ext cx="3327514" cy="646331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Sort all points of the right strip in</a:t>
                </a:r>
              </a:p>
              <a:p>
                <a:r>
                  <a:rPr lang="en-US" dirty="0"/>
                  <a:t> increasing order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-coordinate.</a:t>
                </a:r>
              </a:p>
            </p:txBody>
          </p:sp>
        </mc:Choice>
        <mc:Fallback xmlns="">
          <p:sp>
            <p:nvSpPr>
              <p:cNvPr id="103" name="TextBox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1180" y="3098560"/>
                <a:ext cx="3327514" cy="646331"/>
              </a:xfrm>
              <a:prstGeom prst="rect">
                <a:avLst/>
              </a:prstGeom>
              <a:blipFill>
                <a:blip r:embed="rId13"/>
                <a:stretch>
                  <a:fillRect l="-1460" t="-3704" r="-912" b="-129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Straight Connector 123"/>
          <p:cNvCxnSpPr/>
          <p:nvPr/>
        </p:nvCxnSpPr>
        <p:spPr>
          <a:xfrm>
            <a:off x="4267200" y="4991100"/>
            <a:ext cx="696951" cy="0"/>
          </a:xfrm>
          <a:prstGeom prst="line">
            <a:avLst/>
          </a:prstGeom>
          <a:ln>
            <a:solidFill>
              <a:srgbClr val="006C3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/>
              <p:cNvSpPr txBox="1"/>
              <p:nvPr/>
            </p:nvSpPr>
            <p:spPr>
              <a:xfrm>
                <a:off x="4039368" y="5029200"/>
                <a:ext cx="3802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5" name="TextBox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9368" y="5029200"/>
                <a:ext cx="380232" cy="369332"/>
              </a:xfrm>
              <a:prstGeom prst="rect">
                <a:avLst/>
              </a:prstGeom>
              <a:blipFill>
                <a:blip r:embed="rId14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Oval 125"/>
          <p:cNvSpPr/>
          <p:nvPr/>
        </p:nvSpPr>
        <p:spPr>
          <a:xfrm>
            <a:off x="4076700" y="4876800"/>
            <a:ext cx="266700" cy="228600"/>
          </a:xfrm>
          <a:prstGeom prst="ellipse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/>
              <p:cNvSpPr txBox="1"/>
              <p:nvPr/>
            </p:nvSpPr>
            <p:spPr>
              <a:xfrm>
                <a:off x="5623827" y="4801177"/>
                <a:ext cx="2578270" cy="369332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Binary search for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127" name="TextBox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3827" y="4801177"/>
                <a:ext cx="2578270" cy="369332"/>
              </a:xfrm>
              <a:prstGeom prst="rect">
                <a:avLst/>
              </a:prstGeom>
              <a:blipFill>
                <a:blip r:embed="rId15"/>
                <a:stretch>
                  <a:fillRect l="-1887" t="-8065" r="-1179" b="-241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8" name="Straight Arrow Connector 127"/>
          <p:cNvCxnSpPr/>
          <p:nvPr/>
        </p:nvCxnSpPr>
        <p:spPr>
          <a:xfrm flipH="1">
            <a:off x="5018050" y="4572000"/>
            <a:ext cx="11150" cy="38100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 flipH="1">
            <a:off x="5018050" y="5029200"/>
            <a:ext cx="11150" cy="38100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/>
              <p:cNvSpPr txBox="1"/>
              <p:nvPr/>
            </p:nvSpPr>
            <p:spPr>
              <a:xfrm>
                <a:off x="5029200" y="4572000"/>
                <a:ext cx="3722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𝜹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30" name="TextBox 1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4572000"/>
                <a:ext cx="372218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/>
              <p:cNvSpPr txBox="1"/>
              <p:nvPr/>
            </p:nvSpPr>
            <p:spPr>
              <a:xfrm>
                <a:off x="5029200" y="5029200"/>
                <a:ext cx="3722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𝜹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31" name="TextBox 1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5029200"/>
                <a:ext cx="372218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253716" y="4788932"/>
                <a:ext cx="9314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3716" y="4788932"/>
                <a:ext cx="931409" cy="369332"/>
              </a:xfrm>
              <a:prstGeom prst="rect">
                <a:avLst/>
              </a:prstGeom>
              <a:blipFill>
                <a:blip r:embed="rId1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/>
              <p:cNvSpPr txBox="1"/>
              <p:nvPr/>
            </p:nvSpPr>
            <p:spPr>
              <a:xfrm>
                <a:off x="5623826" y="5228709"/>
                <a:ext cx="2578270" cy="369332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Binary search for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132" name="TextBox 1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3826" y="5228709"/>
                <a:ext cx="2578270" cy="369332"/>
              </a:xfrm>
              <a:prstGeom prst="rect">
                <a:avLst/>
              </a:prstGeom>
              <a:blipFill>
                <a:blip r:embed="rId18"/>
                <a:stretch>
                  <a:fillRect l="-1887" t="-8065" r="-1179" b="-241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7" name="Group 96"/>
          <p:cNvGrpSpPr/>
          <p:nvPr/>
        </p:nvGrpSpPr>
        <p:grpSpPr>
          <a:xfrm>
            <a:off x="4275982" y="1828800"/>
            <a:ext cx="1134218" cy="876300"/>
            <a:chOff x="4267200" y="2362200"/>
            <a:chExt cx="1134218" cy="876300"/>
          </a:xfrm>
        </p:grpSpPr>
        <p:sp>
          <p:nvSpPr>
            <p:cNvPr id="107" name="Rectangle 106"/>
            <p:cNvSpPr/>
            <p:nvPr/>
          </p:nvSpPr>
          <p:spPr>
            <a:xfrm>
              <a:off x="4572000" y="2362200"/>
              <a:ext cx="392152" cy="8763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8" name="Straight Connector 107"/>
            <p:cNvCxnSpPr/>
            <p:nvPr/>
          </p:nvCxnSpPr>
          <p:spPr>
            <a:xfrm>
              <a:off x="4267200" y="2781300"/>
              <a:ext cx="696951" cy="0"/>
            </a:xfrm>
            <a:prstGeom prst="line">
              <a:avLst/>
            </a:prstGeom>
            <a:ln>
              <a:solidFill>
                <a:srgbClr val="006C3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/>
            <p:nvPr/>
          </p:nvCxnSpPr>
          <p:spPr>
            <a:xfrm flipH="1">
              <a:off x="5018050" y="2362200"/>
              <a:ext cx="11150" cy="381000"/>
            </a:xfrm>
            <a:prstGeom prst="straightConnector1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/>
            <p:nvPr/>
          </p:nvCxnSpPr>
          <p:spPr>
            <a:xfrm flipH="1">
              <a:off x="5018050" y="2819400"/>
              <a:ext cx="11150" cy="381000"/>
            </a:xfrm>
            <a:prstGeom prst="straightConnector1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TextBox 119"/>
                <p:cNvSpPr txBox="1"/>
                <p:nvPr/>
              </p:nvSpPr>
              <p:spPr>
                <a:xfrm>
                  <a:off x="5010051" y="2438400"/>
                  <a:ext cx="3722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𝜹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20" name="TextBox 1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0051" y="2438400"/>
                  <a:ext cx="372218" cy="36933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TextBox 120"/>
                <p:cNvSpPr txBox="1"/>
                <p:nvPr/>
              </p:nvSpPr>
              <p:spPr>
                <a:xfrm>
                  <a:off x="5029200" y="2819400"/>
                  <a:ext cx="3722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𝜹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21" name="TextBox 1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9200" y="2819400"/>
                  <a:ext cx="372218" cy="369332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" name="Group 5"/>
          <p:cNvGrpSpPr/>
          <p:nvPr/>
        </p:nvGrpSpPr>
        <p:grpSpPr>
          <a:xfrm>
            <a:off x="4275982" y="2362200"/>
            <a:ext cx="1134218" cy="876300"/>
            <a:chOff x="4267200" y="2362200"/>
            <a:chExt cx="1134218" cy="876300"/>
          </a:xfrm>
        </p:grpSpPr>
        <p:sp>
          <p:nvSpPr>
            <p:cNvPr id="9" name="Rectangle 8"/>
            <p:cNvSpPr/>
            <p:nvPr/>
          </p:nvSpPr>
          <p:spPr>
            <a:xfrm>
              <a:off x="4572000" y="2362200"/>
              <a:ext cx="392152" cy="8763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4267200" y="2781300"/>
              <a:ext cx="696951" cy="0"/>
            </a:xfrm>
            <a:prstGeom prst="line">
              <a:avLst/>
            </a:prstGeom>
            <a:ln>
              <a:solidFill>
                <a:srgbClr val="006C3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/>
            <p:nvPr/>
          </p:nvCxnSpPr>
          <p:spPr>
            <a:xfrm flipH="1">
              <a:off x="5018050" y="2362200"/>
              <a:ext cx="11150" cy="381000"/>
            </a:xfrm>
            <a:prstGeom prst="straightConnector1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/>
            <p:nvPr/>
          </p:nvCxnSpPr>
          <p:spPr>
            <a:xfrm flipH="1">
              <a:off x="5018050" y="2819400"/>
              <a:ext cx="11150" cy="381000"/>
            </a:xfrm>
            <a:prstGeom prst="straightConnector1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/>
                <p:cNvSpPr txBox="1"/>
                <p:nvPr/>
              </p:nvSpPr>
              <p:spPr>
                <a:xfrm>
                  <a:off x="5010051" y="2438400"/>
                  <a:ext cx="3722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𝜹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0051" y="2438400"/>
                  <a:ext cx="372218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/>
                <p:cNvSpPr txBox="1"/>
                <p:nvPr/>
              </p:nvSpPr>
              <p:spPr>
                <a:xfrm>
                  <a:off x="5029200" y="2819400"/>
                  <a:ext cx="3722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𝜹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00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9200" y="2819400"/>
                  <a:ext cx="372218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0" name="Group 109"/>
          <p:cNvGrpSpPr/>
          <p:nvPr/>
        </p:nvGrpSpPr>
        <p:grpSpPr>
          <a:xfrm>
            <a:off x="4419600" y="4038600"/>
            <a:ext cx="981818" cy="876300"/>
            <a:chOff x="4419600" y="2362200"/>
            <a:chExt cx="981818" cy="876300"/>
          </a:xfrm>
        </p:grpSpPr>
        <p:sp>
          <p:nvSpPr>
            <p:cNvPr id="111" name="Rectangle 110"/>
            <p:cNvSpPr/>
            <p:nvPr/>
          </p:nvSpPr>
          <p:spPr>
            <a:xfrm>
              <a:off x="4572000" y="2362200"/>
              <a:ext cx="392152" cy="8763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2" name="Straight Connector 111"/>
            <p:cNvCxnSpPr>
              <a:stCxn id="81" idx="6"/>
            </p:cNvCxnSpPr>
            <p:nvPr/>
          </p:nvCxnSpPr>
          <p:spPr>
            <a:xfrm>
              <a:off x="4419600" y="2781300"/>
              <a:ext cx="544551" cy="0"/>
            </a:xfrm>
            <a:prstGeom prst="line">
              <a:avLst/>
            </a:prstGeom>
            <a:ln>
              <a:solidFill>
                <a:srgbClr val="006C3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/>
            <p:nvPr/>
          </p:nvCxnSpPr>
          <p:spPr>
            <a:xfrm flipH="1">
              <a:off x="5018050" y="2362200"/>
              <a:ext cx="11150" cy="381000"/>
            </a:xfrm>
            <a:prstGeom prst="straightConnector1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/>
            <p:nvPr/>
          </p:nvCxnSpPr>
          <p:spPr>
            <a:xfrm flipH="1">
              <a:off x="5018050" y="2819400"/>
              <a:ext cx="11150" cy="381000"/>
            </a:xfrm>
            <a:prstGeom prst="straightConnector1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TextBox 114"/>
                <p:cNvSpPr txBox="1"/>
                <p:nvPr/>
              </p:nvSpPr>
              <p:spPr>
                <a:xfrm>
                  <a:off x="5010051" y="2438400"/>
                  <a:ext cx="3722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𝜹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15" name="TextBox 1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0051" y="2438400"/>
                  <a:ext cx="372218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TextBox 115"/>
                <p:cNvSpPr txBox="1"/>
                <p:nvPr/>
              </p:nvSpPr>
              <p:spPr>
                <a:xfrm>
                  <a:off x="5029200" y="2819400"/>
                  <a:ext cx="3722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𝜹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16" name="TextBox 1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9200" y="2819400"/>
                  <a:ext cx="372218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3" name="Oval 132"/>
          <p:cNvSpPr/>
          <p:nvPr/>
        </p:nvSpPr>
        <p:spPr>
          <a:xfrm>
            <a:off x="4724400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4" name="Oval 133"/>
          <p:cNvSpPr/>
          <p:nvPr/>
        </p:nvSpPr>
        <p:spPr>
          <a:xfrm>
            <a:off x="4648200" y="4724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35" name="Oval 134"/>
          <p:cNvSpPr/>
          <p:nvPr/>
        </p:nvSpPr>
        <p:spPr>
          <a:xfrm>
            <a:off x="46482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hought Bubble: Cloud 10">
            <a:extLst>
              <a:ext uri="{FF2B5EF4-FFF2-40B4-BE49-F238E27FC236}">
                <a16:creationId xmlns:a16="http://schemas.microsoft.com/office/drawing/2014/main" id="{3E860F3C-3BA3-B514-6273-E35562AF0F09}"/>
              </a:ext>
            </a:extLst>
          </p:cNvPr>
          <p:cNvSpPr/>
          <p:nvPr/>
        </p:nvSpPr>
        <p:spPr>
          <a:xfrm>
            <a:off x="4932139" y="1116288"/>
            <a:ext cx="4168699" cy="739029"/>
          </a:xfrm>
          <a:prstGeom prst="cloudCallout">
            <a:avLst>
              <a:gd name="adj1" fmla="val 49270"/>
              <a:gd name="adj2" fmla="val 59423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But we need to do this task for </a:t>
            </a:r>
            <a:r>
              <a:rPr lang="en-US" u="sng" dirty="0">
                <a:solidFill>
                  <a:schemeClr val="tx1"/>
                </a:solidFill>
              </a:rPr>
              <a:t>each</a:t>
            </a:r>
            <a:r>
              <a:rPr lang="en-US" dirty="0">
                <a:solidFill>
                  <a:schemeClr val="tx1"/>
                </a:solidFill>
              </a:rPr>
              <a:t> point of left strip.</a:t>
            </a:r>
            <a:endParaRPr lang="en-IN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32776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5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  <p:bldP spid="123" grpId="0" animBg="1"/>
      <p:bldP spid="123" grpId="1" animBg="1"/>
      <p:bldP spid="103" grpId="0" animBg="1"/>
      <p:bldP spid="125" grpId="0"/>
      <p:bldP spid="126" grpId="0" animBg="1"/>
      <p:bldP spid="127" grpId="0" animBg="1"/>
      <p:bldP spid="130" grpId="0"/>
      <p:bldP spid="131" grpId="0"/>
      <p:bldP spid="10" grpId="0"/>
      <p:bldP spid="132" grpId="0" animBg="1"/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Divide and Conquer based algorithm</a:t>
            </a:r>
            <a:br>
              <a:rPr lang="en-US" sz="3200" b="1" dirty="0"/>
            </a:b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600" b="1" dirty="0">
                    <a:solidFill>
                      <a:srgbClr val="7030A0"/>
                    </a:solidFill>
                  </a:rPr>
                  <a:t>CP-Distance</a:t>
                </a:r>
                <a:r>
                  <a:rPr lang="en-US" sz="1600" dirty="0"/>
                  <a:t>(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𝑃</m:t>
                    </m:r>
                  </m:oMath>
                </a14:m>
                <a:r>
                  <a:rPr lang="en-US" sz="1600" dirty="0"/>
                  <a:t>) </a:t>
                </a:r>
              </a:p>
              <a:p>
                <a:pPr marL="0" indent="0">
                  <a:buNone/>
                </a:pPr>
                <a:r>
                  <a:rPr lang="en-US" sz="1600" dirty="0"/>
                  <a:t>{   </a:t>
                </a:r>
                <a:r>
                  <a:rPr lang="en-US" sz="1600" b="1" dirty="0"/>
                  <a:t>If</a:t>
                </a:r>
                <a:r>
                  <a:rPr lang="en-US" sz="1600" dirty="0"/>
                  <a:t> (|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𝑃</m:t>
                    </m:r>
                    <m:r>
                      <a:rPr lang="en-US" sz="16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600" dirty="0"/>
                  <a:t>|=1 ) return infinity;</a:t>
                </a:r>
              </a:p>
              <a:p>
                <a:pPr marL="0" indent="0">
                  <a:buNone/>
                </a:pPr>
                <a:r>
                  <a:rPr lang="en-US" sz="1600" dirty="0"/>
                  <a:t>    {            Compute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sz="1600" dirty="0"/>
                  <a:t>-median of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𝑃</m:t>
                    </m:r>
                  </m:oMath>
                </a14:m>
                <a:r>
                  <a:rPr lang="en-US" sz="1600" dirty="0"/>
                  <a:t>;</a:t>
                </a:r>
              </a:p>
              <a:p>
                <a:pPr marL="0" indent="0">
                  <a:buNone/>
                </a:pPr>
                <a:r>
                  <a:rPr lang="en-US" sz="1600" b="0" dirty="0"/>
                  <a:t>                  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𝐿</m:t>
                        </m:r>
                      </m:sub>
                    </m:sSub>
                    <m:r>
                      <a:rPr lang="en-US" sz="16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𝑅</m:t>
                        </m:r>
                      </m:sub>
                    </m:sSub>
                    <m:r>
                      <a:rPr lang="en-US" sz="16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1600" dirty="0">
                    <a:sym typeface="Wingdings" pitchFamily="2" charset="2"/>
                  </a:rPr>
                  <a:t>Split-by-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𝑥</m:t>
                    </m:r>
                  </m:oMath>
                </a14:m>
                <a:r>
                  <a:rPr lang="en-US" sz="1600" dirty="0">
                    <a:sym typeface="Wingdings" pitchFamily="2" charset="2"/>
                  </a:rPr>
                  <a:t>-median(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𝑃</m:t>
                    </m:r>
                  </m:oMath>
                </a14:m>
                <a:r>
                  <a:rPr lang="en-US" sz="1600" dirty="0">
                    <a:sym typeface="Wingdings" pitchFamily="2" charset="2"/>
                  </a:rPr>
                  <a:t>);</a:t>
                </a:r>
              </a:p>
              <a:p>
                <a:pPr marL="0" indent="0">
                  <a:buNone/>
                </a:pPr>
                <a:r>
                  <a:rPr lang="en-US" sz="1600" dirty="0">
                    <a:sym typeface="Wingdings" pitchFamily="2" charset="2"/>
                  </a:rPr>
                  <a:t>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sub>
                    </m:sSub>
                  </m:oMath>
                </a14:m>
                <a:r>
                  <a:rPr lang="en-US" sz="1600" dirty="0">
                    <a:sym typeface="Wingdings" pitchFamily="2" charset="2"/>
                  </a:rPr>
                  <a:t> </a:t>
                </a:r>
                <a:r>
                  <a:rPr lang="en-US" sz="1600" b="1" dirty="0">
                    <a:solidFill>
                      <a:srgbClr val="7030A0"/>
                    </a:solidFill>
                  </a:rPr>
                  <a:t>CP-Distance</a:t>
                </a:r>
                <a:r>
                  <a:rPr lang="en-US" sz="16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sz="1600" dirty="0"/>
                  <a:t>) </a:t>
                </a:r>
                <a:r>
                  <a:rPr lang="en-US" sz="16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600" b="1" dirty="0">
                    <a:solidFill>
                      <a:srgbClr val="0070C0"/>
                    </a:solidFill>
                  </a:rPr>
                  <a:t>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𝑹</m:t>
                        </m:r>
                      </m:sub>
                    </m:sSub>
                  </m:oMath>
                </a14:m>
                <a:r>
                  <a:rPr lang="en-US" sz="1600" dirty="0">
                    <a:sym typeface="Wingdings" pitchFamily="2" charset="2"/>
                  </a:rPr>
                  <a:t> </a:t>
                </a:r>
                <a:r>
                  <a:rPr lang="en-US" sz="1600" b="1" dirty="0">
                    <a:solidFill>
                      <a:srgbClr val="7030A0"/>
                    </a:solidFill>
                  </a:rPr>
                  <a:t>CP-Distance</a:t>
                </a:r>
                <a:r>
                  <a:rPr lang="en-US" sz="16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1600" dirty="0"/>
                  <a:t>) </a:t>
                </a:r>
                <a:r>
                  <a:rPr lang="en-US" sz="16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600" dirty="0">
                    <a:sym typeface="Wingdings" pitchFamily="2" charset="2"/>
                  </a:rPr>
                  <a:t>                 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</m:oMath>
                </a14:m>
                <a:r>
                  <a:rPr lang="en-US" sz="1600" dirty="0">
                    <a:sym typeface="Wingdings" pitchFamily="2" charset="2"/>
                  </a:rPr>
                  <a:t> min(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sub>
                    </m:sSub>
                  </m:oMath>
                </a14:m>
                <a:r>
                  <a:rPr lang="en-US" sz="1600" dirty="0">
                    <a:sym typeface="Wingdings" pitchFamily="2" charset="2"/>
                  </a:rPr>
                  <a:t>,</a:t>
                </a:r>
                <a:r>
                  <a:rPr lang="en-US" sz="16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𝑹</m:t>
                        </m:r>
                      </m:sub>
                    </m:sSub>
                  </m:oMath>
                </a14:m>
                <a:r>
                  <a:rPr lang="en-US" sz="1600" dirty="0">
                    <a:sym typeface="Wingdings" pitchFamily="2" charset="2"/>
                  </a:rPr>
                  <a:t>);</a:t>
                </a:r>
              </a:p>
              <a:p>
                <a:pPr marL="0" indent="0">
                  <a:buNone/>
                </a:pPr>
                <a:r>
                  <a:rPr lang="en-US" sz="1600" b="1" dirty="0">
                    <a:sym typeface="Wingdings" pitchFamily="2" charset="2"/>
                  </a:rPr>
                  <a:t>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sz="1600" b="1" dirty="0">
                    <a:sym typeface="Wingdings" pitchFamily="2" charset="2"/>
                  </a:rPr>
                  <a:t> </a:t>
                </a:r>
                <a:r>
                  <a:rPr lang="en-US" sz="1600" dirty="0">
                    <a:sym typeface="Wingdings" pitchFamily="2" charset="2"/>
                  </a:rPr>
                  <a:t></a:t>
                </a:r>
                <a:r>
                  <a:rPr lang="en-US" sz="1600" b="1" dirty="0">
                    <a:sym typeface="Wingdings" pitchFamily="2" charset="2"/>
                  </a:rPr>
                  <a:t> strip </a:t>
                </a:r>
                <a:r>
                  <a:rPr lang="en-US" sz="1600" dirty="0">
                    <a:sym typeface="Wingdings" pitchFamily="2" charset="2"/>
                  </a:rPr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sz="1600" b="1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600" b="1" dirty="0">
                    <a:sym typeface="Wingdings" pitchFamily="2" charset="2"/>
                  </a:rPr>
                  <a:t>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1600" b="1" dirty="0">
                    <a:sym typeface="Wingdings" pitchFamily="2" charset="2"/>
                  </a:rPr>
                  <a:t> </a:t>
                </a:r>
                <a:r>
                  <a:rPr lang="en-US" sz="1600" dirty="0">
                    <a:sym typeface="Wingdings" pitchFamily="2" charset="2"/>
                  </a:rPr>
                  <a:t></a:t>
                </a:r>
                <a:r>
                  <a:rPr lang="en-US" sz="1600" b="1" dirty="0">
                    <a:sym typeface="Wingdings" pitchFamily="2" charset="2"/>
                  </a:rPr>
                  <a:t> strip </a:t>
                </a:r>
                <a:r>
                  <a:rPr lang="en-US" sz="1600" dirty="0">
                    <a:sym typeface="Wingdings" pitchFamily="2" charset="2"/>
                  </a:rPr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1600" b="1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600" b="1" dirty="0">
                    <a:sym typeface="Wingdings" pitchFamily="2" charset="2"/>
                  </a:rPr>
                  <a:t> 	     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𝐴</m:t>
                    </m:r>
                    <m:r>
                      <a:rPr lang="en-US" sz="16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600" b="1" dirty="0">
                    <a:sym typeface="Wingdings" pitchFamily="2" charset="2"/>
                  </a:rPr>
                  <a:t> Sorted array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1600" b="1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600" b="1" dirty="0">
                    <a:sym typeface="Wingdings" pitchFamily="2" charset="2"/>
                  </a:rPr>
                  <a:t>                 </a:t>
                </a:r>
                <a:r>
                  <a:rPr lang="en-US" sz="1600" dirty="0">
                    <a:sym typeface="Wingdings" pitchFamily="2" charset="2"/>
                  </a:rPr>
                  <a:t>For each </a:t>
                </a:r>
                <a:r>
                  <a:rPr lang="en-US" sz="1600" b="1" dirty="0"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/>
                      </a:rPr>
                      <m:t>𝒑</m:t>
                    </m:r>
                    <m:r>
                      <a:rPr lang="en-US" sz="1600" b="0" i="1" smtClean="0">
                        <a:latin typeface="Cambria Math"/>
                      </a:rPr>
                      <m:t>∈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sz="1600" dirty="0">
                    <a:sym typeface="Wingdings" pitchFamily="2" charset="2"/>
                  </a:rPr>
                  <a:t>,</a:t>
                </a:r>
                <a:endParaRPr lang="en-US" sz="1600" b="1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1600" b="1" dirty="0">
                    <a:sym typeface="Wingdings" pitchFamily="2" charset="2"/>
                  </a:rPr>
                  <a:t>                       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/>
                      </a:rPr>
                      <m:t>𝒚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1600" b="1" dirty="0">
                    <a:sym typeface="Wingdings" pitchFamily="2" charset="2"/>
                  </a:rPr>
                  <a:t>  </a:t>
                </a:r>
                <a:r>
                  <a:rPr lang="en-US" sz="1600" dirty="0">
                    <a:sym typeface="Wingdings" pitchFamily="2" charset="2"/>
                  </a:rPr>
                  <a:t>y-coordinate of </a:t>
                </a:r>
                <a14:m>
                  <m:oMath xmlns:m="http://schemas.openxmlformats.org/officeDocument/2006/math">
                    <m:r>
                      <a:rPr lang="en-US" sz="1600" b="1" i="1">
                        <a:latin typeface="Cambria Math"/>
                      </a:rPr>
                      <m:t>𝒑</m:t>
                    </m:r>
                  </m:oMath>
                </a14:m>
                <a:r>
                  <a:rPr lang="en-US" sz="1600" b="1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600" b="1" dirty="0">
                    <a:sym typeface="Wingdings" pitchFamily="2" charset="2"/>
                  </a:rPr>
                  <a:t>                       </a:t>
                </a:r>
                <a:r>
                  <a:rPr lang="en-US" sz="1600" dirty="0">
                    <a:sym typeface="Wingdings" pitchFamily="2" charset="2"/>
                  </a:rPr>
                  <a:t>Search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𝐴</m:t>
                    </m:r>
                    <m:r>
                      <a:rPr lang="en-US" sz="16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600" dirty="0">
                    <a:sym typeface="Wingdings" pitchFamily="2" charset="2"/>
                  </a:rPr>
                  <a:t>for points with y-coordinate within </a:t>
                </a:r>
                <a14:m>
                  <m:oMath xmlns:m="http://schemas.openxmlformats.org/officeDocument/2006/math">
                    <m:r>
                      <a:rPr lang="en-US" sz="1600" b="1" i="1">
                        <a:latin typeface="Cambria Math"/>
                      </a:rPr>
                      <m:t>𝒚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sz="1600" b="0" i="1" smtClean="0">
                        <a:latin typeface="Cambria Math"/>
                      </a:rPr>
                      <m:t>±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</m:oMath>
                </a14:m>
                <a:r>
                  <a:rPr lang="en-US" sz="1600" b="1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600" b="1" dirty="0">
                    <a:sym typeface="Wingdings" pitchFamily="2" charset="2"/>
                  </a:rPr>
                  <a:t>                       </a:t>
                </a:r>
                <a:r>
                  <a:rPr lang="en-US" sz="1600" dirty="0">
                    <a:sym typeface="Wingdings" pitchFamily="2" charset="2"/>
                  </a:rPr>
                  <a:t>Compute distance from </a:t>
                </a:r>
                <a14:m>
                  <m:oMath xmlns:m="http://schemas.openxmlformats.org/officeDocument/2006/math">
                    <m:r>
                      <a:rPr lang="en-US" sz="1600" b="1" i="1">
                        <a:latin typeface="Cambria Math"/>
                      </a:rPr>
                      <m:t>𝒑</m:t>
                    </m:r>
                    <m:r>
                      <a:rPr lang="en-US" sz="16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600" dirty="0">
                    <a:sym typeface="Wingdings" pitchFamily="2" charset="2"/>
                  </a:rPr>
                  <a:t>to each of these points;</a:t>
                </a:r>
              </a:p>
              <a:p>
                <a:pPr marL="0" indent="0">
                  <a:buNone/>
                </a:pPr>
                <a:r>
                  <a:rPr lang="en-US" sz="1600" b="1" dirty="0">
                    <a:sym typeface="Wingdings" pitchFamily="2" charset="2"/>
                  </a:rPr>
                  <a:t>                        Update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</m:oMath>
                </a14:m>
                <a:r>
                  <a:rPr lang="en-US" sz="1600" b="1" dirty="0">
                    <a:sym typeface="Wingdings" pitchFamily="2" charset="2"/>
                  </a:rPr>
                  <a:t> </a:t>
                </a:r>
                <a:r>
                  <a:rPr lang="en-US" sz="1600" dirty="0">
                    <a:sym typeface="Wingdings" pitchFamily="2" charset="2"/>
                  </a:rPr>
                  <a:t>accordingly;</a:t>
                </a:r>
              </a:p>
              <a:p>
                <a:pPr marL="0" indent="0">
                  <a:buNone/>
                </a:pPr>
                <a:r>
                  <a:rPr lang="en-US" sz="1600" b="1" dirty="0">
                    <a:sym typeface="Wingdings" pitchFamily="2" charset="2"/>
                  </a:rPr>
                  <a:t>                 return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</m:oMath>
                </a14:m>
                <a:r>
                  <a:rPr lang="en-US" sz="1600" dirty="0">
                    <a:sym typeface="Wingdings" pitchFamily="2" charset="2"/>
                  </a:rPr>
                  <a:t>;</a:t>
                </a:r>
                <a:endParaRPr lang="en-US" sz="1600" b="1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1600" b="1" dirty="0">
                    <a:sym typeface="Wingdings" pitchFamily="2" charset="2"/>
                  </a:rPr>
                  <a:t>}</a:t>
                </a:r>
                <a:r>
                  <a:rPr lang="en-US" sz="1600" dirty="0">
                    <a:sym typeface="Wingdings" pitchFamily="2" charset="2"/>
                  </a:rPr>
                  <a:t>             </a:t>
                </a:r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>
                <a:blip r:embed="rId5"/>
                <a:stretch>
                  <a:fillRect l="-463" t="-510" b="-2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5029200" y="1828800"/>
            <a:ext cx="2902760" cy="1239798"/>
            <a:chOff x="1371601" y="2025134"/>
            <a:chExt cx="2902760" cy="1239798"/>
          </a:xfrm>
        </p:grpSpPr>
        <p:sp>
          <p:nvSpPr>
            <p:cNvPr id="5" name="Right Brace 4"/>
            <p:cNvSpPr/>
            <p:nvPr/>
          </p:nvSpPr>
          <p:spPr>
            <a:xfrm>
              <a:off x="1371601" y="2025134"/>
              <a:ext cx="1752600" cy="1239798"/>
            </a:xfrm>
            <a:prstGeom prst="rightBrace">
              <a:avLst>
                <a:gd name="adj1" fmla="val 0"/>
                <a:gd name="adj2" fmla="val 50000"/>
              </a:avLst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48000" y="2494002"/>
              <a:ext cx="12263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</a:rPr>
                <a:t>Divide step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029200" y="3200400"/>
            <a:ext cx="3962400" cy="2819400"/>
            <a:chOff x="1808973" y="1295400"/>
            <a:chExt cx="3962400" cy="2819400"/>
          </a:xfrm>
        </p:grpSpPr>
        <p:sp>
          <p:nvSpPr>
            <p:cNvPr id="9" name="Right Brace 8"/>
            <p:cNvSpPr/>
            <p:nvPr/>
          </p:nvSpPr>
          <p:spPr>
            <a:xfrm>
              <a:off x="1808973" y="1295400"/>
              <a:ext cx="1676400" cy="2819400"/>
            </a:xfrm>
            <a:prstGeom prst="rightBrace">
              <a:avLst>
                <a:gd name="adj1" fmla="val 646"/>
                <a:gd name="adj2" fmla="val 50000"/>
              </a:avLst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29000" y="2678668"/>
              <a:ext cx="23423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</a:rPr>
                <a:t>Combine/conquer step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160754" y="4126468"/>
                <a:ext cx="2036327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/>
                      </a:rPr>
                      <m:t>𝑶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/>
                          </a:rPr>
                          <m:t>𝐏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 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1" i="0" smtClean="0">
                            <a:latin typeface="Cambria Math"/>
                          </a:rPr>
                          <m:t>𝐏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time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0754" y="4126468"/>
                <a:ext cx="2036327" cy="369332"/>
              </a:xfrm>
              <a:prstGeom prst="rect">
                <a:avLst/>
              </a:prstGeom>
              <a:blipFill>
                <a:blip r:embed="rId6"/>
                <a:stretch>
                  <a:fillRect t="-6452" r="-1242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172200" y="1981200"/>
                <a:ext cx="2526846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/>
                      </a:rPr>
                      <m:t>𝑶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/>
                          </a:rPr>
                          <m:t>𝐏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+ 2 </a:t>
                </a:r>
                <a:r>
                  <a:rPr lang="en-US" b="1" dirty="0"/>
                  <a:t>T</a:t>
                </a:r>
                <a:r>
                  <a:rPr lang="en-US" dirty="0"/>
                  <a:t>(|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/>
                      </a:rPr>
                      <m:t>𝐏</m:t>
                    </m:r>
                  </m:oMath>
                </a14:m>
                <a:r>
                  <a:rPr lang="en-US" dirty="0"/>
                  <a:t>|/2) time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1981200"/>
                <a:ext cx="2526846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362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802889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11" grpId="0" animBg="1"/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Running time </a:t>
            </a:r>
            <a:r>
              <a:rPr lang="en-US" sz="3600" b="1" dirty="0"/>
              <a:t>of the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34400" cy="4525963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sz="2000" dirty="0"/>
                  <a:t>What is the recurrence for running time?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     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 = c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 log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  +  2 </a:t>
                </a:r>
                <a:r>
                  <a:rPr lang="en-US" sz="2000" b="1" dirty="0"/>
                  <a:t>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/2)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          </a:t>
                </a:r>
                <a:r>
                  <a:rPr lang="en-US" sz="2000" b="1" dirty="0"/>
                  <a:t>        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    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 = </a:t>
                </a:r>
                <a:r>
                  <a:rPr lang="en-US" sz="2000" b="1" i="1" dirty="0"/>
                  <a:t>O</a:t>
                </a:r>
                <a:r>
                  <a:rPr lang="en-US" sz="2000" dirty="0"/>
                  <a:t>(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log</m:t>
                        </m:r>
                      </m:e>
                      <m:sup>
                        <m:r>
                          <a:rPr lang="en-US" sz="20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</a:t>
                </a: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Theorem:</a:t>
                </a:r>
              </a:p>
              <a:p>
                <a:pPr marL="0" indent="0">
                  <a:buNone/>
                </a:pPr>
                <a:r>
                  <a:rPr lang="en-US" sz="2000" dirty="0"/>
                  <a:t>There exists an </a:t>
                </a:r>
                <a:r>
                  <a:rPr lang="en-US" sz="2000" b="1" i="1" dirty="0"/>
                  <a:t>O</a:t>
                </a:r>
                <a:r>
                  <a:rPr lang="en-US" sz="2000" dirty="0"/>
                  <a:t>(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log</m:t>
                        </m:r>
                      </m:e>
                      <m:sup>
                        <m:r>
                          <a:rPr lang="en-US" sz="200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 time </a:t>
                </a:r>
                <a:r>
                  <a:rPr lang="en-US" sz="2000" dirty="0"/>
                  <a:t>algorithm  to compute the closest pair distance of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points in plane.</a:t>
                </a:r>
                <a:endParaRPr lang="en-US" sz="2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34400" cy="4525963"/>
              </a:xfrm>
              <a:blipFill>
                <a:blip r:embed="rId5"/>
                <a:stretch>
                  <a:fillRect l="-714" t="-809" r="-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286000" y="2286000"/>
            <a:ext cx="1066800" cy="6096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5" idx="5"/>
          </p:cNvCxnSpPr>
          <p:nvPr/>
        </p:nvCxnSpPr>
        <p:spPr>
          <a:xfrm>
            <a:off x="3196571" y="2806326"/>
            <a:ext cx="1756429" cy="394074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own Arrow 10"/>
          <p:cNvSpPr/>
          <p:nvPr/>
        </p:nvSpPr>
        <p:spPr>
          <a:xfrm>
            <a:off x="4952999" y="3276600"/>
            <a:ext cx="503215" cy="76200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953000" y="4038600"/>
                <a:ext cx="503215" cy="400110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c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4038600"/>
                <a:ext cx="503215" cy="400110"/>
              </a:xfrm>
              <a:prstGeom prst="rect">
                <a:avLst/>
              </a:prstGeom>
              <a:blipFill>
                <a:blip r:embed="rId6"/>
                <a:stretch>
                  <a:fillRect l="-11905" t="-7463" b="-238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400045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11" grpId="0" animBg="1"/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/>
          <p:cNvSpPr/>
          <p:nvPr/>
        </p:nvSpPr>
        <p:spPr>
          <a:xfrm>
            <a:off x="4610100" y="1623218"/>
            <a:ext cx="381000" cy="45259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191000" y="1600199"/>
            <a:ext cx="381000" cy="45259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4000" b="1" dirty="0"/>
                  <a:t>The </a:t>
                </a:r>
                <a:r>
                  <a:rPr lang="en-US" sz="4000" b="1" dirty="0">
                    <a:solidFill>
                      <a:srgbClr val="7030A0"/>
                    </a:solidFill>
                  </a:rPr>
                  <a:t>conquer</a:t>
                </a:r>
                <a:r>
                  <a:rPr lang="en-US" sz="4000" b="1" dirty="0"/>
                  <a:t> step in </a:t>
                </a:r>
                <a:r>
                  <a:rPr lang="en-US" sz="4000" b="1" i="1" dirty="0"/>
                  <a:t>O</a:t>
                </a:r>
                <a:r>
                  <a:rPr lang="en-US" sz="4000" dirty="0"/>
                  <a:t>(</a:t>
                </a:r>
                <a14:m>
                  <m:oMath xmlns:m="http://schemas.openxmlformats.org/officeDocument/2006/math">
                    <m:r>
                      <a:rPr lang="en-US" sz="4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4000" dirty="0"/>
                  <a:t>) </a:t>
                </a:r>
                <a:r>
                  <a:rPr lang="en-US" sz="4000" b="1" dirty="0"/>
                  <a:t>time</a:t>
                </a:r>
                <a:r>
                  <a:rPr lang="en-US" sz="4000" dirty="0"/>
                  <a:t> 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5"/>
                <a:stretch>
                  <a:fillRect b="-31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276600" y="2895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6576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629400" y="3505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267200" y="5105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60198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6019800" y="5257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5181600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4" name="Straight Arrow Connector 43"/>
          <p:cNvCxnSpPr>
            <a:stCxn id="49" idx="1"/>
            <a:endCxn id="56" idx="7"/>
          </p:cNvCxnSpPr>
          <p:nvPr/>
        </p:nvCxnSpPr>
        <p:spPr>
          <a:xfrm flipH="1" flipV="1">
            <a:off x="1741441" y="3211559"/>
            <a:ext cx="250918" cy="7620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31242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2743200" y="3657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69342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6477000" y="2590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5105400" y="5410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1581051" y="3276600"/>
                <a:ext cx="4763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𝑳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1051" y="3276600"/>
                <a:ext cx="476349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333" r="-1645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Oval 46"/>
          <p:cNvSpPr/>
          <p:nvPr/>
        </p:nvSpPr>
        <p:spPr>
          <a:xfrm>
            <a:off x="2438400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981200" y="3276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133600" y="3962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676400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7" name="Oval 56"/>
          <p:cNvSpPr/>
          <p:nvPr/>
        </p:nvSpPr>
        <p:spPr>
          <a:xfrm>
            <a:off x="19050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8" name="Oval 57"/>
          <p:cNvSpPr/>
          <p:nvPr/>
        </p:nvSpPr>
        <p:spPr>
          <a:xfrm>
            <a:off x="1752600" y="2514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9" name="Oval 58"/>
          <p:cNvSpPr/>
          <p:nvPr/>
        </p:nvSpPr>
        <p:spPr>
          <a:xfrm>
            <a:off x="4267200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0" name="Oval 59"/>
          <p:cNvSpPr/>
          <p:nvPr/>
        </p:nvSpPr>
        <p:spPr>
          <a:xfrm>
            <a:off x="5486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1" name="Oval 60"/>
          <p:cNvSpPr/>
          <p:nvPr/>
        </p:nvSpPr>
        <p:spPr>
          <a:xfrm>
            <a:off x="54864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2" name="Oval 61"/>
          <p:cNvSpPr/>
          <p:nvPr/>
        </p:nvSpPr>
        <p:spPr>
          <a:xfrm>
            <a:off x="5638800" y="5562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3" name="Oval 62"/>
          <p:cNvSpPr/>
          <p:nvPr/>
        </p:nvSpPr>
        <p:spPr>
          <a:xfrm>
            <a:off x="5791200" y="182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4" name="Oval 63"/>
          <p:cNvSpPr/>
          <p:nvPr/>
        </p:nvSpPr>
        <p:spPr>
          <a:xfrm>
            <a:off x="6629400" y="182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5" name="Oval 64"/>
          <p:cNvSpPr/>
          <p:nvPr/>
        </p:nvSpPr>
        <p:spPr>
          <a:xfrm>
            <a:off x="7772400" y="3124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6" name="Oval 65"/>
          <p:cNvSpPr/>
          <p:nvPr/>
        </p:nvSpPr>
        <p:spPr>
          <a:xfrm>
            <a:off x="7924800" y="4038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7" name="Oval 66"/>
          <p:cNvSpPr/>
          <p:nvPr/>
        </p:nvSpPr>
        <p:spPr>
          <a:xfrm>
            <a:off x="7924800" y="2057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8" name="Oval 67"/>
          <p:cNvSpPr/>
          <p:nvPr/>
        </p:nvSpPr>
        <p:spPr>
          <a:xfrm>
            <a:off x="77724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70" name="Straight Arrow Connector 69"/>
          <p:cNvCxnSpPr>
            <a:endCxn id="62" idx="6"/>
          </p:cNvCxnSpPr>
          <p:nvPr/>
        </p:nvCxnSpPr>
        <p:spPr>
          <a:xfrm flipH="1">
            <a:off x="5715000" y="5334000"/>
            <a:ext cx="304800" cy="26670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5715000" y="5421868"/>
                <a:ext cx="4987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𝑹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0" y="5421868"/>
                <a:ext cx="498791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1604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Oval 74"/>
          <p:cNvSpPr/>
          <p:nvPr/>
        </p:nvSpPr>
        <p:spPr>
          <a:xfrm>
            <a:off x="13716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6" name="Oval 75"/>
          <p:cNvSpPr/>
          <p:nvPr/>
        </p:nvSpPr>
        <p:spPr>
          <a:xfrm>
            <a:off x="838200" y="5791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7" name="Oval 76"/>
          <p:cNvSpPr/>
          <p:nvPr/>
        </p:nvSpPr>
        <p:spPr>
          <a:xfrm>
            <a:off x="42672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4419600" y="563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4800600" y="5867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/>
          <p:cNvSpPr/>
          <p:nvPr/>
        </p:nvSpPr>
        <p:spPr>
          <a:xfrm>
            <a:off x="4838700" y="5257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/>
          <p:cNvSpPr/>
          <p:nvPr/>
        </p:nvSpPr>
        <p:spPr>
          <a:xfrm>
            <a:off x="44196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Oval 82"/>
          <p:cNvSpPr/>
          <p:nvPr/>
        </p:nvSpPr>
        <p:spPr>
          <a:xfrm>
            <a:off x="4724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Oval 83"/>
          <p:cNvSpPr/>
          <p:nvPr/>
        </p:nvSpPr>
        <p:spPr>
          <a:xfrm>
            <a:off x="4724400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4267200" y="2743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4038600" y="3429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Oval 86"/>
          <p:cNvSpPr/>
          <p:nvPr/>
        </p:nvSpPr>
        <p:spPr>
          <a:xfrm>
            <a:off x="5181600" y="3581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191000" y="1600199"/>
            <a:ext cx="0" cy="44958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4964151" y="1600200"/>
            <a:ext cx="0" cy="44958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>
            <a:off x="4572000" y="6096000"/>
            <a:ext cx="392151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4552851" y="6096000"/>
                <a:ext cx="3722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𝜹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2851" y="6096000"/>
                <a:ext cx="37221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4191000" y="6107668"/>
                <a:ext cx="3722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𝜹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6107668"/>
                <a:ext cx="37221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Straight Arrow Connector 89"/>
          <p:cNvCxnSpPr/>
          <p:nvPr/>
        </p:nvCxnSpPr>
        <p:spPr>
          <a:xfrm flipH="1">
            <a:off x="4179849" y="6096000"/>
            <a:ext cx="392151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3" idx="0"/>
            <a:endCxn id="3" idx="2"/>
          </p:cNvCxnSpPr>
          <p:nvPr/>
        </p:nvCxnSpPr>
        <p:spPr>
          <a:xfrm>
            <a:off x="4572000" y="1600200"/>
            <a:ext cx="0" cy="4525963"/>
          </a:xfrm>
          <a:prstGeom prst="line">
            <a:avLst/>
          </a:pr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4724400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Oval 93"/>
          <p:cNvSpPr/>
          <p:nvPr/>
        </p:nvSpPr>
        <p:spPr>
          <a:xfrm>
            <a:off x="4724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17" name="Oval 116"/>
          <p:cNvSpPr/>
          <p:nvPr/>
        </p:nvSpPr>
        <p:spPr>
          <a:xfrm>
            <a:off x="4876800" y="4191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9" name="Oval 118"/>
          <p:cNvSpPr/>
          <p:nvPr/>
        </p:nvSpPr>
        <p:spPr>
          <a:xfrm>
            <a:off x="4648200" y="4724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4724400" y="3733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Oval 105"/>
          <p:cNvSpPr/>
          <p:nvPr/>
        </p:nvSpPr>
        <p:spPr>
          <a:xfrm>
            <a:off x="4876800" y="2057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Oval 106"/>
          <p:cNvSpPr/>
          <p:nvPr/>
        </p:nvSpPr>
        <p:spPr>
          <a:xfrm>
            <a:off x="4648200" y="1676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Oval 107"/>
          <p:cNvSpPr/>
          <p:nvPr/>
        </p:nvSpPr>
        <p:spPr>
          <a:xfrm>
            <a:off x="4343400" y="1676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Oval 108"/>
          <p:cNvSpPr/>
          <p:nvPr/>
        </p:nvSpPr>
        <p:spPr>
          <a:xfrm>
            <a:off x="4419600" y="3352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8" name="Group 137"/>
          <p:cNvGrpSpPr/>
          <p:nvPr/>
        </p:nvGrpSpPr>
        <p:grpSpPr>
          <a:xfrm>
            <a:off x="4305300" y="1741441"/>
            <a:ext cx="152400" cy="3897359"/>
            <a:chOff x="4305300" y="1741441"/>
            <a:chExt cx="152400" cy="3897359"/>
          </a:xfrm>
        </p:grpSpPr>
        <p:cxnSp>
          <p:nvCxnSpPr>
            <p:cNvPr id="12" name="Straight Connector 11"/>
            <p:cNvCxnSpPr>
              <a:stCxn id="78" idx="0"/>
              <a:endCxn id="38" idx="4"/>
            </p:cNvCxnSpPr>
            <p:nvPr/>
          </p:nvCxnSpPr>
          <p:spPr>
            <a:xfrm flipH="1" flipV="1">
              <a:off x="4305300" y="5181600"/>
              <a:ext cx="152400" cy="457200"/>
            </a:xfrm>
            <a:prstGeom prst="line">
              <a:avLst/>
            </a:prstGeom>
            <a:ln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>
              <a:stCxn id="38" idx="7"/>
              <a:endCxn id="81" idx="3"/>
            </p:cNvCxnSpPr>
            <p:nvPr/>
          </p:nvCxnSpPr>
          <p:spPr>
            <a:xfrm flipV="1">
              <a:off x="4332241" y="4560841"/>
              <a:ext cx="98518" cy="555718"/>
            </a:xfrm>
            <a:prstGeom prst="line">
              <a:avLst/>
            </a:prstGeom>
            <a:ln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>
              <a:stCxn id="77" idx="4"/>
              <a:endCxn id="81" idx="1"/>
            </p:cNvCxnSpPr>
            <p:nvPr/>
          </p:nvCxnSpPr>
          <p:spPr>
            <a:xfrm>
              <a:off x="4305300" y="3962400"/>
              <a:ext cx="125459" cy="544559"/>
            </a:xfrm>
            <a:prstGeom prst="line">
              <a:avLst/>
            </a:prstGeom>
            <a:ln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109" idx="2"/>
              <a:endCxn id="77" idx="0"/>
            </p:cNvCxnSpPr>
            <p:nvPr/>
          </p:nvCxnSpPr>
          <p:spPr>
            <a:xfrm flipH="1">
              <a:off x="4305300" y="3390900"/>
              <a:ext cx="114300" cy="495300"/>
            </a:xfrm>
            <a:prstGeom prst="line">
              <a:avLst/>
            </a:prstGeom>
            <a:ln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>
              <a:stCxn id="85" idx="4"/>
              <a:endCxn id="109" idx="0"/>
            </p:cNvCxnSpPr>
            <p:nvPr/>
          </p:nvCxnSpPr>
          <p:spPr>
            <a:xfrm>
              <a:off x="4305300" y="2819400"/>
              <a:ext cx="152400" cy="533400"/>
            </a:xfrm>
            <a:prstGeom prst="line">
              <a:avLst/>
            </a:prstGeom>
            <a:ln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>
              <a:stCxn id="59" idx="4"/>
              <a:endCxn id="85" idx="0"/>
            </p:cNvCxnSpPr>
            <p:nvPr/>
          </p:nvCxnSpPr>
          <p:spPr>
            <a:xfrm>
              <a:off x="4305300" y="2286000"/>
              <a:ext cx="0" cy="457200"/>
            </a:xfrm>
            <a:prstGeom prst="line">
              <a:avLst/>
            </a:prstGeom>
            <a:ln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>
              <a:stCxn id="108" idx="3"/>
              <a:endCxn id="59" idx="0"/>
            </p:cNvCxnSpPr>
            <p:nvPr/>
          </p:nvCxnSpPr>
          <p:spPr>
            <a:xfrm flipH="1">
              <a:off x="4305300" y="1741441"/>
              <a:ext cx="49259" cy="468359"/>
            </a:xfrm>
            <a:prstGeom prst="line">
              <a:avLst/>
            </a:prstGeom>
            <a:ln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9" name="Group 138"/>
          <p:cNvGrpSpPr/>
          <p:nvPr/>
        </p:nvGrpSpPr>
        <p:grpSpPr>
          <a:xfrm>
            <a:off x="4686300" y="1714500"/>
            <a:ext cx="201659" cy="4152900"/>
            <a:chOff x="4686300" y="1714500"/>
            <a:chExt cx="201659" cy="4152900"/>
          </a:xfrm>
        </p:grpSpPr>
        <p:cxnSp>
          <p:nvCxnSpPr>
            <p:cNvPr id="125" name="Straight Connector 124"/>
            <p:cNvCxnSpPr>
              <a:stCxn id="79" idx="0"/>
              <a:endCxn id="80" idx="4"/>
            </p:cNvCxnSpPr>
            <p:nvPr/>
          </p:nvCxnSpPr>
          <p:spPr>
            <a:xfrm flipV="1">
              <a:off x="4838700" y="5334000"/>
              <a:ext cx="38100" cy="53340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>
              <a:stCxn id="80" idx="4"/>
              <a:endCxn id="119" idx="5"/>
            </p:cNvCxnSpPr>
            <p:nvPr/>
          </p:nvCxnSpPr>
          <p:spPr>
            <a:xfrm flipH="1" flipV="1">
              <a:off x="4713241" y="4789441"/>
              <a:ext cx="163559" cy="544559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>
              <a:stCxn id="119" idx="0"/>
              <a:endCxn id="117" idx="3"/>
            </p:cNvCxnSpPr>
            <p:nvPr/>
          </p:nvCxnSpPr>
          <p:spPr>
            <a:xfrm flipV="1">
              <a:off x="4686300" y="4256041"/>
              <a:ext cx="201659" cy="468359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>
              <a:stCxn id="117" idx="1"/>
              <a:endCxn id="105" idx="5"/>
            </p:cNvCxnSpPr>
            <p:nvPr/>
          </p:nvCxnSpPr>
          <p:spPr>
            <a:xfrm flipH="1" flipV="1">
              <a:off x="4789441" y="3798841"/>
              <a:ext cx="98518" cy="403318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>
              <a:stCxn id="105" idx="1"/>
              <a:endCxn id="94" idx="5"/>
            </p:cNvCxnSpPr>
            <p:nvPr/>
          </p:nvCxnSpPr>
          <p:spPr>
            <a:xfrm flipV="1">
              <a:off x="4735559" y="3113041"/>
              <a:ext cx="53882" cy="631918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>
              <a:stCxn id="94" idx="0"/>
            </p:cNvCxnSpPr>
            <p:nvPr/>
          </p:nvCxnSpPr>
          <p:spPr>
            <a:xfrm flipV="1">
              <a:off x="4762500" y="2514601"/>
              <a:ext cx="5575" cy="533399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>
              <a:stCxn id="93" idx="0"/>
              <a:endCxn id="106" idx="3"/>
            </p:cNvCxnSpPr>
            <p:nvPr/>
          </p:nvCxnSpPr>
          <p:spPr>
            <a:xfrm flipV="1">
              <a:off x="4762500" y="2122441"/>
              <a:ext cx="125459" cy="315959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>
              <a:stCxn id="106" idx="3"/>
              <a:endCxn id="107" idx="6"/>
            </p:cNvCxnSpPr>
            <p:nvPr/>
          </p:nvCxnSpPr>
          <p:spPr>
            <a:xfrm flipH="1" flipV="1">
              <a:off x="4724400" y="1714500"/>
              <a:ext cx="163559" cy="407941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5" name="TextBox 154"/>
          <p:cNvSpPr txBox="1"/>
          <p:nvPr/>
        </p:nvSpPr>
        <p:spPr>
          <a:xfrm>
            <a:off x="3048000" y="1219200"/>
            <a:ext cx="3413178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If the two strips are already sorted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0D71199B-B8B0-A14A-9B8C-CC7145226FDD}"/>
                  </a:ext>
                </a:extLst>
              </p:cNvPr>
              <p:cNvSpPr txBox="1"/>
              <p:nvPr/>
            </p:nvSpPr>
            <p:spPr>
              <a:xfrm>
                <a:off x="3657600" y="6400800"/>
                <a:ext cx="1800365" cy="3693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𝜹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b="1" dirty="0">
                    <a:sym typeface="Wingdings" panose="05000000000000000000" pitchFamily="2" charset="2"/>
                  </a:rPr>
                  <a:t>  min</a:t>
                </a:r>
                <a:r>
                  <a:rPr lang="en-US" dirty="0">
                    <a:sym typeface="Wingdings" panose="05000000000000000000" pitchFamily="2" charset="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sub>
                    </m:sSub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𝑹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0D71199B-B8B0-A14A-9B8C-CC7145226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6400800"/>
                <a:ext cx="1800365" cy="369332"/>
              </a:xfrm>
              <a:prstGeom prst="rect">
                <a:avLst/>
              </a:prstGeom>
              <a:blipFill>
                <a:blip r:embed="rId10"/>
                <a:stretch>
                  <a:fillRect t="-3333" r="-1399" b="-233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76560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3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3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Inspiration</a:t>
            </a:r>
            <a:r>
              <a:rPr lang="en-US" sz="3600" b="1" dirty="0"/>
              <a:t> from </a:t>
            </a:r>
            <a:r>
              <a:rPr lang="en-US" sz="3600" b="1" dirty="0">
                <a:solidFill>
                  <a:srgbClr val="006C31"/>
                </a:solidFill>
              </a:rPr>
              <a:t>Merge sort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419600" y="3276600"/>
            <a:ext cx="457200" cy="45720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3352800" y="4419600"/>
            <a:ext cx="2590800" cy="457200"/>
            <a:chOff x="3352800" y="3962400"/>
            <a:chExt cx="2590800" cy="457200"/>
          </a:xfrm>
        </p:grpSpPr>
        <p:sp>
          <p:nvSpPr>
            <p:cNvPr id="6" name="Oval 5"/>
            <p:cNvSpPr/>
            <p:nvPr/>
          </p:nvSpPr>
          <p:spPr>
            <a:xfrm>
              <a:off x="3352800" y="3962400"/>
              <a:ext cx="457200" cy="4572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5486400" y="3962400"/>
              <a:ext cx="457200" cy="4572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638800" y="3352800"/>
            <a:ext cx="228600" cy="914400"/>
            <a:chOff x="6705600" y="2514600"/>
            <a:chExt cx="228600" cy="914400"/>
          </a:xfrm>
        </p:grpSpPr>
        <p:sp>
          <p:nvSpPr>
            <p:cNvPr id="8" name="Rectangle 7"/>
            <p:cNvSpPr/>
            <p:nvPr/>
          </p:nvSpPr>
          <p:spPr>
            <a:xfrm>
              <a:off x="6705600" y="2514600"/>
              <a:ext cx="228600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>
              <a:stCxn id="8" idx="1"/>
              <a:endCxn id="8" idx="3"/>
            </p:cNvCxnSpPr>
            <p:nvPr/>
          </p:nvCxnSpPr>
          <p:spPr>
            <a:xfrm>
              <a:off x="6705600" y="297180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705600" y="274320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705600" y="320040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3743045" y="3666845"/>
            <a:ext cx="1810310" cy="819710"/>
            <a:chOff x="3743045" y="3209645"/>
            <a:chExt cx="1810310" cy="819710"/>
          </a:xfrm>
        </p:grpSpPr>
        <p:cxnSp>
          <p:nvCxnSpPr>
            <p:cNvPr id="17" name="Straight Arrow Connector 16"/>
            <p:cNvCxnSpPr>
              <a:stCxn id="5" idx="3"/>
              <a:endCxn id="6" idx="7"/>
            </p:cNvCxnSpPr>
            <p:nvPr/>
          </p:nvCxnSpPr>
          <p:spPr>
            <a:xfrm flipH="1">
              <a:off x="3743045" y="3209645"/>
              <a:ext cx="743510" cy="81971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5" idx="5"/>
              <a:endCxn id="7" idx="1"/>
            </p:cNvCxnSpPr>
            <p:nvPr/>
          </p:nvCxnSpPr>
          <p:spPr>
            <a:xfrm>
              <a:off x="4809845" y="3209645"/>
              <a:ext cx="743510" cy="81971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3429000" y="3352800"/>
            <a:ext cx="228600" cy="914400"/>
            <a:chOff x="6705600" y="2514600"/>
            <a:chExt cx="228600" cy="914400"/>
          </a:xfrm>
        </p:grpSpPr>
        <p:sp>
          <p:nvSpPr>
            <p:cNvPr id="24" name="Rectangle 23"/>
            <p:cNvSpPr/>
            <p:nvPr/>
          </p:nvSpPr>
          <p:spPr>
            <a:xfrm>
              <a:off x="6705600" y="2514600"/>
              <a:ext cx="228600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/>
            <p:cNvCxnSpPr>
              <a:stCxn id="24" idx="1"/>
              <a:endCxn id="24" idx="3"/>
            </p:cNvCxnSpPr>
            <p:nvPr/>
          </p:nvCxnSpPr>
          <p:spPr>
            <a:xfrm>
              <a:off x="6705600" y="297180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6705600" y="274320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6705600" y="320040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4572000" y="1371600"/>
            <a:ext cx="228600" cy="1828800"/>
            <a:chOff x="4572000" y="914400"/>
            <a:chExt cx="228600" cy="1828800"/>
          </a:xfrm>
        </p:grpSpPr>
        <p:grpSp>
          <p:nvGrpSpPr>
            <p:cNvPr id="28" name="Group 27"/>
            <p:cNvGrpSpPr/>
            <p:nvPr/>
          </p:nvGrpSpPr>
          <p:grpSpPr>
            <a:xfrm>
              <a:off x="4572000" y="914400"/>
              <a:ext cx="228600" cy="1828800"/>
              <a:chOff x="6705600" y="1600200"/>
              <a:chExt cx="228600" cy="1828800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6705600" y="1600200"/>
                <a:ext cx="228600" cy="18288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" name="Straight Connector 29"/>
              <p:cNvCxnSpPr>
                <a:stCxn id="29" idx="1"/>
                <a:endCxn id="29" idx="3"/>
              </p:cNvCxnSpPr>
              <p:nvPr/>
            </p:nvCxnSpPr>
            <p:spPr>
              <a:xfrm>
                <a:off x="6705600" y="2514600"/>
                <a:ext cx="228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6705600" y="2743200"/>
                <a:ext cx="228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6705600" y="3200400"/>
                <a:ext cx="228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" name="Straight Connector 33"/>
            <p:cNvCxnSpPr/>
            <p:nvPr/>
          </p:nvCxnSpPr>
          <p:spPr>
            <a:xfrm>
              <a:off x="4572000" y="228600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4572000" y="160020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4572000" y="137160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4572000" y="114300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Left-Right Arrow 8"/>
          <p:cNvSpPr/>
          <p:nvPr/>
        </p:nvSpPr>
        <p:spPr>
          <a:xfrm>
            <a:off x="3660648" y="3674046"/>
            <a:ext cx="1978152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Merge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46699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80461-26F0-B346-B1A7-1AD2A0BED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6C31"/>
                </a:solidFill>
              </a:rPr>
              <a:t>Homework </a:t>
            </a:r>
            <a:r>
              <a:rPr lang="en-US" b="1" dirty="0">
                <a:solidFill>
                  <a:srgbClr val="0070C0"/>
                </a:solidFill>
              </a:rPr>
              <a:t>1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FF7787-5B6D-5845-8E72-6175FE3113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Make sincere attempts to execute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conquer</a:t>
                </a:r>
                <a:r>
                  <a:rPr lang="en-US" sz="2400" b="1" dirty="0"/>
                  <a:t> step in </a:t>
                </a:r>
                <a:r>
                  <a:rPr lang="en-US" sz="2400" b="1" i="1" dirty="0"/>
                  <a:t>O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 time. 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FF7787-5B6D-5845-8E72-6175FE3113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0" r="-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2E2FFB-F993-704F-9D49-BEE6528BE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607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1B89B921-D39E-5EA7-8282-67E580B12C0C}"/>
              </a:ext>
            </a:extLst>
          </p:cNvPr>
          <p:cNvSpPr/>
          <p:nvPr/>
        </p:nvSpPr>
        <p:spPr>
          <a:xfrm>
            <a:off x="0" y="2590800"/>
            <a:ext cx="457200" cy="68437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60C1738-4DB1-BE48-BC13-798AEF7476A2}"/>
              </a:ext>
            </a:extLst>
          </p:cNvPr>
          <p:cNvSpPr/>
          <p:nvPr/>
        </p:nvSpPr>
        <p:spPr>
          <a:xfrm>
            <a:off x="0" y="4040030"/>
            <a:ext cx="457200" cy="68437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An Overview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0"/>
            <a:ext cx="8991600" cy="4525963"/>
          </a:xfrm>
        </p:spPr>
        <p:txBody>
          <a:bodyPr/>
          <a:lstStyle/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 </a:t>
            </a:r>
            <a:r>
              <a:rPr lang="en-US" sz="2000" b="1" dirty="0">
                <a:solidFill>
                  <a:srgbClr val="C00000"/>
                </a:solidFill>
              </a:rPr>
              <a:t>Divide</a:t>
            </a:r>
            <a:r>
              <a:rPr lang="en-US" sz="2000" dirty="0"/>
              <a:t> the problem instance into two or more instances  of the same problem.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 </a:t>
            </a:r>
            <a:r>
              <a:rPr lang="en-US" sz="2000" dirty="0"/>
              <a:t>Solve each smaller instance  </a:t>
            </a:r>
            <a:r>
              <a:rPr lang="en-US" sz="2000" b="1" u="sng" dirty="0">
                <a:solidFill>
                  <a:srgbClr val="7030A0"/>
                </a:solidFill>
              </a:rPr>
              <a:t>recursively</a:t>
            </a:r>
            <a:r>
              <a:rPr lang="en-US" sz="2000" dirty="0">
                <a:solidFill>
                  <a:srgbClr val="7030A0"/>
                </a:solidFill>
              </a:rPr>
              <a:t> </a:t>
            </a:r>
            <a:r>
              <a:rPr lang="en-US" sz="2000" dirty="0"/>
              <a:t>(base case suitably defined).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 </a:t>
            </a:r>
            <a:r>
              <a:rPr lang="en-US" sz="2000" b="1" dirty="0">
                <a:solidFill>
                  <a:srgbClr val="C00000"/>
                </a:solidFill>
              </a:rPr>
              <a:t>Combine</a:t>
            </a:r>
            <a:r>
              <a:rPr lang="en-US" sz="2000" dirty="0"/>
              <a:t> the solutions of the smaller instances </a:t>
            </a:r>
          </a:p>
          <a:p>
            <a:pPr marL="0" indent="0">
              <a:buNone/>
            </a:pPr>
            <a:r>
              <a:rPr lang="en-US" sz="2000" dirty="0"/>
              <a:t>         to get the solution of the original instance.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657601" y="2819400"/>
            <a:ext cx="2819399" cy="3810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553200" y="2819400"/>
            <a:ext cx="2819399" cy="3810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581400" y="3505200"/>
            <a:ext cx="1221221" cy="3810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800600" y="3505200"/>
            <a:ext cx="2897621" cy="3810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676400" y="4191000"/>
            <a:ext cx="3886200" cy="3810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5F95D2-BB53-9447-82B5-0D2C548F01AF}"/>
              </a:ext>
            </a:extLst>
          </p:cNvPr>
          <p:cNvSpPr/>
          <p:nvPr/>
        </p:nvSpPr>
        <p:spPr>
          <a:xfrm>
            <a:off x="683779" y="2842419"/>
            <a:ext cx="2897621" cy="3810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BBB239-6358-AB4E-90EA-3552CF7F4D2F}"/>
              </a:ext>
            </a:extLst>
          </p:cNvPr>
          <p:cNvSpPr/>
          <p:nvPr/>
        </p:nvSpPr>
        <p:spPr>
          <a:xfrm>
            <a:off x="609600" y="3429000"/>
            <a:ext cx="2897621" cy="3810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659B59-A57C-854C-9BA1-86C2BBB8812D}"/>
              </a:ext>
            </a:extLst>
          </p:cNvPr>
          <p:cNvSpPr/>
          <p:nvPr/>
        </p:nvSpPr>
        <p:spPr>
          <a:xfrm>
            <a:off x="609601" y="4191000"/>
            <a:ext cx="1219200" cy="3810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37906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2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 animBg="1"/>
      <p:bldP spid="2" grpId="0"/>
      <p:bldP spid="3" grpId="0" uiExpand="1" build="p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133600"/>
            <a:ext cx="7772400" cy="1362075"/>
          </a:xfrm>
        </p:spPr>
        <p:txBody>
          <a:bodyPr/>
          <a:lstStyle/>
          <a:p>
            <a:pPr algn="ctr"/>
            <a:r>
              <a:rPr lang="en-US" sz="4400" dirty="0"/>
              <a:t>problem 2</a:t>
            </a:r>
            <a:br>
              <a:rPr lang="en-US" sz="4400" dirty="0"/>
            </a:br>
            <a:endParaRPr lang="en-US" sz="44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838200" y="2362200"/>
            <a:ext cx="7772400" cy="1500187"/>
          </a:xfrm>
        </p:spPr>
        <p:txBody>
          <a:bodyPr/>
          <a:lstStyle/>
          <a:p>
            <a:pPr algn="ctr"/>
            <a:r>
              <a:rPr lang="en-US" sz="3600" b="1" dirty="0">
                <a:solidFill>
                  <a:srgbClr val="7030A0"/>
                </a:solidFill>
              </a:rPr>
              <a:t>Non-dominated </a:t>
            </a:r>
            <a:r>
              <a:rPr lang="en-US" sz="3600" b="1" dirty="0">
                <a:solidFill>
                  <a:schemeClr val="tx1"/>
                </a:solidFill>
              </a:rPr>
              <a:t>Points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89922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The </a:t>
            </a:r>
            <a:r>
              <a:rPr lang="en-US" sz="3200" b="1" dirty="0">
                <a:solidFill>
                  <a:srgbClr val="7030A0"/>
                </a:solidFill>
              </a:rPr>
              <a:t>Non-Dominated </a:t>
            </a:r>
            <a:r>
              <a:rPr lang="en-US" sz="3200" b="1" dirty="0"/>
              <a:t>Points</a:t>
            </a:r>
            <a:br>
              <a:rPr lang="en-US" sz="3200" b="1" dirty="0"/>
            </a:br>
            <a:br>
              <a:rPr lang="en-US" sz="3200" b="1" dirty="0"/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14400"/>
                <a:ext cx="8229600" cy="52117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 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Definition</a:t>
                </a:r>
                <a:r>
                  <a:rPr lang="en-US" sz="2000" dirty="0"/>
                  <a:t>: point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sz="2000" dirty="0"/>
                  <a:t> is said to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dominate</a:t>
                </a:r>
                <a:r>
                  <a:rPr lang="en-US" sz="2000" dirty="0"/>
                  <a:t> point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𝑞</m:t>
                    </m:r>
                  </m:oMath>
                </a14:m>
                <a:r>
                  <a:rPr lang="en-US" sz="2000" dirty="0"/>
                  <a:t> if</a:t>
                </a:r>
              </a:p>
              <a:p>
                <a:pPr marL="0" indent="0">
                  <a:buNone/>
                </a:pPr>
                <a:r>
                  <a:rPr lang="en-US" sz="2000" dirty="0"/>
                  <a:t>			x(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sz="2000" dirty="0"/>
                  <a:t>) &gt; x(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𝑞</m:t>
                    </m:r>
                  </m:oMath>
                </a14:m>
                <a:r>
                  <a:rPr lang="en-US" sz="2000" dirty="0"/>
                  <a:t>) </a:t>
                </a:r>
              </a:p>
              <a:p>
                <a:pPr marL="0" indent="0">
                  <a:buNone/>
                </a:pPr>
                <a:r>
                  <a:rPr lang="en-US" sz="2000" dirty="0"/>
                  <a:t>		and         y(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sz="2000" dirty="0"/>
                  <a:t>) &gt; y(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𝑞</m:t>
                    </m:r>
                  </m:oMath>
                </a14:m>
                <a:r>
                  <a:rPr lang="en-US" sz="2000" dirty="0"/>
                  <a:t>)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14400"/>
                <a:ext cx="8229600" cy="5211763"/>
              </a:xfr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609600" y="990600"/>
            <a:ext cx="0" cy="5638800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152400" y="6126163"/>
            <a:ext cx="8382000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3619500" y="3810000"/>
            <a:ext cx="1" cy="2316163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endCxn id="81" idx="3"/>
          </p:cNvCxnSpPr>
          <p:nvPr/>
        </p:nvCxnSpPr>
        <p:spPr>
          <a:xfrm>
            <a:off x="609600" y="3798841"/>
            <a:ext cx="2982959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3581400" y="3515112"/>
            <a:ext cx="379786" cy="369332"/>
            <a:chOff x="3581400" y="3515112"/>
            <a:chExt cx="379786" cy="369332"/>
          </a:xfrm>
        </p:grpSpPr>
        <p:sp>
          <p:nvSpPr>
            <p:cNvPr id="81" name="Oval 80"/>
            <p:cNvSpPr/>
            <p:nvPr/>
          </p:nvSpPr>
          <p:spPr>
            <a:xfrm>
              <a:off x="3581400" y="3733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3592559" y="3515112"/>
                  <a:ext cx="3686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𝑝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2559" y="3515112"/>
                  <a:ext cx="368627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oup 22"/>
          <p:cNvGrpSpPr/>
          <p:nvPr/>
        </p:nvGrpSpPr>
        <p:grpSpPr>
          <a:xfrm>
            <a:off x="2743200" y="4503476"/>
            <a:ext cx="369588" cy="369332"/>
            <a:chOff x="2743200" y="4503476"/>
            <a:chExt cx="369588" cy="369332"/>
          </a:xfrm>
        </p:grpSpPr>
        <p:sp>
          <p:nvSpPr>
            <p:cNvPr id="42" name="Oval 41"/>
            <p:cNvSpPr/>
            <p:nvPr/>
          </p:nvSpPr>
          <p:spPr>
            <a:xfrm>
              <a:off x="2743200" y="4724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/>
                <p:cNvSpPr txBox="1"/>
                <p:nvPr/>
              </p:nvSpPr>
              <p:spPr>
                <a:xfrm>
                  <a:off x="2743200" y="4503476"/>
                  <a:ext cx="3695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𝑞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3200" y="4503476"/>
                  <a:ext cx="369588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5"/>
          <p:cNvGrpSpPr/>
          <p:nvPr/>
        </p:nvGrpSpPr>
        <p:grpSpPr>
          <a:xfrm>
            <a:off x="4476751" y="5192689"/>
            <a:ext cx="369588" cy="369332"/>
            <a:chOff x="4476751" y="5192689"/>
            <a:chExt cx="369588" cy="369332"/>
          </a:xfrm>
        </p:grpSpPr>
        <p:sp>
          <p:nvSpPr>
            <p:cNvPr id="62" name="Oval 61"/>
            <p:cNvSpPr/>
            <p:nvPr/>
          </p:nvSpPr>
          <p:spPr>
            <a:xfrm>
              <a:off x="4495800" y="5410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/>
                <p:cNvSpPr txBox="1"/>
                <p:nvPr/>
              </p:nvSpPr>
              <p:spPr>
                <a:xfrm>
                  <a:off x="4476751" y="5192689"/>
                  <a:ext cx="3695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𝑞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6751" y="5192689"/>
                  <a:ext cx="369588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0" name="Rectangle 19"/>
          <p:cNvSpPr/>
          <p:nvPr/>
        </p:nvSpPr>
        <p:spPr>
          <a:xfrm>
            <a:off x="1828800" y="1295400"/>
            <a:ext cx="7620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590800" y="1295400"/>
            <a:ext cx="3276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26576" y="863641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108322" y="6126162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0" y="6103411"/>
                <a:ext cx="7344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(0,0)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103411"/>
                <a:ext cx="734496" cy="369332"/>
              </a:xfrm>
              <a:prstGeom prst="rect">
                <a:avLst/>
              </a:prstGeom>
              <a:blipFill>
                <a:blip r:embed="rId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633948" y="3796040"/>
            <a:ext cx="3009900" cy="2327321"/>
          </a:xfrm>
          <a:prstGeom prst="rect">
            <a:avLst/>
          </a:prstGeom>
          <a:solidFill>
            <a:schemeClr val="tx2">
              <a:lumMod val="20000"/>
              <a:lumOff val="80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86825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1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20" grpId="0" animBg="1"/>
      <p:bldP spid="24" grpId="0" animBg="1"/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The </a:t>
            </a:r>
            <a:r>
              <a:rPr lang="en-US" sz="3200" b="1" dirty="0">
                <a:solidFill>
                  <a:srgbClr val="7030A0"/>
                </a:solidFill>
              </a:rPr>
              <a:t>Non-Dominated </a:t>
            </a:r>
            <a:r>
              <a:rPr lang="en-US" sz="3200" b="1" dirty="0"/>
              <a:t>Points</a:t>
            </a:r>
            <a:br>
              <a:rPr lang="en-US" sz="3200" b="1" dirty="0"/>
            </a:br>
            <a:br>
              <a:rPr lang="en-US" sz="3200" b="1" dirty="0"/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14400"/>
                <a:ext cx="8229600" cy="52117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   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</m:oMath>
                </a14:m>
                <a:r>
                  <a:rPr lang="en-US" sz="2000" dirty="0"/>
                  <a:t> be a set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 points in x-y plane.</a:t>
                </a:r>
              </a:p>
              <a:p>
                <a:pPr marL="0" indent="0">
                  <a:buNone/>
                </a:pPr>
                <a:r>
                  <a:rPr lang="en-US" sz="2000" dirty="0"/>
                  <a:t> 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Definition</a:t>
                </a:r>
                <a:r>
                  <a:rPr lang="en-US" sz="2000" dirty="0"/>
                  <a:t>: point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𝑞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</m:oMath>
                </a14:m>
                <a:r>
                  <a:rPr lang="en-US" sz="2000" dirty="0"/>
                  <a:t> is said to be  a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non-dominated</a:t>
                </a:r>
                <a:r>
                  <a:rPr lang="en-US" sz="2000" dirty="0"/>
                  <a:t> point if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there is no point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</m:oMath>
                </a14:m>
                <a:r>
                  <a:rPr lang="en-US" sz="2000" dirty="0"/>
                  <a:t> such that</a:t>
                </a:r>
              </a:p>
              <a:p>
                <a:pPr marL="0" indent="0">
                  <a:buNone/>
                </a:pPr>
                <a:r>
                  <a:rPr lang="en-US" sz="2000" dirty="0"/>
                  <a:t>			x(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sz="2000" dirty="0"/>
                  <a:t>) &gt; x(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𝑞</m:t>
                    </m:r>
                  </m:oMath>
                </a14:m>
                <a:r>
                  <a:rPr lang="en-US" sz="2000" dirty="0"/>
                  <a:t>) </a:t>
                </a:r>
              </a:p>
              <a:p>
                <a:pPr marL="0" indent="0">
                  <a:buNone/>
                </a:pPr>
                <a:r>
                  <a:rPr lang="en-US" sz="2000" dirty="0"/>
                  <a:t>		and         y(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sz="2000" dirty="0"/>
                  <a:t>) &gt; y(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𝑞</m:t>
                    </m:r>
                  </m:oMath>
                </a14:m>
                <a:r>
                  <a:rPr lang="en-US" sz="2000" dirty="0"/>
                  <a:t>)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Problem</a:t>
                </a:r>
                <a:r>
                  <a:rPr lang="en-US" sz="2000" dirty="0"/>
                  <a:t>: Design an efficient algorithm to compute all non-dominated points </a:t>
                </a:r>
              </a:p>
              <a:p>
                <a:pPr marL="0" indent="0">
                  <a:buNone/>
                </a:pPr>
                <a:r>
                  <a:rPr lang="en-US" sz="2000" dirty="0"/>
                  <a:t>of set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</m:oMath>
                </a14:m>
                <a:r>
                  <a:rPr lang="en-US" sz="2000" dirty="0"/>
                  <a:t>.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chemeClr val="accent6">
                        <a:lumMod val="50000"/>
                      </a:schemeClr>
                    </a:solidFill>
                  </a:rPr>
                  <a:t>Assumption</a:t>
                </a:r>
                <a:r>
                  <a:rPr lang="en-US" sz="2000" dirty="0"/>
                  <a:t>: No 2 points have the same x-coordinates or y-coordinates.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14400"/>
                <a:ext cx="8229600" cy="5211763"/>
              </a:xfrm>
              <a:blipFill>
                <a:blip r:embed="rId5"/>
                <a:stretch>
                  <a:fillRect l="-772" t="-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828800" y="1295400"/>
            <a:ext cx="2514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419600" y="1295400"/>
            <a:ext cx="27432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524000" y="3810000"/>
            <a:ext cx="30480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572000" y="3886200"/>
            <a:ext cx="39624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905000" y="5029200"/>
            <a:ext cx="4246536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151536" y="4999722"/>
            <a:ext cx="39624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02342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The </a:t>
            </a:r>
            <a:r>
              <a:rPr lang="en-US" sz="3200" b="1" dirty="0">
                <a:solidFill>
                  <a:srgbClr val="7030A0"/>
                </a:solidFill>
              </a:rPr>
              <a:t>Non-Dominated </a:t>
            </a:r>
            <a:r>
              <a:rPr lang="en-US" sz="3200" b="1" dirty="0"/>
              <a:t>Points</a:t>
            </a:r>
            <a:br>
              <a:rPr lang="en-US" sz="3200" b="1" dirty="0"/>
            </a:br>
            <a:br>
              <a:rPr lang="en-US" sz="3200" b="1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276600" y="2895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886200" y="4038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324600" y="3505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600200" y="4267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0480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60198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6096000" y="5181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1752600" y="1447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31242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2743200" y="3657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69342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64770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5943600" y="4724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2438400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981200" y="3276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133600" y="3962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676400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7" name="Oval 56"/>
          <p:cNvSpPr/>
          <p:nvPr/>
        </p:nvSpPr>
        <p:spPr>
          <a:xfrm>
            <a:off x="2590800" y="4800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8" name="Oval 57"/>
          <p:cNvSpPr/>
          <p:nvPr/>
        </p:nvSpPr>
        <p:spPr>
          <a:xfrm>
            <a:off x="1447800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9" name="Oval 58"/>
          <p:cNvSpPr/>
          <p:nvPr/>
        </p:nvSpPr>
        <p:spPr>
          <a:xfrm>
            <a:off x="6019800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0" name="Oval 59"/>
          <p:cNvSpPr/>
          <p:nvPr/>
        </p:nvSpPr>
        <p:spPr>
          <a:xfrm>
            <a:off x="5486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1" name="Oval 60"/>
          <p:cNvSpPr/>
          <p:nvPr/>
        </p:nvSpPr>
        <p:spPr>
          <a:xfrm>
            <a:off x="54864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2" name="Oval 61"/>
          <p:cNvSpPr/>
          <p:nvPr/>
        </p:nvSpPr>
        <p:spPr>
          <a:xfrm>
            <a:off x="5638800" y="5562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3" name="Oval 62"/>
          <p:cNvSpPr/>
          <p:nvPr/>
        </p:nvSpPr>
        <p:spPr>
          <a:xfrm>
            <a:off x="2590800" y="1981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4" name="Oval 63"/>
          <p:cNvSpPr/>
          <p:nvPr/>
        </p:nvSpPr>
        <p:spPr>
          <a:xfrm>
            <a:off x="3505200" y="3429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5" name="Oval 64"/>
          <p:cNvSpPr/>
          <p:nvPr/>
        </p:nvSpPr>
        <p:spPr>
          <a:xfrm>
            <a:off x="8458200" y="5486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6" name="Oval 65"/>
          <p:cNvSpPr/>
          <p:nvPr/>
        </p:nvSpPr>
        <p:spPr>
          <a:xfrm>
            <a:off x="7924800" y="4038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7" name="Oval 66"/>
          <p:cNvSpPr/>
          <p:nvPr/>
        </p:nvSpPr>
        <p:spPr>
          <a:xfrm>
            <a:off x="7315200" y="3581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8" name="Oval 67"/>
          <p:cNvSpPr/>
          <p:nvPr/>
        </p:nvSpPr>
        <p:spPr>
          <a:xfrm>
            <a:off x="81534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5" name="Oval 74"/>
          <p:cNvSpPr/>
          <p:nvPr/>
        </p:nvSpPr>
        <p:spPr>
          <a:xfrm>
            <a:off x="13716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6" name="Oval 75"/>
          <p:cNvSpPr/>
          <p:nvPr/>
        </p:nvSpPr>
        <p:spPr>
          <a:xfrm>
            <a:off x="7620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7" name="Oval 76"/>
          <p:cNvSpPr/>
          <p:nvPr/>
        </p:nvSpPr>
        <p:spPr>
          <a:xfrm>
            <a:off x="3962400" y="4267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6400800" y="4267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2667000" y="4114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/>
          <p:cNvSpPr/>
          <p:nvPr/>
        </p:nvSpPr>
        <p:spPr>
          <a:xfrm>
            <a:off x="3048000" y="3352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/>
          <p:cNvSpPr/>
          <p:nvPr/>
        </p:nvSpPr>
        <p:spPr>
          <a:xfrm>
            <a:off x="4343400" y="5715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Oval 81"/>
          <p:cNvSpPr/>
          <p:nvPr/>
        </p:nvSpPr>
        <p:spPr>
          <a:xfrm>
            <a:off x="4876800" y="4191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Oval 82"/>
          <p:cNvSpPr/>
          <p:nvPr/>
        </p:nvSpPr>
        <p:spPr>
          <a:xfrm>
            <a:off x="4724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Oval 83"/>
          <p:cNvSpPr/>
          <p:nvPr/>
        </p:nvSpPr>
        <p:spPr>
          <a:xfrm>
            <a:off x="5867400" y="2743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3657600" y="2514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4191000" y="5105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Oval 86"/>
          <p:cNvSpPr/>
          <p:nvPr/>
        </p:nvSpPr>
        <p:spPr>
          <a:xfrm>
            <a:off x="5181600" y="3733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2" name="Straight Connector 91"/>
          <p:cNvCxnSpPr/>
          <p:nvPr/>
        </p:nvCxnSpPr>
        <p:spPr>
          <a:xfrm>
            <a:off x="609600" y="990600"/>
            <a:ext cx="0" cy="5638800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V="1">
            <a:off x="152400" y="6123589"/>
            <a:ext cx="8534400" cy="2574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226576" y="863641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8108322" y="6126162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0" y="6103411"/>
                <a:ext cx="7344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(0,0)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103411"/>
                <a:ext cx="734496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/>
          <p:cNvSpPr/>
          <p:nvPr/>
        </p:nvSpPr>
        <p:spPr>
          <a:xfrm>
            <a:off x="3238500" y="2857499"/>
            <a:ext cx="152400" cy="15240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" name="Straight Connector 107"/>
          <p:cNvCxnSpPr/>
          <p:nvPr/>
        </p:nvCxnSpPr>
        <p:spPr>
          <a:xfrm>
            <a:off x="3302144" y="2950787"/>
            <a:ext cx="5578" cy="3172802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V="1">
            <a:off x="609600" y="2942202"/>
            <a:ext cx="2667000" cy="1748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V="1">
            <a:off x="609600" y="2557623"/>
            <a:ext cx="3048000" cy="935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H="1">
            <a:off x="3683144" y="2595380"/>
            <a:ext cx="9767" cy="350803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/>
              <p:cNvSpPr txBox="1"/>
              <p:nvPr/>
            </p:nvSpPr>
            <p:spPr>
              <a:xfrm>
                <a:off x="3042055" y="2915711"/>
                <a:ext cx="369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2" name="TextBox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2055" y="2915711"/>
                <a:ext cx="369588" cy="369332"/>
              </a:xfrm>
              <a:prstGeom prst="rect">
                <a:avLst/>
              </a:prstGeom>
              <a:blipFill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Oval 112"/>
          <p:cNvSpPr/>
          <p:nvPr/>
        </p:nvSpPr>
        <p:spPr>
          <a:xfrm>
            <a:off x="7277100" y="3531923"/>
            <a:ext cx="152400" cy="15240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/>
              <p:cNvSpPr txBox="1"/>
              <p:nvPr/>
            </p:nvSpPr>
            <p:spPr>
              <a:xfrm>
                <a:off x="7086600" y="3581400"/>
                <a:ext cx="368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4" name="TextBox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6600" y="3581400"/>
                <a:ext cx="368626" cy="369332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5" name="Straight Connector 114"/>
          <p:cNvCxnSpPr/>
          <p:nvPr/>
        </p:nvCxnSpPr>
        <p:spPr>
          <a:xfrm flipV="1">
            <a:off x="609599" y="3608909"/>
            <a:ext cx="6705601" cy="2196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7352819" y="3638543"/>
            <a:ext cx="26025" cy="2485046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633948" y="2948214"/>
            <a:ext cx="2668196" cy="3175148"/>
          </a:xfrm>
          <a:prstGeom prst="rect">
            <a:avLst/>
          </a:prstGeom>
          <a:solidFill>
            <a:schemeClr val="tx2">
              <a:lumMod val="20000"/>
              <a:lumOff val="80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609599" y="2557622"/>
            <a:ext cx="3066350" cy="3598703"/>
          </a:xfrm>
          <a:prstGeom prst="rect">
            <a:avLst/>
          </a:prstGeom>
          <a:solidFill>
            <a:schemeClr val="tx2">
              <a:lumMod val="20000"/>
              <a:lumOff val="80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627950" y="3622270"/>
            <a:ext cx="6724869" cy="2471157"/>
          </a:xfrm>
          <a:prstGeom prst="rect">
            <a:avLst/>
          </a:prstGeom>
          <a:solidFill>
            <a:schemeClr val="tx2">
              <a:lumMod val="20000"/>
              <a:lumOff val="80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07D9ADE-E15A-3054-D02F-AE7060C6D852}"/>
              </a:ext>
            </a:extLst>
          </p:cNvPr>
          <p:cNvSpPr/>
          <p:nvPr/>
        </p:nvSpPr>
        <p:spPr>
          <a:xfrm>
            <a:off x="6400800" y="2981652"/>
            <a:ext cx="207130" cy="21875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2E61BC2-09D8-DAC7-FB62-11FE491D6CE9}"/>
              </a:ext>
            </a:extLst>
          </p:cNvPr>
          <p:cNvSpPr/>
          <p:nvPr/>
        </p:nvSpPr>
        <p:spPr>
          <a:xfrm>
            <a:off x="5808132" y="2696961"/>
            <a:ext cx="207130" cy="21875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D05E095-FEDE-5429-E73E-90629BA879D3}"/>
              </a:ext>
            </a:extLst>
          </p:cNvPr>
          <p:cNvSpPr/>
          <p:nvPr/>
        </p:nvSpPr>
        <p:spPr>
          <a:xfrm>
            <a:off x="2525335" y="1901562"/>
            <a:ext cx="207130" cy="21875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668ED85-0AD0-8259-3C82-133961312F1E}"/>
              </a:ext>
            </a:extLst>
          </p:cNvPr>
          <p:cNvSpPr/>
          <p:nvPr/>
        </p:nvSpPr>
        <p:spPr>
          <a:xfrm>
            <a:off x="1687135" y="1395446"/>
            <a:ext cx="207130" cy="21875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CFB3CAA-E60E-2841-B5E1-F8311A8BBD7E}"/>
              </a:ext>
            </a:extLst>
          </p:cNvPr>
          <p:cNvSpPr/>
          <p:nvPr/>
        </p:nvSpPr>
        <p:spPr>
          <a:xfrm>
            <a:off x="7848600" y="3967325"/>
            <a:ext cx="207130" cy="21875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8350E8F-ED06-F37C-D178-CA02D25B7CC4}"/>
              </a:ext>
            </a:extLst>
          </p:cNvPr>
          <p:cNvSpPr/>
          <p:nvPr/>
        </p:nvSpPr>
        <p:spPr>
          <a:xfrm>
            <a:off x="8098670" y="4962850"/>
            <a:ext cx="207130" cy="21875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DF6D444-29AA-6D4F-A203-86C5C996C33B}"/>
              </a:ext>
            </a:extLst>
          </p:cNvPr>
          <p:cNvSpPr/>
          <p:nvPr/>
        </p:nvSpPr>
        <p:spPr>
          <a:xfrm>
            <a:off x="8403470" y="5420050"/>
            <a:ext cx="207130" cy="21875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4330016-CD36-8F50-68BF-9C91419D9D82}"/>
              </a:ext>
            </a:extLst>
          </p:cNvPr>
          <p:cNvSpPr/>
          <p:nvPr/>
        </p:nvSpPr>
        <p:spPr>
          <a:xfrm>
            <a:off x="3602870" y="2448250"/>
            <a:ext cx="207130" cy="21875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BAB324F4-80C2-682A-24F8-9864EBC670E8}"/>
              </a:ext>
            </a:extLst>
          </p:cNvPr>
          <p:cNvSpPr/>
          <p:nvPr/>
        </p:nvSpPr>
        <p:spPr>
          <a:xfrm>
            <a:off x="5181599" y="1267811"/>
            <a:ext cx="3599361" cy="985453"/>
          </a:xfrm>
          <a:prstGeom prst="cloudCallout">
            <a:avLst>
              <a:gd name="adj1" fmla="val 49270"/>
              <a:gd name="adj2" fmla="val 59423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Can you spot all non-dominated points </a:t>
            </a:r>
            <a:endParaRPr lang="en-IN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05215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2" grpId="0"/>
      <p:bldP spid="113" grpId="0" animBg="1"/>
      <p:bldP spid="114" grpId="0"/>
      <p:bldP spid="70" grpId="0" animBg="1"/>
      <p:bldP spid="71" grpId="0" animBg="1"/>
      <p:bldP spid="72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6" grpId="0" animBg="1"/>
      <p:bldP spid="6" grpI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The </a:t>
            </a:r>
            <a:r>
              <a:rPr lang="en-US" sz="3200" b="1" dirty="0">
                <a:solidFill>
                  <a:srgbClr val="7030A0"/>
                </a:solidFill>
              </a:rPr>
              <a:t>Non-Dominated </a:t>
            </a:r>
            <a:r>
              <a:rPr lang="en-US" sz="3200" b="1" dirty="0"/>
              <a:t>Points</a:t>
            </a:r>
            <a:br>
              <a:rPr lang="en-US" sz="3200" b="1" dirty="0"/>
            </a:br>
            <a:br>
              <a:rPr lang="en-US" sz="3200" b="1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276600" y="2895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886200" y="4038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324600" y="3505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600200" y="4267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0480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60198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6096000" y="5181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1752600" y="1447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31242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2743200" y="3657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69342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64770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5943600" y="4724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2438400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981200" y="3276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133600" y="3962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676400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7" name="Oval 56"/>
          <p:cNvSpPr/>
          <p:nvPr/>
        </p:nvSpPr>
        <p:spPr>
          <a:xfrm>
            <a:off x="2590800" y="4800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8" name="Oval 57"/>
          <p:cNvSpPr/>
          <p:nvPr/>
        </p:nvSpPr>
        <p:spPr>
          <a:xfrm>
            <a:off x="1447800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9" name="Oval 58"/>
          <p:cNvSpPr/>
          <p:nvPr/>
        </p:nvSpPr>
        <p:spPr>
          <a:xfrm>
            <a:off x="6019800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0" name="Oval 59"/>
          <p:cNvSpPr/>
          <p:nvPr/>
        </p:nvSpPr>
        <p:spPr>
          <a:xfrm>
            <a:off x="5486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1" name="Oval 60"/>
          <p:cNvSpPr/>
          <p:nvPr/>
        </p:nvSpPr>
        <p:spPr>
          <a:xfrm>
            <a:off x="54864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2" name="Oval 61"/>
          <p:cNvSpPr/>
          <p:nvPr/>
        </p:nvSpPr>
        <p:spPr>
          <a:xfrm>
            <a:off x="5638800" y="5562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3" name="Oval 62"/>
          <p:cNvSpPr/>
          <p:nvPr/>
        </p:nvSpPr>
        <p:spPr>
          <a:xfrm>
            <a:off x="2590800" y="1981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4" name="Oval 63"/>
          <p:cNvSpPr/>
          <p:nvPr/>
        </p:nvSpPr>
        <p:spPr>
          <a:xfrm>
            <a:off x="3505200" y="3429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5" name="Oval 64"/>
          <p:cNvSpPr/>
          <p:nvPr/>
        </p:nvSpPr>
        <p:spPr>
          <a:xfrm>
            <a:off x="8458200" y="5486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6" name="Oval 65"/>
          <p:cNvSpPr/>
          <p:nvPr/>
        </p:nvSpPr>
        <p:spPr>
          <a:xfrm>
            <a:off x="7924800" y="4038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7" name="Oval 66"/>
          <p:cNvSpPr/>
          <p:nvPr/>
        </p:nvSpPr>
        <p:spPr>
          <a:xfrm>
            <a:off x="7315200" y="3581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8" name="Oval 67"/>
          <p:cNvSpPr/>
          <p:nvPr/>
        </p:nvSpPr>
        <p:spPr>
          <a:xfrm>
            <a:off x="81534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5" name="Oval 74"/>
          <p:cNvSpPr/>
          <p:nvPr/>
        </p:nvSpPr>
        <p:spPr>
          <a:xfrm>
            <a:off x="13716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6" name="Oval 75"/>
          <p:cNvSpPr/>
          <p:nvPr/>
        </p:nvSpPr>
        <p:spPr>
          <a:xfrm>
            <a:off x="7620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7" name="Oval 76"/>
          <p:cNvSpPr/>
          <p:nvPr/>
        </p:nvSpPr>
        <p:spPr>
          <a:xfrm>
            <a:off x="3962400" y="4267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6400800" y="4267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2667000" y="4114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/>
          <p:cNvSpPr/>
          <p:nvPr/>
        </p:nvSpPr>
        <p:spPr>
          <a:xfrm>
            <a:off x="3048000" y="3352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/>
          <p:cNvSpPr/>
          <p:nvPr/>
        </p:nvSpPr>
        <p:spPr>
          <a:xfrm>
            <a:off x="4343400" y="5715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Oval 81"/>
          <p:cNvSpPr/>
          <p:nvPr/>
        </p:nvSpPr>
        <p:spPr>
          <a:xfrm>
            <a:off x="4876800" y="4191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Oval 82"/>
          <p:cNvSpPr/>
          <p:nvPr/>
        </p:nvSpPr>
        <p:spPr>
          <a:xfrm>
            <a:off x="4724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Oval 83"/>
          <p:cNvSpPr/>
          <p:nvPr/>
        </p:nvSpPr>
        <p:spPr>
          <a:xfrm>
            <a:off x="5867400" y="2743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3657600" y="2514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4191000" y="5105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Oval 86"/>
          <p:cNvSpPr/>
          <p:nvPr/>
        </p:nvSpPr>
        <p:spPr>
          <a:xfrm>
            <a:off x="5181600" y="3733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2" name="Straight Connector 91"/>
          <p:cNvCxnSpPr/>
          <p:nvPr/>
        </p:nvCxnSpPr>
        <p:spPr>
          <a:xfrm>
            <a:off x="609600" y="990600"/>
            <a:ext cx="0" cy="5638800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V="1">
            <a:off x="152400" y="6123589"/>
            <a:ext cx="8534400" cy="2574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226576" y="863641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8108322" y="6126162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0" y="6103411"/>
                <a:ext cx="7344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(0,0)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103411"/>
                <a:ext cx="734496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Oval 112"/>
          <p:cNvSpPr/>
          <p:nvPr/>
        </p:nvSpPr>
        <p:spPr>
          <a:xfrm>
            <a:off x="7277100" y="3531923"/>
            <a:ext cx="152400" cy="15240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07D9ADE-E15A-3054-D02F-AE7060C6D852}"/>
              </a:ext>
            </a:extLst>
          </p:cNvPr>
          <p:cNvSpPr/>
          <p:nvPr/>
        </p:nvSpPr>
        <p:spPr>
          <a:xfrm>
            <a:off x="6400800" y="2981652"/>
            <a:ext cx="207130" cy="21875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2E61BC2-09D8-DAC7-FB62-11FE491D6CE9}"/>
              </a:ext>
            </a:extLst>
          </p:cNvPr>
          <p:cNvSpPr/>
          <p:nvPr/>
        </p:nvSpPr>
        <p:spPr>
          <a:xfrm>
            <a:off x="5808132" y="2696961"/>
            <a:ext cx="207130" cy="21875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D05E095-FEDE-5429-E73E-90629BA879D3}"/>
              </a:ext>
            </a:extLst>
          </p:cNvPr>
          <p:cNvSpPr/>
          <p:nvPr/>
        </p:nvSpPr>
        <p:spPr>
          <a:xfrm>
            <a:off x="2525335" y="1901562"/>
            <a:ext cx="207130" cy="21875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668ED85-0AD0-8259-3C82-133961312F1E}"/>
              </a:ext>
            </a:extLst>
          </p:cNvPr>
          <p:cNvSpPr/>
          <p:nvPr/>
        </p:nvSpPr>
        <p:spPr>
          <a:xfrm>
            <a:off x="1687135" y="1395446"/>
            <a:ext cx="207130" cy="21875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CFB3CAA-E60E-2841-B5E1-F8311A8BBD7E}"/>
              </a:ext>
            </a:extLst>
          </p:cNvPr>
          <p:cNvSpPr/>
          <p:nvPr/>
        </p:nvSpPr>
        <p:spPr>
          <a:xfrm>
            <a:off x="7848600" y="3967325"/>
            <a:ext cx="207130" cy="21875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8350E8F-ED06-F37C-D178-CA02D25B7CC4}"/>
              </a:ext>
            </a:extLst>
          </p:cNvPr>
          <p:cNvSpPr/>
          <p:nvPr/>
        </p:nvSpPr>
        <p:spPr>
          <a:xfrm>
            <a:off x="8098670" y="4962850"/>
            <a:ext cx="207130" cy="21875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DF6D444-29AA-6D4F-A203-86C5C996C33B}"/>
              </a:ext>
            </a:extLst>
          </p:cNvPr>
          <p:cNvSpPr/>
          <p:nvPr/>
        </p:nvSpPr>
        <p:spPr>
          <a:xfrm>
            <a:off x="8403470" y="5420050"/>
            <a:ext cx="207130" cy="21875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4330016-CD36-8F50-68BF-9C91419D9D82}"/>
              </a:ext>
            </a:extLst>
          </p:cNvPr>
          <p:cNvSpPr/>
          <p:nvPr/>
        </p:nvSpPr>
        <p:spPr>
          <a:xfrm>
            <a:off x="3602870" y="2448250"/>
            <a:ext cx="207130" cy="21875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4172B45F-C0CF-1EFB-442B-B76A70CDDADE}"/>
              </a:ext>
            </a:extLst>
          </p:cNvPr>
          <p:cNvSpPr/>
          <p:nvPr/>
        </p:nvSpPr>
        <p:spPr>
          <a:xfrm>
            <a:off x="5181599" y="1267811"/>
            <a:ext cx="3599361" cy="985453"/>
          </a:xfrm>
          <a:prstGeom prst="cloudCallout">
            <a:avLst>
              <a:gd name="adj1" fmla="val 49270"/>
              <a:gd name="adj2" fmla="val 59423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What structure emerges ?</a:t>
            </a:r>
            <a:endParaRPr lang="en-IN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37995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The </a:t>
            </a:r>
            <a:r>
              <a:rPr lang="en-US" sz="3200" b="1" dirty="0">
                <a:solidFill>
                  <a:srgbClr val="7030A0"/>
                </a:solidFill>
              </a:rPr>
              <a:t>Non-Dominated </a:t>
            </a:r>
            <a:r>
              <a:rPr lang="en-US" sz="3200" b="1" dirty="0"/>
              <a:t>Points</a:t>
            </a:r>
            <a:br>
              <a:rPr lang="en-US" sz="3200" b="1" dirty="0"/>
            </a:br>
            <a:br>
              <a:rPr lang="en-US" sz="3200" b="1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276600" y="2895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886200" y="4038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324600" y="3505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600200" y="4267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0480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60198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6096000" y="5181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1752600" y="1447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31242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2743200" y="3657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69342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64770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5943600" y="4724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2438400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981200" y="3276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133600" y="3962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676400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7" name="Oval 56"/>
          <p:cNvSpPr/>
          <p:nvPr/>
        </p:nvSpPr>
        <p:spPr>
          <a:xfrm>
            <a:off x="2590800" y="4800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8" name="Oval 57"/>
          <p:cNvSpPr/>
          <p:nvPr/>
        </p:nvSpPr>
        <p:spPr>
          <a:xfrm>
            <a:off x="1447800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9" name="Oval 58"/>
          <p:cNvSpPr/>
          <p:nvPr/>
        </p:nvSpPr>
        <p:spPr>
          <a:xfrm>
            <a:off x="6019800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0" name="Oval 59"/>
          <p:cNvSpPr/>
          <p:nvPr/>
        </p:nvSpPr>
        <p:spPr>
          <a:xfrm>
            <a:off x="5486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1" name="Oval 60"/>
          <p:cNvSpPr/>
          <p:nvPr/>
        </p:nvSpPr>
        <p:spPr>
          <a:xfrm>
            <a:off x="54864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2" name="Oval 61"/>
          <p:cNvSpPr/>
          <p:nvPr/>
        </p:nvSpPr>
        <p:spPr>
          <a:xfrm>
            <a:off x="5638800" y="5562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3" name="Oval 62"/>
          <p:cNvSpPr/>
          <p:nvPr/>
        </p:nvSpPr>
        <p:spPr>
          <a:xfrm>
            <a:off x="2590800" y="1981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4" name="Oval 63"/>
          <p:cNvSpPr/>
          <p:nvPr/>
        </p:nvSpPr>
        <p:spPr>
          <a:xfrm>
            <a:off x="3505200" y="3429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5" name="Oval 64"/>
          <p:cNvSpPr/>
          <p:nvPr/>
        </p:nvSpPr>
        <p:spPr>
          <a:xfrm>
            <a:off x="8458200" y="5486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6" name="Oval 65"/>
          <p:cNvSpPr/>
          <p:nvPr/>
        </p:nvSpPr>
        <p:spPr>
          <a:xfrm>
            <a:off x="7924800" y="4038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7" name="Oval 66"/>
          <p:cNvSpPr/>
          <p:nvPr/>
        </p:nvSpPr>
        <p:spPr>
          <a:xfrm>
            <a:off x="7315200" y="3581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8" name="Oval 67"/>
          <p:cNvSpPr/>
          <p:nvPr/>
        </p:nvSpPr>
        <p:spPr>
          <a:xfrm>
            <a:off x="81534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5" name="Oval 74"/>
          <p:cNvSpPr/>
          <p:nvPr/>
        </p:nvSpPr>
        <p:spPr>
          <a:xfrm>
            <a:off x="13716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6" name="Oval 75"/>
          <p:cNvSpPr/>
          <p:nvPr/>
        </p:nvSpPr>
        <p:spPr>
          <a:xfrm>
            <a:off x="7620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7" name="Oval 76"/>
          <p:cNvSpPr/>
          <p:nvPr/>
        </p:nvSpPr>
        <p:spPr>
          <a:xfrm>
            <a:off x="3962400" y="4267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6400800" y="4267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2667000" y="4114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/>
          <p:cNvSpPr/>
          <p:nvPr/>
        </p:nvSpPr>
        <p:spPr>
          <a:xfrm>
            <a:off x="3048000" y="3352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/>
          <p:cNvSpPr/>
          <p:nvPr/>
        </p:nvSpPr>
        <p:spPr>
          <a:xfrm>
            <a:off x="4343400" y="5715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Oval 81"/>
          <p:cNvSpPr/>
          <p:nvPr/>
        </p:nvSpPr>
        <p:spPr>
          <a:xfrm>
            <a:off x="4876800" y="4191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Oval 82"/>
          <p:cNvSpPr/>
          <p:nvPr/>
        </p:nvSpPr>
        <p:spPr>
          <a:xfrm>
            <a:off x="4724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Oval 83"/>
          <p:cNvSpPr/>
          <p:nvPr/>
        </p:nvSpPr>
        <p:spPr>
          <a:xfrm>
            <a:off x="5867400" y="2743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3657600" y="2514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4191000" y="5105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Oval 86"/>
          <p:cNvSpPr/>
          <p:nvPr/>
        </p:nvSpPr>
        <p:spPr>
          <a:xfrm>
            <a:off x="5181600" y="3733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2" name="Straight Connector 91"/>
          <p:cNvCxnSpPr/>
          <p:nvPr/>
        </p:nvCxnSpPr>
        <p:spPr>
          <a:xfrm>
            <a:off x="609600" y="990600"/>
            <a:ext cx="0" cy="5638800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V="1">
            <a:off x="152400" y="6123589"/>
            <a:ext cx="8534400" cy="2574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226576" y="863641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8108322" y="6126162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0" y="6103411"/>
                <a:ext cx="7344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(0,0)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103411"/>
                <a:ext cx="734496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Oval 112"/>
          <p:cNvSpPr/>
          <p:nvPr/>
        </p:nvSpPr>
        <p:spPr>
          <a:xfrm>
            <a:off x="7277100" y="3531923"/>
            <a:ext cx="152400" cy="15240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/>
              <p:cNvSpPr txBox="1"/>
              <p:nvPr/>
            </p:nvSpPr>
            <p:spPr>
              <a:xfrm>
                <a:off x="7086600" y="3581400"/>
                <a:ext cx="368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4" name="TextBox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6600" y="3581400"/>
                <a:ext cx="368626" cy="369332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Rectangle 69"/>
          <p:cNvSpPr/>
          <p:nvPr/>
        </p:nvSpPr>
        <p:spPr>
          <a:xfrm>
            <a:off x="633948" y="1524000"/>
            <a:ext cx="1173382" cy="4599362"/>
          </a:xfrm>
          <a:prstGeom prst="rect">
            <a:avLst/>
          </a:prstGeom>
          <a:solidFill>
            <a:schemeClr val="tx2">
              <a:lumMod val="20000"/>
              <a:lumOff val="80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627950" y="3622270"/>
            <a:ext cx="6724869" cy="2471157"/>
          </a:xfrm>
          <a:prstGeom prst="rect">
            <a:avLst/>
          </a:prstGeom>
          <a:solidFill>
            <a:schemeClr val="tx2">
              <a:lumMod val="20000"/>
              <a:lumOff val="80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07D9ADE-E15A-3054-D02F-AE7060C6D852}"/>
              </a:ext>
            </a:extLst>
          </p:cNvPr>
          <p:cNvSpPr/>
          <p:nvPr/>
        </p:nvSpPr>
        <p:spPr>
          <a:xfrm>
            <a:off x="6400800" y="2981652"/>
            <a:ext cx="207130" cy="21875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2E61BC2-09D8-DAC7-FB62-11FE491D6CE9}"/>
              </a:ext>
            </a:extLst>
          </p:cNvPr>
          <p:cNvSpPr/>
          <p:nvPr/>
        </p:nvSpPr>
        <p:spPr>
          <a:xfrm>
            <a:off x="5808132" y="2696961"/>
            <a:ext cx="207130" cy="21875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D05E095-FEDE-5429-E73E-90629BA879D3}"/>
              </a:ext>
            </a:extLst>
          </p:cNvPr>
          <p:cNvSpPr/>
          <p:nvPr/>
        </p:nvSpPr>
        <p:spPr>
          <a:xfrm>
            <a:off x="2525335" y="1901562"/>
            <a:ext cx="207130" cy="21875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668ED85-0AD0-8259-3C82-133961312F1E}"/>
              </a:ext>
            </a:extLst>
          </p:cNvPr>
          <p:cNvSpPr/>
          <p:nvPr/>
        </p:nvSpPr>
        <p:spPr>
          <a:xfrm>
            <a:off x="1687135" y="1395446"/>
            <a:ext cx="207130" cy="21875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CFB3CAA-E60E-2841-B5E1-F8311A8BBD7E}"/>
              </a:ext>
            </a:extLst>
          </p:cNvPr>
          <p:cNvSpPr/>
          <p:nvPr/>
        </p:nvSpPr>
        <p:spPr>
          <a:xfrm>
            <a:off x="7848600" y="3967325"/>
            <a:ext cx="207130" cy="21875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8350E8F-ED06-F37C-D178-CA02D25B7CC4}"/>
              </a:ext>
            </a:extLst>
          </p:cNvPr>
          <p:cNvSpPr/>
          <p:nvPr/>
        </p:nvSpPr>
        <p:spPr>
          <a:xfrm>
            <a:off x="8098670" y="4962850"/>
            <a:ext cx="207130" cy="21875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DF6D444-29AA-6D4F-A203-86C5C996C33B}"/>
              </a:ext>
            </a:extLst>
          </p:cNvPr>
          <p:cNvSpPr/>
          <p:nvPr/>
        </p:nvSpPr>
        <p:spPr>
          <a:xfrm>
            <a:off x="8403470" y="5420050"/>
            <a:ext cx="207130" cy="21875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7657E9F-D4EA-222E-4635-7996B430659E}"/>
              </a:ext>
            </a:extLst>
          </p:cNvPr>
          <p:cNvSpPr/>
          <p:nvPr/>
        </p:nvSpPr>
        <p:spPr>
          <a:xfrm>
            <a:off x="3602870" y="2448250"/>
            <a:ext cx="207130" cy="21875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ADB037-DEFD-1D8B-DDD5-9432EB8D091E}"/>
              </a:ext>
            </a:extLst>
          </p:cNvPr>
          <p:cNvSpPr/>
          <p:nvPr/>
        </p:nvSpPr>
        <p:spPr>
          <a:xfrm>
            <a:off x="664331" y="1981200"/>
            <a:ext cx="1964088" cy="4015849"/>
          </a:xfrm>
          <a:prstGeom prst="rect">
            <a:avLst/>
          </a:prstGeom>
          <a:solidFill>
            <a:schemeClr val="tx2">
              <a:lumMod val="20000"/>
              <a:lumOff val="80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053283-26CB-7C59-CA70-D4F1B68EE6E4}"/>
              </a:ext>
            </a:extLst>
          </p:cNvPr>
          <p:cNvSpPr/>
          <p:nvPr/>
        </p:nvSpPr>
        <p:spPr>
          <a:xfrm>
            <a:off x="589370" y="2554612"/>
            <a:ext cx="3122960" cy="3622310"/>
          </a:xfrm>
          <a:prstGeom prst="rect">
            <a:avLst/>
          </a:prstGeom>
          <a:solidFill>
            <a:schemeClr val="tx2">
              <a:lumMod val="20000"/>
              <a:lumOff val="80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29C7B45-BC6F-0C90-0C18-E8034230C230}"/>
              </a:ext>
            </a:extLst>
          </p:cNvPr>
          <p:cNvSpPr/>
          <p:nvPr/>
        </p:nvSpPr>
        <p:spPr>
          <a:xfrm>
            <a:off x="627951" y="2789438"/>
            <a:ext cx="5277068" cy="3366887"/>
          </a:xfrm>
          <a:prstGeom prst="rect">
            <a:avLst/>
          </a:prstGeom>
          <a:solidFill>
            <a:schemeClr val="tx2">
              <a:lumMod val="20000"/>
              <a:lumOff val="80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8E2C2B-EA22-735B-48E5-4FF5B1B8F535}"/>
              </a:ext>
            </a:extLst>
          </p:cNvPr>
          <p:cNvSpPr/>
          <p:nvPr/>
        </p:nvSpPr>
        <p:spPr>
          <a:xfrm>
            <a:off x="627950" y="3077962"/>
            <a:ext cx="5887150" cy="3078363"/>
          </a:xfrm>
          <a:prstGeom prst="rect">
            <a:avLst/>
          </a:prstGeom>
          <a:solidFill>
            <a:schemeClr val="tx2">
              <a:lumMod val="20000"/>
              <a:lumOff val="80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B3B1377-895F-45E6-F556-F89E2D680E67}"/>
              </a:ext>
            </a:extLst>
          </p:cNvPr>
          <p:cNvSpPr/>
          <p:nvPr/>
        </p:nvSpPr>
        <p:spPr>
          <a:xfrm>
            <a:off x="609599" y="4073686"/>
            <a:ext cx="7373827" cy="2089687"/>
          </a:xfrm>
          <a:prstGeom prst="rect">
            <a:avLst/>
          </a:prstGeom>
          <a:solidFill>
            <a:schemeClr val="tx2">
              <a:lumMod val="20000"/>
              <a:lumOff val="80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71DAA7A-86AB-EA19-BF31-4FEB716F2298}"/>
              </a:ext>
            </a:extLst>
          </p:cNvPr>
          <p:cNvSpPr/>
          <p:nvPr/>
        </p:nvSpPr>
        <p:spPr>
          <a:xfrm>
            <a:off x="609599" y="5069212"/>
            <a:ext cx="7543801" cy="1117075"/>
          </a:xfrm>
          <a:prstGeom prst="rect">
            <a:avLst/>
          </a:prstGeom>
          <a:solidFill>
            <a:schemeClr val="tx2">
              <a:lumMod val="20000"/>
              <a:lumOff val="80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09B97D4-5AD8-7E42-EA4D-3B4829BD9B67}"/>
              </a:ext>
            </a:extLst>
          </p:cNvPr>
          <p:cNvSpPr/>
          <p:nvPr/>
        </p:nvSpPr>
        <p:spPr>
          <a:xfrm>
            <a:off x="589371" y="5516562"/>
            <a:ext cx="7920682" cy="646811"/>
          </a:xfrm>
          <a:prstGeom prst="rect">
            <a:avLst/>
          </a:prstGeom>
          <a:solidFill>
            <a:schemeClr val="tx2">
              <a:lumMod val="20000"/>
              <a:lumOff val="80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86AC0B2-ADCF-B928-75C5-8ED6CBDC72CF}"/>
              </a:ext>
            </a:extLst>
          </p:cNvPr>
          <p:cNvCxnSpPr/>
          <p:nvPr/>
        </p:nvCxnSpPr>
        <p:spPr>
          <a:xfrm>
            <a:off x="609600" y="1512841"/>
            <a:ext cx="1154159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D36E42D-A9A2-9C14-B5CB-09C4EF7D8EB0}"/>
              </a:ext>
            </a:extLst>
          </p:cNvPr>
          <p:cNvCxnSpPr/>
          <p:nvPr/>
        </p:nvCxnSpPr>
        <p:spPr>
          <a:xfrm flipV="1">
            <a:off x="1790700" y="1512842"/>
            <a:ext cx="0" cy="50645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0BDACC1-8678-DACD-9AA8-DEFD5388F697}"/>
              </a:ext>
            </a:extLst>
          </p:cNvPr>
          <p:cNvCxnSpPr/>
          <p:nvPr/>
        </p:nvCxnSpPr>
        <p:spPr>
          <a:xfrm>
            <a:off x="1790700" y="2019300"/>
            <a:ext cx="811259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D5C951B-8795-B922-8B60-B75832C1C50F}"/>
              </a:ext>
            </a:extLst>
          </p:cNvPr>
          <p:cNvCxnSpPr/>
          <p:nvPr/>
        </p:nvCxnSpPr>
        <p:spPr>
          <a:xfrm flipV="1">
            <a:off x="2667000" y="2046242"/>
            <a:ext cx="0" cy="50645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95E6457-A6FA-80BF-378D-7899F8A7330C}"/>
              </a:ext>
            </a:extLst>
          </p:cNvPr>
          <p:cNvCxnSpPr/>
          <p:nvPr/>
        </p:nvCxnSpPr>
        <p:spPr>
          <a:xfrm flipV="1">
            <a:off x="3733800" y="2579642"/>
            <a:ext cx="0" cy="17471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AB61F66-8162-ECBE-AECE-C0C35B08EDF8}"/>
              </a:ext>
            </a:extLst>
          </p:cNvPr>
          <p:cNvCxnSpPr/>
          <p:nvPr/>
        </p:nvCxnSpPr>
        <p:spPr>
          <a:xfrm>
            <a:off x="2667000" y="2552700"/>
            <a:ext cx="9906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0E7BE36-D5E4-0C17-C6EA-1376C9DC0781}"/>
              </a:ext>
            </a:extLst>
          </p:cNvPr>
          <p:cNvCxnSpPr/>
          <p:nvPr/>
        </p:nvCxnSpPr>
        <p:spPr>
          <a:xfrm>
            <a:off x="3733800" y="2754359"/>
            <a:ext cx="2144759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037734D-5EA6-B881-45ED-BE01F6FF70B0}"/>
              </a:ext>
            </a:extLst>
          </p:cNvPr>
          <p:cNvCxnSpPr/>
          <p:nvPr/>
        </p:nvCxnSpPr>
        <p:spPr>
          <a:xfrm>
            <a:off x="5905500" y="3048000"/>
            <a:ext cx="582659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8E27823-A2EF-B399-40CC-70A7E0A9A23F}"/>
              </a:ext>
            </a:extLst>
          </p:cNvPr>
          <p:cNvCxnSpPr/>
          <p:nvPr/>
        </p:nvCxnSpPr>
        <p:spPr>
          <a:xfrm>
            <a:off x="6553200" y="3657600"/>
            <a:ext cx="7620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AC204CE-0493-3CCE-4B26-F145A7883BF1}"/>
              </a:ext>
            </a:extLst>
          </p:cNvPr>
          <p:cNvCxnSpPr/>
          <p:nvPr/>
        </p:nvCxnSpPr>
        <p:spPr>
          <a:xfrm>
            <a:off x="7315200" y="4038600"/>
            <a:ext cx="6096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EE2DE9E-CAAB-6D37-FB3D-8DE56E01FDC9}"/>
              </a:ext>
            </a:extLst>
          </p:cNvPr>
          <p:cNvCxnSpPr/>
          <p:nvPr/>
        </p:nvCxnSpPr>
        <p:spPr>
          <a:xfrm>
            <a:off x="7962900" y="5029200"/>
            <a:ext cx="1905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687B143-54AF-7A17-47F0-F1512709A7C5}"/>
              </a:ext>
            </a:extLst>
          </p:cNvPr>
          <p:cNvCxnSpPr/>
          <p:nvPr/>
        </p:nvCxnSpPr>
        <p:spPr>
          <a:xfrm>
            <a:off x="8153400" y="5536532"/>
            <a:ext cx="3429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500C5FA-9039-DE0D-99A6-58D439DAEBB5}"/>
              </a:ext>
            </a:extLst>
          </p:cNvPr>
          <p:cNvCxnSpPr/>
          <p:nvPr/>
        </p:nvCxnSpPr>
        <p:spPr>
          <a:xfrm flipV="1">
            <a:off x="5905500" y="2819401"/>
            <a:ext cx="0" cy="228599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585FDEE-3CB6-86E5-6E4F-AE54453E5BF4}"/>
              </a:ext>
            </a:extLst>
          </p:cNvPr>
          <p:cNvCxnSpPr/>
          <p:nvPr/>
        </p:nvCxnSpPr>
        <p:spPr>
          <a:xfrm flipV="1">
            <a:off x="6553200" y="3124201"/>
            <a:ext cx="0" cy="533399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001AF2D-0216-ED52-B031-04A012CD9A63}"/>
              </a:ext>
            </a:extLst>
          </p:cNvPr>
          <p:cNvCxnSpPr/>
          <p:nvPr/>
        </p:nvCxnSpPr>
        <p:spPr>
          <a:xfrm flipV="1">
            <a:off x="7315200" y="3657602"/>
            <a:ext cx="0" cy="38099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825C4B8-AD1D-7DE9-9195-4619D9EC9750}"/>
              </a:ext>
            </a:extLst>
          </p:cNvPr>
          <p:cNvCxnSpPr/>
          <p:nvPr/>
        </p:nvCxnSpPr>
        <p:spPr>
          <a:xfrm flipV="1">
            <a:off x="7962900" y="4114800"/>
            <a:ext cx="0" cy="91440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C03C300-5AEF-DCE1-F34C-72B306B0E79A}"/>
              </a:ext>
            </a:extLst>
          </p:cNvPr>
          <p:cNvCxnSpPr/>
          <p:nvPr/>
        </p:nvCxnSpPr>
        <p:spPr>
          <a:xfrm flipV="1">
            <a:off x="8153400" y="5105400"/>
            <a:ext cx="0" cy="431132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3FE099E-2384-B512-A34D-AD5362A675C7}"/>
              </a:ext>
            </a:extLst>
          </p:cNvPr>
          <p:cNvCxnSpPr/>
          <p:nvPr/>
        </p:nvCxnSpPr>
        <p:spPr>
          <a:xfrm flipV="1">
            <a:off x="8496300" y="5562600"/>
            <a:ext cx="0" cy="56356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504415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0AB1B-18D6-674D-B7B4-26FFB8D4A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6C31"/>
                </a:solidFill>
              </a:rPr>
              <a:t>Homework </a:t>
            </a:r>
            <a:r>
              <a:rPr lang="en-US" b="1" dirty="0">
                <a:solidFill>
                  <a:srgbClr val="0070C0"/>
                </a:solidFill>
              </a:rPr>
              <a:t>2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ABB67-2CCF-9E44-80BD-9342A853C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983162"/>
          </a:xfrm>
        </p:spPr>
        <p:txBody>
          <a:bodyPr/>
          <a:lstStyle/>
          <a:p>
            <a:pPr marL="457200" indent="-457200">
              <a:buAutoNum type="arabicPeriod"/>
            </a:pPr>
            <a:endParaRPr lang="en-US" sz="2000" dirty="0"/>
          </a:p>
          <a:p>
            <a:pPr marL="457200" indent="-457200">
              <a:buAutoNum type="arabicPeriod"/>
            </a:pPr>
            <a:endParaRPr lang="en-US" sz="2000" dirty="0"/>
          </a:p>
          <a:p>
            <a:pPr marL="457200" indent="-457200">
              <a:buAutoNum type="arabicPeriod"/>
            </a:pPr>
            <a:endParaRPr lang="en-US" sz="2000" dirty="0"/>
          </a:p>
          <a:p>
            <a:pPr marL="457200" indent="-457200">
              <a:buAutoNum type="arabicPeriod"/>
            </a:pPr>
            <a:endParaRPr lang="en-US" sz="2000" dirty="0"/>
          </a:p>
          <a:p>
            <a:pPr marL="457200" indent="-457200">
              <a:buAutoNum type="arabicPeriod"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Make sincere attempt to design an efficient algorithm for non-dominated points.</a:t>
            </a:r>
            <a:endParaRPr lang="en-US" sz="2000" dirty="0">
              <a:sym typeface="Wingdings" pitchFamily="2" charset="2"/>
            </a:endParaRPr>
          </a:p>
          <a:p>
            <a:pPr marL="0" indent="0">
              <a:buNone/>
            </a:pPr>
            <a:endParaRPr lang="en-US" sz="2400" dirty="0">
              <a:sym typeface="Wingdings" pitchFamily="2" charset="2"/>
            </a:endParaRPr>
          </a:p>
          <a:p>
            <a:pPr marL="0" indent="0">
              <a:buNone/>
            </a:pPr>
            <a:endParaRPr lang="en-US" sz="2400" dirty="0">
              <a:sym typeface="Wingdings" pitchFamily="2" charset="2"/>
            </a:endParaRPr>
          </a:p>
          <a:p>
            <a:pPr marL="0" indent="0">
              <a:buNone/>
            </a:pPr>
            <a:endParaRPr lang="en-US" sz="2400" dirty="0">
              <a:sym typeface="Wingdings" pitchFamily="2" charset="2"/>
            </a:endParaRPr>
          </a:p>
          <a:p>
            <a:pPr marL="0" indent="0">
              <a:buNone/>
            </a:pPr>
            <a:endParaRPr lang="en-US" sz="2400" dirty="0">
              <a:sym typeface="Wingdings" pitchFamily="2" charset="2"/>
            </a:endParaRP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D07F8C-7C8A-FE47-9AEF-46BCF15E6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697CFA-8225-4FF6-257C-F2FA96AAC663}"/>
              </a:ext>
            </a:extLst>
          </p:cNvPr>
          <p:cNvSpPr/>
          <p:nvPr/>
        </p:nvSpPr>
        <p:spPr>
          <a:xfrm>
            <a:off x="3886200" y="3124200"/>
            <a:ext cx="5029200" cy="914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191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Example Problems</a:t>
            </a:r>
            <a:endParaRPr lang="en-US" sz="32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" y="1600200"/>
                <a:ext cx="8991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b="1" dirty="0"/>
                  <a:t> Merge</a:t>
                </a:r>
                <a:r>
                  <a:rPr lang="en-US" sz="2000" dirty="0"/>
                  <a:t> Sort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b="1" dirty="0"/>
                  <a:t> Multiplication</a:t>
                </a:r>
                <a:r>
                  <a:rPr lang="en-US" sz="2000" dirty="0"/>
                  <a:t> of two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-bit integers.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b="1" dirty="0"/>
                  <a:t> </a:t>
                </a:r>
                <a:r>
                  <a:rPr lang="en-US" sz="2000" dirty="0"/>
                  <a:t>Counting the number of </a:t>
                </a:r>
                <a:r>
                  <a:rPr lang="en-US" sz="2000" b="1" dirty="0"/>
                  <a:t>inversions</a:t>
                </a:r>
                <a:r>
                  <a:rPr lang="en-US" sz="2000" dirty="0"/>
                  <a:t> in an array.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b="1" dirty="0"/>
                  <a:t>  </a:t>
                </a:r>
                <a:r>
                  <a:rPr lang="en-US" sz="2000" dirty="0"/>
                  <a:t>Finding  </a:t>
                </a:r>
                <a:r>
                  <a:rPr lang="en-US" sz="2000" b="1" dirty="0"/>
                  <a:t>median </a:t>
                </a:r>
                <a:r>
                  <a:rPr lang="en-US" sz="2000" dirty="0"/>
                  <a:t>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numbers in linear time.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600200"/>
                <a:ext cx="8991600" cy="4525963"/>
              </a:xfrm>
              <a:blipFill>
                <a:blip r:embed="rId6"/>
                <a:stretch>
                  <a:fillRect l="-8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14053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83BBA8B-71AD-E1F1-0EFC-1ECD7C11C309}"/>
              </a:ext>
            </a:extLst>
          </p:cNvPr>
          <p:cNvSpPr/>
          <p:nvPr/>
        </p:nvSpPr>
        <p:spPr>
          <a:xfrm>
            <a:off x="762000" y="2743200"/>
            <a:ext cx="3048000" cy="4572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Divide and Conquer </a:t>
            </a:r>
            <a:r>
              <a:rPr lang="en-US" sz="3200" b="1" dirty="0"/>
              <a:t>Paradigm</a:t>
            </a:r>
            <a:br>
              <a:rPr lang="en-US" sz="3200" b="1" dirty="0"/>
            </a:br>
            <a:r>
              <a:rPr lang="en-US" sz="2400" b="1" dirty="0">
                <a:solidFill>
                  <a:srgbClr val="006C31"/>
                </a:solidFill>
              </a:rPr>
              <a:t>(Advanced Problems)</a:t>
            </a:r>
            <a:endParaRPr lang="en-US" sz="2400" dirty="0">
              <a:solidFill>
                <a:srgbClr val="006C3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0"/>
            <a:ext cx="8991600" cy="45259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b="1" dirty="0"/>
              <a:t>Geometric Problems:</a:t>
            </a:r>
            <a:endParaRPr lang="en-US" dirty="0"/>
          </a:p>
          <a:p>
            <a:pPr marL="857250" lvl="1" indent="-457200">
              <a:buFont typeface="+mj-lt"/>
              <a:buAutoNum type="arabicPeriod"/>
            </a:pPr>
            <a:r>
              <a:rPr lang="en-US" sz="2400" dirty="0">
                <a:solidFill>
                  <a:srgbClr val="002060"/>
                </a:solidFill>
              </a:rPr>
              <a:t>Closest Pair Distance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400" dirty="0">
                <a:solidFill>
                  <a:srgbClr val="002060"/>
                </a:solidFill>
              </a:rPr>
              <a:t>Convex Hull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400" dirty="0">
                <a:solidFill>
                  <a:srgbClr val="002060"/>
                </a:solidFill>
              </a:rPr>
              <a:t>Non-dominated Points</a:t>
            </a:r>
            <a:endParaRPr lang="en-US" sz="3200" b="1" dirty="0">
              <a:solidFill>
                <a:srgbClr val="002060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b="1" dirty="0"/>
          </a:p>
          <a:p>
            <a:r>
              <a:rPr lang="en-US" b="1" dirty="0"/>
              <a:t>Number theoretic Problem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>
                <a:solidFill>
                  <a:srgbClr val="002060"/>
                </a:solidFill>
              </a:rPr>
              <a:t>Multiplication of 2 Polynomials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600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/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7030A0"/>
                </a:solidFill>
              </a:rPr>
              <a:t>Distance </a:t>
            </a:r>
            <a:r>
              <a:rPr lang="en-US" sz="4000" b="1" dirty="0"/>
              <a:t>between 2 points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171450" y="1676400"/>
            <a:ext cx="8515350" cy="4778555"/>
            <a:chOff x="152400" y="-718965"/>
            <a:chExt cx="8515350" cy="4778555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457200" y="3728357"/>
              <a:ext cx="8210550" cy="24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 flipH="1" flipV="1">
              <a:off x="438150" y="-718965"/>
              <a:ext cx="19050" cy="44527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1041714" y="3690258"/>
                  <a:ext cx="3679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1714" y="3690258"/>
                  <a:ext cx="367986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 flipH="1">
                  <a:off x="152400" y="2895600"/>
                  <a:ext cx="29364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152400" y="2895600"/>
                  <a:ext cx="293642" cy="369332"/>
                </a:xfrm>
                <a:prstGeom prst="rect">
                  <a:avLst/>
                </a:prstGeom>
                <a:blipFill>
                  <a:blip r:embed="rId7"/>
                  <a:stretch>
                    <a:fillRect r="-4167" b="-49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D6EB3D0-F47D-BB40-92DD-497891EFAB6E}"/>
              </a:ext>
            </a:extLst>
          </p:cNvPr>
          <p:cNvGrpSpPr/>
          <p:nvPr/>
        </p:nvGrpSpPr>
        <p:grpSpPr>
          <a:xfrm>
            <a:off x="3022921" y="4308812"/>
            <a:ext cx="909801" cy="491788"/>
            <a:chOff x="3022921" y="3048000"/>
            <a:chExt cx="909801" cy="491788"/>
          </a:xfrm>
        </p:grpSpPr>
        <p:sp>
          <p:nvSpPr>
            <p:cNvPr id="79" name="Oval 78"/>
            <p:cNvSpPr/>
            <p:nvPr/>
          </p:nvSpPr>
          <p:spPr>
            <a:xfrm>
              <a:off x="3505200" y="3048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E3CC4EDD-7D91-9A41-95BB-734D15A2E532}"/>
                    </a:ext>
                  </a:extLst>
                </p:cNvPr>
                <p:cNvSpPr txBox="1"/>
                <p:nvPr/>
              </p:nvSpPr>
              <p:spPr>
                <a:xfrm>
                  <a:off x="3022921" y="3170456"/>
                  <a:ext cx="90980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E3CC4EDD-7D91-9A41-95BB-734D15A2E5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2921" y="3170456"/>
                  <a:ext cx="909801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0841348-AFE1-D44C-A755-E199D684B66C}"/>
              </a:ext>
            </a:extLst>
          </p:cNvPr>
          <p:cNvGrpSpPr/>
          <p:nvPr/>
        </p:nvGrpSpPr>
        <p:grpSpPr>
          <a:xfrm>
            <a:off x="5029200" y="3242012"/>
            <a:ext cx="914481" cy="533400"/>
            <a:chOff x="5029200" y="1981200"/>
            <a:chExt cx="914481" cy="533400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9AD01E57-3DEE-2242-B726-404F570020C3}"/>
                </a:ext>
              </a:extLst>
            </p:cNvPr>
            <p:cNvSpPr/>
            <p:nvPr/>
          </p:nvSpPr>
          <p:spPr>
            <a:xfrm>
              <a:off x="5257800" y="1981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C7441A1F-EFDE-7645-9ACD-9289417FBAD6}"/>
                    </a:ext>
                  </a:extLst>
                </p:cNvPr>
                <p:cNvSpPr txBox="1"/>
                <p:nvPr/>
              </p:nvSpPr>
              <p:spPr>
                <a:xfrm>
                  <a:off x="5029200" y="2122954"/>
                  <a:ext cx="914481" cy="3916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C7441A1F-EFDE-7645-9ACD-9289417FBA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9200" y="2122954"/>
                  <a:ext cx="914481" cy="391646"/>
                </a:xfrm>
                <a:prstGeom prst="rect">
                  <a:avLst/>
                </a:prstGeom>
                <a:blipFill>
                  <a:blip r:embed="rId9"/>
                  <a:stretch>
                    <a:fillRect b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61817D3-E357-9C4B-8720-6BBA16358C02}"/>
              </a:ext>
            </a:extLst>
          </p:cNvPr>
          <p:cNvCxnSpPr>
            <a:cxnSpLocks/>
            <a:endCxn id="71" idx="3"/>
          </p:cNvCxnSpPr>
          <p:nvPr/>
        </p:nvCxnSpPr>
        <p:spPr>
          <a:xfrm flipV="1">
            <a:off x="3581400" y="3307053"/>
            <a:ext cx="1687559" cy="1001759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F11CF25-F827-AF4C-943D-B6ADCC552919}"/>
                  </a:ext>
                </a:extLst>
              </p:cNvPr>
              <p:cNvSpPr txBox="1"/>
              <p:nvPr/>
            </p:nvSpPr>
            <p:spPr>
              <a:xfrm>
                <a:off x="7620000" y="3702727"/>
                <a:ext cx="1205779" cy="400110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000" dirty="0"/>
                  <a:t>) time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F11CF25-F827-AF4C-943D-B6ADCC5529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0" y="3702727"/>
                <a:ext cx="1205779" cy="400110"/>
              </a:xfrm>
              <a:prstGeom prst="rect">
                <a:avLst/>
              </a:prstGeom>
              <a:blipFill>
                <a:blip r:embed="rId10"/>
                <a:stretch>
                  <a:fillRect l="-5208" t="-9091" r="-3125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343319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The </a:t>
            </a:r>
            <a:r>
              <a:rPr lang="en-US" sz="4000" b="1" dirty="0">
                <a:solidFill>
                  <a:srgbClr val="7030A0"/>
                </a:solidFill>
              </a:rPr>
              <a:t>Closest Pair Distance </a:t>
            </a:r>
            <a:r>
              <a:rPr lang="en-US" sz="4000" b="1" dirty="0"/>
              <a:t>Problem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276600" y="2895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6576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629400" y="3505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648200" y="4724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191000" y="4953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60198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6096000" y="5181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5486400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4" name="Straight Arrow Connector 43"/>
          <p:cNvCxnSpPr>
            <a:stCxn id="49" idx="1"/>
            <a:endCxn id="56" idx="7"/>
          </p:cNvCxnSpPr>
          <p:nvPr/>
        </p:nvCxnSpPr>
        <p:spPr>
          <a:xfrm flipH="1" flipV="1">
            <a:off x="1741441" y="3211559"/>
            <a:ext cx="250918" cy="7620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31242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2743200" y="3657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69342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6477000" y="2590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5334000" y="5105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1581051" y="3276600"/>
                <a:ext cx="3722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𝜹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1051" y="3276600"/>
                <a:ext cx="372218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r="-2295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Oval 46"/>
          <p:cNvSpPr/>
          <p:nvPr/>
        </p:nvSpPr>
        <p:spPr>
          <a:xfrm>
            <a:off x="2438400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981200" y="3276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133600" y="3962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676400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7" name="Oval 56"/>
          <p:cNvSpPr/>
          <p:nvPr/>
        </p:nvSpPr>
        <p:spPr>
          <a:xfrm>
            <a:off x="19050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8" name="Oval 57"/>
          <p:cNvSpPr/>
          <p:nvPr/>
        </p:nvSpPr>
        <p:spPr>
          <a:xfrm>
            <a:off x="1752600" y="2514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9" name="Oval 58"/>
          <p:cNvSpPr/>
          <p:nvPr/>
        </p:nvSpPr>
        <p:spPr>
          <a:xfrm>
            <a:off x="4267200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0" name="Oval 59"/>
          <p:cNvSpPr/>
          <p:nvPr/>
        </p:nvSpPr>
        <p:spPr>
          <a:xfrm>
            <a:off x="5486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1" name="Oval 60"/>
          <p:cNvSpPr/>
          <p:nvPr/>
        </p:nvSpPr>
        <p:spPr>
          <a:xfrm>
            <a:off x="54864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2" name="Oval 61"/>
          <p:cNvSpPr/>
          <p:nvPr/>
        </p:nvSpPr>
        <p:spPr>
          <a:xfrm>
            <a:off x="5638800" y="5562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3" name="Oval 62"/>
          <p:cNvSpPr/>
          <p:nvPr/>
        </p:nvSpPr>
        <p:spPr>
          <a:xfrm>
            <a:off x="5791200" y="182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4" name="Oval 63"/>
          <p:cNvSpPr/>
          <p:nvPr/>
        </p:nvSpPr>
        <p:spPr>
          <a:xfrm>
            <a:off x="6629400" y="182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5" name="Oval 64"/>
          <p:cNvSpPr/>
          <p:nvPr/>
        </p:nvSpPr>
        <p:spPr>
          <a:xfrm>
            <a:off x="7772400" y="3124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6" name="Oval 65"/>
          <p:cNvSpPr/>
          <p:nvPr/>
        </p:nvSpPr>
        <p:spPr>
          <a:xfrm>
            <a:off x="7924800" y="4038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7" name="Oval 66"/>
          <p:cNvSpPr/>
          <p:nvPr/>
        </p:nvSpPr>
        <p:spPr>
          <a:xfrm>
            <a:off x="7924800" y="2057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8" name="Oval 67"/>
          <p:cNvSpPr/>
          <p:nvPr/>
        </p:nvSpPr>
        <p:spPr>
          <a:xfrm>
            <a:off x="77724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5" name="Oval 74"/>
          <p:cNvSpPr/>
          <p:nvPr/>
        </p:nvSpPr>
        <p:spPr>
          <a:xfrm>
            <a:off x="13716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6" name="Oval 75"/>
          <p:cNvSpPr/>
          <p:nvPr/>
        </p:nvSpPr>
        <p:spPr>
          <a:xfrm>
            <a:off x="838200" y="5791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7" name="Oval 76"/>
          <p:cNvSpPr/>
          <p:nvPr/>
        </p:nvSpPr>
        <p:spPr>
          <a:xfrm>
            <a:off x="43434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4343400" y="563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4800600" y="601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/>
          <p:cNvSpPr/>
          <p:nvPr/>
        </p:nvSpPr>
        <p:spPr>
          <a:xfrm>
            <a:off x="4724400" y="5257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/>
          <p:cNvSpPr/>
          <p:nvPr/>
        </p:nvSpPr>
        <p:spPr>
          <a:xfrm>
            <a:off x="4343400" y="4419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Oval 81"/>
          <p:cNvSpPr/>
          <p:nvPr/>
        </p:nvSpPr>
        <p:spPr>
          <a:xfrm>
            <a:off x="4876800" y="4191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Oval 82"/>
          <p:cNvSpPr/>
          <p:nvPr/>
        </p:nvSpPr>
        <p:spPr>
          <a:xfrm>
            <a:off x="4724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Oval 83"/>
          <p:cNvSpPr/>
          <p:nvPr/>
        </p:nvSpPr>
        <p:spPr>
          <a:xfrm>
            <a:off x="4724400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4267200" y="2743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4038600" y="3429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Oval 86"/>
          <p:cNvSpPr/>
          <p:nvPr/>
        </p:nvSpPr>
        <p:spPr>
          <a:xfrm>
            <a:off x="5181600" y="3581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71450" y="1676400"/>
            <a:ext cx="8515350" cy="4778555"/>
            <a:chOff x="152400" y="-718965"/>
            <a:chExt cx="8515350" cy="4778555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457200" y="3728357"/>
              <a:ext cx="8210550" cy="24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 flipH="1" flipV="1">
              <a:off x="438150" y="-718965"/>
              <a:ext cx="19050" cy="44527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1041714" y="3690258"/>
                  <a:ext cx="3679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1714" y="3690258"/>
                  <a:ext cx="367986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 flipH="1">
                  <a:off x="152400" y="2895600"/>
                  <a:ext cx="29364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152400" y="2895600"/>
                  <a:ext cx="293642" cy="369332"/>
                </a:xfrm>
                <a:prstGeom prst="rect">
                  <a:avLst/>
                </a:prstGeom>
                <a:blipFill>
                  <a:blip r:embed="rId7"/>
                  <a:stretch>
                    <a:fillRect r="-4167" b="-49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custDataLst>
      <p:tags r:id="rId1"/>
    </p:custDataLst>
    <p:extLst>
      <p:ext uri="{BB962C8B-B14F-4D97-AF65-F5344CB8AC3E}">
        <p14:creationId xmlns:p14="http://schemas.microsoft.com/office/powerpoint/2010/main" val="571519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The </a:t>
            </a:r>
            <a:r>
              <a:rPr lang="en-US" sz="4000" b="1" dirty="0">
                <a:solidFill>
                  <a:srgbClr val="7030A0"/>
                </a:solidFill>
              </a:rPr>
              <a:t>Closest Pair Distance </a:t>
            </a:r>
            <a:r>
              <a:rPr lang="en-US" sz="4000" b="1" dirty="0"/>
              <a:t>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Problem Definition:</a:t>
                </a:r>
              </a:p>
              <a:p>
                <a:pPr marL="0" indent="0">
                  <a:buNone/>
                </a:pPr>
                <a:r>
                  <a:rPr lang="en-US" sz="2000" dirty="0"/>
                  <a:t>Given a set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&gt;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points in plane, </a:t>
                </a:r>
              </a:p>
              <a:p>
                <a:pPr marL="0" indent="0">
                  <a:buNone/>
                </a:pPr>
                <a:r>
                  <a:rPr lang="en-US" sz="2000" dirty="0"/>
                  <a:t>compute the minimum Euclidean distance among all pairs of points.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Algorithms:</a:t>
                </a:r>
              </a:p>
              <a:p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000" dirty="0"/>
                  <a:t>) : 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Trivial algorithm</a:t>
                </a:r>
              </a:p>
              <a:p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0" smtClean="0">
                        <a:solidFill>
                          <a:schemeClr val="tx1"/>
                        </a:solidFill>
                        <a:latin typeface="Cambria Math"/>
                      </a:rPr>
                      <m:t>𝐥𝐨𝐠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 : 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Divide and Conquer </a:t>
                </a:r>
                <a:r>
                  <a:rPr lang="en-US" sz="2000" dirty="0">
                    <a:solidFill>
                      <a:srgbClr val="002060"/>
                    </a:solidFill>
                  </a:rPr>
                  <a:t>based algorithm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5"/>
                <a:stretch>
                  <a:fillRect l="-741" t="-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953000" y="2362200"/>
            <a:ext cx="3733800" cy="3810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09800" y="4191000"/>
            <a:ext cx="3810000" cy="3810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6EAC7E3-DB65-0BAC-0EEB-822806A53167}"/>
              </a:ext>
            </a:extLst>
          </p:cNvPr>
          <p:cNvSpPr/>
          <p:nvPr/>
        </p:nvSpPr>
        <p:spPr>
          <a:xfrm>
            <a:off x="1905000" y="4802187"/>
            <a:ext cx="4953000" cy="6096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 shall use </a:t>
            </a:r>
            <a:r>
              <a:rPr lang="en-US" b="1" dirty="0">
                <a:solidFill>
                  <a:srgbClr val="00B0F0"/>
                </a:solidFill>
              </a:rPr>
              <a:t>3</a:t>
            </a:r>
            <a:r>
              <a:rPr lang="en-US" b="1" dirty="0">
                <a:solidFill>
                  <a:schemeClr val="tx1"/>
                </a:solidFill>
              </a:rPr>
              <a:t> tools</a:t>
            </a:r>
            <a:r>
              <a:rPr lang="en-US" dirty="0">
                <a:solidFill>
                  <a:schemeClr val="tx1"/>
                </a:solidFill>
              </a:rPr>
              <a:t> to design this algorithm. Please make sure you internalize them well.</a:t>
            </a:r>
            <a:endParaRPr lang="en-IN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32751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  <p:bldP spid="8" grpId="0" animBg="1"/>
      <p:bldP spid="2" grpId="0" animBg="1"/>
      <p:bldP spid="2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FF0000"/>
                </a:solidFill>
              </a:rPr>
              <a:t>Question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rgbClr val="0070C0"/>
                </a:solidFill>
              </a:rPr>
              <a:t>1</a:t>
            </a:r>
            <a:br>
              <a:rPr lang="en-US" sz="2800" b="1" dirty="0"/>
            </a:b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FF0000"/>
                    </a:solidFill>
                  </a:rPr>
                  <a:t>Fact </a:t>
                </a:r>
                <a:r>
                  <a:rPr lang="en-US" sz="2000" b="1" dirty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be any two points.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000" dirty="0"/>
                  <a:t>,       distance(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𝒒</m:t>
                    </m:r>
                  </m:oMath>
                </a14:m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000" dirty="0"/>
                  <a:t>,       distance(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𝒒</m:t>
                    </m:r>
                  </m:oMath>
                </a14:m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6"/>
                <a:stretch>
                  <a:fillRect l="-741" t="-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40261" y="850802"/>
            <a:ext cx="45608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 fact from high school geometry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2240261" y="1752600"/>
            <a:ext cx="1798339" cy="56500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38600" y="1752600"/>
            <a:ext cx="1981200" cy="56500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854960" y="2711591"/>
            <a:ext cx="2021840" cy="56500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E864EF7-AC40-ED48-AC13-0EAB257237ED}"/>
              </a:ext>
            </a:extLst>
          </p:cNvPr>
          <p:cNvSpPr/>
          <p:nvPr/>
        </p:nvSpPr>
        <p:spPr>
          <a:xfrm>
            <a:off x="-31630" y="884238"/>
            <a:ext cx="1066800" cy="5334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Tool </a:t>
            </a:r>
            <a:r>
              <a:rPr lang="en-US" sz="2400" b="1" dirty="0">
                <a:solidFill>
                  <a:srgbClr val="00B0F0"/>
                </a:solidFill>
              </a:rPr>
              <a:t>1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7173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/>
      <p:bldP spid="7" grpId="0" animBg="1"/>
      <p:bldP spid="8" grpId="0" animBg="1"/>
      <p:bldP spid="10" grpId="0" animBg="1"/>
      <p:bldP spid="11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2.5|3.9|0.9|1.1|1.6|2.7|2.1|1.8|14.3|8.7|15.3|7.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2.9|5.7|0.7|2.3|2.1|4.2|0.9|1.3|1.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3.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13.1|8|3|3.7|1.2|7.6|1.4|4.9|1.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13.1|8|3|3.7|1.2|7.6|1.4|4.9|1.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13.1|8|3|3.7|1.2|7.6|1.4|4.9|1.6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13.1|8|3|3.7|1.2|7.6|1.4|4.9|1.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13.1|8|3|3.7|1.2|7.6|1.4|4.9|1.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11.3|1.9|5.4|1.8|1.6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28|6.4|0.8|8.6|11.2|1.1|6.2|8.6|1.2|9.2|10.8|0.8|1.8|5.7|1.2|6.4|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7|4.2|7.6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5|1.5|21.9|8.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5|1.5|21.9|8.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5|1.5|21.9|8.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2|1|0.8|0.7|0.8|0.7|4.2|16.4|1.4|4.8|9.4|6.9|2.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5.7|2|5.2|4.3|7.1|5.2|6.2|4.4|2|3.6|9.1|3.4|3.4|10.8|8.7|2.6|1.5|4.5|1.6|21.7|23.6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11.2|4.5|15.9|0.9|3.5|1.6|11.6|12.2|2.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33.1|4.5|9.5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3.8|3.3|10.5|1.5|2|1.7|1.9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4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6.8|1.9|1.6|1.5|2.2|1.3|3.9|2.5|3.4|0.8|1.3|1.7|5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1.6|0.7|1.4|5.4|3.5|11.3|0.9|0.8|8.5|1.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3.9|5.1|2.5|8.5|4.2|3.9|8.5|1.1|2.2|2.9|5.5|3.6|2.5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7|3.8|12.9|5.1|4.6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7|3.8|12.9|5.1|4.6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7|3.8|12.9|5.1|4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7.7|1.8|2.7|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8.4|3.5|2.9|4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7|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7|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2.2|2.5|3.5|15.4|0.7|5.6|6.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2.1|4.9|1.8|1|1.9|5.5|8.2|2.6|9.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5921</TotalTime>
  <Words>1782</Words>
  <Application>Microsoft Office PowerPoint</Application>
  <PresentationFormat>On-screen Show (4:3)</PresentationFormat>
  <Paragraphs>416</Paragraphs>
  <Slides>36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Cambria Math</vt:lpstr>
      <vt:lpstr>Wingdings</vt:lpstr>
      <vt:lpstr>Office Theme</vt:lpstr>
      <vt:lpstr>Design and Analysis of Algorithms </vt:lpstr>
      <vt:lpstr>Divide and Conquer paradigm  </vt:lpstr>
      <vt:lpstr>An Overview</vt:lpstr>
      <vt:lpstr>Example Problems</vt:lpstr>
      <vt:lpstr>Divide and Conquer Paradigm (Advanced Problems)</vt:lpstr>
      <vt:lpstr>Distance between 2 points</vt:lpstr>
      <vt:lpstr>The Closest Pair Distance Problem</vt:lpstr>
      <vt:lpstr>The Closest Pair Distance Problem</vt:lpstr>
      <vt:lpstr>Question 1 </vt:lpstr>
      <vt:lpstr> </vt:lpstr>
      <vt:lpstr>Question 2 </vt:lpstr>
      <vt:lpstr>a Divide and Conquer algorithm for </vt:lpstr>
      <vt:lpstr>The divide step</vt:lpstr>
      <vt:lpstr>Solving the problem in 1-dimension</vt:lpstr>
      <vt:lpstr>Solving the problem in 1-dimension</vt:lpstr>
      <vt:lpstr>How to extend to 2-dimensions</vt:lpstr>
      <vt:lpstr>The divide step</vt:lpstr>
      <vt:lpstr>Solving the 2 smaller instances</vt:lpstr>
      <vt:lpstr>The combine step</vt:lpstr>
      <vt:lpstr>The combine step</vt:lpstr>
      <vt:lpstr>The combine step</vt:lpstr>
      <vt:lpstr>The combine step</vt:lpstr>
      <vt:lpstr>The combine step</vt:lpstr>
      <vt:lpstr>The combine step</vt:lpstr>
      <vt:lpstr>Divide and Conquer based algorithm </vt:lpstr>
      <vt:lpstr>Running time of the algorithm</vt:lpstr>
      <vt:lpstr>The conquer step in O(n) time </vt:lpstr>
      <vt:lpstr>Inspiration from Merge sort </vt:lpstr>
      <vt:lpstr>Homework 1</vt:lpstr>
      <vt:lpstr>problem 2 </vt:lpstr>
      <vt:lpstr>The Non-Dominated Points  </vt:lpstr>
      <vt:lpstr>The Non-Dominated Points  </vt:lpstr>
      <vt:lpstr>The Non-Dominated Points  </vt:lpstr>
      <vt:lpstr>The Non-Dominated Points  </vt:lpstr>
      <vt:lpstr>The Non-Dominated Points  </vt:lpstr>
      <vt:lpstr>Homework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792</cp:revision>
  <dcterms:created xsi:type="dcterms:W3CDTF">2011-12-03T04:13:03Z</dcterms:created>
  <dcterms:modified xsi:type="dcterms:W3CDTF">2023-08-02T06:22:21Z</dcterms:modified>
</cp:coreProperties>
</file>