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428" r:id="rId2"/>
    <p:sldId id="648" r:id="rId3"/>
    <p:sldId id="523" r:id="rId4"/>
    <p:sldId id="538" r:id="rId5"/>
    <p:sldId id="563" r:id="rId6"/>
    <p:sldId id="564" r:id="rId7"/>
    <p:sldId id="565" r:id="rId8"/>
    <p:sldId id="582" r:id="rId9"/>
    <p:sldId id="566" r:id="rId10"/>
    <p:sldId id="567" r:id="rId11"/>
    <p:sldId id="569" r:id="rId12"/>
    <p:sldId id="570" r:id="rId13"/>
    <p:sldId id="571" r:id="rId14"/>
    <p:sldId id="572" r:id="rId15"/>
    <p:sldId id="598" r:id="rId16"/>
    <p:sldId id="601" r:id="rId17"/>
    <p:sldId id="616" r:id="rId18"/>
    <p:sldId id="615" r:id="rId19"/>
    <p:sldId id="607" r:id="rId20"/>
    <p:sldId id="608" r:id="rId21"/>
    <p:sldId id="609" r:id="rId22"/>
    <p:sldId id="610" r:id="rId23"/>
    <p:sldId id="611" r:id="rId24"/>
    <p:sldId id="612" r:id="rId25"/>
    <p:sldId id="617" r:id="rId26"/>
    <p:sldId id="602" r:id="rId27"/>
    <p:sldId id="613" r:id="rId28"/>
    <p:sldId id="603" r:id="rId29"/>
    <p:sldId id="642" r:id="rId30"/>
    <p:sldId id="604" r:id="rId31"/>
    <p:sldId id="451" r:id="rId32"/>
    <p:sldId id="558" r:id="rId33"/>
    <p:sldId id="633" r:id="rId34"/>
    <p:sldId id="632" r:id="rId35"/>
    <p:sldId id="576" r:id="rId36"/>
    <p:sldId id="64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89372" autoAdjust="0"/>
  </p:normalViewPr>
  <p:slideViewPr>
    <p:cSldViewPr>
      <p:cViewPr varScale="1">
        <p:scale>
          <a:sx n="102" d="100"/>
          <a:sy n="102" d="100"/>
        </p:scale>
        <p:origin x="20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For each point in one strip, we need to find distance to points 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       in the </a:t>
            </a:r>
            <a:r>
              <a:rPr lang="en-US" sz="1200" b="1" dirty="0">
                <a:solidFill>
                  <a:schemeClr val="tx1"/>
                </a:solidFill>
              </a:rPr>
              <a:t>upper</a:t>
            </a:r>
            <a:r>
              <a:rPr lang="en-US" sz="1200" dirty="0">
                <a:solidFill>
                  <a:schemeClr val="tx1"/>
                </a:solidFill>
              </a:rPr>
              <a:t> red- square in the other strip.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2.   How to do it  efficiently using the fact that the strips  are sorted ?</a:t>
            </a: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merge sort, the two recursive calls return sorted lists.</a:t>
            </a:r>
          </a:p>
          <a:p>
            <a:pPr>
              <a:buFont typeface="Wingdings"/>
              <a:buChar char="è"/>
            </a:pPr>
            <a:r>
              <a:rPr lang="en-US" sz="1200" dirty="0">
                <a:sym typeface="Wingdings" pitchFamily="2" charset="2"/>
              </a:rPr>
              <a:t>So creating the sorted list requires only </a:t>
            </a:r>
            <a:r>
              <a:rPr lang="en-US" sz="1200" b="1" dirty="0">
                <a:sym typeface="Wingdings" pitchFamily="2" charset="2"/>
              </a:rPr>
              <a:t>merging</a:t>
            </a:r>
            <a:r>
              <a:rPr lang="en-US" sz="1200" dirty="0">
                <a:sym typeface="Wingdings" pitchFamily="2" charset="2"/>
              </a:rPr>
              <a:t> them.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200" dirty="0"/>
                  <a:t> are sorted according to y-coordinate,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200" dirty="0"/>
                  <a:t>Getting the strips sorted according to y-coordinate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200" dirty="0"/>
                  <a:t>Getting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𝑃</m:t>
                    </m:r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/>
                  <a:t>sorted by merging them</a:t>
                </a:r>
              </a:p>
              <a:p>
                <a:r>
                  <a:rPr lang="en-US" sz="1200" dirty="0"/>
                  <a:t>takes </a:t>
                </a:r>
                <a:r>
                  <a:rPr lang="en-US" sz="1200" b="1" i="1" dirty="0"/>
                  <a:t>O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200" dirty="0"/>
                  <a:t>)  time. </a:t>
                </a:r>
                <a:r>
                  <a:rPr lang="en-US" sz="1200" dirty="0">
                    <a:sym typeface="Wingdings" pitchFamily="2" charset="2"/>
                  </a:rPr>
                  <a:t>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 smtClean="0"/>
                  <a:t>If </a:t>
                </a:r>
                <a:r>
                  <a:rPr lang="en-US" sz="1200" i="0">
                    <a:latin typeface="Cambria Math"/>
                  </a:rPr>
                  <a:t>𝑃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/>
                  </a:rPr>
                  <a:t>𝐿</a:t>
                </a:r>
                <a:r>
                  <a:rPr lang="en-US" sz="1200" dirty="0"/>
                  <a:t> and </a:t>
                </a:r>
                <a:r>
                  <a:rPr lang="en-US" sz="1200" i="0">
                    <a:latin typeface="Cambria Math"/>
                  </a:rPr>
                  <a:t>𝑃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latin typeface="Cambria Math"/>
                  </a:rPr>
                  <a:t>𝑅</a:t>
                </a:r>
                <a:r>
                  <a:rPr lang="en-US" sz="1200" dirty="0"/>
                  <a:t> are sorted according to y-coordinate,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200" dirty="0"/>
                  <a:t>Getting the strips sorted according to y-coordinate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200" dirty="0"/>
                  <a:t>Getting </a:t>
                </a:r>
                <a:r>
                  <a:rPr lang="en-US" sz="1200" i="0">
                    <a:latin typeface="Cambria Math"/>
                  </a:rPr>
                  <a:t>𝑃 </a:t>
                </a:r>
                <a:r>
                  <a:rPr lang="en-US" sz="1200" dirty="0"/>
                  <a:t>sorted by merging them</a:t>
                </a:r>
              </a:p>
              <a:p>
                <a:r>
                  <a:rPr lang="en-US" sz="1200" dirty="0"/>
                  <a:t>takes </a:t>
                </a:r>
                <a:r>
                  <a:rPr lang="en-US" sz="1200" b="1" i="1" dirty="0"/>
                  <a:t>O</a:t>
                </a:r>
                <a:r>
                  <a:rPr lang="en-US" sz="1200" dirty="0"/>
                  <a:t>(</a:t>
                </a:r>
                <a:r>
                  <a:rPr lang="en-US" sz="1200" i="0">
                    <a:solidFill>
                      <a:srgbClr val="0070C0"/>
                    </a:solidFill>
                    <a:latin typeface="Cambria Math"/>
                  </a:rPr>
                  <a:t>𝑛</a:t>
                </a:r>
                <a:r>
                  <a:rPr lang="en-US" sz="1200" dirty="0"/>
                  <a:t>)  time. </a:t>
                </a:r>
                <a:r>
                  <a:rPr lang="en-US" sz="1200" dirty="0">
                    <a:sym typeface="Wingdings" pitchFamily="2" charset="2"/>
                  </a:rPr>
                  <a:t>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.png"/><Relationship Id="rId7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900.png"/><Relationship Id="rId10" Type="http://schemas.openxmlformats.org/officeDocument/2006/relationships/image" Target="../media/image26.png"/><Relationship Id="rId9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10" Type="http://schemas.openxmlformats.org/officeDocument/2006/relationships/image" Target="../media/image700.png"/><Relationship Id="rId4" Type="http://schemas.openxmlformats.org/officeDocument/2006/relationships/image" Target="../media/image1.png"/><Relationship Id="rId9" Type="http://schemas.openxmlformats.org/officeDocument/2006/relationships/image" Target="../media/image60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11.png"/><Relationship Id="rId5" Type="http://schemas.openxmlformats.org/officeDocument/2006/relationships/image" Target="../media/image1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7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10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0.png"/><Relationship Id="rId5" Type="http://schemas.openxmlformats.org/officeDocument/2006/relationships/image" Target="../media/image2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82.png"/><Relationship Id="rId5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82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11" Type="http://schemas.openxmlformats.org/officeDocument/2006/relationships/image" Target="../media/image112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1.png"/><Relationship Id="rId13" Type="http://schemas.openxmlformats.org/officeDocument/2006/relationships/image" Target="../media/image192.png"/><Relationship Id="rId18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71.png"/><Relationship Id="rId17" Type="http://schemas.openxmlformats.org/officeDocument/2006/relationships/image" Target="../media/image22.png"/><Relationship Id="rId7" Type="http://schemas.openxmlformats.org/officeDocument/2006/relationships/image" Target="../media/image2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tags" Target="../tags/tag2.xml"/><Relationship Id="rId11" Type="http://schemas.openxmlformats.org/officeDocument/2006/relationships/image" Target="../media/image1810.png"/><Relationship Id="rId6" Type="http://schemas.openxmlformats.org/officeDocument/2006/relationships/image" Target="../media/image81.png"/><Relationship Id="rId15" Type="http://schemas.openxmlformats.org/officeDocument/2006/relationships/image" Target="../media/image21.png"/><Relationship Id="rId10" Type="http://schemas.openxmlformats.org/officeDocument/2006/relationships/image" Target="../media/image161.png"/><Relationship Id="rId19" Type="http://schemas.openxmlformats.org/officeDocument/2006/relationships/image" Target="../media/image210.png"/><Relationship Id="rId9" Type="http://schemas.openxmlformats.org/officeDocument/2006/relationships/image" Target="../media/image1000.png"/><Relationship Id="rId14" Type="http://schemas.openxmlformats.org/officeDocument/2006/relationships/image" Target="../media/image20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1920.png"/><Relationship Id="rId5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20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2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7" Type="http://schemas.openxmlformats.org/officeDocument/2006/relationships/image" Target="../media/image1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1610.png"/><Relationship Id="rId5" Type="http://schemas.openxmlformats.org/officeDocument/2006/relationships/image" Target="../media/image1800.png"/><Relationship Id="rId9" Type="http://schemas.openxmlformats.org/officeDocument/2006/relationships/image" Target="../media/image20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0.png"/><Relationship Id="rId5" Type="http://schemas.openxmlformats.org/officeDocument/2006/relationships/image" Target="../media/image2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.png"/><Relationship Id="rId7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00.png"/><Relationship Id="rId10" Type="http://schemas.openxmlformats.org/officeDocument/2006/relationships/image" Target="../media/image2500.png"/><Relationship Id="rId9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2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00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11" Type="http://schemas.openxmlformats.org/officeDocument/2006/relationships/image" Target="../media/image200.png"/><Relationship Id="rId15" Type="http://schemas.openxmlformats.org/officeDocument/2006/relationships/image" Target="../media/image320.png"/><Relationship Id="rId10" Type="http://schemas.openxmlformats.org/officeDocument/2006/relationships/image" Target="../media/image190.png"/><Relationship Id="rId4" Type="http://schemas.openxmlformats.org/officeDocument/2006/relationships/image" Target="../media/image1.png"/><Relationship Id="rId9" Type="http://schemas.openxmlformats.org/officeDocument/2006/relationships/image" Target="../media/image1600.png"/><Relationship Id="rId1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10" Type="http://schemas.openxmlformats.org/officeDocument/2006/relationships/image" Target="../media/image20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.png"/><Relationship Id="rId7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00.png"/><Relationship Id="rId10" Type="http://schemas.openxmlformats.org/officeDocument/2006/relationships/image" Target="../media/image26.png"/><Relationship Id="rId9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        Divide and Conquer Paradigm – II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             -  </a:t>
            </a:r>
            <a:r>
              <a:rPr lang="en-US" sz="2000" b="1" dirty="0">
                <a:solidFill>
                  <a:schemeClr val="tx1"/>
                </a:solidFill>
              </a:rPr>
              <a:t>Closest Pair of Points (</a:t>
            </a:r>
            <a:r>
              <a:rPr lang="en-US" sz="2000" b="1" dirty="0">
                <a:solidFill>
                  <a:srgbClr val="006C31"/>
                </a:solidFill>
              </a:rPr>
              <a:t>Final algorithm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-  Non-Dominated Points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-  Convex Hull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78" idx="0"/>
            <a:endCxn id="38" idx="4"/>
          </p:cNvCxnSpPr>
          <p:nvPr/>
        </p:nvCxnSpPr>
        <p:spPr>
          <a:xfrm flipH="1" flipV="1">
            <a:off x="4305300" y="5181600"/>
            <a:ext cx="15240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8" idx="7"/>
            <a:endCxn id="81" idx="3"/>
          </p:cNvCxnSpPr>
          <p:nvPr/>
        </p:nvCxnSpPr>
        <p:spPr>
          <a:xfrm flipV="1">
            <a:off x="4332241" y="4560841"/>
            <a:ext cx="98518" cy="555718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7" idx="4"/>
            <a:endCxn id="81" idx="1"/>
          </p:cNvCxnSpPr>
          <p:nvPr/>
        </p:nvCxnSpPr>
        <p:spPr>
          <a:xfrm>
            <a:off x="4305300" y="3962400"/>
            <a:ext cx="125459" cy="5445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2"/>
            <a:endCxn id="77" idx="0"/>
          </p:cNvCxnSpPr>
          <p:nvPr/>
        </p:nvCxnSpPr>
        <p:spPr>
          <a:xfrm flipH="1">
            <a:off x="4305300" y="3390900"/>
            <a:ext cx="114300" cy="4953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4"/>
            <a:endCxn id="109" idx="0"/>
          </p:cNvCxnSpPr>
          <p:nvPr/>
        </p:nvCxnSpPr>
        <p:spPr>
          <a:xfrm>
            <a:off x="4305300" y="2819400"/>
            <a:ext cx="152400" cy="5334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9" idx="4"/>
            <a:endCxn id="85" idx="0"/>
          </p:cNvCxnSpPr>
          <p:nvPr/>
        </p:nvCxnSpPr>
        <p:spPr>
          <a:xfrm>
            <a:off x="4305300" y="2286000"/>
            <a:ext cx="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8" idx="3"/>
            <a:endCxn id="59" idx="0"/>
          </p:cNvCxnSpPr>
          <p:nvPr/>
        </p:nvCxnSpPr>
        <p:spPr>
          <a:xfrm flipH="1">
            <a:off x="4305300" y="1741441"/>
            <a:ext cx="49259" cy="4683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p:sp>
        <p:nvSpPr>
          <p:cNvPr id="91" name="Oval 90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762500" y="5181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33900" y="4648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800600" y="4114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648200" y="3657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82585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D9F9C-E4C9-678B-9C31-64C5D0E853C2}"/>
              </a:ext>
            </a:extLst>
          </p:cNvPr>
          <p:cNvSpPr txBox="1"/>
          <p:nvPr/>
        </p:nvSpPr>
        <p:spPr>
          <a:xfrm>
            <a:off x="6502066" y="111147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A81E0A-25D4-C197-E914-C35BBA4A9BE9}"/>
              </a:ext>
            </a:extLst>
          </p:cNvPr>
          <p:cNvSpPr/>
          <p:nvPr/>
        </p:nvSpPr>
        <p:spPr>
          <a:xfrm>
            <a:off x="3036840" y="1196181"/>
            <a:ext cx="3413177" cy="37777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4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1" grpId="0" animBg="1"/>
      <p:bldP spid="91" grpId="1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Inspiration</a:t>
            </a:r>
            <a:r>
              <a:rPr lang="en-US" sz="3600" b="1" dirty="0"/>
              <a:t> from </a:t>
            </a:r>
            <a:r>
              <a:rPr lang="en-US" sz="3600" b="1" dirty="0">
                <a:solidFill>
                  <a:srgbClr val="006C31"/>
                </a:solidFill>
              </a:rPr>
              <a:t>Merge sort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600" y="32766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2800" y="4419600"/>
            <a:ext cx="2590800" cy="457200"/>
            <a:chOff x="3352800" y="3962400"/>
            <a:chExt cx="2590800" cy="457200"/>
          </a:xfrm>
        </p:grpSpPr>
        <p:sp>
          <p:nvSpPr>
            <p:cNvPr id="6" name="Oval 5"/>
            <p:cNvSpPr/>
            <p:nvPr/>
          </p:nvSpPr>
          <p:spPr>
            <a:xfrm>
              <a:off x="33528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8800" y="3352800"/>
            <a:ext cx="228600" cy="914400"/>
            <a:chOff x="6705600" y="2514600"/>
            <a:chExt cx="228600" cy="914400"/>
          </a:xfrm>
        </p:grpSpPr>
        <p:sp>
          <p:nvSpPr>
            <p:cNvPr id="8" name="Rectangle 7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  <a:endCxn id="8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743045" y="3666845"/>
            <a:ext cx="1810310" cy="819710"/>
            <a:chOff x="3743045" y="3209645"/>
            <a:chExt cx="1810310" cy="819710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37430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8098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29000" y="3352800"/>
            <a:ext cx="228600" cy="914400"/>
            <a:chOff x="6705600" y="2514600"/>
            <a:chExt cx="228600" cy="914400"/>
          </a:xfrm>
        </p:grpSpPr>
        <p:sp>
          <p:nvSpPr>
            <p:cNvPr id="24" name="Rectangle 23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0" y="1371600"/>
            <a:ext cx="228600" cy="1828800"/>
            <a:chOff x="4572000" y="914400"/>
            <a:chExt cx="228600" cy="1828800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0" y="914400"/>
              <a:ext cx="228600" cy="1828800"/>
              <a:chOff x="6705600" y="1600200"/>
              <a:chExt cx="228600" cy="1828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705600" y="1600200"/>
                <a:ext cx="228600" cy="1828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>
              <a:xfrm>
                <a:off x="6705600" y="25146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05600" y="2743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705600" y="32004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4572000" y="2286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72000" y="1600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572000" y="1371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1143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Left-Right Arrow 8"/>
          <p:cNvSpPr/>
          <p:nvPr/>
        </p:nvSpPr>
        <p:spPr>
          <a:xfrm>
            <a:off x="3660648" y="3674046"/>
            <a:ext cx="1978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6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4713241" y="1687559"/>
            <a:ext cx="3276600" cy="4179841"/>
            <a:chOff x="4713241" y="1687559"/>
            <a:chExt cx="3276600" cy="4179841"/>
          </a:xfrm>
        </p:grpSpPr>
        <p:cxnSp>
          <p:nvCxnSpPr>
            <p:cNvPr id="125" name="Straight Connector 124"/>
            <p:cNvCxnSpPr>
              <a:stCxn id="79" idx="0"/>
              <a:endCxn id="62" idx="3"/>
            </p:cNvCxnSpPr>
            <p:nvPr/>
          </p:nvCxnSpPr>
          <p:spPr>
            <a:xfrm flipV="1">
              <a:off x="4838700" y="5627641"/>
              <a:ext cx="811259" cy="239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66" idx="2"/>
            </p:cNvCxnSpPr>
            <p:nvPr/>
          </p:nvCxnSpPr>
          <p:spPr>
            <a:xfrm flipV="1">
              <a:off x="4887959" y="4076700"/>
              <a:ext cx="3036841" cy="125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60" idx="3"/>
              <a:endCxn id="94" idx="5"/>
            </p:cNvCxnSpPr>
            <p:nvPr/>
          </p:nvCxnSpPr>
          <p:spPr>
            <a:xfrm flipH="1">
              <a:off x="4789441" y="3113041"/>
              <a:ext cx="7081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  <a:endCxn id="53" idx="2"/>
            </p:cNvCxnSpPr>
            <p:nvPr/>
          </p:nvCxnSpPr>
          <p:spPr>
            <a:xfrm flipV="1">
              <a:off x="4762500" y="2628900"/>
              <a:ext cx="17145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42" idx="1"/>
            </p:cNvCxnSpPr>
            <p:nvPr/>
          </p:nvCxnSpPr>
          <p:spPr>
            <a:xfrm>
              <a:off x="4762500" y="2438400"/>
              <a:ext cx="430259" cy="87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93" idx="7"/>
            </p:cNvCxnSpPr>
            <p:nvPr/>
          </p:nvCxnSpPr>
          <p:spPr>
            <a:xfrm flipH="1">
              <a:off x="4789441" y="2122441"/>
              <a:ext cx="98518" cy="327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62" idx="5"/>
              <a:endCxn id="54" idx="5"/>
            </p:cNvCxnSpPr>
            <p:nvPr/>
          </p:nvCxnSpPr>
          <p:spPr>
            <a:xfrm flipH="1" flipV="1">
              <a:off x="5170441" y="5475241"/>
              <a:ext cx="533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54" idx="2"/>
              <a:endCxn id="80" idx="5"/>
            </p:cNvCxnSpPr>
            <p:nvPr/>
          </p:nvCxnSpPr>
          <p:spPr>
            <a:xfrm flipH="1" flipV="1">
              <a:off x="4903741" y="5322841"/>
              <a:ext cx="201659" cy="125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41" idx="2"/>
              <a:endCxn id="80" idx="5"/>
            </p:cNvCxnSpPr>
            <p:nvPr/>
          </p:nvCxnSpPr>
          <p:spPr>
            <a:xfrm flipH="1">
              <a:off x="4903741" y="5295900"/>
              <a:ext cx="1116059" cy="26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68" idx="1"/>
              <a:endCxn id="41" idx="7"/>
            </p:cNvCxnSpPr>
            <p:nvPr/>
          </p:nvCxnSpPr>
          <p:spPr>
            <a:xfrm flipH="1">
              <a:off x="6084841" y="5040359"/>
              <a:ext cx="1698718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68" idx="7"/>
              <a:endCxn id="119" idx="5"/>
            </p:cNvCxnSpPr>
            <p:nvPr/>
          </p:nvCxnSpPr>
          <p:spPr>
            <a:xfrm flipH="1" flipV="1">
              <a:off x="4713241" y="4789441"/>
              <a:ext cx="3124200" cy="250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52" idx="3"/>
              <a:endCxn id="119" idx="6"/>
            </p:cNvCxnSpPr>
            <p:nvPr/>
          </p:nvCxnSpPr>
          <p:spPr>
            <a:xfrm flipH="1">
              <a:off x="4724400" y="4560841"/>
              <a:ext cx="2220959" cy="201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61" idx="7"/>
            </p:cNvCxnSpPr>
            <p:nvPr/>
          </p:nvCxnSpPr>
          <p:spPr>
            <a:xfrm flipH="1" flipV="1">
              <a:off x="5551441" y="4506959"/>
              <a:ext cx="1458959" cy="26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61" idx="2"/>
              <a:endCxn id="117" idx="5"/>
            </p:cNvCxnSpPr>
            <p:nvPr/>
          </p:nvCxnSpPr>
          <p:spPr>
            <a:xfrm flipH="1" flipV="1">
              <a:off x="4941841" y="4256041"/>
              <a:ext cx="544559" cy="2778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40" idx="6"/>
              <a:endCxn id="66" idx="5"/>
            </p:cNvCxnSpPr>
            <p:nvPr/>
          </p:nvCxnSpPr>
          <p:spPr>
            <a:xfrm>
              <a:off x="6096000" y="3924300"/>
              <a:ext cx="1893841" cy="179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5" idx="7"/>
              <a:endCxn id="40" idx="6"/>
            </p:cNvCxnSpPr>
            <p:nvPr/>
          </p:nvCxnSpPr>
          <p:spPr>
            <a:xfrm>
              <a:off x="4789441" y="3744959"/>
              <a:ext cx="1306559" cy="179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05" idx="0"/>
              <a:endCxn id="87" idx="4"/>
            </p:cNvCxnSpPr>
            <p:nvPr/>
          </p:nvCxnSpPr>
          <p:spPr>
            <a:xfrm flipV="1">
              <a:off x="4762500" y="3657600"/>
              <a:ext cx="457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36" idx="7"/>
              <a:endCxn id="87" idx="4"/>
            </p:cNvCxnSpPr>
            <p:nvPr/>
          </p:nvCxnSpPr>
          <p:spPr>
            <a:xfrm flipH="1">
              <a:off x="5219700" y="3516359"/>
              <a:ext cx="1474741" cy="141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65" idx="2"/>
              <a:endCxn id="36" idx="7"/>
            </p:cNvCxnSpPr>
            <p:nvPr/>
          </p:nvCxnSpPr>
          <p:spPr>
            <a:xfrm flipH="1">
              <a:off x="6694441" y="3162300"/>
              <a:ext cx="1077959" cy="354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65" idx="5"/>
              <a:endCxn id="60" idx="7"/>
            </p:cNvCxnSpPr>
            <p:nvPr/>
          </p:nvCxnSpPr>
          <p:spPr>
            <a:xfrm flipH="1" flipV="1">
              <a:off x="5551441" y="3059159"/>
              <a:ext cx="2286000" cy="130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  <a:stCxn id="42" idx="6"/>
              <a:endCxn id="53" idx="1"/>
            </p:cNvCxnSpPr>
            <p:nvPr/>
          </p:nvCxnSpPr>
          <p:spPr>
            <a:xfrm>
              <a:off x="5257800" y="2552700"/>
              <a:ext cx="12303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67" idx="1"/>
              <a:endCxn id="106" idx="7"/>
            </p:cNvCxnSpPr>
            <p:nvPr/>
          </p:nvCxnSpPr>
          <p:spPr>
            <a:xfrm flipH="1">
              <a:off x="4941841" y="2068559"/>
              <a:ext cx="29941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67" idx="7"/>
              <a:endCxn id="64" idx="6"/>
            </p:cNvCxnSpPr>
            <p:nvPr/>
          </p:nvCxnSpPr>
          <p:spPr>
            <a:xfrm flipH="1" flipV="1">
              <a:off x="6705600" y="1866900"/>
              <a:ext cx="1284241" cy="201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64" idx="4"/>
              <a:endCxn id="63" idx="7"/>
            </p:cNvCxnSpPr>
            <p:nvPr/>
          </p:nvCxnSpPr>
          <p:spPr>
            <a:xfrm flipH="1" flipV="1">
              <a:off x="5856241" y="1839959"/>
              <a:ext cx="811259" cy="65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63" idx="1"/>
              <a:endCxn id="107" idx="7"/>
            </p:cNvCxnSpPr>
            <p:nvPr/>
          </p:nvCxnSpPr>
          <p:spPr>
            <a:xfrm flipH="1" flipV="1">
              <a:off x="4713241" y="1687559"/>
              <a:ext cx="108911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903241" y="1741441"/>
            <a:ext cx="3592559" cy="4114800"/>
            <a:chOff x="903241" y="1741441"/>
            <a:chExt cx="3592559" cy="4114800"/>
          </a:xfrm>
        </p:grpSpPr>
        <p:cxnSp>
          <p:nvCxnSpPr>
            <p:cNvPr id="136" name="Straight Connector 135"/>
            <p:cNvCxnSpPr>
              <a:stCxn id="49" idx="6"/>
              <a:endCxn id="109" idx="6"/>
            </p:cNvCxnSpPr>
            <p:nvPr/>
          </p:nvCxnSpPr>
          <p:spPr>
            <a:xfrm>
              <a:off x="2057400" y="3314700"/>
              <a:ext cx="2438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903241" y="1741441"/>
              <a:ext cx="3592559" cy="4114800"/>
              <a:chOff x="903241" y="1741441"/>
              <a:chExt cx="3592559" cy="4114800"/>
            </a:xfrm>
          </p:grpSpPr>
          <p:cxnSp>
            <p:nvCxnSpPr>
              <p:cNvPr id="96" name="Straight Connector 95"/>
              <p:cNvCxnSpPr>
                <a:cxnSpLocks/>
                <a:stCxn id="76" idx="5"/>
                <a:endCxn id="78" idx="1"/>
              </p:cNvCxnSpPr>
              <p:nvPr/>
            </p:nvCxnSpPr>
            <p:spPr>
              <a:xfrm flipV="1">
                <a:off x="903241" y="5649959"/>
                <a:ext cx="3527518" cy="206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/>
                <a:stCxn id="50" idx="5"/>
                <a:endCxn id="78" idx="1"/>
              </p:cNvCxnSpPr>
              <p:nvPr/>
            </p:nvCxnSpPr>
            <p:spPr>
              <a:xfrm>
                <a:off x="3189241" y="5399041"/>
                <a:ext cx="1241518" cy="250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38" idx="2"/>
                <a:endCxn id="50" idx="7"/>
              </p:cNvCxnSpPr>
              <p:nvPr/>
            </p:nvCxnSpPr>
            <p:spPr>
              <a:xfrm flipH="1">
                <a:off x="3189241" y="5143500"/>
                <a:ext cx="1077959" cy="201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38" idx="1"/>
                <a:endCxn id="57" idx="5"/>
              </p:cNvCxnSpPr>
              <p:nvPr/>
            </p:nvCxnSpPr>
            <p:spPr>
              <a:xfrm flipH="1" flipV="1">
                <a:off x="1970041" y="5018041"/>
                <a:ext cx="2308318" cy="98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57" idx="2"/>
                <a:endCxn id="75" idx="2"/>
              </p:cNvCxnSpPr>
              <p:nvPr/>
            </p:nvCxnSpPr>
            <p:spPr>
              <a:xfrm flipH="1" flipV="1">
                <a:off x="1371600" y="4838700"/>
                <a:ext cx="5334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75" idx="6"/>
                <a:endCxn id="81" idx="2"/>
              </p:cNvCxnSpPr>
              <p:nvPr/>
            </p:nvCxnSpPr>
            <p:spPr>
              <a:xfrm flipV="1">
                <a:off x="1447800" y="4533900"/>
                <a:ext cx="29718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55" idx="6"/>
                <a:endCxn id="81" idx="6"/>
              </p:cNvCxnSpPr>
              <p:nvPr/>
            </p:nvCxnSpPr>
            <p:spPr>
              <a:xfrm>
                <a:off x="2209800" y="4000500"/>
                <a:ext cx="22860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55" idx="6"/>
                <a:endCxn id="35" idx="3"/>
              </p:cNvCxnSpPr>
              <p:nvPr/>
            </p:nvCxnSpPr>
            <p:spPr>
              <a:xfrm flipV="1">
                <a:off x="2209800" y="39512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77" idx="2"/>
              </p:cNvCxnSpPr>
              <p:nvPr/>
            </p:nvCxnSpPr>
            <p:spPr>
              <a:xfrm>
                <a:off x="3728220" y="3924300"/>
                <a:ext cx="5389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51" idx="7"/>
                <a:endCxn id="77" idx="6"/>
              </p:cNvCxnSpPr>
              <p:nvPr/>
            </p:nvCxnSpPr>
            <p:spPr>
              <a:xfrm>
                <a:off x="2808241" y="3668759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51" idx="7"/>
                <a:endCxn id="86" idx="3"/>
              </p:cNvCxnSpPr>
              <p:nvPr/>
            </p:nvCxnSpPr>
            <p:spPr>
              <a:xfrm flipV="1">
                <a:off x="2808241" y="3494041"/>
                <a:ext cx="1241518" cy="174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endCxn id="34" idx="3"/>
              </p:cNvCxnSpPr>
              <p:nvPr/>
            </p:nvCxnSpPr>
            <p:spPr>
              <a:xfrm flipV="1">
                <a:off x="1752600" y="2960641"/>
                <a:ext cx="1535159" cy="250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34" idx="7"/>
                <a:endCxn id="85" idx="2"/>
              </p:cNvCxnSpPr>
              <p:nvPr/>
            </p:nvCxnSpPr>
            <p:spPr>
              <a:xfrm flipV="1">
                <a:off x="3341641" y="2781300"/>
                <a:ext cx="925559" cy="1254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47" idx="6"/>
                <a:endCxn id="85" idx="7"/>
              </p:cNvCxnSpPr>
              <p:nvPr/>
            </p:nvCxnSpPr>
            <p:spPr>
              <a:xfrm>
                <a:off x="2514600" y="2705100"/>
                <a:ext cx="1817641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58" idx="6"/>
                <a:endCxn id="47" idx="7"/>
              </p:cNvCxnSpPr>
              <p:nvPr/>
            </p:nvCxnSpPr>
            <p:spPr>
              <a:xfrm>
                <a:off x="1828800" y="2552700"/>
                <a:ext cx="674641" cy="1254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58" idx="7"/>
                <a:endCxn id="59" idx="4"/>
              </p:cNvCxnSpPr>
              <p:nvPr/>
            </p:nvCxnSpPr>
            <p:spPr>
              <a:xfrm flipV="1">
                <a:off x="1817641" y="2286000"/>
                <a:ext cx="2487659" cy="239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59" idx="0"/>
                <a:endCxn id="108" idx="5"/>
              </p:cNvCxnSpPr>
              <p:nvPr/>
            </p:nvCxnSpPr>
            <p:spPr>
              <a:xfrm flipV="1">
                <a:off x="4305300" y="1741441"/>
                <a:ext cx="103141" cy="468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 flipV="1">
              <a:off x="4049759" y="3390900"/>
              <a:ext cx="369841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2B30EB-E318-730D-41C7-D88CFDB47031}"/>
              </a:ext>
            </a:extLst>
          </p:cNvPr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FE7F8F-EB7D-E255-D1CB-ED59EAD57DA8}"/>
                </a:ext>
              </a:extLst>
            </p:cNvPr>
            <p:cNvCxnSpPr/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1A00D4-B684-29E9-0568-AB932CFF5277}"/>
                </a:ext>
              </a:extLst>
            </p:cNvPr>
            <p:cNvCxnSpPr/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FB87D6-D921-B715-E470-39ABBBC7551A}"/>
                </a:ext>
              </a:extLst>
            </p:cNvPr>
            <p:cNvCxnSpPr/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FC3773-8D74-94F8-2B16-FFB72E4D3129}"/>
                </a:ext>
              </a:extLst>
            </p:cNvPr>
            <p:cNvCxnSpPr/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DDE5C6-1251-9D7A-576D-EEE6071A1531}"/>
                </a:ext>
              </a:extLst>
            </p:cNvPr>
            <p:cNvCxnSpPr/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FEDDCC-0061-693F-98D7-649282104E5E}"/>
                </a:ext>
              </a:extLst>
            </p:cNvPr>
            <p:cNvCxnSpPr/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12D38C-ACC7-3FB1-CBFE-4B5F1B3C6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00" y="2122441"/>
              <a:ext cx="87359" cy="3159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F83D8A-D8DD-BB9E-45CF-2847BB799703}"/>
                </a:ext>
              </a:extLst>
            </p:cNvPr>
            <p:cNvCxnSpPr/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68AA9-7F6B-57D1-5864-5BAABC87594D}"/>
              </a:ext>
            </a:extLst>
          </p:cNvPr>
          <p:cNvGrpSpPr/>
          <p:nvPr/>
        </p:nvGrpSpPr>
        <p:grpSpPr>
          <a:xfrm>
            <a:off x="4305300" y="1752600"/>
            <a:ext cx="152400" cy="3886200"/>
            <a:chOff x="4305300" y="1752600"/>
            <a:chExt cx="152400" cy="3886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322B4B-78ED-AC51-4D39-26B8624957E7}"/>
                </a:ext>
              </a:extLst>
            </p:cNvPr>
            <p:cNvCxnSpPr/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0BCF4-FD62-38B7-004F-C880DD09FD95}"/>
                </a:ext>
              </a:extLst>
            </p:cNvPr>
            <p:cNvCxnSpPr/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D31DD7-AF81-6C15-E01B-D84A7DEF2E3B}"/>
                </a:ext>
              </a:extLst>
            </p:cNvPr>
            <p:cNvCxnSpPr/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D3CB2A-0360-4E8D-1939-B61FF6BD4063}"/>
                </a:ext>
              </a:extLst>
            </p:cNvPr>
            <p:cNvCxnSpPr/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1E6B73-98FD-DCC2-9E37-5D7D34C055F4}"/>
                </a:ext>
              </a:extLst>
            </p:cNvPr>
            <p:cNvCxnSpPr/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410374-D719-A812-9F7E-75DC65E5D677}"/>
                </a:ext>
              </a:extLst>
            </p:cNvPr>
            <p:cNvCxnSpPr/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7B82AB-4C28-7B26-27FC-468A0D2153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5300" y="1752600"/>
              <a:ext cx="103141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860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br>
              <a:rPr lang="en-US" sz="3200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  <a:r>
                  <a:rPr lang="en-US" sz="1600" b="1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-Merge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While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</m:t>
                    </m:r>
                    <m:r>
                      <a:rPr lang="en-US" sz="1600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≠∅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)</a:t>
                </a:r>
                <a:r>
                  <a:rPr lang="en-US" sz="1600" b="1" dirty="0">
                    <a:sym typeface="Wingdings" pitchFamily="2" charset="2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  </a:t>
                </a:r>
                <a:r>
                  <a:rPr lang="en-US" sz="1600" b="1" dirty="0">
                    <a:sym typeface="Wingdings" pitchFamily="2" charset="2"/>
                  </a:rPr>
                  <a:t>{</a:t>
                </a:r>
                <a:r>
                  <a:rPr lang="en-US" sz="1600" dirty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 ;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        </a:t>
                </a:r>
                <a:r>
                  <a:rPr lang="en-US" sz="1600" b="1" dirty="0">
                    <a:sym typeface="Wingdings" pitchFamily="2" charset="2"/>
                  </a:rPr>
                  <a:t>If</a:t>
                </a:r>
                <a:r>
                  <a:rPr lang="en-US" sz="1600" dirty="0">
                    <a:sym typeface="Wingdings" pitchFamily="2" charset="2"/>
                  </a:rPr>
                  <a:t>(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y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≤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 y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 ) 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{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the first </a:t>
                </a:r>
                <a:r>
                  <a:rPr lang="en-US" sz="1600" b="1" dirty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  <a:r>
                  <a:rPr lang="en-US" sz="1600" dirty="0">
                    <a:sym typeface="Wingdings" pitchFamily="2" charset="2"/>
                  </a:rPr>
                  <a:t>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                  Remove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}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else … </a:t>
                </a:r>
                <a:r>
                  <a:rPr lang="en-US" sz="1600" dirty="0">
                    <a:solidFill>
                      <a:srgbClr val="006C31"/>
                    </a:solidFill>
                    <a:sym typeface="Wingdings" pitchFamily="2" charset="2"/>
                  </a:rPr>
                  <a:t>//similar processing for point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}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return 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5"/>
                <a:stretch>
                  <a:fillRect l="-370" t="-336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388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3200400"/>
            <a:ext cx="3035223" cy="2819400"/>
            <a:chOff x="1808973" y="1295400"/>
            <a:chExt cx="3035223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14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8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3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14600" y="2438400"/>
            <a:ext cx="1905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6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the closest pair distance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Note: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There exists a randomized algorithm with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expected time.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048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 dirty="0"/>
              <a:t>problem 2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Non-dominated </a:t>
            </a:r>
            <a:r>
              <a:rPr lang="en-US" sz="3600" b="1" dirty="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9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be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 in x-y plane.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is said to be 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non-dominated</a:t>
                </a:r>
                <a:r>
                  <a:rPr lang="en-US" sz="2000" dirty="0"/>
                  <a:t> point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there is no 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all non-dominated points </a:t>
                </a:r>
              </a:p>
              <a:p>
                <a:pPr marL="0" indent="0">
                  <a:buNone/>
                </a:pPr>
                <a:r>
                  <a:rPr lang="en-US" sz="2000" dirty="0"/>
                  <a:t>of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2 points have the same x-coordinates or y-coordinates.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2954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0" y="38100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0" y="3886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5029200"/>
            <a:ext cx="424653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51536" y="4999722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3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3589"/>
            <a:ext cx="8534400" cy="25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277100" y="353192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7D9ADE-E15A-3054-D02F-AE7060C6D852}"/>
              </a:ext>
            </a:extLst>
          </p:cNvPr>
          <p:cNvSpPr/>
          <p:nvPr/>
        </p:nvSpPr>
        <p:spPr>
          <a:xfrm>
            <a:off x="6400800" y="298165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61BC2-09D8-DAC7-FB62-11FE491D6CE9}"/>
              </a:ext>
            </a:extLst>
          </p:cNvPr>
          <p:cNvSpPr/>
          <p:nvPr/>
        </p:nvSpPr>
        <p:spPr>
          <a:xfrm>
            <a:off x="5808132" y="2696961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5E095-FEDE-5429-E73E-90629BA879D3}"/>
              </a:ext>
            </a:extLst>
          </p:cNvPr>
          <p:cNvSpPr/>
          <p:nvPr/>
        </p:nvSpPr>
        <p:spPr>
          <a:xfrm>
            <a:off x="2525335" y="190156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8ED85-0AD0-8259-3C82-133961312F1E}"/>
              </a:ext>
            </a:extLst>
          </p:cNvPr>
          <p:cNvSpPr/>
          <p:nvPr/>
        </p:nvSpPr>
        <p:spPr>
          <a:xfrm>
            <a:off x="1687135" y="1395446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B3CAA-E60E-2841-B5E1-F8311A8BBD7E}"/>
              </a:ext>
            </a:extLst>
          </p:cNvPr>
          <p:cNvSpPr/>
          <p:nvPr/>
        </p:nvSpPr>
        <p:spPr>
          <a:xfrm>
            <a:off x="7848600" y="3967325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50E8F-ED06-F37C-D178-CA02D25B7CC4}"/>
              </a:ext>
            </a:extLst>
          </p:cNvPr>
          <p:cNvSpPr/>
          <p:nvPr/>
        </p:nvSpPr>
        <p:spPr>
          <a:xfrm>
            <a:off x="8098670" y="49628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6D444-29AA-6D4F-A203-86C5C996C33B}"/>
              </a:ext>
            </a:extLst>
          </p:cNvPr>
          <p:cNvSpPr/>
          <p:nvPr/>
        </p:nvSpPr>
        <p:spPr>
          <a:xfrm>
            <a:off x="8403470" y="54200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330016-CD36-8F50-68BF-9C91419D9D82}"/>
              </a:ext>
            </a:extLst>
          </p:cNvPr>
          <p:cNvSpPr/>
          <p:nvPr/>
        </p:nvSpPr>
        <p:spPr>
          <a:xfrm>
            <a:off x="3602870" y="24482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3589"/>
            <a:ext cx="8534400" cy="25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277100" y="353192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633948" y="1524000"/>
            <a:ext cx="1173382" cy="4599362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27950" y="3622270"/>
            <a:ext cx="6724869" cy="247115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7D9ADE-E15A-3054-D02F-AE7060C6D852}"/>
              </a:ext>
            </a:extLst>
          </p:cNvPr>
          <p:cNvSpPr/>
          <p:nvPr/>
        </p:nvSpPr>
        <p:spPr>
          <a:xfrm>
            <a:off x="6400800" y="298165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61BC2-09D8-DAC7-FB62-11FE491D6CE9}"/>
              </a:ext>
            </a:extLst>
          </p:cNvPr>
          <p:cNvSpPr/>
          <p:nvPr/>
        </p:nvSpPr>
        <p:spPr>
          <a:xfrm>
            <a:off x="5808132" y="2696961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5E095-FEDE-5429-E73E-90629BA879D3}"/>
              </a:ext>
            </a:extLst>
          </p:cNvPr>
          <p:cNvSpPr/>
          <p:nvPr/>
        </p:nvSpPr>
        <p:spPr>
          <a:xfrm>
            <a:off x="2525335" y="190156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8ED85-0AD0-8259-3C82-133961312F1E}"/>
              </a:ext>
            </a:extLst>
          </p:cNvPr>
          <p:cNvSpPr/>
          <p:nvPr/>
        </p:nvSpPr>
        <p:spPr>
          <a:xfrm>
            <a:off x="1687135" y="1395446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B3CAA-E60E-2841-B5E1-F8311A8BBD7E}"/>
              </a:ext>
            </a:extLst>
          </p:cNvPr>
          <p:cNvSpPr/>
          <p:nvPr/>
        </p:nvSpPr>
        <p:spPr>
          <a:xfrm>
            <a:off x="7848600" y="3967325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50E8F-ED06-F37C-D178-CA02D25B7CC4}"/>
              </a:ext>
            </a:extLst>
          </p:cNvPr>
          <p:cNvSpPr/>
          <p:nvPr/>
        </p:nvSpPr>
        <p:spPr>
          <a:xfrm>
            <a:off x="8098670" y="49628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6D444-29AA-6D4F-A203-86C5C996C33B}"/>
              </a:ext>
            </a:extLst>
          </p:cNvPr>
          <p:cNvSpPr/>
          <p:nvPr/>
        </p:nvSpPr>
        <p:spPr>
          <a:xfrm>
            <a:off x="8403470" y="54200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657E9F-D4EA-222E-4635-7996B430659E}"/>
              </a:ext>
            </a:extLst>
          </p:cNvPr>
          <p:cNvSpPr/>
          <p:nvPr/>
        </p:nvSpPr>
        <p:spPr>
          <a:xfrm>
            <a:off x="3602870" y="24482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DB037-DEFD-1D8B-DDD5-9432EB8D091E}"/>
              </a:ext>
            </a:extLst>
          </p:cNvPr>
          <p:cNvSpPr/>
          <p:nvPr/>
        </p:nvSpPr>
        <p:spPr>
          <a:xfrm>
            <a:off x="664331" y="1981200"/>
            <a:ext cx="1964088" cy="4015849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053283-26CB-7C59-CA70-D4F1B68EE6E4}"/>
              </a:ext>
            </a:extLst>
          </p:cNvPr>
          <p:cNvSpPr/>
          <p:nvPr/>
        </p:nvSpPr>
        <p:spPr>
          <a:xfrm>
            <a:off x="589370" y="2554612"/>
            <a:ext cx="3122960" cy="362231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C7B45-BC6F-0C90-0C18-E8034230C230}"/>
              </a:ext>
            </a:extLst>
          </p:cNvPr>
          <p:cNvSpPr/>
          <p:nvPr/>
        </p:nvSpPr>
        <p:spPr>
          <a:xfrm>
            <a:off x="627951" y="2789438"/>
            <a:ext cx="5277068" cy="336688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8E2C2B-EA22-735B-48E5-4FF5B1B8F535}"/>
              </a:ext>
            </a:extLst>
          </p:cNvPr>
          <p:cNvSpPr/>
          <p:nvPr/>
        </p:nvSpPr>
        <p:spPr>
          <a:xfrm>
            <a:off x="627950" y="3077962"/>
            <a:ext cx="5887150" cy="3078363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B1377-895F-45E6-F556-F89E2D680E67}"/>
              </a:ext>
            </a:extLst>
          </p:cNvPr>
          <p:cNvSpPr/>
          <p:nvPr/>
        </p:nvSpPr>
        <p:spPr>
          <a:xfrm>
            <a:off x="609599" y="4073686"/>
            <a:ext cx="7373827" cy="208968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1DAA7A-86AB-EA19-BF31-4FEB716F2298}"/>
              </a:ext>
            </a:extLst>
          </p:cNvPr>
          <p:cNvSpPr/>
          <p:nvPr/>
        </p:nvSpPr>
        <p:spPr>
          <a:xfrm>
            <a:off x="609599" y="5069212"/>
            <a:ext cx="7543801" cy="1117075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9B97D4-5AD8-7E42-EA4D-3B4829BD9B67}"/>
              </a:ext>
            </a:extLst>
          </p:cNvPr>
          <p:cNvSpPr/>
          <p:nvPr/>
        </p:nvSpPr>
        <p:spPr>
          <a:xfrm>
            <a:off x="589371" y="5516562"/>
            <a:ext cx="7920682" cy="646811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6AC0B2-ADCF-B928-75C5-8ED6CBDC72CF}"/>
              </a:ext>
            </a:extLst>
          </p:cNvPr>
          <p:cNvCxnSpPr/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36E42D-A9A2-9C14-B5CB-09C4EF7D8EB0}"/>
              </a:ext>
            </a:extLst>
          </p:cNvPr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DACC1-8678-DACD-9AA8-DEFD5388F697}"/>
              </a:ext>
            </a:extLst>
          </p:cNvPr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C951B-8795-B922-8B60-B75832C1C50F}"/>
              </a:ext>
            </a:extLst>
          </p:cNvPr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5E6457-A6FA-80BF-378D-7899F8A7330C}"/>
              </a:ext>
            </a:extLst>
          </p:cNvPr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B61F66-8162-ECBE-AECE-C0C35B08EDF8}"/>
              </a:ext>
            </a:extLst>
          </p:cNvPr>
          <p:cNvCxnSpPr/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E7BE36-D5E4-0C17-C6EA-1376C9DC0781}"/>
              </a:ext>
            </a:extLst>
          </p:cNvPr>
          <p:cNvCxnSpPr/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37734D-5EA6-B881-45ED-BE01F6FF70B0}"/>
              </a:ext>
            </a:extLst>
          </p:cNvPr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E27823-A2EF-B399-40CC-70A7E0A9A23F}"/>
              </a:ext>
            </a:extLst>
          </p:cNvPr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C204CE-0493-3CCE-4B26-F145A7883BF1}"/>
              </a:ext>
            </a:extLst>
          </p:cNvPr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E2DE9E-CAAB-6D37-FB3D-8DE56E01FDC9}"/>
              </a:ext>
            </a:extLst>
          </p:cNvPr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87B143-54AF-7A17-47F0-F1512709A7C5}"/>
              </a:ext>
            </a:extLst>
          </p:cNvPr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00C5FA-9039-DE0D-99A6-58D439DAEBB5}"/>
              </a:ext>
            </a:extLst>
          </p:cNvPr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85FDEE-3CB6-86E5-6E4F-AE54453E5BF4}"/>
              </a:ext>
            </a:extLst>
          </p:cNvPr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01AF2D-0216-ED52-B031-04A012CD9A63}"/>
              </a:ext>
            </a:extLst>
          </p:cNvPr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25C4B8-AD1D-7DE9-9195-4619D9EC9750}"/>
              </a:ext>
            </a:extLst>
          </p:cNvPr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03C300-5AEF-DCE1-F34C-72B306B0E79A}"/>
              </a:ext>
            </a:extLst>
          </p:cNvPr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FE099E-2384-B512-A34D-AD5362A675C7}"/>
              </a:ext>
            </a:extLst>
          </p:cNvPr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0441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be a set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 in x-y plane.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 simpler 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efficient algorithm to report  </a:t>
                </a:r>
                <a:r>
                  <a:rPr lang="en-US" sz="2000" i="1" dirty="0"/>
                  <a:t>any </a:t>
                </a:r>
                <a:r>
                  <a:rPr lang="en-US" sz="2000" dirty="0"/>
                  <a:t> non-dominated point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743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743200"/>
            <a:ext cx="3810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8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D307CA-0BD3-EAC8-C256-EF7E665DC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Recap</a:t>
            </a:r>
            <a:r>
              <a:rPr lang="en-US" sz="4000" b="1" dirty="0"/>
              <a:t> of the last lecture</a:t>
            </a: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E106-CF98-6E36-A586-00487667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57C3F24-F7AC-99D1-1BA0-52E26F3AF4BD}"/>
              </a:ext>
            </a:extLst>
          </p:cNvPr>
          <p:cNvSpPr txBox="1">
            <a:spLocks/>
          </p:cNvSpPr>
          <p:nvPr/>
        </p:nvSpPr>
        <p:spPr bwMode="auto">
          <a:xfrm>
            <a:off x="657520" y="3228976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/>
              <a:t>a Divide and Conquer algorithm for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C1FE17-C9C3-0FD0-0E54-F19651082B9A}"/>
              </a:ext>
            </a:extLst>
          </p:cNvPr>
          <p:cNvSpPr txBox="1">
            <a:spLocks/>
          </p:cNvSpPr>
          <p:nvPr/>
        </p:nvSpPr>
        <p:spPr bwMode="auto">
          <a:xfrm>
            <a:off x="878264" y="3840957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7030A0"/>
                </a:solidFill>
              </a:rPr>
              <a:t>Closest Pair Distance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649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8424496" y="5448298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7886700" cy="4613323"/>
            <a:chOff x="609600" y="1512841"/>
            <a:chExt cx="7886700" cy="4613323"/>
          </a:xfrm>
        </p:grpSpPr>
        <p:cxnSp>
          <p:nvCxnSpPr>
            <p:cNvPr id="69" name="Straight Connector 68"/>
            <p:cNvCxnSpPr>
              <a:endCxn id="42" idx="3"/>
            </p:cNvCxnSpPr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33800" y="2579642"/>
              <a:ext cx="0" cy="1747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5" idx="2"/>
            </p:cNvCxnSpPr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4" idx="1"/>
            </p:cNvCxnSpPr>
            <p:nvPr/>
          </p:nvCxnSpPr>
          <p:spPr>
            <a:xfrm>
              <a:off x="3733800" y="2754359"/>
              <a:ext cx="21447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905500" y="3048000"/>
              <a:ext cx="5826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553200" y="3657600"/>
              <a:ext cx="762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315200" y="4038600"/>
              <a:ext cx="609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962900" y="5029200"/>
              <a:ext cx="1905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153400" y="5536532"/>
              <a:ext cx="3429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905500" y="2819401"/>
              <a:ext cx="0" cy="2285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6553200" y="3124201"/>
              <a:ext cx="0" cy="5333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200" y="3657602"/>
              <a:ext cx="0" cy="3809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7962900" y="4114800"/>
              <a:ext cx="0" cy="9144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8153400" y="5105400"/>
              <a:ext cx="0" cy="4311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8496300" y="5562600"/>
              <a:ext cx="0" cy="5635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1701030" y="1417638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ounded Rectangle 110"/>
              <p:cNvSpPr/>
              <p:nvPr/>
            </p:nvSpPr>
            <p:spPr>
              <a:xfrm>
                <a:off x="6400800" y="1055193"/>
                <a:ext cx="1219200" cy="4894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111" name="Rounded 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055193"/>
                <a:ext cx="1219200" cy="489466"/>
              </a:xfrm>
              <a:prstGeom prst="round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01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90" grpId="0" animBg="1"/>
      <p:bldP spid="1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simple </a:t>
            </a:r>
            <a:r>
              <a:rPr lang="en-US" sz="3600" b="1" dirty="0"/>
              <a:t>algorithm for</a:t>
            </a:r>
            <a:br>
              <a:rPr lang="en-US" sz="3600" b="1" dirty="0"/>
            </a:br>
            <a:r>
              <a:rPr lang="en-US" sz="3600" b="1" dirty="0"/>
              <a:t>all non-dominated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Simple 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03750" y="5703382"/>
            <a:ext cx="3773143" cy="285460"/>
            <a:chOff x="4566559" y="5703382"/>
            <a:chExt cx="3234125" cy="285460"/>
          </a:xfrm>
        </p:grpSpPr>
        <p:sp>
          <p:nvSpPr>
            <p:cNvPr id="62" name="Oval 61"/>
            <p:cNvSpPr/>
            <p:nvPr/>
          </p:nvSpPr>
          <p:spPr>
            <a:xfrm>
              <a:off x="7724484" y="570338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566559" y="591264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6255184" cy="762000"/>
            <a:chOff x="1600200" y="4114800"/>
            <a:chExt cx="6255184" cy="762000"/>
          </a:xfrm>
        </p:grpSpPr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472845" y="437094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779184" y="470537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6576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5105400"/>
            <a:ext cx="6724546" cy="304800"/>
            <a:chOff x="1371600" y="5105400"/>
            <a:chExt cx="6724546" cy="304800"/>
          </a:xfrm>
        </p:grpSpPr>
        <p:sp>
          <p:nvSpPr>
            <p:cNvPr id="41" name="Oval 40"/>
            <p:cNvSpPr/>
            <p:nvPr/>
          </p:nvSpPr>
          <p:spPr>
            <a:xfrm>
              <a:off x="8019946" y="526665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81063" y="5536532"/>
            <a:ext cx="31523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  <a:endCxn id="68" idx="4"/>
          </p:cNvCxnSpPr>
          <p:nvPr/>
        </p:nvCxnSpPr>
        <p:spPr>
          <a:xfrm flipV="1">
            <a:off x="8191500" y="5105400"/>
            <a:ext cx="0" cy="41359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110F5A87-93E1-9546-BE99-A61600F2118B}"/>
              </a:ext>
            </a:extLst>
          </p:cNvPr>
          <p:cNvSpPr/>
          <p:nvPr/>
        </p:nvSpPr>
        <p:spPr>
          <a:xfrm>
            <a:off x="608902" y="5552042"/>
            <a:ext cx="7868348" cy="58353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E7935C5-A2E5-C54A-8B9A-463F01314D21}"/>
              </a:ext>
            </a:extLst>
          </p:cNvPr>
          <p:cNvSpPr/>
          <p:nvPr/>
        </p:nvSpPr>
        <p:spPr>
          <a:xfrm>
            <a:off x="608902" y="5051951"/>
            <a:ext cx="7555579" cy="1061344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E3BCB4-1F6A-6C46-918A-58BACF4B2576}"/>
              </a:ext>
            </a:extLst>
          </p:cNvPr>
          <p:cNvSpPr/>
          <p:nvPr/>
        </p:nvSpPr>
        <p:spPr>
          <a:xfrm>
            <a:off x="629615" y="4051467"/>
            <a:ext cx="7321984" cy="2082632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4C4CA-B91E-C7A7-85BB-90821312A3F9}"/>
              </a:ext>
            </a:extLst>
          </p:cNvPr>
          <p:cNvCxnSpPr>
            <a:cxnSpLocks/>
          </p:cNvCxnSpPr>
          <p:nvPr/>
        </p:nvCxnSpPr>
        <p:spPr>
          <a:xfrm flipH="1">
            <a:off x="8182223" y="5518993"/>
            <a:ext cx="9277" cy="6053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AF5181-03FF-8BBA-E636-0FC63E6B3DF7}"/>
              </a:ext>
            </a:extLst>
          </p:cNvPr>
          <p:cNvCxnSpPr>
            <a:cxnSpLocks/>
          </p:cNvCxnSpPr>
          <p:nvPr/>
        </p:nvCxnSpPr>
        <p:spPr>
          <a:xfrm flipV="1">
            <a:off x="7951599" y="5029200"/>
            <a:ext cx="11301" cy="11048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755862-BFF3-1476-F651-FB5DB68B3FF1}"/>
              </a:ext>
            </a:extLst>
          </p:cNvPr>
          <p:cNvCxnSpPr>
            <a:cxnSpLocks/>
          </p:cNvCxnSpPr>
          <p:nvPr/>
        </p:nvCxnSpPr>
        <p:spPr>
          <a:xfrm flipV="1">
            <a:off x="7315200" y="4032613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FC8ABE-0A2A-27DA-5447-E9345D0593B8}"/>
              </a:ext>
            </a:extLst>
          </p:cNvPr>
          <p:cNvCxnSpPr>
            <a:cxnSpLocks/>
          </p:cNvCxnSpPr>
          <p:nvPr/>
        </p:nvCxnSpPr>
        <p:spPr>
          <a:xfrm flipV="1">
            <a:off x="7315200" y="4947013"/>
            <a:ext cx="0" cy="11662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86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 animBg="1"/>
      <p:bldP spid="66" grpId="0" animBg="1"/>
      <p:bldP spid="68" grpId="0" animBg="1"/>
      <p:bldP spid="5" grpId="0" animBg="1"/>
      <p:bldP spid="5" grpId="1" animBg="1"/>
      <p:bldP spid="70" grpId="0" animBg="1"/>
      <p:bldP spid="70" grpId="1" animBg="1"/>
      <p:bldP spid="91" grpId="0" animBg="1"/>
      <p:bldP spid="91" grpId="1" animBg="1"/>
      <p:bldP spid="90" grpId="0" animBg="1"/>
      <p:bldP spid="90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Simple 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 flipV="1">
            <a:off x="7962900" y="4114800"/>
            <a:ext cx="0" cy="20113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: no. of non-dominated points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4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486400" y="1889165"/>
                <a:ext cx="8858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?</a:t>
                </a:r>
                <a:endParaRPr lang="en-US" b="1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889165"/>
                <a:ext cx="885884" cy="369332"/>
              </a:xfrm>
              <a:prstGeom prst="rect">
                <a:avLst/>
              </a:prstGeom>
              <a:blipFill>
                <a:blip r:embed="rId6"/>
                <a:stretch>
                  <a:fillRect l="-4762" t="-8065" r="-476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flipH="1">
            <a:off x="3397944" y="1889728"/>
            <a:ext cx="19995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 complexity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2678" y="1889807"/>
                <a:ext cx="885884" cy="3668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8" y="1889807"/>
                <a:ext cx="885884" cy="366856"/>
              </a:xfrm>
              <a:prstGeom prst="rect">
                <a:avLst/>
              </a:prstGeom>
              <a:blipFill>
                <a:blip r:embed="rId7"/>
                <a:stretch>
                  <a:fillRect l="-4730" t="-645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483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2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Divide and Conquer </a:t>
            </a:r>
            <a:r>
              <a:rPr lang="en-US" sz="36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Divide and Conquer </a:t>
            </a:r>
            <a:r>
              <a:rPr lang="en-US" sz="36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Divide </a:t>
            </a:r>
            <a:r>
              <a:rPr lang="en-US" sz="3200" b="1" dirty="0"/>
              <a:t>step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sp>
        <p:nvSpPr>
          <p:cNvPr id="116" name="Oval 115"/>
          <p:cNvSpPr/>
          <p:nvPr/>
        </p:nvSpPr>
        <p:spPr>
          <a:xfrm>
            <a:off x="4267200" y="56127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blipFill>
                <a:blip r:embed="rId7"/>
                <a:stretch>
                  <a:fillRect l="-4145" t="-6349" r="-25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685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4" grpId="0" animBg="1"/>
      <p:bldP spid="115" grpId="0" animBg="1"/>
      <p:bldP spid="116" grpId="0" animBg="1"/>
      <p:bldP spid="116" grpId="1" animBg="1"/>
      <p:bldP spid="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the </a:t>
            </a:r>
            <a:r>
              <a:rPr lang="en-US" sz="3200" b="1" dirty="0" err="1">
                <a:solidFill>
                  <a:srgbClr val="7030A0"/>
                </a:solidFill>
              </a:rPr>
              <a:t>Subproblems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recursively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9600" y="1512841"/>
            <a:ext cx="3798841" cy="4613322"/>
            <a:chOff x="609600" y="1512841"/>
            <a:chExt cx="3798841" cy="4613322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512841"/>
              <a:ext cx="3124200" cy="2563859"/>
              <a:chOff x="609600" y="1512841"/>
              <a:chExt cx="3124200" cy="256385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09600" y="1512841"/>
                <a:ext cx="11541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90700" y="15128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790700" y="2019300"/>
                <a:ext cx="8112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667000" y="20462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733800" y="2579644"/>
                <a:ext cx="0" cy="149705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667000" y="2552700"/>
                <a:ext cx="990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3733800" y="40767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08441" y="2781300"/>
            <a:ext cx="4087859" cy="3344864"/>
            <a:chOff x="4408441" y="2781300"/>
            <a:chExt cx="4087859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6"/>
            </p:cNvCxnSpPr>
            <p:nvPr/>
          </p:nvCxnSpPr>
          <p:spPr>
            <a:xfrm>
              <a:off x="4408441" y="2781300"/>
              <a:ext cx="1535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612766" y="1678821"/>
                <a:ext cx="1253869" cy="4603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2 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253869" cy="460382"/>
              </a:xfrm>
              <a:prstGeom prst="rect">
                <a:avLst/>
              </a:prstGeom>
              <a:blipFill>
                <a:blip r:embed="rId5"/>
                <a:stretch>
                  <a:fillRect l="-3846" r="-2404" b="-64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694EBE52-6D33-C749-8B73-FC0C4B2A4218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553A645-DA98-F747-B04B-1D705F74F71A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3D9E9EA-7482-7441-B6A2-2E4799DC6242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2D1568F1-EC93-7B4E-9FA3-925B209AD72A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11A0F99-E071-044D-B0EC-67AB01D82E2F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7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BE97E50-8E80-754E-BCA6-851A14C8F156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0" name="Right Brace 129">
              <a:extLst>
                <a:ext uri="{FF2B5EF4-FFF2-40B4-BE49-F238E27FC236}">
                  <a16:creationId xmlns:a16="http://schemas.microsoft.com/office/drawing/2014/main" id="{3B46C5D7-1A9F-EF47-AC1B-E653D410264E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CE0C290-7670-9040-8552-8B0F9A98E298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8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8146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</a:t>
            </a:r>
            <a:r>
              <a:rPr lang="en-US" sz="3200" b="1" dirty="0"/>
              <a:t>step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2767263"/>
            <a:ext cx="4076700" cy="3358901"/>
            <a:chOff x="4419600" y="2767263"/>
            <a:chExt cx="4076700" cy="3358901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2"/>
            </p:cNvCxnSpPr>
            <p:nvPr/>
          </p:nvCxnSpPr>
          <p:spPr>
            <a:xfrm>
              <a:off x="4419600" y="2767263"/>
              <a:ext cx="1447800" cy="140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733800" y="2767263"/>
            <a:ext cx="685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33800" y="2732044"/>
            <a:ext cx="674641" cy="3394119"/>
            <a:chOff x="3733800" y="2732044"/>
            <a:chExt cx="674641" cy="339411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3733800" y="4065544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733800" y="2732044"/>
              <a:ext cx="0" cy="13335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blipFill>
                <a:blip r:embed="rId6"/>
                <a:stretch>
                  <a:fillRect l="-4145" t="-6349" r="-25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124BA-5AFD-3441-857C-77A849D4BD33}"/>
              </a:ext>
            </a:extLst>
          </p:cNvPr>
          <p:cNvSpPr/>
          <p:nvPr/>
        </p:nvSpPr>
        <p:spPr>
          <a:xfrm>
            <a:off x="609599" y="2781828"/>
            <a:ext cx="5285244" cy="3314172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32EA34-976D-C240-AB4C-1E2FC14FD7B9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894AC8-241B-E642-929C-C4DB808A70E5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/>
          <p:cNvSpPr/>
          <p:nvPr/>
        </p:nvSpPr>
        <p:spPr>
          <a:xfrm>
            <a:off x="5811715" y="269716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E0B94D-DAAB-0848-A7BB-E74DB5496E16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A75FE884-B467-C74F-9A36-771D50314F94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6D0114F-3554-434B-B715-3D697BDEF9BB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8634D5-AEE2-5E4C-8024-165231015315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4" name="Right Brace 133">
              <a:extLst>
                <a:ext uri="{FF2B5EF4-FFF2-40B4-BE49-F238E27FC236}">
                  <a16:creationId xmlns:a16="http://schemas.microsoft.com/office/drawing/2014/main" id="{63D0D754-8107-5249-96C7-81862760B192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E09AB80-C0CB-0946-AB56-5658798FA224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0AF04E5E-6178-79C2-063C-F407973A9FF7}"/>
              </a:ext>
            </a:extLst>
          </p:cNvPr>
          <p:cNvSpPr/>
          <p:nvPr/>
        </p:nvSpPr>
        <p:spPr>
          <a:xfrm>
            <a:off x="7266442" y="3543300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767F00E-6227-76BA-3253-A40116B7741B}"/>
              </a:ext>
            </a:extLst>
          </p:cNvPr>
          <p:cNvSpPr/>
          <p:nvPr/>
        </p:nvSpPr>
        <p:spPr>
          <a:xfrm>
            <a:off x="761999" y="3657599"/>
            <a:ext cx="6525760" cy="247703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9FCFE-085F-F8E5-56E0-963001770FE2}"/>
              </a:ext>
            </a:extLst>
          </p:cNvPr>
          <p:cNvSpPr/>
          <p:nvPr/>
        </p:nvSpPr>
        <p:spPr>
          <a:xfrm>
            <a:off x="609598" y="5051951"/>
            <a:ext cx="7543799" cy="1058334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1E9A3-9158-70E8-60D3-1D0B2AE9DAEB}"/>
              </a:ext>
            </a:extLst>
          </p:cNvPr>
          <p:cNvSpPr/>
          <p:nvPr/>
        </p:nvSpPr>
        <p:spPr>
          <a:xfrm>
            <a:off x="8115301" y="4998406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4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 animBg="1"/>
      <p:bldP spid="126" grpId="0" animBg="1"/>
      <p:bldP spid="126" grpId="1" animBg="1"/>
      <p:bldP spid="94" grpId="0"/>
      <p:bldP spid="92" grpId="0" animBg="1"/>
      <p:bldP spid="118" grpId="0" animBg="1"/>
      <p:bldP spid="118" grpId="1" animBg="1"/>
      <p:bldP spid="119" grpId="0" animBg="1"/>
      <p:bldP spid="119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2767263"/>
            <a:ext cx="4076700" cy="3358901"/>
            <a:chOff x="4419600" y="2767263"/>
            <a:chExt cx="4076700" cy="3358901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2"/>
            </p:cNvCxnSpPr>
            <p:nvPr/>
          </p:nvCxnSpPr>
          <p:spPr>
            <a:xfrm>
              <a:off x="4419600" y="2767263"/>
              <a:ext cx="1447800" cy="140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733800" y="2767263"/>
            <a:ext cx="685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val 127">
            <a:extLst>
              <a:ext uri="{FF2B5EF4-FFF2-40B4-BE49-F238E27FC236}">
                <a16:creationId xmlns:a16="http://schemas.microsoft.com/office/drawing/2014/main" id="{7232EA34-976D-C240-AB4C-1E2FC14FD7B9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894AC8-241B-E642-929C-C4DB808A70E5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E0B94D-DAAB-0848-A7BB-E74DB5496E16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A75FE884-B467-C74F-9A36-771D50314F94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6D0114F-3554-434B-B715-3D697BDEF9BB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8634D5-AEE2-5E4C-8024-165231015315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4" name="Right Brace 133">
              <a:extLst>
                <a:ext uri="{FF2B5EF4-FFF2-40B4-BE49-F238E27FC236}">
                  <a16:creationId xmlns:a16="http://schemas.microsoft.com/office/drawing/2014/main" id="{63D0D754-8107-5249-96C7-81862760B192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E09AB80-C0CB-0946-AB56-5658798FA224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Title 1">
            <a:extLst>
              <a:ext uri="{FF2B5EF4-FFF2-40B4-BE49-F238E27FC236}">
                <a16:creationId xmlns:a16="http://schemas.microsoft.com/office/drawing/2014/main" id="{6ECFAD08-F225-818F-7E30-3E6D7514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time complexity </a:t>
            </a:r>
            <a:r>
              <a:rPr lang="en-US" sz="3200" b="1" dirty="0"/>
              <a:t>of the algorithm</a:t>
            </a:r>
            <a:br>
              <a:rPr lang="en-US" sz="32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ounded Rectangle 5">
                <a:extLst>
                  <a:ext uri="{FF2B5EF4-FFF2-40B4-BE49-F238E27FC236}">
                    <a16:creationId xmlns:a16="http://schemas.microsoft.com/office/drawing/2014/main" id="{56CB3E16-C508-E75D-BF0F-353D85CAF78D}"/>
                  </a:ext>
                </a:extLst>
              </p:cNvPr>
              <p:cNvSpPr/>
              <p:nvPr/>
            </p:nvSpPr>
            <p:spPr>
              <a:xfrm>
                <a:off x="6981486" y="1869602"/>
                <a:ext cx="1638300" cy="4894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ounded Rectangle 5">
                <a:extLst>
                  <a:ext uri="{FF2B5EF4-FFF2-40B4-BE49-F238E27FC236}">
                    <a16:creationId xmlns:a16="http://schemas.microsoft.com/office/drawing/2014/main" id="{56CB3E16-C508-E75D-BF0F-353D85CAF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86" y="1869602"/>
                <a:ext cx="1638300" cy="489466"/>
              </a:xfrm>
              <a:prstGeom prst="round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8EA8867-4B26-F45C-F671-A37AC24BE5D0}"/>
                  </a:ext>
                </a:extLst>
              </p:cNvPr>
              <p:cNvSpPr txBox="1"/>
              <p:nvPr/>
            </p:nvSpPr>
            <p:spPr>
              <a:xfrm>
                <a:off x="6897884" y="1213513"/>
                <a:ext cx="22340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c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+  2 </a:t>
                </a:r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/2)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8EA8867-4B26-F45C-F671-A37AC24B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84" y="1213513"/>
                <a:ext cx="2234010" cy="369332"/>
              </a:xfrm>
              <a:prstGeom prst="rect">
                <a:avLst/>
              </a:prstGeom>
              <a:blipFill>
                <a:blip r:embed="rId12"/>
                <a:stretch>
                  <a:fillRect l="-217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CD375F83-3E86-69E3-D447-2EBA91BD8FD7}"/>
              </a:ext>
            </a:extLst>
          </p:cNvPr>
          <p:cNvSpPr txBox="1"/>
          <p:nvPr/>
        </p:nvSpPr>
        <p:spPr>
          <a:xfrm flipH="1">
            <a:off x="4876800" y="1923927"/>
            <a:ext cx="19995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 complexity 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34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 animBg="1"/>
      <p:bldP spid="121" grpId="0" animBg="1"/>
      <p:bldP spid="121" grpId="1" animBg="1"/>
      <p:bldP spid="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572000" y="4572000"/>
            <a:ext cx="388999" cy="826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Oval 121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2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105400" y="157225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631180" y="3098560"/>
                <a:ext cx="3327514" cy="6463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Sort all points of the right strip in</a:t>
                </a:r>
              </a:p>
              <a:p>
                <a:r>
                  <a:rPr lang="en-US" dirty="0"/>
                  <a:t> increasing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-coordinate.</a:t>
                </a: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80" y="3098560"/>
                <a:ext cx="3327514" cy="646331"/>
              </a:xfrm>
              <a:prstGeom prst="rect">
                <a:avLst/>
              </a:prstGeom>
              <a:blipFill>
                <a:blip r:embed="rId13"/>
                <a:stretch>
                  <a:fillRect l="-1460" t="-3704" r="-912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623827" y="4801177"/>
                <a:ext cx="257827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search for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27" y="4801177"/>
                <a:ext cx="2578270" cy="369332"/>
              </a:xfrm>
              <a:prstGeom prst="rect">
                <a:avLst/>
              </a:prstGeom>
              <a:blipFill>
                <a:blip r:embed="rId15"/>
                <a:stretch>
                  <a:fillRect l="-1887" t="-8065" r="-117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53716" y="4788932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716" y="4788932"/>
                <a:ext cx="93140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623826" y="5228709"/>
                <a:ext cx="257827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search for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26" y="5228709"/>
                <a:ext cx="2578270" cy="369332"/>
              </a:xfrm>
              <a:prstGeom prst="rect">
                <a:avLst/>
              </a:prstGeom>
              <a:blipFill>
                <a:blip r:embed="rId18"/>
                <a:stretch>
                  <a:fillRect l="-1887" t="-8065" r="-117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/>
          <p:cNvGrpSpPr/>
          <p:nvPr/>
        </p:nvGrpSpPr>
        <p:grpSpPr>
          <a:xfrm>
            <a:off x="4275982" y="1828800"/>
            <a:ext cx="1134218" cy="876300"/>
            <a:chOff x="4267200" y="2362200"/>
            <a:chExt cx="1134218" cy="876300"/>
          </a:xfrm>
        </p:grpSpPr>
        <p:sp>
          <p:nvSpPr>
            <p:cNvPr id="107" name="Rectangle 106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275982" y="2362200"/>
            <a:ext cx="1134218" cy="876300"/>
            <a:chOff x="4267200" y="2362200"/>
            <a:chExt cx="1134218" cy="876300"/>
          </a:xfrm>
        </p:grpSpPr>
        <p:sp>
          <p:nvSpPr>
            <p:cNvPr id="9" name="Rectangle 8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4419600" y="4038600"/>
            <a:ext cx="981818" cy="876300"/>
            <a:chOff x="4419600" y="2362200"/>
            <a:chExt cx="981818" cy="876300"/>
          </a:xfrm>
        </p:grpSpPr>
        <p:sp>
          <p:nvSpPr>
            <p:cNvPr id="111" name="Rectangle 110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81" idx="6"/>
            </p:cNvCxnSpPr>
            <p:nvPr/>
          </p:nvCxnSpPr>
          <p:spPr>
            <a:xfrm>
              <a:off x="4419600" y="2781300"/>
              <a:ext cx="5445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Oval 13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5" name="Oval 134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3" grpId="0" animBg="1"/>
      <p:bldP spid="125" grpId="0"/>
      <p:bldP spid="126" grpId="0" animBg="1"/>
      <p:bldP spid="127" grpId="0" animBg="1"/>
      <p:bldP spid="130" grpId="0"/>
      <p:bldP spid="131" grpId="0"/>
      <p:bldP spid="10" grpId="0"/>
      <p:bldP spid="1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b="1" dirty="0"/>
                  <a:t>non-dominated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points for a given set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a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Write a neat and complete pseudocode of the algorithm.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Can we improve the time complexity beyond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?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Ponder over it.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Check out the first worked out assignment on the course website that addresses the above question.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800" y="1981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83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/>
              <a:t>problem 3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Convex Hull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</a:t>
            </a:r>
            <a:r>
              <a:rPr lang="en-US" sz="4000" b="1" dirty="0">
                <a:solidFill>
                  <a:srgbClr val="7030A0"/>
                </a:solidFill>
              </a:rPr>
              <a:t>Convex Polygon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Definition</a:t>
            </a:r>
            <a:r>
              <a:rPr lang="en-US" sz="2000" dirty="0"/>
              <a:t>: A polygon is convex if for any two points belonging to the polygon, </a:t>
            </a:r>
          </a:p>
          <a:p>
            <a:pPr marL="0" indent="0">
              <a:buNone/>
            </a:pPr>
            <a:r>
              <a:rPr lang="en-US" sz="2000" dirty="0"/>
              <a:t>the line segment joining them is inside the polygon.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4500" y="864573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809999" y="914400"/>
            <a:ext cx="47132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46439" y="1318419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76880-823E-1047-884A-6C793413D552}"/>
              </a:ext>
            </a:extLst>
          </p:cNvPr>
          <p:cNvGrpSpPr/>
          <p:nvPr/>
        </p:nvGrpSpPr>
        <p:grpSpPr>
          <a:xfrm>
            <a:off x="666603" y="2247900"/>
            <a:ext cx="3701377" cy="3090064"/>
            <a:chOff x="666603" y="2247900"/>
            <a:chExt cx="3701377" cy="3090064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666603" y="3879004"/>
              <a:ext cx="735059" cy="1154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 flipH="1" flipV="1">
              <a:off x="1401662" y="5033163"/>
              <a:ext cx="1698718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/>
            </p:cNvCxnSpPr>
            <p:nvPr/>
          </p:nvCxnSpPr>
          <p:spPr>
            <a:xfrm flipH="1">
              <a:off x="3075800" y="3733800"/>
              <a:ext cx="1267600" cy="1604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</p:cNvCxnSpPr>
            <p:nvPr/>
          </p:nvCxnSpPr>
          <p:spPr>
            <a:xfrm flipH="1">
              <a:off x="2133600" y="2247900"/>
              <a:ext cx="157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21BADCE-25C1-E44F-A57B-040258E75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0380" y="2247900"/>
              <a:ext cx="609220" cy="148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69ED74-E6BD-A441-8240-CB907DBF6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5800" y="3733800"/>
              <a:ext cx="1292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2C6FBB-1FA1-0144-A42D-63AEDCE44304}"/>
              </a:ext>
            </a:extLst>
          </p:cNvPr>
          <p:cNvGrpSpPr/>
          <p:nvPr/>
        </p:nvGrpSpPr>
        <p:grpSpPr>
          <a:xfrm>
            <a:off x="5168559" y="1866900"/>
            <a:ext cx="3354682" cy="3744959"/>
            <a:chOff x="5168559" y="1866900"/>
            <a:chExt cx="3354682" cy="3744959"/>
          </a:xfrm>
        </p:grpSpPr>
        <p:cxnSp>
          <p:nvCxnSpPr>
            <p:cNvPr id="71" name="Straight Connector 70"/>
            <p:cNvCxnSpPr>
              <a:cxnSpLocks/>
            </p:cNvCxnSpPr>
            <p:nvPr/>
          </p:nvCxnSpPr>
          <p:spPr>
            <a:xfrm flipH="1">
              <a:off x="5768882" y="5383259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cxnSpLocks/>
            </p:cNvCxnSpPr>
            <p:nvPr/>
          </p:nvCxnSpPr>
          <p:spPr>
            <a:xfrm flipH="1" flipV="1">
              <a:off x="7113541" y="1866900"/>
              <a:ext cx="1409700" cy="14097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932AB3-F818-D841-920C-DA35FA22F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559" y="1866900"/>
              <a:ext cx="1944982" cy="299246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4A675D-41A7-304B-8599-3523C423A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559" y="4859361"/>
              <a:ext cx="600323" cy="75249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DCAD95-24AB-9F4E-BE4E-F67316F8D928}"/>
              </a:ext>
            </a:extLst>
          </p:cNvPr>
          <p:cNvCxnSpPr>
            <a:cxnSpLocks/>
          </p:cNvCxnSpPr>
          <p:nvPr/>
        </p:nvCxnSpPr>
        <p:spPr>
          <a:xfrm>
            <a:off x="3144292" y="2586659"/>
            <a:ext cx="740879" cy="14616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AC1966-0E1D-D946-8CFC-C60DE43B3C1E}"/>
              </a:ext>
            </a:extLst>
          </p:cNvPr>
          <p:cNvGrpSpPr/>
          <p:nvPr/>
        </p:nvGrpSpPr>
        <p:grpSpPr>
          <a:xfrm>
            <a:off x="2781470" y="2360847"/>
            <a:ext cx="1142762" cy="1969082"/>
            <a:chOff x="2781470" y="2360847"/>
            <a:chExt cx="1142762" cy="196908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4A5DA65-1DE2-E344-A1BD-336275391C88}"/>
                </a:ext>
              </a:extLst>
            </p:cNvPr>
            <p:cNvSpPr/>
            <p:nvPr/>
          </p:nvSpPr>
          <p:spPr>
            <a:xfrm>
              <a:off x="3105296" y="25336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2122A8F-06E5-1042-AE30-EB2E0654A7CE}"/>
                </a:ext>
              </a:extLst>
            </p:cNvPr>
            <p:cNvSpPr/>
            <p:nvPr/>
          </p:nvSpPr>
          <p:spPr>
            <a:xfrm>
              <a:off x="3847071" y="4048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77F94C9-1B40-EC44-862A-5744E5D93B9E}"/>
                    </a:ext>
                  </a:extLst>
                </p:cNvPr>
                <p:cNvSpPr/>
                <p:nvPr/>
              </p:nvSpPr>
              <p:spPr>
                <a:xfrm>
                  <a:off x="2781470" y="2360847"/>
                  <a:ext cx="3686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77F94C9-1B40-EC44-862A-5744E5D93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70" y="2360847"/>
                  <a:ext cx="36862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BCAE645-E12E-5C49-9256-9C10EF4F4680}"/>
                    </a:ext>
                  </a:extLst>
                </p:cNvPr>
                <p:cNvSpPr/>
                <p:nvPr/>
              </p:nvSpPr>
              <p:spPr>
                <a:xfrm>
                  <a:off x="3554644" y="3960597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BCAE645-E12E-5C49-9256-9C10EF4F46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644" y="3960597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102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  <p:bldP spid="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three points are colinear.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 b="-1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92" idx="6"/>
          </p:cNvCxnSpPr>
          <p:nvPr/>
        </p:nvCxnSpPr>
        <p:spPr>
          <a:xfrm flipH="1" flipV="1">
            <a:off x="7086600" y="1866900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14500" y="914400"/>
            <a:ext cx="1638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352800" y="914400"/>
            <a:ext cx="1714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05400" y="838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6388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4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  <p:bldP spid="91" grpId="0" animBg="1"/>
      <p:bldP spid="64" grpId="0" animBg="1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Tool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br>
              <a:rPr lang="en-US" sz="3600" b="1" dirty="0">
                <a:solidFill>
                  <a:srgbClr val="0070C0"/>
                </a:solidFill>
              </a:rPr>
            </a:b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Convex Hull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must be fully contained inside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92" idx="6"/>
          </p:cNvCxnSpPr>
          <p:nvPr/>
        </p:nvCxnSpPr>
        <p:spPr>
          <a:xfrm flipH="1" flipV="1">
            <a:off x="7086600" y="1866900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6000" y="12192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762500" y="1143000"/>
            <a:ext cx="2933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6388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9EF2F8-AF6E-2A42-A9F3-34636DE8387F}"/>
              </a:ext>
            </a:extLst>
          </p:cNvPr>
          <p:cNvGrpSpPr/>
          <p:nvPr/>
        </p:nvGrpSpPr>
        <p:grpSpPr>
          <a:xfrm>
            <a:off x="2667000" y="2667000"/>
            <a:ext cx="2247900" cy="1943100"/>
            <a:chOff x="2667000" y="2667000"/>
            <a:chExt cx="2247900" cy="19431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BC083D-5336-D14A-87D1-1CED807D4074}"/>
                </a:ext>
              </a:extLst>
            </p:cNvPr>
            <p:cNvCxnSpPr>
              <a:cxnSpLocks/>
              <a:stCxn id="85" idx="0"/>
              <a:endCxn id="79" idx="2"/>
            </p:cNvCxnSpPr>
            <p:nvPr/>
          </p:nvCxnSpPr>
          <p:spPr>
            <a:xfrm flipH="1">
              <a:off x="2667000" y="2667000"/>
              <a:ext cx="1028700" cy="14859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B241A2-132C-BA4F-94F8-F7403D2DA7A3}"/>
                </a:ext>
              </a:extLst>
            </p:cNvPr>
            <p:cNvCxnSpPr>
              <a:cxnSpLocks/>
              <a:stCxn id="79" idx="4"/>
              <a:endCxn id="38" idx="3"/>
            </p:cNvCxnSpPr>
            <p:nvPr/>
          </p:nvCxnSpPr>
          <p:spPr>
            <a:xfrm>
              <a:off x="2705100" y="4191000"/>
              <a:ext cx="582659" cy="3698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EA7E21-2FEF-E54C-9514-6BC29299D78D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4000500" y="4229100"/>
              <a:ext cx="876300" cy="3429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047966-CD0B-B742-A0C2-E35387F4FFE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3325859" y="4560842"/>
              <a:ext cx="636541" cy="4925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375213-69E5-0142-B71C-3823335A7345}"/>
                </a:ext>
              </a:extLst>
            </p:cNvPr>
            <p:cNvCxnSpPr>
              <a:cxnSpLocks/>
              <a:stCxn id="85" idx="0"/>
              <a:endCxn id="83" idx="0"/>
            </p:cNvCxnSpPr>
            <p:nvPr/>
          </p:nvCxnSpPr>
          <p:spPr>
            <a:xfrm>
              <a:off x="3695700" y="2667000"/>
              <a:ext cx="1066800" cy="381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A46D08-F7C0-4645-A3F6-05DE43A6ADD2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 flipH="1" flipV="1">
              <a:off x="4762500" y="3048000"/>
              <a:ext cx="152400" cy="1219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30CC4-98B6-BB41-9A4A-E9A7A7E0E381}"/>
              </a:ext>
            </a:extLst>
          </p:cNvPr>
          <p:cNvGrpSpPr/>
          <p:nvPr/>
        </p:nvGrpSpPr>
        <p:grpSpPr>
          <a:xfrm>
            <a:off x="2590800" y="2617788"/>
            <a:ext cx="2438400" cy="2030412"/>
            <a:chOff x="2590800" y="2617788"/>
            <a:chExt cx="2438400" cy="2030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E8B8EC-7BAF-5F43-BE7B-E97578F5426B}"/>
                </a:ext>
              </a:extLst>
            </p:cNvPr>
            <p:cNvGrpSpPr/>
            <p:nvPr/>
          </p:nvGrpSpPr>
          <p:grpSpPr>
            <a:xfrm>
              <a:off x="2590800" y="2617788"/>
              <a:ext cx="2438400" cy="2030412"/>
              <a:chOff x="2590800" y="2617788"/>
              <a:chExt cx="2438400" cy="203041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08DE11B-37CB-5949-8BFB-757081F22904}"/>
                  </a:ext>
                </a:extLst>
              </p:cNvPr>
              <p:cNvSpPr/>
              <p:nvPr/>
            </p:nvSpPr>
            <p:spPr>
              <a:xfrm>
                <a:off x="3581400" y="2617788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E05ABBA-B476-C94E-BC55-5BFACF77DC1C}"/>
                  </a:ext>
                </a:extLst>
              </p:cNvPr>
              <p:cNvSpPr/>
              <p:nvPr/>
            </p:nvSpPr>
            <p:spPr>
              <a:xfrm>
                <a:off x="2590800" y="40386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64CA84F-3AA7-194A-963A-933F6FDDA0E9}"/>
                  </a:ext>
                </a:extLst>
              </p:cNvPr>
              <p:cNvSpPr/>
              <p:nvPr/>
            </p:nvSpPr>
            <p:spPr>
              <a:xfrm>
                <a:off x="3200400" y="44196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8779FE7-4C22-2B42-9968-CBF781A8B5A7}"/>
                  </a:ext>
                </a:extLst>
              </p:cNvPr>
              <p:cNvSpPr/>
              <p:nvPr/>
            </p:nvSpPr>
            <p:spPr>
              <a:xfrm>
                <a:off x="3962400" y="4495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4B0271C-DCC9-714A-B084-D0E05DFFE88D}"/>
                  </a:ext>
                </a:extLst>
              </p:cNvPr>
              <p:cNvSpPr/>
              <p:nvPr/>
            </p:nvSpPr>
            <p:spPr>
              <a:xfrm>
                <a:off x="4876800" y="4114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259A1AD-055D-4E45-9C0F-1ECBAE4C633B}"/>
                  </a:ext>
                </a:extLst>
              </p:cNvPr>
              <p:cNvSpPr/>
              <p:nvPr/>
            </p:nvSpPr>
            <p:spPr>
              <a:xfrm>
                <a:off x="4648200" y="2971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1815E9F-D466-BC42-A700-F028DD0568C0}"/>
                </a:ext>
              </a:extLst>
            </p:cNvPr>
            <p:cNvSpPr/>
            <p:nvPr/>
          </p:nvSpPr>
          <p:spPr>
            <a:xfrm>
              <a:off x="4038600" y="3429000"/>
              <a:ext cx="152400" cy="152400"/>
            </a:xfrm>
            <a:prstGeom prst="ellipse">
              <a:avLst/>
            </a:prstGeom>
            <a:solidFill>
              <a:srgbClr val="006C31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D5805DD-4E09-9D44-B7EC-E4E5EA104DC7}"/>
                </a:ext>
              </a:extLst>
            </p:cNvPr>
            <p:cNvSpPr/>
            <p:nvPr/>
          </p:nvSpPr>
          <p:spPr>
            <a:xfrm>
              <a:off x="4267200" y="3810000"/>
              <a:ext cx="152400" cy="152400"/>
            </a:xfrm>
            <a:prstGeom prst="ellipse">
              <a:avLst/>
            </a:prstGeom>
            <a:solidFill>
              <a:srgbClr val="006C31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742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Tool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/>
              <a:lstStyle/>
              <a:p>
                <a:r>
                  <a:rPr lang="en-US" sz="2000" dirty="0"/>
                  <a:t>Given a non-vertical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and a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), how to determine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whether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lies above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or below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Corollary</a:t>
                </a:r>
                <a:r>
                  <a:rPr lang="en-US" sz="2000" dirty="0"/>
                  <a:t>: Given two points and a line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, it takes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to determine </a:t>
                </a:r>
              </a:p>
              <a:p>
                <a:pPr marL="0" indent="0">
                  <a:buNone/>
                </a:pPr>
                <a:r>
                  <a:rPr lang="en-US" sz="2000" dirty="0"/>
                  <a:t>whether they lie on the same side or different sides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5"/>
                <a:stretch>
                  <a:fillRect l="-741" t="-777" b="-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08948" y="26397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30282" y="2677855"/>
            <a:ext cx="5486400" cy="906509"/>
            <a:chOff x="152400" y="3086100"/>
            <a:chExt cx="5486400" cy="90650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62000" y="3298918"/>
              <a:ext cx="3711482" cy="587282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473482" y="3086100"/>
              <a:ext cx="1165318" cy="212818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52400" y="3886200"/>
              <a:ext cx="658859" cy="106409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2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93790" y="2427744"/>
                <a:ext cx="1399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90" y="2427744"/>
                <a:ext cx="139987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0"/>
          </p:cNvCxnSpPr>
          <p:nvPr/>
        </p:nvCxnSpPr>
        <p:spPr>
          <a:xfrm>
            <a:off x="2847048" y="2639755"/>
            <a:ext cx="0" cy="7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2100" y="2996277"/>
            <a:ext cx="0" cy="119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78296" y="2261640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96" y="2261640"/>
                <a:ext cx="1165704" cy="369332"/>
              </a:xfrm>
              <a:prstGeom prst="rect">
                <a:avLst/>
              </a:prstGeom>
              <a:blipFill>
                <a:blip r:embed="rId8"/>
                <a:stretch>
                  <a:fillRect t="-6349" r="-362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585848" y="1447800"/>
            <a:ext cx="2362200" cy="363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9462" y="1447800"/>
            <a:ext cx="1905000" cy="384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6959" y="4269561"/>
                <a:ext cx="1392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59" y="4269561"/>
                <a:ext cx="139256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600200" y="5475060"/>
            <a:ext cx="3048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76700" y="5859463"/>
            <a:ext cx="2286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30615" y="5482646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91534" y="5836535"/>
            <a:ext cx="1824177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86958" y="3339245"/>
            <a:ext cx="98190" cy="103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354515" y="2967336"/>
            <a:ext cx="98190" cy="103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84452" y="1810728"/>
            <a:ext cx="2362200" cy="363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6" grpId="0" animBg="1"/>
      <p:bldP spid="19" grpId="0"/>
      <p:bldP spid="9" grpId="0" animBg="1"/>
      <p:bldP spid="17" grpId="0" animBg="1"/>
      <p:bldP spid="18" grpId="0" animBg="1"/>
      <p:bldP spid="22" grpId="0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F97C5-916D-B54C-BBCE-DD883D62E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15400" cy="4525963"/>
              </a:xfrm>
            </p:spPr>
            <p:txBody>
              <a:bodyPr/>
              <a:lstStyle/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Try to design an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time algorithm to compute the convex hull.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Try to make an attempt to design an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ym typeface="Wingdings" pitchFamily="2" charset="2"/>
                  </a:rPr>
                  <a:t>)</a:t>
                </a:r>
                <a:r>
                  <a:rPr lang="en-US" sz="2400" dirty="0"/>
                  <a:t> time algorithm based on Divide and Conquer paradigm to compute the convex hull.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shall discuss them in the next lecture </a:t>
                </a:r>
                <a:r>
                  <a:rPr lang="en-US" sz="2400" dirty="0">
                    <a:sym typeface="Wingdings" panose="05000000000000000000" pitchFamily="2" charset="2"/>
                  </a:rPr>
                  <a:t>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F97C5-916D-B54C-BBCE-DD883D62E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15400" cy="4525963"/>
              </a:xfrm>
              <a:blipFill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{            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Sorted 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</a:t>
                </a:r>
                <a:r>
                  <a:rPr lang="en-US" sz="1600" dirty="0">
                    <a:sym typeface="Wingdings" pitchFamily="2" charset="2"/>
                  </a:rPr>
                  <a:t>For each 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𝒑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 </a:t>
                </a:r>
                <a:r>
                  <a:rPr lang="en-US" sz="1600" dirty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5"/>
                <a:stretch>
                  <a:fillRect l="-463" t="-510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Combine/conquer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blipFill>
                <a:blip r:embed="rId6"/>
                <a:stretch>
                  <a:fillRect t="-6452" r="-124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/2)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</a:t>
                </a:r>
                <a:r>
                  <a:rPr lang="en-US" sz="2000" b="1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the closest pair distance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5"/>
                <a:stretch>
                  <a:fillRect l="-714" t="-809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286000"/>
            <a:ext cx="1066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3196571" y="2806326"/>
            <a:ext cx="1756429" cy="3940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952999" y="3276600"/>
            <a:ext cx="503215" cy="762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blipFill>
                <a:blip r:embed="rId6"/>
                <a:stretch>
                  <a:fillRect l="-11905" t="-7463" b="-238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00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25" name="Straight Connector 124"/>
            <p:cNvCxnSpPr>
              <a:stCxn id="79" idx="0"/>
              <a:endCxn id="80" idx="4"/>
            </p:cNvCxnSpPr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80" idx="4"/>
              <a:endCxn id="119" idx="5"/>
            </p:cNvCxnSpPr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0"/>
              <a:endCxn id="117" idx="3"/>
            </p:cNvCxnSpPr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105" idx="5"/>
            </p:cNvCxnSpPr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5" idx="1"/>
              <a:endCxn id="94" idx="5"/>
            </p:cNvCxnSpPr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</p:cNvCxnSpPr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106" idx="3"/>
            </p:cNvCxnSpPr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107" idx="6"/>
            </p:cNvCxnSpPr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71199B-B8B0-A14A-9B8C-CC7145226FDD}"/>
                  </a:ext>
                </a:extLst>
              </p:cNvPr>
              <p:cNvSpPr txBox="1"/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71199B-B8B0-A14A-9B8C-CC7145226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3333" r="-1399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592886" y="4148984"/>
            <a:ext cx="371265" cy="422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4201085" y="2706481"/>
            <a:ext cx="37126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4191000" y="3085934"/>
            <a:ext cx="624840" cy="1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715399" y="2697591"/>
            <a:ext cx="411299" cy="381000"/>
            <a:chOff x="6610251" y="5486400"/>
            <a:chExt cx="411299" cy="381000"/>
          </a:xfrm>
        </p:grpSpPr>
        <p:cxnSp>
          <p:nvCxnSpPr>
            <p:cNvPr id="148" name="Straight Arrow Connector 147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10251" y="5486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251" y="5486400"/>
                  <a:ext cx="37221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Oval 94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97" name="Straight Connector 96"/>
            <p:cNvCxnSpPr/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4457700" y="4572000"/>
            <a:ext cx="51195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2672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blipFill>
                <a:blip r:embed="rId12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76200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105400" y="1588532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4957612" y="4125959"/>
            <a:ext cx="425116" cy="446041"/>
            <a:chOff x="6878915" y="5497559"/>
            <a:chExt cx="425116" cy="446041"/>
          </a:xfrm>
        </p:grpSpPr>
        <p:cxnSp>
          <p:nvCxnSpPr>
            <p:cNvPr id="114" name="Straight Arrow Connector 113"/>
            <p:cNvCxnSpPr/>
            <p:nvPr/>
          </p:nvCxnSpPr>
          <p:spPr>
            <a:xfrm flipH="1">
              <a:off x="7015551" y="5497559"/>
              <a:ext cx="5999" cy="44604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878915" y="5524222"/>
                  <a:ext cx="425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915" y="5524222"/>
                  <a:ext cx="42511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4610100" y="2971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720861" y="3069616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61" y="3069616"/>
                <a:ext cx="38023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018483" y="45306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83" y="4530680"/>
                <a:ext cx="377026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038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42" grpId="0" animBg="1"/>
      <p:bldP spid="116" grpId="0" animBg="1"/>
      <p:bldP spid="123" grpId="0" animBg="1"/>
      <p:bldP spid="104" grpId="0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Fact</a:t>
                </a:r>
                <a:r>
                  <a:rPr lang="en-US" sz="2000" dirty="0"/>
                  <a:t> :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000" dirty="0"/>
                  <a:t> consecutive points need to be considered.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1600200"/>
            <a:ext cx="25908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7122837" y="1432879"/>
            <a:ext cx="39961" cy="38188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19223" y="1600200"/>
            <a:ext cx="2552778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2007868" y="1417638"/>
            <a:ext cx="11355" cy="3834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61840" y="1600200"/>
            <a:ext cx="10160" cy="336804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25388" y="4560490"/>
            <a:ext cx="163551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1409761" y="4658360"/>
            <a:ext cx="369369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276600" y="1432879"/>
            <a:ext cx="1001751" cy="3666461"/>
            <a:chOff x="3276600" y="1432879"/>
            <a:chExt cx="1001751" cy="3666461"/>
          </a:xfrm>
        </p:grpSpPr>
        <p:sp>
          <p:nvSpPr>
            <p:cNvPr id="36" name="Oval 35"/>
            <p:cNvSpPr/>
            <p:nvPr/>
          </p:nvSpPr>
          <p:spPr>
            <a:xfrm>
              <a:off x="3962400" y="2650219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114800" y="3793219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505200" y="3183619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>
              <a:stCxn id="38" idx="4"/>
              <a:endCxn id="37" idx="0"/>
            </p:cNvCxnSpPr>
            <p:nvPr/>
          </p:nvCxnSpPr>
          <p:spPr>
            <a:xfrm flipH="1">
              <a:off x="3358376" y="3945619"/>
              <a:ext cx="838200" cy="38100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4"/>
              <a:endCxn id="38" idx="1"/>
            </p:cNvCxnSpPr>
            <p:nvPr/>
          </p:nvCxnSpPr>
          <p:spPr>
            <a:xfrm>
              <a:off x="3586976" y="3336019"/>
              <a:ext cx="551775" cy="479518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4"/>
              <a:endCxn id="39" idx="0"/>
            </p:cNvCxnSpPr>
            <p:nvPr/>
          </p:nvCxnSpPr>
          <p:spPr>
            <a:xfrm flipH="1">
              <a:off x="3586976" y="2802619"/>
              <a:ext cx="457200" cy="38100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  <a:endCxn id="55" idx="0"/>
            </p:cNvCxnSpPr>
            <p:nvPr/>
          </p:nvCxnSpPr>
          <p:spPr>
            <a:xfrm>
              <a:off x="4000500" y="1432879"/>
              <a:ext cx="56476" cy="548321"/>
            </a:xfrm>
            <a:prstGeom prst="line">
              <a:avLst/>
            </a:prstGeom>
            <a:ln w="19050">
              <a:solidFill>
                <a:srgbClr val="006C3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975200" y="1981200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4038600" y="2133600"/>
              <a:ext cx="18375" cy="516619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cxnSpLocks/>
              <a:stCxn id="37" idx="5"/>
              <a:endCxn id="13" idx="0"/>
            </p:cNvCxnSpPr>
            <p:nvPr/>
          </p:nvCxnSpPr>
          <p:spPr>
            <a:xfrm>
              <a:off x="3416200" y="4456701"/>
              <a:ext cx="429327" cy="642639"/>
            </a:xfrm>
            <a:prstGeom prst="line">
              <a:avLst/>
            </a:prstGeom>
            <a:ln w="19050">
              <a:solidFill>
                <a:srgbClr val="006C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276600" y="4326619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2" name="Straight Connector 71"/>
          <p:cNvCxnSpPr>
            <a:cxnSpLocks/>
          </p:cNvCxnSpPr>
          <p:nvPr/>
        </p:nvCxnSpPr>
        <p:spPr>
          <a:xfrm flipH="1">
            <a:off x="4561840" y="1295400"/>
            <a:ext cx="10160" cy="4114800"/>
          </a:xfrm>
          <a:prstGeom prst="line">
            <a:avLst/>
          </a:prstGeom>
          <a:ln w="38100">
            <a:solidFill>
              <a:srgbClr val="006C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010035" y="4500704"/>
            <a:ext cx="332246" cy="2719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72954" y="4267009"/>
            <a:ext cx="332246" cy="271971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00500" y="3727195"/>
            <a:ext cx="332246" cy="271971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401554" y="3107324"/>
            <a:ext cx="332246" cy="271971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845527" y="2589821"/>
            <a:ext cx="332246" cy="271971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46863" y="467569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63" y="4675693"/>
                <a:ext cx="38023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101">
            <a:extLst>
              <a:ext uri="{FF2B5EF4-FFF2-40B4-BE49-F238E27FC236}">
                <a16:creationId xmlns:a16="http://schemas.microsoft.com/office/drawing/2014/main" id="{D5956B2B-5B9E-7521-3B53-C4ABE13B492F}"/>
              </a:ext>
            </a:extLst>
          </p:cNvPr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CA06B-A62C-AA75-30C3-AAC3D2718146}"/>
              </a:ext>
            </a:extLst>
          </p:cNvPr>
          <p:cNvSpPr txBox="1"/>
          <p:nvPr/>
        </p:nvSpPr>
        <p:spPr>
          <a:xfrm>
            <a:off x="3678982" y="1799296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</a:t>
            </a:r>
            <a:endParaRPr lang="en-IN" sz="3200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3B6A0-72E9-BB95-D99C-3C97A91CDF88}"/>
              </a:ext>
            </a:extLst>
          </p:cNvPr>
          <p:cNvCxnSpPr>
            <a:cxnSpLocks/>
          </p:cNvCxnSpPr>
          <p:nvPr/>
        </p:nvCxnSpPr>
        <p:spPr>
          <a:xfrm>
            <a:off x="1524000" y="1905000"/>
            <a:ext cx="3048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6B40F6-B2C7-57A4-4E7D-260B54681FC8}"/>
                  </a:ext>
                </a:extLst>
              </p:cNvPr>
              <p:cNvSpPr txBox="1"/>
              <p:nvPr/>
            </p:nvSpPr>
            <p:spPr>
              <a:xfrm>
                <a:off x="2846155" y="486035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6B40F6-B2C7-57A4-4E7D-260B54681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55" y="4860359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6925FC-93E0-D7A3-E5FA-18F78C8A72E2}"/>
              </a:ext>
            </a:extLst>
          </p:cNvPr>
          <p:cNvCxnSpPr>
            <a:cxnSpLocks/>
          </p:cNvCxnSpPr>
          <p:nvPr/>
        </p:nvCxnSpPr>
        <p:spPr>
          <a:xfrm flipH="1">
            <a:off x="1981200" y="4952999"/>
            <a:ext cx="25908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3DC898-51C4-6B24-6DD3-61868A99465C}"/>
              </a:ext>
            </a:extLst>
          </p:cNvPr>
          <p:cNvCxnSpPr>
            <a:cxnSpLocks/>
          </p:cNvCxnSpPr>
          <p:nvPr/>
        </p:nvCxnSpPr>
        <p:spPr>
          <a:xfrm flipV="1">
            <a:off x="1600200" y="1904998"/>
            <a:ext cx="0" cy="275336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F6D882-A068-C158-8590-D647D45670EC}"/>
                  </a:ext>
                </a:extLst>
              </p:cNvPr>
              <p:cNvSpPr txBox="1"/>
              <p:nvPr/>
            </p:nvSpPr>
            <p:spPr>
              <a:xfrm>
                <a:off x="1107826" y="3099554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F6D882-A068-C158-8590-D647D456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26" y="3099554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009C17-407F-3406-5F21-259AC1FD62B4}"/>
              </a:ext>
            </a:extLst>
          </p:cNvPr>
          <p:cNvCxnSpPr>
            <a:cxnSpLocks/>
            <a:stCxn id="56" idx="1"/>
            <a:endCxn id="55" idx="5"/>
          </p:cNvCxnSpPr>
          <p:nvPr/>
        </p:nvCxnSpPr>
        <p:spPr>
          <a:xfrm flipH="1" flipV="1">
            <a:off x="4114800" y="2111282"/>
            <a:ext cx="1034539" cy="247152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FE034-C346-DAEC-3620-AE69ED19E4E2}"/>
                  </a:ext>
                </a:extLst>
              </p:cNvPr>
              <p:cNvSpPr txBox="1"/>
              <p:nvPr/>
            </p:nvSpPr>
            <p:spPr>
              <a:xfrm>
                <a:off x="4723767" y="3284220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FE034-C346-DAEC-3620-AE69ED19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67" y="3284220"/>
                <a:ext cx="6094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C06ED5C-642A-0EB7-2DEB-A1C2824A8BE5}"/>
              </a:ext>
            </a:extLst>
          </p:cNvPr>
          <p:cNvSpPr/>
          <p:nvPr/>
        </p:nvSpPr>
        <p:spPr>
          <a:xfrm>
            <a:off x="2019221" y="1904998"/>
            <a:ext cx="2531654" cy="2749261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13212-778D-5841-9AEF-D64F3891E487}"/>
              </a:ext>
            </a:extLst>
          </p:cNvPr>
          <p:cNvSpPr/>
          <p:nvPr/>
        </p:nvSpPr>
        <p:spPr>
          <a:xfrm>
            <a:off x="3763751" y="5099340"/>
            <a:ext cx="163551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AD9896-DD48-9E51-9E36-B7C240AF00A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567677" y="5229422"/>
            <a:ext cx="220025" cy="289901"/>
          </a:xfrm>
          <a:prstGeom prst="line">
            <a:avLst/>
          </a:prstGeom>
          <a:ln w="19050">
            <a:solidFill>
              <a:srgbClr val="006C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722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/>
      <p:bldP spid="33" grpId="0" animBg="1"/>
      <p:bldP spid="33" grpId="1" animBg="1"/>
      <p:bldP spid="6" grpId="0"/>
      <p:bldP spid="14" grpId="0"/>
      <p:bldP spid="21" grpId="0"/>
      <p:bldP spid="16" grpId="0"/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>
            <a:stCxn id="79" idx="0"/>
            <a:endCxn id="80" idx="4"/>
          </p:cNvCxnSpPr>
          <p:nvPr/>
        </p:nvCxnSpPr>
        <p:spPr>
          <a:xfrm flipV="1">
            <a:off x="4838700" y="5334000"/>
            <a:ext cx="381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p:sp>
        <p:nvSpPr>
          <p:cNvPr id="91" name="Oval 90"/>
          <p:cNvSpPr/>
          <p:nvPr/>
        </p:nvSpPr>
        <p:spPr>
          <a:xfrm>
            <a:off x="4724400" y="5791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191000" y="50292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3434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152900" y="38100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082585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7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1" grpId="0" animBg="1"/>
      <p:bldP spid="91" grpId="1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8|3.3|10.5|1.5|2|1.7|1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|4.1|8|12.8|3.2|2.4|4.9|8.3|8.8|5.1|5.1|2.2|2.3|1.1|5.7|0.8|1.1|8.9|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7|1.1|3.7|9|3.5|3.2|5.3|9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5.1|2.5|8.5|4.2|3.9|8.5|1.1|2.2|2.9|5.5|3.6|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12.9|5.1|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12.9|5.1|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4|2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.1|6.9|3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|0.8|0.7|0.8|0.7|4.2|16.4|1.4|4.8|9.4|6.9|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6.9|11.8|11.9|15.8|8.6|3.8|17.5|2.1|4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3.8|4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2.4|3.5|7.8|4.2|2.8|4.9|4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3.5|9.3|8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2.3|17.2|13.8|6.3|14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2.3|17.2|13.8|6.3|14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8|4.1|2.4|4.4|0.5|4.9|5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3|0.8|2.2|3.7|2.7|3.5|1.4|15.1|1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7|2|5.2|4.3|7.1|5.2|6.2|4.4|2|3.6|9.1|3.4|3.4|10.8|8.7|2.6|1.5|4.5|1.6|21.7|23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6.1|19.5|10|0.9|1.7|3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7|2.7|3.5|1.2|3.2|3|3.5|5.2|2.3|3.4|2.5|20.3|18|13.5|13.8|3.5|2|3|1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1.2|4.5|15.9|0.9|3.5|1.6|11.6|12.2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3.1|4.5|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4.2|11.3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3|1.2|4.9|12.5|1.8|1.3|1.3|4|1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6.3|3.7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|5.9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6255</TotalTime>
  <Words>1572</Words>
  <Application>Microsoft Office PowerPoint</Application>
  <PresentationFormat>On-screen Show (4:3)</PresentationFormat>
  <Paragraphs>377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The combine step</vt:lpstr>
      <vt:lpstr>Divide and Conquer based algorithm </vt:lpstr>
      <vt:lpstr>Running time of the algorithm</vt:lpstr>
      <vt:lpstr>The combine step in O(n) time </vt:lpstr>
      <vt:lpstr>The combine step in O(n) time </vt:lpstr>
      <vt:lpstr>The combine step in O(n) time </vt:lpstr>
      <vt:lpstr>The combine step in O(n) time </vt:lpstr>
      <vt:lpstr>The combine step in O(n) time </vt:lpstr>
      <vt:lpstr>Inspiration from Merge sort </vt:lpstr>
      <vt:lpstr>The combine step in O(n) time </vt:lpstr>
      <vt:lpstr>Divide and Conquer based algorithm  </vt:lpstr>
      <vt:lpstr>Conclusion</vt:lpstr>
      <vt:lpstr>problem 2 </vt:lpstr>
      <vt:lpstr>The Non-Dominated Points  </vt:lpstr>
      <vt:lpstr>The Non-Dominated Points  </vt:lpstr>
      <vt:lpstr>The Non-Dominated Points  </vt:lpstr>
      <vt:lpstr>The Non-Dominated Points  </vt:lpstr>
      <vt:lpstr>The Non-Dominated Points  </vt:lpstr>
      <vt:lpstr>A simple algorithm for all non-dominated points</vt:lpstr>
      <vt:lpstr>A Simple Algorithm </vt:lpstr>
      <vt:lpstr>A Simple Algorithm </vt:lpstr>
      <vt:lpstr>A Divide and Conquer algorithm</vt:lpstr>
      <vt:lpstr>A Divide and Conquer algorithm</vt:lpstr>
      <vt:lpstr>The Divide step </vt:lpstr>
      <vt:lpstr>Solving the Subproblems recursively </vt:lpstr>
      <vt:lpstr>The conquer step </vt:lpstr>
      <vt:lpstr>The time complexity of the algorithm </vt:lpstr>
      <vt:lpstr>PowerPoint Presentation</vt:lpstr>
      <vt:lpstr>problem 3 </vt:lpstr>
      <vt:lpstr>A Convex Polygon </vt:lpstr>
      <vt:lpstr>Convex hull </vt:lpstr>
      <vt:lpstr> Tool 1  </vt:lpstr>
      <vt:lpstr>Tool 2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800</cp:revision>
  <dcterms:created xsi:type="dcterms:W3CDTF">2011-12-03T04:13:03Z</dcterms:created>
  <dcterms:modified xsi:type="dcterms:W3CDTF">2023-08-04T09:17:55Z</dcterms:modified>
</cp:coreProperties>
</file>