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0"/>
  </p:notesMasterIdLst>
  <p:sldIdLst>
    <p:sldId id="428" r:id="rId2"/>
    <p:sldId id="451" r:id="rId3"/>
    <p:sldId id="558" r:id="rId4"/>
    <p:sldId id="642" r:id="rId5"/>
    <p:sldId id="661" r:id="rId6"/>
    <p:sldId id="662" r:id="rId7"/>
    <p:sldId id="660" r:id="rId8"/>
    <p:sldId id="632" r:id="rId9"/>
    <p:sldId id="576" r:id="rId10"/>
    <p:sldId id="654" r:id="rId11"/>
    <p:sldId id="656" r:id="rId12"/>
    <p:sldId id="657" r:id="rId13"/>
    <p:sldId id="658" r:id="rId14"/>
    <p:sldId id="659" r:id="rId15"/>
    <p:sldId id="652" r:id="rId16"/>
    <p:sldId id="648" r:id="rId17"/>
    <p:sldId id="649" r:id="rId18"/>
    <p:sldId id="650" r:id="rId19"/>
    <p:sldId id="651" r:id="rId20"/>
    <p:sldId id="618" r:id="rId21"/>
    <p:sldId id="614" r:id="rId22"/>
    <p:sldId id="636" r:id="rId23"/>
    <p:sldId id="622" r:id="rId24"/>
    <p:sldId id="623" r:id="rId25"/>
    <p:sldId id="627" r:id="rId26"/>
    <p:sldId id="617" r:id="rId27"/>
    <p:sldId id="640" r:id="rId28"/>
    <p:sldId id="629" r:id="rId29"/>
    <p:sldId id="630" r:id="rId30"/>
    <p:sldId id="653" r:id="rId31"/>
    <p:sldId id="624" r:id="rId32"/>
    <p:sldId id="631" r:id="rId33"/>
    <p:sldId id="563" r:id="rId34"/>
    <p:sldId id="561" r:id="rId35"/>
    <p:sldId id="607" r:id="rId36"/>
    <p:sldId id="608" r:id="rId37"/>
    <p:sldId id="678" r:id="rId38"/>
    <p:sldId id="679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02" autoAdjust="0"/>
    <p:restoredTop sz="94145" autoAdjust="0"/>
  </p:normalViewPr>
  <p:slideViewPr>
    <p:cSldViewPr>
      <p:cViewPr varScale="1">
        <p:scale>
          <a:sx n="107" d="100"/>
          <a:sy n="107" d="100"/>
        </p:scale>
        <p:origin x="67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evaluate x^{n/2} in log n time for any given value of x: by repeated squaring: </a:t>
            </a:r>
          </a:p>
          <a:p>
            <a:r>
              <a:rPr lang="en-US" dirty="0"/>
              <a:t>For example, to compute x^1024, we compute and square x^512.</a:t>
            </a:r>
          </a:p>
          <a:p>
            <a:r>
              <a:rPr lang="en-US" dirty="0"/>
              <a:t>To compute x^512, we compute and square x^128.</a:t>
            </a:r>
          </a:p>
          <a:p>
            <a:r>
              <a:rPr lang="en-US" dirty="0"/>
              <a:t>To compute x^128, we </a:t>
            </a:r>
            <a:r>
              <a:rPr lang="en-US" dirty="0" err="1"/>
              <a:t>copute</a:t>
            </a:r>
            <a:r>
              <a:rPr lang="en-US" dirty="0"/>
              <a:t> and square x^64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To compute x^2, we square x.</a:t>
            </a:r>
          </a:p>
          <a:p>
            <a:r>
              <a:rPr lang="en-US" dirty="0"/>
              <a:t>So just O(log n) arithmetic operations are needed.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5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8/7/2023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8/7/2023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8/7/2023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8/7/2023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8/7/2023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2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211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23.png"/><Relationship Id="rId5" Type="http://schemas.openxmlformats.org/officeDocument/2006/relationships/image" Target="../media/image2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2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2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2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7" Type="http://schemas.openxmlformats.org/officeDocument/2006/relationships/image" Target="../media/image25.png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image" Target="../media/image220.png"/><Relationship Id="rId11" Type="http://schemas.openxmlformats.org/officeDocument/2006/relationships/image" Target="../media/image4.png"/><Relationship Id="rId5" Type="http://schemas.openxmlformats.org/officeDocument/2006/relationships/image" Target="../media/image211.png"/><Relationship Id="rId10" Type="http://schemas.openxmlformats.org/officeDocument/2006/relationships/image" Target="../media/image20.png"/><Relationship Id="rId9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220.pn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tags" Target="../tags/tag27.xml"/><Relationship Id="rId11" Type="http://schemas.openxmlformats.org/officeDocument/2006/relationships/image" Target="../media/image20.png"/><Relationship Id="rId15" Type="http://schemas.openxmlformats.org/officeDocument/2006/relationships/image" Target="../media/image10.png"/><Relationship Id="rId10" Type="http://schemas.openxmlformats.org/officeDocument/2006/relationships/image" Target="../media/image28.png"/><Relationship Id="rId4" Type="http://schemas.openxmlformats.org/officeDocument/2006/relationships/image" Target="../media/image61.png"/><Relationship Id="rId9" Type="http://schemas.openxmlformats.org/officeDocument/2006/relationships/image" Target="../media/image27.png"/><Relationship Id="rId1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image" Target="../media/image220.png"/><Relationship Id="rId11" Type="http://schemas.openxmlformats.org/officeDocument/2006/relationships/image" Target="../media/image5.png"/><Relationship Id="rId5" Type="http://schemas.openxmlformats.org/officeDocument/2006/relationships/image" Target="../media/image210.png"/><Relationship Id="rId10" Type="http://schemas.openxmlformats.org/officeDocument/2006/relationships/image" Target="../media/image20.png"/><Relationship Id="rId9" Type="http://schemas.openxmlformats.org/officeDocument/2006/relationships/image" Target="../media/image27.png"/><Relationship Id="rId1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6.png"/><Relationship Id="rId3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6" Type="http://schemas.openxmlformats.org/officeDocument/2006/relationships/image" Target="../media/image250.png"/><Relationship Id="rId5" Type="http://schemas.openxmlformats.org/officeDocument/2006/relationships/image" Target="../media/image210.png"/><Relationship Id="rId10" Type="http://schemas.openxmlformats.org/officeDocument/2006/relationships/image" Target="../media/image27.png"/><Relationship Id="rId9" Type="http://schemas.openxmlformats.org/officeDocument/2006/relationships/image" Target="../media/image28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NULL"/><Relationship Id="rId5" Type="http://schemas.openxmlformats.org/officeDocument/2006/relationships/image" Target="NUL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5" Type="http://schemas.openxmlformats.org/officeDocument/2006/relationships/image" Target="../media/image9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6" Type="http://schemas.openxmlformats.org/officeDocument/2006/relationships/image" Target="../media/image300.png"/><Relationship Id="rId11" Type="http://schemas.openxmlformats.org/officeDocument/2006/relationships/image" Target="../media/image35.png"/><Relationship Id="rId5" Type="http://schemas.openxmlformats.org/officeDocument/2006/relationships/image" Target="../media/image91.png"/><Relationship Id="rId10" Type="http://schemas.openxmlformats.org/officeDocument/2006/relationships/image" Target="../media/image34.png"/><Relationship Id="rId9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6" Type="http://schemas.openxmlformats.org/officeDocument/2006/relationships/image" Target="../media/image150.png"/><Relationship Id="rId5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0.png"/><Relationship Id="rId18" Type="http://schemas.openxmlformats.org/officeDocument/2006/relationships/image" Target="../media/image280.png"/><Relationship Id="rId3" Type="http://schemas.openxmlformats.org/officeDocument/2006/relationships/image" Target="../media/image310.png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5" Type="http://schemas.openxmlformats.org/officeDocument/2006/relationships/image" Target="../media/image251.png"/><Relationship Id="rId4" Type="http://schemas.openxmlformats.org/officeDocument/2006/relationships/image" Target="../media/image1300.png"/><Relationship Id="rId14" Type="http://schemas.openxmlformats.org/officeDocument/2006/relationships/image" Target="../media/image24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NULL"/><Relationship Id="rId5" Type="http://schemas.openxmlformats.org/officeDocument/2006/relationships/image" Target="NULL"/><Relationship Id="rId9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495800"/>
            <a:ext cx="6781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4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Divide and Conquer </a:t>
            </a:r>
            <a:r>
              <a:rPr lang="en-US" sz="2400" b="1" dirty="0">
                <a:solidFill>
                  <a:schemeClr val="tx1"/>
                </a:solidFill>
              </a:rPr>
              <a:t>Paradigm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- </a:t>
            </a:r>
            <a:r>
              <a:rPr lang="en-US" sz="2400" b="1" dirty="0">
                <a:solidFill>
                  <a:srgbClr val="0070C0"/>
                </a:solidFill>
              </a:rPr>
              <a:t>III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</a:p>
          <a:p>
            <a:pPr marL="800100" lvl="1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Convex Hull</a:t>
            </a:r>
          </a:p>
          <a:p>
            <a:pPr marL="800100" lvl="1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Algorithm to multiply 2 polynomials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39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Convex hull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4BC374-289B-A34F-9A08-8AEA30FF2496}"/>
              </a:ext>
            </a:extLst>
          </p:cNvPr>
          <p:cNvGrpSpPr/>
          <p:nvPr/>
        </p:nvGrpSpPr>
        <p:grpSpPr>
          <a:xfrm>
            <a:off x="609600" y="1676400"/>
            <a:ext cx="7924800" cy="3962400"/>
            <a:chOff x="609600" y="1676400"/>
            <a:chExt cx="7924800" cy="3962400"/>
          </a:xfrm>
        </p:grpSpPr>
        <p:sp>
          <p:nvSpPr>
            <p:cNvPr id="34" name="Oval 33"/>
            <p:cNvSpPr/>
            <p:nvPr/>
          </p:nvSpPr>
          <p:spPr>
            <a:xfrm>
              <a:off x="32766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57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6294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6002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2766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0292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743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6934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64770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59436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1981200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133600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676400" y="3200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590800" y="4800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21336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60198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54864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54864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5638800" y="5562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5791200" y="1676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8458200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7924800" y="4038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7315200" y="2743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7724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371600" y="5029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09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43434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64008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667000" y="4114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30480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39624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48768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47244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0198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3657600" y="2667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4038600" y="3429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5181600" y="3581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7010400" y="1828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16" name="Arrow: Striped Right 15">
            <a:extLst>
              <a:ext uri="{FF2B5EF4-FFF2-40B4-BE49-F238E27FC236}">
                <a16:creationId xmlns:a16="http://schemas.microsoft.com/office/drawing/2014/main" id="{8A8B0519-0D6B-4E21-95BA-DD9F86ED0E76}"/>
              </a:ext>
            </a:extLst>
          </p:cNvPr>
          <p:cNvSpPr/>
          <p:nvPr/>
        </p:nvSpPr>
        <p:spPr>
          <a:xfrm rot="782086">
            <a:off x="1062393" y="791047"/>
            <a:ext cx="559308" cy="484632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B4AAFF-B796-D53B-CF02-65E67F2F45BC}"/>
              </a:ext>
            </a:extLst>
          </p:cNvPr>
          <p:cNvSpPr/>
          <p:nvPr/>
        </p:nvSpPr>
        <p:spPr>
          <a:xfrm>
            <a:off x="533400" y="3816850"/>
            <a:ext cx="220709" cy="221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FDC2DF-C093-C85F-8C20-4A4901C7C51D}"/>
              </a:ext>
            </a:extLst>
          </p:cNvPr>
          <p:cNvSpPr/>
          <p:nvPr/>
        </p:nvSpPr>
        <p:spPr>
          <a:xfrm>
            <a:off x="8374786" y="3207250"/>
            <a:ext cx="220709" cy="221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9B2650-5DB3-A63A-80C0-E18044FD0323}"/>
              </a:ext>
            </a:extLst>
          </p:cNvPr>
          <p:cNvCxnSpPr>
            <a:cxnSpLocks/>
            <a:endCxn id="76" idx="5"/>
          </p:cNvCxnSpPr>
          <p:nvPr/>
        </p:nvCxnSpPr>
        <p:spPr>
          <a:xfrm flipH="1">
            <a:off x="674641" y="0"/>
            <a:ext cx="3516359" cy="3951241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C64A61-E40F-DD74-7899-E33F52842843}"/>
              </a:ext>
            </a:extLst>
          </p:cNvPr>
          <p:cNvCxnSpPr>
            <a:cxnSpLocks/>
          </p:cNvCxnSpPr>
          <p:nvPr/>
        </p:nvCxnSpPr>
        <p:spPr>
          <a:xfrm flipH="1">
            <a:off x="647700" y="-76200"/>
            <a:ext cx="5905500" cy="403860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38154AB-0299-AFE1-072A-1D56209E8E2D}"/>
              </a:ext>
            </a:extLst>
          </p:cNvPr>
          <p:cNvCxnSpPr>
            <a:cxnSpLocks/>
            <a:endCxn id="76" idx="3"/>
          </p:cNvCxnSpPr>
          <p:nvPr/>
        </p:nvCxnSpPr>
        <p:spPr>
          <a:xfrm flipH="1">
            <a:off x="620759" y="76200"/>
            <a:ext cx="8599441" cy="3875041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>
            <a:extLst>
              <a:ext uri="{FF2B5EF4-FFF2-40B4-BE49-F238E27FC236}">
                <a16:creationId xmlns:a16="http://schemas.microsoft.com/office/drawing/2014/main" id="{34220C4D-6900-C150-05E6-45E58EE9A511}"/>
              </a:ext>
            </a:extLst>
          </p:cNvPr>
          <p:cNvSpPr/>
          <p:nvPr/>
        </p:nvSpPr>
        <p:spPr>
          <a:xfrm>
            <a:off x="-72161" y="3211606"/>
            <a:ext cx="1455014" cy="1817594"/>
          </a:xfrm>
          <a:prstGeom prst="arc">
            <a:avLst>
              <a:gd name="adj1" fmla="val 16200000"/>
              <a:gd name="adj2" fmla="val 1827290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24081833-8D53-4717-7C34-D1F56E5C941F}"/>
              </a:ext>
            </a:extLst>
          </p:cNvPr>
          <p:cNvSpPr/>
          <p:nvPr/>
        </p:nvSpPr>
        <p:spPr>
          <a:xfrm>
            <a:off x="-191149" y="2971800"/>
            <a:ext cx="1677696" cy="1896035"/>
          </a:xfrm>
          <a:prstGeom prst="arc">
            <a:avLst>
              <a:gd name="adj1" fmla="val 16200000"/>
              <a:gd name="adj2" fmla="val 19600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D0E8670F-5E4F-BCAF-DA19-30F06BBD488D}"/>
              </a:ext>
            </a:extLst>
          </p:cNvPr>
          <p:cNvSpPr/>
          <p:nvPr/>
        </p:nvSpPr>
        <p:spPr>
          <a:xfrm>
            <a:off x="-228601" y="2752165"/>
            <a:ext cx="1897749" cy="1896035"/>
          </a:xfrm>
          <a:prstGeom prst="arc">
            <a:avLst>
              <a:gd name="adj1" fmla="val 15941254"/>
              <a:gd name="adj2" fmla="val 20852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4222310-5D8F-4B77-98F2-DBD3A8000169}"/>
              </a:ext>
            </a:extLst>
          </p:cNvPr>
          <p:cNvCxnSpPr>
            <a:cxnSpLocks/>
          </p:cNvCxnSpPr>
          <p:nvPr/>
        </p:nvCxnSpPr>
        <p:spPr>
          <a:xfrm>
            <a:off x="647700" y="0"/>
            <a:ext cx="0" cy="388620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 93">
            <a:extLst>
              <a:ext uri="{FF2B5EF4-FFF2-40B4-BE49-F238E27FC236}">
                <a16:creationId xmlns:a16="http://schemas.microsoft.com/office/drawing/2014/main" id="{092765F2-7288-28DD-AC70-C2E4538A3675}"/>
              </a:ext>
            </a:extLst>
          </p:cNvPr>
          <p:cNvSpPr/>
          <p:nvPr/>
        </p:nvSpPr>
        <p:spPr>
          <a:xfrm>
            <a:off x="-83414" y="3200400"/>
            <a:ext cx="1455014" cy="1817594"/>
          </a:xfrm>
          <a:prstGeom prst="arc">
            <a:avLst>
              <a:gd name="adj1" fmla="val 16200000"/>
              <a:gd name="adj2" fmla="val 1827290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44E91E-350D-6467-064A-5349363D6631}"/>
              </a:ext>
            </a:extLst>
          </p:cNvPr>
          <p:cNvCxnSpPr>
            <a:cxnSpLocks/>
          </p:cNvCxnSpPr>
          <p:nvPr/>
        </p:nvCxnSpPr>
        <p:spPr>
          <a:xfrm flipH="1" flipV="1">
            <a:off x="630097" y="3929925"/>
            <a:ext cx="2054896" cy="3023231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0975FCFD-92A4-FC3A-7C37-44D0557C3222}"/>
              </a:ext>
            </a:extLst>
          </p:cNvPr>
          <p:cNvSpPr/>
          <p:nvPr/>
        </p:nvSpPr>
        <p:spPr>
          <a:xfrm>
            <a:off x="-533400" y="2507456"/>
            <a:ext cx="2476501" cy="2293144"/>
          </a:xfrm>
          <a:prstGeom prst="arc">
            <a:avLst>
              <a:gd name="adj1" fmla="val 15941254"/>
              <a:gd name="adj2" fmla="val 394838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BCF73B-44ED-C6AC-C47D-5CDA77E22C4A}"/>
              </a:ext>
            </a:extLst>
          </p:cNvPr>
          <p:cNvSpPr txBox="1"/>
          <p:nvPr/>
        </p:nvSpPr>
        <p:spPr>
          <a:xfrm rot="5400000">
            <a:off x="1291956" y="366705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929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8" grpId="0" animBg="1"/>
      <p:bldP spid="18" grpId="1" animBg="1"/>
      <p:bldP spid="39" grpId="0" animBg="1"/>
      <p:bldP spid="39" grpId="1" animBg="1"/>
      <p:bldP spid="43" grpId="0" animBg="1"/>
      <p:bldP spid="43" grpId="1" animBg="1"/>
      <p:bldP spid="44" grpId="0" animBg="1"/>
      <p:bldP spid="44" grpId="1" animBg="1"/>
      <p:bldP spid="94" grpId="0" animBg="1"/>
      <p:bldP spid="94" grpId="1" animBg="1"/>
      <p:bldP spid="11" grpId="0" animBg="1"/>
      <p:bldP spid="11" grpId="1" animBg="1"/>
      <p:bldP spid="12" grpId="0"/>
      <p:bldP spid="1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Convex hull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cxnSp>
        <p:nvCxnSpPr>
          <p:cNvPr id="73" name="Straight Connector 72"/>
          <p:cNvCxnSpPr>
            <a:cxnSpLocks/>
          </p:cNvCxnSpPr>
          <p:nvPr/>
        </p:nvCxnSpPr>
        <p:spPr>
          <a:xfrm flipH="1">
            <a:off x="647700" y="-8965"/>
            <a:ext cx="3619500" cy="388620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24BC374-289B-A34F-9A08-8AEA30FF2496}"/>
              </a:ext>
            </a:extLst>
          </p:cNvPr>
          <p:cNvGrpSpPr/>
          <p:nvPr/>
        </p:nvGrpSpPr>
        <p:grpSpPr>
          <a:xfrm>
            <a:off x="609600" y="1676400"/>
            <a:ext cx="7924800" cy="3962400"/>
            <a:chOff x="609600" y="1676400"/>
            <a:chExt cx="7924800" cy="3962400"/>
          </a:xfrm>
        </p:grpSpPr>
        <p:sp>
          <p:nvSpPr>
            <p:cNvPr id="34" name="Oval 33"/>
            <p:cNvSpPr/>
            <p:nvPr/>
          </p:nvSpPr>
          <p:spPr>
            <a:xfrm>
              <a:off x="32766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57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6294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6002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2766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0292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743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6934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64770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59436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1981200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133600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676400" y="3200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590800" y="4800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21336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60198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54864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54864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5638800" y="5562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5791200" y="1676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8458200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7924800" y="4038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7315200" y="2743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7724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371600" y="5029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09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43434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64008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667000" y="4114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30480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39624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48768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47244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0198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3657600" y="2667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4038600" y="3429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5181600" y="3581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7010400" y="1828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96C8A5-7880-47CA-C4A7-C3B826364A7F}"/>
              </a:ext>
            </a:extLst>
          </p:cNvPr>
          <p:cNvCxnSpPr>
            <a:cxnSpLocks/>
            <a:stCxn id="58" idx="3"/>
            <a:endCxn id="76" idx="0"/>
          </p:cNvCxnSpPr>
          <p:nvPr/>
        </p:nvCxnSpPr>
        <p:spPr>
          <a:xfrm flipH="1">
            <a:off x="647700" y="2274841"/>
            <a:ext cx="1497059" cy="16113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8C27A433-5F99-61AC-5044-123938A63F4E}"/>
              </a:ext>
            </a:extLst>
          </p:cNvPr>
          <p:cNvSpPr/>
          <p:nvPr/>
        </p:nvSpPr>
        <p:spPr>
          <a:xfrm rot="2536037">
            <a:off x="3630814" y="828626"/>
            <a:ext cx="559308" cy="484632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D9885E-5814-FF7F-2A3F-3E4C4703B68E}"/>
              </a:ext>
            </a:extLst>
          </p:cNvPr>
          <p:cNvCxnSpPr>
            <a:cxnSpLocks/>
          </p:cNvCxnSpPr>
          <p:nvPr/>
        </p:nvCxnSpPr>
        <p:spPr>
          <a:xfrm flipH="1">
            <a:off x="2196353" y="-4482"/>
            <a:ext cx="2057400" cy="220980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759B99B-75AE-71F6-FD6D-B23E28D7D3F1}"/>
              </a:ext>
            </a:extLst>
          </p:cNvPr>
          <p:cNvSpPr/>
          <p:nvPr/>
        </p:nvSpPr>
        <p:spPr>
          <a:xfrm>
            <a:off x="533400" y="3816850"/>
            <a:ext cx="220709" cy="221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73721D-7789-F423-47B2-B4819E9CF918}"/>
              </a:ext>
            </a:extLst>
          </p:cNvPr>
          <p:cNvSpPr/>
          <p:nvPr/>
        </p:nvSpPr>
        <p:spPr>
          <a:xfrm>
            <a:off x="8374786" y="3207250"/>
            <a:ext cx="220709" cy="221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F2D5A4-D6BE-2B84-105F-E1368FB85CF8}"/>
              </a:ext>
            </a:extLst>
          </p:cNvPr>
          <p:cNvSpPr/>
          <p:nvPr/>
        </p:nvSpPr>
        <p:spPr>
          <a:xfrm>
            <a:off x="2057400" y="2137025"/>
            <a:ext cx="220709" cy="221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2197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Convex hull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4BC374-289B-A34F-9A08-8AEA30FF2496}"/>
              </a:ext>
            </a:extLst>
          </p:cNvPr>
          <p:cNvGrpSpPr/>
          <p:nvPr/>
        </p:nvGrpSpPr>
        <p:grpSpPr>
          <a:xfrm>
            <a:off x="609600" y="1676400"/>
            <a:ext cx="7924800" cy="3962400"/>
            <a:chOff x="609600" y="1676400"/>
            <a:chExt cx="7924800" cy="3962400"/>
          </a:xfrm>
        </p:grpSpPr>
        <p:sp>
          <p:nvSpPr>
            <p:cNvPr id="34" name="Oval 33"/>
            <p:cNvSpPr/>
            <p:nvPr/>
          </p:nvSpPr>
          <p:spPr>
            <a:xfrm>
              <a:off x="32766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57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6294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6002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2766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0292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743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6934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64770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59436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1981200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133600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676400" y="3200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590800" y="4800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21336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60198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54864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54864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5638800" y="5562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5791200" y="1676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8458200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7924800" y="4038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7315200" y="2743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7724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371600" y="5029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09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43434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64008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667000" y="4114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30480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39624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48768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47244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0198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3657600" y="2667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4038600" y="3429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5181600" y="3581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7010400" y="1828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96C8A5-7880-47CA-C4A7-C3B826364A7F}"/>
              </a:ext>
            </a:extLst>
          </p:cNvPr>
          <p:cNvCxnSpPr>
            <a:cxnSpLocks/>
            <a:stCxn id="58" idx="3"/>
            <a:endCxn id="76" idx="0"/>
          </p:cNvCxnSpPr>
          <p:nvPr/>
        </p:nvCxnSpPr>
        <p:spPr>
          <a:xfrm flipH="1">
            <a:off x="647700" y="2274841"/>
            <a:ext cx="1497059" cy="16113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8C27A433-5F99-61AC-5044-123938A63F4E}"/>
              </a:ext>
            </a:extLst>
          </p:cNvPr>
          <p:cNvSpPr/>
          <p:nvPr/>
        </p:nvSpPr>
        <p:spPr>
          <a:xfrm rot="4798576">
            <a:off x="8470321" y="1460979"/>
            <a:ext cx="559308" cy="484632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D9885E-5814-FF7F-2A3F-3E4C4703B68E}"/>
              </a:ext>
            </a:extLst>
          </p:cNvPr>
          <p:cNvCxnSpPr>
            <a:cxnSpLocks/>
          </p:cNvCxnSpPr>
          <p:nvPr/>
        </p:nvCxnSpPr>
        <p:spPr>
          <a:xfrm flipH="1">
            <a:off x="2196353" y="1295400"/>
            <a:ext cx="6947647" cy="909918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91BBE2-7441-0BC8-7C45-2AD74600DA49}"/>
              </a:ext>
            </a:extLst>
          </p:cNvPr>
          <p:cNvCxnSpPr>
            <a:cxnSpLocks/>
            <a:stCxn id="63" idx="3"/>
            <a:endCxn id="58" idx="0"/>
          </p:cNvCxnSpPr>
          <p:nvPr/>
        </p:nvCxnSpPr>
        <p:spPr>
          <a:xfrm flipH="1">
            <a:off x="2171700" y="1741441"/>
            <a:ext cx="3630659" cy="4683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EE8A01-63E3-061E-1DD8-5ABF7ECB1CA3}"/>
              </a:ext>
            </a:extLst>
          </p:cNvPr>
          <p:cNvCxnSpPr>
            <a:cxnSpLocks/>
          </p:cNvCxnSpPr>
          <p:nvPr/>
        </p:nvCxnSpPr>
        <p:spPr>
          <a:xfrm flipH="1">
            <a:off x="5829300" y="1288140"/>
            <a:ext cx="3314700" cy="444337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C252A64-E7F6-817E-FDA4-F9B6BD149382}"/>
              </a:ext>
            </a:extLst>
          </p:cNvPr>
          <p:cNvSpPr/>
          <p:nvPr/>
        </p:nvSpPr>
        <p:spPr>
          <a:xfrm>
            <a:off x="533400" y="3816850"/>
            <a:ext cx="220709" cy="221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414081A-BDAB-F478-4066-6698341DADC7}"/>
              </a:ext>
            </a:extLst>
          </p:cNvPr>
          <p:cNvSpPr/>
          <p:nvPr/>
        </p:nvSpPr>
        <p:spPr>
          <a:xfrm>
            <a:off x="8374786" y="3207250"/>
            <a:ext cx="220709" cy="221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1277586-0357-1BEC-EE89-3B441F65C3BA}"/>
              </a:ext>
            </a:extLst>
          </p:cNvPr>
          <p:cNvSpPr/>
          <p:nvPr/>
        </p:nvSpPr>
        <p:spPr>
          <a:xfrm>
            <a:off x="5722891" y="1601613"/>
            <a:ext cx="220709" cy="221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D317275-2DCC-5743-8D62-5521728F975D}"/>
              </a:ext>
            </a:extLst>
          </p:cNvPr>
          <p:cNvSpPr/>
          <p:nvPr/>
        </p:nvSpPr>
        <p:spPr>
          <a:xfrm>
            <a:off x="2057400" y="2137025"/>
            <a:ext cx="220709" cy="221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6004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Convex hull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4BC374-289B-A34F-9A08-8AEA30FF2496}"/>
              </a:ext>
            </a:extLst>
          </p:cNvPr>
          <p:cNvGrpSpPr/>
          <p:nvPr/>
        </p:nvGrpSpPr>
        <p:grpSpPr>
          <a:xfrm>
            <a:off x="609600" y="1676400"/>
            <a:ext cx="7924800" cy="3962400"/>
            <a:chOff x="609600" y="1676400"/>
            <a:chExt cx="7924800" cy="3962400"/>
          </a:xfrm>
        </p:grpSpPr>
        <p:sp>
          <p:nvSpPr>
            <p:cNvPr id="34" name="Oval 33"/>
            <p:cNvSpPr/>
            <p:nvPr/>
          </p:nvSpPr>
          <p:spPr>
            <a:xfrm>
              <a:off x="32766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57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6294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6002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2766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0292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743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6934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64770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59436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1981200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133600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676400" y="3200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590800" y="4800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21336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60198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54864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54864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5638800" y="5562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5791200" y="1676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8458200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7924800" y="4038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7315200" y="2743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7724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371600" y="5029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09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43434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64008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667000" y="4114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30480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39624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48768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47244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0198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3657600" y="2667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4038600" y="3429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5181600" y="3581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7010400" y="1828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96C8A5-7880-47CA-C4A7-C3B826364A7F}"/>
              </a:ext>
            </a:extLst>
          </p:cNvPr>
          <p:cNvCxnSpPr>
            <a:cxnSpLocks/>
            <a:stCxn id="58" idx="3"/>
            <a:endCxn id="76" idx="0"/>
          </p:cNvCxnSpPr>
          <p:nvPr/>
        </p:nvCxnSpPr>
        <p:spPr>
          <a:xfrm flipH="1">
            <a:off x="647700" y="2274841"/>
            <a:ext cx="1497059" cy="16113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8C27A433-5F99-61AC-5044-123938A63F4E}"/>
              </a:ext>
            </a:extLst>
          </p:cNvPr>
          <p:cNvSpPr/>
          <p:nvPr/>
        </p:nvSpPr>
        <p:spPr>
          <a:xfrm rot="6195725">
            <a:off x="8425123" y="2196084"/>
            <a:ext cx="559308" cy="484632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91BBE2-7441-0BC8-7C45-2AD74600DA49}"/>
              </a:ext>
            </a:extLst>
          </p:cNvPr>
          <p:cNvCxnSpPr>
            <a:cxnSpLocks/>
            <a:stCxn id="63" idx="3"/>
            <a:endCxn id="58" idx="0"/>
          </p:cNvCxnSpPr>
          <p:nvPr/>
        </p:nvCxnSpPr>
        <p:spPr>
          <a:xfrm flipH="1">
            <a:off x="2171700" y="1741441"/>
            <a:ext cx="3630659" cy="4683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226EF5-B743-F463-DB86-FE4AAEF84F5A}"/>
              </a:ext>
            </a:extLst>
          </p:cNvPr>
          <p:cNvCxnSpPr>
            <a:cxnSpLocks/>
            <a:stCxn id="92" idx="2"/>
            <a:endCxn id="63" idx="5"/>
          </p:cNvCxnSpPr>
          <p:nvPr/>
        </p:nvCxnSpPr>
        <p:spPr>
          <a:xfrm flipH="1" flipV="1">
            <a:off x="5856241" y="1741441"/>
            <a:ext cx="1154159" cy="1254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F523AE-0F6A-4978-B75A-FD649548DDA7}"/>
              </a:ext>
            </a:extLst>
          </p:cNvPr>
          <p:cNvCxnSpPr>
            <a:cxnSpLocks/>
          </p:cNvCxnSpPr>
          <p:nvPr/>
        </p:nvCxnSpPr>
        <p:spPr>
          <a:xfrm flipH="1" flipV="1">
            <a:off x="7088935" y="1892694"/>
            <a:ext cx="2068559" cy="235325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CE44A16-4A1B-543F-FC3B-275F6E08EF8F}"/>
              </a:ext>
            </a:extLst>
          </p:cNvPr>
          <p:cNvSpPr/>
          <p:nvPr/>
        </p:nvSpPr>
        <p:spPr>
          <a:xfrm>
            <a:off x="533400" y="3816850"/>
            <a:ext cx="220709" cy="221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F13F1CA-3675-F032-054E-7113A1D1088C}"/>
              </a:ext>
            </a:extLst>
          </p:cNvPr>
          <p:cNvSpPr/>
          <p:nvPr/>
        </p:nvSpPr>
        <p:spPr>
          <a:xfrm>
            <a:off x="8374786" y="3207250"/>
            <a:ext cx="220709" cy="221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851D24-6923-41C8-669E-D32B39A77554}"/>
              </a:ext>
            </a:extLst>
          </p:cNvPr>
          <p:cNvSpPr/>
          <p:nvPr/>
        </p:nvSpPr>
        <p:spPr>
          <a:xfrm>
            <a:off x="5722891" y="1601613"/>
            <a:ext cx="220709" cy="221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A3A15C-FBF1-F968-A4BF-EDAE8B5CAC00}"/>
              </a:ext>
            </a:extLst>
          </p:cNvPr>
          <p:cNvSpPr/>
          <p:nvPr/>
        </p:nvSpPr>
        <p:spPr>
          <a:xfrm>
            <a:off x="6942091" y="1753870"/>
            <a:ext cx="220709" cy="221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60F25AB-7925-3A97-9F15-3BDD5D379AD6}"/>
              </a:ext>
            </a:extLst>
          </p:cNvPr>
          <p:cNvSpPr/>
          <p:nvPr/>
        </p:nvSpPr>
        <p:spPr>
          <a:xfrm>
            <a:off x="2057400" y="2137025"/>
            <a:ext cx="220709" cy="221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3AF7C-20AB-9D27-F7D8-CE2F4EED52BA}"/>
              </a:ext>
            </a:extLst>
          </p:cNvPr>
          <p:cNvCxnSpPr>
            <a:cxnSpLocks/>
          </p:cNvCxnSpPr>
          <p:nvPr/>
        </p:nvCxnSpPr>
        <p:spPr>
          <a:xfrm flipH="1" flipV="1">
            <a:off x="5829300" y="1732477"/>
            <a:ext cx="3314700" cy="401123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12785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Convex hull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07075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Homework:</a:t>
            </a:r>
          </a:p>
          <a:p>
            <a:pPr marL="0" indent="0">
              <a:buNone/>
            </a:pPr>
            <a:r>
              <a:rPr lang="en-US" sz="2000" dirty="0"/>
              <a:t>Prove the correctness of the algorithm.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4BC374-289B-A34F-9A08-8AEA30FF2496}"/>
              </a:ext>
            </a:extLst>
          </p:cNvPr>
          <p:cNvGrpSpPr/>
          <p:nvPr/>
        </p:nvGrpSpPr>
        <p:grpSpPr>
          <a:xfrm>
            <a:off x="609600" y="1676400"/>
            <a:ext cx="7924800" cy="3962400"/>
            <a:chOff x="609600" y="1676400"/>
            <a:chExt cx="7924800" cy="3962400"/>
          </a:xfrm>
        </p:grpSpPr>
        <p:sp>
          <p:nvSpPr>
            <p:cNvPr id="34" name="Oval 33"/>
            <p:cNvSpPr/>
            <p:nvPr/>
          </p:nvSpPr>
          <p:spPr>
            <a:xfrm>
              <a:off x="32766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57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6294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6002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2766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0292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743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6934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64770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59436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1981200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133600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676400" y="3200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590800" y="4800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21336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60198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54864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54864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5638800" y="5562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5791200" y="1676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8458200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7924800" y="4038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7315200" y="2743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7724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371600" y="5029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09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43434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64008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667000" y="4114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30480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39624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48768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47244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0198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3657600" y="2667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4038600" y="3429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5181600" y="3581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7010400" y="1828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96C8A5-7880-47CA-C4A7-C3B826364A7F}"/>
              </a:ext>
            </a:extLst>
          </p:cNvPr>
          <p:cNvCxnSpPr>
            <a:cxnSpLocks/>
            <a:stCxn id="58" idx="3"/>
            <a:endCxn id="76" idx="0"/>
          </p:cNvCxnSpPr>
          <p:nvPr/>
        </p:nvCxnSpPr>
        <p:spPr>
          <a:xfrm flipH="1">
            <a:off x="647700" y="2274841"/>
            <a:ext cx="1497059" cy="16113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91BBE2-7441-0BC8-7C45-2AD74600DA49}"/>
              </a:ext>
            </a:extLst>
          </p:cNvPr>
          <p:cNvCxnSpPr>
            <a:cxnSpLocks/>
            <a:stCxn id="63" idx="3"/>
            <a:endCxn id="58" idx="0"/>
          </p:cNvCxnSpPr>
          <p:nvPr/>
        </p:nvCxnSpPr>
        <p:spPr>
          <a:xfrm flipH="1">
            <a:off x="2171700" y="1741441"/>
            <a:ext cx="3630659" cy="4683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226EF5-B743-F463-DB86-FE4AAEF84F5A}"/>
              </a:ext>
            </a:extLst>
          </p:cNvPr>
          <p:cNvCxnSpPr>
            <a:cxnSpLocks/>
            <a:stCxn id="92" idx="2"/>
            <a:endCxn id="63" idx="5"/>
          </p:cNvCxnSpPr>
          <p:nvPr/>
        </p:nvCxnSpPr>
        <p:spPr>
          <a:xfrm flipH="1" flipV="1">
            <a:off x="5856241" y="1741441"/>
            <a:ext cx="1154159" cy="1254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8B761F-38F4-E58F-EED4-3B8E6E85CE4E}"/>
              </a:ext>
            </a:extLst>
          </p:cNvPr>
          <p:cNvCxnSpPr/>
          <p:nvPr/>
        </p:nvCxnSpPr>
        <p:spPr>
          <a:xfrm flipH="1" flipV="1">
            <a:off x="7067550" y="1893841"/>
            <a:ext cx="1409700" cy="14097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988D75A9-4D3F-BFE8-D539-52947CC6F203}"/>
              </a:ext>
            </a:extLst>
          </p:cNvPr>
          <p:cNvSpPr/>
          <p:nvPr/>
        </p:nvSpPr>
        <p:spPr>
          <a:xfrm>
            <a:off x="533400" y="3816850"/>
            <a:ext cx="220709" cy="221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142175-866B-B461-D88C-EE78540A3E27}"/>
              </a:ext>
            </a:extLst>
          </p:cNvPr>
          <p:cNvSpPr/>
          <p:nvPr/>
        </p:nvSpPr>
        <p:spPr>
          <a:xfrm>
            <a:off x="8374786" y="3207250"/>
            <a:ext cx="220709" cy="221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421D89-FEE0-B199-2F91-B8B5A13F4864}"/>
              </a:ext>
            </a:extLst>
          </p:cNvPr>
          <p:cNvSpPr/>
          <p:nvPr/>
        </p:nvSpPr>
        <p:spPr>
          <a:xfrm>
            <a:off x="2057400" y="2137025"/>
            <a:ext cx="220709" cy="221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81F260-7F98-DF51-2836-A60F81AE83F5}"/>
              </a:ext>
            </a:extLst>
          </p:cNvPr>
          <p:cNvSpPr/>
          <p:nvPr/>
        </p:nvSpPr>
        <p:spPr>
          <a:xfrm>
            <a:off x="5722891" y="1601613"/>
            <a:ext cx="220709" cy="221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E1F6E2F-42E0-C80B-351E-6CDEF2AD47F5}"/>
              </a:ext>
            </a:extLst>
          </p:cNvPr>
          <p:cNvSpPr/>
          <p:nvPr/>
        </p:nvSpPr>
        <p:spPr>
          <a:xfrm>
            <a:off x="6942091" y="1753870"/>
            <a:ext cx="220709" cy="221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B27C31-486E-E214-855C-E9B7E67779FD}"/>
              </a:ext>
            </a:extLst>
          </p:cNvPr>
          <p:cNvCxnSpPr>
            <a:cxnSpLocks/>
          </p:cNvCxnSpPr>
          <p:nvPr/>
        </p:nvCxnSpPr>
        <p:spPr>
          <a:xfrm flipH="1" flipV="1">
            <a:off x="7088935" y="1892694"/>
            <a:ext cx="2055065" cy="2069706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AED0100-D870-3D55-807D-EDA7718DD5DE}"/>
                  </a:ext>
                </a:extLst>
              </p:cNvPr>
              <p:cNvSpPr/>
              <p:nvPr/>
            </p:nvSpPr>
            <p:spPr>
              <a:xfrm>
                <a:off x="457200" y="1267962"/>
                <a:ext cx="1276247" cy="37555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) time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AED0100-D870-3D55-807D-EDA7718DD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67962"/>
                <a:ext cx="1276247" cy="375552"/>
              </a:xfrm>
              <a:prstGeom prst="rect">
                <a:avLst/>
              </a:prstGeom>
              <a:blipFill>
                <a:blip r:embed="rId3"/>
                <a:stretch>
                  <a:fillRect l="-2941" t="-6250" r="-2941" b="-187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83328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7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133600"/>
            <a:ext cx="8991599" cy="1362075"/>
          </a:xfrm>
        </p:spPr>
        <p:txBody>
          <a:bodyPr/>
          <a:lstStyle/>
          <a:p>
            <a:pPr algn="ctr"/>
            <a:r>
              <a:rPr lang="en-US" sz="4400" dirty="0"/>
              <a:t>Divide and Conquer algorithm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8200" y="2614613"/>
            <a:ext cx="7772400" cy="1500187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Convex Hull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580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</a:t>
            </a:r>
            <a:r>
              <a:rPr lang="en-US" sz="3200" b="1" dirty="0">
                <a:solidFill>
                  <a:srgbClr val="7030A0"/>
                </a:solidFill>
              </a:rPr>
              <a:t> Divide Step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029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7010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60198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39559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09600" y="6336268"/>
            <a:ext cx="133876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Left half set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365816" y="6310805"/>
            <a:ext cx="146373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Right half set 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533400" y="6126162"/>
            <a:ext cx="3924300" cy="658820"/>
            <a:chOff x="685800" y="6008814"/>
            <a:chExt cx="3924300" cy="658820"/>
          </a:xfrm>
        </p:grpSpPr>
        <p:sp>
          <p:nvSpPr>
            <p:cNvPr id="99" name="Right Brace 98"/>
            <p:cNvSpPr/>
            <p:nvPr/>
          </p:nvSpPr>
          <p:spPr>
            <a:xfrm rot="5400000">
              <a:off x="2490057" y="4204557"/>
              <a:ext cx="315786" cy="39243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⌉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5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Group 100"/>
          <p:cNvGrpSpPr/>
          <p:nvPr/>
        </p:nvGrpSpPr>
        <p:grpSpPr>
          <a:xfrm>
            <a:off x="4533899" y="6149882"/>
            <a:ext cx="4000501" cy="635100"/>
            <a:chOff x="495298" y="6032534"/>
            <a:chExt cx="4000501" cy="635100"/>
          </a:xfrm>
        </p:grpSpPr>
        <p:sp>
          <p:nvSpPr>
            <p:cNvPr id="102" name="Right Brace 101"/>
            <p:cNvSpPr/>
            <p:nvPr/>
          </p:nvSpPr>
          <p:spPr>
            <a:xfrm rot="5400000">
              <a:off x="2349516" y="4178316"/>
              <a:ext cx="292066" cy="4000501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⌊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⌋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6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4" name="Oval 103"/>
          <p:cNvSpPr/>
          <p:nvPr/>
        </p:nvSpPr>
        <p:spPr>
          <a:xfrm>
            <a:off x="4267200" y="3783932"/>
            <a:ext cx="228600" cy="254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EEAF2B9-4118-3241-900E-BF15925A4398}"/>
                  </a:ext>
                </a:extLst>
              </p:cNvPr>
              <p:cNvSpPr/>
              <p:nvPr/>
            </p:nvSpPr>
            <p:spPr>
              <a:xfrm>
                <a:off x="7521096" y="1353106"/>
                <a:ext cx="116570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time </a:t>
                </a: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EEAF2B9-4118-3241-900E-BF15925A4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096" y="1353106"/>
                <a:ext cx="1165704" cy="369332"/>
              </a:xfrm>
              <a:prstGeom prst="rect">
                <a:avLst/>
              </a:prstGeom>
              <a:blipFill>
                <a:blip r:embed="rId7"/>
                <a:stretch>
                  <a:fillRect l="-3226" t="-6667" r="-3226" b="-2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9144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6" grpId="0" animBg="1"/>
      <p:bldP spid="97" grpId="0" animBg="1"/>
      <p:bldP spid="104" grpId="0" animBg="1"/>
      <p:bldP spid="104" grpId="1" animBg="1"/>
      <p:bldP spid="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Solving the </a:t>
            </a:r>
            <a:r>
              <a:rPr lang="en-US" sz="3200" b="1" dirty="0" err="1">
                <a:solidFill>
                  <a:srgbClr val="7030A0"/>
                </a:solidFill>
              </a:rPr>
              <a:t>subproblems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recursively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029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7010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60198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39559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47700" y="2449559"/>
            <a:ext cx="3771900" cy="2949482"/>
            <a:chOff x="647700" y="2449559"/>
            <a:chExt cx="3771900" cy="2949482"/>
          </a:xfrm>
        </p:grpSpPr>
        <p:cxnSp>
          <p:nvCxnSpPr>
            <p:cNvPr id="6" name="Straight Connector 5"/>
            <p:cNvCxnSpPr>
              <a:stCxn id="76" idx="0"/>
              <a:endCxn id="75" idx="1"/>
            </p:cNvCxnSpPr>
            <p:nvPr/>
          </p:nvCxnSpPr>
          <p:spPr>
            <a:xfrm>
              <a:off x="647700" y="3886200"/>
              <a:ext cx="735059" cy="11541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0" idx="3"/>
              <a:endCxn id="75" idx="5"/>
            </p:cNvCxnSpPr>
            <p:nvPr/>
          </p:nvCxnSpPr>
          <p:spPr>
            <a:xfrm flipH="1" flipV="1">
              <a:off x="1436641" y="5094241"/>
              <a:ext cx="1698718" cy="3048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4"/>
              <a:endCxn id="50" idx="5"/>
            </p:cNvCxnSpPr>
            <p:nvPr/>
          </p:nvCxnSpPr>
          <p:spPr>
            <a:xfrm flipH="1">
              <a:off x="3189241" y="4648200"/>
              <a:ext cx="811259" cy="7508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cxnSpLocks/>
              <a:stCxn id="58" idx="2"/>
              <a:endCxn id="76" idx="7"/>
            </p:cNvCxnSpPr>
            <p:nvPr/>
          </p:nvCxnSpPr>
          <p:spPr>
            <a:xfrm flipH="1">
              <a:off x="674641" y="2476500"/>
              <a:ext cx="1458959" cy="14208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cxnSpLocks/>
              <a:stCxn id="85" idx="7"/>
              <a:endCxn id="58" idx="7"/>
            </p:cNvCxnSpPr>
            <p:nvPr/>
          </p:nvCxnSpPr>
          <p:spPr>
            <a:xfrm flipH="1" flipV="1">
              <a:off x="2198641" y="2449559"/>
              <a:ext cx="1524000" cy="2286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77" idx="3"/>
              <a:endCxn id="81" idx="6"/>
            </p:cNvCxnSpPr>
            <p:nvPr/>
          </p:nvCxnSpPr>
          <p:spPr>
            <a:xfrm flipH="1">
              <a:off x="4038600" y="3951241"/>
              <a:ext cx="315959" cy="6588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5" idx="6"/>
              <a:endCxn id="77" idx="6"/>
            </p:cNvCxnSpPr>
            <p:nvPr/>
          </p:nvCxnSpPr>
          <p:spPr>
            <a:xfrm>
              <a:off x="3733800" y="2705100"/>
              <a:ext cx="685800" cy="1219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762500" y="1714500"/>
            <a:ext cx="3760741" cy="3913141"/>
            <a:chOff x="4762500" y="1714500"/>
            <a:chExt cx="3760741" cy="3913141"/>
          </a:xfrm>
        </p:grpSpPr>
        <p:cxnSp>
          <p:nvCxnSpPr>
            <p:cNvPr id="71" name="Straight Connector 70"/>
            <p:cNvCxnSpPr>
              <a:stCxn id="68" idx="3"/>
              <a:endCxn id="62" idx="5"/>
            </p:cNvCxnSpPr>
            <p:nvPr/>
          </p:nvCxnSpPr>
          <p:spPr>
            <a:xfrm flipH="1">
              <a:off x="5703841" y="5399041"/>
              <a:ext cx="2079718" cy="2286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5" idx="7"/>
              <a:endCxn id="68" idx="6"/>
            </p:cNvCxnSpPr>
            <p:nvPr/>
          </p:nvCxnSpPr>
          <p:spPr>
            <a:xfrm flipH="1">
              <a:off x="7848600" y="3287759"/>
              <a:ext cx="674641" cy="20843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65" idx="0"/>
              <a:endCxn id="64" idx="5"/>
            </p:cNvCxnSpPr>
            <p:nvPr/>
          </p:nvCxnSpPr>
          <p:spPr>
            <a:xfrm flipH="1" flipV="1">
              <a:off x="7075441" y="1893841"/>
              <a:ext cx="1420859" cy="13827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64" idx="2"/>
              <a:endCxn id="63" idx="6"/>
            </p:cNvCxnSpPr>
            <p:nvPr/>
          </p:nvCxnSpPr>
          <p:spPr>
            <a:xfrm flipH="1" flipV="1">
              <a:off x="5867400" y="1714500"/>
              <a:ext cx="1143000" cy="1524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3" idx="4"/>
              <a:endCxn id="82" idx="1"/>
            </p:cNvCxnSpPr>
            <p:nvPr/>
          </p:nvCxnSpPr>
          <p:spPr>
            <a:xfrm>
              <a:off x="4762500" y="3124200"/>
              <a:ext cx="125459" cy="10779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63" idx="4"/>
              <a:endCxn id="42" idx="7"/>
            </p:cNvCxnSpPr>
            <p:nvPr/>
          </p:nvCxnSpPr>
          <p:spPr>
            <a:xfrm flipH="1">
              <a:off x="5094241" y="1752600"/>
              <a:ext cx="735059" cy="4683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42" idx="3"/>
              <a:endCxn id="83" idx="7"/>
            </p:cNvCxnSpPr>
            <p:nvPr/>
          </p:nvCxnSpPr>
          <p:spPr>
            <a:xfrm flipH="1">
              <a:off x="4789441" y="2274841"/>
              <a:ext cx="250918" cy="78431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2" idx="5"/>
              <a:endCxn id="62" idx="2"/>
            </p:cNvCxnSpPr>
            <p:nvPr/>
          </p:nvCxnSpPr>
          <p:spPr>
            <a:xfrm>
              <a:off x="4941841" y="4256041"/>
              <a:ext cx="696959" cy="13446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609600" y="6336268"/>
            <a:ext cx="133876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Left half set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365816" y="6310805"/>
            <a:ext cx="146373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Right half set 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533400" y="6126162"/>
            <a:ext cx="3924300" cy="658820"/>
            <a:chOff x="685800" y="6008814"/>
            <a:chExt cx="3924300" cy="658820"/>
          </a:xfrm>
        </p:grpSpPr>
        <p:sp>
          <p:nvSpPr>
            <p:cNvPr id="99" name="Right Brace 98"/>
            <p:cNvSpPr/>
            <p:nvPr/>
          </p:nvSpPr>
          <p:spPr>
            <a:xfrm rot="5400000">
              <a:off x="2490057" y="4204557"/>
              <a:ext cx="315786" cy="39243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⌉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5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Group 100"/>
          <p:cNvGrpSpPr/>
          <p:nvPr/>
        </p:nvGrpSpPr>
        <p:grpSpPr>
          <a:xfrm>
            <a:off x="4533899" y="6149882"/>
            <a:ext cx="4000501" cy="635100"/>
            <a:chOff x="495298" y="6032534"/>
            <a:chExt cx="4000501" cy="635100"/>
          </a:xfrm>
        </p:grpSpPr>
        <p:sp>
          <p:nvSpPr>
            <p:cNvPr id="102" name="Right Brace 101"/>
            <p:cNvSpPr/>
            <p:nvPr/>
          </p:nvSpPr>
          <p:spPr>
            <a:xfrm rot="5400000">
              <a:off x="2349516" y="4178316"/>
              <a:ext cx="292066" cy="4000501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⌊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⌋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6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798D5435-986E-0141-B101-D91A02410CD6}"/>
                  </a:ext>
                </a:extLst>
              </p:cNvPr>
              <p:cNvSpPr/>
              <p:nvPr/>
            </p:nvSpPr>
            <p:spPr>
              <a:xfrm>
                <a:off x="7439106" y="1622312"/>
                <a:ext cx="1253869" cy="46038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2 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dirty="0"/>
                  <a:t>) time </a:t>
                </a:r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798D5435-986E-0141-B101-D91A02410C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106" y="1622312"/>
                <a:ext cx="1253869" cy="460382"/>
              </a:xfrm>
              <a:prstGeom prst="rect">
                <a:avLst/>
              </a:prstGeom>
              <a:blipFill>
                <a:blip r:embed="rId7"/>
                <a:stretch>
                  <a:fillRect l="-4040" r="-3030" b="-81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7252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Conquer step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029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7010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60198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39559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81" idx="4"/>
            <a:endCxn id="50" idx="5"/>
          </p:cNvCxnSpPr>
          <p:nvPr/>
        </p:nvCxnSpPr>
        <p:spPr>
          <a:xfrm flipH="1">
            <a:off x="3189241" y="4648200"/>
            <a:ext cx="811259" cy="75084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cxnSpLocks/>
            <a:stCxn id="58" idx="0"/>
            <a:endCxn id="76" idx="7"/>
          </p:cNvCxnSpPr>
          <p:nvPr/>
        </p:nvCxnSpPr>
        <p:spPr>
          <a:xfrm flipH="1">
            <a:off x="674641" y="2438400"/>
            <a:ext cx="1497059" cy="14589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  <a:stCxn id="85" idx="1"/>
          </p:cNvCxnSpPr>
          <p:nvPr/>
        </p:nvCxnSpPr>
        <p:spPr>
          <a:xfrm flipH="1" flipV="1">
            <a:off x="2209800" y="2449559"/>
            <a:ext cx="1458959" cy="2286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7" idx="3"/>
            <a:endCxn id="81" idx="6"/>
          </p:cNvCxnSpPr>
          <p:nvPr/>
        </p:nvCxnSpPr>
        <p:spPr>
          <a:xfrm flipH="1">
            <a:off x="4038600" y="3951241"/>
            <a:ext cx="315959" cy="6588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5" idx="6"/>
            <a:endCxn id="77" idx="6"/>
          </p:cNvCxnSpPr>
          <p:nvPr/>
        </p:nvCxnSpPr>
        <p:spPr>
          <a:xfrm>
            <a:off x="3733800" y="2705100"/>
            <a:ext cx="685800" cy="1219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8" idx="3"/>
            <a:endCxn id="62" idx="5"/>
          </p:cNvCxnSpPr>
          <p:nvPr/>
        </p:nvCxnSpPr>
        <p:spPr>
          <a:xfrm flipH="1">
            <a:off x="5703841" y="5399041"/>
            <a:ext cx="2079718" cy="2286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5" idx="7"/>
            <a:endCxn id="68" idx="6"/>
          </p:cNvCxnSpPr>
          <p:nvPr/>
        </p:nvCxnSpPr>
        <p:spPr>
          <a:xfrm flipH="1">
            <a:off x="7848600" y="3287759"/>
            <a:ext cx="674641" cy="208434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5" idx="0"/>
            <a:endCxn id="64" idx="5"/>
          </p:cNvCxnSpPr>
          <p:nvPr/>
        </p:nvCxnSpPr>
        <p:spPr>
          <a:xfrm flipH="1" flipV="1">
            <a:off x="7075441" y="1893841"/>
            <a:ext cx="1420859" cy="13827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64" idx="2"/>
            <a:endCxn id="63" idx="6"/>
          </p:cNvCxnSpPr>
          <p:nvPr/>
        </p:nvCxnSpPr>
        <p:spPr>
          <a:xfrm flipH="1" flipV="1">
            <a:off x="5867400" y="1714500"/>
            <a:ext cx="1143000" cy="152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3" idx="4"/>
            <a:endCxn id="82" idx="1"/>
          </p:cNvCxnSpPr>
          <p:nvPr/>
        </p:nvCxnSpPr>
        <p:spPr>
          <a:xfrm>
            <a:off x="4762500" y="3124200"/>
            <a:ext cx="125459" cy="10779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3" idx="4"/>
            <a:endCxn id="42" idx="7"/>
          </p:cNvCxnSpPr>
          <p:nvPr/>
        </p:nvCxnSpPr>
        <p:spPr>
          <a:xfrm flipH="1">
            <a:off x="5094241" y="1752600"/>
            <a:ext cx="735059" cy="4683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2" idx="3"/>
            <a:endCxn id="83" idx="7"/>
          </p:cNvCxnSpPr>
          <p:nvPr/>
        </p:nvCxnSpPr>
        <p:spPr>
          <a:xfrm flipH="1">
            <a:off x="4789441" y="2274841"/>
            <a:ext cx="250918" cy="78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2" idx="5"/>
            <a:endCxn id="62" idx="2"/>
          </p:cNvCxnSpPr>
          <p:nvPr/>
        </p:nvCxnSpPr>
        <p:spPr>
          <a:xfrm>
            <a:off x="4941841" y="4256041"/>
            <a:ext cx="696959" cy="13446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cxnSpLocks/>
          </p:cNvCxnSpPr>
          <p:nvPr/>
        </p:nvCxnSpPr>
        <p:spPr>
          <a:xfrm flipH="1">
            <a:off x="2171700" y="1725659"/>
            <a:ext cx="3619500" cy="712741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3200400" y="5410200"/>
            <a:ext cx="2449559" cy="22860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cxnSpLocks/>
            <a:stCxn id="63" idx="2"/>
          </p:cNvCxnSpPr>
          <p:nvPr/>
        </p:nvCxnSpPr>
        <p:spPr>
          <a:xfrm flipH="1">
            <a:off x="2171700" y="1714500"/>
            <a:ext cx="3619500" cy="7239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3200400" y="5410200"/>
            <a:ext cx="2449560" cy="2286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198641" y="1752600"/>
            <a:ext cx="3622768" cy="3848100"/>
            <a:chOff x="2358932" y="1905000"/>
            <a:chExt cx="3622768" cy="3848100"/>
          </a:xfrm>
        </p:grpSpPr>
        <p:cxnSp>
          <p:nvCxnSpPr>
            <p:cNvPr id="98" name="Straight Connector 97"/>
            <p:cNvCxnSpPr/>
            <p:nvPr/>
          </p:nvCxnSpPr>
          <p:spPr>
            <a:xfrm flipH="1">
              <a:off x="3341641" y="4800600"/>
              <a:ext cx="811259" cy="750841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cxnSpLocks/>
              <a:endCxn id="58" idx="7"/>
            </p:cNvCxnSpPr>
            <p:nvPr/>
          </p:nvCxnSpPr>
          <p:spPr>
            <a:xfrm flipH="1" flipV="1">
              <a:off x="2358932" y="2601959"/>
              <a:ext cx="1462227" cy="2286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4191000" y="4103641"/>
              <a:ext cx="315959" cy="658859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886200" y="2857500"/>
              <a:ext cx="685800" cy="12192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914900" y="3276600"/>
              <a:ext cx="125459" cy="1077959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5246641" y="1905000"/>
              <a:ext cx="735059" cy="468359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4941841" y="2427241"/>
              <a:ext cx="250918" cy="784318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5094241" y="4408441"/>
              <a:ext cx="696959" cy="1344659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609600" y="6336268"/>
            <a:ext cx="133876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Left half set 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5816" y="6310805"/>
            <a:ext cx="146373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Right half set 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33400" y="6126162"/>
            <a:ext cx="3924300" cy="658820"/>
            <a:chOff x="685800" y="6008814"/>
            <a:chExt cx="3924300" cy="658820"/>
          </a:xfrm>
        </p:grpSpPr>
        <p:sp>
          <p:nvSpPr>
            <p:cNvPr id="109" name="Right Brace 108"/>
            <p:cNvSpPr/>
            <p:nvPr/>
          </p:nvSpPr>
          <p:spPr>
            <a:xfrm rot="5400000">
              <a:off x="2490057" y="4204557"/>
              <a:ext cx="315786" cy="39243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⌉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5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Group 110"/>
          <p:cNvGrpSpPr/>
          <p:nvPr/>
        </p:nvGrpSpPr>
        <p:grpSpPr>
          <a:xfrm>
            <a:off x="4533899" y="6149882"/>
            <a:ext cx="4000501" cy="635100"/>
            <a:chOff x="495298" y="6032534"/>
            <a:chExt cx="4000501" cy="635100"/>
          </a:xfrm>
        </p:grpSpPr>
        <p:sp>
          <p:nvSpPr>
            <p:cNvPr id="112" name="Right Brace 111"/>
            <p:cNvSpPr/>
            <p:nvPr/>
          </p:nvSpPr>
          <p:spPr>
            <a:xfrm rot="5400000">
              <a:off x="2349516" y="4178316"/>
              <a:ext cx="292066" cy="4000501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⌊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⌋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6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91407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Conquer step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029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60198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7010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60198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39559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8" idx="3"/>
            <a:endCxn id="62" idx="5"/>
          </p:cNvCxnSpPr>
          <p:nvPr/>
        </p:nvCxnSpPr>
        <p:spPr>
          <a:xfrm flipH="1">
            <a:off x="5703841" y="5399041"/>
            <a:ext cx="2079718" cy="2286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5" idx="7"/>
            <a:endCxn id="68" idx="6"/>
          </p:cNvCxnSpPr>
          <p:nvPr/>
        </p:nvCxnSpPr>
        <p:spPr>
          <a:xfrm flipH="1">
            <a:off x="7848600" y="3287759"/>
            <a:ext cx="674641" cy="208434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5" idx="0"/>
            <a:endCxn id="64" idx="5"/>
          </p:cNvCxnSpPr>
          <p:nvPr/>
        </p:nvCxnSpPr>
        <p:spPr>
          <a:xfrm flipH="1" flipV="1">
            <a:off x="7075441" y="1893841"/>
            <a:ext cx="1420859" cy="13827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64" idx="2"/>
            <a:endCxn id="63" idx="6"/>
          </p:cNvCxnSpPr>
          <p:nvPr/>
        </p:nvCxnSpPr>
        <p:spPr>
          <a:xfrm flipH="1" flipV="1">
            <a:off x="5867400" y="1714500"/>
            <a:ext cx="1143000" cy="152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3" idx="4"/>
            <a:endCxn id="82" idx="1"/>
          </p:cNvCxnSpPr>
          <p:nvPr/>
        </p:nvCxnSpPr>
        <p:spPr>
          <a:xfrm>
            <a:off x="4762500" y="3124200"/>
            <a:ext cx="125459" cy="10779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3" idx="4"/>
            <a:endCxn id="42" idx="7"/>
          </p:cNvCxnSpPr>
          <p:nvPr/>
        </p:nvCxnSpPr>
        <p:spPr>
          <a:xfrm flipH="1">
            <a:off x="5094241" y="1752600"/>
            <a:ext cx="735059" cy="4683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2" idx="3"/>
            <a:endCxn id="83" idx="7"/>
          </p:cNvCxnSpPr>
          <p:nvPr/>
        </p:nvCxnSpPr>
        <p:spPr>
          <a:xfrm flipH="1">
            <a:off x="4789441" y="2274841"/>
            <a:ext cx="250918" cy="78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2" idx="5"/>
            <a:endCxn id="62" idx="2"/>
          </p:cNvCxnSpPr>
          <p:nvPr/>
        </p:nvCxnSpPr>
        <p:spPr>
          <a:xfrm>
            <a:off x="4941841" y="4256041"/>
            <a:ext cx="696959" cy="13446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Up Arrow 32"/>
          <p:cNvSpPr/>
          <p:nvPr/>
        </p:nvSpPr>
        <p:spPr>
          <a:xfrm>
            <a:off x="2171700" y="1221044"/>
            <a:ext cx="676617" cy="672797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5" name="Straight Connector 114"/>
          <p:cNvCxnSpPr>
            <a:cxnSpLocks/>
            <a:endCxn id="58" idx="1"/>
          </p:cNvCxnSpPr>
          <p:nvPr/>
        </p:nvCxnSpPr>
        <p:spPr>
          <a:xfrm flipH="1">
            <a:off x="2144759" y="1708921"/>
            <a:ext cx="3646441" cy="740638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3200400" y="5410200"/>
            <a:ext cx="2449560" cy="2286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09600" y="2438400"/>
            <a:ext cx="3810000" cy="2971800"/>
            <a:chOff x="609600" y="2438400"/>
            <a:chExt cx="3810000" cy="2971800"/>
          </a:xfrm>
        </p:grpSpPr>
        <p:sp>
          <p:nvSpPr>
            <p:cNvPr id="34" name="Oval 33"/>
            <p:cNvSpPr/>
            <p:nvPr/>
          </p:nvSpPr>
          <p:spPr>
            <a:xfrm>
              <a:off x="32766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57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6002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2766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743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2438400" y="2667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981200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133600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676400" y="3200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590800" y="4800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21336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371600" y="5029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09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43434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667000" y="4114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30480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39624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3657600" y="2667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4038600" y="3429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/>
            <p:cNvCxnSpPr>
              <a:stCxn id="76" idx="0"/>
              <a:endCxn id="75" idx="1"/>
            </p:cNvCxnSpPr>
            <p:nvPr/>
          </p:nvCxnSpPr>
          <p:spPr>
            <a:xfrm>
              <a:off x="647700" y="3886200"/>
              <a:ext cx="735059" cy="11541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0" idx="3"/>
              <a:endCxn id="75" idx="5"/>
            </p:cNvCxnSpPr>
            <p:nvPr/>
          </p:nvCxnSpPr>
          <p:spPr>
            <a:xfrm flipH="1" flipV="1">
              <a:off x="1436641" y="5094241"/>
              <a:ext cx="1698718" cy="3048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4"/>
              <a:endCxn id="50" idx="5"/>
            </p:cNvCxnSpPr>
            <p:nvPr/>
          </p:nvCxnSpPr>
          <p:spPr>
            <a:xfrm flipH="1">
              <a:off x="3189241" y="4648200"/>
              <a:ext cx="811259" cy="7508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cxnSpLocks/>
              <a:stCxn id="58" idx="2"/>
              <a:endCxn id="76" idx="7"/>
            </p:cNvCxnSpPr>
            <p:nvPr/>
          </p:nvCxnSpPr>
          <p:spPr>
            <a:xfrm flipH="1">
              <a:off x="674641" y="2476500"/>
              <a:ext cx="1458959" cy="14208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cxnSpLocks/>
              <a:stCxn id="85" idx="1"/>
              <a:endCxn id="58" idx="7"/>
            </p:cNvCxnSpPr>
            <p:nvPr/>
          </p:nvCxnSpPr>
          <p:spPr>
            <a:xfrm flipH="1" flipV="1">
              <a:off x="2198641" y="2449559"/>
              <a:ext cx="1470118" cy="2286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77" idx="3"/>
              <a:endCxn id="81" idx="6"/>
            </p:cNvCxnSpPr>
            <p:nvPr/>
          </p:nvCxnSpPr>
          <p:spPr>
            <a:xfrm flipH="1">
              <a:off x="4038600" y="3951241"/>
              <a:ext cx="315959" cy="6588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5" idx="6"/>
              <a:endCxn id="77" idx="6"/>
            </p:cNvCxnSpPr>
            <p:nvPr/>
          </p:nvCxnSpPr>
          <p:spPr>
            <a:xfrm>
              <a:off x="3733800" y="2705100"/>
              <a:ext cx="685800" cy="1219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3181350" y="4648200"/>
              <a:ext cx="811259" cy="750841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cxnSpLocks/>
              <a:endCxn id="58" idx="0"/>
            </p:cNvCxnSpPr>
            <p:nvPr/>
          </p:nvCxnSpPr>
          <p:spPr>
            <a:xfrm flipH="1" flipV="1">
              <a:off x="2171700" y="2438400"/>
              <a:ext cx="1489168" cy="239759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4030709" y="3951241"/>
              <a:ext cx="315959" cy="658859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725909" y="2705100"/>
              <a:ext cx="685800" cy="12192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01"/>
          <p:cNvCxnSpPr/>
          <p:nvPr/>
        </p:nvCxnSpPr>
        <p:spPr>
          <a:xfrm>
            <a:off x="4754609" y="3124200"/>
            <a:ext cx="125459" cy="1077959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5086350" y="1752600"/>
            <a:ext cx="735059" cy="468359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4781550" y="2274841"/>
            <a:ext cx="250918" cy="784318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933950" y="4256041"/>
            <a:ext cx="696959" cy="1344659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09600" y="6336268"/>
            <a:ext cx="133876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Left half set 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5816" y="6310805"/>
            <a:ext cx="146373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Right half set 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33400" y="6126162"/>
            <a:ext cx="3924300" cy="658820"/>
            <a:chOff x="685800" y="6008814"/>
            <a:chExt cx="3924300" cy="658820"/>
          </a:xfrm>
        </p:grpSpPr>
        <p:sp>
          <p:nvSpPr>
            <p:cNvPr id="109" name="Right Brace 108"/>
            <p:cNvSpPr/>
            <p:nvPr/>
          </p:nvSpPr>
          <p:spPr>
            <a:xfrm rot="5400000">
              <a:off x="2490057" y="4204557"/>
              <a:ext cx="315786" cy="39243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⌉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5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Group 110"/>
          <p:cNvGrpSpPr/>
          <p:nvPr/>
        </p:nvGrpSpPr>
        <p:grpSpPr>
          <a:xfrm>
            <a:off x="4533899" y="6149882"/>
            <a:ext cx="4000501" cy="635100"/>
            <a:chOff x="495298" y="6032534"/>
            <a:chExt cx="4000501" cy="635100"/>
          </a:xfrm>
        </p:grpSpPr>
        <p:sp>
          <p:nvSpPr>
            <p:cNvPr id="112" name="Right Brace 111"/>
            <p:cNvSpPr/>
            <p:nvPr/>
          </p:nvSpPr>
          <p:spPr>
            <a:xfrm rot="5400000">
              <a:off x="2349516" y="4178316"/>
              <a:ext cx="292066" cy="4000501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⌊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⌋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6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6" name="Straight Connector 115"/>
          <p:cNvCxnSpPr>
            <a:stCxn id="62" idx="5"/>
          </p:cNvCxnSpPr>
          <p:nvPr/>
        </p:nvCxnSpPr>
        <p:spPr>
          <a:xfrm flipH="1" flipV="1">
            <a:off x="1404120" y="3268709"/>
            <a:ext cx="4299721" cy="2358932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64" idx="1"/>
          </p:cNvCxnSpPr>
          <p:nvPr/>
        </p:nvCxnSpPr>
        <p:spPr>
          <a:xfrm flipH="1" flipV="1">
            <a:off x="3668760" y="859452"/>
            <a:ext cx="3352799" cy="980507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 flipV="1">
            <a:off x="1600200" y="269747"/>
            <a:ext cx="7391401" cy="2133601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 flipV="1">
            <a:off x="467880" y="2759541"/>
            <a:ext cx="6172199" cy="338455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6941077" y="1754842"/>
            <a:ext cx="220709" cy="221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303291" y="3176884"/>
            <a:ext cx="220709" cy="221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3547245" y="737418"/>
            <a:ext cx="220709" cy="221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53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00035 -0.2636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121" grpId="0" animBg="1"/>
      <p:bldP spid="121" grpId="1" animBg="1"/>
      <p:bldP spid="123" grpId="0" animBg="1"/>
      <p:bldP spid="123" grpId="1" animBg="1"/>
      <p:bldP spid="124" grpId="0" animBg="1"/>
      <p:bldP spid="12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4400"/>
              <a:t>problem 3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8200" y="2362200"/>
            <a:ext cx="7772400" cy="1500187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Convex Hull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837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33400" y="1676400"/>
            <a:ext cx="7772400" cy="1500187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A </a:t>
            </a:r>
            <a:r>
              <a:rPr lang="en-US" sz="4000" b="1" dirty="0">
                <a:solidFill>
                  <a:srgbClr val="7030A0"/>
                </a:solidFill>
              </a:rPr>
              <a:t>simpler</a:t>
            </a:r>
            <a:r>
              <a:rPr lang="en-US" sz="4000" b="1" dirty="0">
                <a:solidFill>
                  <a:schemeClr val="tx1"/>
                </a:solidFill>
              </a:rPr>
              <a:t> problem</a:t>
            </a:r>
            <a:endParaRPr lang="en-US" sz="2400" b="1" dirty="0"/>
          </a:p>
          <a:p>
            <a:pPr algn="ctr"/>
            <a:br>
              <a:rPr lang="en-US" sz="2400" b="1" dirty="0">
                <a:solidFill>
                  <a:schemeClr val="tx1"/>
                </a:solidFill>
              </a:rPr>
            </a:b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09800" y="2795587"/>
            <a:ext cx="41910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The right half set is a </a:t>
            </a:r>
            <a:r>
              <a:rPr lang="en-US" sz="2400" b="1" dirty="0">
                <a:solidFill>
                  <a:srgbClr val="7030A0"/>
                </a:solidFill>
              </a:rPr>
              <a:t>point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276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right half set is a </a:t>
            </a:r>
            <a:r>
              <a:rPr lang="en-US" sz="3200" b="1" dirty="0">
                <a:solidFill>
                  <a:srgbClr val="7030A0"/>
                </a:solidFill>
              </a:rPr>
              <a:t>point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28700" y="280039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81" idx="4"/>
            <a:endCxn id="50" idx="7"/>
          </p:cNvCxnSpPr>
          <p:nvPr/>
        </p:nvCxnSpPr>
        <p:spPr>
          <a:xfrm flipH="1">
            <a:off x="3189241" y="4648200"/>
            <a:ext cx="811259" cy="6969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cxnSpLocks/>
            <a:stCxn id="56" idx="3"/>
            <a:endCxn id="76" idx="7"/>
          </p:cNvCxnSpPr>
          <p:nvPr/>
        </p:nvCxnSpPr>
        <p:spPr>
          <a:xfrm flipH="1">
            <a:off x="674641" y="2865437"/>
            <a:ext cx="365218" cy="1031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85" idx="1"/>
            <a:endCxn id="58" idx="2"/>
          </p:cNvCxnSpPr>
          <p:nvPr/>
        </p:nvCxnSpPr>
        <p:spPr>
          <a:xfrm flipH="1" flipV="1">
            <a:off x="2133600" y="2247900"/>
            <a:ext cx="1535159" cy="430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7" idx="3"/>
            <a:endCxn id="81" idx="6"/>
          </p:cNvCxnSpPr>
          <p:nvPr/>
        </p:nvCxnSpPr>
        <p:spPr>
          <a:xfrm flipH="1">
            <a:off x="4038600" y="3951241"/>
            <a:ext cx="315959" cy="6588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cxnSpLocks/>
            <a:stCxn id="85" idx="6"/>
            <a:endCxn id="5" idx="0"/>
          </p:cNvCxnSpPr>
          <p:nvPr/>
        </p:nvCxnSpPr>
        <p:spPr>
          <a:xfrm>
            <a:off x="3733800" y="2705100"/>
            <a:ext cx="492619" cy="55802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16" idx="1"/>
          </p:cNvCxnSpPr>
          <p:nvPr/>
        </p:nvCxnSpPr>
        <p:spPr>
          <a:xfrm flipH="1" flipV="1">
            <a:off x="1981200" y="1295400"/>
            <a:ext cx="3135359" cy="252575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1981200" y="3848100"/>
            <a:ext cx="3124202" cy="2503202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5105400" y="3810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5067300" y="3758428"/>
            <a:ext cx="152400" cy="15240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>
            <a:off x="439559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135608" y="920826"/>
            <a:ext cx="1" cy="289560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121659" y="3850137"/>
            <a:ext cx="21841" cy="2538412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Arrow 12"/>
          <p:cNvSpPr/>
          <p:nvPr/>
        </p:nvSpPr>
        <p:spPr>
          <a:xfrm rot="20321949">
            <a:off x="4060137" y="1395575"/>
            <a:ext cx="553285" cy="295524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/>
          <p:cNvSpPr/>
          <p:nvPr/>
        </p:nvSpPr>
        <p:spPr>
          <a:xfrm rot="1205250">
            <a:off x="4312521" y="5894981"/>
            <a:ext cx="537935" cy="293117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H="1" flipV="1">
            <a:off x="3413507" y="1032430"/>
            <a:ext cx="1759387" cy="2812974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Left Arrow 58"/>
          <p:cNvSpPr/>
          <p:nvPr/>
        </p:nvSpPr>
        <p:spPr>
          <a:xfrm rot="18762692">
            <a:off x="3287284" y="1848368"/>
            <a:ext cx="539854" cy="278093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3411605" y="3863181"/>
            <a:ext cx="1733508" cy="2488121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Left Arrow 60"/>
          <p:cNvSpPr/>
          <p:nvPr/>
        </p:nvSpPr>
        <p:spPr>
          <a:xfrm rot="2206978">
            <a:off x="3271173" y="5390616"/>
            <a:ext cx="537935" cy="293117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9C46102-2D84-A619-DF06-B86D71EFA1E3}"/>
              </a:ext>
            </a:extLst>
          </p:cNvPr>
          <p:cNvCxnSpPr>
            <a:cxnSpLocks/>
            <a:stCxn id="58" idx="2"/>
            <a:endCxn id="56" idx="2"/>
          </p:cNvCxnSpPr>
          <p:nvPr/>
        </p:nvCxnSpPr>
        <p:spPr>
          <a:xfrm flipH="1">
            <a:off x="1028700" y="2247900"/>
            <a:ext cx="1104900" cy="59059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F8F8A2E-28FD-C371-DC24-5DF078C562E1}"/>
              </a:ext>
            </a:extLst>
          </p:cNvPr>
          <p:cNvSpPr/>
          <p:nvPr/>
        </p:nvSpPr>
        <p:spPr>
          <a:xfrm>
            <a:off x="4188319" y="3263129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051D93-4668-F801-587C-5ED16D28F097}"/>
              </a:ext>
            </a:extLst>
          </p:cNvPr>
          <p:cNvCxnSpPr>
            <a:cxnSpLocks/>
            <a:stCxn id="5" idx="5"/>
            <a:endCxn id="77" idx="0"/>
          </p:cNvCxnSpPr>
          <p:nvPr/>
        </p:nvCxnSpPr>
        <p:spPr>
          <a:xfrm>
            <a:off x="4253360" y="3328170"/>
            <a:ext cx="128140" cy="5580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1070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/>
      <p:bldP spid="13" grpId="0" animBg="1"/>
      <p:bldP spid="52" grpId="0" animBg="1"/>
      <p:bldP spid="59" grpId="0" animBg="1"/>
      <p:bldP spid="6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05A0A904-274E-8A45-A4E1-9731FBC1A5C3}"/>
              </a:ext>
            </a:extLst>
          </p:cNvPr>
          <p:cNvGrpSpPr/>
          <p:nvPr/>
        </p:nvGrpSpPr>
        <p:grpSpPr>
          <a:xfrm>
            <a:off x="3124200" y="2676357"/>
            <a:ext cx="2034342" cy="2747823"/>
            <a:chOff x="6062523" y="3576777"/>
            <a:chExt cx="2034342" cy="2747823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781F406-C151-C749-AD94-5D081C21453A}"/>
                </a:ext>
              </a:extLst>
            </p:cNvPr>
            <p:cNvSpPr/>
            <p:nvPr/>
          </p:nvSpPr>
          <p:spPr>
            <a:xfrm>
              <a:off x="6120581" y="3598606"/>
              <a:ext cx="1976284" cy="2698955"/>
            </a:xfrm>
            <a:custGeom>
              <a:avLst/>
              <a:gdLst>
                <a:gd name="connsiteX0" fmla="*/ 516193 w 1976284"/>
                <a:gd name="connsiteY0" fmla="*/ 0 h 2698955"/>
                <a:gd name="connsiteX1" fmla="*/ 516193 w 1976284"/>
                <a:gd name="connsiteY1" fmla="*/ 0 h 2698955"/>
                <a:gd name="connsiteX2" fmla="*/ 678425 w 1976284"/>
                <a:gd name="connsiteY2" fmla="*/ 147484 h 2698955"/>
                <a:gd name="connsiteX3" fmla="*/ 737419 w 1976284"/>
                <a:gd name="connsiteY3" fmla="*/ 176981 h 2698955"/>
                <a:gd name="connsiteX4" fmla="*/ 781664 w 1976284"/>
                <a:gd name="connsiteY4" fmla="*/ 221226 h 2698955"/>
                <a:gd name="connsiteX5" fmla="*/ 840658 w 1976284"/>
                <a:gd name="connsiteY5" fmla="*/ 265471 h 2698955"/>
                <a:gd name="connsiteX6" fmla="*/ 884903 w 1976284"/>
                <a:gd name="connsiteY6" fmla="*/ 294968 h 2698955"/>
                <a:gd name="connsiteX7" fmla="*/ 943896 w 1976284"/>
                <a:gd name="connsiteY7" fmla="*/ 353962 h 2698955"/>
                <a:gd name="connsiteX8" fmla="*/ 1032387 w 1976284"/>
                <a:gd name="connsiteY8" fmla="*/ 412955 h 2698955"/>
                <a:gd name="connsiteX9" fmla="*/ 1120877 w 1976284"/>
                <a:gd name="connsiteY9" fmla="*/ 471949 h 2698955"/>
                <a:gd name="connsiteX10" fmla="*/ 1165122 w 1976284"/>
                <a:gd name="connsiteY10" fmla="*/ 501446 h 2698955"/>
                <a:gd name="connsiteX11" fmla="*/ 1209367 w 1976284"/>
                <a:gd name="connsiteY11" fmla="*/ 545691 h 2698955"/>
                <a:gd name="connsiteX12" fmla="*/ 1268361 w 1976284"/>
                <a:gd name="connsiteY12" fmla="*/ 575188 h 2698955"/>
                <a:gd name="connsiteX13" fmla="*/ 1371600 w 1976284"/>
                <a:gd name="connsiteY13" fmla="*/ 648929 h 2698955"/>
                <a:gd name="connsiteX14" fmla="*/ 1415845 w 1976284"/>
                <a:gd name="connsiteY14" fmla="*/ 678426 h 2698955"/>
                <a:gd name="connsiteX15" fmla="*/ 1474838 w 1976284"/>
                <a:gd name="connsiteY15" fmla="*/ 722671 h 2698955"/>
                <a:gd name="connsiteX16" fmla="*/ 1519084 w 1976284"/>
                <a:gd name="connsiteY16" fmla="*/ 766917 h 2698955"/>
                <a:gd name="connsiteX17" fmla="*/ 1607574 w 1976284"/>
                <a:gd name="connsiteY17" fmla="*/ 825910 h 2698955"/>
                <a:gd name="connsiteX18" fmla="*/ 1651819 w 1976284"/>
                <a:gd name="connsiteY18" fmla="*/ 855407 h 2698955"/>
                <a:gd name="connsiteX19" fmla="*/ 1740309 w 1976284"/>
                <a:gd name="connsiteY19" fmla="*/ 929149 h 2698955"/>
                <a:gd name="connsiteX20" fmla="*/ 1828800 w 1976284"/>
                <a:gd name="connsiteY20" fmla="*/ 988142 h 2698955"/>
                <a:gd name="connsiteX21" fmla="*/ 1873045 w 1976284"/>
                <a:gd name="connsiteY21" fmla="*/ 1017639 h 2698955"/>
                <a:gd name="connsiteX22" fmla="*/ 1902542 w 1976284"/>
                <a:gd name="connsiteY22" fmla="*/ 1061884 h 2698955"/>
                <a:gd name="connsiteX23" fmla="*/ 1946787 w 1976284"/>
                <a:gd name="connsiteY23" fmla="*/ 1076633 h 2698955"/>
                <a:gd name="connsiteX24" fmla="*/ 1976284 w 1976284"/>
                <a:gd name="connsiteY24" fmla="*/ 1120878 h 2698955"/>
                <a:gd name="connsiteX25" fmla="*/ 1946787 w 1976284"/>
                <a:gd name="connsiteY25" fmla="*/ 1165123 h 2698955"/>
                <a:gd name="connsiteX26" fmla="*/ 1858296 w 1976284"/>
                <a:gd name="connsiteY26" fmla="*/ 1224117 h 2698955"/>
                <a:gd name="connsiteX27" fmla="*/ 1769806 w 1976284"/>
                <a:gd name="connsiteY27" fmla="*/ 1283110 h 2698955"/>
                <a:gd name="connsiteX28" fmla="*/ 1681316 w 1976284"/>
                <a:gd name="connsiteY28" fmla="*/ 1342104 h 2698955"/>
                <a:gd name="connsiteX29" fmla="*/ 1592825 w 1976284"/>
                <a:gd name="connsiteY29" fmla="*/ 1401097 h 2698955"/>
                <a:gd name="connsiteX30" fmla="*/ 1504335 w 1976284"/>
                <a:gd name="connsiteY30" fmla="*/ 1460091 h 2698955"/>
                <a:gd name="connsiteX31" fmla="*/ 1460090 w 1976284"/>
                <a:gd name="connsiteY31" fmla="*/ 1489588 h 2698955"/>
                <a:gd name="connsiteX32" fmla="*/ 1430593 w 1976284"/>
                <a:gd name="connsiteY32" fmla="*/ 1533833 h 2698955"/>
                <a:gd name="connsiteX33" fmla="*/ 1342103 w 1976284"/>
                <a:gd name="connsiteY33" fmla="*/ 1592826 h 2698955"/>
                <a:gd name="connsiteX34" fmla="*/ 1268361 w 1976284"/>
                <a:gd name="connsiteY34" fmla="*/ 1666568 h 2698955"/>
                <a:gd name="connsiteX35" fmla="*/ 1238864 w 1976284"/>
                <a:gd name="connsiteY35" fmla="*/ 1710813 h 2698955"/>
                <a:gd name="connsiteX36" fmla="*/ 1150374 w 1976284"/>
                <a:gd name="connsiteY36" fmla="*/ 1769807 h 2698955"/>
                <a:gd name="connsiteX37" fmla="*/ 1076632 w 1976284"/>
                <a:gd name="connsiteY37" fmla="*/ 1828800 h 2698955"/>
                <a:gd name="connsiteX38" fmla="*/ 1047135 w 1976284"/>
                <a:gd name="connsiteY38" fmla="*/ 1873046 h 2698955"/>
                <a:gd name="connsiteX39" fmla="*/ 958645 w 1976284"/>
                <a:gd name="connsiteY39" fmla="*/ 1932039 h 2698955"/>
                <a:gd name="connsiteX40" fmla="*/ 914400 w 1976284"/>
                <a:gd name="connsiteY40" fmla="*/ 1961536 h 2698955"/>
                <a:gd name="connsiteX41" fmla="*/ 825909 w 1976284"/>
                <a:gd name="connsiteY41" fmla="*/ 2035278 h 2698955"/>
                <a:gd name="connsiteX42" fmla="*/ 722671 w 1976284"/>
                <a:gd name="connsiteY42" fmla="*/ 2109020 h 2698955"/>
                <a:gd name="connsiteX43" fmla="*/ 678425 w 1976284"/>
                <a:gd name="connsiteY43" fmla="*/ 2123768 h 2698955"/>
                <a:gd name="connsiteX44" fmla="*/ 575187 w 1976284"/>
                <a:gd name="connsiteY44" fmla="*/ 2197510 h 2698955"/>
                <a:gd name="connsiteX45" fmla="*/ 486696 w 1976284"/>
                <a:gd name="connsiteY45" fmla="*/ 2256504 h 2698955"/>
                <a:gd name="connsiteX46" fmla="*/ 442451 w 1976284"/>
                <a:gd name="connsiteY46" fmla="*/ 2286000 h 2698955"/>
                <a:gd name="connsiteX47" fmla="*/ 368709 w 1976284"/>
                <a:gd name="connsiteY47" fmla="*/ 2374491 h 2698955"/>
                <a:gd name="connsiteX48" fmla="*/ 339213 w 1976284"/>
                <a:gd name="connsiteY48" fmla="*/ 2418736 h 2698955"/>
                <a:gd name="connsiteX49" fmla="*/ 250722 w 1976284"/>
                <a:gd name="connsiteY49" fmla="*/ 2477729 h 2698955"/>
                <a:gd name="connsiteX50" fmla="*/ 206477 w 1976284"/>
                <a:gd name="connsiteY50" fmla="*/ 2507226 h 2698955"/>
                <a:gd name="connsiteX51" fmla="*/ 117987 w 1976284"/>
                <a:gd name="connsiteY51" fmla="*/ 2595717 h 2698955"/>
                <a:gd name="connsiteX52" fmla="*/ 73742 w 1976284"/>
                <a:gd name="connsiteY52" fmla="*/ 2639962 h 2698955"/>
                <a:gd name="connsiteX53" fmla="*/ 44245 w 1976284"/>
                <a:gd name="connsiteY53" fmla="*/ 2684207 h 2698955"/>
                <a:gd name="connsiteX54" fmla="*/ 0 w 1976284"/>
                <a:gd name="connsiteY54" fmla="*/ 2698955 h 2698955"/>
                <a:gd name="connsiteX55" fmla="*/ 14748 w 1976284"/>
                <a:gd name="connsiteY55" fmla="*/ 2448233 h 2698955"/>
                <a:gd name="connsiteX56" fmla="*/ 29496 w 1976284"/>
                <a:gd name="connsiteY56" fmla="*/ 2403988 h 2698955"/>
                <a:gd name="connsiteX57" fmla="*/ 44245 w 1976284"/>
                <a:gd name="connsiteY57" fmla="*/ 2315497 h 2698955"/>
                <a:gd name="connsiteX58" fmla="*/ 73742 w 1976284"/>
                <a:gd name="connsiteY58" fmla="*/ 2227007 h 2698955"/>
                <a:gd name="connsiteX59" fmla="*/ 88490 w 1976284"/>
                <a:gd name="connsiteY59" fmla="*/ 2182762 h 2698955"/>
                <a:gd name="connsiteX60" fmla="*/ 103238 w 1976284"/>
                <a:gd name="connsiteY60" fmla="*/ 2138517 h 2698955"/>
                <a:gd name="connsiteX61" fmla="*/ 132735 w 1976284"/>
                <a:gd name="connsiteY61" fmla="*/ 2005781 h 2698955"/>
                <a:gd name="connsiteX62" fmla="*/ 162232 w 1976284"/>
                <a:gd name="connsiteY62" fmla="*/ 1917291 h 2698955"/>
                <a:gd name="connsiteX63" fmla="*/ 191729 w 1976284"/>
                <a:gd name="connsiteY63" fmla="*/ 1651820 h 2698955"/>
                <a:gd name="connsiteX64" fmla="*/ 221225 w 1976284"/>
                <a:gd name="connsiteY64" fmla="*/ 1519084 h 2698955"/>
                <a:gd name="connsiteX65" fmla="*/ 250722 w 1976284"/>
                <a:gd name="connsiteY65" fmla="*/ 1386349 h 2698955"/>
                <a:gd name="connsiteX66" fmla="*/ 265471 w 1976284"/>
                <a:gd name="connsiteY66" fmla="*/ 1238865 h 2698955"/>
                <a:gd name="connsiteX67" fmla="*/ 294967 w 1976284"/>
                <a:gd name="connsiteY67" fmla="*/ 1150375 h 2698955"/>
                <a:gd name="connsiteX68" fmla="*/ 309716 w 1976284"/>
                <a:gd name="connsiteY68" fmla="*/ 1091381 h 2698955"/>
                <a:gd name="connsiteX69" fmla="*/ 339213 w 1976284"/>
                <a:gd name="connsiteY69" fmla="*/ 988142 h 2698955"/>
                <a:gd name="connsiteX70" fmla="*/ 353961 w 1976284"/>
                <a:gd name="connsiteY70" fmla="*/ 840659 h 2698955"/>
                <a:gd name="connsiteX71" fmla="*/ 368709 w 1976284"/>
                <a:gd name="connsiteY71" fmla="*/ 796413 h 2698955"/>
                <a:gd name="connsiteX72" fmla="*/ 383458 w 1976284"/>
                <a:gd name="connsiteY72" fmla="*/ 678426 h 2698955"/>
                <a:gd name="connsiteX73" fmla="*/ 398206 w 1976284"/>
                <a:gd name="connsiteY73" fmla="*/ 634181 h 2698955"/>
                <a:gd name="connsiteX74" fmla="*/ 427703 w 1976284"/>
                <a:gd name="connsiteY74" fmla="*/ 457200 h 2698955"/>
                <a:gd name="connsiteX75" fmla="*/ 442451 w 1976284"/>
                <a:gd name="connsiteY75" fmla="*/ 398207 h 2698955"/>
                <a:gd name="connsiteX76" fmla="*/ 457200 w 1976284"/>
                <a:gd name="connsiteY76" fmla="*/ 309717 h 2698955"/>
                <a:gd name="connsiteX77" fmla="*/ 471948 w 1976284"/>
                <a:gd name="connsiteY77" fmla="*/ 235975 h 2698955"/>
                <a:gd name="connsiteX78" fmla="*/ 516193 w 1976284"/>
                <a:gd name="connsiteY78" fmla="*/ 0 h 269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976284" h="2698955">
                  <a:moveTo>
                    <a:pt x="516193" y="0"/>
                  </a:moveTo>
                  <a:lnTo>
                    <a:pt x="516193" y="0"/>
                  </a:lnTo>
                  <a:cubicBezTo>
                    <a:pt x="572182" y="55989"/>
                    <a:pt x="613141" y="106682"/>
                    <a:pt x="678425" y="147484"/>
                  </a:cubicBezTo>
                  <a:cubicBezTo>
                    <a:pt x="697069" y="159136"/>
                    <a:pt x="719528" y="164202"/>
                    <a:pt x="737419" y="176981"/>
                  </a:cubicBezTo>
                  <a:cubicBezTo>
                    <a:pt x="754391" y="189104"/>
                    <a:pt x="765828" y="207652"/>
                    <a:pt x="781664" y="221226"/>
                  </a:cubicBezTo>
                  <a:cubicBezTo>
                    <a:pt x="800327" y="237223"/>
                    <a:pt x="820656" y="251184"/>
                    <a:pt x="840658" y="265471"/>
                  </a:cubicBezTo>
                  <a:cubicBezTo>
                    <a:pt x="855082" y="275774"/>
                    <a:pt x="871445" y="283432"/>
                    <a:pt x="884903" y="294968"/>
                  </a:cubicBezTo>
                  <a:cubicBezTo>
                    <a:pt x="906018" y="313067"/>
                    <a:pt x="922180" y="336589"/>
                    <a:pt x="943896" y="353962"/>
                  </a:cubicBezTo>
                  <a:cubicBezTo>
                    <a:pt x="971578" y="376108"/>
                    <a:pt x="1002890" y="393291"/>
                    <a:pt x="1032387" y="412955"/>
                  </a:cubicBezTo>
                  <a:lnTo>
                    <a:pt x="1120877" y="471949"/>
                  </a:lnTo>
                  <a:cubicBezTo>
                    <a:pt x="1135625" y="481781"/>
                    <a:pt x="1152588" y="488912"/>
                    <a:pt x="1165122" y="501446"/>
                  </a:cubicBezTo>
                  <a:cubicBezTo>
                    <a:pt x="1179870" y="516194"/>
                    <a:pt x="1192395" y="533568"/>
                    <a:pt x="1209367" y="545691"/>
                  </a:cubicBezTo>
                  <a:cubicBezTo>
                    <a:pt x="1227258" y="558470"/>
                    <a:pt x="1249272" y="564280"/>
                    <a:pt x="1268361" y="575188"/>
                  </a:cubicBezTo>
                  <a:cubicBezTo>
                    <a:pt x="1303121" y="595050"/>
                    <a:pt x="1339943" y="626317"/>
                    <a:pt x="1371600" y="648929"/>
                  </a:cubicBezTo>
                  <a:cubicBezTo>
                    <a:pt x="1386024" y="659232"/>
                    <a:pt x="1401421" y="668123"/>
                    <a:pt x="1415845" y="678426"/>
                  </a:cubicBezTo>
                  <a:cubicBezTo>
                    <a:pt x="1435847" y="692713"/>
                    <a:pt x="1456175" y="706674"/>
                    <a:pt x="1474838" y="722671"/>
                  </a:cubicBezTo>
                  <a:cubicBezTo>
                    <a:pt x="1490674" y="736245"/>
                    <a:pt x="1502620" y="754112"/>
                    <a:pt x="1519084" y="766917"/>
                  </a:cubicBezTo>
                  <a:cubicBezTo>
                    <a:pt x="1547067" y="788681"/>
                    <a:pt x="1578077" y="806246"/>
                    <a:pt x="1607574" y="825910"/>
                  </a:cubicBezTo>
                  <a:cubicBezTo>
                    <a:pt x="1622322" y="835742"/>
                    <a:pt x="1639285" y="842873"/>
                    <a:pt x="1651819" y="855407"/>
                  </a:cubicBezTo>
                  <a:cubicBezTo>
                    <a:pt x="1781081" y="984669"/>
                    <a:pt x="1617110" y="826483"/>
                    <a:pt x="1740309" y="929149"/>
                  </a:cubicBezTo>
                  <a:cubicBezTo>
                    <a:pt x="1813959" y="990524"/>
                    <a:pt x="1751044" y="962224"/>
                    <a:pt x="1828800" y="988142"/>
                  </a:cubicBezTo>
                  <a:cubicBezTo>
                    <a:pt x="1843548" y="997974"/>
                    <a:pt x="1860511" y="1005105"/>
                    <a:pt x="1873045" y="1017639"/>
                  </a:cubicBezTo>
                  <a:cubicBezTo>
                    <a:pt x="1885579" y="1030173"/>
                    <a:pt x="1888701" y="1050811"/>
                    <a:pt x="1902542" y="1061884"/>
                  </a:cubicBezTo>
                  <a:cubicBezTo>
                    <a:pt x="1914681" y="1071596"/>
                    <a:pt x="1932039" y="1071717"/>
                    <a:pt x="1946787" y="1076633"/>
                  </a:cubicBezTo>
                  <a:cubicBezTo>
                    <a:pt x="1956619" y="1091381"/>
                    <a:pt x="1976284" y="1103153"/>
                    <a:pt x="1976284" y="1120878"/>
                  </a:cubicBezTo>
                  <a:cubicBezTo>
                    <a:pt x="1976284" y="1138603"/>
                    <a:pt x="1958135" y="1151506"/>
                    <a:pt x="1946787" y="1165123"/>
                  </a:cubicBezTo>
                  <a:cubicBezTo>
                    <a:pt x="1904296" y="1216112"/>
                    <a:pt x="1912828" y="1205939"/>
                    <a:pt x="1858296" y="1224117"/>
                  </a:cubicBezTo>
                  <a:cubicBezTo>
                    <a:pt x="1760102" y="1322311"/>
                    <a:pt x="1865856" y="1229749"/>
                    <a:pt x="1769806" y="1283110"/>
                  </a:cubicBezTo>
                  <a:cubicBezTo>
                    <a:pt x="1738817" y="1300326"/>
                    <a:pt x="1710813" y="1322439"/>
                    <a:pt x="1681316" y="1342104"/>
                  </a:cubicBezTo>
                  <a:lnTo>
                    <a:pt x="1592825" y="1401097"/>
                  </a:lnTo>
                  <a:lnTo>
                    <a:pt x="1504335" y="1460091"/>
                  </a:lnTo>
                  <a:lnTo>
                    <a:pt x="1460090" y="1489588"/>
                  </a:lnTo>
                  <a:cubicBezTo>
                    <a:pt x="1450258" y="1504336"/>
                    <a:pt x="1443933" y="1522161"/>
                    <a:pt x="1430593" y="1533833"/>
                  </a:cubicBezTo>
                  <a:cubicBezTo>
                    <a:pt x="1403914" y="1557177"/>
                    <a:pt x="1342103" y="1592826"/>
                    <a:pt x="1342103" y="1592826"/>
                  </a:cubicBezTo>
                  <a:cubicBezTo>
                    <a:pt x="1263444" y="1710813"/>
                    <a:pt x="1366684" y="1568245"/>
                    <a:pt x="1268361" y="1666568"/>
                  </a:cubicBezTo>
                  <a:cubicBezTo>
                    <a:pt x="1255827" y="1679102"/>
                    <a:pt x="1252204" y="1699141"/>
                    <a:pt x="1238864" y="1710813"/>
                  </a:cubicBezTo>
                  <a:cubicBezTo>
                    <a:pt x="1212185" y="1734158"/>
                    <a:pt x="1150374" y="1769807"/>
                    <a:pt x="1150374" y="1769807"/>
                  </a:cubicBezTo>
                  <a:cubicBezTo>
                    <a:pt x="1065837" y="1896611"/>
                    <a:pt x="1178402" y="1747383"/>
                    <a:pt x="1076632" y="1828800"/>
                  </a:cubicBezTo>
                  <a:cubicBezTo>
                    <a:pt x="1062791" y="1839873"/>
                    <a:pt x="1060475" y="1861374"/>
                    <a:pt x="1047135" y="1873046"/>
                  </a:cubicBezTo>
                  <a:cubicBezTo>
                    <a:pt x="1020456" y="1896390"/>
                    <a:pt x="988142" y="1912375"/>
                    <a:pt x="958645" y="1932039"/>
                  </a:cubicBezTo>
                  <a:cubicBezTo>
                    <a:pt x="943897" y="1941871"/>
                    <a:pt x="926934" y="1949002"/>
                    <a:pt x="914400" y="1961536"/>
                  </a:cubicBezTo>
                  <a:cubicBezTo>
                    <a:pt x="845539" y="2030396"/>
                    <a:pt x="897776" y="1983944"/>
                    <a:pt x="825909" y="2035278"/>
                  </a:cubicBezTo>
                  <a:cubicBezTo>
                    <a:pt x="810324" y="2046410"/>
                    <a:pt x="745840" y="2097435"/>
                    <a:pt x="722671" y="2109020"/>
                  </a:cubicBezTo>
                  <a:cubicBezTo>
                    <a:pt x="708766" y="2115972"/>
                    <a:pt x="693174" y="2118852"/>
                    <a:pt x="678425" y="2123768"/>
                  </a:cubicBezTo>
                  <a:cubicBezTo>
                    <a:pt x="534559" y="2219680"/>
                    <a:pt x="758147" y="2069438"/>
                    <a:pt x="575187" y="2197510"/>
                  </a:cubicBezTo>
                  <a:cubicBezTo>
                    <a:pt x="546144" y="2217840"/>
                    <a:pt x="516193" y="2236839"/>
                    <a:pt x="486696" y="2256504"/>
                  </a:cubicBezTo>
                  <a:lnTo>
                    <a:pt x="442451" y="2286000"/>
                  </a:lnTo>
                  <a:cubicBezTo>
                    <a:pt x="369214" y="2395856"/>
                    <a:pt x="463342" y="2260931"/>
                    <a:pt x="368709" y="2374491"/>
                  </a:cubicBezTo>
                  <a:cubicBezTo>
                    <a:pt x="357362" y="2388108"/>
                    <a:pt x="352553" y="2407064"/>
                    <a:pt x="339213" y="2418736"/>
                  </a:cubicBezTo>
                  <a:cubicBezTo>
                    <a:pt x="312533" y="2442080"/>
                    <a:pt x="280219" y="2458065"/>
                    <a:pt x="250722" y="2477729"/>
                  </a:cubicBezTo>
                  <a:cubicBezTo>
                    <a:pt x="235974" y="2487561"/>
                    <a:pt x="219011" y="2494692"/>
                    <a:pt x="206477" y="2507226"/>
                  </a:cubicBezTo>
                  <a:lnTo>
                    <a:pt x="117987" y="2595717"/>
                  </a:lnTo>
                  <a:cubicBezTo>
                    <a:pt x="103239" y="2610465"/>
                    <a:pt x="85312" y="2622608"/>
                    <a:pt x="73742" y="2639962"/>
                  </a:cubicBezTo>
                  <a:cubicBezTo>
                    <a:pt x="63910" y="2654710"/>
                    <a:pt x="58086" y="2673134"/>
                    <a:pt x="44245" y="2684207"/>
                  </a:cubicBezTo>
                  <a:cubicBezTo>
                    <a:pt x="32106" y="2693918"/>
                    <a:pt x="14748" y="2694039"/>
                    <a:pt x="0" y="2698955"/>
                  </a:cubicBezTo>
                  <a:cubicBezTo>
                    <a:pt x="4916" y="2615381"/>
                    <a:pt x="6418" y="2531536"/>
                    <a:pt x="14748" y="2448233"/>
                  </a:cubicBezTo>
                  <a:cubicBezTo>
                    <a:pt x="16295" y="2432764"/>
                    <a:pt x="26124" y="2419164"/>
                    <a:pt x="29496" y="2403988"/>
                  </a:cubicBezTo>
                  <a:cubicBezTo>
                    <a:pt x="35983" y="2374796"/>
                    <a:pt x="36992" y="2344508"/>
                    <a:pt x="44245" y="2315497"/>
                  </a:cubicBezTo>
                  <a:cubicBezTo>
                    <a:pt x="51786" y="2285333"/>
                    <a:pt x="63910" y="2256504"/>
                    <a:pt x="73742" y="2227007"/>
                  </a:cubicBezTo>
                  <a:lnTo>
                    <a:pt x="88490" y="2182762"/>
                  </a:lnTo>
                  <a:cubicBezTo>
                    <a:pt x="93406" y="2168014"/>
                    <a:pt x="100189" y="2153761"/>
                    <a:pt x="103238" y="2138517"/>
                  </a:cubicBezTo>
                  <a:cubicBezTo>
                    <a:pt x="111656" y="2096427"/>
                    <a:pt x="120241" y="2047428"/>
                    <a:pt x="132735" y="2005781"/>
                  </a:cubicBezTo>
                  <a:cubicBezTo>
                    <a:pt x="141669" y="1976000"/>
                    <a:pt x="162232" y="1917291"/>
                    <a:pt x="162232" y="1917291"/>
                  </a:cubicBezTo>
                  <a:cubicBezTo>
                    <a:pt x="169774" y="1841873"/>
                    <a:pt x="179797" y="1729380"/>
                    <a:pt x="191729" y="1651820"/>
                  </a:cubicBezTo>
                  <a:cubicBezTo>
                    <a:pt x="202849" y="1579542"/>
                    <a:pt x="206546" y="1585141"/>
                    <a:pt x="221225" y="1519084"/>
                  </a:cubicBezTo>
                  <a:cubicBezTo>
                    <a:pt x="258670" y="1350583"/>
                    <a:pt x="214757" y="1530212"/>
                    <a:pt x="250722" y="1386349"/>
                  </a:cubicBezTo>
                  <a:cubicBezTo>
                    <a:pt x="255638" y="1337188"/>
                    <a:pt x="256366" y="1287425"/>
                    <a:pt x="265471" y="1238865"/>
                  </a:cubicBezTo>
                  <a:cubicBezTo>
                    <a:pt x="271201" y="1208305"/>
                    <a:pt x="287426" y="1180539"/>
                    <a:pt x="294967" y="1150375"/>
                  </a:cubicBezTo>
                  <a:cubicBezTo>
                    <a:pt x="299883" y="1130710"/>
                    <a:pt x="304147" y="1110871"/>
                    <a:pt x="309716" y="1091381"/>
                  </a:cubicBezTo>
                  <a:cubicBezTo>
                    <a:pt x="352033" y="943272"/>
                    <a:pt x="293105" y="1172569"/>
                    <a:pt x="339213" y="988142"/>
                  </a:cubicBezTo>
                  <a:cubicBezTo>
                    <a:pt x="344129" y="938981"/>
                    <a:pt x="346449" y="889491"/>
                    <a:pt x="353961" y="840659"/>
                  </a:cubicBezTo>
                  <a:cubicBezTo>
                    <a:pt x="356325" y="825293"/>
                    <a:pt x="365928" y="811709"/>
                    <a:pt x="368709" y="796413"/>
                  </a:cubicBezTo>
                  <a:cubicBezTo>
                    <a:pt x="375799" y="757417"/>
                    <a:pt x="376368" y="717422"/>
                    <a:pt x="383458" y="678426"/>
                  </a:cubicBezTo>
                  <a:cubicBezTo>
                    <a:pt x="386239" y="663131"/>
                    <a:pt x="395157" y="649425"/>
                    <a:pt x="398206" y="634181"/>
                  </a:cubicBezTo>
                  <a:cubicBezTo>
                    <a:pt x="409935" y="575535"/>
                    <a:pt x="413198" y="515222"/>
                    <a:pt x="427703" y="457200"/>
                  </a:cubicBezTo>
                  <a:cubicBezTo>
                    <a:pt x="432619" y="437536"/>
                    <a:pt x="438476" y="418083"/>
                    <a:pt x="442451" y="398207"/>
                  </a:cubicBezTo>
                  <a:cubicBezTo>
                    <a:pt x="448316" y="368884"/>
                    <a:pt x="451851" y="339138"/>
                    <a:pt x="457200" y="309717"/>
                  </a:cubicBezTo>
                  <a:cubicBezTo>
                    <a:pt x="461684" y="285054"/>
                    <a:pt x="467032" y="260556"/>
                    <a:pt x="471948" y="235975"/>
                  </a:cubicBezTo>
                  <a:cubicBezTo>
                    <a:pt x="487003" y="-4906"/>
                    <a:pt x="508819" y="39329"/>
                    <a:pt x="516193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C22C3F-59BB-5D47-9A3E-036C78EF44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4841" y="3576777"/>
              <a:ext cx="533400" cy="2720882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EB4D35F-E56C-2846-B44F-F707368F10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2523" y="4708619"/>
              <a:ext cx="2014677" cy="161598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DB3C42B-AC0E-6C46-B6D5-0F27F769DCBC}"/>
                </a:ext>
              </a:extLst>
            </p:cNvPr>
            <p:cNvCxnSpPr>
              <a:cxnSpLocks/>
            </p:cNvCxnSpPr>
            <p:nvPr/>
          </p:nvCxnSpPr>
          <p:spPr>
            <a:xfrm>
              <a:off x="6634021" y="3602111"/>
              <a:ext cx="1405077" cy="1071049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right half set is a </a:t>
            </a:r>
            <a:r>
              <a:rPr lang="en-US" sz="3200" b="1" dirty="0">
                <a:solidFill>
                  <a:srgbClr val="7030A0"/>
                </a:solidFill>
              </a:rPr>
              <a:t>point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14096" y="278923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81" idx="4"/>
            <a:endCxn id="50" idx="7"/>
          </p:cNvCxnSpPr>
          <p:nvPr/>
        </p:nvCxnSpPr>
        <p:spPr>
          <a:xfrm flipH="1">
            <a:off x="3189241" y="4648200"/>
            <a:ext cx="811259" cy="6969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85" idx="1"/>
            <a:endCxn id="58" idx="2"/>
          </p:cNvCxnSpPr>
          <p:nvPr/>
        </p:nvCxnSpPr>
        <p:spPr>
          <a:xfrm flipH="1" flipV="1">
            <a:off x="2133600" y="2247900"/>
            <a:ext cx="1535159" cy="430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7" idx="3"/>
            <a:endCxn id="81" idx="6"/>
          </p:cNvCxnSpPr>
          <p:nvPr/>
        </p:nvCxnSpPr>
        <p:spPr>
          <a:xfrm flipH="1">
            <a:off x="4038600" y="3951241"/>
            <a:ext cx="315959" cy="6588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cxnSpLocks/>
          </p:cNvCxnSpPr>
          <p:nvPr/>
        </p:nvCxnSpPr>
        <p:spPr>
          <a:xfrm flipH="1" flipV="1">
            <a:off x="1981200" y="1295400"/>
            <a:ext cx="3136574" cy="251279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1524000" y="3848100"/>
            <a:ext cx="3581401" cy="2873375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cxnSpLocks/>
          </p:cNvCxnSpPr>
          <p:nvPr/>
        </p:nvCxnSpPr>
        <p:spPr>
          <a:xfrm flipH="1" flipV="1">
            <a:off x="3746173" y="2712991"/>
            <a:ext cx="1412369" cy="1095208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50" idx="6"/>
          </p:cNvCxnSpPr>
          <p:nvPr/>
        </p:nvCxnSpPr>
        <p:spPr>
          <a:xfrm flipH="1">
            <a:off x="3200400" y="3848100"/>
            <a:ext cx="1905000" cy="15240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5105400" y="3810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5067300" y="3758428"/>
            <a:ext cx="152400" cy="15240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 rot="19515846">
            <a:off x="3857963" y="4587651"/>
            <a:ext cx="154061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Lower tangent</a:t>
            </a:r>
          </a:p>
        </p:txBody>
      </p:sp>
      <p:sp>
        <p:nvSpPr>
          <p:cNvPr id="42" name="TextBox 41"/>
          <p:cNvSpPr txBox="1"/>
          <p:nvPr/>
        </p:nvSpPr>
        <p:spPr>
          <a:xfrm rot="2231638">
            <a:off x="3942145" y="2920067"/>
            <a:ext cx="154997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Upper tangent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CB5C1B9-7754-DA4F-B14E-A52F66C6A6CD}"/>
                  </a:ext>
                </a:extLst>
              </p:cNvPr>
              <p:cNvSpPr txBox="1"/>
              <p:nvPr/>
            </p:nvSpPr>
            <p:spPr>
              <a:xfrm>
                <a:off x="3543842" y="2249056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CB5C1B9-7754-DA4F-B14E-A52F66C6A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842" y="2249056"/>
                <a:ext cx="369588" cy="369332"/>
              </a:xfrm>
              <a:prstGeom prst="rect">
                <a:avLst/>
              </a:prstGeom>
              <a:blipFill>
                <a:blip r:embed="rId6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0350401-E73B-8245-AE00-0E48CE32A8AB}"/>
                  </a:ext>
                </a:extLst>
              </p:cNvPr>
              <p:cNvSpPr txBox="1"/>
              <p:nvPr/>
            </p:nvSpPr>
            <p:spPr>
              <a:xfrm>
                <a:off x="3081757" y="5362991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0350401-E73B-8245-AE00-0E48CE32A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757" y="5362991"/>
                <a:ext cx="35163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A1F11F7-B26F-104A-A1F9-F602C8E0EA9B}"/>
              </a:ext>
            </a:extLst>
          </p:cNvPr>
          <p:cNvSpPr/>
          <p:nvPr/>
        </p:nvSpPr>
        <p:spPr>
          <a:xfrm>
            <a:off x="0" y="1676400"/>
            <a:ext cx="10668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Tool </a:t>
            </a:r>
            <a:r>
              <a:rPr lang="en-US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7E0685-B60B-8936-325A-FB7C673D9B6A}"/>
              </a:ext>
            </a:extLst>
          </p:cNvPr>
          <p:cNvCxnSpPr>
            <a:cxnSpLocks/>
          </p:cNvCxnSpPr>
          <p:nvPr/>
        </p:nvCxnSpPr>
        <p:spPr>
          <a:xfrm flipH="1">
            <a:off x="674641" y="2865437"/>
            <a:ext cx="365218" cy="1031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13656DA-CD94-D674-5DE4-5BC4EF021C58}"/>
              </a:ext>
            </a:extLst>
          </p:cNvPr>
          <p:cNvCxnSpPr>
            <a:cxnSpLocks/>
          </p:cNvCxnSpPr>
          <p:nvPr/>
        </p:nvCxnSpPr>
        <p:spPr>
          <a:xfrm flipH="1">
            <a:off x="1028700" y="2247900"/>
            <a:ext cx="1104900" cy="59059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7F89BC-A38E-5F40-3F37-C0540979C0C7}"/>
              </a:ext>
            </a:extLst>
          </p:cNvPr>
          <p:cNvCxnSpPr>
            <a:cxnSpLocks/>
          </p:cNvCxnSpPr>
          <p:nvPr/>
        </p:nvCxnSpPr>
        <p:spPr>
          <a:xfrm>
            <a:off x="3733800" y="2705100"/>
            <a:ext cx="492619" cy="55802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4EC9C0-4311-51AE-9863-7A8E90C5657D}"/>
              </a:ext>
            </a:extLst>
          </p:cNvPr>
          <p:cNvCxnSpPr>
            <a:cxnSpLocks/>
          </p:cNvCxnSpPr>
          <p:nvPr/>
        </p:nvCxnSpPr>
        <p:spPr>
          <a:xfrm>
            <a:off x="4253360" y="3328170"/>
            <a:ext cx="128140" cy="5580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C2E74E3-6DA3-4441-4953-28BC3D610C99}"/>
              </a:ext>
            </a:extLst>
          </p:cNvPr>
          <p:cNvSpPr/>
          <p:nvPr/>
        </p:nvSpPr>
        <p:spPr>
          <a:xfrm>
            <a:off x="4188319" y="3263129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990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66" grpId="0"/>
      <p:bldP spid="67" grpId="0"/>
      <p:bldP spid="68" grpId="0" animBg="1"/>
      <p:bldP spid="6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Upper tangent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will be incident on one point of the </a:t>
                </a:r>
                <a:r>
                  <a:rPr lang="en-US" sz="2000" b="1" dirty="0"/>
                  <a:t>upper hull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>
                <a:blip r:embed="rId3"/>
                <a:stretch>
                  <a:fillRect l="-772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right half set is a </a:t>
            </a:r>
            <a:r>
              <a:rPr lang="en-US" sz="3200" b="1" dirty="0">
                <a:solidFill>
                  <a:srgbClr val="7030A0"/>
                </a:solidFill>
              </a:rPr>
              <a:t>point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81" idx="4"/>
            <a:endCxn id="50" idx="7"/>
          </p:cNvCxnSpPr>
          <p:nvPr/>
        </p:nvCxnSpPr>
        <p:spPr>
          <a:xfrm flipH="1">
            <a:off x="3189241" y="4648200"/>
            <a:ext cx="811259" cy="6969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85" idx="1"/>
            <a:endCxn id="58" idx="2"/>
          </p:cNvCxnSpPr>
          <p:nvPr/>
        </p:nvCxnSpPr>
        <p:spPr>
          <a:xfrm flipH="1" flipV="1">
            <a:off x="2133600" y="2247900"/>
            <a:ext cx="1535159" cy="430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7" idx="3"/>
            <a:endCxn id="81" idx="6"/>
          </p:cNvCxnSpPr>
          <p:nvPr/>
        </p:nvCxnSpPr>
        <p:spPr>
          <a:xfrm flipH="1">
            <a:off x="4038600" y="3951241"/>
            <a:ext cx="315959" cy="6588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 flipV="1">
            <a:off x="3746173" y="2712991"/>
            <a:ext cx="1371600" cy="1116059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067300" y="3733800"/>
            <a:ext cx="419100" cy="369332"/>
            <a:chOff x="5067300" y="3733800"/>
            <a:chExt cx="419100" cy="369332"/>
          </a:xfrm>
        </p:grpSpPr>
        <p:sp>
          <p:nvSpPr>
            <p:cNvPr id="116" name="Oval 115"/>
            <p:cNvSpPr/>
            <p:nvPr/>
          </p:nvSpPr>
          <p:spPr>
            <a:xfrm>
              <a:off x="5105400" y="3810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067300" y="3758428"/>
              <a:ext cx="152400" cy="152401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5117774" y="3733800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7774" y="3733800"/>
                  <a:ext cx="36862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Striped Right Arrow 40"/>
          <p:cNvSpPr/>
          <p:nvPr/>
        </p:nvSpPr>
        <p:spPr>
          <a:xfrm rot="16200000">
            <a:off x="4417327" y="1899503"/>
            <a:ext cx="1638299" cy="674568"/>
          </a:xfrm>
          <a:prstGeom prst="striped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5067300" y="3733800"/>
            <a:ext cx="419100" cy="369332"/>
            <a:chOff x="5067300" y="3733800"/>
            <a:chExt cx="419100" cy="369332"/>
          </a:xfrm>
        </p:grpSpPr>
        <p:sp>
          <p:nvSpPr>
            <p:cNvPr id="45" name="Oval 44"/>
            <p:cNvSpPr/>
            <p:nvPr/>
          </p:nvSpPr>
          <p:spPr>
            <a:xfrm>
              <a:off x="5105400" y="3810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067300" y="3758428"/>
              <a:ext cx="152400" cy="152401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117774" y="3733800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7774" y="3733800"/>
                  <a:ext cx="36862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Oval 59"/>
          <p:cNvSpPr/>
          <p:nvPr/>
        </p:nvSpPr>
        <p:spPr>
          <a:xfrm>
            <a:off x="531033" y="3821159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240260" y="3824090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581400" y="2604890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040380" y="2151804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1600200"/>
            <a:ext cx="119616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Upper Hull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800600" y="6019800"/>
            <a:ext cx="3962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819400" y="6105356"/>
            <a:ext cx="1905000" cy="3399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riped Right Arrow 42"/>
          <p:cNvSpPr/>
          <p:nvPr/>
        </p:nvSpPr>
        <p:spPr>
          <a:xfrm rot="5400000">
            <a:off x="4487634" y="5345511"/>
            <a:ext cx="1486525" cy="663407"/>
          </a:xfrm>
          <a:prstGeom prst="striped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 rot="2231638">
            <a:off x="3942145" y="2920067"/>
            <a:ext cx="154997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Upper tangent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7338C6A-6436-5AB0-D8E1-48378E68E9F8}"/>
              </a:ext>
            </a:extLst>
          </p:cNvPr>
          <p:cNvSpPr/>
          <p:nvPr/>
        </p:nvSpPr>
        <p:spPr>
          <a:xfrm>
            <a:off x="1014096" y="278923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BA5AEA9-B26E-1C5D-DC12-4F2D08C07668}"/>
              </a:ext>
            </a:extLst>
          </p:cNvPr>
          <p:cNvCxnSpPr>
            <a:cxnSpLocks/>
          </p:cNvCxnSpPr>
          <p:nvPr/>
        </p:nvCxnSpPr>
        <p:spPr>
          <a:xfrm flipH="1">
            <a:off x="674641" y="2865437"/>
            <a:ext cx="365218" cy="1031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B6D67F6-A0CC-FF43-B450-0FAFBE4986F9}"/>
              </a:ext>
            </a:extLst>
          </p:cNvPr>
          <p:cNvCxnSpPr>
            <a:cxnSpLocks/>
          </p:cNvCxnSpPr>
          <p:nvPr/>
        </p:nvCxnSpPr>
        <p:spPr>
          <a:xfrm flipH="1">
            <a:off x="1028700" y="2247900"/>
            <a:ext cx="1104900" cy="59059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9CF445-9E5C-83D2-71DD-75FD523724D9}"/>
              </a:ext>
            </a:extLst>
          </p:cNvPr>
          <p:cNvGrpSpPr/>
          <p:nvPr/>
        </p:nvGrpSpPr>
        <p:grpSpPr>
          <a:xfrm>
            <a:off x="685800" y="2275750"/>
            <a:ext cx="3513678" cy="1649459"/>
            <a:chOff x="685800" y="2275750"/>
            <a:chExt cx="3513678" cy="1649459"/>
          </a:xfrm>
        </p:grpSpPr>
        <p:grpSp>
          <p:nvGrpSpPr>
            <p:cNvPr id="52" name="Group 51"/>
            <p:cNvGrpSpPr/>
            <p:nvPr/>
          </p:nvGrpSpPr>
          <p:grpSpPr>
            <a:xfrm>
              <a:off x="685800" y="2275750"/>
              <a:ext cx="3513678" cy="1649459"/>
              <a:chOff x="827041" y="2400300"/>
              <a:chExt cx="3513678" cy="1649459"/>
            </a:xfrm>
          </p:grpSpPr>
          <p:cxnSp>
            <p:nvCxnSpPr>
              <p:cNvPr id="53" name="Straight Connector 52"/>
              <p:cNvCxnSpPr>
                <a:cxnSpLocks/>
              </p:cNvCxnSpPr>
              <p:nvPr/>
            </p:nvCxnSpPr>
            <p:spPr>
              <a:xfrm flipH="1">
                <a:off x="827041" y="2989987"/>
                <a:ext cx="342900" cy="1059772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 flipV="1">
                <a:off x="2286000" y="2400300"/>
                <a:ext cx="1535159" cy="430259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cxnSpLocks/>
                <a:endCxn id="14" idx="1"/>
              </p:cNvCxnSpPr>
              <p:nvPr/>
            </p:nvCxnSpPr>
            <p:spPr>
              <a:xfrm>
                <a:off x="3863882" y="2856591"/>
                <a:ext cx="476837" cy="542247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95EAA49-E2D0-A13A-B031-4121B2BBAD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0296" y="2286000"/>
              <a:ext cx="1054463" cy="552496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Oval 77">
            <a:extLst>
              <a:ext uri="{FF2B5EF4-FFF2-40B4-BE49-F238E27FC236}">
                <a16:creationId xmlns:a16="http://schemas.microsoft.com/office/drawing/2014/main" id="{A97EB35E-F519-2D00-C109-825C58458583}"/>
              </a:ext>
            </a:extLst>
          </p:cNvPr>
          <p:cNvSpPr/>
          <p:nvPr/>
        </p:nvSpPr>
        <p:spPr>
          <a:xfrm>
            <a:off x="913659" y="2716707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66E630-8AE9-C228-423D-8032F3818BA5}"/>
              </a:ext>
            </a:extLst>
          </p:cNvPr>
          <p:cNvCxnSpPr>
            <a:cxnSpLocks/>
          </p:cNvCxnSpPr>
          <p:nvPr/>
        </p:nvCxnSpPr>
        <p:spPr>
          <a:xfrm>
            <a:off x="3733800" y="2705100"/>
            <a:ext cx="492619" cy="55802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6D8351-B40D-9EDC-C6A9-FB00F0DF3DFB}"/>
              </a:ext>
            </a:extLst>
          </p:cNvPr>
          <p:cNvCxnSpPr>
            <a:cxnSpLocks/>
          </p:cNvCxnSpPr>
          <p:nvPr/>
        </p:nvCxnSpPr>
        <p:spPr>
          <a:xfrm>
            <a:off x="4253360" y="3328170"/>
            <a:ext cx="128140" cy="5580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81573A0-A2D4-72CC-D8A3-289576536F22}"/>
              </a:ext>
            </a:extLst>
          </p:cNvPr>
          <p:cNvSpPr/>
          <p:nvPr/>
        </p:nvSpPr>
        <p:spPr>
          <a:xfrm>
            <a:off x="4188319" y="3263129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8CF100-AB98-F719-718D-2F0B7CA1892D}"/>
              </a:ext>
            </a:extLst>
          </p:cNvPr>
          <p:cNvCxnSpPr>
            <a:cxnSpLocks/>
            <a:endCxn id="77" idx="6"/>
          </p:cNvCxnSpPr>
          <p:nvPr/>
        </p:nvCxnSpPr>
        <p:spPr>
          <a:xfrm>
            <a:off x="4253360" y="3328170"/>
            <a:ext cx="166240" cy="59613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81A9277-6191-2037-C869-AE1089F10A25}"/>
              </a:ext>
            </a:extLst>
          </p:cNvPr>
          <p:cNvSpPr/>
          <p:nvPr/>
        </p:nvSpPr>
        <p:spPr>
          <a:xfrm>
            <a:off x="4112119" y="3180001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95238F-F856-4AAD-E893-CE138978C61C}"/>
              </a:ext>
            </a:extLst>
          </p:cNvPr>
          <p:cNvCxnSpPr>
            <a:cxnSpLocks/>
          </p:cNvCxnSpPr>
          <p:nvPr/>
        </p:nvCxnSpPr>
        <p:spPr>
          <a:xfrm>
            <a:off x="3739786" y="2699521"/>
            <a:ext cx="492619" cy="55802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F6E6273-0887-19BE-9F4D-B3A7677FC6F3}"/>
              </a:ext>
            </a:extLst>
          </p:cNvPr>
          <p:cNvSpPr/>
          <p:nvPr/>
        </p:nvSpPr>
        <p:spPr>
          <a:xfrm>
            <a:off x="4194305" y="32575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350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0.00625 -0.6157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-3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0.00052 0.45092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1" grpId="0" animBg="1"/>
      <p:bldP spid="41" grpId="1" animBg="1"/>
      <p:bldP spid="60" grpId="0" animBg="1"/>
      <p:bldP spid="61" grpId="0" animBg="1"/>
      <p:bldP spid="62" grpId="0" animBg="1"/>
      <p:bldP spid="63" grpId="0" animBg="1"/>
      <p:bldP spid="7" grpId="0" animBg="1"/>
      <p:bldP spid="65" grpId="0" animBg="1"/>
      <p:bldP spid="66" grpId="0" animBg="1"/>
      <p:bldP spid="43" grpId="0" animBg="1"/>
      <p:bldP spid="43" grpId="1" animBg="1"/>
      <p:bldP spid="67" grpId="1" animBg="1"/>
      <p:bldP spid="67" grpId="2" animBg="1"/>
      <p:bldP spid="7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Lemma: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Lower tangent from </a:t>
            </a:r>
            <a:r>
              <a:rPr lang="en-US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𝑝</a:t>
            </a:r>
            <a:r>
              <a:rPr lang="en-US" sz="2000" dirty="0"/>
              <a:t> will be incident on one point of the </a:t>
            </a:r>
            <a:r>
              <a:rPr lang="en-US" sz="2000" b="1" dirty="0"/>
              <a:t>Lower hull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647700" y="3886200"/>
            <a:ext cx="3706859" cy="1512841"/>
            <a:chOff x="647700" y="3886200"/>
            <a:chExt cx="3706859" cy="1512841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647700" y="3886200"/>
              <a:ext cx="735059" cy="11541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 flipV="1">
              <a:off x="1436641" y="5094241"/>
              <a:ext cx="1698718" cy="30480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3189241" y="4648200"/>
              <a:ext cx="811259" cy="6969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038600" y="3951241"/>
              <a:ext cx="315959" cy="6588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right half set is a </a:t>
            </a:r>
            <a:r>
              <a:rPr lang="en-US" sz="3200" b="1" dirty="0">
                <a:solidFill>
                  <a:srgbClr val="7030A0"/>
                </a:solidFill>
              </a:rPr>
              <a:t>point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39859" y="2816961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81" idx="4"/>
            <a:endCxn id="50" idx="7"/>
          </p:cNvCxnSpPr>
          <p:nvPr/>
        </p:nvCxnSpPr>
        <p:spPr>
          <a:xfrm flipH="1">
            <a:off x="3189241" y="4648200"/>
            <a:ext cx="811259" cy="6969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85" idx="1"/>
            <a:endCxn id="58" idx="2"/>
          </p:cNvCxnSpPr>
          <p:nvPr/>
        </p:nvCxnSpPr>
        <p:spPr>
          <a:xfrm flipH="1" flipV="1">
            <a:off x="2133600" y="2247900"/>
            <a:ext cx="1535159" cy="430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7" idx="3"/>
            <a:endCxn id="81" idx="6"/>
          </p:cNvCxnSpPr>
          <p:nvPr/>
        </p:nvCxnSpPr>
        <p:spPr>
          <a:xfrm flipH="1">
            <a:off x="4038600" y="3951241"/>
            <a:ext cx="315959" cy="6588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50" idx="6"/>
          </p:cNvCxnSpPr>
          <p:nvPr/>
        </p:nvCxnSpPr>
        <p:spPr>
          <a:xfrm flipH="1">
            <a:off x="3200400" y="3848100"/>
            <a:ext cx="1905000" cy="15240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067300" y="3733800"/>
            <a:ext cx="419100" cy="369332"/>
            <a:chOff x="5067300" y="3733800"/>
            <a:chExt cx="419100" cy="369332"/>
          </a:xfrm>
        </p:grpSpPr>
        <p:sp>
          <p:nvSpPr>
            <p:cNvPr id="116" name="Oval 115"/>
            <p:cNvSpPr/>
            <p:nvPr/>
          </p:nvSpPr>
          <p:spPr>
            <a:xfrm>
              <a:off x="5105400" y="3810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067300" y="3758428"/>
              <a:ext cx="152400" cy="152401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5117774" y="3733800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7774" y="3733800"/>
                  <a:ext cx="3686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5067300" y="3733800"/>
            <a:ext cx="419100" cy="369332"/>
            <a:chOff x="5067300" y="3733800"/>
            <a:chExt cx="419100" cy="369332"/>
          </a:xfrm>
        </p:grpSpPr>
        <p:sp>
          <p:nvSpPr>
            <p:cNvPr id="45" name="Oval 44"/>
            <p:cNvSpPr/>
            <p:nvPr/>
          </p:nvSpPr>
          <p:spPr>
            <a:xfrm>
              <a:off x="5105400" y="3810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067300" y="3758428"/>
              <a:ext cx="152400" cy="152401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117774" y="3733800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7774" y="3733800"/>
                  <a:ext cx="3686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Oval 59"/>
          <p:cNvSpPr/>
          <p:nvPr/>
        </p:nvSpPr>
        <p:spPr>
          <a:xfrm>
            <a:off x="531033" y="3821159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240260" y="3824090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886200" y="4491686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048000" y="5257800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287454" y="4940942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206869" y="5532846"/>
            <a:ext cx="11868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Lower Hull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724400" y="6019800"/>
            <a:ext cx="3962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819400" y="6105356"/>
            <a:ext cx="1905000" cy="3399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 rot="19515846">
            <a:off x="3801692" y="4554848"/>
            <a:ext cx="154061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Lower tangent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53B41AD-4974-D71B-1A95-35C3A5832624}"/>
              </a:ext>
            </a:extLst>
          </p:cNvPr>
          <p:cNvCxnSpPr>
            <a:cxnSpLocks/>
          </p:cNvCxnSpPr>
          <p:nvPr/>
        </p:nvCxnSpPr>
        <p:spPr>
          <a:xfrm flipH="1">
            <a:off x="674641" y="2865437"/>
            <a:ext cx="365218" cy="1031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914830-CB5A-26FB-2FE4-0623E88C4046}"/>
              </a:ext>
            </a:extLst>
          </p:cNvPr>
          <p:cNvCxnSpPr>
            <a:cxnSpLocks/>
          </p:cNvCxnSpPr>
          <p:nvPr/>
        </p:nvCxnSpPr>
        <p:spPr>
          <a:xfrm flipH="1">
            <a:off x="1028700" y="2247900"/>
            <a:ext cx="1104900" cy="59059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D78471-07D4-04D2-4AEF-E74B942E8BF1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733800" y="2705100"/>
            <a:ext cx="492619" cy="55802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999A05E-7A3D-3205-3DFF-3C02DB2EE87D}"/>
              </a:ext>
            </a:extLst>
          </p:cNvPr>
          <p:cNvSpPr/>
          <p:nvPr/>
        </p:nvSpPr>
        <p:spPr>
          <a:xfrm>
            <a:off x="4188319" y="3263129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8289DE-F0DE-14C8-A473-CBEA0AB601E5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4253360" y="3328170"/>
            <a:ext cx="128140" cy="5580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9342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250"/>
                                        <p:tgtEl>
                                          <p:spTgt spid="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uiExpand="1" build="p"/>
      <p:bldP spid="60" grpId="0" animBg="1"/>
      <p:bldP spid="61" grpId="0" animBg="1"/>
      <p:bldP spid="62" grpId="0" animBg="1"/>
      <p:bldP spid="63" grpId="0" animBg="1"/>
      <p:bldP spid="64" grpId="0" animBg="1"/>
      <p:bldP spid="72" grpId="0" animBg="1"/>
      <p:bldP spid="82" grpId="0" animBg="1"/>
      <p:bldP spid="83" grpId="0" animBg="1"/>
      <p:bldP spid="84" grpId="0" animBg="1"/>
      <p:bldP spid="8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</a:t>
            </a:r>
            <a:r>
              <a:rPr lang="en-US" sz="3200" b="1" dirty="0">
                <a:solidFill>
                  <a:srgbClr val="7030A0"/>
                </a:solidFill>
              </a:rPr>
              <a:t>compute</a:t>
            </a:r>
            <a:r>
              <a:rPr lang="en-US" sz="3200" b="1" dirty="0"/>
              <a:t> the upper tangent ?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15229" y="280514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81" idx="4"/>
            <a:endCxn id="50" idx="7"/>
          </p:cNvCxnSpPr>
          <p:nvPr/>
        </p:nvCxnSpPr>
        <p:spPr>
          <a:xfrm flipH="1">
            <a:off x="3189241" y="4648200"/>
            <a:ext cx="811259" cy="6969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85" idx="1"/>
            <a:endCxn id="58" idx="2"/>
          </p:cNvCxnSpPr>
          <p:nvPr/>
        </p:nvCxnSpPr>
        <p:spPr>
          <a:xfrm flipH="1" flipV="1">
            <a:off x="2133600" y="2247900"/>
            <a:ext cx="1535159" cy="430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7" idx="3"/>
            <a:endCxn id="81" idx="6"/>
          </p:cNvCxnSpPr>
          <p:nvPr/>
        </p:nvCxnSpPr>
        <p:spPr>
          <a:xfrm flipH="1">
            <a:off x="4038600" y="3951241"/>
            <a:ext cx="315959" cy="6588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5105400" y="3810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/>
          <p:cNvSpPr/>
          <p:nvPr/>
        </p:nvSpPr>
        <p:spPr>
          <a:xfrm>
            <a:off x="5067300" y="3758428"/>
            <a:ext cx="152400" cy="15240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31033" y="3821159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240260" y="3822032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581400" y="2609004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040380" y="2133600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A634F9C-EBE6-F9AA-2650-8117BFFE4A6E}"/>
              </a:ext>
            </a:extLst>
          </p:cNvPr>
          <p:cNvCxnSpPr>
            <a:cxnSpLocks/>
          </p:cNvCxnSpPr>
          <p:nvPr/>
        </p:nvCxnSpPr>
        <p:spPr>
          <a:xfrm flipH="1">
            <a:off x="674641" y="2865437"/>
            <a:ext cx="365218" cy="1031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2F0C1F6-48D2-7A07-B69B-8BD8F8C99B20}"/>
              </a:ext>
            </a:extLst>
          </p:cNvPr>
          <p:cNvCxnSpPr>
            <a:cxnSpLocks/>
          </p:cNvCxnSpPr>
          <p:nvPr/>
        </p:nvCxnSpPr>
        <p:spPr>
          <a:xfrm flipH="1">
            <a:off x="1028700" y="2247900"/>
            <a:ext cx="1104900" cy="59059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E2B035BF-D920-A349-FFA6-3BB89A4CC749}"/>
              </a:ext>
            </a:extLst>
          </p:cNvPr>
          <p:cNvSpPr/>
          <p:nvPr/>
        </p:nvSpPr>
        <p:spPr>
          <a:xfrm>
            <a:off x="946267" y="2752667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F1EF01-5DB6-3893-F4BC-EC8F1229196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733800" y="2705100"/>
            <a:ext cx="492619" cy="55802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5D7F3C6B-C4B3-A5F4-8B91-CAE4BDDC0628}"/>
              </a:ext>
            </a:extLst>
          </p:cNvPr>
          <p:cNvSpPr/>
          <p:nvPr/>
        </p:nvSpPr>
        <p:spPr>
          <a:xfrm>
            <a:off x="4188319" y="3263129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D76C55-927E-E44B-267F-89F18CDEC39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253360" y="3328170"/>
            <a:ext cx="128140" cy="5580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48E5E38-B5CF-B407-D747-73E7526FDC5C}"/>
              </a:ext>
            </a:extLst>
          </p:cNvPr>
          <p:cNvSpPr/>
          <p:nvPr/>
        </p:nvSpPr>
        <p:spPr>
          <a:xfrm>
            <a:off x="4088830" y="3193974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320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8" grpId="0" animBg="1"/>
      <p:bldP spid="52" grpId="0" animBg="1"/>
      <p:bldP spid="62" grpId="0" animBg="1"/>
      <p:bldP spid="65" grpId="0" animBg="1"/>
      <p:bldP spid="41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E7D7B-408B-AA74-A8FC-0DB304B488A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733800" y="2705100"/>
            <a:ext cx="492619" cy="55802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C06E6A2-FA5D-1DC4-BFDA-BB7CB456F2CD}"/>
              </a:ext>
            </a:extLst>
          </p:cNvPr>
          <p:cNvSpPr/>
          <p:nvPr/>
        </p:nvSpPr>
        <p:spPr>
          <a:xfrm>
            <a:off x="4188319" y="3263129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6A5882-8309-A210-53A1-BE8217EFF7FF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4253360" y="3328170"/>
            <a:ext cx="128140" cy="5580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3E7132-F9A5-BF26-DF3A-613B5ED648EE}"/>
              </a:ext>
            </a:extLst>
          </p:cNvPr>
          <p:cNvCxnSpPr>
            <a:cxnSpLocks/>
          </p:cNvCxnSpPr>
          <p:nvPr/>
        </p:nvCxnSpPr>
        <p:spPr>
          <a:xfrm flipH="1">
            <a:off x="674641" y="2865437"/>
            <a:ext cx="365218" cy="1031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C061FCC-49DB-012E-7E29-F5720AB00B7B}"/>
              </a:ext>
            </a:extLst>
          </p:cNvPr>
          <p:cNvCxnSpPr>
            <a:cxnSpLocks/>
          </p:cNvCxnSpPr>
          <p:nvPr/>
        </p:nvCxnSpPr>
        <p:spPr>
          <a:xfrm flipH="1">
            <a:off x="1028700" y="2247900"/>
            <a:ext cx="1104900" cy="59059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</a:t>
            </a:r>
            <a:r>
              <a:rPr lang="en-US" sz="3200" b="1" dirty="0">
                <a:solidFill>
                  <a:srgbClr val="7030A0"/>
                </a:solidFill>
              </a:rPr>
              <a:t>compute</a:t>
            </a:r>
            <a:r>
              <a:rPr lang="en-US" sz="3200" b="1" dirty="0"/>
              <a:t> the upper tangent ?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8DD1E-4E55-244F-8F3B-33AE78B8A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28700" y="281386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81" idx="4"/>
            <a:endCxn id="50" idx="7"/>
          </p:cNvCxnSpPr>
          <p:nvPr/>
        </p:nvCxnSpPr>
        <p:spPr>
          <a:xfrm flipH="1">
            <a:off x="3189241" y="4648200"/>
            <a:ext cx="811259" cy="6969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85" idx="1"/>
            <a:endCxn id="58" idx="2"/>
          </p:cNvCxnSpPr>
          <p:nvPr/>
        </p:nvCxnSpPr>
        <p:spPr>
          <a:xfrm flipH="1" flipV="1">
            <a:off x="2133600" y="2247900"/>
            <a:ext cx="1535159" cy="430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7" idx="3"/>
            <a:endCxn id="81" idx="6"/>
          </p:cNvCxnSpPr>
          <p:nvPr/>
        </p:nvCxnSpPr>
        <p:spPr>
          <a:xfrm flipH="1">
            <a:off x="4038600" y="3951241"/>
            <a:ext cx="315959" cy="6588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5105400" y="3810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cxnSpLocks/>
            <a:stCxn id="116" idx="2"/>
          </p:cNvCxnSpPr>
          <p:nvPr/>
        </p:nvCxnSpPr>
        <p:spPr>
          <a:xfrm flipH="1" flipV="1">
            <a:off x="1066800" y="1678821"/>
            <a:ext cx="4038600" cy="216927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/>
          <p:cNvSpPr/>
          <p:nvPr/>
        </p:nvSpPr>
        <p:spPr>
          <a:xfrm>
            <a:off x="5067300" y="3758428"/>
            <a:ext cx="152400" cy="15240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0" y="1828800"/>
            <a:ext cx="10668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Tool </a:t>
            </a:r>
            <a:r>
              <a:rPr lang="en-US" sz="2400" b="1" dirty="0">
                <a:solidFill>
                  <a:srgbClr val="00B0F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209668" y="1916668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668" y="1916668"/>
                <a:ext cx="34971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Oval 86">
            <a:extLst>
              <a:ext uri="{FF2B5EF4-FFF2-40B4-BE49-F238E27FC236}">
                <a16:creationId xmlns:a16="http://schemas.microsoft.com/office/drawing/2014/main" id="{4DE68AF0-A0D2-D141-B8F5-31D4197C16D6}"/>
              </a:ext>
            </a:extLst>
          </p:cNvPr>
          <p:cNvSpPr/>
          <p:nvPr/>
        </p:nvSpPr>
        <p:spPr>
          <a:xfrm>
            <a:off x="531033" y="3821159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498DA32-94BC-4042-9674-EBEDF815021B}"/>
              </a:ext>
            </a:extLst>
          </p:cNvPr>
          <p:cNvSpPr/>
          <p:nvPr/>
        </p:nvSpPr>
        <p:spPr>
          <a:xfrm>
            <a:off x="4240260" y="3822032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13D3023-9F69-B440-A3F1-705FAB3B6551}"/>
              </a:ext>
            </a:extLst>
          </p:cNvPr>
          <p:cNvSpPr/>
          <p:nvPr/>
        </p:nvSpPr>
        <p:spPr>
          <a:xfrm>
            <a:off x="2040380" y="2133600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48234A5-65C1-8142-9789-F15DB3536D3F}"/>
              </a:ext>
            </a:extLst>
          </p:cNvPr>
          <p:cNvSpPr/>
          <p:nvPr/>
        </p:nvSpPr>
        <p:spPr>
          <a:xfrm>
            <a:off x="937984" y="2748385"/>
            <a:ext cx="228600" cy="2165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227204F-7F94-524D-A0BB-8EEE087E0227}"/>
                  </a:ext>
                </a:extLst>
              </p:cNvPr>
              <p:cNvSpPr txBox="1"/>
              <p:nvPr/>
            </p:nvSpPr>
            <p:spPr>
              <a:xfrm>
                <a:off x="3701604" y="2320059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227204F-7F94-524D-A0BB-8EEE087E0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604" y="2320059"/>
                <a:ext cx="369588" cy="369332"/>
              </a:xfrm>
              <a:prstGeom prst="rect">
                <a:avLst/>
              </a:prstGeom>
              <a:blipFill>
                <a:blip r:embed="rId7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7358D6C-9A1E-BB4E-97D6-DC1C5E1692C0}"/>
                  </a:ext>
                </a:extLst>
              </p:cNvPr>
              <p:cNvSpPr txBox="1"/>
              <p:nvPr/>
            </p:nvSpPr>
            <p:spPr>
              <a:xfrm>
                <a:off x="4343400" y="3922741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7358D6C-9A1E-BB4E-97D6-DC1C5E169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922741"/>
                <a:ext cx="35163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606631A-D406-EA4A-B7E3-517B63961F89}"/>
                  </a:ext>
                </a:extLst>
              </p:cNvPr>
              <p:cNvSpPr txBox="1"/>
              <p:nvPr/>
            </p:nvSpPr>
            <p:spPr>
              <a:xfrm>
                <a:off x="266363" y="3712906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606631A-D406-EA4A-B7E3-517B63961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63" y="3712906"/>
                <a:ext cx="3345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val 97">
            <a:extLst>
              <a:ext uri="{FF2B5EF4-FFF2-40B4-BE49-F238E27FC236}">
                <a16:creationId xmlns:a16="http://schemas.microsoft.com/office/drawing/2014/main" id="{C94D9808-956F-C846-A8A1-5E9BB7AD3380}"/>
              </a:ext>
            </a:extLst>
          </p:cNvPr>
          <p:cNvSpPr/>
          <p:nvPr/>
        </p:nvSpPr>
        <p:spPr>
          <a:xfrm>
            <a:off x="3594870" y="2615897"/>
            <a:ext cx="228600" cy="2165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400A2F4-D169-2D74-4830-10EAA1375877}"/>
              </a:ext>
            </a:extLst>
          </p:cNvPr>
          <p:cNvSpPr/>
          <p:nvPr/>
        </p:nvSpPr>
        <p:spPr>
          <a:xfrm>
            <a:off x="946267" y="2752667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5C9704F-2952-89BB-4CFE-37169D3389DE}"/>
                  </a:ext>
                </a:extLst>
              </p:cNvPr>
              <p:cNvSpPr txBox="1"/>
              <p:nvPr/>
            </p:nvSpPr>
            <p:spPr>
              <a:xfrm>
                <a:off x="717089" y="2450068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5C9704F-2952-89BB-4CFE-37169D338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89" y="2450068"/>
                <a:ext cx="41421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53A50523-4AFF-3340-BEDF-C47CFF2A7536}"/>
              </a:ext>
            </a:extLst>
          </p:cNvPr>
          <p:cNvSpPr/>
          <p:nvPr/>
        </p:nvSpPr>
        <p:spPr>
          <a:xfrm>
            <a:off x="3581400" y="2609004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A65A692-F670-5093-3EB4-3ABD9944418E}"/>
                  </a:ext>
                </a:extLst>
              </p:cNvPr>
              <p:cNvSpPr/>
              <p:nvPr/>
            </p:nvSpPr>
            <p:spPr>
              <a:xfrm>
                <a:off x="5916322" y="1770158"/>
                <a:ext cx="3227678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) time to find upper tangent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A65A692-F670-5093-3EB4-3ABD99444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22" y="1770158"/>
                <a:ext cx="3227678" cy="369332"/>
              </a:xfrm>
              <a:prstGeom prst="rect">
                <a:avLst/>
              </a:prstGeom>
              <a:blipFill>
                <a:blip r:embed="rId11"/>
                <a:stretch>
                  <a:fillRect l="-1507" t="-6349" r="-37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ultiply 6">
            <a:extLst>
              <a:ext uri="{FF2B5EF4-FFF2-40B4-BE49-F238E27FC236}">
                <a16:creationId xmlns:a16="http://schemas.microsoft.com/office/drawing/2014/main" id="{5B849633-EF83-71E0-D2E5-951B327D1423}"/>
              </a:ext>
            </a:extLst>
          </p:cNvPr>
          <p:cNvSpPr/>
          <p:nvPr/>
        </p:nvSpPr>
        <p:spPr>
          <a:xfrm>
            <a:off x="1886880" y="1555854"/>
            <a:ext cx="468359" cy="462733"/>
          </a:xfrm>
          <a:prstGeom prst="mathMultiply">
            <a:avLst>
              <a:gd name="adj1" fmla="val 1204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FC587C6D-3C2D-EB0E-2542-4A78252CCB52}"/>
              </a:ext>
            </a:extLst>
          </p:cNvPr>
          <p:cNvSpPr/>
          <p:nvPr/>
        </p:nvSpPr>
        <p:spPr>
          <a:xfrm>
            <a:off x="5818140" y="3276600"/>
            <a:ext cx="3325860" cy="1066800"/>
          </a:xfrm>
          <a:prstGeom prst="cloudCallout">
            <a:avLst>
              <a:gd name="adj1" fmla="val 36030"/>
              <a:gd name="adj2" fmla="val 6689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Can’t we improve this this time complexity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ounded Rectangle 65">
            <a:extLst>
              <a:ext uri="{FF2B5EF4-FFF2-40B4-BE49-F238E27FC236}">
                <a16:creationId xmlns:a16="http://schemas.microsoft.com/office/drawing/2014/main" id="{DD54D2C1-C55A-4629-550C-C1A28BF9C596}"/>
              </a:ext>
            </a:extLst>
          </p:cNvPr>
          <p:cNvSpPr/>
          <p:nvPr/>
        </p:nvSpPr>
        <p:spPr>
          <a:xfrm>
            <a:off x="5334000" y="4648200"/>
            <a:ext cx="3733800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Indeed, using careful insight in the convex hull structure.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6F7FF-3EC6-06D2-5D34-64FFC07BA785}"/>
              </a:ext>
            </a:extLst>
          </p:cNvPr>
          <p:cNvSpPr txBox="1"/>
          <p:nvPr/>
        </p:nvSpPr>
        <p:spPr>
          <a:xfrm>
            <a:off x="4837517" y="5467905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Watch the next slides slowly and attentively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8DE09E4-E1D6-AF00-D166-390827FEADB0}"/>
              </a:ext>
            </a:extLst>
          </p:cNvPr>
          <p:cNvSpPr/>
          <p:nvPr/>
        </p:nvSpPr>
        <p:spPr>
          <a:xfrm>
            <a:off x="4088830" y="3193974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3F47D6-4852-37B0-1068-1462CF132BFE}"/>
                  </a:ext>
                </a:extLst>
              </p:cNvPr>
              <p:cNvSpPr txBox="1"/>
              <p:nvPr/>
            </p:nvSpPr>
            <p:spPr>
              <a:xfrm>
                <a:off x="4193275" y="2975647"/>
                <a:ext cx="3764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3F47D6-4852-37B0-1068-1462CF132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275" y="2975647"/>
                <a:ext cx="3764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5929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92" grpId="0" animBg="1"/>
      <p:bldP spid="93" grpId="0" animBg="1"/>
      <p:bldP spid="93" grpId="1" animBg="1"/>
      <p:bldP spid="98" grpId="0" animBg="1"/>
      <p:bldP spid="98" grpId="1" animBg="1"/>
      <p:bldP spid="5" grpId="0" animBg="1"/>
      <p:bldP spid="7" grpId="0" animBg="1"/>
      <p:bldP spid="8" grpId="0" animBg="1"/>
      <p:bldP spid="9" grpId="0" animBg="1"/>
      <p:bldP spid="9" grpId="1" animBg="1"/>
      <p:bldP spid="10" grpId="0"/>
      <p:bldP spid="10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33CA00-6A98-0BDD-BCB7-05F5BF8877C4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4253360" y="3328170"/>
            <a:ext cx="128140" cy="5580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F9444F-87F8-8FA5-0E94-3F63C802E855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733800" y="2705100"/>
            <a:ext cx="492619" cy="55802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85" idx="1"/>
            <a:endCxn id="58" idx="2"/>
          </p:cNvCxnSpPr>
          <p:nvPr/>
        </p:nvCxnSpPr>
        <p:spPr>
          <a:xfrm flipH="1" flipV="1">
            <a:off x="2133600" y="2247900"/>
            <a:ext cx="1535159" cy="430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B41883D-9DCD-AAC2-BA8E-44986791D9B7}"/>
              </a:ext>
            </a:extLst>
          </p:cNvPr>
          <p:cNvCxnSpPr>
            <a:cxnSpLocks/>
          </p:cNvCxnSpPr>
          <p:nvPr/>
        </p:nvCxnSpPr>
        <p:spPr>
          <a:xfrm flipH="1">
            <a:off x="674641" y="2865437"/>
            <a:ext cx="365218" cy="1031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973BF61-4089-94C4-7FE1-041A194E1CDB}"/>
              </a:ext>
            </a:extLst>
          </p:cNvPr>
          <p:cNvSpPr/>
          <p:nvPr/>
        </p:nvSpPr>
        <p:spPr>
          <a:xfrm>
            <a:off x="533400" y="3810000"/>
            <a:ext cx="228600" cy="2165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89F4D2-BF57-4EC7-8DD9-F812E212140B}"/>
              </a:ext>
            </a:extLst>
          </p:cNvPr>
          <p:cNvSpPr/>
          <p:nvPr/>
        </p:nvSpPr>
        <p:spPr>
          <a:xfrm>
            <a:off x="3594870" y="2615731"/>
            <a:ext cx="228600" cy="2165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630290B-0294-1F10-1C36-804A48CE691F}"/>
              </a:ext>
            </a:extLst>
          </p:cNvPr>
          <p:cNvCxnSpPr>
            <a:cxnSpLocks/>
          </p:cNvCxnSpPr>
          <p:nvPr/>
        </p:nvCxnSpPr>
        <p:spPr>
          <a:xfrm flipH="1">
            <a:off x="1028700" y="2247900"/>
            <a:ext cx="1104900" cy="59059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BCC2963-6F00-05B0-4044-885DA1F6F930}"/>
              </a:ext>
            </a:extLst>
          </p:cNvPr>
          <p:cNvSpPr/>
          <p:nvPr/>
        </p:nvSpPr>
        <p:spPr>
          <a:xfrm>
            <a:off x="3594870" y="2606946"/>
            <a:ext cx="228600" cy="2165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4C3DDA-4913-BFD9-BCBD-6FFD85E2A3DE}"/>
              </a:ext>
            </a:extLst>
          </p:cNvPr>
          <p:cNvSpPr/>
          <p:nvPr/>
        </p:nvSpPr>
        <p:spPr>
          <a:xfrm>
            <a:off x="939030" y="2728182"/>
            <a:ext cx="228600" cy="2165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</a:t>
            </a:r>
            <a:r>
              <a:rPr lang="en-US" sz="3200" b="1" dirty="0">
                <a:solidFill>
                  <a:srgbClr val="7030A0"/>
                </a:solidFill>
              </a:rPr>
              <a:t>compute</a:t>
            </a:r>
            <a:r>
              <a:rPr lang="en-US" sz="3200" b="1" dirty="0"/>
              <a:t> the upper tangent ?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DEF0AF5C-16CD-0B4E-84E7-FE3F3D2068E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91378327"/>
                  </p:ext>
                </p:extLst>
              </p:nvPr>
            </p:nvGraphicFramePr>
            <p:xfrm>
              <a:off x="5562600" y="1594832"/>
              <a:ext cx="3200400" cy="376208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2859818723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697500504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01283508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1875389109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728333010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3379682736"/>
                        </a:ext>
                      </a:extLst>
                    </a:gridCol>
                  </a:tblGrid>
                  <a:tr h="37620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26334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DEF0AF5C-16CD-0B4E-84E7-FE3F3D2068E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91378327"/>
                  </p:ext>
                </p:extLst>
              </p:nvPr>
            </p:nvGraphicFramePr>
            <p:xfrm>
              <a:off x="5562600" y="1594832"/>
              <a:ext cx="3200400" cy="376208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2859818723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697500504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01283508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1875389109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728333010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3379682736"/>
                        </a:ext>
                      </a:extLst>
                    </a:gridCol>
                  </a:tblGrid>
                  <a:tr h="3762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36" t="-1587" r="-5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299" t="-1587" r="-40574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587" r="-30113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587" r="-20113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4598" t="-1587" r="-103448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8864" t="-1587" r="-2273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26334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28700" y="281386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81" idx="4"/>
            <a:endCxn id="50" idx="7"/>
          </p:cNvCxnSpPr>
          <p:nvPr/>
        </p:nvCxnSpPr>
        <p:spPr>
          <a:xfrm flipH="1">
            <a:off x="3189241" y="4648200"/>
            <a:ext cx="811259" cy="6969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7" idx="3"/>
            <a:endCxn id="81" idx="6"/>
          </p:cNvCxnSpPr>
          <p:nvPr/>
        </p:nvCxnSpPr>
        <p:spPr>
          <a:xfrm flipH="1">
            <a:off x="4038600" y="3951241"/>
            <a:ext cx="315959" cy="6588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5105400" y="3810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cxnSpLocks/>
            <a:stCxn id="116" idx="2"/>
          </p:cNvCxnSpPr>
          <p:nvPr/>
        </p:nvCxnSpPr>
        <p:spPr>
          <a:xfrm flipH="1" flipV="1">
            <a:off x="18924" y="1092640"/>
            <a:ext cx="5086476" cy="275546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105400" y="373380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733800"/>
                <a:ext cx="368626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/>
          <p:cNvSpPr/>
          <p:nvPr/>
        </p:nvSpPr>
        <p:spPr>
          <a:xfrm>
            <a:off x="5067300" y="3758428"/>
            <a:ext cx="152400" cy="15240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209668" y="1916668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668" y="1916668"/>
                <a:ext cx="34971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Oval 86">
            <a:extLst>
              <a:ext uri="{FF2B5EF4-FFF2-40B4-BE49-F238E27FC236}">
                <a16:creationId xmlns:a16="http://schemas.microsoft.com/office/drawing/2014/main" id="{4DE68AF0-A0D2-D141-B8F5-31D4197C16D6}"/>
              </a:ext>
            </a:extLst>
          </p:cNvPr>
          <p:cNvSpPr/>
          <p:nvPr/>
        </p:nvSpPr>
        <p:spPr>
          <a:xfrm>
            <a:off x="531033" y="3821159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498DA32-94BC-4042-9674-EBEDF815021B}"/>
              </a:ext>
            </a:extLst>
          </p:cNvPr>
          <p:cNvSpPr/>
          <p:nvPr/>
        </p:nvSpPr>
        <p:spPr>
          <a:xfrm>
            <a:off x="4240260" y="3822032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3A50523-4AFF-3340-BEDF-C47CFF2A7536}"/>
              </a:ext>
            </a:extLst>
          </p:cNvPr>
          <p:cNvSpPr/>
          <p:nvPr/>
        </p:nvSpPr>
        <p:spPr>
          <a:xfrm>
            <a:off x="3581400" y="2609004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13D3023-9F69-B440-A3F1-705FAB3B6551}"/>
              </a:ext>
            </a:extLst>
          </p:cNvPr>
          <p:cNvSpPr/>
          <p:nvPr/>
        </p:nvSpPr>
        <p:spPr>
          <a:xfrm>
            <a:off x="2040380" y="2133600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227204F-7F94-524D-A0BB-8EEE087E0227}"/>
                  </a:ext>
                </a:extLst>
              </p:cNvPr>
              <p:cNvSpPr txBox="1"/>
              <p:nvPr/>
            </p:nvSpPr>
            <p:spPr>
              <a:xfrm>
                <a:off x="3701604" y="2320059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227204F-7F94-524D-A0BB-8EEE087E0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604" y="2320059"/>
                <a:ext cx="369588" cy="369332"/>
              </a:xfrm>
              <a:prstGeom prst="rect">
                <a:avLst/>
              </a:prstGeom>
              <a:blipFill>
                <a:blip r:embed="rId8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7358D6C-9A1E-BB4E-97D6-DC1C5E1692C0}"/>
                  </a:ext>
                </a:extLst>
              </p:cNvPr>
              <p:cNvSpPr txBox="1"/>
              <p:nvPr/>
            </p:nvSpPr>
            <p:spPr>
              <a:xfrm>
                <a:off x="4343400" y="3922741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7358D6C-9A1E-BB4E-97D6-DC1C5E169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922741"/>
                <a:ext cx="35163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606631A-D406-EA4A-B7E3-517B63961F89}"/>
                  </a:ext>
                </a:extLst>
              </p:cNvPr>
              <p:cNvSpPr txBox="1"/>
              <p:nvPr/>
            </p:nvSpPr>
            <p:spPr>
              <a:xfrm>
                <a:off x="266363" y="3712906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606631A-D406-EA4A-B7E3-517B63961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63" y="3712906"/>
                <a:ext cx="33457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Curved Down Arrow 99">
            <a:extLst>
              <a:ext uri="{FF2B5EF4-FFF2-40B4-BE49-F238E27FC236}">
                <a16:creationId xmlns:a16="http://schemas.microsoft.com/office/drawing/2014/main" id="{74279E5D-FDD1-864A-B231-E30CD4BF2A98}"/>
              </a:ext>
            </a:extLst>
          </p:cNvPr>
          <p:cNvSpPr/>
          <p:nvPr/>
        </p:nvSpPr>
        <p:spPr>
          <a:xfrm flipH="1">
            <a:off x="1551968" y="3044360"/>
            <a:ext cx="2114550" cy="815227"/>
          </a:xfrm>
          <a:prstGeom prst="curved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29BB1E-3CE2-9742-ABB0-B627FD6930EB}"/>
              </a:ext>
            </a:extLst>
          </p:cNvPr>
          <p:cNvCxnSpPr>
            <a:cxnSpLocks/>
          </p:cNvCxnSpPr>
          <p:nvPr/>
        </p:nvCxnSpPr>
        <p:spPr>
          <a:xfrm>
            <a:off x="5562600" y="1295400"/>
            <a:ext cx="3200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Down Arrow 51">
            <a:extLst>
              <a:ext uri="{FF2B5EF4-FFF2-40B4-BE49-F238E27FC236}">
                <a16:creationId xmlns:a16="http://schemas.microsoft.com/office/drawing/2014/main" id="{97C968BE-8BEE-144F-B801-89E466780081}"/>
              </a:ext>
            </a:extLst>
          </p:cNvPr>
          <p:cNvSpPr/>
          <p:nvPr/>
        </p:nvSpPr>
        <p:spPr>
          <a:xfrm>
            <a:off x="7772400" y="1095156"/>
            <a:ext cx="349711" cy="47010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86C27B0-A17E-1A4E-87D7-5EE1A5F7C85B}"/>
              </a:ext>
            </a:extLst>
          </p:cNvPr>
          <p:cNvCxnSpPr>
            <a:cxnSpLocks/>
          </p:cNvCxnSpPr>
          <p:nvPr/>
        </p:nvCxnSpPr>
        <p:spPr>
          <a:xfrm>
            <a:off x="5562600" y="1295400"/>
            <a:ext cx="1600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8C1111D-FB60-3446-BCF8-76E7ECA274C5}"/>
              </a:ext>
            </a:extLst>
          </p:cNvPr>
          <p:cNvSpPr/>
          <p:nvPr/>
        </p:nvSpPr>
        <p:spPr>
          <a:xfrm>
            <a:off x="7162800" y="1599778"/>
            <a:ext cx="1600200" cy="376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47045EA-1773-2183-968B-1486FCAF1E74}"/>
              </a:ext>
            </a:extLst>
          </p:cNvPr>
          <p:cNvSpPr/>
          <p:nvPr/>
        </p:nvSpPr>
        <p:spPr>
          <a:xfrm>
            <a:off x="939030" y="2732069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04A7DA4-2640-57B6-7546-18D2E0D82226}"/>
                  </a:ext>
                </a:extLst>
              </p:cNvPr>
              <p:cNvSpPr txBox="1"/>
              <p:nvPr/>
            </p:nvSpPr>
            <p:spPr>
              <a:xfrm>
                <a:off x="717089" y="2450068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04A7DA4-2640-57B6-7546-18D2E0D82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89" y="2450068"/>
                <a:ext cx="41421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ultiply 2">
            <a:extLst>
              <a:ext uri="{FF2B5EF4-FFF2-40B4-BE49-F238E27FC236}">
                <a16:creationId xmlns:a16="http://schemas.microsoft.com/office/drawing/2014/main" id="{FD18178A-20D7-E043-2078-4DFE2DEA785A}"/>
              </a:ext>
            </a:extLst>
          </p:cNvPr>
          <p:cNvSpPr/>
          <p:nvPr/>
        </p:nvSpPr>
        <p:spPr>
          <a:xfrm>
            <a:off x="1970041" y="1555854"/>
            <a:ext cx="468359" cy="462733"/>
          </a:xfrm>
          <a:prstGeom prst="mathMultiply">
            <a:avLst>
              <a:gd name="adj1" fmla="val 1204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id="{573D597A-E021-B1DC-00DC-A406ADF1FFAD}"/>
              </a:ext>
            </a:extLst>
          </p:cNvPr>
          <p:cNvSpPr/>
          <p:nvPr/>
        </p:nvSpPr>
        <p:spPr>
          <a:xfrm>
            <a:off x="421332" y="2622923"/>
            <a:ext cx="468359" cy="462733"/>
          </a:xfrm>
          <a:prstGeom prst="mathMultiply">
            <a:avLst>
              <a:gd name="adj1" fmla="val 1204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>
            <a:extLst>
              <a:ext uri="{FF2B5EF4-FFF2-40B4-BE49-F238E27FC236}">
                <a16:creationId xmlns:a16="http://schemas.microsoft.com/office/drawing/2014/main" id="{00AE7BB9-4EEC-D4D0-42B3-F9DD7B6C65AD}"/>
              </a:ext>
            </a:extLst>
          </p:cNvPr>
          <p:cNvSpPr/>
          <p:nvPr/>
        </p:nvSpPr>
        <p:spPr>
          <a:xfrm>
            <a:off x="-76200" y="3652067"/>
            <a:ext cx="468359" cy="462733"/>
          </a:xfrm>
          <a:prstGeom prst="mathMultiply">
            <a:avLst>
              <a:gd name="adj1" fmla="val 1204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B6C7DB-7AE9-8EA0-0666-6FE63081696C}"/>
              </a:ext>
            </a:extLst>
          </p:cNvPr>
          <p:cNvCxnSpPr>
            <a:cxnSpLocks/>
            <a:stCxn id="116" idx="2"/>
          </p:cNvCxnSpPr>
          <p:nvPr/>
        </p:nvCxnSpPr>
        <p:spPr>
          <a:xfrm flipH="1" flipV="1">
            <a:off x="10266" y="2579091"/>
            <a:ext cx="5095134" cy="126900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B70C9D2-6EA5-8AFB-A682-9E6F663564C2}"/>
              </a:ext>
            </a:extLst>
          </p:cNvPr>
          <p:cNvSpPr txBox="1"/>
          <p:nvPr/>
        </p:nvSpPr>
        <p:spPr>
          <a:xfrm>
            <a:off x="457200" y="5562600"/>
            <a:ext cx="370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</a:t>
            </a:r>
            <a:r>
              <a:rPr lang="en-US" b="1" dirty="0">
                <a:solidFill>
                  <a:srgbClr val="7030A0"/>
                </a:solidFill>
              </a:rPr>
              <a:t>convexity</a:t>
            </a:r>
            <a:r>
              <a:rPr lang="en-US" dirty="0"/>
              <a:t> of the hull, show that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34772A-1E59-2EDE-4F75-AD8CCDBBFEF2}"/>
                  </a:ext>
                </a:extLst>
              </p:cNvPr>
              <p:cNvSpPr txBox="1"/>
              <p:nvPr/>
            </p:nvSpPr>
            <p:spPr>
              <a:xfrm>
                <a:off x="889691" y="5931932"/>
                <a:ext cx="2658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lies above line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34772A-1E59-2EDE-4F75-AD8CCDBBF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91" y="5931932"/>
                <a:ext cx="2658548" cy="369332"/>
              </a:xfrm>
              <a:prstGeom prst="rect">
                <a:avLst/>
              </a:prstGeom>
              <a:blipFill>
                <a:blip r:embed="rId12"/>
                <a:stretch>
                  <a:fillRect l="-1606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404A8F-2A2C-9980-68C3-73E24D10FBB4}"/>
                  </a:ext>
                </a:extLst>
              </p:cNvPr>
              <p:cNvSpPr txBox="1"/>
              <p:nvPr/>
            </p:nvSpPr>
            <p:spPr>
              <a:xfrm>
                <a:off x="894173" y="6260941"/>
                <a:ext cx="622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other neighbor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(in this case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) lies below line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404A8F-2A2C-9980-68C3-73E24D10F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73" y="6260941"/>
                <a:ext cx="6221447" cy="369332"/>
              </a:xfrm>
              <a:prstGeom prst="rect">
                <a:avLst/>
              </a:prstGeom>
              <a:blipFill>
                <a:blip r:embed="rId13"/>
                <a:stretch>
                  <a:fillRect l="-686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1CF99EF1-8FB3-8799-A102-CBA6E135BF04}"/>
              </a:ext>
            </a:extLst>
          </p:cNvPr>
          <p:cNvSpPr/>
          <p:nvPr/>
        </p:nvSpPr>
        <p:spPr>
          <a:xfrm>
            <a:off x="4876800" y="6247137"/>
            <a:ext cx="2286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FC5F36-2FB9-2D37-3983-BFC3D35A9C88}"/>
              </a:ext>
            </a:extLst>
          </p:cNvPr>
          <p:cNvSpPr/>
          <p:nvPr/>
        </p:nvSpPr>
        <p:spPr>
          <a:xfrm>
            <a:off x="3507898" y="6324600"/>
            <a:ext cx="2286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7A0A5D-7528-C397-98FF-9E82BAF60D6F}"/>
                  </a:ext>
                </a:extLst>
              </p:cNvPr>
              <p:cNvSpPr txBox="1"/>
              <p:nvPr/>
            </p:nvSpPr>
            <p:spPr>
              <a:xfrm>
                <a:off x="5532209" y="2183526"/>
                <a:ext cx="23791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Consider successor of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7A0A5D-7528-C397-98FF-9E82BAF60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209" y="2183526"/>
                <a:ext cx="2379113" cy="369332"/>
              </a:xfrm>
              <a:prstGeom prst="rect">
                <a:avLst/>
              </a:prstGeom>
              <a:blipFill>
                <a:blip r:embed="rId14"/>
                <a:stretch>
                  <a:fillRect l="-230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C17D6C8-D6DA-5B86-B684-A428B3BA858C}"/>
              </a:ext>
            </a:extLst>
          </p:cNvPr>
          <p:cNvSpPr txBox="1"/>
          <p:nvPr/>
        </p:nvSpPr>
        <p:spPr>
          <a:xfrm>
            <a:off x="591671" y="5685847"/>
            <a:ext cx="219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Continuing like this …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B28499B-524B-C4D7-4B8E-60CDEDA757D0}"/>
                  </a:ext>
                </a:extLst>
              </p:cNvPr>
              <p:cNvSpPr txBox="1"/>
              <p:nvPr/>
            </p:nvSpPr>
            <p:spPr>
              <a:xfrm>
                <a:off x="2705100" y="5695275"/>
                <a:ext cx="4968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 can discard all points of upper hull that follow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B28499B-524B-C4D7-4B8E-60CDEDA75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00" y="5695275"/>
                <a:ext cx="4968155" cy="369332"/>
              </a:xfrm>
              <a:prstGeom prst="rect">
                <a:avLst/>
              </a:prstGeom>
              <a:blipFill>
                <a:blip r:embed="rId15"/>
                <a:stretch>
                  <a:fillRect l="-1104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C5EC0A3E-B2C7-FBC4-BC4E-72D30D30E32A}"/>
              </a:ext>
            </a:extLst>
          </p:cNvPr>
          <p:cNvSpPr/>
          <p:nvPr/>
        </p:nvSpPr>
        <p:spPr>
          <a:xfrm>
            <a:off x="4188319" y="3263129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C94E1C-ED1A-97AE-2A13-019B270B23CF}"/>
              </a:ext>
            </a:extLst>
          </p:cNvPr>
          <p:cNvSpPr/>
          <p:nvPr/>
        </p:nvSpPr>
        <p:spPr>
          <a:xfrm>
            <a:off x="4088830" y="3193974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0DACB7-7C32-13BD-95BE-B5F467D594D7}"/>
                  </a:ext>
                </a:extLst>
              </p:cNvPr>
              <p:cNvSpPr txBox="1"/>
              <p:nvPr/>
            </p:nvSpPr>
            <p:spPr>
              <a:xfrm>
                <a:off x="4193275" y="2975647"/>
                <a:ext cx="3764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0DACB7-7C32-13BD-95BE-B5F467D59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275" y="2975647"/>
                <a:ext cx="37644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4575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500"/>
                            </p:stCondLst>
                            <p:childTnLst>
                              <p:par>
                                <p:cTn id="1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12" grpId="0" animBg="1"/>
      <p:bldP spid="12" grpId="1" animBg="1"/>
      <p:bldP spid="13" grpId="0" animBg="1"/>
      <p:bldP spid="13" grpId="1" animBg="1"/>
      <p:bldP spid="87" grpId="0" animBg="1"/>
      <p:bldP spid="92" grpId="0" animBg="1"/>
      <p:bldP spid="100" grpId="0" animBg="1"/>
      <p:bldP spid="52" grpId="0" animBg="1"/>
      <p:bldP spid="52" grpId="1" animBg="1"/>
      <p:bldP spid="7" grpId="0" animBg="1"/>
      <p:bldP spid="62" grpId="0" animBg="1"/>
      <p:bldP spid="3" grpId="0" animBg="1"/>
      <p:bldP spid="3" grpId="1" animBg="1"/>
      <p:bldP spid="9" grpId="0" animBg="1"/>
      <p:bldP spid="9" grpId="1" animBg="1"/>
      <p:bldP spid="10" grpId="0" animBg="1"/>
      <p:bldP spid="10" grpId="1" animBg="1"/>
      <p:bldP spid="22" grpId="0"/>
      <p:bldP spid="22" grpId="1"/>
      <p:bldP spid="23" grpId="0"/>
      <p:bldP spid="23" grpId="1"/>
      <p:bldP spid="24" grpId="0"/>
      <p:bldP spid="24" grpId="1"/>
      <p:bldP spid="25" grpId="0" animBg="1"/>
      <p:bldP spid="26" grpId="0" animBg="1"/>
      <p:bldP spid="27" grpId="0"/>
      <p:bldP spid="27" grpId="1"/>
      <p:bldP spid="28" grpId="0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Connector 89"/>
          <p:cNvCxnSpPr>
            <a:stCxn id="77" idx="3"/>
            <a:endCxn id="81" idx="6"/>
          </p:cNvCxnSpPr>
          <p:nvPr/>
        </p:nvCxnSpPr>
        <p:spPr>
          <a:xfrm flipH="1">
            <a:off x="4038600" y="3951241"/>
            <a:ext cx="315959" cy="6588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5F0B54-BAF4-1316-F937-B8D83450A8CA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4253360" y="3328170"/>
            <a:ext cx="128140" cy="5580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DE744F3-FCF2-0F1E-D6A2-2F69C3E38F8D}"/>
              </a:ext>
            </a:extLst>
          </p:cNvPr>
          <p:cNvSpPr/>
          <p:nvPr/>
        </p:nvSpPr>
        <p:spPr>
          <a:xfrm>
            <a:off x="4238018" y="3828645"/>
            <a:ext cx="228600" cy="2165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6">
                <a:extLst>
                  <a:ext uri="{FF2B5EF4-FFF2-40B4-BE49-F238E27FC236}">
                    <a16:creationId xmlns:a16="http://schemas.microsoft.com/office/drawing/2014/main" id="{1DE72999-A38D-C107-404D-E4A9322FC1A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7889657"/>
                  </p:ext>
                </p:extLst>
              </p:nvPr>
            </p:nvGraphicFramePr>
            <p:xfrm>
              <a:off x="5562600" y="1594832"/>
              <a:ext cx="3200400" cy="376208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2859818723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697500504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01283508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1875389109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728333010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3379682736"/>
                        </a:ext>
                      </a:extLst>
                    </a:gridCol>
                  </a:tblGrid>
                  <a:tr h="37620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26334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6">
                <a:extLst>
                  <a:ext uri="{FF2B5EF4-FFF2-40B4-BE49-F238E27FC236}">
                    <a16:creationId xmlns:a16="http://schemas.microsoft.com/office/drawing/2014/main" id="{1DE72999-A38D-C107-404D-E4A9322FC1A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7889657"/>
                  </p:ext>
                </p:extLst>
              </p:nvPr>
            </p:nvGraphicFramePr>
            <p:xfrm>
              <a:off x="5562600" y="1594832"/>
              <a:ext cx="3200400" cy="376208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2859818723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697500504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01283508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1875389109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728333010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3379682736"/>
                        </a:ext>
                      </a:extLst>
                    </a:gridCol>
                  </a:tblGrid>
                  <a:tr h="3762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36" t="-1587" r="-5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299" t="-1587" r="-40574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587" r="-30113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587" r="-20113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4598" t="-1587" r="-103448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8864" t="-1587" r="-2273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263343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B74869-2C57-9775-45EB-FA4B2F9465C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733800" y="2705100"/>
            <a:ext cx="492619" cy="55802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</a:t>
            </a:r>
            <a:r>
              <a:rPr lang="en-US" sz="3200" b="1" dirty="0">
                <a:solidFill>
                  <a:srgbClr val="7030A0"/>
                </a:solidFill>
              </a:rPr>
              <a:t>compute</a:t>
            </a:r>
            <a:r>
              <a:rPr lang="en-US" sz="3200" b="1" dirty="0"/>
              <a:t> the upper tangent ?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15229" y="281580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81" idx="4"/>
            <a:endCxn id="50" idx="7"/>
          </p:cNvCxnSpPr>
          <p:nvPr/>
        </p:nvCxnSpPr>
        <p:spPr>
          <a:xfrm flipH="1">
            <a:off x="3189241" y="4648200"/>
            <a:ext cx="811259" cy="6969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85" idx="1"/>
            <a:endCxn id="58" idx="2"/>
          </p:cNvCxnSpPr>
          <p:nvPr/>
        </p:nvCxnSpPr>
        <p:spPr>
          <a:xfrm flipH="1" flipV="1">
            <a:off x="2133600" y="2247900"/>
            <a:ext cx="1535159" cy="430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5105400" y="3810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cxnSpLocks/>
            <a:stCxn id="116" idx="2"/>
          </p:cNvCxnSpPr>
          <p:nvPr/>
        </p:nvCxnSpPr>
        <p:spPr>
          <a:xfrm flipH="1" flipV="1">
            <a:off x="0" y="533400"/>
            <a:ext cx="5105400" cy="331470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/>
          <p:cNvSpPr/>
          <p:nvPr/>
        </p:nvSpPr>
        <p:spPr>
          <a:xfrm>
            <a:off x="5067300" y="3758428"/>
            <a:ext cx="152400" cy="15240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581400" y="2604890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C35B85-AA71-DC4B-B9F3-E63833537930}"/>
                  </a:ext>
                </a:extLst>
              </p:cNvPr>
              <p:cNvSpPr txBox="1"/>
              <p:nvPr/>
            </p:nvSpPr>
            <p:spPr>
              <a:xfrm>
                <a:off x="2209668" y="1916668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C35B85-AA71-DC4B-B9F3-E63833537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668" y="1916668"/>
                <a:ext cx="34971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73D8BC7-142B-0044-8110-B9247671CA0A}"/>
                  </a:ext>
                </a:extLst>
              </p:cNvPr>
              <p:cNvSpPr txBox="1"/>
              <p:nvPr/>
            </p:nvSpPr>
            <p:spPr>
              <a:xfrm>
                <a:off x="266363" y="3712906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73D8BC7-142B-0044-8110-B9247671C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63" y="3712906"/>
                <a:ext cx="33457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val 77">
            <a:extLst>
              <a:ext uri="{FF2B5EF4-FFF2-40B4-BE49-F238E27FC236}">
                <a16:creationId xmlns:a16="http://schemas.microsoft.com/office/drawing/2014/main" id="{7DD68EE7-1B93-F145-8A54-CBACE5990339}"/>
              </a:ext>
            </a:extLst>
          </p:cNvPr>
          <p:cNvSpPr/>
          <p:nvPr/>
        </p:nvSpPr>
        <p:spPr>
          <a:xfrm>
            <a:off x="4240260" y="3822032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A09DAF-C256-6749-8E87-238A5A246FD9}"/>
                  </a:ext>
                </a:extLst>
              </p:cNvPr>
              <p:cNvSpPr txBox="1"/>
              <p:nvPr/>
            </p:nvSpPr>
            <p:spPr>
              <a:xfrm>
                <a:off x="3701604" y="2320059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A09DAF-C256-6749-8E87-238A5A246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604" y="2320059"/>
                <a:ext cx="369588" cy="369332"/>
              </a:xfrm>
              <a:prstGeom prst="rect">
                <a:avLst/>
              </a:prstGeom>
              <a:blipFill>
                <a:blip r:embed="rId8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Curved Down Arrow 87">
            <a:extLst>
              <a:ext uri="{FF2B5EF4-FFF2-40B4-BE49-F238E27FC236}">
                <a16:creationId xmlns:a16="http://schemas.microsoft.com/office/drawing/2014/main" id="{D9FBFACF-4410-F845-BBE0-4DBC95004BA9}"/>
              </a:ext>
            </a:extLst>
          </p:cNvPr>
          <p:cNvSpPr/>
          <p:nvPr/>
        </p:nvSpPr>
        <p:spPr>
          <a:xfrm flipH="1">
            <a:off x="1551968" y="3044360"/>
            <a:ext cx="2114550" cy="815227"/>
          </a:xfrm>
          <a:prstGeom prst="curved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BEC31E8-9B61-1043-A068-DCFAE8018E05}"/>
                  </a:ext>
                </a:extLst>
              </p:cNvPr>
              <p:cNvSpPr txBox="1"/>
              <p:nvPr/>
            </p:nvSpPr>
            <p:spPr>
              <a:xfrm>
                <a:off x="4343400" y="3922741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BEC31E8-9B61-1043-A068-DCFAE8018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922741"/>
                <a:ext cx="35163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9CDA677-4D55-315B-CE95-38219AFAD734}"/>
              </a:ext>
            </a:extLst>
          </p:cNvPr>
          <p:cNvCxnSpPr>
            <a:cxnSpLocks/>
          </p:cNvCxnSpPr>
          <p:nvPr/>
        </p:nvCxnSpPr>
        <p:spPr>
          <a:xfrm flipH="1">
            <a:off x="674641" y="2865437"/>
            <a:ext cx="365218" cy="1031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30026FA-9DDC-25DA-118C-A3C9662A9234}"/>
              </a:ext>
            </a:extLst>
          </p:cNvPr>
          <p:cNvCxnSpPr>
            <a:cxnSpLocks/>
          </p:cNvCxnSpPr>
          <p:nvPr/>
        </p:nvCxnSpPr>
        <p:spPr>
          <a:xfrm flipH="1">
            <a:off x="1028700" y="2247900"/>
            <a:ext cx="1104900" cy="59059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60B5A0-998F-B0FE-034C-34FD8061D7FE}"/>
                  </a:ext>
                </a:extLst>
              </p:cNvPr>
              <p:cNvSpPr txBox="1"/>
              <p:nvPr/>
            </p:nvSpPr>
            <p:spPr>
              <a:xfrm>
                <a:off x="717089" y="2450068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60B5A0-998F-B0FE-034C-34FD8061D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89" y="2450068"/>
                <a:ext cx="41421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FFBCE73A-66A9-13E8-448A-6B8E4D3E0875}"/>
              </a:ext>
            </a:extLst>
          </p:cNvPr>
          <p:cNvSpPr/>
          <p:nvPr/>
        </p:nvSpPr>
        <p:spPr>
          <a:xfrm>
            <a:off x="7162668" y="1600200"/>
            <a:ext cx="1600200" cy="376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E18D6C3-9524-F545-794E-5DEE1B447A2A}"/>
              </a:ext>
            </a:extLst>
          </p:cNvPr>
          <p:cNvCxnSpPr>
            <a:cxnSpLocks/>
          </p:cNvCxnSpPr>
          <p:nvPr/>
        </p:nvCxnSpPr>
        <p:spPr>
          <a:xfrm>
            <a:off x="5562600" y="1295400"/>
            <a:ext cx="1600068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66B9F52-BBF6-F148-9359-97403CF2510A}"/>
              </a:ext>
            </a:extLst>
          </p:cNvPr>
          <p:cNvSpPr/>
          <p:nvPr/>
        </p:nvSpPr>
        <p:spPr>
          <a:xfrm>
            <a:off x="5562600" y="1600200"/>
            <a:ext cx="1066800" cy="376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1C9B718-8587-2E97-94FB-ABC2F6F72B52}"/>
              </a:ext>
            </a:extLst>
          </p:cNvPr>
          <p:cNvCxnSpPr>
            <a:cxnSpLocks/>
          </p:cNvCxnSpPr>
          <p:nvPr/>
        </p:nvCxnSpPr>
        <p:spPr>
          <a:xfrm>
            <a:off x="6629400" y="1295400"/>
            <a:ext cx="53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5D6269B8-0F2D-3498-9416-C62BED4389F0}"/>
              </a:ext>
            </a:extLst>
          </p:cNvPr>
          <p:cNvSpPr/>
          <p:nvPr/>
        </p:nvSpPr>
        <p:spPr>
          <a:xfrm>
            <a:off x="3594870" y="2606946"/>
            <a:ext cx="228600" cy="2165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y 4">
            <a:extLst>
              <a:ext uri="{FF2B5EF4-FFF2-40B4-BE49-F238E27FC236}">
                <a16:creationId xmlns:a16="http://schemas.microsoft.com/office/drawing/2014/main" id="{D2F4ADF0-A2A2-44A9-406E-8CDF8362F010}"/>
              </a:ext>
            </a:extLst>
          </p:cNvPr>
          <p:cNvSpPr/>
          <p:nvPr/>
        </p:nvSpPr>
        <p:spPr>
          <a:xfrm>
            <a:off x="4417383" y="3055527"/>
            <a:ext cx="468359" cy="462733"/>
          </a:xfrm>
          <a:prstGeom prst="mathMultiply">
            <a:avLst>
              <a:gd name="adj1" fmla="val 1204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CAA672-14C8-426A-20D0-80D1A12B2764}"/>
              </a:ext>
            </a:extLst>
          </p:cNvPr>
          <p:cNvSpPr/>
          <p:nvPr/>
        </p:nvSpPr>
        <p:spPr>
          <a:xfrm>
            <a:off x="4088830" y="3193974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84569C-5655-78C6-CBCD-A0B0DBACA9F9}"/>
                  </a:ext>
                </a:extLst>
              </p:cNvPr>
              <p:cNvSpPr txBox="1"/>
              <p:nvPr/>
            </p:nvSpPr>
            <p:spPr>
              <a:xfrm>
                <a:off x="4193275" y="2975647"/>
                <a:ext cx="3764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84569C-5655-78C6-CBCD-A0B0DBACA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275" y="2975647"/>
                <a:ext cx="3764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1C8F05C1-CF98-6E6E-6859-D3BB7B906920}"/>
              </a:ext>
            </a:extLst>
          </p:cNvPr>
          <p:cNvSpPr/>
          <p:nvPr/>
        </p:nvSpPr>
        <p:spPr>
          <a:xfrm>
            <a:off x="4188319" y="3263129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ultiply 9">
            <a:extLst>
              <a:ext uri="{FF2B5EF4-FFF2-40B4-BE49-F238E27FC236}">
                <a16:creationId xmlns:a16="http://schemas.microsoft.com/office/drawing/2014/main" id="{A1F2B9AF-F9E1-F3EF-E611-B04EB5D95A07}"/>
              </a:ext>
            </a:extLst>
          </p:cNvPr>
          <p:cNvSpPr/>
          <p:nvPr/>
        </p:nvSpPr>
        <p:spPr>
          <a:xfrm>
            <a:off x="4522741" y="3722032"/>
            <a:ext cx="468359" cy="462733"/>
          </a:xfrm>
          <a:prstGeom prst="mathMultiply">
            <a:avLst>
              <a:gd name="adj1" fmla="val 1204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A51648-BE48-41B3-2E14-A058BDE78CA6}"/>
                  </a:ext>
                </a:extLst>
              </p:cNvPr>
              <p:cNvSpPr txBox="1"/>
              <p:nvPr/>
            </p:nvSpPr>
            <p:spPr>
              <a:xfrm>
                <a:off x="5532209" y="2183526"/>
                <a:ext cx="2648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Consider predecessor of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A51648-BE48-41B3-2E14-A058BDE78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209" y="2183526"/>
                <a:ext cx="2648097" cy="369332"/>
              </a:xfrm>
              <a:prstGeom prst="rect">
                <a:avLst/>
              </a:prstGeom>
              <a:blipFill>
                <a:blip r:embed="rId12"/>
                <a:stretch>
                  <a:fillRect l="-2074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1E76799-CBBD-6C6E-FD42-529B78F53534}"/>
              </a:ext>
            </a:extLst>
          </p:cNvPr>
          <p:cNvSpPr txBox="1"/>
          <p:nvPr/>
        </p:nvSpPr>
        <p:spPr>
          <a:xfrm>
            <a:off x="457200" y="5562600"/>
            <a:ext cx="370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</a:t>
            </a:r>
            <a:r>
              <a:rPr lang="en-US" b="1" dirty="0">
                <a:solidFill>
                  <a:srgbClr val="7030A0"/>
                </a:solidFill>
              </a:rPr>
              <a:t>convexity</a:t>
            </a:r>
            <a:r>
              <a:rPr lang="en-US" dirty="0"/>
              <a:t> of the hull, show that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C86495-84F3-61C7-AE08-1FDE2D2F0FA3}"/>
                  </a:ext>
                </a:extLst>
              </p:cNvPr>
              <p:cNvSpPr txBox="1"/>
              <p:nvPr/>
            </p:nvSpPr>
            <p:spPr>
              <a:xfrm>
                <a:off x="457200" y="5915065"/>
                <a:ext cx="44520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each point of the upper hull that precedes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C86495-84F3-61C7-AE08-1FDE2D2F0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915065"/>
                <a:ext cx="4452053" cy="369332"/>
              </a:xfrm>
              <a:prstGeom prst="rect">
                <a:avLst/>
              </a:prstGeom>
              <a:blipFill>
                <a:blip r:embed="rId13"/>
                <a:stretch>
                  <a:fillRect l="-1096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5C2FF1-F58D-8173-83C3-C051021ECD44}"/>
                  </a:ext>
                </a:extLst>
              </p:cNvPr>
              <p:cNvSpPr txBox="1"/>
              <p:nvPr/>
            </p:nvSpPr>
            <p:spPr>
              <a:xfrm>
                <a:off x="4695035" y="5908717"/>
                <a:ext cx="3664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can not form upper tangent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5C2FF1-F58D-8173-83C3-C051021EC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035" y="5908717"/>
                <a:ext cx="3664658" cy="369332"/>
              </a:xfrm>
              <a:prstGeom prst="rect">
                <a:avLst/>
              </a:prstGeom>
              <a:blipFill>
                <a:blip r:embed="rId14"/>
                <a:stretch>
                  <a:fillRect l="-1331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Down Arrow 51">
            <a:extLst>
              <a:ext uri="{FF2B5EF4-FFF2-40B4-BE49-F238E27FC236}">
                <a16:creationId xmlns:a16="http://schemas.microsoft.com/office/drawing/2014/main" id="{DCE29CC6-6720-4E10-A4A8-56B475271939}"/>
              </a:ext>
            </a:extLst>
          </p:cNvPr>
          <p:cNvSpPr/>
          <p:nvPr/>
        </p:nvSpPr>
        <p:spPr>
          <a:xfrm>
            <a:off x="5692544" y="1100811"/>
            <a:ext cx="349711" cy="47010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556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4" grpId="1" animBg="1"/>
      <p:bldP spid="65" grpId="0" animBg="1"/>
      <p:bldP spid="95" grpId="0" animBg="1"/>
      <p:bldP spid="95" grpId="1" animBg="1"/>
      <p:bldP spid="5" grpId="0" animBg="1"/>
      <p:bldP spid="5" grpId="1" animBg="1"/>
      <p:bldP spid="15" grpId="0" animBg="1"/>
      <p:bldP spid="15" grpId="1" animBg="1"/>
      <p:bldP spid="16" grpId="0"/>
      <p:bldP spid="16" grpId="1"/>
      <p:bldP spid="18" grpId="0"/>
      <p:bldP spid="18" grpId="1"/>
      <p:bldP spid="19" grpId="0"/>
      <p:bldP spid="19" grpId="1"/>
      <p:bldP spid="20" grpId="0"/>
      <p:bldP spid="20" grpId="1"/>
      <p:bldP spid="21" grpId="0" animBg="1"/>
      <p:bldP spid="21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9262563-CCD1-91E4-062D-BB0C13DE21AA}"/>
              </a:ext>
            </a:extLst>
          </p:cNvPr>
          <p:cNvCxnSpPr>
            <a:cxnSpLocks/>
          </p:cNvCxnSpPr>
          <p:nvPr/>
        </p:nvCxnSpPr>
        <p:spPr>
          <a:xfrm flipH="1">
            <a:off x="1028700" y="2247900"/>
            <a:ext cx="1104900" cy="59059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8DD205-FC05-5B5D-0A67-920EA16D0B21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733800" y="2705100"/>
            <a:ext cx="492619" cy="55802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468F86-5726-0B8A-E1DF-76D97715BBC4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4253360" y="3328170"/>
            <a:ext cx="128140" cy="5580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</a:t>
            </a:r>
            <a:r>
              <a:rPr lang="en-US" sz="3200" b="1" dirty="0">
                <a:solidFill>
                  <a:srgbClr val="7030A0"/>
                </a:solidFill>
              </a:rPr>
              <a:t>compute</a:t>
            </a:r>
            <a:r>
              <a:rPr lang="en-US" sz="3200" b="1" dirty="0"/>
              <a:t> the upper tangent ?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We perform </a:t>
                </a:r>
                <a:r>
                  <a:rPr lang="en-US" sz="2000" b="1" dirty="0"/>
                  <a:t>binary search </a:t>
                </a:r>
                <a:r>
                  <a:rPr lang="en-US" sz="2000" dirty="0"/>
                  <a:t>on the </a:t>
                </a:r>
                <a:r>
                  <a:rPr lang="en-US" sz="2000" u="sng" dirty="0"/>
                  <a:t>upper hull</a:t>
                </a:r>
                <a:r>
                  <a:rPr lang="en-US" sz="2000" dirty="0"/>
                  <a:t> to find the upper tangent from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>
                <a:blip r:embed="rId3"/>
                <a:stretch>
                  <a:fillRect l="-741" b="-9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01760" y="281633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81" idx="4"/>
            <a:endCxn id="50" idx="7"/>
          </p:cNvCxnSpPr>
          <p:nvPr/>
        </p:nvCxnSpPr>
        <p:spPr>
          <a:xfrm flipH="1">
            <a:off x="3189241" y="4648200"/>
            <a:ext cx="811259" cy="6969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85" idx="1"/>
            <a:endCxn id="58" idx="2"/>
          </p:cNvCxnSpPr>
          <p:nvPr/>
        </p:nvCxnSpPr>
        <p:spPr>
          <a:xfrm flipH="1" flipV="1">
            <a:off x="2133600" y="2247900"/>
            <a:ext cx="1535159" cy="430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7" idx="3"/>
            <a:endCxn id="81" idx="6"/>
          </p:cNvCxnSpPr>
          <p:nvPr/>
        </p:nvCxnSpPr>
        <p:spPr>
          <a:xfrm flipH="1">
            <a:off x="4038600" y="3951241"/>
            <a:ext cx="315959" cy="6588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16" idx="1"/>
          </p:cNvCxnSpPr>
          <p:nvPr/>
        </p:nvCxnSpPr>
        <p:spPr>
          <a:xfrm flipH="1" flipV="1">
            <a:off x="1981200" y="1295400"/>
            <a:ext cx="3135359" cy="252575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5105400" y="3810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/>
          <p:cNvSpPr/>
          <p:nvPr/>
        </p:nvSpPr>
        <p:spPr>
          <a:xfrm>
            <a:off x="5067300" y="3758428"/>
            <a:ext cx="152400" cy="15240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581400" y="2604890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701604" y="2320059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604" y="2320059"/>
                <a:ext cx="369588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/>
          <p:cNvSpPr/>
          <p:nvPr/>
        </p:nvSpPr>
        <p:spPr>
          <a:xfrm>
            <a:off x="6544385" y="4130506"/>
            <a:ext cx="154176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 dirty="0"/>
              <a:t>Binary Search</a:t>
            </a:r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F0743DD-1B67-2F4B-8FAA-2BB3CF5752B6}"/>
              </a:ext>
            </a:extLst>
          </p:cNvPr>
          <p:cNvSpPr/>
          <p:nvPr/>
        </p:nvSpPr>
        <p:spPr>
          <a:xfrm>
            <a:off x="4114800" y="3212432"/>
            <a:ext cx="228600" cy="2165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34B9775-E822-AE47-9913-EAC4E3454E5A}"/>
              </a:ext>
            </a:extLst>
          </p:cNvPr>
          <p:cNvSpPr/>
          <p:nvPr/>
        </p:nvSpPr>
        <p:spPr>
          <a:xfrm>
            <a:off x="2084341" y="2158230"/>
            <a:ext cx="228600" cy="2165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EAE2602-1BC5-8B47-8D2F-3BC97080B20E}"/>
                  </a:ext>
                </a:extLst>
              </p:cNvPr>
              <p:cNvSpPr txBox="1"/>
              <p:nvPr/>
            </p:nvSpPr>
            <p:spPr>
              <a:xfrm>
                <a:off x="2209668" y="1916668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EAE2602-1BC5-8B47-8D2F-3BC97080B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668" y="1916668"/>
                <a:ext cx="34971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CE0963D-5E22-A544-9382-9ECD22D7A659}"/>
                  </a:ext>
                </a:extLst>
              </p:cNvPr>
              <p:cNvSpPr txBox="1"/>
              <p:nvPr/>
            </p:nvSpPr>
            <p:spPr>
              <a:xfrm>
                <a:off x="266363" y="3712906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CE0963D-5E22-A544-9382-9ECD22D7A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63" y="3712906"/>
                <a:ext cx="3345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Curved Down Arrow 88">
            <a:extLst>
              <a:ext uri="{FF2B5EF4-FFF2-40B4-BE49-F238E27FC236}">
                <a16:creationId xmlns:a16="http://schemas.microsoft.com/office/drawing/2014/main" id="{FA2F4DEE-9898-5F40-91E1-2C3346FA6EE1}"/>
              </a:ext>
            </a:extLst>
          </p:cNvPr>
          <p:cNvSpPr/>
          <p:nvPr/>
        </p:nvSpPr>
        <p:spPr>
          <a:xfrm flipH="1">
            <a:off x="1551968" y="3044360"/>
            <a:ext cx="2114550" cy="815227"/>
          </a:xfrm>
          <a:prstGeom prst="curved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D95E292-0299-064F-9F8A-4C414D3DE6EE}"/>
              </a:ext>
            </a:extLst>
          </p:cNvPr>
          <p:cNvCxnSpPr/>
          <p:nvPr/>
        </p:nvCxnSpPr>
        <p:spPr>
          <a:xfrm flipH="1" flipV="1">
            <a:off x="3746173" y="2712991"/>
            <a:ext cx="1371600" cy="1116059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C8A5735-CC4C-C84C-B74A-3D3708B21426}"/>
              </a:ext>
            </a:extLst>
          </p:cNvPr>
          <p:cNvSpPr txBox="1"/>
          <p:nvPr/>
        </p:nvSpPr>
        <p:spPr>
          <a:xfrm rot="2231638">
            <a:off x="3942145" y="2920067"/>
            <a:ext cx="154997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Upper tangent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A79BEBA-147D-5F4E-A4C2-C1F5DC1785CE}"/>
                  </a:ext>
                </a:extLst>
              </p:cNvPr>
              <p:cNvSpPr txBox="1"/>
              <p:nvPr/>
            </p:nvSpPr>
            <p:spPr>
              <a:xfrm>
                <a:off x="4343400" y="3922741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A79BEBA-147D-5F4E-A4C2-C1F5DC178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922741"/>
                <a:ext cx="35163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364D7C2-D83C-71FC-EB02-516CD47DC227}"/>
              </a:ext>
            </a:extLst>
          </p:cNvPr>
          <p:cNvCxnSpPr>
            <a:cxnSpLocks/>
          </p:cNvCxnSpPr>
          <p:nvPr/>
        </p:nvCxnSpPr>
        <p:spPr>
          <a:xfrm flipH="1">
            <a:off x="674641" y="2865437"/>
            <a:ext cx="365218" cy="10319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F3056-EA63-CC23-3B94-56D38679D6EA}"/>
                  </a:ext>
                </a:extLst>
              </p:cNvPr>
              <p:cNvSpPr txBox="1"/>
              <p:nvPr/>
            </p:nvSpPr>
            <p:spPr>
              <a:xfrm>
                <a:off x="717089" y="2450068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F3056-EA63-CC23-3B94-56D38679D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89" y="2450068"/>
                <a:ext cx="41421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FE91326-2A66-1743-AB5F-BC0FB6B3AE7B}"/>
              </a:ext>
            </a:extLst>
          </p:cNvPr>
          <p:cNvCxnSpPr>
            <a:cxnSpLocks/>
          </p:cNvCxnSpPr>
          <p:nvPr/>
        </p:nvCxnSpPr>
        <p:spPr>
          <a:xfrm>
            <a:off x="6096000" y="1295400"/>
            <a:ext cx="53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Smiley Face 77">
            <a:extLst>
              <a:ext uri="{FF2B5EF4-FFF2-40B4-BE49-F238E27FC236}">
                <a16:creationId xmlns:a16="http://schemas.microsoft.com/office/drawing/2014/main" id="{C9E0BF51-9289-6C4F-9FC0-99885A0E508A}"/>
              </a:ext>
            </a:extLst>
          </p:cNvPr>
          <p:cNvSpPr/>
          <p:nvPr/>
        </p:nvSpPr>
        <p:spPr>
          <a:xfrm>
            <a:off x="6965909" y="3520281"/>
            <a:ext cx="609600" cy="57703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FD804F-F462-F290-0B7A-0DACD8D3090D}"/>
              </a:ext>
            </a:extLst>
          </p:cNvPr>
          <p:cNvSpPr/>
          <p:nvPr/>
        </p:nvSpPr>
        <p:spPr>
          <a:xfrm>
            <a:off x="4188319" y="3263129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6">
                <a:extLst>
                  <a:ext uri="{FF2B5EF4-FFF2-40B4-BE49-F238E27FC236}">
                    <a16:creationId xmlns:a16="http://schemas.microsoft.com/office/drawing/2014/main" id="{38FB66DD-195A-834C-867E-A1B83536833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6526265"/>
                  </p:ext>
                </p:extLst>
              </p:nvPr>
            </p:nvGraphicFramePr>
            <p:xfrm>
              <a:off x="5562600" y="1594832"/>
              <a:ext cx="3200400" cy="376208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2859818723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697500504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01283508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1875389109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728333010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3379682736"/>
                        </a:ext>
                      </a:extLst>
                    </a:gridCol>
                  </a:tblGrid>
                  <a:tr h="37620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26334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6">
                <a:extLst>
                  <a:ext uri="{FF2B5EF4-FFF2-40B4-BE49-F238E27FC236}">
                    <a16:creationId xmlns:a16="http://schemas.microsoft.com/office/drawing/2014/main" id="{38FB66DD-195A-834C-867E-A1B83536833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6526265"/>
                  </p:ext>
                </p:extLst>
              </p:nvPr>
            </p:nvGraphicFramePr>
            <p:xfrm>
              <a:off x="5562600" y="1594832"/>
              <a:ext cx="3200400" cy="376208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2859818723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697500504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01283508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1875389109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728333010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3379682736"/>
                        </a:ext>
                      </a:extLst>
                    </a:gridCol>
                  </a:tblGrid>
                  <a:tr h="3762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136" t="-1587" r="-5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2299" t="-1587" r="-40574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00000" t="-1587" r="-30113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300000" t="-1587" r="-20113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404598" t="-1587" r="-103448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498864" t="-1587" r="-2273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26334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3806A7E-3A1D-6AE7-E20B-E200097BBA83}"/>
              </a:ext>
            </a:extLst>
          </p:cNvPr>
          <p:cNvSpPr/>
          <p:nvPr/>
        </p:nvSpPr>
        <p:spPr>
          <a:xfrm>
            <a:off x="7162668" y="1600200"/>
            <a:ext cx="1600200" cy="376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E2DD3A-61A6-ED71-C7AE-EDB7AEC6777E}"/>
              </a:ext>
            </a:extLst>
          </p:cNvPr>
          <p:cNvSpPr/>
          <p:nvPr/>
        </p:nvSpPr>
        <p:spPr>
          <a:xfrm>
            <a:off x="5562600" y="1600200"/>
            <a:ext cx="1066800" cy="376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8C1602AE-D37A-B15F-3E3D-1E12B9E53CE1}"/>
              </a:ext>
            </a:extLst>
          </p:cNvPr>
          <p:cNvSpPr/>
          <p:nvPr/>
        </p:nvSpPr>
        <p:spPr>
          <a:xfrm>
            <a:off x="4928612" y="2164275"/>
            <a:ext cx="4203258" cy="965727"/>
          </a:xfrm>
          <a:prstGeom prst="cloudCallout">
            <a:avLst>
              <a:gd name="adj1" fmla="val 38971"/>
              <a:gd name="adj2" fmla="val 6103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Does it remind you something “very basic” you learnt in the past 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8561CB-5469-B8DF-9BAF-85BD28C0B5D9}"/>
              </a:ext>
            </a:extLst>
          </p:cNvPr>
          <p:cNvSpPr/>
          <p:nvPr/>
        </p:nvSpPr>
        <p:spPr>
          <a:xfrm>
            <a:off x="1853429" y="5616482"/>
            <a:ext cx="326313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1DAFD-E414-030E-3709-421E2A874BA1}"/>
              </a:ext>
            </a:extLst>
          </p:cNvPr>
          <p:cNvSpPr/>
          <p:nvPr/>
        </p:nvSpPr>
        <p:spPr>
          <a:xfrm>
            <a:off x="5121078" y="5638800"/>
            <a:ext cx="390988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034B70F-A870-3E8C-AF23-AA7E07E99D1B}"/>
                  </a:ext>
                </a:extLst>
              </p:cNvPr>
              <p:cNvSpPr/>
              <p:nvPr/>
            </p:nvSpPr>
            <p:spPr>
              <a:xfrm>
                <a:off x="2774576" y="6458413"/>
                <a:ext cx="3564309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(log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) time to find upper tangent </a:t>
                </a: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034B70F-A870-3E8C-AF23-AA7E07E99D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576" y="6458413"/>
                <a:ext cx="3564309" cy="369332"/>
              </a:xfrm>
              <a:prstGeom prst="rect">
                <a:avLst/>
              </a:prstGeom>
              <a:blipFill>
                <a:blip r:embed="rId14"/>
                <a:stretch>
                  <a:fillRect l="-1193" t="-6349" r="-34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346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3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2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2" grpId="2" animBg="1"/>
      <p:bldP spid="71" grpId="0" animBg="1"/>
      <p:bldP spid="71" grpId="1" animBg="1"/>
      <p:bldP spid="63" grpId="0" animBg="1"/>
      <p:bldP spid="63" grpId="1" animBg="1"/>
      <p:bldP spid="64" grpId="0" animBg="1"/>
      <p:bldP spid="64" grpId="1" animBg="1"/>
      <p:bldP spid="93" grpId="1" animBg="1"/>
      <p:bldP spid="78" grpId="0" animBg="1"/>
      <p:bldP spid="78" grpId="1" animBg="1"/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A </a:t>
            </a:r>
            <a:r>
              <a:rPr lang="en-US" sz="4000" b="1" dirty="0">
                <a:solidFill>
                  <a:srgbClr val="7030A0"/>
                </a:solidFill>
              </a:rPr>
              <a:t>Convex Polygon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Definition</a:t>
            </a:r>
            <a:r>
              <a:rPr lang="en-US" sz="2000" dirty="0"/>
              <a:t>: A polygon is convex if for any two points belonging to the polygon, </a:t>
            </a:r>
          </a:p>
          <a:p>
            <a:pPr marL="0" indent="0">
              <a:buNone/>
            </a:pPr>
            <a:r>
              <a:rPr lang="en-US" sz="2000" dirty="0"/>
              <a:t>the line segment joining them is inside the polygon.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14500" y="864573"/>
            <a:ext cx="20955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809999" y="914400"/>
            <a:ext cx="471324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646439" y="1318419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D76880-823E-1047-884A-6C793413D552}"/>
              </a:ext>
            </a:extLst>
          </p:cNvPr>
          <p:cNvGrpSpPr/>
          <p:nvPr/>
        </p:nvGrpSpPr>
        <p:grpSpPr>
          <a:xfrm>
            <a:off x="666603" y="2247900"/>
            <a:ext cx="3701377" cy="3090064"/>
            <a:chOff x="666603" y="2247900"/>
            <a:chExt cx="3701377" cy="3090064"/>
          </a:xfrm>
        </p:grpSpPr>
        <p:cxnSp>
          <p:nvCxnSpPr>
            <p:cNvPr id="6" name="Straight Connector 5"/>
            <p:cNvCxnSpPr>
              <a:cxnSpLocks/>
            </p:cNvCxnSpPr>
            <p:nvPr/>
          </p:nvCxnSpPr>
          <p:spPr>
            <a:xfrm>
              <a:off x="666603" y="3879004"/>
              <a:ext cx="735059" cy="1154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cxnSpLocks/>
            </p:cNvCxnSpPr>
            <p:nvPr/>
          </p:nvCxnSpPr>
          <p:spPr>
            <a:xfrm flipH="1" flipV="1">
              <a:off x="1401662" y="5033163"/>
              <a:ext cx="1698718" cy="304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cxnSpLocks/>
            </p:cNvCxnSpPr>
            <p:nvPr/>
          </p:nvCxnSpPr>
          <p:spPr>
            <a:xfrm flipH="1">
              <a:off x="3075800" y="3733800"/>
              <a:ext cx="1267600" cy="16041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cxnSpLocks/>
            </p:cNvCxnSpPr>
            <p:nvPr/>
          </p:nvCxnSpPr>
          <p:spPr>
            <a:xfrm flipH="1">
              <a:off x="674641" y="2247900"/>
              <a:ext cx="1458959" cy="16494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cxnSpLocks/>
            </p:cNvCxnSpPr>
            <p:nvPr/>
          </p:nvCxnSpPr>
          <p:spPr>
            <a:xfrm flipH="1">
              <a:off x="2133600" y="2247900"/>
              <a:ext cx="157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21BADCE-25C1-E44F-A57B-040258E754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0380" y="2247900"/>
              <a:ext cx="609220" cy="1485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A69ED74-E6BD-A441-8240-CB907DBF6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5800" y="3733800"/>
              <a:ext cx="12921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2C6FBB-1FA1-0144-A42D-63AEDCE44304}"/>
              </a:ext>
            </a:extLst>
          </p:cNvPr>
          <p:cNvGrpSpPr/>
          <p:nvPr/>
        </p:nvGrpSpPr>
        <p:grpSpPr>
          <a:xfrm>
            <a:off x="5168559" y="1866900"/>
            <a:ext cx="3354682" cy="3744959"/>
            <a:chOff x="5168559" y="1866900"/>
            <a:chExt cx="3354682" cy="3744959"/>
          </a:xfrm>
        </p:grpSpPr>
        <p:cxnSp>
          <p:nvCxnSpPr>
            <p:cNvPr id="71" name="Straight Connector 70"/>
            <p:cNvCxnSpPr>
              <a:cxnSpLocks/>
            </p:cNvCxnSpPr>
            <p:nvPr/>
          </p:nvCxnSpPr>
          <p:spPr>
            <a:xfrm flipH="1">
              <a:off x="5768882" y="5383259"/>
              <a:ext cx="2079718" cy="2286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cxnSpLocks/>
            </p:cNvCxnSpPr>
            <p:nvPr/>
          </p:nvCxnSpPr>
          <p:spPr>
            <a:xfrm flipH="1">
              <a:off x="7848600" y="3287759"/>
              <a:ext cx="674641" cy="20843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cxnSpLocks/>
            </p:cNvCxnSpPr>
            <p:nvPr/>
          </p:nvCxnSpPr>
          <p:spPr>
            <a:xfrm flipH="1" flipV="1">
              <a:off x="7113541" y="1866900"/>
              <a:ext cx="1409700" cy="14097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1932AB3-F818-D841-920C-DA35FA22F3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8559" y="1866900"/>
              <a:ext cx="1944982" cy="299246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E4A675D-41A7-304B-8599-3523C423A0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68559" y="4859361"/>
              <a:ext cx="600323" cy="75249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DCAD95-24AB-9F4E-BE4E-F67316F8D928}"/>
              </a:ext>
            </a:extLst>
          </p:cNvPr>
          <p:cNvCxnSpPr>
            <a:cxnSpLocks/>
          </p:cNvCxnSpPr>
          <p:nvPr/>
        </p:nvCxnSpPr>
        <p:spPr>
          <a:xfrm>
            <a:off x="3144292" y="2586659"/>
            <a:ext cx="740879" cy="14616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8AC1966-0E1D-D946-8CFC-C60DE43B3C1E}"/>
              </a:ext>
            </a:extLst>
          </p:cNvPr>
          <p:cNvGrpSpPr/>
          <p:nvPr/>
        </p:nvGrpSpPr>
        <p:grpSpPr>
          <a:xfrm>
            <a:off x="2781470" y="2360847"/>
            <a:ext cx="1142762" cy="1969082"/>
            <a:chOff x="2781470" y="2360847"/>
            <a:chExt cx="1142762" cy="1969082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4A5DA65-1DE2-E344-A1BD-336275391C88}"/>
                </a:ext>
              </a:extLst>
            </p:cNvPr>
            <p:cNvSpPr/>
            <p:nvPr/>
          </p:nvSpPr>
          <p:spPr>
            <a:xfrm>
              <a:off x="3105296" y="253365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2122A8F-06E5-1042-AE30-EB2E0654A7CE}"/>
                </a:ext>
              </a:extLst>
            </p:cNvPr>
            <p:cNvSpPr/>
            <p:nvPr/>
          </p:nvSpPr>
          <p:spPr>
            <a:xfrm>
              <a:off x="3847071" y="404832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77F94C9-1B40-EC44-862A-5744E5D93B9E}"/>
                    </a:ext>
                  </a:extLst>
                </p:cNvPr>
                <p:cNvSpPr/>
                <p:nvPr/>
              </p:nvSpPr>
              <p:spPr>
                <a:xfrm>
                  <a:off x="2781470" y="2360847"/>
                  <a:ext cx="36862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77F94C9-1B40-EC44-862A-5744E5D93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470" y="2360847"/>
                  <a:ext cx="36862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ABCAE645-E12E-5C49-9256-9C10EF4F4680}"/>
                    </a:ext>
                  </a:extLst>
                </p:cNvPr>
                <p:cNvSpPr/>
                <p:nvPr/>
              </p:nvSpPr>
              <p:spPr>
                <a:xfrm>
                  <a:off x="3554644" y="3960597"/>
                  <a:ext cx="3695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ABCAE645-E12E-5C49-9256-9C10EF4F46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644" y="3960597"/>
                  <a:ext cx="36958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310270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90" grpId="0" animBg="1"/>
      <p:bldP spid="9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33400" y="1676400"/>
            <a:ext cx="7772400" cy="1500187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Going back to the </a:t>
            </a:r>
            <a:r>
              <a:rPr lang="en-US" sz="4000" b="1" dirty="0">
                <a:solidFill>
                  <a:srgbClr val="7030A0"/>
                </a:solidFill>
              </a:rPr>
              <a:t>original</a:t>
            </a:r>
            <a:r>
              <a:rPr lang="en-US" sz="4000" b="1" dirty="0">
                <a:solidFill>
                  <a:schemeClr val="tx1"/>
                </a:solidFill>
              </a:rPr>
              <a:t> problem</a:t>
            </a:r>
            <a:endParaRPr lang="en-US" sz="2400" b="1" dirty="0"/>
          </a:p>
          <a:p>
            <a:pPr algn="ctr"/>
            <a:br>
              <a:rPr lang="en-US" sz="2400" b="1" dirty="0">
                <a:solidFill>
                  <a:schemeClr val="tx1"/>
                </a:solidFill>
              </a:rPr>
            </a:b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2818778"/>
            <a:ext cx="4267200" cy="88582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Conquer Step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530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784144" y="1702213"/>
            <a:ext cx="3706859" cy="1562100"/>
            <a:chOff x="4941841" y="1866900"/>
            <a:chExt cx="3706859" cy="1562100"/>
          </a:xfrm>
        </p:grpSpPr>
        <p:cxnSp>
          <p:nvCxnSpPr>
            <p:cNvPr id="130" name="Straight Connector 129"/>
            <p:cNvCxnSpPr/>
            <p:nvPr/>
          </p:nvCxnSpPr>
          <p:spPr>
            <a:xfrm flipH="1" flipV="1">
              <a:off x="7227841" y="2046241"/>
              <a:ext cx="1420859" cy="13827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 flipV="1">
              <a:off x="6019800" y="1866900"/>
              <a:ext cx="1143000" cy="15240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5246641" y="1905000"/>
              <a:ext cx="735059" cy="4683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4941841" y="2427241"/>
              <a:ext cx="250918" cy="78431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685800" y="2275750"/>
            <a:ext cx="3692205" cy="1649459"/>
            <a:chOff x="827041" y="2400300"/>
            <a:chExt cx="3692205" cy="1649459"/>
          </a:xfrm>
        </p:grpSpPr>
        <p:cxnSp>
          <p:nvCxnSpPr>
            <p:cNvPr id="116" name="Straight Connector 115"/>
            <p:cNvCxnSpPr/>
            <p:nvPr/>
          </p:nvCxnSpPr>
          <p:spPr>
            <a:xfrm flipH="1">
              <a:off x="827041" y="2400300"/>
              <a:ext cx="1458959" cy="16494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 flipV="1">
              <a:off x="2286000" y="2400300"/>
              <a:ext cx="1535159" cy="4302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3863882" y="2856591"/>
              <a:ext cx="655364" cy="11541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/>
          <p:cNvCxnSpPr/>
          <p:nvPr/>
        </p:nvCxnSpPr>
        <p:spPr>
          <a:xfrm>
            <a:off x="4378005" y="1623218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Conquer step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029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7010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60198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7700" y="2242320"/>
            <a:ext cx="3771900" cy="3156721"/>
            <a:chOff x="647700" y="2242320"/>
            <a:chExt cx="3771900" cy="3156721"/>
          </a:xfrm>
        </p:grpSpPr>
        <p:cxnSp>
          <p:nvCxnSpPr>
            <p:cNvPr id="6" name="Straight Connector 5"/>
            <p:cNvCxnSpPr>
              <a:stCxn id="76" idx="0"/>
              <a:endCxn id="75" idx="1"/>
            </p:cNvCxnSpPr>
            <p:nvPr/>
          </p:nvCxnSpPr>
          <p:spPr>
            <a:xfrm>
              <a:off x="647700" y="3886200"/>
              <a:ext cx="735059" cy="11541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0" idx="3"/>
              <a:endCxn id="75" idx="5"/>
            </p:cNvCxnSpPr>
            <p:nvPr/>
          </p:nvCxnSpPr>
          <p:spPr>
            <a:xfrm flipH="1" flipV="1">
              <a:off x="1436641" y="5094241"/>
              <a:ext cx="1698718" cy="3048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4"/>
              <a:endCxn id="50" idx="5"/>
            </p:cNvCxnSpPr>
            <p:nvPr/>
          </p:nvCxnSpPr>
          <p:spPr>
            <a:xfrm flipH="1">
              <a:off x="3189241" y="4648200"/>
              <a:ext cx="811259" cy="7508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700793" y="2242320"/>
              <a:ext cx="1458959" cy="16494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5" idx="1"/>
              <a:endCxn id="58" idx="2"/>
            </p:cNvCxnSpPr>
            <p:nvPr/>
          </p:nvCxnSpPr>
          <p:spPr>
            <a:xfrm flipH="1" flipV="1">
              <a:off x="2133600" y="2247900"/>
              <a:ext cx="1535159" cy="4302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77" idx="3"/>
              <a:endCxn id="81" idx="6"/>
            </p:cNvCxnSpPr>
            <p:nvPr/>
          </p:nvCxnSpPr>
          <p:spPr>
            <a:xfrm flipH="1">
              <a:off x="4038600" y="3951241"/>
              <a:ext cx="315959" cy="6588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5" idx="6"/>
              <a:endCxn id="77" idx="6"/>
            </p:cNvCxnSpPr>
            <p:nvPr/>
          </p:nvCxnSpPr>
          <p:spPr>
            <a:xfrm>
              <a:off x="3733800" y="2705100"/>
              <a:ext cx="685800" cy="1219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762500" y="1676400"/>
            <a:ext cx="3760741" cy="3951241"/>
            <a:chOff x="4762500" y="1676400"/>
            <a:chExt cx="3760741" cy="3951241"/>
          </a:xfrm>
        </p:grpSpPr>
        <p:cxnSp>
          <p:nvCxnSpPr>
            <p:cNvPr id="71" name="Straight Connector 70"/>
            <p:cNvCxnSpPr>
              <a:stCxn id="68" idx="3"/>
              <a:endCxn id="62" idx="5"/>
            </p:cNvCxnSpPr>
            <p:nvPr/>
          </p:nvCxnSpPr>
          <p:spPr>
            <a:xfrm flipH="1">
              <a:off x="5703841" y="5399041"/>
              <a:ext cx="2079718" cy="2286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5" idx="7"/>
              <a:endCxn id="68" idx="6"/>
            </p:cNvCxnSpPr>
            <p:nvPr/>
          </p:nvCxnSpPr>
          <p:spPr>
            <a:xfrm flipH="1">
              <a:off x="7848600" y="3287759"/>
              <a:ext cx="674641" cy="20843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65" idx="0"/>
              <a:endCxn id="64" idx="5"/>
            </p:cNvCxnSpPr>
            <p:nvPr/>
          </p:nvCxnSpPr>
          <p:spPr>
            <a:xfrm flipH="1" flipV="1">
              <a:off x="7075441" y="1893841"/>
              <a:ext cx="1420859" cy="13827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 flipV="1">
              <a:off x="5867400" y="1676400"/>
              <a:ext cx="1143000" cy="1524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3" idx="4"/>
              <a:endCxn id="82" idx="1"/>
            </p:cNvCxnSpPr>
            <p:nvPr/>
          </p:nvCxnSpPr>
          <p:spPr>
            <a:xfrm>
              <a:off x="4762500" y="3124200"/>
              <a:ext cx="125459" cy="10779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63" idx="4"/>
              <a:endCxn id="42" idx="7"/>
            </p:cNvCxnSpPr>
            <p:nvPr/>
          </p:nvCxnSpPr>
          <p:spPr>
            <a:xfrm flipH="1">
              <a:off x="5094241" y="1752600"/>
              <a:ext cx="735059" cy="4683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42" idx="3"/>
              <a:endCxn id="83" idx="7"/>
            </p:cNvCxnSpPr>
            <p:nvPr/>
          </p:nvCxnSpPr>
          <p:spPr>
            <a:xfrm flipH="1">
              <a:off x="4789441" y="2274841"/>
              <a:ext cx="250918" cy="78431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2" idx="5"/>
              <a:endCxn id="62" idx="2"/>
            </p:cNvCxnSpPr>
            <p:nvPr/>
          </p:nvCxnSpPr>
          <p:spPr>
            <a:xfrm>
              <a:off x="4941841" y="4256041"/>
              <a:ext cx="696959" cy="13446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/>
          <p:cNvCxnSpPr>
            <a:cxnSpLocks/>
          </p:cNvCxnSpPr>
          <p:nvPr/>
        </p:nvCxnSpPr>
        <p:spPr>
          <a:xfrm flipH="1">
            <a:off x="695496" y="1458271"/>
            <a:ext cx="6695904" cy="100455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cxnSpLocks/>
          </p:cNvCxnSpPr>
          <p:nvPr/>
        </p:nvCxnSpPr>
        <p:spPr>
          <a:xfrm flipH="1" flipV="1">
            <a:off x="1600200" y="5257800"/>
            <a:ext cx="6172201" cy="53340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cxnSpLocks/>
          </p:cNvCxnSpPr>
          <p:nvPr/>
        </p:nvCxnSpPr>
        <p:spPr>
          <a:xfrm flipH="1">
            <a:off x="2160823" y="1689262"/>
            <a:ext cx="3646441" cy="560341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3156720" y="5378467"/>
            <a:ext cx="2449559" cy="2286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685800" y="5978652"/>
            <a:ext cx="3810000" cy="726948"/>
            <a:chOff x="685800" y="5978652"/>
            <a:chExt cx="3810000" cy="726948"/>
          </a:xfrm>
        </p:grpSpPr>
        <p:sp>
          <p:nvSpPr>
            <p:cNvPr id="121" name="Right Brace 120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/>
          <p:cNvGrpSpPr/>
          <p:nvPr/>
        </p:nvGrpSpPr>
        <p:grpSpPr>
          <a:xfrm>
            <a:off x="4648200" y="5978652"/>
            <a:ext cx="3810000" cy="726948"/>
            <a:chOff x="685800" y="5978652"/>
            <a:chExt cx="3810000" cy="726948"/>
          </a:xfrm>
        </p:grpSpPr>
        <p:sp>
          <p:nvSpPr>
            <p:cNvPr id="124" name="Right Brace 123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6" name="Oval 125"/>
          <p:cNvSpPr/>
          <p:nvPr/>
        </p:nvSpPr>
        <p:spPr>
          <a:xfrm>
            <a:off x="531033" y="3821159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4240260" y="3824090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581400" y="2604890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040380" y="2151804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4632025" y="2978845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4933841" y="2118100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5709703" y="1620152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934200" y="1747922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8366108" y="3193355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 rot="21121606">
            <a:off x="3482745" y="1451317"/>
            <a:ext cx="154997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Upper tangent</a:t>
            </a:r>
          </a:p>
        </p:txBody>
      </p:sp>
      <p:sp>
        <p:nvSpPr>
          <p:cNvPr id="142" name="TextBox 141"/>
          <p:cNvSpPr txBox="1"/>
          <p:nvPr/>
        </p:nvSpPr>
        <p:spPr>
          <a:xfrm rot="332826">
            <a:off x="3604191" y="5573685"/>
            <a:ext cx="154061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Lower tangent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855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6" grpId="0" animBg="1"/>
      <p:bldP spid="127" grpId="0" animBg="1"/>
      <p:bldP spid="128" grpId="0" animBg="1"/>
      <p:bldP spid="129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1" grpId="0" animBg="1"/>
      <p:bldP spid="14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784144" y="1702213"/>
            <a:ext cx="3706859" cy="1562100"/>
            <a:chOff x="4941841" y="1866900"/>
            <a:chExt cx="3706859" cy="1562100"/>
          </a:xfrm>
        </p:grpSpPr>
        <p:cxnSp>
          <p:nvCxnSpPr>
            <p:cNvPr id="130" name="Straight Connector 129"/>
            <p:cNvCxnSpPr/>
            <p:nvPr/>
          </p:nvCxnSpPr>
          <p:spPr>
            <a:xfrm flipH="1" flipV="1">
              <a:off x="7227841" y="2046241"/>
              <a:ext cx="1420859" cy="13827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 flipV="1">
              <a:off x="6019800" y="1866900"/>
              <a:ext cx="1143000" cy="15240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5246641" y="1905000"/>
              <a:ext cx="735059" cy="4683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4941841" y="2427241"/>
              <a:ext cx="250918" cy="78431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685800" y="2275750"/>
            <a:ext cx="3692205" cy="1649459"/>
            <a:chOff x="827041" y="2400300"/>
            <a:chExt cx="3692205" cy="1649459"/>
          </a:xfrm>
        </p:grpSpPr>
        <p:cxnSp>
          <p:nvCxnSpPr>
            <p:cNvPr id="116" name="Straight Connector 115"/>
            <p:cNvCxnSpPr/>
            <p:nvPr/>
          </p:nvCxnSpPr>
          <p:spPr>
            <a:xfrm flipH="1">
              <a:off x="827041" y="2400300"/>
              <a:ext cx="1458959" cy="16494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 flipV="1">
              <a:off x="2286000" y="2400300"/>
              <a:ext cx="1535159" cy="4302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3863882" y="2856591"/>
              <a:ext cx="655364" cy="11541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</a:t>
            </a:r>
            <a:r>
              <a:rPr lang="en-US" sz="3200" b="1" dirty="0">
                <a:solidFill>
                  <a:srgbClr val="7030A0"/>
                </a:solidFill>
              </a:rPr>
              <a:t>compute</a:t>
            </a:r>
            <a:r>
              <a:rPr lang="en-US" sz="3200" b="1" dirty="0"/>
              <a:t> the upper tangent ?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029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7010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60198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7700" y="2242320"/>
            <a:ext cx="3771900" cy="3156721"/>
            <a:chOff x="647700" y="2242320"/>
            <a:chExt cx="3771900" cy="3156721"/>
          </a:xfrm>
        </p:grpSpPr>
        <p:cxnSp>
          <p:nvCxnSpPr>
            <p:cNvPr id="6" name="Straight Connector 5"/>
            <p:cNvCxnSpPr>
              <a:stCxn id="76" idx="0"/>
              <a:endCxn id="75" idx="1"/>
            </p:cNvCxnSpPr>
            <p:nvPr/>
          </p:nvCxnSpPr>
          <p:spPr>
            <a:xfrm>
              <a:off x="647700" y="3886200"/>
              <a:ext cx="735059" cy="11541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0" idx="3"/>
              <a:endCxn id="75" idx="5"/>
            </p:cNvCxnSpPr>
            <p:nvPr/>
          </p:nvCxnSpPr>
          <p:spPr>
            <a:xfrm flipH="1" flipV="1">
              <a:off x="1436641" y="5094241"/>
              <a:ext cx="1698718" cy="3048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4"/>
              <a:endCxn id="50" idx="5"/>
            </p:cNvCxnSpPr>
            <p:nvPr/>
          </p:nvCxnSpPr>
          <p:spPr>
            <a:xfrm flipH="1">
              <a:off x="3189241" y="4648200"/>
              <a:ext cx="811259" cy="7508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700793" y="2242320"/>
              <a:ext cx="1458959" cy="16494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5" idx="1"/>
              <a:endCxn id="58" idx="2"/>
            </p:cNvCxnSpPr>
            <p:nvPr/>
          </p:nvCxnSpPr>
          <p:spPr>
            <a:xfrm flipH="1" flipV="1">
              <a:off x="2133600" y="2247900"/>
              <a:ext cx="1535159" cy="4302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77" idx="3"/>
              <a:endCxn id="81" idx="6"/>
            </p:cNvCxnSpPr>
            <p:nvPr/>
          </p:nvCxnSpPr>
          <p:spPr>
            <a:xfrm flipH="1">
              <a:off x="4038600" y="3951241"/>
              <a:ext cx="315959" cy="6588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5" idx="6"/>
              <a:endCxn id="77" idx="6"/>
            </p:cNvCxnSpPr>
            <p:nvPr/>
          </p:nvCxnSpPr>
          <p:spPr>
            <a:xfrm>
              <a:off x="3733800" y="2705100"/>
              <a:ext cx="685800" cy="1219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762500" y="1676400"/>
            <a:ext cx="3760741" cy="3951241"/>
            <a:chOff x="4762500" y="1676400"/>
            <a:chExt cx="3760741" cy="3951241"/>
          </a:xfrm>
        </p:grpSpPr>
        <p:cxnSp>
          <p:nvCxnSpPr>
            <p:cNvPr id="71" name="Straight Connector 70"/>
            <p:cNvCxnSpPr>
              <a:stCxn id="68" idx="3"/>
              <a:endCxn id="62" idx="5"/>
            </p:cNvCxnSpPr>
            <p:nvPr/>
          </p:nvCxnSpPr>
          <p:spPr>
            <a:xfrm flipH="1">
              <a:off x="5703841" y="5399041"/>
              <a:ext cx="2079718" cy="2286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5" idx="7"/>
              <a:endCxn id="68" idx="6"/>
            </p:cNvCxnSpPr>
            <p:nvPr/>
          </p:nvCxnSpPr>
          <p:spPr>
            <a:xfrm flipH="1">
              <a:off x="7848600" y="3287759"/>
              <a:ext cx="674641" cy="20843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65" idx="0"/>
              <a:endCxn id="64" idx="5"/>
            </p:cNvCxnSpPr>
            <p:nvPr/>
          </p:nvCxnSpPr>
          <p:spPr>
            <a:xfrm flipH="1" flipV="1">
              <a:off x="7075441" y="1893841"/>
              <a:ext cx="1420859" cy="13827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 flipV="1">
              <a:off x="5867400" y="1676400"/>
              <a:ext cx="1143000" cy="1524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3" idx="4"/>
              <a:endCxn id="82" idx="1"/>
            </p:cNvCxnSpPr>
            <p:nvPr/>
          </p:nvCxnSpPr>
          <p:spPr>
            <a:xfrm>
              <a:off x="4762500" y="3124200"/>
              <a:ext cx="125459" cy="10779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63" idx="4"/>
              <a:endCxn id="42" idx="7"/>
            </p:cNvCxnSpPr>
            <p:nvPr/>
          </p:nvCxnSpPr>
          <p:spPr>
            <a:xfrm flipH="1">
              <a:off x="5094241" y="1752600"/>
              <a:ext cx="735059" cy="4683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42" idx="3"/>
              <a:endCxn id="83" idx="7"/>
            </p:cNvCxnSpPr>
            <p:nvPr/>
          </p:nvCxnSpPr>
          <p:spPr>
            <a:xfrm flipH="1">
              <a:off x="4789441" y="2274841"/>
              <a:ext cx="250918" cy="78431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2" idx="5"/>
              <a:endCxn id="62" idx="2"/>
            </p:cNvCxnSpPr>
            <p:nvPr/>
          </p:nvCxnSpPr>
          <p:spPr>
            <a:xfrm>
              <a:off x="4941841" y="4256041"/>
              <a:ext cx="696959" cy="13446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85800" y="5978652"/>
            <a:ext cx="3810000" cy="726948"/>
            <a:chOff x="685800" y="5978652"/>
            <a:chExt cx="3810000" cy="726948"/>
          </a:xfrm>
        </p:grpSpPr>
        <p:sp>
          <p:nvSpPr>
            <p:cNvPr id="121" name="Right Brace 120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/>
          <p:cNvGrpSpPr/>
          <p:nvPr/>
        </p:nvGrpSpPr>
        <p:grpSpPr>
          <a:xfrm>
            <a:off x="4648200" y="5978652"/>
            <a:ext cx="3810000" cy="726948"/>
            <a:chOff x="685800" y="5978652"/>
            <a:chExt cx="3810000" cy="726948"/>
          </a:xfrm>
        </p:grpSpPr>
        <p:sp>
          <p:nvSpPr>
            <p:cNvPr id="124" name="Right Brace 123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6" name="Oval 125"/>
          <p:cNvSpPr/>
          <p:nvPr/>
        </p:nvSpPr>
        <p:spPr>
          <a:xfrm>
            <a:off x="531033" y="3821159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4240260" y="3824090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581400" y="2604890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040380" y="2151804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4632025" y="2978845"/>
            <a:ext cx="228600" cy="214510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4933841" y="2118100"/>
            <a:ext cx="228600" cy="214510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5709703" y="1620152"/>
            <a:ext cx="228600" cy="214510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934200" y="1747922"/>
            <a:ext cx="228600" cy="214510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8366108" y="3193355"/>
            <a:ext cx="228600" cy="214510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D394497-E2D3-8C42-AA57-2E19C68B0D96}"/>
              </a:ext>
            </a:extLst>
          </p:cNvPr>
          <p:cNvCxnSpPr>
            <a:cxnSpLocks/>
          </p:cNvCxnSpPr>
          <p:nvPr/>
        </p:nvCxnSpPr>
        <p:spPr>
          <a:xfrm flipH="1" flipV="1">
            <a:off x="1341502" y="1747269"/>
            <a:ext cx="4449698" cy="173483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urved Down Arrow 98">
            <a:extLst>
              <a:ext uri="{FF2B5EF4-FFF2-40B4-BE49-F238E27FC236}">
                <a16:creationId xmlns:a16="http://schemas.microsoft.com/office/drawing/2014/main" id="{632334FA-7FF6-C74D-9017-4D82BB185160}"/>
              </a:ext>
            </a:extLst>
          </p:cNvPr>
          <p:cNvSpPr/>
          <p:nvPr/>
        </p:nvSpPr>
        <p:spPr>
          <a:xfrm>
            <a:off x="5198974" y="2334084"/>
            <a:ext cx="2573426" cy="950453"/>
          </a:xfrm>
          <a:prstGeom prst="curved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760C62-A914-1347-8EC4-21E103299046}"/>
                  </a:ext>
                </a:extLst>
              </p:cNvPr>
              <p:cNvSpPr txBox="1"/>
              <p:nvPr/>
            </p:nvSpPr>
            <p:spPr>
              <a:xfrm>
                <a:off x="4822899" y="2974266"/>
                <a:ext cx="376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760C62-A914-1347-8EC4-21E103299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899" y="2974266"/>
                <a:ext cx="37645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EF9BB75-A27E-344E-BD85-96F0596FA1E3}"/>
                  </a:ext>
                </a:extLst>
              </p:cNvPr>
              <p:cNvSpPr txBox="1"/>
              <p:nvPr/>
            </p:nvSpPr>
            <p:spPr>
              <a:xfrm>
                <a:off x="5122774" y="2152713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EF9BB75-A27E-344E-BD85-96F0596FA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774" y="2152713"/>
                <a:ext cx="3754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F5318AD-8613-504C-A0EA-E93973431381}"/>
                  </a:ext>
                </a:extLst>
              </p:cNvPr>
              <p:cNvSpPr txBox="1"/>
              <p:nvPr/>
            </p:nvSpPr>
            <p:spPr>
              <a:xfrm>
                <a:off x="5720577" y="18288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F5318AD-8613-504C-A0EA-E93973431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577" y="1828800"/>
                <a:ext cx="41870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C8E53C0-1DAE-4346-8728-88B919BD3300}"/>
                  </a:ext>
                </a:extLst>
              </p:cNvPr>
              <p:cNvSpPr txBox="1"/>
              <p:nvPr/>
            </p:nvSpPr>
            <p:spPr>
              <a:xfrm>
                <a:off x="6798147" y="1967138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C8E53C0-1DAE-4346-8728-88B919BD3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147" y="1967138"/>
                <a:ext cx="3679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2AAAD62-D006-9646-87B3-87ABCD01FE46}"/>
                  </a:ext>
                </a:extLst>
              </p:cNvPr>
              <p:cNvSpPr txBox="1"/>
              <p:nvPr/>
            </p:nvSpPr>
            <p:spPr>
              <a:xfrm>
                <a:off x="8086816" y="3276600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2AAAD62-D006-9646-87B3-87ABCD01F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816" y="3276600"/>
                <a:ext cx="371384" cy="369332"/>
              </a:xfrm>
              <a:prstGeom prst="rect">
                <a:avLst/>
              </a:prstGeom>
              <a:blipFill>
                <a:blip r:embed="rId10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2141E5F-26F1-D043-95F5-98CBF4884530}"/>
              </a:ext>
            </a:extLst>
          </p:cNvPr>
          <p:cNvCxnSpPr>
            <a:cxnSpLocks/>
          </p:cNvCxnSpPr>
          <p:nvPr/>
        </p:nvCxnSpPr>
        <p:spPr>
          <a:xfrm flipH="1" flipV="1">
            <a:off x="1143000" y="2223890"/>
            <a:ext cx="4914900" cy="46892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D27690E-505A-4142-BFF2-95890B3DF37B}"/>
              </a:ext>
            </a:extLst>
          </p:cNvPr>
          <p:cNvCxnSpPr>
            <a:cxnSpLocks/>
          </p:cNvCxnSpPr>
          <p:nvPr/>
        </p:nvCxnSpPr>
        <p:spPr>
          <a:xfrm flipH="1">
            <a:off x="759634" y="1486688"/>
            <a:ext cx="6555566" cy="95892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396C221-9322-7C45-B915-7F64EB905329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2146426" y="1714500"/>
            <a:ext cx="3644774" cy="531115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7BC1072-9583-8D4D-ADAB-D379B4197295}"/>
              </a:ext>
            </a:extLst>
          </p:cNvPr>
          <p:cNvCxnSpPr>
            <a:cxnSpLocks/>
          </p:cNvCxnSpPr>
          <p:nvPr/>
        </p:nvCxnSpPr>
        <p:spPr>
          <a:xfrm flipH="1">
            <a:off x="754338" y="1767411"/>
            <a:ext cx="7518170" cy="56573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E4F87BC-D25F-6C4E-86EC-7F5BDFB7169F}"/>
              </a:ext>
            </a:extLst>
          </p:cNvPr>
          <p:cNvCxnSpPr>
            <a:cxnSpLocks/>
          </p:cNvCxnSpPr>
          <p:nvPr/>
        </p:nvCxnSpPr>
        <p:spPr>
          <a:xfrm flipH="1" flipV="1">
            <a:off x="1015229" y="2064992"/>
            <a:ext cx="7747771" cy="1269942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7BF80C3-B477-6D46-B843-EF1F1878B366}"/>
                  </a:ext>
                </a:extLst>
              </p:cNvPr>
              <p:cNvSpPr/>
              <p:nvPr/>
            </p:nvSpPr>
            <p:spPr>
              <a:xfrm>
                <a:off x="7421153" y="1370981"/>
                <a:ext cx="1702710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log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time </a:t>
                </a: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7BF80C3-B477-6D46-B843-EF1F1878B3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153" y="1370981"/>
                <a:ext cx="1702710" cy="369332"/>
              </a:xfrm>
              <a:prstGeom prst="rect">
                <a:avLst/>
              </a:prstGeom>
              <a:blipFill>
                <a:blip r:embed="rId11"/>
                <a:stretch>
                  <a:fillRect l="-2206" t="-6667" r="-735" b="-2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3439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99" grpId="0" animBg="1"/>
      <p:bldP spid="96" grpId="0"/>
      <p:bldP spid="97" grpId="0"/>
      <p:bldP spid="100" grpId="0"/>
      <p:bldP spid="101" grpId="0"/>
      <p:bldP spid="102" grpId="0"/>
      <p:bldP spid="1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Running time </a:t>
            </a:r>
            <a:r>
              <a:rPr lang="en-US" sz="3600" b="1" dirty="0"/>
              <a:t>of the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What is the recurrence for running time?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c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log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 +  2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/2)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</a:t>
                </a:r>
                <a:r>
                  <a:rPr lang="en-US" sz="2000" b="1" dirty="0"/>
                  <a:t>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an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time </a:t>
                </a:r>
                <a:r>
                  <a:rPr lang="en-US" sz="2000" dirty="0"/>
                  <a:t>algorithm  to compute the convex hull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plane.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>
                <a:blip r:embed="rId5"/>
                <a:stretch>
                  <a:fillRect l="-744" t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0" y="2286000"/>
            <a:ext cx="1066800" cy="609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5"/>
          </p:cNvCxnSpPr>
          <p:nvPr/>
        </p:nvCxnSpPr>
        <p:spPr>
          <a:xfrm>
            <a:off x="3196571" y="2806326"/>
            <a:ext cx="1756429" cy="39407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own Arrow 10"/>
          <p:cNvSpPr/>
          <p:nvPr/>
        </p:nvSpPr>
        <p:spPr>
          <a:xfrm>
            <a:off x="4952999" y="3276600"/>
            <a:ext cx="503215" cy="7620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53000" y="4038600"/>
                <a:ext cx="503215" cy="40011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038600"/>
                <a:ext cx="503215" cy="400110"/>
              </a:xfrm>
              <a:prstGeom prst="rect">
                <a:avLst/>
              </a:prstGeom>
              <a:blipFill>
                <a:blip r:embed="rId6"/>
                <a:stretch>
                  <a:fillRect l="-11905" t="-7463" b="-238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8693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6C31"/>
                </a:solidFill>
              </a:rPr>
              <a:t>Homework</a:t>
            </a:r>
            <a:endParaRPr lang="en-IN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Provide </a:t>
                </a:r>
                <a:r>
                  <a:rPr lang="en-US" sz="2000" b="1" dirty="0"/>
                  <a:t>complete details </a:t>
                </a:r>
                <a:r>
                  <a:rPr lang="en-US" sz="2000" dirty="0"/>
                  <a:t>of the “conquer” part of the algorithm.</a:t>
                </a:r>
              </a:p>
              <a:p>
                <a:pPr marL="457200" indent="-457200">
                  <a:buAutoNum type="arabicPeriod"/>
                </a:pPr>
                <a:endParaRPr lang="en-US" sz="2000" dirty="0"/>
              </a:p>
              <a:p>
                <a:pPr marL="457200" indent="-457200">
                  <a:buAutoNum type="arabicPeriod"/>
                </a:pPr>
                <a:endParaRPr lang="en-US" sz="2000" dirty="0"/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What </a:t>
                </a:r>
                <a:r>
                  <a:rPr lang="en-US" sz="2000" b="1" dirty="0"/>
                  <a:t>data structure </a:t>
                </a:r>
                <a:r>
                  <a:rPr lang="en-US" sz="2000" dirty="0"/>
                  <a:t>will be used to store convex hull ?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457200" indent="-457200">
                  <a:buAutoNum type="arabicPeriod" startAt="3"/>
                </a:pPr>
                <a:endParaRPr lang="en-US" sz="2000" dirty="0">
                  <a:sym typeface="Wingdings" pitchFamily="2" charset="2"/>
                </a:endParaRPr>
              </a:p>
              <a:p>
                <a:pPr marL="457200" indent="-457200">
                  <a:buAutoNum type="arabicPeriod" startAt="3"/>
                </a:pPr>
                <a:r>
                  <a:rPr lang="en-US" sz="2000" dirty="0">
                    <a:sym typeface="Wingdings" pitchFamily="2" charset="2"/>
                  </a:rPr>
                  <a:t>Try to </a:t>
                </a:r>
                <a:r>
                  <a:rPr lang="en-US" sz="2000" b="1" dirty="0">
                    <a:sym typeface="Wingdings" pitchFamily="2" charset="2"/>
                  </a:rPr>
                  <a:t>modify the algorithm </a:t>
                </a:r>
                <a:r>
                  <a:rPr lang="en-US" sz="2000" dirty="0">
                    <a:sym typeface="Wingdings" pitchFamily="2" charset="2"/>
                  </a:rPr>
                  <a:t>to achieve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>
                    <a:sym typeface="Wingdings" pitchFamily="2" charset="2"/>
                  </a:rPr>
                  <a:t>) time complexity.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  <a:sym typeface="Wingdings" pitchFamily="2" charset="2"/>
                  </a:rPr>
                  <a:t>        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2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965449"/>
            <a:ext cx="7772400" cy="1470025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An </a:t>
            </a:r>
            <a:r>
              <a:rPr lang="en-US" sz="3600" b="1" dirty="0">
                <a:sym typeface="Wingdings" pitchFamily="2" charset="2"/>
              </a:rPr>
              <a:t>algorithm for </a:t>
            </a:r>
            <a:br>
              <a:rPr lang="en-US" sz="3600" b="1" dirty="0">
                <a:sym typeface="Wingdings" pitchFamily="2" charset="2"/>
              </a:rPr>
            </a:br>
            <a:r>
              <a:rPr lang="en-US" sz="3600" b="1" dirty="0">
                <a:sym typeface="Wingdings" pitchFamily="2" charset="2"/>
              </a:rPr>
              <a:t>multiplying two polynomials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6629" y="1683657"/>
            <a:ext cx="6400800" cy="17526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Problem </a:t>
            </a:r>
            <a:r>
              <a:rPr lang="en-US" sz="5400" b="1" dirty="0">
                <a:solidFill>
                  <a:schemeClr val="tx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0493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ym typeface="Wingdings" pitchFamily="2" charset="2"/>
              </a:rPr>
              <a:t>Multiplying two polynomials</a:t>
            </a:r>
            <a:br>
              <a:rPr lang="en-US" sz="3200" b="1" dirty="0">
                <a:sym typeface="Wingdings" pitchFamily="2" charset="2"/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1800" dirty="0"/>
                  <a:t> (polynomial of degree </a:t>
                </a:r>
                <a:r>
                  <a:rPr lang="en-US" sz="1800" u="sng" dirty="0"/>
                  <a:t>less than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𝑥</m:t>
                      </m:r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Problem </a:t>
                </a:r>
                <a:r>
                  <a:rPr lang="en-US" sz="1800" dirty="0"/>
                  <a:t>: Given two polynomial of degree less than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𝑥</m:t>
                      </m:r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𝑥</m:t>
                      </m:r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Compute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𝐶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</a:rPr>
                      <m:t>𝐴</m:t>
                    </m:r>
                    <m:r>
                      <a:rPr lang="en-US" sz="1800" b="0" i="1" smtClean="0">
                        <a:latin typeface="Cambria Math"/>
                      </a:rPr>
                      <m:t> × </m:t>
                    </m:r>
                    <m:r>
                      <a:rPr lang="en-US" sz="1800" i="1">
                        <a:latin typeface="Cambria Math"/>
                      </a:rPr>
                      <m:t>𝐵</m:t>
                    </m:r>
                  </m:oMath>
                </a14:m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&lt;2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=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Trivial algorithm</a:t>
                </a:r>
                <a:r>
                  <a:rPr lang="en-US" sz="1800" dirty="0"/>
                  <a:t>:</a:t>
                </a:r>
                <a:r>
                  <a:rPr lang="en-US" sz="1800" b="1" i="1" dirty="0"/>
                  <a:t> O</a:t>
                </a:r>
                <a:r>
                  <a:rPr lang="en-US" sz="1800" dirty="0"/>
                  <a:t>(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>
                    <a:sym typeface="Wingdings" pitchFamily="2" charset="2"/>
                  </a:rPr>
                  <a:t>)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Aim:</a:t>
                </a:r>
                <a:r>
                  <a:rPr lang="en-US" sz="1800" dirty="0"/>
                  <a:t> </a:t>
                </a:r>
                <a:r>
                  <a:rPr lang="en-US" sz="1800" b="1" i="1" dirty="0"/>
                  <a:t>O</a:t>
                </a:r>
                <a:r>
                  <a:rPr lang="en-US" sz="1800" dirty="0"/>
                  <a:t>(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sz="1800" dirty="0">
                    <a:sym typeface="Wingdings" pitchFamily="2" charset="2"/>
                  </a:rPr>
                  <a:t>)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Applications:  </a:t>
                </a:r>
              </a:p>
              <a:p>
                <a:r>
                  <a:rPr lang="en-US" sz="1800" dirty="0"/>
                  <a:t>Signal processing (Discrete Fourier Transform)</a:t>
                </a:r>
              </a:p>
              <a:p>
                <a:r>
                  <a:rPr lang="en-US" sz="1800" dirty="0"/>
                  <a:t>As practical as sorting and searching</a:t>
                </a:r>
              </a:p>
              <a:p>
                <a:r>
                  <a:rPr lang="en-US" sz="1800" dirty="0"/>
                  <a:t>Multiplication of two integers.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  <a:blipFill>
                <a:blip r:embed="rId2"/>
                <a:stretch>
                  <a:fillRect l="-593" t="-649" b="-4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00200" y="4126468"/>
                <a:ext cx="47338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 …+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126468"/>
                <a:ext cx="473386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267200" y="3657600"/>
            <a:ext cx="914400" cy="228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5486400"/>
            <a:ext cx="4724400" cy="137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05600" y="4114800"/>
                <a:ext cx="104477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114800"/>
                <a:ext cx="104477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678" t="-8197" r="-99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667000" y="8382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0" y="19050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Divide Step</a:t>
            </a:r>
            <a:br>
              <a:rPr lang="en-US" sz="4000" b="1" dirty="0"/>
            </a:b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first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second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763000" cy="45259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D037AEF-FD9D-B542-9995-D525CA52F81D}"/>
              </a:ext>
            </a:extLst>
          </p:cNvPr>
          <p:cNvSpPr txBox="1"/>
          <p:nvPr/>
        </p:nvSpPr>
        <p:spPr>
          <a:xfrm>
            <a:off x="3728756" y="887160"/>
            <a:ext cx="1686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Attempt </a:t>
            </a:r>
            <a:r>
              <a:rPr lang="en-US" sz="2800" b="1" dirty="0">
                <a:solidFill>
                  <a:srgbClr val="0070C0"/>
                </a:solidFill>
              </a:rPr>
              <a:t>1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 rot="5400000">
            <a:off x="3405396" y="2113091"/>
            <a:ext cx="438382" cy="2305391"/>
          </a:xfrm>
          <a:prstGeom prst="rightBrac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86906" y="3421528"/>
                <a:ext cx="1151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first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906" y="3421528"/>
                <a:ext cx="1151726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5400000">
            <a:off x="6959696" y="2254234"/>
            <a:ext cx="452445" cy="2087361"/>
          </a:xfrm>
          <a:prstGeom prst="rightBrac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64365" y="3421528"/>
                <a:ext cx="1408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second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365" y="3421528"/>
                <a:ext cx="1408206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577344" y="2522429"/>
                <a:ext cx="2170851" cy="46147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terms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344" y="2522429"/>
                <a:ext cx="2170851" cy="461473"/>
              </a:xfrm>
              <a:prstGeom prst="rect">
                <a:avLst/>
              </a:prstGeom>
              <a:blipFill>
                <a:blip r:embed="rId13"/>
                <a:stretch>
                  <a:fillRect l="-2528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597209" y="2516877"/>
                <a:ext cx="2091470" cy="46147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terms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209" y="2516877"/>
                <a:ext cx="2091470" cy="461473"/>
              </a:xfrm>
              <a:prstGeom prst="rect">
                <a:avLst/>
              </a:prstGeom>
              <a:blipFill>
                <a:blip r:embed="rId14"/>
                <a:stretch>
                  <a:fillRect l="-2332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47F585-55F4-444D-8B56-0CB1AAF9438C}"/>
                  </a:ext>
                </a:extLst>
              </p:cNvPr>
              <p:cNvSpPr txBox="1"/>
              <p:nvPr/>
            </p:nvSpPr>
            <p:spPr>
              <a:xfrm>
                <a:off x="2275103" y="2419547"/>
                <a:ext cx="2672848" cy="65921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47F585-55F4-444D-8B56-0CB1AAF94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103" y="2419547"/>
                <a:ext cx="2672848" cy="65921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/>
              <p:nvPr/>
            </p:nvSpPr>
            <p:spPr>
              <a:xfrm>
                <a:off x="5335198" y="2424408"/>
                <a:ext cx="2940484" cy="65921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 …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198" y="2424408"/>
                <a:ext cx="2940484" cy="65921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/>
              <p:nvPr/>
            </p:nvSpPr>
            <p:spPr>
              <a:xfrm>
                <a:off x="5341182" y="2458345"/>
                <a:ext cx="2810448" cy="65921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+ …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182" y="2458345"/>
                <a:ext cx="2810448" cy="65921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73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4" grpId="0" animBg="1"/>
      <p:bldP spid="8" grpId="0"/>
      <p:bldP spid="16" grpId="0" animBg="1"/>
      <p:bldP spid="17" grpId="0"/>
      <p:bldP spid="24" grpId="0" animBg="1"/>
      <p:bldP spid="25" grpId="0" animBg="1"/>
      <p:bldP spid="5" grpId="0" animBg="1"/>
      <p:bldP spid="7" grpId="0" animBg="1"/>
      <p:bldP spid="27" grpId="0" animBg="1"/>
      <p:bldP spid="27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6C31"/>
                </a:solidFill>
              </a:rPr>
              <a:t>Homework </a:t>
            </a:r>
            <a:br>
              <a:rPr lang="en-US" sz="4000" b="1" dirty="0">
                <a:solidFill>
                  <a:srgbClr val="006C31"/>
                </a:solidFill>
              </a:rPr>
            </a:br>
            <a:r>
              <a:rPr lang="en-US" sz="3200" b="1" dirty="0"/>
              <a:t>for those </a:t>
            </a:r>
            <a:r>
              <a:rPr lang="en-US" sz="3200" b="1" dirty="0">
                <a:solidFill>
                  <a:srgbClr val="7030A0"/>
                </a:solidFill>
              </a:rPr>
              <a:t>aiming</a:t>
            </a:r>
            <a:r>
              <a:rPr lang="en-US" sz="3200" b="1" dirty="0"/>
              <a:t> beyond </a:t>
            </a:r>
            <a:r>
              <a:rPr lang="en-US" sz="3200" b="1" dirty="0">
                <a:solidFill>
                  <a:srgbClr val="C00000"/>
                </a:solidFill>
              </a:rPr>
              <a:t>A*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Design 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time algorithm  based on divide and conquer ?</a:t>
                </a:r>
              </a:p>
              <a:p>
                <a:pPr marL="457200" indent="-457200">
                  <a:buAutoNum type="arabicPeriod"/>
                </a:pPr>
                <a:endParaRPr lang="en-US" sz="2000" dirty="0">
                  <a:sym typeface="Wingdings" pitchFamily="2" charset="2"/>
                </a:endParaRPr>
              </a:p>
              <a:p>
                <a:pPr marL="457200" indent="-457200">
                  <a:buAutoNum type="arabicPeriod"/>
                </a:pPr>
                <a:endParaRPr lang="en-US" sz="2000" dirty="0">
                  <a:sym typeface="Wingdings" pitchFamily="2" charset="2"/>
                </a:endParaRPr>
              </a:p>
              <a:p>
                <a:pPr marL="457200" indent="-457200">
                  <a:buAutoNum type="arabicPeriod"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Hint: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Recall  </a:t>
                </a:r>
                <a:r>
                  <a:rPr lang="en-US" sz="2000" dirty="0">
                    <a:solidFill>
                      <a:schemeClr val="accent2"/>
                    </a:solidFill>
                    <a:sym typeface="Wingdings" pitchFamily="2" charset="2"/>
                  </a:rPr>
                  <a:t>ESO207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  <a:sym typeface="Wingdings" pitchFamily="2" charset="2"/>
                  </a:rPr>
                  <a:t>       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C20F7-F41C-1EA5-C3EC-674DC1261EEF}"/>
              </a:ext>
            </a:extLst>
          </p:cNvPr>
          <p:cNvSpPr/>
          <p:nvPr/>
        </p:nvSpPr>
        <p:spPr>
          <a:xfrm>
            <a:off x="2133600" y="2286000"/>
            <a:ext cx="2286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C03C80-0FDC-4F43-E6B7-486FC0251068}"/>
              </a:ext>
            </a:extLst>
          </p:cNvPr>
          <p:cNvSpPr/>
          <p:nvPr/>
        </p:nvSpPr>
        <p:spPr>
          <a:xfrm>
            <a:off x="4419600" y="2286000"/>
            <a:ext cx="33147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7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Convex hull</a:t>
            </a:r>
            <a:br>
              <a:rPr lang="en-US" sz="4000" b="1" dirty="0"/>
            </a:b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Convex polygon of smallest area enclosing a set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 of points.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Design an efficient algorithm to compute the convex hull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1050" b="1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Assumption</a:t>
                </a:r>
                <a:r>
                  <a:rPr lang="en-US" sz="2000" dirty="0"/>
                  <a:t>: No three points are colinear.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>
                <a:blip r:embed="rId3"/>
                <a:stretch>
                  <a:fillRect l="-772" t="-730" b="-1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14500" y="914400"/>
            <a:ext cx="16383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352800" y="914400"/>
            <a:ext cx="17145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105400" y="8382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241A1C6-59F0-7843-AC77-1C2B93BC09DE}"/>
              </a:ext>
            </a:extLst>
          </p:cNvPr>
          <p:cNvSpPr/>
          <p:nvPr/>
        </p:nvSpPr>
        <p:spPr>
          <a:xfrm>
            <a:off x="1524000" y="5715000"/>
            <a:ext cx="3048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6B7281A-51D0-E84D-BCEC-B23A3A15076A}"/>
              </a:ext>
            </a:extLst>
          </p:cNvPr>
          <p:cNvSpPr/>
          <p:nvPr/>
        </p:nvSpPr>
        <p:spPr>
          <a:xfrm>
            <a:off x="4572000" y="5715000"/>
            <a:ext cx="3962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3871B6-EA11-B382-17B1-5574FE60A79D}"/>
              </a:ext>
            </a:extLst>
          </p:cNvPr>
          <p:cNvSpPr/>
          <p:nvPr/>
        </p:nvSpPr>
        <p:spPr>
          <a:xfrm>
            <a:off x="5486400" y="2819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AC95B2-BF0A-3A6E-0363-53A4AF54C6B3}"/>
              </a:ext>
            </a:extLst>
          </p:cNvPr>
          <p:cNvSpPr/>
          <p:nvPr/>
        </p:nvSpPr>
        <p:spPr>
          <a:xfrm>
            <a:off x="3962400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83640D-D1A5-EDF4-F6E5-595D11793AFD}"/>
              </a:ext>
            </a:extLst>
          </p:cNvPr>
          <p:cNvSpPr/>
          <p:nvPr/>
        </p:nvSpPr>
        <p:spPr>
          <a:xfrm>
            <a:off x="3657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8E3A87-5696-1249-3FED-8D0DD7E8199E}"/>
              </a:ext>
            </a:extLst>
          </p:cNvPr>
          <p:cNvCxnSpPr>
            <a:cxnSpLocks/>
            <a:stCxn id="9" idx="7"/>
          </p:cNvCxnSpPr>
          <p:nvPr/>
        </p:nvCxnSpPr>
        <p:spPr>
          <a:xfrm flipH="1" flipV="1">
            <a:off x="3702339" y="2473279"/>
            <a:ext cx="1849102" cy="35728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C665DA-D71E-81C8-B3CC-AF86CDB4B1CD}"/>
              </a:ext>
            </a:extLst>
          </p:cNvPr>
          <p:cNvCxnSpPr>
            <a:cxnSpLocks/>
            <a:stCxn id="9" idx="3"/>
            <a:endCxn id="10" idx="6"/>
          </p:cNvCxnSpPr>
          <p:nvPr/>
        </p:nvCxnSpPr>
        <p:spPr>
          <a:xfrm flipH="1">
            <a:off x="4038600" y="2884441"/>
            <a:ext cx="1458959" cy="14970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9F5C82-3201-79EA-5DA1-1DA130B66DFE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3668759" y="2503441"/>
            <a:ext cx="304800" cy="18511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8316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90" grpId="0" animBg="1"/>
      <p:bldP spid="91" grpId="0" animBg="1"/>
      <p:bldP spid="64" grpId="0" animBg="1"/>
      <p:bldP spid="93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Convex hull</a:t>
            </a:r>
            <a:br>
              <a:rPr lang="en-US" sz="4000" b="1" dirty="0"/>
            </a:b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Convex polygon of smallest area enclosing a set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 of points.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Design an efficient algorithm to compute the convex hull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1050" b="1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Assumption</a:t>
                </a:r>
                <a:r>
                  <a:rPr lang="en-US" sz="2000" dirty="0"/>
                  <a:t>: No three points are colinear.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>
                <a:blip r:embed="rId3"/>
                <a:stretch>
                  <a:fillRect l="-772" t="-730" b="-1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3871B6-EA11-B382-17B1-5574FE60A79D}"/>
              </a:ext>
            </a:extLst>
          </p:cNvPr>
          <p:cNvSpPr/>
          <p:nvPr/>
        </p:nvSpPr>
        <p:spPr>
          <a:xfrm>
            <a:off x="53340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AC95B2-BF0A-3A6E-0363-53A4AF54C6B3}"/>
              </a:ext>
            </a:extLst>
          </p:cNvPr>
          <p:cNvSpPr/>
          <p:nvPr/>
        </p:nvSpPr>
        <p:spPr>
          <a:xfrm>
            <a:off x="3962400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83640D-D1A5-EDF4-F6E5-595D11793AFD}"/>
              </a:ext>
            </a:extLst>
          </p:cNvPr>
          <p:cNvSpPr/>
          <p:nvPr/>
        </p:nvSpPr>
        <p:spPr>
          <a:xfrm>
            <a:off x="3276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8E3A87-5696-1249-3FED-8D0DD7E8199E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3352800" y="2476500"/>
            <a:ext cx="2438400" cy="152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C665DA-D71E-81C8-B3CC-AF86CDB4B1CD}"/>
              </a:ext>
            </a:extLst>
          </p:cNvPr>
          <p:cNvCxnSpPr>
            <a:cxnSpLocks/>
            <a:stCxn id="9" idx="3"/>
            <a:endCxn id="10" idx="6"/>
          </p:cNvCxnSpPr>
          <p:nvPr/>
        </p:nvCxnSpPr>
        <p:spPr>
          <a:xfrm flipH="1">
            <a:off x="4038600" y="3722641"/>
            <a:ext cx="1306559" cy="6588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9F5C82-3201-79EA-5DA1-1DA130B66DFE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3287759" y="2503441"/>
            <a:ext cx="685800" cy="18511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0E2B251-346D-6A1D-2934-8583893B0D55}"/>
              </a:ext>
            </a:extLst>
          </p:cNvPr>
          <p:cNvSpPr/>
          <p:nvPr/>
        </p:nvSpPr>
        <p:spPr>
          <a:xfrm>
            <a:off x="57912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FF6F74-254A-72E2-25FE-D8D4B614C53B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5372100" y="2667000"/>
            <a:ext cx="457200" cy="9906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6313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Convex hull</a:t>
            </a:r>
            <a:br>
              <a:rPr lang="en-US" sz="4000" b="1" dirty="0"/>
            </a:b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Convex polygon of smallest area enclosing a set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 of points.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Design an efficient algorithm to compute the convex hull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1050" b="1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Assumption</a:t>
                </a:r>
                <a:r>
                  <a:rPr lang="en-US" sz="2000" dirty="0"/>
                  <a:t>: No three points are colinear.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>
                <a:blip r:embed="rId3"/>
                <a:stretch>
                  <a:fillRect l="-772" t="-730" b="-1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3871B6-EA11-B382-17B1-5574FE60A79D}"/>
              </a:ext>
            </a:extLst>
          </p:cNvPr>
          <p:cNvSpPr/>
          <p:nvPr/>
        </p:nvSpPr>
        <p:spPr>
          <a:xfrm>
            <a:off x="4191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AC95B2-BF0A-3A6E-0363-53A4AF54C6B3}"/>
              </a:ext>
            </a:extLst>
          </p:cNvPr>
          <p:cNvSpPr/>
          <p:nvPr/>
        </p:nvSpPr>
        <p:spPr>
          <a:xfrm>
            <a:off x="3962400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83640D-D1A5-EDF4-F6E5-595D11793AFD}"/>
              </a:ext>
            </a:extLst>
          </p:cNvPr>
          <p:cNvSpPr/>
          <p:nvPr/>
        </p:nvSpPr>
        <p:spPr>
          <a:xfrm>
            <a:off x="3276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8E3A87-5696-1249-3FED-8D0DD7E8199E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3352800" y="2476500"/>
            <a:ext cx="2438400" cy="152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C665DA-D71E-81C8-B3CC-AF86CDB4B1CD}"/>
              </a:ext>
            </a:extLst>
          </p:cNvPr>
          <p:cNvCxnSpPr>
            <a:cxnSpLocks/>
            <a:stCxn id="9" idx="3"/>
            <a:endCxn id="10" idx="6"/>
          </p:cNvCxnSpPr>
          <p:nvPr/>
        </p:nvCxnSpPr>
        <p:spPr>
          <a:xfrm flipH="1">
            <a:off x="4038600" y="3113041"/>
            <a:ext cx="163559" cy="12684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9F5C82-3201-79EA-5DA1-1DA130B66DFE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3287759" y="2503441"/>
            <a:ext cx="685800" cy="18511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0E2B251-346D-6A1D-2934-8583893B0D55}"/>
              </a:ext>
            </a:extLst>
          </p:cNvPr>
          <p:cNvSpPr/>
          <p:nvPr/>
        </p:nvSpPr>
        <p:spPr>
          <a:xfrm>
            <a:off x="57912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FF6F74-254A-72E2-25FE-D8D4B614C53B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4229100" y="2667000"/>
            <a:ext cx="1600200" cy="3810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ED9A16-F9FF-465B-83B4-0B1ADDAFE402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3973559" y="2628900"/>
            <a:ext cx="1893841" cy="177954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04984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Convex hull</a:t>
            </a:r>
            <a:br>
              <a:rPr lang="en-US" sz="4000" b="1" dirty="0"/>
            </a:b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Convex polygon of smallest area enclosing a set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 of points.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Design an efficient algorithm to compute the convex hull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1050" b="1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Assumption</a:t>
                </a:r>
                <a:r>
                  <a:rPr lang="en-US" sz="2000" dirty="0"/>
                  <a:t>: No three points are colinear.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>
                <a:blip r:embed="rId5"/>
                <a:stretch>
                  <a:fillRect l="-772" t="-732" b="-1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6"/>
            <a:endCxn id="50" idx="5"/>
          </p:cNvCxnSpPr>
          <p:nvPr/>
        </p:nvCxnSpPr>
        <p:spPr>
          <a:xfrm flipH="1" flipV="1">
            <a:off x="3189241" y="5399041"/>
            <a:ext cx="2525759" cy="2016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8" idx="3"/>
            <a:endCxn id="62" idx="5"/>
          </p:cNvCxnSpPr>
          <p:nvPr/>
        </p:nvCxnSpPr>
        <p:spPr>
          <a:xfrm flipH="1">
            <a:off x="5703841" y="5399041"/>
            <a:ext cx="2079718" cy="2286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5" idx="7"/>
            <a:endCxn id="68" idx="6"/>
          </p:cNvCxnSpPr>
          <p:nvPr/>
        </p:nvCxnSpPr>
        <p:spPr>
          <a:xfrm flipH="1">
            <a:off x="7848600" y="3287759"/>
            <a:ext cx="674641" cy="208434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8" idx="2"/>
            <a:endCxn id="76" idx="7"/>
          </p:cNvCxnSpPr>
          <p:nvPr/>
        </p:nvCxnSpPr>
        <p:spPr>
          <a:xfrm flipH="1">
            <a:off x="674641" y="2247900"/>
            <a:ext cx="1458959" cy="16494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3" idx="2"/>
            <a:endCxn id="58" idx="2"/>
          </p:cNvCxnSpPr>
          <p:nvPr/>
        </p:nvCxnSpPr>
        <p:spPr>
          <a:xfrm flipH="1">
            <a:off x="2133600" y="1714500"/>
            <a:ext cx="3657600" cy="533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5" idx="0"/>
            <a:endCxn id="92" idx="6"/>
          </p:cNvCxnSpPr>
          <p:nvPr/>
        </p:nvCxnSpPr>
        <p:spPr>
          <a:xfrm flipH="1" flipV="1">
            <a:off x="7086600" y="1866900"/>
            <a:ext cx="1409700" cy="14097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2"/>
            <a:endCxn id="63" idx="6"/>
          </p:cNvCxnSpPr>
          <p:nvPr/>
        </p:nvCxnSpPr>
        <p:spPr>
          <a:xfrm flipH="1" flipV="1">
            <a:off x="5867400" y="1714500"/>
            <a:ext cx="1143000" cy="152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24BC374-289B-A34F-9A08-8AEA30FF2496}"/>
              </a:ext>
            </a:extLst>
          </p:cNvPr>
          <p:cNvGrpSpPr/>
          <p:nvPr/>
        </p:nvGrpSpPr>
        <p:grpSpPr>
          <a:xfrm>
            <a:off x="609600" y="1676400"/>
            <a:ext cx="7924800" cy="3962400"/>
            <a:chOff x="609600" y="1676400"/>
            <a:chExt cx="7924800" cy="3962400"/>
          </a:xfrm>
        </p:grpSpPr>
        <p:sp>
          <p:nvSpPr>
            <p:cNvPr id="34" name="Oval 33"/>
            <p:cNvSpPr/>
            <p:nvPr/>
          </p:nvSpPr>
          <p:spPr>
            <a:xfrm>
              <a:off x="32766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57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6294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6002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2766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0292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743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6934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64770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59436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1981200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133600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676400" y="3200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590800" y="4800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21336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60198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54864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54864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5638800" y="5562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5791200" y="1676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8458200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7924800" y="4038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7315200" y="2743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7724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371600" y="5029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09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43434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64008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667000" y="4114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30480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39624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48768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47244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0198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3657600" y="2667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4038600" y="3429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5181600" y="3581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7010400" y="1828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A241A1C6-59F0-7843-AC77-1C2B93BC09DE}"/>
              </a:ext>
            </a:extLst>
          </p:cNvPr>
          <p:cNvSpPr/>
          <p:nvPr/>
        </p:nvSpPr>
        <p:spPr>
          <a:xfrm>
            <a:off x="1524000" y="5638800"/>
            <a:ext cx="3048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6B7281A-51D0-E84D-BCEC-B23A3A15076A}"/>
              </a:ext>
            </a:extLst>
          </p:cNvPr>
          <p:cNvSpPr/>
          <p:nvPr/>
        </p:nvSpPr>
        <p:spPr>
          <a:xfrm>
            <a:off x="4572000" y="5715000"/>
            <a:ext cx="3962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075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600" b="1" dirty="0">
                <a:solidFill>
                  <a:srgbClr val="C00000"/>
                </a:solidFill>
              </a:rPr>
            </a:br>
            <a:r>
              <a:rPr lang="en-US" sz="3600" b="1" dirty="0">
                <a:solidFill>
                  <a:srgbClr val="C00000"/>
                </a:solidFill>
              </a:rPr>
              <a:t>Tool </a:t>
            </a:r>
            <a:r>
              <a:rPr lang="en-US" sz="3600" b="1" dirty="0">
                <a:solidFill>
                  <a:srgbClr val="0070C0"/>
                </a:solidFill>
              </a:rPr>
              <a:t>1</a:t>
            </a:r>
            <a:br>
              <a:rPr lang="en-US" sz="3600" b="1" dirty="0">
                <a:solidFill>
                  <a:srgbClr val="0070C0"/>
                </a:solidFill>
              </a:rPr>
            </a:br>
            <a:br>
              <a:rPr lang="en-US" sz="4000" b="1" dirty="0"/>
            </a:b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Convex Hull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 must be fully contained inside the convex hull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>
                <a:blip r:embed="rId5"/>
                <a:stretch>
                  <a:fillRect l="-772" t="-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6"/>
            <a:endCxn id="50" idx="5"/>
          </p:cNvCxnSpPr>
          <p:nvPr/>
        </p:nvCxnSpPr>
        <p:spPr>
          <a:xfrm flipH="1" flipV="1">
            <a:off x="3189241" y="5399041"/>
            <a:ext cx="2525759" cy="2016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8" idx="3"/>
            <a:endCxn id="62" idx="5"/>
          </p:cNvCxnSpPr>
          <p:nvPr/>
        </p:nvCxnSpPr>
        <p:spPr>
          <a:xfrm flipH="1">
            <a:off x="5703841" y="5399041"/>
            <a:ext cx="2079718" cy="2286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5" idx="7"/>
            <a:endCxn id="68" idx="6"/>
          </p:cNvCxnSpPr>
          <p:nvPr/>
        </p:nvCxnSpPr>
        <p:spPr>
          <a:xfrm flipH="1">
            <a:off x="7848600" y="3287759"/>
            <a:ext cx="674641" cy="208434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8" idx="2"/>
            <a:endCxn id="76" idx="7"/>
          </p:cNvCxnSpPr>
          <p:nvPr/>
        </p:nvCxnSpPr>
        <p:spPr>
          <a:xfrm flipH="1">
            <a:off x="674641" y="2247900"/>
            <a:ext cx="1458959" cy="16494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3" idx="2"/>
            <a:endCxn id="58" idx="2"/>
          </p:cNvCxnSpPr>
          <p:nvPr/>
        </p:nvCxnSpPr>
        <p:spPr>
          <a:xfrm flipH="1">
            <a:off x="2133600" y="1714500"/>
            <a:ext cx="3657600" cy="533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5" idx="0"/>
            <a:endCxn id="92" idx="6"/>
          </p:cNvCxnSpPr>
          <p:nvPr/>
        </p:nvCxnSpPr>
        <p:spPr>
          <a:xfrm flipH="1" flipV="1">
            <a:off x="7086600" y="1866900"/>
            <a:ext cx="1409700" cy="14097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2"/>
            <a:endCxn id="63" idx="6"/>
          </p:cNvCxnSpPr>
          <p:nvPr/>
        </p:nvCxnSpPr>
        <p:spPr>
          <a:xfrm flipH="1" flipV="1">
            <a:off x="5867400" y="1714500"/>
            <a:ext cx="1143000" cy="152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286000" y="1219200"/>
            <a:ext cx="2438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762500" y="1143000"/>
            <a:ext cx="29337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4BC374-289B-A34F-9A08-8AEA30FF2496}"/>
              </a:ext>
            </a:extLst>
          </p:cNvPr>
          <p:cNvGrpSpPr/>
          <p:nvPr/>
        </p:nvGrpSpPr>
        <p:grpSpPr>
          <a:xfrm>
            <a:off x="609600" y="1676400"/>
            <a:ext cx="7924800" cy="3962400"/>
            <a:chOff x="609600" y="1676400"/>
            <a:chExt cx="7924800" cy="3962400"/>
          </a:xfrm>
        </p:grpSpPr>
        <p:sp>
          <p:nvSpPr>
            <p:cNvPr id="34" name="Oval 33"/>
            <p:cNvSpPr/>
            <p:nvPr/>
          </p:nvSpPr>
          <p:spPr>
            <a:xfrm>
              <a:off x="32766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57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6294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6002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2766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0292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743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6934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64770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59436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2438400" y="2667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981200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133600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676400" y="3200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590800" y="4800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21336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60198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54864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54864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5638800" y="5562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5791200" y="1676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8458200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7924800" y="4038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7315200" y="2743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7724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371600" y="5029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09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43434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64008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667000" y="4114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30480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39624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48768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47244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0198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3657600" y="2667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4038600" y="3429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5181600" y="3581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7010400" y="1828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A241A1C6-59F0-7843-AC77-1C2B93BC09DE}"/>
              </a:ext>
            </a:extLst>
          </p:cNvPr>
          <p:cNvSpPr/>
          <p:nvPr/>
        </p:nvSpPr>
        <p:spPr>
          <a:xfrm>
            <a:off x="1524000" y="5638800"/>
            <a:ext cx="3048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6B7281A-51D0-E84D-BCEC-B23A3A15076A}"/>
              </a:ext>
            </a:extLst>
          </p:cNvPr>
          <p:cNvSpPr/>
          <p:nvPr/>
        </p:nvSpPr>
        <p:spPr>
          <a:xfrm>
            <a:off x="4572000" y="5715000"/>
            <a:ext cx="3962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9EF2F8-AF6E-2A42-A9F3-34636DE8387F}"/>
              </a:ext>
            </a:extLst>
          </p:cNvPr>
          <p:cNvGrpSpPr/>
          <p:nvPr/>
        </p:nvGrpSpPr>
        <p:grpSpPr>
          <a:xfrm>
            <a:off x="2667000" y="2667000"/>
            <a:ext cx="2247900" cy="1943100"/>
            <a:chOff x="2667000" y="2667000"/>
            <a:chExt cx="2247900" cy="1943100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4BC083D-5336-D14A-87D1-1CED807D4074}"/>
                </a:ext>
              </a:extLst>
            </p:cNvPr>
            <p:cNvCxnSpPr>
              <a:cxnSpLocks/>
              <a:stCxn id="85" idx="0"/>
              <a:endCxn id="79" idx="2"/>
            </p:cNvCxnSpPr>
            <p:nvPr/>
          </p:nvCxnSpPr>
          <p:spPr>
            <a:xfrm flipH="1">
              <a:off x="2667000" y="2667000"/>
              <a:ext cx="1028700" cy="14859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AB241A2-132C-BA4F-94F8-F7403D2DA7A3}"/>
                </a:ext>
              </a:extLst>
            </p:cNvPr>
            <p:cNvCxnSpPr>
              <a:cxnSpLocks/>
              <a:stCxn id="79" idx="4"/>
              <a:endCxn id="38" idx="3"/>
            </p:cNvCxnSpPr>
            <p:nvPr/>
          </p:nvCxnSpPr>
          <p:spPr>
            <a:xfrm>
              <a:off x="2705100" y="4191000"/>
              <a:ext cx="582659" cy="36984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7EA7E21-2FEF-E54C-9514-6BC29299D78D}"/>
                </a:ext>
              </a:extLst>
            </p:cNvPr>
            <p:cNvCxnSpPr>
              <a:cxnSpLocks/>
              <a:stCxn id="81" idx="0"/>
              <a:endCxn id="82" idx="2"/>
            </p:cNvCxnSpPr>
            <p:nvPr/>
          </p:nvCxnSpPr>
          <p:spPr>
            <a:xfrm flipV="1">
              <a:off x="4000500" y="4229100"/>
              <a:ext cx="876300" cy="3429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4047966-CD0B-B742-A0C2-E35387F4FFEC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>
              <a:off x="3325859" y="4560842"/>
              <a:ext cx="636541" cy="4925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B375213-69E5-0142-B71C-3823335A7345}"/>
                </a:ext>
              </a:extLst>
            </p:cNvPr>
            <p:cNvCxnSpPr>
              <a:cxnSpLocks/>
              <a:stCxn id="85" idx="0"/>
              <a:endCxn id="83" idx="0"/>
            </p:cNvCxnSpPr>
            <p:nvPr/>
          </p:nvCxnSpPr>
          <p:spPr>
            <a:xfrm>
              <a:off x="3695700" y="2667000"/>
              <a:ext cx="1066800" cy="3810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0A46D08-F7C0-4645-A3F6-05DE43A6ADD2}"/>
                </a:ext>
              </a:extLst>
            </p:cNvPr>
            <p:cNvCxnSpPr>
              <a:cxnSpLocks/>
              <a:stCxn id="82" idx="4"/>
              <a:endCxn id="83" idx="0"/>
            </p:cNvCxnSpPr>
            <p:nvPr/>
          </p:nvCxnSpPr>
          <p:spPr>
            <a:xfrm flipH="1" flipV="1">
              <a:off x="4762500" y="3048000"/>
              <a:ext cx="152400" cy="12192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230CC4-98B6-BB41-9A4A-E9A7A7E0E381}"/>
              </a:ext>
            </a:extLst>
          </p:cNvPr>
          <p:cNvGrpSpPr/>
          <p:nvPr/>
        </p:nvGrpSpPr>
        <p:grpSpPr>
          <a:xfrm>
            <a:off x="2590800" y="2617788"/>
            <a:ext cx="2438400" cy="2030412"/>
            <a:chOff x="2590800" y="2617788"/>
            <a:chExt cx="2438400" cy="203041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DE8B8EC-7BAF-5F43-BE7B-E97578F5426B}"/>
                </a:ext>
              </a:extLst>
            </p:cNvPr>
            <p:cNvGrpSpPr/>
            <p:nvPr/>
          </p:nvGrpSpPr>
          <p:grpSpPr>
            <a:xfrm>
              <a:off x="2590800" y="2617788"/>
              <a:ext cx="2438400" cy="2030412"/>
              <a:chOff x="2590800" y="2617788"/>
              <a:chExt cx="2438400" cy="2030412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208DE11B-37CB-5949-8BFB-757081F22904}"/>
                  </a:ext>
                </a:extLst>
              </p:cNvPr>
              <p:cNvSpPr/>
              <p:nvPr/>
            </p:nvSpPr>
            <p:spPr>
              <a:xfrm>
                <a:off x="3581400" y="2617788"/>
                <a:ext cx="152400" cy="152400"/>
              </a:xfrm>
              <a:prstGeom prst="ellipse">
                <a:avLst/>
              </a:prstGeom>
              <a:solidFill>
                <a:srgbClr val="006C31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9E05ABBA-B476-C94E-BC55-5BFACF77DC1C}"/>
                  </a:ext>
                </a:extLst>
              </p:cNvPr>
              <p:cNvSpPr/>
              <p:nvPr/>
            </p:nvSpPr>
            <p:spPr>
              <a:xfrm>
                <a:off x="2590800" y="4038600"/>
                <a:ext cx="152400" cy="152400"/>
              </a:xfrm>
              <a:prstGeom prst="ellipse">
                <a:avLst/>
              </a:prstGeom>
              <a:solidFill>
                <a:srgbClr val="006C31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564CA84F-3AA7-194A-963A-933F6FDDA0E9}"/>
                  </a:ext>
                </a:extLst>
              </p:cNvPr>
              <p:cNvSpPr/>
              <p:nvPr/>
            </p:nvSpPr>
            <p:spPr>
              <a:xfrm>
                <a:off x="3200400" y="4419600"/>
                <a:ext cx="152400" cy="152400"/>
              </a:xfrm>
              <a:prstGeom prst="ellipse">
                <a:avLst/>
              </a:prstGeom>
              <a:solidFill>
                <a:srgbClr val="006C31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8779FE7-4C22-2B42-9968-CBF781A8B5A7}"/>
                  </a:ext>
                </a:extLst>
              </p:cNvPr>
              <p:cNvSpPr/>
              <p:nvPr/>
            </p:nvSpPr>
            <p:spPr>
              <a:xfrm>
                <a:off x="3962400" y="4495800"/>
                <a:ext cx="152400" cy="152400"/>
              </a:xfrm>
              <a:prstGeom prst="ellipse">
                <a:avLst/>
              </a:prstGeom>
              <a:solidFill>
                <a:srgbClr val="006C31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34B0271C-DCC9-714A-B084-D0E05DFFE88D}"/>
                  </a:ext>
                </a:extLst>
              </p:cNvPr>
              <p:cNvSpPr/>
              <p:nvPr/>
            </p:nvSpPr>
            <p:spPr>
              <a:xfrm>
                <a:off x="4876800" y="4114800"/>
                <a:ext cx="152400" cy="152400"/>
              </a:xfrm>
              <a:prstGeom prst="ellipse">
                <a:avLst/>
              </a:prstGeom>
              <a:solidFill>
                <a:srgbClr val="006C31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7259A1AD-055D-4E45-9C0F-1ECBAE4C633B}"/>
                  </a:ext>
                </a:extLst>
              </p:cNvPr>
              <p:cNvSpPr/>
              <p:nvPr/>
            </p:nvSpPr>
            <p:spPr>
              <a:xfrm>
                <a:off x="4648200" y="2971800"/>
                <a:ext cx="152400" cy="152400"/>
              </a:xfrm>
              <a:prstGeom prst="ellipse">
                <a:avLst/>
              </a:prstGeom>
              <a:solidFill>
                <a:srgbClr val="006C31"/>
              </a:solidFill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1815E9F-D466-BC42-A700-F028DD0568C0}"/>
                </a:ext>
              </a:extLst>
            </p:cNvPr>
            <p:cNvSpPr/>
            <p:nvPr/>
          </p:nvSpPr>
          <p:spPr>
            <a:xfrm>
              <a:off x="4038600" y="3429000"/>
              <a:ext cx="152400" cy="152400"/>
            </a:xfrm>
            <a:prstGeom prst="ellipse">
              <a:avLst/>
            </a:prstGeom>
            <a:solidFill>
              <a:srgbClr val="006C31"/>
            </a:solidFill>
            <a:ln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D5805DD-4E09-9D44-B7EC-E4E5EA104DC7}"/>
                </a:ext>
              </a:extLst>
            </p:cNvPr>
            <p:cNvSpPr/>
            <p:nvPr/>
          </p:nvSpPr>
          <p:spPr>
            <a:xfrm>
              <a:off x="4267200" y="3810000"/>
              <a:ext cx="152400" cy="152400"/>
            </a:xfrm>
            <a:prstGeom prst="ellipse">
              <a:avLst/>
            </a:prstGeom>
            <a:solidFill>
              <a:srgbClr val="006C31"/>
            </a:solidFill>
            <a:ln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2132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9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Tool 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708525"/>
              </a:xfrm>
            </p:spPr>
            <p:txBody>
              <a:bodyPr/>
              <a:lstStyle/>
              <a:p>
                <a:r>
                  <a:rPr lang="en-US" sz="2000" dirty="0"/>
                  <a:t>Given a non-vertical line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 and a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), how to determine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whether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 lies above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 or below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Corollary</a:t>
                </a:r>
                <a:r>
                  <a:rPr lang="en-US" sz="2000" dirty="0"/>
                  <a:t>: Given two points and a line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, it takes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 to determine </a:t>
                </a:r>
              </a:p>
              <a:p>
                <a:pPr marL="0" indent="0">
                  <a:buNone/>
                </a:pPr>
                <a:r>
                  <a:rPr lang="en-US" sz="2000" dirty="0"/>
                  <a:t>whether they lie on the same side or different sides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708525"/>
              </a:xfrm>
              <a:blipFill>
                <a:blip r:embed="rId5"/>
                <a:stretch>
                  <a:fillRect l="-741" t="-777" b="-4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340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08948" y="263975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730282" y="2677855"/>
            <a:ext cx="5486400" cy="906509"/>
            <a:chOff x="152400" y="3086100"/>
            <a:chExt cx="5486400" cy="906509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762000" y="3298918"/>
              <a:ext cx="3711482" cy="587282"/>
            </a:xfrm>
            <a:prstGeom prst="line">
              <a:avLst/>
            </a:prstGeom>
            <a:ln w="5715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4473482" y="3086100"/>
              <a:ext cx="1165318" cy="212818"/>
            </a:xfrm>
            <a:prstGeom prst="line">
              <a:avLst/>
            </a:prstGeom>
            <a:ln w="5715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52400" y="3886200"/>
              <a:ext cx="658859" cy="106409"/>
            </a:xfrm>
            <a:prstGeom prst="line">
              <a:avLst/>
            </a:prstGeom>
            <a:ln w="5715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646652" y="3149150"/>
                <a:ext cx="138595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𝑚𝑥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652" y="3149150"/>
                <a:ext cx="138595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526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93790" y="2427744"/>
                <a:ext cx="1399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790" y="2427744"/>
                <a:ext cx="139987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>
            <a:stCxn id="6" idx="0"/>
          </p:cNvCxnSpPr>
          <p:nvPr/>
        </p:nvCxnSpPr>
        <p:spPr>
          <a:xfrm>
            <a:off x="2847048" y="2639755"/>
            <a:ext cx="0" cy="713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372100" y="2996277"/>
            <a:ext cx="0" cy="1194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978296" y="2261640"/>
                <a:ext cx="116570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𝑶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296" y="2261640"/>
                <a:ext cx="1165704" cy="369332"/>
              </a:xfrm>
              <a:prstGeom prst="rect">
                <a:avLst/>
              </a:prstGeom>
              <a:blipFill>
                <a:blip r:embed="rId8"/>
                <a:stretch>
                  <a:fillRect t="-6349" r="-362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3585848" y="1447800"/>
            <a:ext cx="2362200" cy="363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49462" y="1447800"/>
            <a:ext cx="1905000" cy="3840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926959" y="4269561"/>
                <a:ext cx="13925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959" y="4269561"/>
                <a:ext cx="1392561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600200" y="5475060"/>
            <a:ext cx="3048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076700" y="5859463"/>
            <a:ext cx="2286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30615" y="5482646"/>
            <a:ext cx="3429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291534" y="5836535"/>
            <a:ext cx="1824177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86958" y="3339245"/>
            <a:ext cx="98190" cy="1032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354515" y="2967336"/>
            <a:ext cx="98190" cy="1032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84452" y="1810728"/>
            <a:ext cx="2362200" cy="3639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062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2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2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16" grpId="0" animBg="1"/>
      <p:bldP spid="19" grpId="0"/>
      <p:bldP spid="9" grpId="0" animBg="1"/>
      <p:bldP spid="17" grpId="0" animBg="1"/>
      <p:bldP spid="18" grpId="0" animBg="1"/>
      <p:bldP spid="22" grpId="0"/>
      <p:bldP spid="23" grpId="0" animBg="1"/>
      <p:bldP spid="24" grpId="0" animBg="1"/>
      <p:bldP spid="26" grpId="0" animBg="1"/>
      <p:bldP spid="27" grpId="0" animBg="1"/>
      <p:bldP spid="29" grpId="0" animBg="1"/>
      <p:bldP spid="30" grpId="0" animBg="1"/>
      <p:bldP spid="3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.6|0.8|1.4|1.4|7.1|10.3|1.2|1|0.6|0.6|0.7|1.5|0.7|0.7|6.5|1.3|2.2|7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.6|0.8|1.4|1.4|7.1|10.3|1.2|1|0.6|0.6|0.7|1.5|0.7|0.7|6.5|1.3|2.2|7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.6|0.8|1.4|1.4|7.1|10.3|1.2|1|0.6|0.6|0.7|1.5|0.7|0.7|6.5|1.3|2.2|7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.6|0.8|1.4|1.4|7.1|10.3|1.2|1|0.6|0.6|0.7|1.5|0.7|0.7|6.5|1.3|2.2|7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.6|0.8|1.4|1.4|7.1|10.3|1.2|1|0.6|0.6|0.7|1.5|0.7|0.7|6.5|1.3|2.2|7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4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8.8|2.2|5.1|1.5|2|4.5|4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6.4|4.2|4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31.6|9.2|4|5.7|8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8|14.4|1.4|12.2|3.4|4.2|22.1|53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4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2.4|14.1|5.1|2.6|1.7|1.3|5|8.9|0.9|0.7|0.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3.2|2.5|2.9|3.9|17.2|12.8|17.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9.7|10|9.7|3.8|16.3|1.1|6.5|5|31.5|1.1|2.5|1.6|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7.9|2.8|3|1.1|3.5|1.3|2.1|1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0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9|23.1|18.6|1.8|8.1|2.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6.2|2.5|12.4|17.6|40.2|6.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19|1.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4.9|9.9|1.3|5.5|6.3|7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7.3|0.8|2.2|3.7|2.7|3.5|1.4|15.1|1.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5.9|6.9|3.5|6.6|2.2|2.2|1.6|2.7|1.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8.2|3.4|7.6|10|22|1.2|1.5|6.2|22.5|1|1.2|1.9|25.2|1.2|10.9|1.2|4.5|14.3|1|0.9|2.2|15.9|7|33.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8|1.8|5.3|0.5|1.5|0.5|7.3|5.3|2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.6|0.8|1.4|1.4|7.1|10.3|1.2|1|0.6|0.6|0.7|1.5|0.7|0.7|6.5|1.3|2.2|7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.6|0.8|1.4|1.4|7.1|10.3|1.2|1|0.6|0.6|0.7|1.5|0.7|0.7|6.5|1.3|2.2|7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.6|0.8|1.4|1.4|7.1|10.3|1.2|1|0.6|0.6|0.7|1.5|0.7|0.7|6.5|1.3|2.2|7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.6|0.8|1.4|1.4|7.1|10.3|1.2|1|0.6|0.6|0.7|1.5|0.7|0.7|6.5|1.3|2.2|7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6.1|19.5|10|0.9|1.7|3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4.7|2.7|3.5|1.2|3.2|3|3.5|5.2|2.3|3.4|2.5|20.3|18|13.5|13.8|3.5|2|3|1.9|1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6309</TotalTime>
  <Words>1316</Words>
  <Application>Microsoft Office PowerPoint</Application>
  <PresentationFormat>On-screen Show (4:3)</PresentationFormat>
  <Paragraphs>482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Cambria Math</vt:lpstr>
      <vt:lpstr>Office Theme</vt:lpstr>
      <vt:lpstr>Design and Analysis of Algorithms </vt:lpstr>
      <vt:lpstr>problem 3 </vt:lpstr>
      <vt:lpstr>A Convex Polygon </vt:lpstr>
      <vt:lpstr>Convex hull </vt:lpstr>
      <vt:lpstr>Convex hull </vt:lpstr>
      <vt:lpstr>Convex hull </vt:lpstr>
      <vt:lpstr>Convex hull </vt:lpstr>
      <vt:lpstr> Tool 1  </vt:lpstr>
      <vt:lpstr>Tool 2 </vt:lpstr>
      <vt:lpstr>Convex hull </vt:lpstr>
      <vt:lpstr>Convex hull </vt:lpstr>
      <vt:lpstr>Convex hull </vt:lpstr>
      <vt:lpstr>Convex hull </vt:lpstr>
      <vt:lpstr>Convex hull </vt:lpstr>
      <vt:lpstr>Divide and Conquer algorithm </vt:lpstr>
      <vt:lpstr>The Divide Step </vt:lpstr>
      <vt:lpstr>Solving the subproblems recursively </vt:lpstr>
      <vt:lpstr>The Conquer step </vt:lpstr>
      <vt:lpstr>The Conquer step </vt:lpstr>
      <vt:lpstr>PowerPoint Presentation</vt:lpstr>
      <vt:lpstr>The right half set is a point </vt:lpstr>
      <vt:lpstr>The right half set is a point </vt:lpstr>
      <vt:lpstr>The right half set is a point </vt:lpstr>
      <vt:lpstr>The right half set is a point </vt:lpstr>
      <vt:lpstr>How to compute the upper tangent ? </vt:lpstr>
      <vt:lpstr>How to compute the upper tangent ? </vt:lpstr>
      <vt:lpstr>How to compute the upper tangent ? </vt:lpstr>
      <vt:lpstr>How to compute the upper tangent ? </vt:lpstr>
      <vt:lpstr>How to compute the upper tangent ? </vt:lpstr>
      <vt:lpstr>PowerPoint Presentation</vt:lpstr>
      <vt:lpstr>The Conquer step </vt:lpstr>
      <vt:lpstr>How to compute the upper tangent ? </vt:lpstr>
      <vt:lpstr>Running time of the algorithm</vt:lpstr>
      <vt:lpstr>Homework</vt:lpstr>
      <vt:lpstr>An algorithm for  multiplying two polynomials</vt:lpstr>
      <vt:lpstr>Multiplying two polynomials </vt:lpstr>
      <vt:lpstr>Divide Step </vt:lpstr>
      <vt:lpstr>Homework  for those aiming beyond A*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796</cp:revision>
  <dcterms:created xsi:type="dcterms:W3CDTF">2011-12-03T04:13:03Z</dcterms:created>
  <dcterms:modified xsi:type="dcterms:W3CDTF">2023-08-07T10:52:21Z</dcterms:modified>
</cp:coreProperties>
</file>