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95" r:id="rId2"/>
    <p:sldId id="527" r:id="rId3"/>
    <p:sldId id="703" r:id="rId4"/>
    <p:sldId id="615" r:id="rId5"/>
    <p:sldId id="654" r:id="rId6"/>
    <p:sldId id="596" r:id="rId7"/>
    <p:sldId id="598" r:id="rId8"/>
    <p:sldId id="599" r:id="rId9"/>
    <p:sldId id="600" r:id="rId10"/>
    <p:sldId id="601" r:id="rId11"/>
    <p:sldId id="602" r:id="rId12"/>
    <p:sldId id="690" r:id="rId13"/>
    <p:sldId id="704" r:id="rId14"/>
    <p:sldId id="686" r:id="rId15"/>
    <p:sldId id="684" r:id="rId16"/>
    <p:sldId id="687" r:id="rId17"/>
    <p:sldId id="688" r:id="rId18"/>
    <p:sldId id="689" r:id="rId19"/>
    <p:sldId id="691" r:id="rId20"/>
    <p:sldId id="649" r:id="rId21"/>
    <p:sldId id="614" r:id="rId22"/>
    <p:sldId id="613" r:id="rId23"/>
    <p:sldId id="699" r:id="rId24"/>
    <p:sldId id="597" r:id="rId25"/>
    <p:sldId id="693" r:id="rId26"/>
    <p:sldId id="694" r:id="rId27"/>
    <p:sldId id="70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052" autoAdjust="0"/>
  </p:normalViewPr>
  <p:slideViewPr>
    <p:cSldViewPr>
      <p:cViewPr varScale="1">
        <p:scale>
          <a:sx n="107" d="100"/>
          <a:sy n="107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3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3" Type="http://schemas.openxmlformats.org/officeDocument/2006/relationships/image" Target="../media/image10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1.png"/><Relationship Id="rId10" Type="http://schemas.openxmlformats.org/officeDocument/2006/relationships/image" Target="../media/image170.png"/><Relationship Id="rId4" Type="http://schemas.openxmlformats.org/officeDocument/2006/relationships/image" Target="../media/image111.png"/><Relationship Id="rId9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oyd_Shapley" TargetMode="External"/><Relationship Id="rId2" Type="http://schemas.openxmlformats.org/officeDocument/2006/relationships/hyperlink" Target="https://en.wikipedia.org/wiki/David_Gale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20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5" Type="http://schemas.openxmlformats.org/officeDocument/2006/relationships/image" Target="../media/image400.png"/><Relationship Id="rId15" Type="http://schemas.openxmlformats.org/officeDocument/2006/relationships/image" Target="../media/image221.png"/><Relationship Id="rId10" Type="http://schemas.openxmlformats.org/officeDocument/2006/relationships/image" Target="../media/image900.png"/><Relationship Id="rId4" Type="http://schemas.openxmlformats.org/officeDocument/2006/relationships/image" Target="../media/image300.png"/><Relationship Id="rId9" Type="http://schemas.openxmlformats.org/officeDocument/2006/relationships/image" Target="../media/image800.png"/><Relationship Id="rId14" Type="http://schemas.openxmlformats.org/officeDocument/2006/relationships/image" Target="../media/image2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46.png"/><Relationship Id="rId12" Type="http://schemas.openxmlformats.org/officeDocument/2006/relationships/image" Target="../media/image10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0" Type="http://schemas.openxmlformats.org/officeDocument/2006/relationships/image" Target="../media/image49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NULL"/><Relationship Id="rId7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– 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tx1"/>
                </a:solidFill>
              </a:rPr>
              <a:t>The final Algorithm for </a:t>
            </a:r>
            <a:r>
              <a:rPr lang="en-US" sz="1600" b="1" dirty="0">
                <a:solidFill>
                  <a:srgbClr val="0070C0"/>
                </a:solidFill>
              </a:rPr>
              <a:t>Polynomial multiplication   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7030A0"/>
                </a:solidFill>
              </a:rPr>
              <a:t>Stable </a:t>
            </a:r>
            <a:r>
              <a:rPr lang="en-US" sz="1600" b="1">
                <a:solidFill>
                  <a:srgbClr val="7030A0"/>
                </a:solidFill>
              </a:rPr>
              <a:t>Matching </a:t>
            </a:r>
            <a:r>
              <a:rPr lang="en-US" sz="1600" b="1">
                <a:solidFill>
                  <a:schemeClr val="tx1"/>
                </a:solidFill>
              </a:rPr>
              <a:t>Algorithm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0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Recursion </a:t>
            </a:r>
            <a:r>
              <a:rPr lang="en-US" sz="3200" b="1" dirty="0"/>
              <a:t>Tree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Time complexity of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=</a:t>
                </a:r>
                <a:r>
                  <a:rPr lang="en-US" sz="2000" b="1" dirty="0"/>
                  <a:t> a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6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3448" r="-8642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blipFill rotWithShape="1">
                <a:blip r:embed="rId12"/>
                <a:stretch>
                  <a:fillRect t="-1333" r="-86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3509" r="-886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blipFill rotWithShape="1">
                <a:blip r:embed="rId14"/>
                <a:stretch>
                  <a:fillRect t="-1333" r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19200" y="4989755"/>
            <a:ext cx="4453076" cy="725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CEE58C-51B8-348D-E6EE-057E83FB5912}"/>
                  </a:ext>
                </a:extLst>
              </p:cNvPr>
              <p:cNvSpPr txBox="1"/>
              <p:nvPr/>
            </p:nvSpPr>
            <p:spPr>
              <a:xfrm>
                <a:off x="930441" y="6147078"/>
                <a:ext cx="1313116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CEE58C-51B8-348D-E6EE-057E83FB5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41" y="6147078"/>
                <a:ext cx="1313116" cy="369332"/>
              </a:xfrm>
              <a:prstGeom prst="rect">
                <a:avLst/>
              </a:prstGeom>
              <a:blipFill>
                <a:blip r:embed="rId15"/>
                <a:stretch>
                  <a:fillRect l="-3687" t="-6349" r="-23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68" grpId="0" animBg="1"/>
      <p:bldP spid="80" grpId="0" animBg="1"/>
      <p:bldP spid="81" grpId="0" animBg="1"/>
      <p:bldP spid="86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/>
                  <a:t>Coefficient </a:t>
                </a:r>
              </a:p>
              <a:p>
                <a:r>
                  <a:rPr lang="en-US" sz="1600" dirty="0" err="1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6844" y="34977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3516868"/>
            <a:ext cx="6864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715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9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11CA-C336-F044-A9A3-2225FC4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polynomial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’s unknown.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the following (point, value) representation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’s 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A9F43-67E5-8347-B6CB-CA4DB27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C015E-6F0E-8C42-80F6-7FF9EAAAE279}"/>
                  </a:ext>
                </a:extLst>
              </p:cNvPr>
              <p:cNvSpPr txBox="1"/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…,(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C015E-6F0E-8C42-80F6-7FF9EAA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blipFill>
                <a:blip r:embed="rId3"/>
                <a:stretch>
                  <a:fillRect l="-1400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7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44DD-D1D4-40BF-0357-2EA94E9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CE58-96CB-735F-E300-8BE40809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 err="1"/>
              <a:t>Inspite</a:t>
            </a:r>
            <a:r>
              <a:rPr lang="en-US" sz="2000" dirty="0"/>
              <a:t> of the best efforts by the instructor, majority of the class could not follow the next 5 slides for addressing the problem of interpolation. </a:t>
            </a:r>
          </a:p>
          <a:p>
            <a:endParaRPr lang="en-US" sz="2000" dirty="0"/>
          </a:p>
          <a:p>
            <a:r>
              <a:rPr lang="en-US" sz="2000" dirty="0"/>
              <a:t>The instructor has now revised these slides. </a:t>
            </a:r>
          </a:p>
          <a:p>
            <a:endParaRPr lang="en-US" sz="2000" dirty="0"/>
          </a:p>
          <a:p>
            <a:r>
              <a:rPr lang="en-US" sz="2000" dirty="0"/>
              <a:t>Important advice: Please go over these slides very </a:t>
            </a:r>
            <a:r>
              <a:rPr lang="en-US" sz="2000" dirty="0" err="1"/>
              <a:t>very</a:t>
            </a:r>
            <a:r>
              <a:rPr lang="en-US" sz="2000" dirty="0"/>
              <a:t> slowly.</a:t>
            </a:r>
          </a:p>
          <a:p>
            <a:endParaRPr lang="en-US" sz="2000" dirty="0"/>
          </a:p>
          <a:p>
            <a:r>
              <a:rPr lang="en-US" sz="2000" dirty="0"/>
              <a:t>If you still can’t internalize them, please meet the instructor.</a:t>
            </a:r>
          </a:p>
          <a:p>
            <a:endParaRPr lang="en-US" sz="2000" dirty="0"/>
          </a:p>
          <a:p>
            <a:r>
              <a:rPr lang="en-US" sz="2000" dirty="0"/>
              <a:t>He will be very grateful to you to know the difficulty you faced.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20280-0447-292F-C588-444C2A04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A00A7-3736-E84E-9DB3-BF5C52F50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,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 :                                      =  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Otherwise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A00A7-3736-E84E-9DB3-BF5C52F50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A8756-E7CD-D94D-9E9F-C7517DB1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C9C0E8-5D6A-2F4E-8790-3FDD62DA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 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004DE6-59EE-5AAA-D66C-C0D1190B8927}"/>
                  </a:ext>
                </a:extLst>
              </p:cNvPr>
              <p:cNvSpPr txBox="1"/>
              <p:nvPr/>
            </p:nvSpPr>
            <p:spPr>
              <a:xfrm>
                <a:off x="2968535" y="2937941"/>
                <a:ext cx="130061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/>
                            </a:rPr>
                            <m:t>0</m:t>
                          </m:r>
                          <m:r>
                            <a:rPr lang="en-US" sz="1800" i="1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004DE6-59EE-5AAA-D66C-C0D1190B8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535" y="2937941"/>
                <a:ext cx="1300612" cy="795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895181-26CF-5FEB-C5DD-F6B583056C19}"/>
                  </a:ext>
                </a:extLst>
              </p:cNvPr>
              <p:cNvSpPr txBox="1"/>
              <p:nvPr/>
            </p:nvSpPr>
            <p:spPr>
              <a:xfrm>
                <a:off x="2362200" y="1962090"/>
                <a:ext cx="647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895181-26CF-5FEB-C5DD-F6B58305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62090"/>
                <a:ext cx="647037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23295D-0D52-8778-0ABC-604018CB96AC}"/>
                  </a:ext>
                </a:extLst>
              </p:cNvPr>
              <p:cNvSpPr txBox="1"/>
              <p:nvPr/>
            </p:nvSpPr>
            <p:spPr>
              <a:xfrm>
                <a:off x="4724400" y="2810470"/>
                <a:ext cx="685800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5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23295D-0D52-8778-0ABC-604018CB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0470"/>
                <a:ext cx="685800" cy="923330"/>
              </a:xfrm>
              <a:prstGeom prst="rect">
                <a:avLst/>
              </a:prstGeom>
              <a:blipFill>
                <a:blip r:embed="rId5"/>
                <a:stretch>
                  <a:fillRect l="-5455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33AAF0-4006-04B7-26D3-E8BD81E210FC}"/>
                  </a:ext>
                </a:extLst>
              </p:cNvPr>
              <p:cNvSpPr txBox="1"/>
              <p:nvPr/>
            </p:nvSpPr>
            <p:spPr>
              <a:xfrm>
                <a:off x="4757880" y="3001232"/>
                <a:ext cx="971676" cy="6992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33AAF0-4006-04B7-26D3-E8BD81E2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880" y="3001232"/>
                <a:ext cx="971676" cy="699230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B9646AF-0132-3C58-4365-B6F193913139}"/>
              </a:ext>
            </a:extLst>
          </p:cNvPr>
          <p:cNvSpPr txBox="1"/>
          <p:nvPr/>
        </p:nvSpPr>
        <p:spPr>
          <a:xfrm>
            <a:off x="4874855" y="2823917"/>
            <a:ext cx="82873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0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FFE0E-D58A-F8AF-5D70-2A4B7D169AA7}"/>
              </a:ext>
            </a:extLst>
          </p:cNvPr>
          <p:cNvSpPr/>
          <p:nvPr/>
        </p:nvSpPr>
        <p:spPr>
          <a:xfrm>
            <a:off x="5172138" y="3001232"/>
            <a:ext cx="557418" cy="372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llout: Line 6">
                <a:extLst>
                  <a:ext uri="{FF2B5EF4-FFF2-40B4-BE49-F238E27FC236}">
                    <a16:creationId xmlns:a16="http://schemas.microsoft.com/office/drawing/2014/main" id="{123DFDED-EC97-2FC0-FEED-E56F1865A810}"/>
                  </a:ext>
                </a:extLst>
              </p:cNvPr>
              <p:cNvSpPr/>
              <p:nvPr/>
            </p:nvSpPr>
            <p:spPr>
              <a:xfrm>
                <a:off x="6729618" y="2433408"/>
                <a:ext cx="914400" cy="612648"/>
              </a:xfrm>
              <a:prstGeom prst="borderCallout1">
                <a:avLst>
                  <a:gd name="adj1" fmla="val 53869"/>
                  <a:gd name="adj2" fmla="val 490"/>
                  <a:gd name="adj3" fmla="val 102257"/>
                  <a:gd name="adj4" fmla="val -1216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Callout: Line 6">
                <a:extLst>
                  <a:ext uri="{FF2B5EF4-FFF2-40B4-BE49-F238E27FC236}">
                    <a16:creationId xmlns:a16="http://schemas.microsoft.com/office/drawing/2014/main" id="{123DFDED-EC97-2FC0-FEED-E56F1865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618" y="2433408"/>
                <a:ext cx="914400" cy="612648"/>
              </a:xfrm>
              <a:prstGeom prst="borderCallout1">
                <a:avLst>
                  <a:gd name="adj1" fmla="val 53869"/>
                  <a:gd name="adj2" fmla="val 490"/>
                  <a:gd name="adj3" fmla="val 102257"/>
                  <a:gd name="adj4" fmla="val -121666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7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10" grpId="0"/>
      <p:bldP spid="12" grpId="0" animBg="1"/>
      <p:bldP spid="12" grpId="1" animBg="1"/>
      <p:bldP spid="8" grpId="0" animBg="1"/>
      <p:bldP spid="9" grpId="0" animBg="1"/>
      <p:bldP spid="5" grpId="0" animBg="1"/>
      <p:bldP spid="5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00A7-3736-E84E-9DB3-BF5C52F5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A8756-E7CD-D94D-9E9F-C7517DB1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C9C0E8-5D6A-2F4E-8790-3FDD62DA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74FFDF87-9503-85DB-D58F-2987053979ED}"/>
              </a:ext>
            </a:extLst>
          </p:cNvPr>
          <p:cNvSpPr/>
          <p:nvPr/>
        </p:nvSpPr>
        <p:spPr>
          <a:xfrm>
            <a:off x="0" y="1568216"/>
            <a:ext cx="9372600" cy="228600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Polynomial Interpolation </a:t>
            </a:r>
            <a:r>
              <a:rPr lang="en-US" sz="2400" b="1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Polynomial evaluation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loud Callout 4">
            <a:extLst>
              <a:ext uri="{FF2B5EF4-FFF2-40B4-BE49-F238E27FC236}">
                <a16:creationId xmlns:a16="http://schemas.microsoft.com/office/drawing/2014/main" id="{62B9C0D6-4631-96A4-1DDC-B90A596AA324}"/>
              </a:ext>
            </a:extLst>
          </p:cNvPr>
          <p:cNvSpPr/>
          <p:nvPr/>
        </p:nvSpPr>
        <p:spPr>
          <a:xfrm>
            <a:off x="916641" y="4205055"/>
            <a:ext cx="7310718" cy="1774405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guess the polynomial whose evaluation will help solve polynomial interpolation ?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Make an obvious guess. </a:t>
            </a:r>
          </a:p>
        </p:txBody>
      </p:sp>
    </p:spTree>
    <p:extLst>
      <p:ext uri="{BB962C8B-B14F-4D97-AF65-F5344CB8AC3E}">
        <p14:creationId xmlns:p14="http://schemas.microsoft.com/office/powerpoint/2010/main" val="17115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11CA-C336-F044-A9A3-2225FC4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Solution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Define a polynomial 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…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Evaluate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This will help us extract coefficient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.      </a:t>
                </a:r>
                <a:r>
                  <a:rPr lang="en-US" sz="2400" b="1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 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83162"/>
              </a:xfrm>
              <a:blipFill>
                <a:blip r:embed="rId2"/>
                <a:stretch>
                  <a:fillRect l="-1053" t="-979" r="-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A9F43-67E5-8347-B6CB-CA4DB27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57A63-4FB6-4612-1152-B18B894525D0}"/>
              </a:ext>
            </a:extLst>
          </p:cNvPr>
          <p:cNvSpPr/>
          <p:nvPr/>
        </p:nvSpPr>
        <p:spPr>
          <a:xfrm>
            <a:off x="6324600" y="2895600"/>
            <a:ext cx="2895600" cy="6095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4">
                <a:extLst>
                  <a:ext uri="{FF2B5EF4-FFF2-40B4-BE49-F238E27FC236}">
                    <a16:creationId xmlns:a16="http://schemas.microsoft.com/office/drawing/2014/main" id="{6A8C9A96-A214-6EA7-0FA7-7FEC2E8F68EA}"/>
                  </a:ext>
                </a:extLst>
              </p:cNvPr>
              <p:cNvSpPr/>
              <p:nvPr/>
            </p:nvSpPr>
            <p:spPr>
              <a:xfrm>
                <a:off x="2209800" y="5456005"/>
                <a:ext cx="5636559" cy="900345"/>
              </a:xfrm>
              <a:prstGeom prst="cloudCallout">
                <a:avLst>
                  <a:gd name="adj1" fmla="val -24125"/>
                  <a:gd name="adj2" fmla="val 6662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guess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loud Callout 4">
                <a:extLst>
                  <a:ext uri="{FF2B5EF4-FFF2-40B4-BE49-F238E27FC236}">
                    <a16:creationId xmlns:a16="http://schemas.microsoft.com/office/drawing/2014/main" id="{6A8C9A96-A214-6EA7-0FA7-7FEC2E8F6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56005"/>
                <a:ext cx="5636559" cy="900345"/>
              </a:xfrm>
              <a:prstGeom prst="cloudCallout">
                <a:avLst>
                  <a:gd name="adj1" fmla="val -24125"/>
                  <a:gd name="adj2" fmla="val 66628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0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15" grpId="0" animBg="1"/>
      <p:bldP spid="6" grpId="0" animBg="1"/>
      <p:bldP spid="6" grpId="1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11CA-C336-F044-A9A3-2225FC4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Solution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Define a polynomial 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+ 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…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83162"/>
              </a:xfrm>
              <a:blipFill>
                <a:blip r:embed="rId2"/>
                <a:stretch>
                  <a:fillRect l="-1170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A9F43-67E5-8347-B6CB-CA4DB27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E743A-3B7C-7381-B547-231D8F965A3F}"/>
                  </a:ext>
                </a:extLst>
              </p:cNvPr>
              <p:cNvSpPr txBox="1"/>
              <p:nvPr/>
            </p:nvSpPr>
            <p:spPr>
              <a:xfrm>
                <a:off x="3657600" y="1828800"/>
                <a:ext cx="1555362" cy="7655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E743A-3B7C-7381-B547-231D8F96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28800"/>
                <a:ext cx="1555362" cy="7655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85470D-6723-4369-B0D4-2418189819DE}"/>
              </a:ext>
            </a:extLst>
          </p:cNvPr>
          <p:cNvCxnSpPr>
            <a:cxnSpLocks/>
          </p:cNvCxnSpPr>
          <p:nvPr/>
        </p:nvCxnSpPr>
        <p:spPr>
          <a:xfrm>
            <a:off x="4572000" y="2594331"/>
            <a:ext cx="0" cy="453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A10C7-2BD9-35B7-E2C4-3144133E97E6}"/>
                  </a:ext>
                </a:extLst>
              </p:cNvPr>
              <p:cNvSpPr txBox="1"/>
              <p:nvPr/>
            </p:nvSpPr>
            <p:spPr>
              <a:xfrm>
                <a:off x="4079409" y="2183169"/>
                <a:ext cx="944746" cy="473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𝑪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A10C7-2BD9-35B7-E2C4-3144133E9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409" y="2183169"/>
                <a:ext cx="944746" cy="473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291A01-51ED-15A2-B932-A1228861FC35}"/>
              </a:ext>
            </a:extLst>
          </p:cNvPr>
          <p:cNvCxnSpPr>
            <a:cxnSpLocks/>
          </p:cNvCxnSpPr>
          <p:nvPr/>
        </p:nvCxnSpPr>
        <p:spPr>
          <a:xfrm>
            <a:off x="4876800" y="36576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955542-4BB1-13C0-60B0-3A0E3B9C2A20}"/>
              </a:ext>
            </a:extLst>
          </p:cNvPr>
          <p:cNvCxnSpPr>
            <a:cxnSpLocks/>
          </p:cNvCxnSpPr>
          <p:nvPr/>
        </p:nvCxnSpPr>
        <p:spPr>
          <a:xfrm>
            <a:off x="4397115" y="3521439"/>
            <a:ext cx="1089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E086CF-EB84-CD06-2C75-90617280069A}"/>
                  </a:ext>
                </a:extLst>
              </p:cNvPr>
              <p:cNvSpPr txBox="1"/>
              <p:nvPr/>
            </p:nvSpPr>
            <p:spPr>
              <a:xfrm>
                <a:off x="3604247" y="5351792"/>
                <a:ext cx="2354747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E086CF-EB84-CD06-2C75-90617280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47" y="5351792"/>
                <a:ext cx="2354747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01C8B4-FC7E-2E10-1B17-A9E179DCFBC7}"/>
                  </a:ext>
                </a:extLst>
              </p:cNvPr>
              <p:cNvSpPr txBox="1"/>
              <p:nvPr/>
            </p:nvSpPr>
            <p:spPr>
              <a:xfrm>
                <a:off x="2277249" y="4346653"/>
                <a:ext cx="549381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Focus on only those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01C8B4-FC7E-2E10-1B17-A9E179DC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249" y="4346653"/>
                <a:ext cx="5493812" cy="461665"/>
              </a:xfrm>
              <a:prstGeom prst="rect">
                <a:avLst/>
              </a:prstGeom>
              <a:blipFill>
                <a:blip r:embed="rId6"/>
                <a:stretch>
                  <a:fillRect l="-1661" t="-8974" b="-2692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4">
                <a:extLst>
                  <a:ext uri="{FF2B5EF4-FFF2-40B4-BE49-F238E27FC236}">
                    <a16:creationId xmlns:a16="http://schemas.microsoft.com/office/drawing/2014/main" id="{704923C6-CA2B-130C-04F2-3522522233F2}"/>
                  </a:ext>
                </a:extLst>
              </p:cNvPr>
              <p:cNvSpPr/>
              <p:nvPr/>
            </p:nvSpPr>
            <p:spPr>
              <a:xfrm>
                <a:off x="2209800" y="5456005"/>
                <a:ext cx="5636559" cy="900345"/>
              </a:xfrm>
              <a:prstGeom prst="cloudCallout">
                <a:avLst>
                  <a:gd name="adj1" fmla="val -24125"/>
                  <a:gd name="adj2" fmla="val 6662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expression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terms.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looks too complex.</a:t>
                </a:r>
              </a:p>
            </p:txBody>
          </p:sp>
        </mc:Choice>
        <mc:Fallback xmlns="">
          <p:sp>
            <p:nvSpPr>
              <p:cNvPr id="8" name="Cloud Callout 4">
                <a:extLst>
                  <a:ext uri="{FF2B5EF4-FFF2-40B4-BE49-F238E27FC236}">
                    <a16:creationId xmlns:a16="http://schemas.microsoft.com/office/drawing/2014/main" id="{704923C6-CA2B-130C-04F2-352252223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56005"/>
                <a:ext cx="5636559" cy="900345"/>
              </a:xfrm>
              <a:prstGeom prst="cloudCallout">
                <a:avLst>
                  <a:gd name="adj1" fmla="val -24125"/>
                  <a:gd name="adj2" fmla="val 66628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7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28" grpId="0"/>
      <p:bldP spid="29" grpId="0" animBg="1"/>
      <p:bldP spid="8" grpId="0" animBg="1"/>
      <p:bldP spid="8" grpId="1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11CA-C336-F044-A9A3-2225FC4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Solution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Define a polynomial 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+ 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…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83162"/>
              </a:xfrm>
              <a:blipFill>
                <a:blip r:embed="rId2"/>
                <a:stretch>
                  <a:fillRect l="-1170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A9F43-67E5-8347-B6CB-CA4DB27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E743A-3B7C-7381-B547-231D8F965A3F}"/>
                  </a:ext>
                </a:extLst>
              </p:cNvPr>
              <p:cNvSpPr txBox="1"/>
              <p:nvPr/>
            </p:nvSpPr>
            <p:spPr>
              <a:xfrm>
                <a:off x="3662645" y="1828800"/>
                <a:ext cx="1555362" cy="7655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E743A-3B7C-7381-B547-231D8F96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645" y="1828800"/>
                <a:ext cx="1555362" cy="7655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5BC349-C9D6-5A1B-2D95-9549994C75E6}"/>
              </a:ext>
            </a:extLst>
          </p:cNvPr>
          <p:cNvCxnSpPr>
            <a:cxnSpLocks/>
          </p:cNvCxnSpPr>
          <p:nvPr/>
        </p:nvCxnSpPr>
        <p:spPr>
          <a:xfrm>
            <a:off x="1905000" y="36576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E9360-C18A-503E-20A0-C9407DF3CB47}"/>
              </a:ext>
            </a:extLst>
          </p:cNvPr>
          <p:cNvCxnSpPr>
            <a:cxnSpLocks/>
          </p:cNvCxnSpPr>
          <p:nvPr/>
        </p:nvCxnSpPr>
        <p:spPr>
          <a:xfrm>
            <a:off x="2819400" y="36576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291A01-51ED-15A2-B932-A1228861FC35}"/>
              </a:ext>
            </a:extLst>
          </p:cNvPr>
          <p:cNvCxnSpPr>
            <a:cxnSpLocks/>
          </p:cNvCxnSpPr>
          <p:nvPr/>
        </p:nvCxnSpPr>
        <p:spPr>
          <a:xfrm>
            <a:off x="4876800" y="36576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1FCBAD-772C-B8F2-5ED7-FB186DDF14A8}"/>
              </a:ext>
            </a:extLst>
          </p:cNvPr>
          <p:cNvSpPr txBox="1"/>
          <p:nvPr/>
        </p:nvSpPr>
        <p:spPr>
          <a:xfrm>
            <a:off x="228600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A1A724-805A-012A-2B9D-7FB4DD174AF0}"/>
              </a:ext>
            </a:extLst>
          </p:cNvPr>
          <p:cNvCxnSpPr>
            <a:cxnSpLocks/>
          </p:cNvCxnSpPr>
          <p:nvPr/>
        </p:nvCxnSpPr>
        <p:spPr>
          <a:xfrm>
            <a:off x="1676400" y="35052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44EACE-077C-DC30-AA26-EBC622FDA2D7}"/>
              </a:ext>
            </a:extLst>
          </p:cNvPr>
          <p:cNvCxnSpPr>
            <a:cxnSpLocks/>
          </p:cNvCxnSpPr>
          <p:nvPr/>
        </p:nvCxnSpPr>
        <p:spPr>
          <a:xfrm>
            <a:off x="2438400" y="350644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955542-4BB1-13C0-60B0-3A0E3B9C2A20}"/>
              </a:ext>
            </a:extLst>
          </p:cNvPr>
          <p:cNvCxnSpPr>
            <a:cxnSpLocks/>
          </p:cNvCxnSpPr>
          <p:nvPr/>
        </p:nvCxnSpPr>
        <p:spPr>
          <a:xfrm>
            <a:off x="4397115" y="3521439"/>
            <a:ext cx="1089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CD0F1C-3348-0251-FB90-96A08BB762FA}"/>
              </a:ext>
            </a:extLst>
          </p:cNvPr>
          <p:cNvCxnSpPr>
            <a:cxnSpLocks/>
          </p:cNvCxnSpPr>
          <p:nvPr/>
        </p:nvCxnSpPr>
        <p:spPr>
          <a:xfrm>
            <a:off x="6400800" y="3521439"/>
            <a:ext cx="190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F60B0E-B33F-21E0-F42F-B855E5350A42}"/>
              </a:ext>
            </a:extLst>
          </p:cNvPr>
          <p:cNvCxnSpPr>
            <a:cxnSpLocks/>
          </p:cNvCxnSpPr>
          <p:nvPr/>
        </p:nvCxnSpPr>
        <p:spPr>
          <a:xfrm>
            <a:off x="7353300" y="3659565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E086CF-EB84-CD06-2C75-90617280069A}"/>
                  </a:ext>
                </a:extLst>
              </p:cNvPr>
              <p:cNvSpPr txBox="1"/>
              <p:nvPr/>
            </p:nvSpPr>
            <p:spPr>
              <a:xfrm>
                <a:off x="3957250" y="5351792"/>
                <a:ext cx="1618328" cy="5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+ℓ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E086CF-EB84-CD06-2C75-90617280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250" y="5351792"/>
                <a:ext cx="1618328" cy="595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66A0C2-0ED6-4702-8732-A57D612F5D68}"/>
                  </a:ext>
                </a:extLst>
              </p:cNvPr>
              <p:cNvSpPr txBox="1"/>
              <p:nvPr/>
            </p:nvSpPr>
            <p:spPr>
              <a:xfrm>
                <a:off x="2182569" y="5468790"/>
                <a:ext cx="1208471" cy="474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+ℓ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66A0C2-0ED6-4702-8732-A57D612F5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69" y="5468790"/>
                <a:ext cx="1208471" cy="474810"/>
              </a:xfrm>
              <a:prstGeom prst="rect">
                <a:avLst/>
              </a:prstGeom>
              <a:blipFill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6560D9-123D-F24A-F8BE-ED3EB7F118C4}"/>
                  </a:ext>
                </a:extLst>
              </p:cNvPr>
              <p:cNvSpPr txBox="1"/>
              <p:nvPr/>
            </p:nvSpPr>
            <p:spPr>
              <a:xfrm>
                <a:off x="6525156" y="5372325"/>
                <a:ext cx="1940788" cy="58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+ℓ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6560D9-123D-F24A-F8BE-ED3EB7F11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156" y="5372325"/>
                <a:ext cx="1940788" cy="581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CB9953-C211-C369-0F9B-8FD097445B23}"/>
                  </a:ext>
                </a:extLst>
              </p:cNvPr>
              <p:cNvSpPr txBox="1"/>
              <p:nvPr/>
            </p:nvSpPr>
            <p:spPr>
              <a:xfrm>
                <a:off x="1600200" y="5481935"/>
                <a:ext cx="5427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CB9953-C211-C369-0F9B-8FD097445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481935"/>
                <a:ext cx="542777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191D3-D9B9-E2F8-D5FD-E35B32925AF0}"/>
                  </a:ext>
                </a:extLst>
              </p:cNvPr>
              <p:cNvSpPr txBox="1"/>
              <p:nvPr/>
            </p:nvSpPr>
            <p:spPr>
              <a:xfrm>
                <a:off x="1984301" y="558187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191D3-D9B9-E2F8-D5FD-E35B3292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01" y="5581873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336E39-C008-E46E-6D03-72C86AB55BC2}"/>
                  </a:ext>
                </a:extLst>
              </p:cNvPr>
              <p:cNvSpPr txBox="1"/>
              <p:nvPr/>
            </p:nvSpPr>
            <p:spPr>
              <a:xfrm>
                <a:off x="3259815" y="559541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336E39-C008-E46E-6D03-72C86AB5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5" y="5595415"/>
                <a:ext cx="8579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7C270C-F9A8-4006-4A19-A0491CA8F11B}"/>
                  </a:ext>
                </a:extLst>
              </p:cNvPr>
              <p:cNvSpPr txBox="1"/>
              <p:nvPr/>
            </p:nvSpPr>
            <p:spPr>
              <a:xfrm>
                <a:off x="5619073" y="5562600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7C270C-F9A8-4006-4A19-A0491CA8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73" y="5562600"/>
                <a:ext cx="857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22C2D39-704E-B8BC-FA13-29AB0067BBA8}"/>
              </a:ext>
            </a:extLst>
          </p:cNvPr>
          <p:cNvSpPr txBox="1"/>
          <p:nvPr/>
        </p:nvSpPr>
        <p:spPr>
          <a:xfrm>
            <a:off x="-32854" y="5535706"/>
            <a:ext cx="78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Tool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F8591CC-D83E-C599-3BF3-D22C575A6C7C}"/>
              </a:ext>
            </a:extLst>
          </p:cNvPr>
          <p:cNvSpPr/>
          <p:nvPr/>
        </p:nvSpPr>
        <p:spPr>
          <a:xfrm rot="5400000">
            <a:off x="4755848" y="2698449"/>
            <a:ext cx="392669" cy="670723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44468A-6FB4-F555-89A9-DA388EFF86BB}"/>
                  </a:ext>
                </a:extLst>
              </p:cNvPr>
              <p:cNvSpPr txBox="1"/>
              <p:nvPr/>
            </p:nvSpPr>
            <p:spPr>
              <a:xfrm>
                <a:off x="5061599" y="6096000"/>
                <a:ext cx="1904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44468A-6FB4-F555-89A9-DA388EFF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99" y="6096000"/>
                <a:ext cx="190498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BB4FC9-2043-68BA-6043-CBCAAF526529}"/>
                  </a:ext>
                </a:extLst>
              </p:cNvPr>
              <p:cNvSpPr txBox="1"/>
              <p:nvPr/>
            </p:nvSpPr>
            <p:spPr>
              <a:xfrm>
                <a:off x="5878846" y="6100482"/>
                <a:ext cx="26555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for</a:t>
                </a:r>
                <a:r>
                  <a:rPr lang="en-US" sz="20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−ℓ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BB4FC9-2043-68BA-6043-CBCAAF526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846" y="6100482"/>
                <a:ext cx="2655554" cy="400110"/>
              </a:xfrm>
              <a:prstGeom prst="rect">
                <a:avLst/>
              </a:prstGeom>
              <a:blipFill>
                <a:blip r:embed="rId12"/>
                <a:stretch>
                  <a:fillRect l="-2294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190DD6-BD00-2A4D-953D-3D17CB0DD85E}"/>
              </a:ext>
            </a:extLst>
          </p:cNvPr>
          <p:cNvCxnSpPr>
            <a:cxnSpLocks/>
          </p:cNvCxnSpPr>
          <p:nvPr/>
        </p:nvCxnSpPr>
        <p:spPr>
          <a:xfrm>
            <a:off x="4572000" y="2594331"/>
            <a:ext cx="0" cy="453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221ABC-598B-D3AD-67D0-E71E91CC0805}"/>
                  </a:ext>
                </a:extLst>
              </p:cNvPr>
              <p:cNvSpPr txBox="1"/>
              <p:nvPr/>
            </p:nvSpPr>
            <p:spPr>
              <a:xfrm>
                <a:off x="4419600" y="6366456"/>
                <a:ext cx="1904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221ABC-598B-D3AD-67D0-E71E91CC0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6366456"/>
                <a:ext cx="190498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9326C5-33E7-ED05-FE40-64053679CC82}"/>
                  </a:ext>
                </a:extLst>
              </p:cNvPr>
              <p:cNvSpPr txBox="1"/>
              <p:nvPr/>
            </p:nvSpPr>
            <p:spPr>
              <a:xfrm>
                <a:off x="5867400" y="6381690"/>
                <a:ext cx="26555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for</a:t>
                </a:r>
                <a:r>
                  <a:rPr lang="en-US" sz="20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−ℓ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9326C5-33E7-ED05-FE40-64053679C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381690"/>
                <a:ext cx="2655554" cy="400110"/>
              </a:xfrm>
              <a:prstGeom prst="rect">
                <a:avLst/>
              </a:prstGeom>
              <a:blipFill>
                <a:blip r:embed="rId14"/>
                <a:stretch>
                  <a:fillRect l="-2529"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302A99-4E62-83F0-0F0D-E62031360ABA}"/>
                  </a:ext>
                </a:extLst>
              </p:cNvPr>
              <p:cNvSpPr txBox="1"/>
              <p:nvPr/>
            </p:nvSpPr>
            <p:spPr>
              <a:xfrm>
                <a:off x="5791200" y="1828800"/>
                <a:ext cx="1773306" cy="7655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302A99-4E62-83F0-0F0D-E62031360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828800"/>
                <a:ext cx="1773306" cy="7655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765F5C-659B-E10D-322B-E623DB4A1445}"/>
              </a:ext>
            </a:extLst>
          </p:cNvPr>
          <p:cNvCxnSpPr>
            <a:cxnSpLocks/>
          </p:cNvCxnSpPr>
          <p:nvPr/>
        </p:nvCxnSpPr>
        <p:spPr>
          <a:xfrm>
            <a:off x="6700555" y="2594331"/>
            <a:ext cx="0" cy="453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E1AFEA-5F79-3AA4-2F3F-1A7CA0ECC71B}"/>
                  </a:ext>
                </a:extLst>
              </p:cNvPr>
              <p:cNvSpPr txBox="1"/>
              <p:nvPr/>
            </p:nvSpPr>
            <p:spPr>
              <a:xfrm>
                <a:off x="533400" y="1828800"/>
                <a:ext cx="1539588" cy="7655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E1AFEA-5F79-3AA4-2F3F-1A7CA0ECC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1539588" cy="7655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30D871-0E88-AA10-B788-3A9ED2B7935C}"/>
              </a:ext>
            </a:extLst>
          </p:cNvPr>
          <p:cNvCxnSpPr>
            <a:cxnSpLocks/>
          </p:cNvCxnSpPr>
          <p:nvPr/>
        </p:nvCxnSpPr>
        <p:spPr>
          <a:xfrm>
            <a:off x="1943740" y="2594331"/>
            <a:ext cx="0" cy="453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1E4E34-FF24-79B2-BC10-06F90E98D923}"/>
                  </a:ext>
                </a:extLst>
              </p:cNvPr>
              <p:cNvSpPr txBox="1"/>
              <p:nvPr/>
            </p:nvSpPr>
            <p:spPr>
              <a:xfrm>
                <a:off x="2277249" y="4346653"/>
                <a:ext cx="549381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Focus on only those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1E4E34-FF24-79B2-BC10-06F90E98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249" y="4346653"/>
                <a:ext cx="5493812" cy="461665"/>
              </a:xfrm>
              <a:prstGeom prst="rect">
                <a:avLst/>
              </a:prstGeom>
              <a:blipFill>
                <a:blip r:embed="rId17"/>
                <a:stretch>
                  <a:fillRect l="-1774" t="-10390" b="-27273"/>
                </a:stretch>
              </a:blipFill>
              <a:ln w="63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DC084B-EBB4-5725-44B3-1E9BD82A318A}"/>
                  </a:ext>
                </a:extLst>
              </p:cNvPr>
              <p:cNvSpPr txBox="1"/>
              <p:nvPr/>
            </p:nvSpPr>
            <p:spPr>
              <a:xfrm>
                <a:off x="2101123" y="1824581"/>
                <a:ext cx="1539588" cy="7655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DC084B-EBB4-5725-44B3-1E9BD82A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123" y="1824581"/>
                <a:ext cx="1539588" cy="7655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89F618-E623-51FA-70F0-C6849EA00AC6}"/>
              </a:ext>
            </a:extLst>
          </p:cNvPr>
          <p:cNvCxnSpPr>
            <a:cxnSpLocks/>
          </p:cNvCxnSpPr>
          <p:nvPr/>
        </p:nvCxnSpPr>
        <p:spPr>
          <a:xfrm>
            <a:off x="2667000" y="2590800"/>
            <a:ext cx="0" cy="453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7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18" grpId="0"/>
      <p:bldP spid="21" grpId="0"/>
      <p:bldP spid="22" grpId="0" animBg="1"/>
      <p:bldP spid="24" grpId="0"/>
      <p:bldP spid="26" grpId="0"/>
      <p:bldP spid="19" grpId="0"/>
      <p:bldP spid="29" grpId="0"/>
      <p:bldP spid="30" grpId="0" animBg="1"/>
      <p:bldP spid="32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CE80-3EE8-6CF1-9F9D-67CEF5FA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6C31"/>
                </a:solidFill>
              </a:rPr>
              <a:t>Home</a:t>
            </a:r>
            <a:r>
              <a:rPr lang="en-US" b="1" dirty="0">
                <a:solidFill>
                  <a:srgbClr val="006C31"/>
                </a:solidFill>
              </a:rPr>
              <a:t>w</a:t>
            </a:r>
            <a:r>
              <a:rPr lang="en-US" sz="4400" b="1" dirty="0">
                <a:solidFill>
                  <a:srgbClr val="006C31"/>
                </a:solidFill>
              </a:rPr>
              <a:t>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167D-A5B1-B52B-FD94-DD47F9F7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Write a neat pseudocode for Interpolation.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685BC-D0D5-173B-2C97-B0DD935F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19262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6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F712-7C4A-7D46-B033-BE82AFFF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Optional </a:t>
            </a:r>
            <a:r>
              <a:rPr lang="en-US" sz="3600" b="1" dirty="0">
                <a:solidFill>
                  <a:srgbClr val="006C31"/>
                </a:solidFill>
              </a:rPr>
              <a:t>Programming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311E-7202-654B-B212-618B27DC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 algn="ctr">
              <a:buNone/>
            </a:pPr>
            <a:r>
              <a:rPr lang="en-US" sz="2800" dirty="0"/>
              <a:t>	Implement the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01DA2-3E57-0443-8C5D-637DD544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from Lecture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Physics </a:t>
            </a:r>
            <a:r>
              <a:rPr lang="en-US" b="1" dirty="0">
                <a:solidFill>
                  <a:schemeClr val="tx1"/>
                </a:solidFill>
              </a:rPr>
              <a:t>Problem</a:t>
            </a:r>
            <a:br>
              <a:rPr lang="en-US" b="1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6436-606D-D563-5C45-936E4B3B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7D429-70AD-9B98-CADE-0AE162EFF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               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…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: Force exerted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400" dirty="0"/>
                  <a:t>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each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7D429-70AD-9B98-CADE-0AE162EFF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235" t="-1401" r="-3086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076E7-F96B-7E81-2DE9-72A6FE9E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E07C42-F1EC-9B2E-F677-FF4AAD661CFF}"/>
              </a:ext>
            </a:extLst>
          </p:cNvPr>
          <p:cNvCxnSpPr>
            <a:cxnSpLocks/>
          </p:cNvCxnSpPr>
          <p:nvPr/>
        </p:nvCxnSpPr>
        <p:spPr>
          <a:xfrm>
            <a:off x="914400" y="161925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902A8-6D25-6310-4FCB-E15E6D742D89}"/>
                  </a:ext>
                </a:extLst>
              </p:cNvPr>
              <p:cNvSpPr txBox="1"/>
              <p:nvPr/>
            </p:nvSpPr>
            <p:spPr>
              <a:xfrm>
                <a:off x="1226797" y="109593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902A8-6D25-6310-4FCB-E15E6D74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97" y="109593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82D4D-5A54-6AFC-877B-35666C6A7BB2}"/>
              </a:ext>
            </a:extLst>
          </p:cNvPr>
          <p:cNvCxnSpPr>
            <a:cxnSpLocks/>
          </p:cNvCxnSpPr>
          <p:nvPr/>
        </p:nvCxnSpPr>
        <p:spPr>
          <a:xfrm>
            <a:off x="1905000" y="161925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649F80-08CE-21D6-45AC-AF107B8D7DBC}"/>
              </a:ext>
            </a:extLst>
          </p:cNvPr>
          <p:cNvCxnSpPr>
            <a:cxnSpLocks/>
          </p:cNvCxnSpPr>
          <p:nvPr/>
        </p:nvCxnSpPr>
        <p:spPr>
          <a:xfrm>
            <a:off x="7181850" y="161925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E4BF50-09C1-CAEC-D6CD-9AE211430394}"/>
                  </a:ext>
                </a:extLst>
              </p:cNvPr>
              <p:cNvSpPr txBox="1"/>
              <p:nvPr/>
            </p:nvSpPr>
            <p:spPr>
              <a:xfrm>
                <a:off x="2224994" y="109593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E4BF50-09C1-CAEC-D6CD-9AE21143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94" y="1095930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8D77C8-43F8-EC2F-9BBB-4ACEA0B66372}"/>
                  </a:ext>
                </a:extLst>
              </p:cNvPr>
              <p:cNvSpPr txBox="1"/>
              <p:nvPr/>
            </p:nvSpPr>
            <p:spPr>
              <a:xfrm>
                <a:off x="7437097" y="109593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8D77C8-43F8-EC2F-9BBB-4ACEA0B6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97" y="109593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185B2-CC52-9146-3524-C8570F7723BA}"/>
                  </a:ext>
                </a:extLst>
              </p:cNvPr>
              <p:cNvSpPr txBox="1"/>
              <p:nvPr/>
            </p:nvSpPr>
            <p:spPr>
              <a:xfrm>
                <a:off x="2300992" y="3659019"/>
                <a:ext cx="1121269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185B2-CC52-9146-3524-C8570F77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92" y="3659019"/>
                <a:ext cx="1121269" cy="739561"/>
              </a:xfrm>
              <a:prstGeom prst="rect">
                <a:avLst/>
              </a:prstGeom>
              <a:blipFill>
                <a:blip r:embed="rId5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BCE77E-D62C-3D2D-46B9-17737D3F357E}"/>
                  </a:ext>
                </a:extLst>
              </p:cNvPr>
              <p:cNvSpPr txBox="1"/>
              <p:nvPr/>
            </p:nvSpPr>
            <p:spPr>
              <a:xfrm>
                <a:off x="4844142" y="3663668"/>
                <a:ext cx="1709058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…+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BCE77E-D62C-3D2D-46B9-17737D3F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2" y="3663668"/>
                <a:ext cx="1709058" cy="729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C3DC6-CDB0-1FDA-EBB6-0427C1799DCA}"/>
                  </a:ext>
                </a:extLst>
              </p:cNvPr>
              <p:cNvSpPr txBox="1"/>
              <p:nvPr/>
            </p:nvSpPr>
            <p:spPr>
              <a:xfrm>
                <a:off x="3388097" y="3659019"/>
                <a:ext cx="1412503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C3DC6-CDB0-1FDA-EBB6-0427C1799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97" y="3659019"/>
                <a:ext cx="1412503" cy="739561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103EEB-C914-4867-DB11-9EFDDDF089A9}"/>
                  </a:ext>
                </a:extLst>
              </p:cNvPr>
              <p:cNvSpPr txBox="1"/>
              <p:nvPr/>
            </p:nvSpPr>
            <p:spPr>
              <a:xfrm>
                <a:off x="2223888" y="4522888"/>
                <a:ext cx="1459695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103EEB-C914-4867-DB11-9EFDDDF0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88" y="4522888"/>
                <a:ext cx="1459695" cy="729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D1376-1B58-C44B-D777-1AF8353AC5B6}"/>
                  </a:ext>
                </a:extLst>
              </p:cNvPr>
              <p:cNvSpPr txBox="1"/>
              <p:nvPr/>
            </p:nvSpPr>
            <p:spPr>
              <a:xfrm>
                <a:off x="3607529" y="4518239"/>
                <a:ext cx="2176173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 −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D1376-1B58-C44B-D777-1AF8353A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529" y="4518239"/>
                <a:ext cx="2176173" cy="739561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1A32D8-70D3-8F3B-20C9-61F95C507939}"/>
                  </a:ext>
                </a:extLst>
              </p:cNvPr>
              <p:cNvSpPr txBox="1"/>
              <p:nvPr/>
            </p:nvSpPr>
            <p:spPr>
              <a:xfrm>
                <a:off x="5741129" y="4518239"/>
                <a:ext cx="1421671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1A32D8-70D3-8F3B-20C9-61F95C507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129" y="4518239"/>
                <a:ext cx="1421671" cy="739561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6BA7AB-5593-0272-A50D-9686B20F5F8D}"/>
                  </a:ext>
                </a:extLst>
              </p:cNvPr>
              <p:cNvSpPr txBox="1"/>
              <p:nvPr/>
            </p:nvSpPr>
            <p:spPr>
              <a:xfrm>
                <a:off x="1554480" y="3800564"/>
                <a:ext cx="8210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6BA7AB-5593-0272-A50D-9686B20F5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800564"/>
                <a:ext cx="821059" cy="491417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1839A2-E572-56F9-EB3F-74C7A49D8BB0}"/>
                  </a:ext>
                </a:extLst>
              </p:cNvPr>
              <p:cNvSpPr txBox="1"/>
              <p:nvPr/>
            </p:nvSpPr>
            <p:spPr>
              <a:xfrm>
                <a:off x="7620000" y="4291981"/>
                <a:ext cx="1521570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1839A2-E572-56F9-EB3F-74C7A49D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291981"/>
                <a:ext cx="1521570" cy="461665"/>
              </a:xfrm>
              <a:prstGeom prst="rect">
                <a:avLst/>
              </a:prstGeom>
              <a:blipFill>
                <a:blip r:embed="rId12"/>
                <a:stretch>
                  <a:fillRect l="-833" t="-5263" r="-41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34145FA3-56C3-B628-B08C-08F8F81A7948}"/>
              </a:ext>
            </a:extLst>
          </p:cNvPr>
          <p:cNvSpPr/>
          <p:nvPr/>
        </p:nvSpPr>
        <p:spPr>
          <a:xfrm>
            <a:off x="7276647" y="3744558"/>
            <a:ext cx="400503" cy="15473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66F3FA-98F2-F7E3-3F21-F2B11DB822A8}"/>
                  </a:ext>
                </a:extLst>
              </p:cNvPr>
              <p:cNvSpPr txBox="1"/>
              <p:nvPr/>
            </p:nvSpPr>
            <p:spPr>
              <a:xfrm>
                <a:off x="5257800" y="5548759"/>
                <a:ext cx="2629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in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66F3FA-98F2-F7E3-3F21-F2B11DB82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548759"/>
                <a:ext cx="2629246" cy="461665"/>
              </a:xfrm>
              <a:prstGeom prst="rect">
                <a:avLst/>
              </a:prstGeom>
              <a:blipFill>
                <a:blip r:embed="rId13"/>
                <a:stretch>
                  <a:fillRect l="-3846" t="-7895" r="-19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89D6D9D-5EA0-729B-CBDC-DA08143B9DB2}"/>
              </a:ext>
            </a:extLst>
          </p:cNvPr>
          <p:cNvSpPr txBox="1"/>
          <p:nvPr/>
        </p:nvSpPr>
        <p:spPr>
          <a:xfrm>
            <a:off x="2622176" y="6261101"/>
            <a:ext cx="38052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Attempt this problem now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5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Stable Marriage </a:t>
            </a:r>
            <a:r>
              <a:rPr lang="en-US" sz="4400" b="1" dirty="0"/>
              <a:t>Problem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532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 Algorithm</a:t>
            </a:r>
          </a:p>
        </p:txBody>
      </p:sp>
    </p:spTree>
    <p:extLst>
      <p:ext uri="{BB962C8B-B14F-4D97-AF65-F5344CB8AC3E}">
        <p14:creationId xmlns:p14="http://schemas.microsoft.com/office/powerpoint/2010/main" val="21119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Stable Marriage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Man</a:t>
            </a:r>
            <a:r>
              <a:rPr lang="en-US" sz="2400" dirty="0">
                <a:solidFill>
                  <a:schemeClr val="tx1"/>
                </a:solidFill>
              </a:rPr>
              <a:t> proposes</a:t>
            </a:r>
          </a:p>
          <a:p>
            <a:r>
              <a:rPr lang="en-US" sz="2400" dirty="0">
                <a:solidFill>
                  <a:srgbClr val="FF00FF"/>
                </a:solidFill>
              </a:rPr>
              <a:t>God</a:t>
            </a:r>
            <a:r>
              <a:rPr lang="en-US" sz="2400" dirty="0">
                <a:solidFill>
                  <a:schemeClr val="tx1"/>
                </a:solidFill>
              </a:rPr>
              <a:t> disposes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7962" y="2819400"/>
            <a:ext cx="35080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1962, </a:t>
            </a:r>
            <a:r>
              <a:rPr lang="en-US" dirty="0">
                <a:hlinkClick r:id="rId2" tooltip="David Gale"/>
              </a:rPr>
              <a:t>David Gale</a:t>
            </a:r>
            <a:r>
              <a:rPr lang="en-US" dirty="0"/>
              <a:t> and </a:t>
            </a:r>
            <a:r>
              <a:rPr lang="en-US" dirty="0">
                <a:hlinkClick r:id="rId3" tooltip="Lloyd Shapley"/>
              </a:rPr>
              <a:t>Lloyd Shapley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D0EE-D583-E152-0D0D-D809D88C1B81}"/>
              </a:ext>
            </a:extLst>
          </p:cNvPr>
          <p:cNvSpPr txBox="1"/>
          <p:nvPr/>
        </p:nvSpPr>
        <p:spPr>
          <a:xfrm>
            <a:off x="3124200" y="4289425"/>
            <a:ext cx="116236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Woman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7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667000" y="2133600"/>
            <a:ext cx="2895600" cy="958334"/>
            <a:chOff x="2667000" y="2133600"/>
            <a:chExt cx="2895600" cy="95833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7000" y="2133600"/>
              <a:ext cx="2895600" cy="958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92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2667000" y="3048000"/>
            <a:ext cx="2895600" cy="307777"/>
            <a:chOff x="2667000" y="3048000"/>
            <a:chExt cx="2895600" cy="307777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667000" y="3200400"/>
              <a:ext cx="2895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667000" y="2552700"/>
            <a:ext cx="2895600" cy="1975366"/>
            <a:chOff x="2667000" y="2552700"/>
            <a:chExt cx="2895600" cy="1975366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2667000" y="2552700"/>
              <a:ext cx="2895600" cy="197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 flipV="1">
            <a:off x="2647369" y="2133600"/>
            <a:ext cx="2934862" cy="958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47369" y="2552700"/>
            <a:ext cx="2895600" cy="19870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667000" y="3200400"/>
            <a:ext cx="2915231" cy="14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7000" y="2019300"/>
            <a:ext cx="2895600" cy="571500"/>
            <a:chOff x="2667000" y="2520434"/>
            <a:chExt cx="2895600" cy="571500"/>
          </a:xfrm>
        </p:grpSpPr>
        <p:cxnSp>
          <p:nvCxnSpPr>
            <p:cNvPr id="77" name="Straight Arrow Connector 76"/>
            <p:cNvCxnSpPr/>
            <p:nvPr/>
          </p:nvCxnSpPr>
          <p:spPr>
            <a:xfrm flipH="1">
              <a:off x="2667000" y="2520434"/>
              <a:ext cx="2895600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/>
          <p:nvPr/>
        </p:nvCxnSpPr>
        <p:spPr>
          <a:xfrm flipV="1">
            <a:off x="2647369" y="2013466"/>
            <a:ext cx="2963437" cy="577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 err="1">
                    <a:sym typeface="Wingdings" pitchFamily="2" charset="2"/>
                  </a:rPr>
                  <a:t>Extract_any_Man_from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next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 </a:t>
                </a:r>
                <a:r>
                  <a:rPr lang="en-US" sz="1800" b="1" dirty="0"/>
                  <a:t>Single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else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b="1" dirty="0"/>
                  <a:t>rejects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else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:r>
                  <a:rPr lang="en-US" sz="1800" dirty="0"/>
                  <a:t>{</a:t>
                </a:r>
                <a:r>
                  <a:rPr lang="en-US" sz="1800" b="1" dirty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>
                <a:blip r:embed="rId3"/>
                <a:stretch>
                  <a:fillRect l="-940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24987" y="1600200"/>
            <a:ext cx="5100013" cy="4525963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Question</a:t>
            </a:r>
            <a:r>
              <a:rPr lang="en-US" sz="1600" dirty="0"/>
              <a:t>: Does the algorithm compute stable matching 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Question</a:t>
            </a:r>
            <a:r>
              <a:rPr lang="en-US" sz="1600" dirty="0"/>
              <a:t>: Does the </a:t>
            </a:r>
            <a:r>
              <a:rPr lang="en-US" sz="1600"/>
              <a:t>algorithm even terminate </a:t>
            </a:r>
            <a:r>
              <a:rPr lang="en-US" sz="1600" dirty="0"/>
              <a:t>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006C31"/>
                </a:solidFill>
              </a:rPr>
              <a:t>Homework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Ponder over these questions.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blipFill>
                <a:blip r:embed="rId5"/>
                <a:stretch>
                  <a:fillRect l="-2542" t="-7273" r="-1271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>
                <a:blip r:embed="rId6"/>
                <a:stretch>
                  <a:fillRect l="-1429" t="-5357" r="-476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9651424-4A47-C73D-2565-0D43A8EFD7D9}"/>
              </a:ext>
            </a:extLst>
          </p:cNvPr>
          <p:cNvSpPr/>
          <p:nvPr/>
        </p:nvSpPr>
        <p:spPr>
          <a:xfrm>
            <a:off x="762000" y="1531939"/>
            <a:ext cx="3425036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 animBg="1"/>
      <p:bldP spid="7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blipFill>
                <a:blip r:embed="rId3"/>
                <a:stretch>
                  <a:fillRect l="-2279" t="-8065" r="-114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blipFill>
                <a:blip r:embed="rId4"/>
                <a:stretch>
                  <a:fillRect l="-1739" b="-5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0"/>
            <a:ext cx="2231135" cy="37156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>
                <a:blip r:embed="rId5"/>
                <a:stretch>
                  <a:fillRect l="-1128" b="-3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>
                <a:blip r:embed="rId6"/>
                <a:stretch>
                  <a:fillRect l="-1527" r="-763" b="-21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421970" y="1840468"/>
            <a:ext cx="3786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/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Represent-</a:t>
                </a:r>
                <a:r>
                  <a:rPr lang="en-US" sz="1600" dirty="0" err="1"/>
                  <a:t>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blipFill>
                <a:blip r:embed="rId11"/>
                <a:stretch>
                  <a:fillRect l="-2591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/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A50D54-0CBB-5F48-AE67-454F5B494E3D}"/>
              </a:ext>
            </a:extLst>
          </p:cNvPr>
          <p:cNvSpPr txBox="1"/>
          <p:nvPr/>
        </p:nvSpPr>
        <p:spPr>
          <a:xfrm>
            <a:off x="1327192" y="4222958"/>
            <a:ext cx="224984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90FF6-84D0-9843-97C9-8E9C7F1FD852}"/>
              </a:ext>
            </a:extLst>
          </p:cNvPr>
          <p:cNvSpPr txBox="1"/>
          <p:nvPr/>
        </p:nvSpPr>
        <p:spPr>
          <a:xfrm>
            <a:off x="6176559" y="4171414"/>
            <a:ext cx="250087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Interpolation</a:t>
            </a:r>
          </a:p>
        </p:txBody>
      </p:sp>
    </p:spTree>
    <p:extLst>
      <p:ext uri="{BB962C8B-B14F-4D97-AF65-F5344CB8AC3E}">
        <p14:creationId xmlns:p14="http://schemas.microsoft.com/office/powerpoint/2010/main" val="8989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12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/>
              <a:t>Problem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/>
                  <a:t>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Choose  </a:t>
                </a:r>
                <a:r>
                  <a:rPr lang="en-US" sz="1800" b="1" dirty="0"/>
                  <a:t>any </a:t>
                </a:r>
                <a:r>
                  <a:rPr lang="en-US" sz="1800" dirty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1800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is a power of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.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 l="-556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B891F-DBCB-D827-732E-03ED915DDFAE}"/>
              </a:ext>
            </a:extLst>
          </p:cNvPr>
          <p:cNvSpPr/>
          <p:nvPr/>
        </p:nvSpPr>
        <p:spPr>
          <a:xfrm>
            <a:off x="1524000" y="5105400"/>
            <a:ext cx="6705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 last lecture, we discussed a </a:t>
            </a:r>
            <a:r>
              <a:rPr lang="en-US" b="1" dirty="0">
                <a:solidFill>
                  <a:schemeClr val="tx1"/>
                </a:solidFill>
              </a:rPr>
              <a:t>divide and conquer</a:t>
            </a:r>
            <a:r>
              <a:rPr lang="en-US" dirty="0">
                <a:solidFill>
                  <a:schemeClr val="tx1"/>
                </a:solidFill>
              </a:rPr>
              <a:t> based algorithm for polynomial evaluation. We were left with a question …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Question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" y="2108308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08308"/>
                <a:ext cx="1077474" cy="568874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005850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05850"/>
                <a:ext cx="1077474" cy="568874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4665777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65777"/>
                <a:ext cx="1074268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/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blipFill>
                <a:blip r:embed="rId6"/>
                <a:stretch>
                  <a:fillRect t="-10714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D97F5F8-DA19-4248-B3C3-D0AF56EBC654}"/>
              </a:ext>
            </a:extLst>
          </p:cNvPr>
          <p:cNvSpPr/>
          <p:nvPr/>
        </p:nvSpPr>
        <p:spPr>
          <a:xfrm>
            <a:off x="706740" y="2057280"/>
            <a:ext cx="1184787" cy="66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7B8FC9E-BFB0-F645-A1AB-0F6B830B265A}"/>
              </a:ext>
            </a:extLst>
          </p:cNvPr>
          <p:cNvSpPr/>
          <p:nvPr/>
        </p:nvSpPr>
        <p:spPr>
          <a:xfrm>
            <a:off x="2675538" y="2108308"/>
            <a:ext cx="1889088" cy="420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Callout 11">
            <a:extLst>
              <a:ext uri="{FF2B5EF4-FFF2-40B4-BE49-F238E27FC236}">
                <a16:creationId xmlns:a16="http://schemas.microsoft.com/office/drawing/2014/main" id="{209B26DB-0ECA-F8DB-8D68-1CFB0FB3C376}"/>
              </a:ext>
            </a:extLst>
          </p:cNvPr>
          <p:cNvSpPr/>
          <p:nvPr/>
        </p:nvSpPr>
        <p:spPr>
          <a:xfrm>
            <a:off x="3505200" y="2985748"/>
            <a:ext cx="4379187" cy="1394613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 start 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how to satisfy the remaining requirements …</a:t>
            </a:r>
          </a:p>
        </p:txBody>
      </p:sp>
    </p:spTree>
    <p:extLst>
      <p:ext uri="{BB962C8B-B14F-4D97-AF65-F5344CB8AC3E}">
        <p14:creationId xmlns:p14="http://schemas.microsoft.com/office/powerpoint/2010/main" val="35298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4" grpId="0" animBg="1"/>
      <p:bldP spid="14" grpId="0" animBg="1"/>
      <p:bldP spid="2" grpId="0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Complex numbers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Recalling elementary facts</a:t>
            </a:r>
          </a:p>
        </p:txBody>
      </p:sp>
    </p:spTree>
    <p:extLst>
      <p:ext uri="{BB962C8B-B14F-4D97-AF65-F5344CB8AC3E}">
        <p14:creationId xmlns:p14="http://schemas.microsoft.com/office/powerpoint/2010/main" val="172634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number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/>
                  <a:t> is said to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root of unity </a:t>
                </a:r>
              </a:p>
              <a:p>
                <a:pPr marL="0" indent="0">
                  <a:buNone/>
                </a:pPr>
                <a:r>
                  <a:rPr lang="en-US" sz="1800" dirty="0"/>
                  <a:t>if it satisfies equation.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…⋅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Magnitude(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Argument(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   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 r="-3318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543800" y="3505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81900" y="391477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33" idx="4"/>
          </p:cNvCxnSpPr>
          <p:nvPr/>
        </p:nvCxnSpPr>
        <p:spPr>
          <a:xfrm flipV="1">
            <a:off x="6566542" y="3581400"/>
            <a:ext cx="1015358" cy="377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786622">
            <a:off x="6338891" y="3490909"/>
            <a:ext cx="914400" cy="914400"/>
          </a:xfrm>
          <a:prstGeom prst="arc">
            <a:avLst>
              <a:gd name="adj1" fmla="val 18118072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86400" y="3886200"/>
            <a:ext cx="685800" cy="1066800"/>
            <a:chOff x="5486400" y="3886200"/>
            <a:chExt cx="685800" cy="1066800"/>
          </a:xfrm>
        </p:grpSpPr>
        <p:sp>
          <p:nvSpPr>
            <p:cNvPr id="53" name="Oval 52"/>
            <p:cNvSpPr/>
            <p:nvPr/>
          </p:nvSpPr>
          <p:spPr>
            <a:xfrm>
              <a:off x="54864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0" y="4343400"/>
            <a:ext cx="1066800" cy="685800"/>
            <a:chOff x="6553200" y="4343400"/>
            <a:chExt cx="1066800" cy="685800"/>
          </a:xfrm>
        </p:grpSpPr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15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4343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104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819400"/>
            <a:ext cx="1828800" cy="685800"/>
            <a:chOff x="5562600" y="2819400"/>
            <a:chExt cx="1828800" cy="685800"/>
          </a:xfrm>
        </p:grpSpPr>
        <p:sp>
          <p:nvSpPr>
            <p:cNvPr id="19" name="Oval 18"/>
            <p:cNvSpPr/>
            <p:nvPr/>
          </p:nvSpPr>
          <p:spPr>
            <a:xfrm>
              <a:off x="73152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2895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3124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5579" y="5410200"/>
            <a:ext cx="9210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Unit circle</a:t>
            </a:r>
          </a:p>
        </p:txBody>
      </p:sp>
      <p:sp>
        <p:nvSpPr>
          <p:cNvPr id="6" name="Oval 5"/>
          <p:cNvSpPr/>
          <p:nvPr/>
        </p:nvSpPr>
        <p:spPr>
          <a:xfrm>
            <a:off x="7467600" y="3431977"/>
            <a:ext cx="228600" cy="2256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00200" y="5105400"/>
            <a:ext cx="304800" cy="3018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blipFill rotWithShape="1">
                <a:blip r:embed="rId5"/>
                <a:stretch>
                  <a:fillRect l="-3306" r="-578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87025-9B88-7440-967C-B2955212501C}"/>
                  </a:ext>
                </a:extLst>
              </p:cNvPr>
              <p:cNvSpPr txBox="1"/>
              <p:nvPr/>
            </p:nvSpPr>
            <p:spPr>
              <a:xfrm>
                <a:off x="1787013" y="5994392"/>
                <a:ext cx="2649764" cy="3742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Principal</a:t>
                </a:r>
                <a:r>
                  <a:rPr lang="en-US" dirty="0"/>
                  <a:t> </a:t>
                </a:r>
                <a:r>
                  <a:rPr lang="en-US" dirty="0" err="1"/>
                  <a:t>rool</a:t>
                </a:r>
                <a:r>
                  <a:rPr lang="en-US" dirty="0"/>
                  <a:t> of unity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87025-9B88-7440-967C-B2955212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13" y="5994392"/>
                <a:ext cx="2649764" cy="374270"/>
              </a:xfrm>
              <a:prstGeom prst="rect">
                <a:avLst/>
              </a:prstGeom>
              <a:blipFill>
                <a:blip r:embed="rId7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2AC92-4956-B443-9975-32D216BD74D4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1860363" y="5363022"/>
            <a:ext cx="94352" cy="631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>
                <a:extLst>
                  <a:ext uri="{FF2B5EF4-FFF2-40B4-BE49-F238E27FC236}">
                    <a16:creationId xmlns:a16="http://schemas.microsoft.com/office/drawing/2014/main" id="{8A39E4FE-19AD-E844-B953-399CCECBDCB6}"/>
                  </a:ext>
                </a:extLst>
              </p:cNvPr>
              <p:cNvSpPr/>
              <p:nvPr/>
            </p:nvSpPr>
            <p:spPr>
              <a:xfrm>
                <a:off x="6553201" y="5583228"/>
                <a:ext cx="2506286" cy="993646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So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must lie on the unit circle. But where exactly …</a:t>
                </a:r>
              </a:p>
            </p:txBody>
          </p:sp>
        </mc:Choice>
        <mc:Fallback xmlns="">
          <p:sp>
            <p:nvSpPr>
              <p:cNvPr id="50" name="Cloud Callout 49">
                <a:extLst>
                  <a:ext uri="{FF2B5EF4-FFF2-40B4-BE49-F238E27FC236}">
                    <a16:creationId xmlns:a16="http://schemas.microsoft.com/office/drawing/2014/main" id="{8A39E4FE-19AD-E844-B953-399CCECBD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5583228"/>
                <a:ext cx="2506286" cy="993646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7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  <p:bldP spid="33" grpId="0" animBg="1"/>
      <p:bldP spid="34" grpId="0" animBg="1"/>
      <p:bldP spid="37" grpId="0" animBg="1"/>
      <p:bldP spid="18" grpId="0"/>
      <p:bldP spid="23" grpId="0" animBg="1"/>
      <p:bldP spid="5" grpId="0" animBg="1"/>
      <p:bldP spid="48" grpId="0" animBg="1"/>
      <p:bldP spid="6" grpId="0" animBg="1"/>
      <p:bldP spid="49" grpId="0" animBg="1"/>
      <p:bldP spid="10" grpId="0" animBg="1"/>
      <p:bldP spid="11" grpId="0"/>
      <p:bldP spid="2" grpId="0" animBg="1"/>
      <p:bldP spid="50" grpId="0" animBg="1"/>
      <p:bldP spid="5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08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438400"/>
            <a:ext cx="3886200" cy="2819400"/>
            <a:chOff x="-609600" y="3352800"/>
            <a:chExt cx="41910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295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3048000"/>
            <a:ext cx="1676400" cy="1828800"/>
            <a:chOff x="1752600" y="3048000"/>
            <a:chExt cx="1676400" cy="1828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362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048000"/>
              <a:ext cx="617913" cy="9144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4"/>
            </p:cNvCxnSpPr>
            <p:nvPr/>
          </p:nvCxnSpPr>
          <p:spPr>
            <a:xfrm flipV="1">
              <a:off x="1790700" y="3948114"/>
              <a:ext cx="579813" cy="92868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2895600"/>
            <a:ext cx="2133600" cy="2133600"/>
            <a:chOff x="5486400" y="2895600"/>
            <a:chExt cx="2133600" cy="21336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553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3200" y="2895600"/>
              <a:ext cx="8313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86400" y="3948114"/>
              <a:ext cx="107511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V="1">
              <a:off x="6553200" y="3914776"/>
              <a:ext cx="8313" cy="11144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74657" y="2514600"/>
            <a:ext cx="3026343" cy="2887907"/>
            <a:chOff x="4974657" y="2514600"/>
            <a:chExt cx="3026343" cy="2887907"/>
          </a:xfrm>
        </p:grpSpPr>
        <p:sp>
          <p:nvSpPr>
            <p:cNvPr id="33" name="Oval 3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81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667" r="-1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529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54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118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43000" y="2749739"/>
            <a:ext cx="2650280" cy="2508061"/>
            <a:chOff x="1143000" y="2749739"/>
            <a:chExt cx="2650280" cy="2508061"/>
          </a:xfrm>
        </p:grpSpPr>
        <p:sp>
          <p:nvSpPr>
            <p:cNvPr id="10" name="Oval 9"/>
            <p:cNvSpPr/>
            <p:nvPr/>
          </p:nvSpPr>
          <p:spPr>
            <a:xfrm>
              <a:off x="1714500" y="3009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0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26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452" r="-14118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686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5476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1676400" y="47273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29940" y="29366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4000" y="38129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05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14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 flipV="1">
            <a:off x="1905000" y="3482182"/>
            <a:ext cx="914400" cy="914400"/>
          </a:xfrm>
          <a:prstGeom prst="arc">
            <a:avLst>
              <a:gd name="adj1" fmla="val 7589944"/>
              <a:gd name="adj2" fmla="val 14270903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21" name="L-Shape 20"/>
          <p:cNvSpPr/>
          <p:nvPr/>
        </p:nvSpPr>
        <p:spPr>
          <a:xfrm rot="19373214">
            <a:off x="3657598" y="3786951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-Shape 51"/>
          <p:cNvSpPr/>
          <p:nvPr/>
        </p:nvSpPr>
        <p:spPr>
          <a:xfrm rot="19373214">
            <a:off x="1104899" y="518160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-Shape 53"/>
          <p:cNvSpPr/>
          <p:nvPr/>
        </p:nvSpPr>
        <p:spPr>
          <a:xfrm rot="19373214">
            <a:off x="1540443" y="258803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flipV="1">
            <a:off x="1905000" y="3486334"/>
            <a:ext cx="914400" cy="914400"/>
          </a:xfrm>
          <a:prstGeom prst="arc">
            <a:avLst>
              <a:gd name="adj1" fmla="val 14307350"/>
              <a:gd name="adj2" fmla="val 7665822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57" name="Oval 56"/>
          <p:cNvSpPr/>
          <p:nvPr/>
        </p:nvSpPr>
        <p:spPr>
          <a:xfrm>
            <a:off x="6384358" y="27461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84004" y="4876800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-Shape 58"/>
          <p:cNvSpPr/>
          <p:nvPr/>
        </p:nvSpPr>
        <p:spPr>
          <a:xfrm rot="19373214">
            <a:off x="7867648" y="3794919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flipV="1">
            <a:off x="6096000" y="3511062"/>
            <a:ext cx="914400" cy="914400"/>
          </a:xfrm>
          <a:prstGeom prst="arc">
            <a:avLst>
              <a:gd name="adj1" fmla="val 5251232"/>
              <a:gd name="adj2" fmla="val 10801837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0" name="Arc 59"/>
          <p:cNvSpPr/>
          <p:nvPr/>
        </p:nvSpPr>
        <p:spPr>
          <a:xfrm flipV="1">
            <a:off x="6089726" y="3507970"/>
            <a:ext cx="914400" cy="914400"/>
          </a:xfrm>
          <a:prstGeom prst="arc">
            <a:avLst>
              <a:gd name="adj1" fmla="val 16254375"/>
              <a:gd name="adj2" fmla="val 10792054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1" name="L-Shape 60"/>
          <p:cNvSpPr/>
          <p:nvPr/>
        </p:nvSpPr>
        <p:spPr>
          <a:xfrm rot="19373214">
            <a:off x="4880237" y="3818951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-Shape 61"/>
          <p:cNvSpPr/>
          <p:nvPr/>
        </p:nvSpPr>
        <p:spPr>
          <a:xfrm rot="19373214">
            <a:off x="8239986" y="3852579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 flipV="1">
            <a:off x="6096000" y="3505200"/>
            <a:ext cx="914400" cy="914400"/>
          </a:xfrm>
          <a:prstGeom prst="arc">
            <a:avLst>
              <a:gd name="adj1" fmla="val 10742783"/>
              <a:gd name="adj2" fmla="val 37134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4" name="L-Shape 63"/>
          <p:cNvSpPr/>
          <p:nvPr/>
        </p:nvSpPr>
        <p:spPr>
          <a:xfrm rot="19373214">
            <a:off x="4611021" y="378669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45" grpId="0" animBg="1"/>
      <p:bldP spid="46" grpId="0" animBg="1"/>
      <p:bldP spid="47" grpId="0" animBg="1"/>
      <p:bldP spid="48" grpId="0" animBg="1"/>
      <p:bldP spid="49" grpId="0" animBg="1"/>
      <p:bldP spid="19" grpId="0" animBg="1"/>
      <p:bldP spid="51" grpId="0" animBg="1"/>
      <p:bldP spid="3" grpId="0" animBg="1"/>
      <p:bldP spid="3" grpId="1" animBg="1"/>
      <p:bldP spid="21" grpId="0" animBg="1"/>
      <p:bldP spid="52" grpId="0" animBg="1"/>
      <p:bldP spid="54" grpId="0" animBg="1"/>
      <p:bldP spid="55" grpId="0" animBg="1"/>
      <p:bldP spid="55" grpId="1" animBg="1"/>
      <p:bldP spid="57" grpId="0" animBg="1"/>
      <p:bldP spid="58" grpId="0" animBg="1"/>
      <p:bldP spid="59" grpId="0" animBg="1"/>
      <p:bldP spid="56" grpId="0" animBg="1"/>
      <p:bldP spid="56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3" grpId="1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odd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even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blipFill rotWithShape="1">
                <a:blip r:embed="rId4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blipFill rotWithShape="1">
                <a:blip r:embed="rId5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1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276600" y="3124200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35814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  <p:bldP spid="10" grpId="0" animBg="1"/>
      <p:bldP spid="11" grpId="0" animBg="1"/>
      <p:bldP spid="12" grpId="0" animBg="1"/>
      <p:bldP spid="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12927</TotalTime>
  <Words>1325</Words>
  <Application>Microsoft Office PowerPoint</Application>
  <PresentationFormat>On-screen Show (4:3)</PresentationFormat>
  <Paragraphs>430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Bauhaus 93</vt:lpstr>
      <vt:lpstr>Calibri</vt:lpstr>
      <vt:lpstr>Cambria Math</vt:lpstr>
      <vt:lpstr>Wingdings</vt:lpstr>
      <vt:lpstr>Office Theme</vt:lpstr>
      <vt:lpstr>Design and Analysis of Algorithms </vt:lpstr>
      <vt:lpstr>Recap from Lecture 1</vt:lpstr>
      <vt:lpstr>PowerPoint Presentation</vt:lpstr>
      <vt:lpstr>Polynomial Evaluation Problem</vt:lpstr>
      <vt:lpstr>Question</vt:lpstr>
      <vt:lpstr>Complex numbers</vt:lpstr>
      <vt:lpstr>Complex roots of unity</vt:lpstr>
      <vt:lpstr>Complex roots of unity</vt:lpstr>
      <vt:lpstr>Complex roots of unity</vt:lpstr>
      <vt:lpstr>The Recursion Tree </vt:lpstr>
      <vt:lpstr>PowerPoint Presentation</vt:lpstr>
      <vt:lpstr>Interpolation</vt:lpstr>
      <vt:lpstr>Attention</vt:lpstr>
      <vt:lpstr>A Tool</vt:lpstr>
      <vt:lpstr>Interpolation</vt:lpstr>
      <vt:lpstr>Interpolation</vt:lpstr>
      <vt:lpstr>Interpolation</vt:lpstr>
      <vt:lpstr>Interpolation</vt:lpstr>
      <vt:lpstr>Homework</vt:lpstr>
      <vt:lpstr>Optional Programming Assignment</vt:lpstr>
      <vt:lpstr>Problem from Lecture 1</vt:lpstr>
      <vt:lpstr>PowerPoint Presentation</vt:lpstr>
      <vt:lpstr>Stable Marriage Problem</vt:lpstr>
      <vt:lpstr>Stable Marriage Problem </vt:lpstr>
      <vt:lpstr>Algorithm for Stable Marriage</vt:lpstr>
      <vt:lpstr>Stable Marriage Problem </vt:lpstr>
      <vt:lpstr>GaleShapley(M, W)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1253</cp:revision>
  <dcterms:created xsi:type="dcterms:W3CDTF">2011-12-03T04:13:03Z</dcterms:created>
  <dcterms:modified xsi:type="dcterms:W3CDTF">2023-08-11T05:59:02Z</dcterms:modified>
</cp:coreProperties>
</file>