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550" r:id="rId2"/>
    <p:sldId id="600" r:id="rId3"/>
    <p:sldId id="604" r:id="rId4"/>
    <p:sldId id="601" r:id="rId5"/>
    <p:sldId id="605" r:id="rId6"/>
    <p:sldId id="606" r:id="rId7"/>
    <p:sldId id="602" r:id="rId8"/>
    <p:sldId id="511" r:id="rId9"/>
    <p:sldId id="521" r:id="rId10"/>
    <p:sldId id="694" r:id="rId11"/>
    <p:sldId id="695" r:id="rId12"/>
    <p:sldId id="696" r:id="rId13"/>
    <p:sldId id="697" r:id="rId14"/>
    <p:sldId id="698" r:id="rId15"/>
    <p:sldId id="699" r:id="rId16"/>
    <p:sldId id="700" r:id="rId17"/>
    <p:sldId id="458" r:id="rId18"/>
    <p:sldId id="505" r:id="rId19"/>
    <p:sldId id="524" r:id="rId20"/>
    <p:sldId id="525" r:id="rId21"/>
    <p:sldId id="568" r:id="rId22"/>
    <p:sldId id="522" r:id="rId23"/>
    <p:sldId id="526" r:id="rId24"/>
    <p:sldId id="52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4177" autoAdjust="0"/>
  </p:normalViewPr>
  <p:slideViewPr>
    <p:cSldViewPr>
      <p:cViewPr varScale="1">
        <p:scale>
          <a:sx n="107" d="100"/>
          <a:sy n="107" d="100"/>
        </p:scale>
        <p:origin x="16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0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120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80.png"/><Relationship Id="rId15" Type="http://schemas.openxmlformats.org/officeDocument/2006/relationships/image" Target="../media/image22.png"/><Relationship Id="rId10" Type="http://schemas.openxmlformats.org/officeDocument/2006/relationships/image" Target="../media/image16.png"/><Relationship Id="rId4" Type="http://schemas.openxmlformats.org/officeDocument/2006/relationships/image" Target="../media/image42.png"/><Relationship Id="rId9" Type="http://schemas.openxmlformats.org/officeDocument/2006/relationships/image" Target="../media/image150.png"/><Relationship Id="rId1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2500.png"/><Relationship Id="rId7" Type="http://schemas.openxmlformats.org/officeDocument/2006/relationships/image" Target="../media/image600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1000.png"/><Relationship Id="rId5" Type="http://schemas.openxmlformats.org/officeDocument/2006/relationships/image" Target="../media/image4000.png"/><Relationship Id="rId10" Type="http://schemas.openxmlformats.org/officeDocument/2006/relationships/image" Target="../media/image900.png"/><Relationship Id="rId4" Type="http://schemas.openxmlformats.org/officeDocument/2006/relationships/image" Target="../media/image3000.png"/><Relationship Id="rId9" Type="http://schemas.openxmlformats.org/officeDocument/2006/relationships/image" Target="../media/image80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121.png"/><Relationship Id="rId3" Type="http://schemas.openxmlformats.org/officeDocument/2006/relationships/image" Target="../media/image200.png"/><Relationship Id="rId7" Type="http://schemas.openxmlformats.org/officeDocument/2006/relationships/image" Target="../media/image62.png"/><Relationship Id="rId12" Type="http://schemas.openxmlformats.org/officeDocument/2006/relationships/image" Target="../media/image11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01.png"/><Relationship Id="rId5" Type="http://schemas.openxmlformats.org/officeDocument/2006/relationships/image" Target="../media/image41.png"/><Relationship Id="rId15" Type="http://schemas.openxmlformats.org/officeDocument/2006/relationships/image" Target="../media/image141.png"/><Relationship Id="rId10" Type="http://schemas.openxmlformats.org/officeDocument/2006/relationships/image" Target="../media/image91.png"/><Relationship Id="rId4" Type="http://schemas.openxmlformats.org/officeDocument/2006/relationships/image" Target="../media/image32.png"/><Relationship Id="rId9" Type="http://schemas.openxmlformats.org/officeDocument/2006/relationships/image" Target="../media/image81.png"/><Relationship Id="rId1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21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0" Type="http://schemas.openxmlformats.org/officeDocument/2006/relationships/image" Target="../media/image151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20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0" Type="http://schemas.openxmlformats.org/officeDocument/2006/relationships/image" Target="../media/image90.png"/><Relationship Id="rId4" Type="http://schemas.openxmlformats.org/officeDocument/2006/relationships/image" Target="../media/image18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.png"/><Relationship Id="rId10" Type="http://schemas.openxmlformats.org/officeDocument/2006/relationships/image" Target="../media/image90.png"/><Relationship Id="rId4" Type="http://schemas.openxmlformats.org/officeDocument/2006/relationships/image" Target="../media/image18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1.png"/><Relationship Id="rId1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18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9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0" Type="http://schemas.openxmlformats.org/officeDocument/2006/relationships/image" Target="../media/image90.png"/><Relationship Id="rId4" Type="http://schemas.openxmlformats.org/officeDocument/2006/relationships/image" Target="../media/image1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086" y="4499848"/>
            <a:ext cx="65532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7</a:t>
            </a:r>
            <a:endParaRPr lang="en-US" sz="2400" b="1" dirty="0">
              <a:solidFill>
                <a:srgbClr val="0070C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Stable Matching Problem</a:t>
            </a:r>
            <a:r>
              <a:rPr lang="en-US" sz="1800" b="1" dirty="0">
                <a:solidFill>
                  <a:schemeClr val="tx1"/>
                </a:solidFill>
              </a:rPr>
              <a:t>: Analysis of the </a:t>
            </a:r>
            <a:r>
              <a:rPr lang="en-US" sz="1800" b="1" dirty="0" err="1">
                <a:solidFill>
                  <a:schemeClr val="tx1"/>
                </a:solidFill>
              </a:rPr>
              <a:t>algoirthm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Job scheduling </a:t>
            </a:r>
            <a:r>
              <a:rPr lang="en-US" sz="1800" b="1" dirty="0">
                <a:solidFill>
                  <a:schemeClr val="tx1"/>
                </a:solidFill>
              </a:rPr>
              <a:t>problem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94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Gayle Shapley </a:t>
            </a:r>
            <a:r>
              <a:rPr lang="en-US" sz="3200" b="1" dirty="0"/>
              <a:t>Algorithm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Proof of </a:t>
            </a:r>
            <a:r>
              <a:rPr lang="en-US" b="1" dirty="0">
                <a:solidFill>
                  <a:srgbClr val="7030A0"/>
                </a:solidFill>
              </a:rPr>
              <a:t>Man optimality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3418BA-F048-EC6C-2E30-16742C8F0928}"/>
              </a:ext>
            </a:extLst>
          </p:cNvPr>
          <p:cNvSpPr txBox="1"/>
          <p:nvPr/>
        </p:nvSpPr>
        <p:spPr>
          <a:xfrm>
            <a:off x="3398441" y="3189327"/>
            <a:ext cx="234711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0070C0"/>
                </a:solidFill>
              </a:rPr>
              <a:t>Man-Proposing </a:t>
            </a:r>
            <a:r>
              <a:rPr lang="en-US" sz="1800" i="1" dirty="0"/>
              <a:t>version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1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15384-D5F4-2FDE-DF77-18B1E4BDF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/>
                  <a:t>be the matching produced by GS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IN" sz="2000" dirty="0"/>
                  <a:t> be any other stable matching.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b="1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15384-D5F4-2FDE-DF77-18B1E4BDF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6C3C9C-5049-0BD7-6B52-7B352776C920}"/>
                  </a:ext>
                </a:extLst>
              </p:cNvPr>
              <p:cNvSpPr txBox="1"/>
              <p:nvPr/>
            </p:nvSpPr>
            <p:spPr>
              <a:xfrm>
                <a:off x="409723" y="3352800"/>
                <a:ext cx="6063904" cy="1065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</a:t>
                </a:r>
                <a:r>
                  <a:rPr lang="en-US" sz="2000" dirty="0"/>
                  <a:t>(Man Optimality):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does </a:t>
                </a:r>
                <a:r>
                  <a:rPr lang="en-US" sz="2000" u="sng" dirty="0"/>
                  <a:t>not</a:t>
                </a:r>
                <a:r>
                  <a:rPr lang="en-US" sz="2000" dirty="0"/>
                  <a:t> exist any man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1" dirty="0"/>
                  <a:t>   </a:t>
                </a:r>
                <a:r>
                  <a:rPr lang="en-IN" sz="2000" u="sng" dirty="0"/>
                  <a:t>precedes</a:t>
                </a:r>
                <a:r>
                  <a:rPr lang="en-IN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in  the  preference  list 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dirty="0"/>
                  <a:t>.</a:t>
                </a:r>
                <a:endParaRPr lang="en-IN" sz="2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6C3C9C-5049-0BD7-6B52-7B352776C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3" y="3352800"/>
                <a:ext cx="6063904" cy="1065035"/>
              </a:xfrm>
              <a:prstGeom prst="rect">
                <a:avLst/>
              </a:prstGeom>
              <a:blipFill>
                <a:blip r:embed="rId3"/>
                <a:stretch>
                  <a:fillRect l="-1046" t="-3571" r="-20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C1F50-EC17-83FD-1E86-6B32CBBF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F5E555-1AA8-100D-1EBD-CE9B11E5F205}"/>
              </a:ext>
            </a:extLst>
          </p:cNvPr>
          <p:cNvSpPr/>
          <p:nvPr/>
        </p:nvSpPr>
        <p:spPr>
          <a:xfrm>
            <a:off x="1219200" y="990600"/>
            <a:ext cx="5638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670489-9A50-2759-0ECD-75FD1A65F858}"/>
              </a:ext>
            </a:extLst>
          </p:cNvPr>
          <p:cNvSpPr/>
          <p:nvPr/>
        </p:nvSpPr>
        <p:spPr>
          <a:xfrm>
            <a:off x="1219200" y="1686232"/>
            <a:ext cx="5334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19A4-0718-A5BC-FBDE-2389B080B1DE}"/>
              </a:ext>
            </a:extLst>
          </p:cNvPr>
          <p:cNvSpPr/>
          <p:nvPr/>
        </p:nvSpPr>
        <p:spPr>
          <a:xfrm>
            <a:off x="2628900" y="3655835"/>
            <a:ext cx="5638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DFBFD-B137-75B1-DE0C-B7AC582E6DC7}"/>
              </a:ext>
            </a:extLst>
          </p:cNvPr>
          <p:cNvSpPr/>
          <p:nvPr/>
        </p:nvSpPr>
        <p:spPr>
          <a:xfrm>
            <a:off x="3200400" y="4036835"/>
            <a:ext cx="5638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7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9B3CC-0784-C094-5E0B-45784ADA7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At the end of the </a:t>
                </a:r>
                <a14:m>
                  <m:oMath xmlns:m="http://schemas.openxmlformats.org/officeDocument/2006/math">
                    <m:r>
                      <a:rPr lang="en-IN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sz="2000" dirty="0" err="1"/>
                  <a:t>th</a:t>
                </a:r>
                <a:r>
                  <a:rPr lang="en-IN" sz="2000" dirty="0"/>
                  <a:t> iteration,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000" dirty="0"/>
                  <a:t> the set of men matched by </a:t>
                </a:r>
                <a:r>
                  <a:rPr lang="en-IN" sz="2000" dirty="0">
                    <a:solidFill>
                      <a:srgbClr val="002060"/>
                    </a:solidFill>
                  </a:rPr>
                  <a:t>GS</a:t>
                </a:r>
                <a:r>
                  <a:rPr lang="en-IN" sz="2000" dirty="0"/>
                  <a:t> algorithm.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𝑴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IN" sz="2000" dirty="0"/>
                  <a:t> 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9B3CC-0784-C094-5E0B-45784ADA7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6D856-F307-2EC8-C9A8-A8385551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1AC53-9AB5-AF43-A43D-7A372B1A4AB9}"/>
                  </a:ext>
                </a:extLst>
              </p:cNvPr>
              <p:cNvSpPr txBox="1"/>
              <p:nvPr/>
            </p:nvSpPr>
            <p:spPr>
              <a:xfrm>
                <a:off x="409723" y="132043"/>
                <a:ext cx="6063904" cy="1065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</a:t>
                </a:r>
                <a:r>
                  <a:rPr lang="en-US" sz="2000" dirty="0"/>
                  <a:t>(Man Optimality):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does </a:t>
                </a:r>
                <a:r>
                  <a:rPr lang="en-US" sz="2000" u="sng" dirty="0"/>
                  <a:t>not</a:t>
                </a:r>
                <a:r>
                  <a:rPr lang="en-US" sz="2000" dirty="0"/>
                  <a:t> exist any man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1" dirty="0"/>
                  <a:t>   </a:t>
                </a:r>
                <a:r>
                  <a:rPr lang="en-IN" sz="2000" u="sng" dirty="0"/>
                  <a:t>precedes</a:t>
                </a:r>
                <a:r>
                  <a:rPr lang="en-IN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in  the  preference  list 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dirty="0"/>
                  <a:t>.</a:t>
                </a:r>
                <a:endParaRPr lang="en-IN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1AC53-9AB5-AF43-A43D-7A372B1A4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3" y="132043"/>
                <a:ext cx="6063904" cy="1065035"/>
              </a:xfrm>
              <a:prstGeom prst="rect">
                <a:avLst/>
              </a:prstGeom>
              <a:blipFill>
                <a:blip r:embed="rId3"/>
                <a:stretch>
                  <a:fillRect l="-1005" t="-3448" r="-201" b="-8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5FD7BF-6BF1-0039-11F3-64433ADDA8C6}"/>
                  </a:ext>
                </a:extLst>
              </p:cNvPr>
              <p:cNvSpPr txBox="1"/>
              <p:nvPr/>
            </p:nvSpPr>
            <p:spPr>
              <a:xfrm>
                <a:off x="461682" y="3733800"/>
                <a:ext cx="6333657" cy="1375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Theorem </a:t>
                </a:r>
                <a:r>
                  <a:rPr lang="en-US" sz="2000" dirty="0"/>
                  <a:t>(Man Optimality): </a:t>
                </a:r>
                <a:r>
                  <a:rPr lang="en-IN" sz="2000" dirty="0"/>
                  <a:t>At the end of the </a:t>
                </a:r>
                <a14:m>
                  <m:oMath xmlns:m="http://schemas.openxmlformats.org/officeDocument/2006/math">
                    <m:r>
                      <a:rPr lang="en-IN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sz="2000" dirty="0" err="1"/>
                  <a:t>th</a:t>
                </a:r>
                <a:r>
                  <a:rPr lang="en-IN" sz="2000" dirty="0"/>
                  <a:t> iteration,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 does not exist any man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1" dirty="0">
                    <a:solidFill>
                      <a:schemeClr val="tx1"/>
                    </a:solidFill>
                  </a:rPr>
                  <a:t> </a:t>
                </a:r>
                <a:r>
                  <a:rPr lang="en-IN" sz="2000" u="sng" dirty="0"/>
                  <a:t>precedes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in the preference list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dirty="0"/>
                  <a:t>.</a:t>
                </a:r>
                <a:endParaRPr lang="en-IN" sz="2000" b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5FD7BF-6BF1-0039-11F3-64433ADDA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2" y="3733800"/>
                <a:ext cx="6333657" cy="1375505"/>
              </a:xfrm>
              <a:prstGeom prst="rect">
                <a:avLst/>
              </a:prstGeom>
              <a:blipFill>
                <a:blip r:embed="rId4"/>
                <a:stretch>
                  <a:fillRect l="-1000" t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1D859EA-A163-9DE5-A7E2-7E1EEB1A13D5}"/>
              </a:ext>
            </a:extLst>
          </p:cNvPr>
          <p:cNvSpPr/>
          <p:nvPr/>
        </p:nvSpPr>
        <p:spPr>
          <a:xfrm>
            <a:off x="914400" y="2368345"/>
            <a:ext cx="5638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3C3445-AD49-1B15-D3F2-B0D765B14C2A}"/>
              </a:ext>
            </a:extLst>
          </p:cNvPr>
          <p:cNvSpPr/>
          <p:nvPr/>
        </p:nvSpPr>
        <p:spPr>
          <a:xfrm>
            <a:off x="914400" y="2667000"/>
            <a:ext cx="5638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BA2C4-5F13-50D1-3A4C-24DE40BF4D69}"/>
              </a:ext>
            </a:extLst>
          </p:cNvPr>
          <p:cNvSpPr/>
          <p:nvPr/>
        </p:nvSpPr>
        <p:spPr>
          <a:xfrm>
            <a:off x="3124200" y="4114800"/>
            <a:ext cx="5638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723ECD-C1C2-7F96-9DD5-2491D01BEB20}"/>
              </a:ext>
            </a:extLst>
          </p:cNvPr>
          <p:cNvSpPr/>
          <p:nvPr/>
        </p:nvSpPr>
        <p:spPr>
          <a:xfrm>
            <a:off x="3048000" y="4419600"/>
            <a:ext cx="5638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42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9371-6A92-CF2A-18C7-DF246267F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DD8C5-3530-5061-D769-1A253367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E506BC-B812-BB64-4FF6-8F686DDE163C}"/>
                  </a:ext>
                </a:extLst>
              </p:cNvPr>
              <p:cNvSpPr txBox="1"/>
              <p:nvPr/>
            </p:nvSpPr>
            <p:spPr>
              <a:xfrm>
                <a:off x="448143" y="181966"/>
                <a:ext cx="6333657" cy="1384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Theorem </a:t>
                </a:r>
                <a:r>
                  <a:rPr lang="en-US" sz="2000" dirty="0"/>
                  <a:t>(Man Optimality): </a:t>
                </a:r>
                <a:r>
                  <a:rPr lang="en-IN" sz="2000" dirty="0"/>
                  <a:t>At the end of the </a:t>
                </a:r>
                <a14:m>
                  <m:oMath xmlns:m="http://schemas.openxmlformats.org/officeDocument/2006/math">
                    <m:r>
                      <a:rPr lang="en-IN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sz="2000" dirty="0" err="1"/>
                  <a:t>th</a:t>
                </a:r>
                <a:r>
                  <a:rPr lang="en-IN" sz="2000" dirty="0"/>
                  <a:t> iteration,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 does not exist any man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1" dirty="0"/>
                  <a:t> </a:t>
                </a:r>
                <a:r>
                  <a:rPr lang="en-IN" sz="2000" u="sng" dirty="0"/>
                  <a:t>precedes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the preference list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dirty="0"/>
                  <a:t>.</a:t>
                </a:r>
                <a:endParaRPr lang="en-IN" sz="2000" b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E506BC-B812-BB64-4FF6-8F686DDE1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3" y="181966"/>
                <a:ext cx="6333657" cy="1384738"/>
              </a:xfrm>
              <a:prstGeom prst="rect">
                <a:avLst/>
              </a:prstGeom>
              <a:blipFill>
                <a:blip r:embed="rId3"/>
                <a:stretch>
                  <a:fillRect l="-1059" t="-2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7B5798-4296-5D38-A1E9-DD1F018C9BDE}"/>
                  </a:ext>
                </a:extLst>
              </p:cNvPr>
              <p:cNvSpPr txBox="1"/>
              <p:nvPr/>
            </p:nvSpPr>
            <p:spPr>
              <a:xfrm>
                <a:off x="6051872" y="6400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7B5798-4296-5D38-A1E9-DD1F018C9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872" y="6400800"/>
                <a:ext cx="393056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F2EB64AB-EBD7-851C-935A-DC8BBF6A11B7}"/>
              </a:ext>
            </a:extLst>
          </p:cNvPr>
          <p:cNvGrpSpPr/>
          <p:nvPr/>
        </p:nvGrpSpPr>
        <p:grpSpPr>
          <a:xfrm>
            <a:off x="609600" y="2209800"/>
            <a:ext cx="2667000" cy="2209800"/>
            <a:chOff x="609600" y="2209800"/>
            <a:chExt cx="2667000" cy="22098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67189B2-D80F-5FA0-5025-5411A31D118E}"/>
                </a:ext>
              </a:extLst>
            </p:cNvPr>
            <p:cNvSpPr/>
            <p:nvPr/>
          </p:nvSpPr>
          <p:spPr>
            <a:xfrm>
              <a:off x="609600" y="2209800"/>
              <a:ext cx="2667000" cy="2209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Smiley Face 9">
              <a:extLst>
                <a:ext uri="{FF2B5EF4-FFF2-40B4-BE49-F238E27FC236}">
                  <a16:creationId xmlns:a16="http://schemas.microsoft.com/office/drawing/2014/main" id="{387DD314-7274-CCE0-5A78-17225971743C}"/>
                </a:ext>
              </a:extLst>
            </p:cNvPr>
            <p:cNvSpPr/>
            <p:nvPr/>
          </p:nvSpPr>
          <p:spPr>
            <a:xfrm>
              <a:off x="2523565" y="4091779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iley Face 11">
              <a:extLst>
                <a:ext uri="{FF2B5EF4-FFF2-40B4-BE49-F238E27FC236}">
                  <a16:creationId xmlns:a16="http://schemas.microsoft.com/office/drawing/2014/main" id="{9874D455-5C57-5F7A-8784-7FC9EAB0F25F}"/>
                </a:ext>
              </a:extLst>
            </p:cNvPr>
            <p:cNvSpPr/>
            <p:nvPr/>
          </p:nvSpPr>
          <p:spPr>
            <a:xfrm>
              <a:off x="1066800" y="4091780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iley Face 21">
              <a:extLst>
                <a:ext uri="{FF2B5EF4-FFF2-40B4-BE49-F238E27FC236}">
                  <a16:creationId xmlns:a16="http://schemas.microsoft.com/office/drawing/2014/main" id="{5E5EE209-47D1-52E5-FC18-EF5C44AAFFC0}"/>
                </a:ext>
              </a:extLst>
            </p:cNvPr>
            <p:cNvSpPr/>
            <p:nvPr/>
          </p:nvSpPr>
          <p:spPr>
            <a:xfrm>
              <a:off x="2514600" y="2362200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iley Face 22">
              <a:extLst>
                <a:ext uri="{FF2B5EF4-FFF2-40B4-BE49-F238E27FC236}">
                  <a16:creationId xmlns:a16="http://schemas.microsoft.com/office/drawing/2014/main" id="{6B4B32EE-886B-D2AE-E003-72B52E53323C}"/>
                </a:ext>
              </a:extLst>
            </p:cNvPr>
            <p:cNvSpPr/>
            <p:nvPr/>
          </p:nvSpPr>
          <p:spPr>
            <a:xfrm>
              <a:off x="1066800" y="2362200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8FBF51-9068-EAAD-190C-885823409913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1295400" y="2488010"/>
              <a:ext cx="12192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D678D7B-B9C1-7EE9-C8C2-D4E1535C63E9}"/>
                </a:ext>
              </a:extLst>
            </p:cNvPr>
            <p:cNvSpPr/>
            <p:nvPr/>
          </p:nvSpPr>
          <p:spPr>
            <a:xfrm>
              <a:off x="11430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B1E7E9F-C314-7834-3F69-0E1CC6F7CDAE}"/>
                </a:ext>
              </a:extLst>
            </p:cNvPr>
            <p:cNvSpPr/>
            <p:nvPr/>
          </p:nvSpPr>
          <p:spPr>
            <a:xfrm>
              <a:off x="1143000" y="29718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023758B-013B-6329-BC9E-A346D9E77081}"/>
                </a:ext>
              </a:extLst>
            </p:cNvPr>
            <p:cNvSpPr/>
            <p:nvPr/>
          </p:nvSpPr>
          <p:spPr>
            <a:xfrm>
              <a:off x="1143000" y="3276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A94F59-1C57-8DB0-2CE6-39B1D23BCE30}"/>
                </a:ext>
              </a:extLst>
            </p:cNvPr>
            <p:cNvGrpSpPr/>
            <p:nvPr/>
          </p:nvGrpSpPr>
          <p:grpSpPr>
            <a:xfrm>
              <a:off x="2568388" y="2971800"/>
              <a:ext cx="76200" cy="685800"/>
              <a:chOff x="5715000" y="1676400"/>
              <a:chExt cx="76200" cy="6858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3F8B173-8C93-6E39-98B2-608C57592375}"/>
                  </a:ext>
                </a:extLst>
              </p:cNvPr>
              <p:cNvSpPr/>
              <p:nvPr/>
            </p:nvSpPr>
            <p:spPr>
              <a:xfrm>
                <a:off x="5715000" y="2286000"/>
                <a:ext cx="76200" cy="76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4D2AF27-F06F-109D-4AE6-90DE3ABD9FA2}"/>
                  </a:ext>
                </a:extLst>
              </p:cNvPr>
              <p:cNvSpPr/>
              <p:nvPr/>
            </p:nvSpPr>
            <p:spPr>
              <a:xfrm>
                <a:off x="5715000" y="1676400"/>
                <a:ext cx="76200" cy="76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30B32E3-96D8-AE8F-F8BA-67A7B82CA26F}"/>
                  </a:ext>
                </a:extLst>
              </p:cNvPr>
              <p:cNvSpPr/>
              <p:nvPr/>
            </p:nvSpPr>
            <p:spPr>
              <a:xfrm>
                <a:off x="5715000" y="1981200"/>
                <a:ext cx="76200" cy="76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390915C-C93D-D01F-413D-BD8E242A9161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217588"/>
              <a:ext cx="12192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1288F4B-ABC3-69DE-A888-D7786D734734}"/>
              </a:ext>
            </a:extLst>
          </p:cNvPr>
          <p:cNvGrpSpPr/>
          <p:nvPr/>
        </p:nvGrpSpPr>
        <p:grpSpPr>
          <a:xfrm>
            <a:off x="4800600" y="1676400"/>
            <a:ext cx="2895600" cy="4679950"/>
            <a:chOff x="4800600" y="1676400"/>
            <a:chExt cx="2895600" cy="46799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A5A39A8-0CE3-6EBD-4BF8-7AD31DC4DE65}"/>
                </a:ext>
              </a:extLst>
            </p:cNvPr>
            <p:cNvSpPr/>
            <p:nvPr/>
          </p:nvSpPr>
          <p:spPr>
            <a:xfrm>
              <a:off x="4800600" y="1676400"/>
              <a:ext cx="2895600" cy="467995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Smiley Face 17">
              <a:extLst>
                <a:ext uri="{FF2B5EF4-FFF2-40B4-BE49-F238E27FC236}">
                  <a16:creationId xmlns:a16="http://schemas.microsoft.com/office/drawing/2014/main" id="{307A794B-2E2A-3EE2-18EF-17B47C64CBE7}"/>
                </a:ext>
              </a:extLst>
            </p:cNvPr>
            <p:cNvSpPr/>
            <p:nvPr/>
          </p:nvSpPr>
          <p:spPr>
            <a:xfrm>
              <a:off x="7086600" y="1828801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iley Face 18">
              <a:extLst>
                <a:ext uri="{FF2B5EF4-FFF2-40B4-BE49-F238E27FC236}">
                  <a16:creationId xmlns:a16="http://schemas.microsoft.com/office/drawing/2014/main" id="{05EB2358-E304-E770-CB5E-BBC76E11B26A}"/>
                </a:ext>
              </a:extLst>
            </p:cNvPr>
            <p:cNvSpPr/>
            <p:nvPr/>
          </p:nvSpPr>
          <p:spPr>
            <a:xfrm>
              <a:off x="5257800" y="1828800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iley Face 19">
              <a:extLst>
                <a:ext uri="{FF2B5EF4-FFF2-40B4-BE49-F238E27FC236}">
                  <a16:creationId xmlns:a16="http://schemas.microsoft.com/office/drawing/2014/main" id="{69DA5033-454A-7D70-D5E2-E48CD46B3077}"/>
                </a:ext>
              </a:extLst>
            </p:cNvPr>
            <p:cNvSpPr/>
            <p:nvPr/>
          </p:nvSpPr>
          <p:spPr>
            <a:xfrm>
              <a:off x="7086600" y="5920581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iley Face 20">
              <a:extLst>
                <a:ext uri="{FF2B5EF4-FFF2-40B4-BE49-F238E27FC236}">
                  <a16:creationId xmlns:a16="http://schemas.microsoft.com/office/drawing/2014/main" id="{FD582C9E-AD9D-BE1F-B15C-147E7F8A580D}"/>
                </a:ext>
              </a:extLst>
            </p:cNvPr>
            <p:cNvSpPr/>
            <p:nvPr/>
          </p:nvSpPr>
          <p:spPr>
            <a:xfrm>
              <a:off x="5181600" y="5920580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89F8A49-6196-C428-F12D-ADFDD36BD3A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272" y="1954609"/>
              <a:ext cx="164432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EE480CB-E1B4-24FD-24BC-02C48191B5E5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6037727"/>
              <a:ext cx="164432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0123F21-BB21-7EA2-B21E-B3C87647EDDD}"/>
                </a:ext>
              </a:extLst>
            </p:cNvPr>
            <p:cNvSpPr/>
            <p:nvPr/>
          </p:nvSpPr>
          <p:spPr>
            <a:xfrm>
              <a:off x="53340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BC2F8D0-D612-E705-8A84-9680C625A4D8}"/>
                </a:ext>
              </a:extLst>
            </p:cNvPr>
            <p:cNvSpPr/>
            <p:nvPr/>
          </p:nvSpPr>
          <p:spPr>
            <a:xfrm>
              <a:off x="53340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3CC21DA-254C-837A-454B-6B687268EDDB}"/>
                </a:ext>
              </a:extLst>
            </p:cNvPr>
            <p:cNvGrpSpPr/>
            <p:nvPr/>
          </p:nvGrpSpPr>
          <p:grpSpPr>
            <a:xfrm>
              <a:off x="7124700" y="3597660"/>
              <a:ext cx="76200" cy="533400"/>
              <a:chOff x="5715000" y="1752600"/>
              <a:chExt cx="76200" cy="5334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9037628-1AF8-20DC-1CAF-A5EB04219440}"/>
                  </a:ext>
                </a:extLst>
              </p:cNvPr>
              <p:cNvSpPr/>
              <p:nvPr/>
            </p:nvSpPr>
            <p:spPr>
              <a:xfrm>
                <a:off x="5715000" y="2209800"/>
                <a:ext cx="76200" cy="76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112BE9B-89C1-C5A9-7F03-125E53B28F45}"/>
                  </a:ext>
                </a:extLst>
              </p:cNvPr>
              <p:cNvSpPr/>
              <p:nvPr/>
            </p:nvSpPr>
            <p:spPr>
              <a:xfrm>
                <a:off x="5715000" y="1752600"/>
                <a:ext cx="76200" cy="76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2A5E10E-3488-B471-6125-C2391002E679}"/>
                  </a:ext>
                </a:extLst>
              </p:cNvPr>
              <p:cNvSpPr/>
              <p:nvPr/>
            </p:nvSpPr>
            <p:spPr>
              <a:xfrm>
                <a:off x="5715000" y="1981200"/>
                <a:ext cx="76200" cy="76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EACC37E-C9FF-3470-D7CC-C827EFAA370E}"/>
                </a:ext>
              </a:extLst>
            </p:cNvPr>
            <p:cNvSpPr/>
            <p:nvPr/>
          </p:nvSpPr>
          <p:spPr>
            <a:xfrm>
              <a:off x="53340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CF5093-7380-9F13-9E9C-6A406787192C}"/>
                  </a:ext>
                </a:extLst>
              </p:cNvPr>
              <p:cNvSpPr txBox="1"/>
              <p:nvPr/>
            </p:nvSpPr>
            <p:spPr>
              <a:xfrm>
                <a:off x="1723360" y="44196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CF5093-7380-9F13-9E9C-6A4067871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360" y="4419600"/>
                <a:ext cx="43947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555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9371-6A92-CF2A-18C7-DF246267F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1</a:t>
            </a:r>
            <a:r>
              <a:rPr lang="en-IN" sz="2000" dirty="0"/>
              <a:t>st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DD8C5-3530-5061-D769-1A253367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E506BC-B812-BB64-4FF6-8F686DDE163C}"/>
                  </a:ext>
                </a:extLst>
              </p:cNvPr>
              <p:cNvSpPr txBox="1"/>
              <p:nvPr/>
            </p:nvSpPr>
            <p:spPr>
              <a:xfrm>
                <a:off x="448143" y="181966"/>
                <a:ext cx="6333657" cy="1384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Theorem </a:t>
                </a:r>
                <a:r>
                  <a:rPr lang="en-US" sz="2000" dirty="0"/>
                  <a:t>(Man Optimality): </a:t>
                </a:r>
                <a:r>
                  <a:rPr lang="en-IN" sz="2000" dirty="0"/>
                  <a:t>At the end of the </a:t>
                </a:r>
                <a14:m>
                  <m:oMath xmlns:m="http://schemas.openxmlformats.org/officeDocument/2006/math">
                    <m:r>
                      <a:rPr lang="en-IN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sz="2000" dirty="0" err="1"/>
                  <a:t>th</a:t>
                </a:r>
                <a:r>
                  <a:rPr lang="en-IN" sz="2000" dirty="0"/>
                  <a:t> iteration,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 does not exist any man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1" dirty="0"/>
                  <a:t> </a:t>
                </a:r>
                <a:r>
                  <a:rPr lang="en-IN" sz="2000" u="sng" dirty="0"/>
                  <a:t>precedes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the preference list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dirty="0"/>
                  <a:t>.</a:t>
                </a:r>
                <a:endParaRPr lang="en-IN" sz="2000" b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E506BC-B812-BB64-4FF6-8F686DDE1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3" y="181966"/>
                <a:ext cx="6333657" cy="1384738"/>
              </a:xfrm>
              <a:prstGeom prst="rect">
                <a:avLst/>
              </a:prstGeom>
              <a:blipFill>
                <a:blip r:embed="rId3"/>
                <a:stretch>
                  <a:fillRect l="-1059" t="-2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7B5798-4296-5D38-A1E9-DD1F018C9BDE}"/>
                  </a:ext>
                </a:extLst>
              </p:cNvPr>
              <p:cNvSpPr txBox="1"/>
              <p:nvPr/>
            </p:nvSpPr>
            <p:spPr>
              <a:xfrm>
                <a:off x="6051872" y="6400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7B5798-4296-5D38-A1E9-DD1F018C9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872" y="6400800"/>
                <a:ext cx="393056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F2EB64AB-EBD7-851C-935A-DC8BBF6A11B7}"/>
              </a:ext>
            </a:extLst>
          </p:cNvPr>
          <p:cNvGrpSpPr/>
          <p:nvPr/>
        </p:nvGrpSpPr>
        <p:grpSpPr>
          <a:xfrm>
            <a:off x="609600" y="2209800"/>
            <a:ext cx="2590800" cy="609600"/>
            <a:chOff x="609600" y="2209800"/>
            <a:chExt cx="2590800" cy="609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67189B2-D80F-5FA0-5025-5411A31D118E}"/>
                </a:ext>
              </a:extLst>
            </p:cNvPr>
            <p:cNvSpPr/>
            <p:nvPr/>
          </p:nvSpPr>
          <p:spPr>
            <a:xfrm>
              <a:off x="609600" y="2209800"/>
              <a:ext cx="2590800" cy="6096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Smiley Face 21">
              <a:extLst>
                <a:ext uri="{FF2B5EF4-FFF2-40B4-BE49-F238E27FC236}">
                  <a16:creationId xmlns:a16="http://schemas.microsoft.com/office/drawing/2014/main" id="{5E5EE209-47D1-52E5-FC18-EF5C44AAFFC0}"/>
                </a:ext>
              </a:extLst>
            </p:cNvPr>
            <p:cNvSpPr/>
            <p:nvPr/>
          </p:nvSpPr>
          <p:spPr>
            <a:xfrm>
              <a:off x="2514600" y="2362200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iley Face 22">
              <a:extLst>
                <a:ext uri="{FF2B5EF4-FFF2-40B4-BE49-F238E27FC236}">
                  <a16:creationId xmlns:a16="http://schemas.microsoft.com/office/drawing/2014/main" id="{6B4B32EE-886B-D2AE-E003-72B52E53323C}"/>
                </a:ext>
              </a:extLst>
            </p:cNvPr>
            <p:cNvSpPr/>
            <p:nvPr/>
          </p:nvSpPr>
          <p:spPr>
            <a:xfrm>
              <a:off x="1066800" y="2362200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8FBF51-9068-EAAD-190C-885823409913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1295400" y="2488010"/>
              <a:ext cx="12192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1288F4B-ABC3-69DE-A888-D7786D734734}"/>
              </a:ext>
            </a:extLst>
          </p:cNvPr>
          <p:cNvGrpSpPr/>
          <p:nvPr/>
        </p:nvGrpSpPr>
        <p:grpSpPr>
          <a:xfrm>
            <a:off x="4800600" y="1676400"/>
            <a:ext cx="2895600" cy="4679950"/>
            <a:chOff x="4800600" y="1676400"/>
            <a:chExt cx="2895600" cy="46799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A5A39A8-0CE3-6EBD-4BF8-7AD31DC4DE65}"/>
                </a:ext>
              </a:extLst>
            </p:cNvPr>
            <p:cNvSpPr/>
            <p:nvPr/>
          </p:nvSpPr>
          <p:spPr>
            <a:xfrm>
              <a:off x="4800600" y="1676400"/>
              <a:ext cx="2895600" cy="467995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Smiley Face 17">
              <a:extLst>
                <a:ext uri="{FF2B5EF4-FFF2-40B4-BE49-F238E27FC236}">
                  <a16:creationId xmlns:a16="http://schemas.microsoft.com/office/drawing/2014/main" id="{307A794B-2E2A-3EE2-18EF-17B47C64CBE7}"/>
                </a:ext>
              </a:extLst>
            </p:cNvPr>
            <p:cNvSpPr/>
            <p:nvPr/>
          </p:nvSpPr>
          <p:spPr>
            <a:xfrm>
              <a:off x="7086600" y="1828801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iley Face 18">
              <a:extLst>
                <a:ext uri="{FF2B5EF4-FFF2-40B4-BE49-F238E27FC236}">
                  <a16:creationId xmlns:a16="http://schemas.microsoft.com/office/drawing/2014/main" id="{05EB2358-E304-E770-CB5E-BBC76E11B26A}"/>
                </a:ext>
              </a:extLst>
            </p:cNvPr>
            <p:cNvSpPr/>
            <p:nvPr/>
          </p:nvSpPr>
          <p:spPr>
            <a:xfrm>
              <a:off x="5257800" y="1828800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iley Face 19">
              <a:extLst>
                <a:ext uri="{FF2B5EF4-FFF2-40B4-BE49-F238E27FC236}">
                  <a16:creationId xmlns:a16="http://schemas.microsoft.com/office/drawing/2014/main" id="{69DA5033-454A-7D70-D5E2-E48CD46B3077}"/>
                </a:ext>
              </a:extLst>
            </p:cNvPr>
            <p:cNvSpPr/>
            <p:nvPr/>
          </p:nvSpPr>
          <p:spPr>
            <a:xfrm>
              <a:off x="7086600" y="5920581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iley Face 20">
              <a:extLst>
                <a:ext uri="{FF2B5EF4-FFF2-40B4-BE49-F238E27FC236}">
                  <a16:creationId xmlns:a16="http://schemas.microsoft.com/office/drawing/2014/main" id="{FD582C9E-AD9D-BE1F-B15C-147E7F8A580D}"/>
                </a:ext>
              </a:extLst>
            </p:cNvPr>
            <p:cNvSpPr/>
            <p:nvPr/>
          </p:nvSpPr>
          <p:spPr>
            <a:xfrm>
              <a:off x="5181600" y="5920580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89F8A49-6196-C428-F12D-ADFDD36BD3A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272" y="1954609"/>
              <a:ext cx="164432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EE480CB-E1B4-24FD-24BC-02C48191B5E5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6037727"/>
              <a:ext cx="164432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0123F21-BB21-7EA2-B21E-B3C87647EDDD}"/>
                </a:ext>
              </a:extLst>
            </p:cNvPr>
            <p:cNvSpPr/>
            <p:nvPr/>
          </p:nvSpPr>
          <p:spPr>
            <a:xfrm>
              <a:off x="53340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BC2F8D0-D612-E705-8A84-9680C625A4D8}"/>
                </a:ext>
              </a:extLst>
            </p:cNvPr>
            <p:cNvSpPr/>
            <p:nvPr/>
          </p:nvSpPr>
          <p:spPr>
            <a:xfrm>
              <a:off x="53340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3CC21DA-254C-837A-454B-6B687268EDDB}"/>
                </a:ext>
              </a:extLst>
            </p:cNvPr>
            <p:cNvGrpSpPr/>
            <p:nvPr/>
          </p:nvGrpSpPr>
          <p:grpSpPr>
            <a:xfrm>
              <a:off x="7124700" y="3597660"/>
              <a:ext cx="76200" cy="533400"/>
              <a:chOff x="5715000" y="1752600"/>
              <a:chExt cx="76200" cy="5334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9037628-1AF8-20DC-1CAF-A5EB04219440}"/>
                  </a:ext>
                </a:extLst>
              </p:cNvPr>
              <p:cNvSpPr/>
              <p:nvPr/>
            </p:nvSpPr>
            <p:spPr>
              <a:xfrm>
                <a:off x="5715000" y="2209800"/>
                <a:ext cx="76200" cy="76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112BE9B-89C1-C5A9-7F03-125E53B28F45}"/>
                  </a:ext>
                </a:extLst>
              </p:cNvPr>
              <p:cNvSpPr/>
              <p:nvPr/>
            </p:nvSpPr>
            <p:spPr>
              <a:xfrm>
                <a:off x="5715000" y="1752600"/>
                <a:ext cx="76200" cy="76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2A5E10E-3488-B471-6125-C2391002E679}"/>
                  </a:ext>
                </a:extLst>
              </p:cNvPr>
              <p:cNvSpPr/>
              <p:nvPr/>
            </p:nvSpPr>
            <p:spPr>
              <a:xfrm>
                <a:off x="5715000" y="1981200"/>
                <a:ext cx="76200" cy="76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EACC37E-C9FF-3470-D7CC-C827EFAA370E}"/>
                </a:ext>
              </a:extLst>
            </p:cNvPr>
            <p:cNvSpPr/>
            <p:nvPr/>
          </p:nvSpPr>
          <p:spPr>
            <a:xfrm>
              <a:off x="53340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CF5093-7380-9F13-9E9C-6A406787192C}"/>
                  </a:ext>
                </a:extLst>
              </p:cNvPr>
              <p:cNvSpPr txBox="1"/>
              <p:nvPr/>
            </p:nvSpPr>
            <p:spPr>
              <a:xfrm>
                <a:off x="1723360" y="28194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CF5093-7380-9F13-9E9C-6A4067871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360" y="2819400"/>
                <a:ext cx="47795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91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959371-6A92-CF2A-18C7-DF246267F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/>
                  <a:t>th iteration: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959371-6A92-CF2A-18C7-DF246267F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DD8C5-3530-5061-D769-1A253367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E506BC-B812-BB64-4FF6-8F686DDE163C}"/>
                  </a:ext>
                </a:extLst>
              </p:cNvPr>
              <p:cNvSpPr txBox="1"/>
              <p:nvPr/>
            </p:nvSpPr>
            <p:spPr>
              <a:xfrm>
                <a:off x="448143" y="181966"/>
                <a:ext cx="6333657" cy="1384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Theorem </a:t>
                </a:r>
                <a:r>
                  <a:rPr lang="en-US" sz="2000" dirty="0"/>
                  <a:t>(Man Optimality): </a:t>
                </a:r>
                <a:r>
                  <a:rPr lang="en-IN" sz="2000" dirty="0"/>
                  <a:t>At the end of the </a:t>
                </a:r>
                <a14:m>
                  <m:oMath xmlns:m="http://schemas.openxmlformats.org/officeDocument/2006/math">
                    <m:r>
                      <a:rPr lang="en-IN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sz="2000" dirty="0" err="1"/>
                  <a:t>th</a:t>
                </a:r>
                <a:r>
                  <a:rPr lang="en-IN" sz="2000" dirty="0"/>
                  <a:t> iteration,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 does not exist any man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1" dirty="0"/>
                  <a:t> </a:t>
                </a:r>
                <a:r>
                  <a:rPr lang="en-IN" sz="2000" u="sng" dirty="0"/>
                  <a:t>precedes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the preference list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dirty="0"/>
                  <a:t>.</a:t>
                </a:r>
                <a:endParaRPr lang="en-IN" sz="2000" b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E506BC-B812-BB64-4FF6-8F686DDE1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3" y="181966"/>
                <a:ext cx="6333657" cy="1384738"/>
              </a:xfrm>
              <a:prstGeom prst="rect">
                <a:avLst/>
              </a:prstGeom>
              <a:blipFill>
                <a:blip r:embed="rId3"/>
                <a:stretch>
                  <a:fillRect l="-1059" t="-2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7189B2-D80F-5FA0-5025-5411A31D118E}"/>
              </a:ext>
            </a:extLst>
          </p:cNvPr>
          <p:cNvSpPr/>
          <p:nvPr/>
        </p:nvSpPr>
        <p:spPr>
          <a:xfrm>
            <a:off x="609600" y="2209800"/>
            <a:ext cx="2667000" cy="2209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863405-AAD7-0A12-78F0-B1B79E502C3A}"/>
                  </a:ext>
                </a:extLst>
              </p:cNvPr>
              <p:cNvSpPr txBox="1"/>
              <p:nvPr/>
            </p:nvSpPr>
            <p:spPr>
              <a:xfrm>
                <a:off x="1723360" y="44196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863405-AAD7-0A12-78F0-B1B79E502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360" y="4419600"/>
                <a:ext cx="66229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miley Face 9">
            <a:extLst>
              <a:ext uri="{FF2B5EF4-FFF2-40B4-BE49-F238E27FC236}">
                <a16:creationId xmlns:a16="http://schemas.microsoft.com/office/drawing/2014/main" id="{387DD314-7274-CCE0-5A78-17225971743C}"/>
              </a:ext>
            </a:extLst>
          </p:cNvPr>
          <p:cNvSpPr/>
          <p:nvPr/>
        </p:nvSpPr>
        <p:spPr>
          <a:xfrm>
            <a:off x="2523565" y="4091779"/>
            <a:ext cx="228600" cy="251619"/>
          </a:xfrm>
          <a:prstGeom prst="smileyFace">
            <a:avLst>
              <a:gd name="adj" fmla="val 179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9874D455-5C57-5F7A-8784-7FC9EAB0F25F}"/>
              </a:ext>
            </a:extLst>
          </p:cNvPr>
          <p:cNvSpPr/>
          <p:nvPr/>
        </p:nvSpPr>
        <p:spPr>
          <a:xfrm>
            <a:off x="1066800" y="4091780"/>
            <a:ext cx="228600" cy="251619"/>
          </a:xfrm>
          <a:prstGeom prst="smileyFace">
            <a:avLst>
              <a:gd name="adj" fmla="val 179"/>
            </a:avLst>
          </a:prstGeom>
          <a:solidFill>
            <a:srgbClr val="EFAAF4"/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5E5EE209-47D1-52E5-FC18-EF5C44AAFFC0}"/>
              </a:ext>
            </a:extLst>
          </p:cNvPr>
          <p:cNvSpPr/>
          <p:nvPr/>
        </p:nvSpPr>
        <p:spPr>
          <a:xfrm>
            <a:off x="2514600" y="2362200"/>
            <a:ext cx="228600" cy="251619"/>
          </a:xfrm>
          <a:prstGeom prst="smileyFace">
            <a:avLst>
              <a:gd name="adj" fmla="val 179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6B4B32EE-886B-D2AE-E003-72B52E53323C}"/>
              </a:ext>
            </a:extLst>
          </p:cNvPr>
          <p:cNvSpPr/>
          <p:nvPr/>
        </p:nvSpPr>
        <p:spPr>
          <a:xfrm>
            <a:off x="1066800" y="2362200"/>
            <a:ext cx="228600" cy="251619"/>
          </a:xfrm>
          <a:prstGeom prst="smileyFace">
            <a:avLst>
              <a:gd name="adj" fmla="val 179"/>
            </a:avLst>
          </a:prstGeom>
          <a:solidFill>
            <a:srgbClr val="EFAAF4"/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8FBF51-9068-EAAD-190C-885823409913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295400" y="2488010"/>
            <a:ext cx="12192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D678D7B-B9C1-7EE9-C8C2-D4E1535C63E9}"/>
              </a:ext>
            </a:extLst>
          </p:cNvPr>
          <p:cNvSpPr/>
          <p:nvPr/>
        </p:nvSpPr>
        <p:spPr>
          <a:xfrm>
            <a:off x="1143000" y="35814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B1E7E9F-C314-7834-3F69-0E1CC6F7CDAE}"/>
              </a:ext>
            </a:extLst>
          </p:cNvPr>
          <p:cNvSpPr/>
          <p:nvPr/>
        </p:nvSpPr>
        <p:spPr>
          <a:xfrm>
            <a:off x="1143000" y="29718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23758B-013B-6329-BC9E-A346D9E77081}"/>
              </a:ext>
            </a:extLst>
          </p:cNvPr>
          <p:cNvSpPr/>
          <p:nvPr/>
        </p:nvSpPr>
        <p:spPr>
          <a:xfrm>
            <a:off x="1143000" y="32766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5A94F59-1C57-8DB0-2CE6-39B1D23BCE30}"/>
              </a:ext>
            </a:extLst>
          </p:cNvPr>
          <p:cNvGrpSpPr/>
          <p:nvPr/>
        </p:nvGrpSpPr>
        <p:grpSpPr>
          <a:xfrm>
            <a:off x="2568388" y="2971800"/>
            <a:ext cx="76200" cy="685800"/>
            <a:chOff x="5715000" y="1676400"/>
            <a:chExt cx="76200" cy="6858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3F8B173-8C93-6E39-98B2-608C57592375}"/>
                </a:ext>
              </a:extLst>
            </p:cNvPr>
            <p:cNvSpPr/>
            <p:nvPr/>
          </p:nvSpPr>
          <p:spPr>
            <a:xfrm>
              <a:off x="5715000" y="2286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4D2AF27-F06F-109D-4AE6-90DE3ABD9FA2}"/>
                </a:ext>
              </a:extLst>
            </p:cNvPr>
            <p:cNvSpPr/>
            <p:nvPr/>
          </p:nvSpPr>
          <p:spPr>
            <a:xfrm>
              <a:off x="5715000" y="1676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30B32E3-96D8-AE8F-F8BA-67A7B82CA26F}"/>
                </a:ext>
              </a:extLst>
            </p:cNvPr>
            <p:cNvSpPr/>
            <p:nvPr/>
          </p:nvSpPr>
          <p:spPr>
            <a:xfrm>
              <a:off x="5715000" y="1981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90915C-C93D-D01F-413D-BD8E242A9161}"/>
              </a:ext>
            </a:extLst>
          </p:cNvPr>
          <p:cNvCxnSpPr>
            <a:cxnSpLocks/>
          </p:cNvCxnSpPr>
          <p:nvPr/>
        </p:nvCxnSpPr>
        <p:spPr>
          <a:xfrm>
            <a:off x="1295400" y="4217588"/>
            <a:ext cx="12192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80082A-D1AA-88B0-2559-E39E44FE66C1}"/>
              </a:ext>
            </a:extLst>
          </p:cNvPr>
          <p:cNvGrpSpPr/>
          <p:nvPr/>
        </p:nvGrpSpPr>
        <p:grpSpPr>
          <a:xfrm>
            <a:off x="4800600" y="1676400"/>
            <a:ext cx="2895600" cy="4679950"/>
            <a:chOff x="4800600" y="1676400"/>
            <a:chExt cx="2895600" cy="4679950"/>
          </a:xfrm>
        </p:grpSpPr>
        <p:sp>
          <p:nvSpPr>
            <p:cNvPr id="26" name="Rectangle: Rounded Corners 6">
              <a:extLst>
                <a:ext uri="{FF2B5EF4-FFF2-40B4-BE49-F238E27FC236}">
                  <a16:creationId xmlns:a16="http://schemas.microsoft.com/office/drawing/2014/main" id="{3D5A67F6-2574-C515-A02E-F729076A0418}"/>
                </a:ext>
              </a:extLst>
            </p:cNvPr>
            <p:cNvSpPr/>
            <p:nvPr/>
          </p:nvSpPr>
          <p:spPr>
            <a:xfrm>
              <a:off x="4800600" y="1676400"/>
              <a:ext cx="2895600" cy="467995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Smiley Face 26">
              <a:extLst>
                <a:ext uri="{FF2B5EF4-FFF2-40B4-BE49-F238E27FC236}">
                  <a16:creationId xmlns:a16="http://schemas.microsoft.com/office/drawing/2014/main" id="{C6DCB043-656C-3586-B643-3C932F0D977F}"/>
                </a:ext>
              </a:extLst>
            </p:cNvPr>
            <p:cNvSpPr/>
            <p:nvPr/>
          </p:nvSpPr>
          <p:spPr>
            <a:xfrm>
              <a:off x="7086600" y="1828801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iley Face 28">
              <a:extLst>
                <a:ext uri="{FF2B5EF4-FFF2-40B4-BE49-F238E27FC236}">
                  <a16:creationId xmlns:a16="http://schemas.microsoft.com/office/drawing/2014/main" id="{04507603-6C02-D6B9-A979-36C7F57EACE2}"/>
                </a:ext>
              </a:extLst>
            </p:cNvPr>
            <p:cNvSpPr/>
            <p:nvPr/>
          </p:nvSpPr>
          <p:spPr>
            <a:xfrm>
              <a:off x="5257800" y="1828800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iley Face 31">
              <a:extLst>
                <a:ext uri="{FF2B5EF4-FFF2-40B4-BE49-F238E27FC236}">
                  <a16:creationId xmlns:a16="http://schemas.microsoft.com/office/drawing/2014/main" id="{D643F256-E412-ABAD-EF62-5CE0D4D8E968}"/>
                </a:ext>
              </a:extLst>
            </p:cNvPr>
            <p:cNvSpPr/>
            <p:nvPr/>
          </p:nvSpPr>
          <p:spPr>
            <a:xfrm>
              <a:off x="7086600" y="5920581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iley Face 55">
              <a:extLst>
                <a:ext uri="{FF2B5EF4-FFF2-40B4-BE49-F238E27FC236}">
                  <a16:creationId xmlns:a16="http://schemas.microsoft.com/office/drawing/2014/main" id="{A0E71463-A875-A0DC-0225-51D8D437FCCA}"/>
                </a:ext>
              </a:extLst>
            </p:cNvPr>
            <p:cNvSpPr/>
            <p:nvPr/>
          </p:nvSpPr>
          <p:spPr>
            <a:xfrm>
              <a:off x="5181600" y="5920580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3683D3A-B2CD-54E8-EE33-3CD44642E1D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272" y="1954609"/>
              <a:ext cx="164432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6D048D0-6B7F-69FB-1865-EBA03C5D60E2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6037727"/>
              <a:ext cx="164432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D09C12-0D7E-E33B-919C-2CF426FDB61A}"/>
                </a:ext>
              </a:extLst>
            </p:cNvPr>
            <p:cNvSpPr/>
            <p:nvPr/>
          </p:nvSpPr>
          <p:spPr>
            <a:xfrm>
              <a:off x="53340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AC3723-653B-B9F3-0F20-104D09ECEDC0}"/>
                </a:ext>
              </a:extLst>
            </p:cNvPr>
            <p:cNvSpPr/>
            <p:nvPr/>
          </p:nvSpPr>
          <p:spPr>
            <a:xfrm>
              <a:off x="53340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04B973C-665F-FA99-BF11-39192C1659FB}"/>
                </a:ext>
              </a:extLst>
            </p:cNvPr>
            <p:cNvGrpSpPr/>
            <p:nvPr/>
          </p:nvGrpSpPr>
          <p:grpSpPr>
            <a:xfrm>
              <a:off x="7124700" y="3597660"/>
              <a:ext cx="76200" cy="533400"/>
              <a:chOff x="5715000" y="1752600"/>
              <a:chExt cx="76200" cy="5334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E92869E-9AE3-0405-6D7A-EF8401603457}"/>
                  </a:ext>
                </a:extLst>
              </p:cNvPr>
              <p:cNvSpPr/>
              <p:nvPr/>
            </p:nvSpPr>
            <p:spPr>
              <a:xfrm>
                <a:off x="5715000" y="2209800"/>
                <a:ext cx="76200" cy="76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DBE4AE1-AD48-0E94-DCA8-C1829E88427D}"/>
                  </a:ext>
                </a:extLst>
              </p:cNvPr>
              <p:cNvSpPr/>
              <p:nvPr/>
            </p:nvSpPr>
            <p:spPr>
              <a:xfrm>
                <a:off x="5715000" y="1752600"/>
                <a:ext cx="76200" cy="76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4AA89A96-63B5-733E-9052-FFCB946EF19A}"/>
                  </a:ext>
                </a:extLst>
              </p:cNvPr>
              <p:cNvSpPr/>
              <p:nvPr/>
            </p:nvSpPr>
            <p:spPr>
              <a:xfrm>
                <a:off x="5715000" y="1981200"/>
                <a:ext cx="76200" cy="76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2D2B97A-CBDC-5CA5-BEE1-783A9D3E100A}"/>
                </a:ext>
              </a:extLst>
            </p:cNvPr>
            <p:cNvSpPr/>
            <p:nvPr/>
          </p:nvSpPr>
          <p:spPr>
            <a:xfrm>
              <a:off x="53340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Smiley Face 77">
            <a:extLst>
              <a:ext uri="{FF2B5EF4-FFF2-40B4-BE49-F238E27FC236}">
                <a16:creationId xmlns:a16="http://schemas.microsoft.com/office/drawing/2014/main" id="{45B208C4-EBF4-25AE-A9D5-7C822238DF49}"/>
              </a:ext>
            </a:extLst>
          </p:cNvPr>
          <p:cNvSpPr/>
          <p:nvPr/>
        </p:nvSpPr>
        <p:spPr>
          <a:xfrm>
            <a:off x="2523565" y="4981650"/>
            <a:ext cx="228600" cy="251619"/>
          </a:xfrm>
          <a:prstGeom prst="smileyFace">
            <a:avLst>
              <a:gd name="adj" fmla="val 179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E47B4B8-D3F2-DA60-619E-C62FCC7B6CC9}"/>
                  </a:ext>
                </a:extLst>
              </p:cNvPr>
              <p:cNvSpPr txBox="1"/>
              <p:nvPr/>
            </p:nvSpPr>
            <p:spPr>
              <a:xfrm>
                <a:off x="2742583" y="4866154"/>
                <a:ext cx="50488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E47B4B8-D3F2-DA60-619E-C62FCC7B6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583" y="4866154"/>
                <a:ext cx="504882" cy="391646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35F30A1-E29B-8BB4-62A3-BDD4363A7A0F}"/>
              </a:ext>
            </a:extLst>
          </p:cNvPr>
          <p:cNvCxnSpPr>
            <a:cxnSpLocks/>
            <a:stCxn id="78" idx="1"/>
          </p:cNvCxnSpPr>
          <p:nvPr/>
        </p:nvCxnSpPr>
        <p:spPr>
          <a:xfrm flipH="1" flipV="1">
            <a:off x="1219200" y="4343398"/>
            <a:ext cx="1337843" cy="6751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6461B6F-CDED-02D5-66A9-CDB9998F61B9}"/>
                  </a:ext>
                </a:extLst>
              </p:cNvPr>
              <p:cNvSpPr txBox="1"/>
              <p:nvPr/>
            </p:nvSpPr>
            <p:spPr>
              <a:xfrm>
                <a:off x="457200" y="1600200"/>
                <a:ext cx="28637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Execution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th iteration:</a:t>
                </a:r>
                <a:endParaRPr lang="en-IN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6461B6F-CDED-02D5-66A9-CDB9998F6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2863797" cy="400110"/>
              </a:xfrm>
              <a:prstGeom prst="rect">
                <a:avLst/>
              </a:prstGeom>
              <a:blipFill>
                <a:blip r:embed="rId6"/>
                <a:stretch>
                  <a:fillRect l="-2212" t="-9375" r="-132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4A929C0-766A-B100-AEBB-06F245FBDCAE}"/>
                  </a:ext>
                </a:extLst>
              </p:cNvPr>
              <p:cNvSpPr txBox="1"/>
              <p:nvPr/>
            </p:nvSpPr>
            <p:spPr>
              <a:xfrm>
                <a:off x="6051872" y="6400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4A929C0-766A-B100-AEBB-06F245FBD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872" y="6400800"/>
                <a:ext cx="393056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80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78" grpId="0" animBg="1"/>
      <p:bldP spid="79" grpId="0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DD8C5-3530-5061-D769-1A253367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E506BC-B812-BB64-4FF6-8F686DDE163C}"/>
                  </a:ext>
                </a:extLst>
              </p:cNvPr>
              <p:cNvSpPr txBox="1"/>
              <p:nvPr/>
            </p:nvSpPr>
            <p:spPr>
              <a:xfrm>
                <a:off x="448143" y="181966"/>
                <a:ext cx="6333657" cy="1384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Theorem </a:t>
                </a:r>
                <a:r>
                  <a:rPr lang="en-US" sz="2000" dirty="0"/>
                  <a:t>(Man Optimality): </a:t>
                </a:r>
                <a:r>
                  <a:rPr lang="en-IN" sz="2000" dirty="0"/>
                  <a:t>At the end of the </a:t>
                </a:r>
                <a14:m>
                  <m:oMath xmlns:m="http://schemas.openxmlformats.org/officeDocument/2006/math">
                    <m:r>
                      <a:rPr lang="en-IN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sz="2000" dirty="0" err="1"/>
                  <a:t>th</a:t>
                </a:r>
                <a:r>
                  <a:rPr lang="en-IN" sz="2000" dirty="0"/>
                  <a:t> iteration,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 does not exist any man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1" dirty="0"/>
                  <a:t> </a:t>
                </a:r>
                <a:r>
                  <a:rPr lang="en-IN" sz="2000" u="sng" dirty="0"/>
                  <a:t>precedes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the preference list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dirty="0"/>
                  <a:t>.</a:t>
                </a:r>
                <a:endParaRPr lang="en-IN" sz="2000" b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E506BC-B812-BB64-4FF6-8F686DDE1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3" y="181966"/>
                <a:ext cx="6333657" cy="1384738"/>
              </a:xfrm>
              <a:prstGeom prst="rect">
                <a:avLst/>
              </a:prstGeom>
              <a:blipFill>
                <a:blip r:embed="rId3"/>
                <a:stretch>
                  <a:fillRect l="-1059" t="-2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7189B2-D80F-5FA0-5025-5411A31D118E}"/>
              </a:ext>
            </a:extLst>
          </p:cNvPr>
          <p:cNvSpPr/>
          <p:nvPr/>
        </p:nvSpPr>
        <p:spPr>
          <a:xfrm>
            <a:off x="609600" y="2209800"/>
            <a:ext cx="2667000" cy="2209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863405-AAD7-0A12-78F0-B1B79E502C3A}"/>
                  </a:ext>
                </a:extLst>
              </p:cNvPr>
              <p:cNvSpPr txBox="1"/>
              <p:nvPr/>
            </p:nvSpPr>
            <p:spPr>
              <a:xfrm>
                <a:off x="1723360" y="44196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863405-AAD7-0A12-78F0-B1B79E502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360" y="4419600"/>
                <a:ext cx="43947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miley Face 11">
            <a:extLst>
              <a:ext uri="{FF2B5EF4-FFF2-40B4-BE49-F238E27FC236}">
                <a16:creationId xmlns:a16="http://schemas.microsoft.com/office/drawing/2014/main" id="{9874D455-5C57-5F7A-8784-7FC9EAB0F25F}"/>
              </a:ext>
            </a:extLst>
          </p:cNvPr>
          <p:cNvSpPr/>
          <p:nvPr/>
        </p:nvSpPr>
        <p:spPr>
          <a:xfrm>
            <a:off x="1066800" y="4091780"/>
            <a:ext cx="228600" cy="251619"/>
          </a:xfrm>
          <a:prstGeom prst="smileyFace">
            <a:avLst>
              <a:gd name="adj" fmla="val 179"/>
            </a:avLst>
          </a:prstGeom>
          <a:solidFill>
            <a:srgbClr val="EFAAF4"/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5E5EE209-47D1-52E5-FC18-EF5C44AAFFC0}"/>
              </a:ext>
            </a:extLst>
          </p:cNvPr>
          <p:cNvSpPr/>
          <p:nvPr/>
        </p:nvSpPr>
        <p:spPr>
          <a:xfrm>
            <a:off x="2514600" y="2362200"/>
            <a:ext cx="228600" cy="251619"/>
          </a:xfrm>
          <a:prstGeom prst="smileyFace">
            <a:avLst>
              <a:gd name="adj" fmla="val 179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6B4B32EE-886B-D2AE-E003-72B52E53323C}"/>
              </a:ext>
            </a:extLst>
          </p:cNvPr>
          <p:cNvSpPr/>
          <p:nvPr/>
        </p:nvSpPr>
        <p:spPr>
          <a:xfrm>
            <a:off x="1066800" y="2362200"/>
            <a:ext cx="228600" cy="251619"/>
          </a:xfrm>
          <a:prstGeom prst="smileyFace">
            <a:avLst>
              <a:gd name="adj" fmla="val 179"/>
            </a:avLst>
          </a:prstGeom>
          <a:solidFill>
            <a:srgbClr val="EFAAF4"/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8FBF51-9068-EAAD-190C-885823409913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295400" y="2488010"/>
            <a:ext cx="12192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D678D7B-B9C1-7EE9-C8C2-D4E1535C63E9}"/>
              </a:ext>
            </a:extLst>
          </p:cNvPr>
          <p:cNvSpPr/>
          <p:nvPr/>
        </p:nvSpPr>
        <p:spPr>
          <a:xfrm>
            <a:off x="1143000" y="35814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B1E7E9F-C314-7834-3F69-0E1CC6F7CDAE}"/>
              </a:ext>
            </a:extLst>
          </p:cNvPr>
          <p:cNvSpPr/>
          <p:nvPr/>
        </p:nvSpPr>
        <p:spPr>
          <a:xfrm>
            <a:off x="1143000" y="29718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23758B-013B-6329-BC9E-A346D9E77081}"/>
              </a:ext>
            </a:extLst>
          </p:cNvPr>
          <p:cNvSpPr/>
          <p:nvPr/>
        </p:nvSpPr>
        <p:spPr>
          <a:xfrm>
            <a:off x="1143000" y="32766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5A94F59-1C57-8DB0-2CE6-39B1D23BCE30}"/>
              </a:ext>
            </a:extLst>
          </p:cNvPr>
          <p:cNvGrpSpPr/>
          <p:nvPr/>
        </p:nvGrpSpPr>
        <p:grpSpPr>
          <a:xfrm>
            <a:off x="2568388" y="2971800"/>
            <a:ext cx="76200" cy="685800"/>
            <a:chOff x="5715000" y="1676400"/>
            <a:chExt cx="76200" cy="6858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3F8B173-8C93-6E39-98B2-608C57592375}"/>
                </a:ext>
              </a:extLst>
            </p:cNvPr>
            <p:cNvSpPr/>
            <p:nvPr/>
          </p:nvSpPr>
          <p:spPr>
            <a:xfrm>
              <a:off x="5715000" y="2286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4D2AF27-F06F-109D-4AE6-90DE3ABD9FA2}"/>
                </a:ext>
              </a:extLst>
            </p:cNvPr>
            <p:cNvSpPr/>
            <p:nvPr/>
          </p:nvSpPr>
          <p:spPr>
            <a:xfrm>
              <a:off x="5715000" y="1676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30B32E3-96D8-AE8F-F8BA-67A7B82CA26F}"/>
                </a:ext>
              </a:extLst>
            </p:cNvPr>
            <p:cNvSpPr/>
            <p:nvPr/>
          </p:nvSpPr>
          <p:spPr>
            <a:xfrm>
              <a:off x="5715000" y="1981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90915C-C93D-D01F-413D-BD8E242A9161}"/>
              </a:ext>
            </a:extLst>
          </p:cNvPr>
          <p:cNvCxnSpPr>
            <a:cxnSpLocks/>
          </p:cNvCxnSpPr>
          <p:nvPr/>
        </p:nvCxnSpPr>
        <p:spPr>
          <a:xfrm>
            <a:off x="1295400" y="4217588"/>
            <a:ext cx="12192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80082A-D1AA-88B0-2559-E39E44FE66C1}"/>
              </a:ext>
            </a:extLst>
          </p:cNvPr>
          <p:cNvGrpSpPr/>
          <p:nvPr/>
        </p:nvGrpSpPr>
        <p:grpSpPr>
          <a:xfrm>
            <a:off x="4800600" y="1676400"/>
            <a:ext cx="2895600" cy="4679950"/>
            <a:chOff x="4800600" y="1676400"/>
            <a:chExt cx="2895600" cy="4679950"/>
          </a:xfrm>
        </p:grpSpPr>
        <p:sp>
          <p:nvSpPr>
            <p:cNvPr id="26" name="Rectangle: Rounded Corners 6">
              <a:extLst>
                <a:ext uri="{FF2B5EF4-FFF2-40B4-BE49-F238E27FC236}">
                  <a16:creationId xmlns:a16="http://schemas.microsoft.com/office/drawing/2014/main" id="{3D5A67F6-2574-C515-A02E-F729076A0418}"/>
                </a:ext>
              </a:extLst>
            </p:cNvPr>
            <p:cNvSpPr/>
            <p:nvPr/>
          </p:nvSpPr>
          <p:spPr>
            <a:xfrm>
              <a:off x="4800600" y="1676400"/>
              <a:ext cx="2895600" cy="467995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Smiley Face 26">
              <a:extLst>
                <a:ext uri="{FF2B5EF4-FFF2-40B4-BE49-F238E27FC236}">
                  <a16:creationId xmlns:a16="http://schemas.microsoft.com/office/drawing/2014/main" id="{C6DCB043-656C-3586-B643-3C932F0D977F}"/>
                </a:ext>
              </a:extLst>
            </p:cNvPr>
            <p:cNvSpPr/>
            <p:nvPr/>
          </p:nvSpPr>
          <p:spPr>
            <a:xfrm>
              <a:off x="7086600" y="1828801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iley Face 28">
              <a:extLst>
                <a:ext uri="{FF2B5EF4-FFF2-40B4-BE49-F238E27FC236}">
                  <a16:creationId xmlns:a16="http://schemas.microsoft.com/office/drawing/2014/main" id="{04507603-6C02-D6B9-A979-36C7F57EACE2}"/>
                </a:ext>
              </a:extLst>
            </p:cNvPr>
            <p:cNvSpPr/>
            <p:nvPr/>
          </p:nvSpPr>
          <p:spPr>
            <a:xfrm>
              <a:off x="5257800" y="1828800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iley Face 31">
              <a:extLst>
                <a:ext uri="{FF2B5EF4-FFF2-40B4-BE49-F238E27FC236}">
                  <a16:creationId xmlns:a16="http://schemas.microsoft.com/office/drawing/2014/main" id="{D643F256-E412-ABAD-EF62-5CE0D4D8E968}"/>
                </a:ext>
              </a:extLst>
            </p:cNvPr>
            <p:cNvSpPr/>
            <p:nvPr/>
          </p:nvSpPr>
          <p:spPr>
            <a:xfrm>
              <a:off x="7086600" y="5920581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iley Face 55">
              <a:extLst>
                <a:ext uri="{FF2B5EF4-FFF2-40B4-BE49-F238E27FC236}">
                  <a16:creationId xmlns:a16="http://schemas.microsoft.com/office/drawing/2014/main" id="{A0E71463-A875-A0DC-0225-51D8D437FCCA}"/>
                </a:ext>
              </a:extLst>
            </p:cNvPr>
            <p:cNvSpPr/>
            <p:nvPr/>
          </p:nvSpPr>
          <p:spPr>
            <a:xfrm>
              <a:off x="5181600" y="5920580"/>
              <a:ext cx="228600" cy="251619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3683D3A-B2CD-54E8-EE33-3CD44642E1D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272" y="1954609"/>
              <a:ext cx="164432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6D048D0-6B7F-69FB-1865-EBA03C5D60E2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6037727"/>
              <a:ext cx="164432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D09C12-0D7E-E33B-919C-2CF426FDB61A}"/>
                </a:ext>
              </a:extLst>
            </p:cNvPr>
            <p:cNvSpPr/>
            <p:nvPr/>
          </p:nvSpPr>
          <p:spPr>
            <a:xfrm>
              <a:off x="53340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AC3723-653B-B9F3-0F20-104D09ECEDC0}"/>
                </a:ext>
              </a:extLst>
            </p:cNvPr>
            <p:cNvSpPr/>
            <p:nvPr/>
          </p:nvSpPr>
          <p:spPr>
            <a:xfrm>
              <a:off x="53340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04B973C-665F-FA99-BF11-39192C1659FB}"/>
                </a:ext>
              </a:extLst>
            </p:cNvPr>
            <p:cNvGrpSpPr/>
            <p:nvPr/>
          </p:nvGrpSpPr>
          <p:grpSpPr>
            <a:xfrm>
              <a:off x="7124700" y="3597660"/>
              <a:ext cx="76200" cy="533400"/>
              <a:chOff x="5715000" y="1752600"/>
              <a:chExt cx="76200" cy="5334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E92869E-9AE3-0405-6D7A-EF8401603457}"/>
                  </a:ext>
                </a:extLst>
              </p:cNvPr>
              <p:cNvSpPr/>
              <p:nvPr/>
            </p:nvSpPr>
            <p:spPr>
              <a:xfrm>
                <a:off x="5715000" y="2209800"/>
                <a:ext cx="76200" cy="76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DBE4AE1-AD48-0E94-DCA8-C1829E88427D}"/>
                  </a:ext>
                </a:extLst>
              </p:cNvPr>
              <p:cNvSpPr/>
              <p:nvPr/>
            </p:nvSpPr>
            <p:spPr>
              <a:xfrm>
                <a:off x="5715000" y="1752600"/>
                <a:ext cx="76200" cy="76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4AA89A96-63B5-733E-9052-FFCB946EF19A}"/>
                  </a:ext>
                </a:extLst>
              </p:cNvPr>
              <p:cNvSpPr/>
              <p:nvPr/>
            </p:nvSpPr>
            <p:spPr>
              <a:xfrm>
                <a:off x="5715000" y="1981200"/>
                <a:ext cx="76200" cy="76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2D2B97A-CBDC-5CA5-BEE1-783A9D3E100A}"/>
                </a:ext>
              </a:extLst>
            </p:cNvPr>
            <p:cNvSpPr/>
            <p:nvPr/>
          </p:nvSpPr>
          <p:spPr>
            <a:xfrm>
              <a:off x="53340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Smiley Face 77">
            <a:extLst>
              <a:ext uri="{FF2B5EF4-FFF2-40B4-BE49-F238E27FC236}">
                <a16:creationId xmlns:a16="http://schemas.microsoft.com/office/drawing/2014/main" id="{45B208C4-EBF4-25AE-A9D5-7C822238DF49}"/>
              </a:ext>
            </a:extLst>
          </p:cNvPr>
          <p:cNvSpPr/>
          <p:nvPr/>
        </p:nvSpPr>
        <p:spPr>
          <a:xfrm>
            <a:off x="2523565" y="4077896"/>
            <a:ext cx="228600" cy="251619"/>
          </a:xfrm>
          <a:prstGeom prst="smileyFace">
            <a:avLst>
              <a:gd name="adj" fmla="val 179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E47B4B8-D3F2-DA60-619E-C62FCC7B6CC9}"/>
                  </a:ext>
                </a:extLst>
              </p:cNvPr>
              <p:cNvSpPr txBox="1"/>
              <p:nvPr/>
            </p:nvSpPr>
            <p:spPr>
              <a:xfrm>
                <a:off x="2742583" y="3962400"/>
                <a:ext cx="50488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E47B4B8-D3F2-DA60-619E-C62FCC7B6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583" y="3962400"/>
                <a:ext cx="504882" cy="391646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C4006F-39FE-B196-ABBA-F9F64D398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88D52D-58D4-47EE-0571-0C6D94A2DEE1}"/>
                  </a:ext>
                </a:extLst>
              </p:cNvPr>
              <p:cNvSpPr txBox="1"/>
              <p:nvPr/>
            </p:nvSpPr>
            <p:spPr>
              <a:xfrm>
                <a:off x="457200" y="1600200"/>
                <a:ext cx="28637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Execution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th iteration:</a:t>
                </a:r>
                <a:endParaRPr lang="en-IN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88D52D-58D4-47EE-0571-0C6D94A2D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2863797" cy="400110"/>
              </a:xfrm>
              <a:prstGeom prst="rect">
                <a:avLst/>
              </a:prstGeom>
              <a:blipFill>
                <a:blip r:embed="rId6"/>
                <a:stretch>
                  <a:fillRect l="-2212" t="-9375" r="-132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CC04F8-6931-952D-5F36-0E72FED910E2}"/>
                  </a:ext>
                </a:extLst>
              </p:cNvPr>
              <p:cNvSpPr txBox="1"/>
              <p:nvPr/>
            </p:nvSpPr>
            <p:spPr>
              <a:xfrm>
                <a:off x="609600" y="3989121"/>
                <a:ext cx="47314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99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900CC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900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CC04F8-6931-952D-5F36-0E72FED91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89121"/>
                <a:ext cx="473142" cy="391646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miley Face 10">
            <a:extLst>
              <a:ext uri="{FF2B5EF4-FFF2-40B4-BE49-F238E27FC236}">
                <a16:creationId xmlns:a16="http://schemas.microsoft.com/office/drawing/2014/main" id="{F35D12C1-073F-108D-1CD4-42FB35A18E39}"/>
              </a:ext>
            </a:extLst>
          </p:cNvPr>
          <p:cNvSpPr/>
          <p:nvPr/>
        </p:nvSpPr>
        <p:spPr>
          <a:xfrm>
            <a:off x="7086600" y="4396580"/>
            <a:ext cx="228600" cy="251619"/>
          </a:xfrm>
          <a:prstGeom prst="smileyFace">
            <a:avLst>
              <a:gd name="adj" fmla="val 179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0641F2F5-2D43-7D83-9BB6-429A8FB897A3}"/>
              </a:ext>
            </a:extLst>
          </p:cNvPr>
          <p:cNvSpPr/>
          <p:nvPr/>
        </p:nvSpPr>
        <p:spPr>
          <a:xfrm>
            <a:off x="5257800" y="4396580"/>
            <a:ext cx="228600" cy="251619"/>
          </a:xfrm>
          <a:prstGeom prst="smileyFace">
            <a:avLst>
              <a:gd name="adj" fmla="val 179"/>
            </a:avLst>
          </a:prstGeom>
          <a:solidFill>
            <a:srgbClr val="EFAAF4"/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FBE949-4789-E5C0-DAE2-F252A1FC01FF}"/>
                  </a:ext>
                </a:extLst>
              </p:cNvPr>
              <p:cNvSpPr txBox="1"/>
              <p:nvPr/>
            </p:nvSpPr>
            <p:spPr>
              <a:xfrm>
                <a:off x="4841709" y="4343911"/>
                <a:ext cx="52668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99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900CC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900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9900CC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FBE949-4789-E5C0-DAE2-F252A1FC0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709" y="4343911"/>
                <a:ext cx="526683" cy="391646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EACF6F-9773-A82F-5F38-A30BD79B2D69}"/>
                  </a:ext>
                </a:extLst>
              </p:cNvPr>
              <p:cNvSpPr txBox="1"/>
              <p:nvPr/>
            </p:nvSpPr>
            <p:spPr>
              <a:xfrm>
                <a:off x="7253259" y="4332754"/>
                <a:ext cx="50488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EACF6F-9773-A82F-5F38-A30BD79B2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259" y="4332754"/>
                <a:ext cx="504882" cy="391646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61F4AE-8FCF-086C-902C-DDAB8E412AFB}"/>
              </a:ext>
            </a:extLst>
          </p:cNvPr>
          <p:cNvCxnSpPr>
            <a:cxnSpLocks/>
          </p:cNvCxnSpPr>
          <p:nvPr/>
        </p:nvCxnSpPr>
        <p:spPr>
          <a:xfrm>
            <a:off x="5488989" y="4522389"/>
            <a:ext cx="1597611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miley Face 16">
            <a:extLst>
              <a:ext uri="{FF2B5EF4-FFF2-40B4-BE49-F238E27FC236}">
                <a16:creationId xmlns:a16="http://schemas.microsoft.com/office/drawing/2014/main" id="{5E575057-9D6D-5988-05BB-9DD4F7CF9F1E}"/>
              </a:ext>
            </a:extLst>
          </p:cNvPr>
          <p:cNvSpPr/>
          <p:nvPr/>
        </p:nvSpPr>
        <p:spPr>
          <a:xfrm>
            <a:off x="1066800" y="3206516"/>
            <a:ext cx="228600" cy="251619"/>
          </a:xfrm>
          <a:prstGeom prst="smileyFace">
            <a:avLst>
              <a:gd name="adj" fmla="val 179"/>
            </a:avLst>
          </a:prstGeom>
          <a:solidFill>
            <a:srgbClr val="EFAAF4"/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F11115-B285-6585-6CBE-A3A19E1B4030}"/>
                  </a:ext>
                </a:extLst>
              </p:cNvPr>
              <p:cNvSpPr txBox="1"/>
              <p:nvPr/>
            </p:nvSpPr>
            <p:spPr>
              <a:xfrm>
                <a:off x="616317" y="3118877"/>
                <a:ext cx="52668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99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900CC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900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9900CC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F11115-B285-6585-6CBE-A3A19E1B4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17" y="3118877"/>
                <a:ext cx="526683" cy="391646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miley Face 18">
            <a:extLst>
              <a:ext uri="{FF2B5EF4-FFF2-40B4-BE49-F238E27FC236}">
                <a16:creationId xmlns:a16="http://schemas.microsoft.com/office/drawing/2014/main" id="{98039148-26C2-1050-1BE0-BE1A78780589}"/>
              </a:ext>
            </a:extLst>
          </p:cNvPr>
          <p:cNvSpPr/>
          <p:nvPr/>
        </p:nvSpPr>
        <p:spPr>
          <a:xfrm>
            <a:off x="2492188" y="3206058"/>
            <a:ext cx="228600" cy="251619"/>
          </a:xfrm>
          <a:prstGeom prst="smileyFace">
            <a:avLst>
              <a:gd name="adj" fmla="val 179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2980A8-BF8A-55AE-A6F4-9354E176CBB1}"/>
                  </a:ext>
                </a:extLst>
              </p:cNvPr>
              <p:cNvSpPr txBox="1"/>
              <p:nvPr/>
            </p:nvSpPr>
            <p:spPr>
              <a:xfrm>
                <a:off x="2651249" y="3122470"/>
                <a:ext cx="54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2980A8-BF8A-55AE-A6F4-9354E176C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49" y="3122470"/>
                <a:ext cx="54861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FEBC47-EEF3-26FB-7479-6896CF10B3B3}"/>
              </a:ext>
            </a:extLst>
          </p:cNvPr>
          <p:cNvCxnSpPr>
            <a:cxnSpLocks/>
          </p:cNvCxnSpPr>
          <p:nvPr/>
        </p:nvCxnSpPr>
        <p:spPr>
          <a:xfrm>
            <a:off x="1272988" y="3331867"/>
            <a:ext cx="12192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miley Face 27">
            <a:extLst>
              <a:ext uri="{FF2B5EF4-FFF2-40B4-BE49-F238E27FC236}">
                <a16:creationId xmlns:a16="http://schemas.microsoft.com/office/drawing/2014/main" id="{3DDBC4C1-D1B6-33C1-85FE-9742DBD29059}"/>
              </a:ext>
            </a:extLst>
          </p:cNvPr>
          <p:cNvSpPr/>
          <p:nvPr/>
        </p:nvSpPr>
        <p:spPr>
          <a:xfrm>
            <a:off x="7064727" y="3207788"/>
            <a:ext cx="228600" cy="251619"/>
          </a:xfrm>
          <a:prstGeom prst="smileyFace">
            <a:avLst>
              <a:gd name="adj" fmla="val 179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91CB95-EA5A-F1C9-34F7-918F7D0832E7}"/>
                  </a:ext>
                </a:extLst>
              </p:cNvPr>
              <p:cNvSpPr txBox="1"/>
              <p:nvPr/>
            </p:nvSpPr>
            <p:spPr>
              <a:xfrm>
                <a:off x="7223788" y="3124200"/>
                <a:ext cx="54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91CB95-EA5A-F1C9-34F7-918F7D083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88" y="3124200"/>
                <a:ext cx="54861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06B246-369B-20DE-09D7-8B7D69926D7D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5452922" y="3422558"/>
            <a:ext cx="1645283" cy="101087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624048-212A-C81A-091F-636BA5355A43}"/>
              </a:ext>
            </a:extLst>
          </p:cNvPr>
          <p:cNvGrpSpPr/>
          <p:nvPr/>
        </p:nvGrpSpPr>
        <p:grpSpPr>
          <a:xfrm rot="6852114">
            <a:off x="5561401" y="4009233"/>
            <a:ext cx="463289" cy="433965"/>
            <a:chOff x="1880004" y="3568439"/>
            <a:chExt cx="463289" cy="433965"/>
          </a:xfrm>
        </p:grpSpPr>
        <p:sp>
          <p:nvSpPr>
            <p:cNvPr id="37" name="Chevron 50">
              <a:extLst>
                <a:ext uri="{FF2B5EF4-FFF2-40B4-BE49-F238E27FC236}">
                  <a16:creationId xmlns:a16="http://schemas.microsoft.com/office/drawing/2014/main" id="{D70C95C6-0807-3709-642D-CBA9AAA89333}"/>
                </a:ext>
              </a:extLst>
            </p:cNvPr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51">
              <a:extLst>
                <a:ext uri="{FF2B5EF4-FFF2-40B4-BE49-F238E27FC236}">
                  <a16:creationId xmlns:a16="http://schemas.microsoft.com/office/drawing/2014/main" id="{EB42E5D8-7582-6DCF-555A-F1609EFB8C39}"/>
                </a:ext>
              </a:extLst>
            </p:cNvPr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53">
              <a:extLst>
                <a:ext uri="{FF2B5EF4-FFF2-40B4-BE49-F238E27FC236}">
                  <a16:creationId xmlns:a16="http://schemas.microsoft.com/office/drawing/2014/main" id="{3F3141D1-885F-76D2-F04A-A2B711C07950}"/>
                </a:ext>
              </a:extLst>
            </p:cNvPr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61EFBAF4-856A-F23F-1293-0603015D2DF3}"/>
              </a:ext>
            </a:extLst>
          </p:cNvPr>
          <p:cNvSpPr/>
          <p:nvPr/>
        </p:nvSpPr>
        <p:spPr>
          <a:xfrm>
            <a:off x="5334000" y="35814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5D02765B-4847-638E-4A60-7A0EE5AD5B5F}"/>
              </a:ext>
            </a:extLst>
          </p:cNvPr>
          <p:cNvSpPr/>
          <p:nvPr/>
        </p:nvSpPr>
        <p:spPr>
          <a:xfrm>
            <a:off x="5257800" y="3211839"/>
            <a:ext cx="228600" cy="251619"/>
          </a:xfrm>
          <a:prstGeom prst="smileyFace">
            <a:avLst>
              <a:gd name="adj" fmla="val 179"/>
            </a:avLst>
          </a:prstGeom>
          <a:solidFill>
            <a:srgbClr val="EFAAF4"/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673758-CC9D-CDA1-3EBB-5D618BB9C080}"/>
                  </a:ext>
                </a:extLst>
              </p:cNvPr>
              <p:cNvSpPr txBox="1"/>
              <p:nvPr/>
            </p:nvSpPr>
            <p:spPr>
              <a:xfrm>
                <a:off x="4807317" y="3124200"/>
                <a:ext cx="51020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99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900CC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900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673758-CC9D-CDA1-3EBB-5D618BB9C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317" y="3124200"/>
                <a:ext cx="510204" cy="390748"/>
              </a:xfrm>
              <a:prstGeom prst="rect">
                <a:avLst/>
              </a:prstGeom>
              <a:blipFill>
                <a:blip r:embed="rId1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89B7F4-BE9D-CBDB-E2FA-111217459024}"/>
              </a:ext>
            </a:extLst>
          </p:cNvPr>
          <p:cNvCxnSpPr>
            <a:cxnSpLocks/>
          </p:cNvCxnSpPr>
          <p:nvPr/>
        </p:nvCxnSpPr>
        <p:spPr>
          <a:xfrm>
            <a:off x="5488989" y="3352800"/>
            <a:ext cx="1597611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8CA1F3-E706-465C-74B9-ACA8B1462CD7}"/>
              </a:ext>
            </a:extLst>
          </p:cNvPr>
          <p:cNvGrpSpPr/>
          <p:nvPr/>
        </p:nvGrpSpPr>
        <p:grpSpPr>
          <a:xfrm rot="17718521">
            <a:off x="6483572" y="3437988"/>
            <a:ext cx="463289" cy="433965"/>
            <a:chOff x="1880004" y="3568439"/>
            <a:chExt cx="463289" cy="433965"/>
          </a:xfrm>
        </p:grpSpPr>
        <p:sp>
          <p:nvSpPr>
            <p:cNvPr id="49" name="Chevron 50">
              <a:extLst>
                <a:ext uri="{FF2B5EF4-FFF2-40B4-BE49-F238E27FC236}">
                  <a16:creationId xmlns:a16="http://schemas.microsoft.com/office/drawing/2014/main" id="{2324B688-8979-313D-92C1-FA62416D2420}"/>
                </a:ext>
              </a:extLst>
            </p:cNvPr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Chevron 51">
              <a:extLst>
                <a:ext uri="{FF2B5EF4-FFF2-40B4-BE49-F238E27FC236}">
                  <a16:creationId xmlns:a16="http://schemas.microsoft.com/office/drawing/2014/main" id="{FDE3AAED-5E23-464A-B353-FB7776A9C6F1}"/>
                </a:ext>
              </a:extLst>
            </p:cNvPr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Chevron 53">
              <a:extLst>
                <a:ext uri="{FF2B5EF4-FFF2-40B4-BE49-F238E27FC236}">
                  <a16:creationId xmlns:a16="http://schemas.microsoft.com/office/drawing/2014/main" id="{6AEFC372-479C-48EE-B6BA-E528F8BC4FBC}"/>
                </a:ext>
              </a:extLst>
            </p:cNvPr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17F20D7-D36B-FF13-1793-CED7C6B026E0}"/>
              </a:ext>
            </a:extLst>
          </p:cNvPr>
          <p:cNvSpPr/>
          <p:nvPr/>
        </p:nvSpPr>
        <p:spPr>
          <a:xfrm flipV="1">
            <a:off x="725675" y="4000453"/>
            <a:ext cx="2397826" cy="36151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EE1FEF0-8684-9552-90D2-DF0D12BEBD2A}"/>
                  </a:ext>
                </a:extLst>
              </p:cNvPr>
              <p:cNvSpPr txBox="1"/>
              <p:nvPr/>
            </p:nvSpPr>
            <p:spPr>
              <a:xfrm>
                <a:off x="6051872" y="6400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EE1FEF0-8684-9552-90D2-DF0D12BEB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872" y="6400800"/>
                <a:ext cx="393056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02E5BA-124B-320E-1FF6-0B8B1644910F}"/>
                  </a:ext>
                </a:extLst>
              </p:cNvPr>
              <p:cNvSpPr txBox="1"/>
              <p:nvPr/>
            </p:nvSpPr>
            <p:spPr>
              <a:xfrm>
                <a:off x="699561" y="5414798"/>
                <a:ext cx="250030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IN" dirty="0"/>
                  <a:t> </a:t>
                </a:r>
                <a:r>
                  <a:rPr lang="en-US" dirty="0"/>
                  <a:t>is not stable matching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02E5BA-124B-320E-1FF6-0B8B16449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61" y="5414798"/>
                <a:ext cx="2500300" cy="369332"/>
              </a:xfrm>
              <a:prstGeom prst="rect">
                <a:avLst/>
              </a:prstGeom>
              <a:blipFill>
                <a:blip r:embed="rId15"/>
                <a:stretch>
                  <a:fillRect t="-3125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798F82D-34A2-618A-6A76-4075A3AD9986}"/>
              </a:ext>
            </a:extLst>
          </p:cNvPr>
          <p:cNvSpPr txBox="1"/>
          <p:nvPr/>
        </p:nvSpPr>
        <p:spPr>
          <a:xfrm>
            <a:off x="214835" y="5934670"/>
            <a:ext cx="38583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Pratham Sahu </a:t>
            </a:r>
            <a:r>
              <a:rPr lang="en-US" dirty="0"/>
              <a:t>gave an alternate proof. </a:t>
            </a:r>
          </a:p>
          <a:p>
            <a:r>
              <a:rPr lang="en-US" dirty="0"/>
              <a:t>I am posting that proof (pdf file)on the </a:t>
            </a:r>
          </a:p>
          <a:p>
            <a:r>
              <a:rPr lang="en-US" dirty="0"/>
              <a:t>course website below this lecture.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034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3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 animBg="1"/>
      <p:bldP spid="14" grpId="0"/>
      <p:bldP spid="15" grpId="0"/>
      <p:bldP spid="17" grpId="0" animBg="1"/>
      <p:bldP spid="18" grpId="0"/>
      <p:bldP spid="19" grpId="0" animBg="1"/>
      <p:bldP spid="20" grpId="0"/>
      <p:bldP spid="28" grpId="0" animBg="1"/>
      <p:bldP spid="30" grpId="0"/>
      <p:bldP spid="45" grpId="0" animBg="1"/>
      <p:bldP spid="46" grpId="0"/>
      <p:bldP spid="52" grpId="0" animBg="1"/>
      <p:bldP spid="54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Gale Shapley </a:t>
            </a:r>
            <a:r>
              <a:rPr lang="en-US" sz="3600" b="1" dirty="0"/>
              <a:t>Algorithm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AEBB7-449C-BE2B-67EC-921C74E93D0A}"/>
              </a:ext>
            </a:extLst>
          </p:cNvPr>
          <p:cNvSpPr txBox="1"/>
          <p:nvPr/>
        </p:nvSpPr>
        <p:spPr>
          <a:xfrm>
            <a:off x="228600" y="1002268"/>
            <a:ext cx="82602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Ponder over the connection between Gale Shapley Algorithm and Joint Seat Allocation.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3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Job scheduling </a:t>
            </a:r>
            <a:r>
              <a:rPr lang="en-US" b="1" dirty="0">
                <a:solidFill>
                  <a:srgbClr val="002060"/>
                </a:solidFill>
              </a:rPr>
              <a:t>problem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jobs: </a:t>
                </a:r>
              </a:p>
              <a:p>
                <a:r>
                  <a:rPr lang="en-US" sz="1800" dirty="0"/>
                  <a:t>Each job takes certain </a:t>
                </a:r>
                <a:r>
                  <a:rPr lang="en-US" sz="1800" b="1" dirty="0"/>
                  <a:t>time</a:t>
                </a:r>
                <a:r>
                  <a:rPr lang="en-US" sz="1800" dirty="0"/>
                  <a:t> for execution.</a:t>
                </a:r>
              </a:p>
              <a:p>
                <a:r>
                  <a:rPr lang="en-US" sz="1800" dirty="0"/>
                  <a:t>Each job also has a </a:t>
                </a:r>
                <a:r>
                  <a:rPr lang="en-US" sz="1800" b="1" dirty="0"/>
                  <a:t>deadline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There is a </a:t>
                </a:r>
                <a:r>
                  <a:rPr lang="en-US" sz="1800" u="sng" dirty="0"/>
                  <a:t>single</a:t>
                </a:r>
                <a:r>
                  <a:rPr lang="en-US" sz="1800" dirty="0"/>
                  <a:t> server.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All jobs need to </a:t>
                </a:r>
                <a:r>
                  <a:rPr lang="en-US" sz="1800"/>
                  <a:t>be scheduled.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1800" dirty="0"/>
                  <a:t>: Compute an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,…,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 in which the jobs should be scheduled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such that maximum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lateness</a:t>
                </a:r>
                <a:r>
                  <a:rPr lang="en-US" sz="1800" dirty="0"/>
                  <a:t> is minimized.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,…,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3509" r="-5682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time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736" t="-3448" r="-277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has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02" t="-3448" r="-2703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57200" y="6336268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9129" y="63362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blipFill rotWithShape="1">
                <a:blip r:embed="rId6"/>
                <a:stretch>
                  <a:fillRect t="-14286" b="-30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blipFill rotWithShape="1">
                <a:blip r:embed="rId7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blipFill rotWithShape="1">
                <a:blip r:embed="rId8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blipFill rotWithShape="1">
                <a:blip r:embed="rId9"/>
                <a:stretch>
                  <a:fillRect t="-14035" r="-2198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57200" y="6160532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3962400" y="6019800"/>
            <a:ext cx="381000" cy="76200"/>
            <a:chOff x="4572000" y="4724400"/>
            <a:chExt cx="381000" cy="76200"/>
          </a:xfrm>
        </p:grpSpPr>
        <p:sp>
          <p:nvSpPr>
            <p:cNvPr id="18" name="Oval 17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blipFill rotWithShape="1">
                <a:blip r:embed="rId11"/>
                <a:stretch>
                  <a:fillRect t="-14035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334000" y="6019800"/>
            <a:ext cx="381000" cy="76200"/>
            <a:chOff x="4572000" y="4724400"/>
            <a:chExt cx="381000" cy="76200"/>
          </a:xfrm>
        </p:grpSpPr>
        <p:sp>
          <p:nvSpPr>
            <p:cNvPr id="24" name="Oval 23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5181600" y="4953000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469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blipFill rotWithShape="1">
                <a:blip r:embed="rId12"/>
                <a:stretch>
                  <a:fillRect t="-6154" r="-1477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blipFill rotWithShape="1">
                <a:blip r:embed="rId13"/>
                <a:stretch>
                  <a:fillRect t="-6250" r="-1604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7235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159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3446915" y="5257800"/>
            <a:ext cx="17346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</a:rPr>
                  <a:t>Lateness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/>
                  <a:t>of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blipFill rotWithShape="1">
                <a:blip r:embed="rId15"/>
                <a:stretch>
                  <a:fillRect l="-1485" r="-495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066800" y="354076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962400" y="3505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22" grpId="0" animBg="1"/>
      <p:bldP spid="30" grpId="0"/>
      <p:bldP spid="31" grpId="0"/>
      <p:bldP spid="33" grpId="0"/>
      <p:bldP spid="33" grpId="1"/>
      <p:bldP spid="36" grpId="0"/>
      <p:bldP spid="1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/>
                  <a:t>)</a:t>
                </a:r>
                <a:br>
                  <a:rPr lang="en-US" sz="3600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While 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≠∅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 err="1">
                    <a:sym typeface="Wingdings" pitchFamily="2" charset="2"/>
                  </a:rPr>
                  <a:t>Extract_any_Man_from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 </a:t>
                </a:r>
                <a:r>
                  <a:rPr lang="en-US" sz="1800" b="1" dirty="0">
                    <a:sym typeface="Wingdings" pitchFamily="2" charset="2"/>
                  </a:rPr>
                  <a:t>next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proposes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If </a:t>
                </a:r>
                <a:r>
                  <a:rPr lang="en-US" sz="1800" b="1" dirty="0"/>
                  <a:t>Single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else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{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If(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b="1" dirty="0"/>
                  <a:t>rejects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	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from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else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</a:t>
                </a:r>
                <a:r>
                  <a:rPr lang="en-US" sz="1800" dirty="0"/>
                  <a:t>{</a:t>
                </a:r>
                <a:r>
                  <a:rPr lang="en-US" sz="1800" b="1" dirty="0"/>
                  <a:t>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from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}	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  <a:blipFill>
                <a:blip r:embed="rId3"/>
                <a:stretch>
                  <a:fillRect l="-940" t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24987" y="1600200"/>
                <a:ext cx="5100013" cy="4525963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600" dirty="0"/>
                  <a:t>: Does the algorithm terminate ?</a:t>
                </a:r>
              </a:p>
              <a:p>
                <a:pPr marL="0" indent="0">
                  <a:buNone/>
                </a:pPr>
                <a:r>
                  <a:rPr lang="en-US" sz="1600" dirty="0"/>
                  <a:t>Answer: </a:t>
                </a:r>
                <a:r>
                  <a:rPr lang="en-US" sz="1600" b="1" dirty="0">
                    <a:solidFill>
                      <a:srgbClr val="009900"/>
                    </a:solidFill>
                  </a:rPr>
                  <a:t>Yes</a:t>
                </a: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   (in </a:t>
                </a:r>
                <a:r>
                  <a:rPr lang="en-US" sz="1600" b="1" dirty="0"/>
                  <a:t>O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dirty="0"/>
                  <a:t>) iterations)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</a:t>
                </a:r>
              </a:p>
              <a:p>
                <a:pPr marL="0" indent="0">
                  <a:buNone/>
                </a:pPr>
                <a:r>
                  <a:rPr lang="en-US" sz="1600" dirty="0"/>
                  <a:t>In each iteration : 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Either</a:t>
                </a:r>
                <a:r>
                  <a:rPr lang="en-US" sz="1600" dirty="0"/>
                  <a:t>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solidFill>
                      <a:srgbClr val="002060"/>
                    </a:solidFill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u="sng" dirty="0"/>
                  <a:t>decreases</a:t>
                </a:r>
                <a:r>
                  <a:rPr lang="en-US" sz="1600" dirty="0"/>
                  <a:t>              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b="1" dirty="0"/>
                  <a:t>OR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some woman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600" dirty="0"/>
                  <a:t>is </a:t>
                </a:r>
                <a:r>
                  <a:rPr lang="en-US" sz="1600" u="sng" dirty="0"/>
                  <a:t>removed</a:t>
                </a:r>
                <a:r>
                  <a:rPr lang="en-US" sz="1600" dirty="0"/>
                  <a:t> from</a:t>
                </a:r>
                <a:r>
                  <a:rPr lang="en-US" sz="1600" b="1" dirty="0"/>
                  <a:t>  pref. list </a:t>
                </a:r>
                <a:r>
                  <a:rPr lang="en-US" sz="1600" dirty="0"/>
                  <a:t>of some man.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Observations</a:t>
                </a:r>
                <a:r>
                  <a:rPr lang="en-US" sz="1600" dirty="0"/>
                  <a:t>: </a:t>
                </a:r>
              </a:p>
              <a:p>
                <a:r>
                  <a:rPr lang="en-US" sz="1600" dirty="0"/>
                  <a:t>A man </a:t>
                </a:r>
                <a:r>
                  <a:rPr lang="en-US" sz="1600" u="sng" dirty="0"/>
                  <a:t>never </a:t>
                </a:r>
                <a:r>
                  <a:rPr lang="en-US" sz="1600" dirty="0"/>
                  <a:t>proposes to a woman </a:t>
                </a:r>
                <a:r>
                  <a:rPr lang="en-US" sz="1600" u="sng" dirty="0"/>
                  <a:t>twice</a:t>
                </a:r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A woman, once engaged, remains always engaged.</a:t>
                </a:r>
              </a:p>
              <a:p>
                <a:r>
                  <a:rPr lang="en-US" sz="1600" dirty="0"/>
                  <a:t>Each new engagement gives a woman a better partner.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24987" y="1600200"/>
                <a:ext cx="5100013" cy="4525963"/>
              </a:xfrm>
              <a:blipFill>
                <a:blip r:embed="rId4"/>
                <a:stretch>
                  <a:fillRect l="-496" t="-8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0" y="2345323"/>
                <a:ext cx="14389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/>
                  <a:t>;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345323"/>
                <a:ext cx="1438920" cy="338554"/>
              </a:xfrm>
              <a:prstGeom prst="rect">
                <a:avLst/>
              </a:prstGeom>
              <a:blipFill>
                <a:blip r:embed="rId5"/>
                <a:stretch>
                  <a:fillRect l="-2542" t="-7273" r="-1271" b="-2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 list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600" dirty="0"/>
                  <a:t>precedes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blipFill>
                <a:blip r:embed="rId6"/>
                <a:stretch>
                  <a:fillRect l="-1429" t="-5357" r="-476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10"/>
          <p:cNvSpPr/>
          <p:nvPr/>
        </p:nvSpPr>
        <p:spPr>
          <a:xfrm>
            <a:off x="7010400" y="2514600"/>
            <a:ext cx="1981200" cy="609600"/>
          </a:xfrm>
          <a:prstGeom prst="cloudCallout">
            <a:avLst>
              <a:gd name="adj1" fmla="val -23325"/>
              <a:gd name="adj2" fmla="val 767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Any measure of progress ?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FBF478-4A44-3648-AA49-E67F7CA419CE}"/>
              </a:ext>
            </a:extLst>
          </p:cNvPr>
          <p:cNvSpPr/>
          <p:nvPr/>
        </p:nvSpPr>
        <p:spPr>
          <a:xfrm>
            <a:off x="762000" y="2315661"/>
            <a:ext cx="2743200" cy="3385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2938904-606B-C349-BC52-22B22892405D}"/>
              </a:ext>
            </a:extLst>
          </p:cNvPr>
          <p:cNvSpPr/>
          <p:nvPr/>
        </p:nvSpPr>
        <p:spPr>
          <a:xfrm>
            <a:off x="1443836" y="4297361"/>
            <a:ext cx="2743200" cy="3385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99FD903-009C-814E-BF2B-EEDE8DEC94A6}"/>
              </a:ext>
            </a:extLst>
          </p:cNvPr>
          <p:cNvSpPr/>
          <p:nvPr/>
        </p:nvSpPr>
        <p:spPr>
          <a:xfrm>
            <a:off x="1447800" y="5181600"/>
            <a:ext cx="2743200" cy="3385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6" grpId="0" uiExpand="1" build="p" animBg="1"/>
      <p:bldP spid="7" grpId="0"/>
      <p:bldP spid="8" grpId="0" animBg="1"/>
      <p:bldP spid="11" grpId="0" uiExpand="1" animBg="1"/>
      <p:bldP spid="11" grpId="1" uiExpand="1" animBg="1"/>
      <p:bldP spid="2" grpId="0" animBg="1"/>
      <p:bldP spid="2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Each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 has two parameters</a:t>
                </a:r>
              </a:p>
              <a:p>
                <a:r>
                  <a:rPr lang="en-US" sz="2000" b="1" dirty="0"/>
                  <a:t>Time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execution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b="1" dirty="0"/>
                  <a:t>Deadline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Idea 1</a:t>
                </a:r>
                <a:r>
                  <a:rPr lang="en-US" sz="2000" dirty="0"/>
                  <a:t>: Schedule the jobs in the increasing order of </a:t>
                </a:r>
                <a:r>
                  <a:rPr lang="en-US" sz="2000" b="1" dirty="0"/>
                  <a:t>Time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execution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819400" y="4584192"/>
            <a:ext cx="411487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763768" y="4584192"/>
            <a:ext cx="408432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00" y="4191000"/>
            <a:ext cx="219457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Try to prove correctness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4825" y="4191000"/>
            <a:ext cx="3431580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Try to come up with a counter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429000"/>
            <a:ext cx="182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0" y="3429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8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8" grpId="0" animBg="1"/>
      <p:bldP spid="9" grpId="0" animBg="1"/>
      <p:bldP spid="10" grpId="0" animBg="1"/>
      <p:bldP spid="5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 </a:t>
            </a:r>
            <a:r>
              <a:rPr lang="en-US" sz="3200" b="1" dirty="0">
                <a:solidFill>
                  <a:srgbClr val="FF0000"/>
                </a:solidFill>
              </a:rPr>
              <a:t>counterexample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blipFill rotWithShape="1"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971800" y="34290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352800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blipFill rotWithShape="1">
                <a:blip r:embed="rId8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blipFill rotWithShape="1">
                <a:blip r:embed="rId9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1910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71800" y="3657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loud Callout 20"/>
              <p:cNvSpPr/>
              <p:nvPr/>
            </p:nvSpPr>
            <p:spPr>
              <a:xfrm>
                <a:off x="4953001" y="1142999"/>
                <a:ext cx="4190999" cy="1600201"/>
              </a:xfrm>
              <a:prstGeom prst="cloudCallout">
                <a:avLst>
                  <a:gd name="adj1" fmla="val -25408"/>
                  <a:gd name="adj2" fmla="val 789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ensure that the other permutation gives the optimal schedule ?</a:t>
                </a:r>
              </a:p>
            </p:txBody>
          </p:sp>
        </mc:Choice>
        <mc:Fallback xmlns="">
          <p:sp>
            <p:nvSpPr>
              <p:cNvPr id="21" name="Cloud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1" y="1142999"/>
                <a:ext cx="4190999" cy="1600201"/>
              </a:xfrm>
              <a:prstGeom prst="cloudCallout">
                <a:avLst>
                  <a:gd name="adj1" fmla="val -25408"/>
                  <a:gd name="adj2" fmla="val 789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B399993-9299-C244-2D3D-F1F8CC08C236}"/>
              </a:ext>
            </a:extLst>
          </p:cNvPr>
          <p:cNvSpPr txBox="1"/>
          <p:nvPr/>
        </p:nvSpPr>
        <p:spPr>
          <a:xfrm>
            <a:off x="0" y="1137166"/>
            <a:ext cx="2711512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Let us consider only 2 jobs.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9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4" grpId="0"/>
      <p:bldP spid="18" grpId="0" animBg="1"/>
      <p:bldP spid="20" grpId="0"/>
      <p:bldP spid="26" grpId="0"/>
      <p:bldP spid="27" grpId="0"/>
      <p:bldP spid="30" grpId="0" animBg="1"/>
      <p:bldP spid="33" grpId="0" animBg="1"/>
      <p:bldP spid="21" grpId="0" animBg="1"/>
      <p:bldP spid="21" grpId="1" animBg="1"/>
      <p:bldP spid="6" grpId="0" animBg="1"/>
      <p:bldP spid="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 </a:t>
            </a:r>
            <a:r>
              <a:rPr lang="en-US" sz="3200" b="1" dirty="0">
                <a:solidFill>
                  <a:srgbClr val="FF0000"/>
                </a:solidFill>
              </a:rPr>
              <a:t>counterexample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7239000" cy="4983163"/>
          </a:xfrm>
        </p:spPr>
        <p:txBody>
          <a:bodyPr/>
          <a:lstStyle/>
          <a:p>
            <a:pPr>
              <a:buFont typeface="Wingdings"/>
              <a:buChar char="è"/>
            </a:pPr>
            <a:r>
              <a:rPr lang="en-US" sz="2000" dirty="0">
                <a:sym typeface="Wingdings" pitchFamily="2" charset="2"/>
              </a:rPr>
              <a:t>The job with farther </a:t>
            </a:r>
            <a:r>
              <a:rPr lang="en-US" sz="2000" b="1" dirty="0">
                <a:sym typeface="Wingdings" pitchFamily="2" charset="2"/>
              </a:rPr>
              <a:t>deadline</a:t>
            </a:r>
            <a:r>
              <a:rPr lang="en-US" sz="2000" dirty="0">
                <a:sym typeface="Wingdings" pitchFamily="2" charset="2"/>
              </a:rPr>
              <a:t> should be scheduled </a:t>
            </a:r>
            <a:r>
              <a:rPr lang="en-US" sz="2000" u="sng" dirty="0">
                <a:sym typeface="Wingdings" pitchFamily="2" charset="2"/>
              </a:rPr>
              <a:t>later</a:t>
            </a:r>
            <a:r>
              <a:rPr lang="en-US" sz="2000" dirty="0">
                <a:sym typeface="Wingdings" pitchFamily="2" charset="2"/>
              </a:rPr>
              <a:t>.</a:t>
            </a:r>
          </a:p>
          <a:p>
            <a:pPr>
              <a:buFont typeface="Wingdings"/>
              <a:buChar char="è"/>
            </a:pPr>
            <a:r>
              <a:rPr lang="en-US" sz="2000" dirty="0">
                <a:sym typeface="Wingdings" pitchFamily="2" charset="2"/>
              </a:rPr>
              <a:t>the job with </a:t>
            </a:r>
            <a:r>
              <a:rPr lang="en-US" sz="2000" b="1" dirty="0">
                <a:sym typeface="Wingdings" pitchFamily="2" charset="2"/>
              </a:rPr>
              <a:t>earlier</a:t>
            </a:r>
            <a:r>
              <a:rPr lang="en-US" sz="2000" dirty="0">
                <a:sym typeface="Wingdings" pitchFamily="2" charset="2"/>
              </a:rPr>
              <a:t> deadline should be scheduled </a:t>
            </a:r>
            <a:r>
              <a:rPr lang="en-US" sz="2000" u="sng" dirty="0">
                <a:sym typeface="Wingdings" pitchFamily="2" charset="2"/>
              </a:rPr>
              <a:t>first</a:t>
            </a:r>
            <a:r>
              <a:rPr lang="en-US" sz="2000" dirty="0">
                <a:sym typeface="Wingdings" pitchFamily="2" charset="2"/>
              </a:rPr>
              <a:t>.</a:t>
            </a:r>
            <a:endParaRPr lang="en-US" sz="2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971800" y="34290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352800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blipFill rotWithShape="1">
                <a:blip r:embed="rId9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blipFill rotWithShape="1">
                <a:blip r:embed="rId10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1910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71800" y="3657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429000" y="24384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Line Callout 1 24"/>
              <p:cNvSpPr/>
              <p:nvPr/>
            </p:nvSpPr>
            <p:spPr>
              <a:xfrm>
                <a:off x="6090920" y="296672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+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Line Callout 1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920" y="296672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blipFill rotWithShape="1">
                <a:blip r:embed="rId11"/>
                <a:stretch>
                  <a:fillRect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Line Callout 1 28"/>
              <p:cNvSpPr/>
              <p:nvPr/>
            </p:nvSpPr>
            <p:spPr>
              <a:xfrm>
                <a:off x="6172200" y="419100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+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Line Callout 1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19100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blipFill rotWithShape="1">
                <a:blip r:embed="rId12"/>
                <a:stretch>
                  <a:fillRect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7010400" y="2872264"/>
            <a:ext cx="381000" cy="4805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86600" y="4091464"/>
            <a:ext cx="381000" cy="4805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429000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79649" y="2602468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49" y="2602468"/>
                <a:ext cx="47263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729129" y="2133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31245" y="33644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0883" y="1143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86200" y="1524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>
            <a:off x="2938026" y="2986564"/>
            <a:ext cx="483245" cy="49220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71600" y="558225"/>
            <a:ext cx="6320898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an </a:t>
            </a:r>
            <a:r>
              <a:rPr lang="en-US" sz="3200" b="1" dirty="0">
                <a:solidFill>
                  <a:srgbClr val="006C31"/>
                </a:solidFill>
              </a:rPr>
              <a:t>algorithm        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13" name="Down Ribbon 12"/>
          <p:cNvSpPr/>
          <p:nvPr/>
        </p:nvSpPr>
        <p:spPr>
          <a:xfrm>
            <a:off x="5448300" y="1842532"/>
            <a:ext cx="3276600" cy="105513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C31"/>
                </a:solidFill>
              </a:rPr>
              <a:t>This counterexample hints at a very important point as well.</a:t>
            </a:r>
          </a:p>
        </p:txBody>
      </p:sp>
    </p:spTree>
    <p:extLst>
      <p:ext uri="{BB962C8B-B14F-4D97-AF65-F5344CB8AC3E}">
        <p14:creationId xmlns:p14="http://schemas.microsoft.com/office/powerpoint/2010/main" val="95108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2956E-6 L -0.04253 -0.0495 C -0.05156 -0.06084 -0.06475 -0.06662 -0.07882 -0.06662 C -0.09461 -0.06662 -0.10711 -0.06084 -0.11632 -0.0495 L -0.15833 -1.42956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3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0" grpId="0" animBg="1"/>
      <p:bldP spid="33" grpId="0" animBg="1"/>
      <p:bldP spid="25" grpId="0" animBg="1"/>
      <p:bldP spid="29" grpId="0" animBg="1"/>
      <p:bldP spid="2" grpId="0" animBg="1"/>
      <p:bldP spid="31" grpId="0" animBg="1"/>
      <p:bldP spid="34" grpId="0"/>
      <p:bldP spid="3" grpId="0"/>
      <p:bldP spid="36" grpId="0"/>
      <p:bldP spid="6" grpId="0" animBg="1"/>
      <p:bldP spid="37" grpId="0" animBg="1"/>
      <p:bldP spid="11" grpId="0" animBg="1"/>
      <p:bldP spid="11" grpId="1" animBg="1"/>
      <p:bldP spid="38" grpId="0" animBg="1"/>
      <p:bldP spid="13" grpId="0" animBg="1"/>
      <p:bldP spid="1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schedule more than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94232" y="3429000"/>
            <a:ext cx="7582968" cy="328136"/>
            <a:chOff x="494232" y="3429000"/>
            <a:chExt cx="7582968" cy="328136"/>
          </a:xfrm>
        </p:grpSpPr>
        <p:sp>
          <p:nvSpPr>
            <p:cNvPr id="9" name="Rounded Rectangle 8"/>
            <p:cNvSpPr/>
            <p:nvPr/>
          </p:nvSpPr>
          <p:spPr>
            <a:xfrm>
              <a:off x="494232" y="3440668"/>
              <a:ext cx="1066800" cy="31646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72200" y="3440668"/>
              <a:ext cx="19050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88037" y="3446502"/>
              <a:ext cx="1600200" cy="3048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00400" y="3429000"/>
              <a:ext cx="528729" cy="32813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24271" y="3429000"/>
              <a:ext cx="909729" cy="32230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733800" y="3429000"/>
              <a:ext cx="690471" cy="3223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334000" y="3429000"/>
              <a:ext cx="838200" cy="3281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10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schedule more than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Idea 2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</a:t>
            </a:r>
            <a:r>
              <a:rPr lang="en-US" sz="2000" dirty="0"/>
              <a:t>: </a:t>
            </a:r>
          </a:p>
          <a:p>
            <a:r>
              <a:rPr lang="en-US" sz="2000" dirty="0"/>
              <a:t>Write a neat </a:t>
            </a:r>
            <a:r>
              <a:rPr lang="en-US" sz="2000" dirty="0" err="1"/>
              <a:t>pseudocode</a:t>
            </a:r>
            <a:r>
              <a:rPr lang="en-US" sz="2000" dirty="0"/>
              <a:t> of an efficient algorithm for this problem.</a:t>
            </a:r>
          </a:p>
          <a:p>
            <a:r>
              <a:rPr lang="en-US" sz="2000" dirty="0"/>
              <a:t>Write a formal proof of correctness of the algorithm.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4232" y="3440668"/>
            <a:ext cx="1066800" cy="31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72200" y="3440668"/>
            <a:ext cx="19050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88037" y="3446502"/>
            <a:ext cx="16002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00400" y="3429000"/>
            <a:ext cx="528729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424271" y="3429000"/>
            <a:ext cx="909729" cy="3223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733800" y="3429000"/>
            <a:ext cx="690471" cy="3223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34000" y="3429000"/>
            <a:ext cx="838200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29129" y="1752600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329329" y="1752600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029200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43400" y="22098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Callout 20">
            <a:extLst>
              <a:ext uri="{FF2B5EF4-FFF2-40B4-BE49-F238E27FC236}">
                <a16:creationId xmlns:a16="http://schemas.microsoft.com/office/drawing/2014/main" id="{EED82992-7DCD-A7B3-E93F-7C219A13E997}"/>
              </a:ext>
            </a:extLst>
          </p:cNvPr>
          <p:cNvSpPr/>
          <p:nvPr/>
        </p:nvSpPr>
        <p:spPr>
          <a:xfrm>
            <a:off x="5181601" y="1345168"/>
            <a:ext cx="4121512" cy="1017032"/>
          </a:xfrm>
          <a:prstGeom prst="cloudCallout">
            <a:avLst>
              <a:gd name="adj1" fmla="val -25408"/>
              <a:gd name="adj2" fmla="val 789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happens if we just swap these 2 jobs only.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E4291-F98F-3CA4-EF84-DDB6EE7EB86B}"/>
              </a:ext>
            </a:extLst>
          </p:cNvPr>
          <p:cNvSpPr txBox="1"/>
          <p:nvPr/>
        </p:nvSpPr>
        <p:spPr>
          <a:xfrm>
            <a:off x="-8017" y="1339917"/>
            <a:ext cx="3898888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All other jobs remain unaffected.</a:t>
            </a:r>
            <a:endParaRPr lang="en-IN" dirty="0"/>
          </a:p>
          <a:p>
            <a:r>
              <a:rPr lang="en-US" dirty="0"/>
              <a:t>The maximum lateness for these 2 jobs </a:t>
            </a:r>
          </a:p>
          <a:p>
            <a:r>
              <a:rPr lang="en-US" dirty="0"/>
              <a:t>Can only reduce.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200E65-658D-D2F4-A62C-AE1FD02D286C}"/>
              </a:ext>
            </a:extLst>
          </p:cNvPr>
          <p:cNvSpPr txBox="1"/>
          <p:nvPr/>
        </p:nvSpPr>
        <p:spPr>
          <a:xfrm>
            <a:off x="1370248" y="4538194"/>
            <a:ext cx="541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Schedule the jobs in </a:t>
            </a:r>
            <a:r>
              <a:rPr lang="en-US" sz="1800" u="sng" dirty="0"/>
              <a:t>increasing order</a:t>
            </a:r>
            <a:r>
              <a:rPr lang="en-US" sz="1800" dirty="0"/>
              <a:t> of their </a:t>
            </a:r>
            <a:r>
              <a:rPr lang="en-US" sz="1800" b="1" dirty="0"/>
              <a:t>deadlines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5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043E-7 L 0.02552 0.04071 C 0.0309 0.04997 0.03889 0.05505 0.04739 0.05505 C 0.05694 0.05505 0.06458 0.04997 0.06996 0.04071 L 0.09566 1.8043E-7 " pathEditMode="relative" rAng="0" ptsTypes="FffFF"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275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043E-7 L -0.02014 -0.05043 C -0.02448 -0.06176 -0.03073 -0.06778 -0.03733 -0.06778 C -0.04479 -0.06778 -0.0507 -0.06176 -0.05504 -0.05043 L -0.075 1.8043E-7 " pathEditMode="relative" rAng="0" ptsTypes="FffFF">
                                      <p:cBhvr>
                                        <p:cTn id="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9" grpId="0" animBg="1"/>
      <p:bldP spid="24" grpId="0" animBg="1"/>
      <p:bldP spid="2" grpId="0" animBg="1"/>
      <p:bldP spid="2" grpId="1" animBg="1"/>
      <p:bldP spid="4" grpId="0" animBg="1"/>
      <p:bldP spid="4" grpId="1" build="allAtOnce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/>
                  <a:t>)</a:t>
                </a:r>
                <a:br>
                  <a:rPr lang="en-US" sz="3600" dirty="0"/>
                </a:br>
                <a:r>
                  <a:rPr lang="en-US" sz="3600" dirty="0"/>
                  <a:t>(Proof of stability)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  <a:blipFill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143000"/>
                <a:ext cx="8610600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0" dirty="0"/>
                  <a:t> 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</a:t>
                </a:r>
                <a:r>
                  <a:rPr lang="en-US" sz="1800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prefers</a:t>
                </a:r>
                <a:r>
                  <a:rPr lang="en-US" sz="18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143000"/>
                <a:ext cx="8610600" cy="5638800"/>
              </a:xfrm>
              <a:blipFill>
                <a:blip r:embed="rId3"/>
                <a:stretch>
                  <a:fillRect l="-637" t="-6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24000" y="2350532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6172200" y="2286000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35198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3874532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3417332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2611204" y="2675736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86000" y="2350532"/>
            <a:ext cx="3657600" cy="1752600"/>
            <a:chOff x="2286000" y="2971800"/>
            <a:chExt cx="3657600" cy="1752600"/>
          </a:xfrm>
        </p:grpSpPr>
        <p:grpSp>
          <p:nvGrpSpPr>
            <p:cNvPr id="45" name="Group 44"/>
            <p:cNvGrpSpPr/>
            <p:nvPr/>
          </p:nvGrpSpPr>
          <p:grpSpPr>
            <a:xfrm>
              <a:off x="2286000" y="2971800"/>
              <a:ext cx="381000" cy="1752600"/>
              <a:chOff x="2286000" y="2971800"/>
              <a:chExt cx="381000" cy="1752600"/>
            </a:xfrm>
          </p:grpSpPr>
          <p:sp>
            <p:nvSpPr>
              <p:cNvPr id="8" name="Smiley Face 7"/>
              <p:cNvSpPr/>
              <p:nvPr/>
            </p:nvSpPr>
            <p:spPr>
              <a:xfrm>
                <a:off x="22860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Smiley Face 26"/>
              <p:cNvSpPr/>
              <p:nvPr/>
            </p:nvSpPr>
            <p:spPr>
              <a:xfrm>
                <a:off x="2286000" y="43434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562600" y="2971800"/>
              <a:ext cx="381000" cy="1676400"/>
              <a:chOff x="5562600" y="2971800"/>
              <a:chExt cx="381000" cy="1676400"/>
            </a:xfrm>
          </p:grpSpPr>
          <p:sp>
            <p:nvSpPr>
              <p:cNvPr id="34" name="Smiley Face 33"/>
              <p:cNvSpPr/>
              <p:nvPr/>
            </p:nvSpPr>
            <p:spPr>
              <a:xfrm>
                <a:off x="55626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miley Face 38"/>
              <p:cNvSpPr/>
              <p:nvPr/>
            </p:nvSpPr>
            <p:spPr>
              <a:xfrm>
                <a:off x="5562600" y="42672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49368E7-4B48-E2A0-FA06-75EA35188716}"/>
              </a:ext>
            </a:extLst>
          </p:cNvPr>
          <p:cNvSpPr txBox="1"/>
          <p:nvPr/>
        </p:nvSpPr>
        <p:spPr>
          <a:xfrm>
            <a:off x="1761212" y="6197640"/>
            <a:ext cx="606678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Each new engagement gives a woman a </a:t>
            </a:r>
            <a:r>
              <a:rPr lang="en-US" sz="1800" b="1" dirty="0"/>
              <a:t>better partner (mate)</a:t>
            </a:r>
            <a:r>
              <a:rPr lang="en-US" sz="18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C32D5-9C3F-9462-F201-4DB49E4345C2}"/>
              </a:ext>
            </a:extLst>
          </p:cNvPr>
          <p:cNvSpPr txBox="1"/>
          <p:nvPr/>
        </p:nvSpPr>
        <p:spPr>
          <a:xfrm>
            <a:off x="980584" y="1128799"/>
            <a:ext cx="404238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There is no unstable pair in the marriage.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E8B82-717C-87F2-E0DE-B6A133B6B062}"/>
              </a:ext>
            </a:extLst>
          </p:cNvPr>
          <p:cNvSpPr txBox="1"/>
          <p:nvPr/>
        </p:nvSpPr>
        <p:spPr>
          <a:xfrm>
            <a:off x="1761201" y="5142508"/>
            <a:ext cx="489884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Proof was discussed interactively during the class. </a:t>
            </a:r>
          </a:p>
          <a:p>
            <a:r>
              <a:rPr lang="en-US" dirty="0"/>
              <a:t>The key observation used in the proof was: </a:t>
            </a:r>
            <a:endParaRPr lang="en-IN" dirty="0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C8D8F1E9-0B7E-466E-5FF7-FBB769256E95}"/>
              </a:ext>
            </a:extLst>
          </p:cNvPr>
          <p:cNvSpPr/>
          <p:nvPr/>
        </p:nvSpPr>
        <p:spPr>
          <a:xfrm>
            <a:off x="5061707" y="1128799"/>
            <a:ext cx="3929893" cy="855449"/>
          </a:xfrm>
          <a:prstGeom prst="cloudCallout">
            <a:avLst>
              <a:gd name="adj1" fmla="val 45834"/>
              <a:gd name="adj2" fmla="val 683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restate it so that we can prove it easily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2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9" grpId="0" animBg="1"/>
      <p:bldP spid="9" grpId="1" animBg="1"/>
      <p:bldP spid="11" grpId="0" animBg="1"/>
      <p:bldP spid="11" grpId="1" build="allAtOnce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143000"/>
                <a:ext cx="8610600" cy="6324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0" dirty="0"/>
                  <a:t> : 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      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prefers</a:t>
                </a:r>
                <a:r>
                  <a:rPr lang="en-US" sz="18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Proof:</a:t>
                </a:r>
                <a:r>
                  <a:rPr lang="en-US" sz="1800" dirty="0"/>
                  <a:t> </a:t>
                </a:r>
                <a:r>
                  <a:rPr lang="en-US" sz="1600" dirty="0"/>
                  <a:t>(a sketch (the details emerged from the interaction in the class))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must have proposed to</a:t>
                </a:r>
                <a:r>
                  <a:rPr lang="en-US" sz="16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At the moment of the proposal,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was either engaged or single.</a:t>
                </a:r>
              </a:p>
              <a:p>
                <a:pPr marL="0" indent="0">
                  <a:buNone/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was single,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would have accepted the offer at that time but rejected later.</a:t>
                </a:r>
              </a:p>
              <a:p>
                <a:pPr marL="0" indent="0">
                  <a:buNone/>
                </a:pPr>
                <a:r>
                  <a:rPr lang="en-US" sz="1600" dirty="0"/>
                  <a:t>But a woman rejects her present mate only when she gets a better mate.</a:t>
                </a:r>
              </a:p>
              <a:p>
                <a:pPr marL="0" indent="0">
                  <a:buNone/>
                </a:pPr>
                <a:r>
                  <a:rPr lang="en-US" sz="1600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would have surely got a better mate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. </a:t>
                </a:r>
              </a:p>
              <a:p>
                <a:pPr marL="0" indent="0">
                  <a:buNone/>
                </a:pPr>
                <a:r>
                  <a:rPr lang="en-US" sz="1600" dirty="0"/>
                  <a:t>Since the mate of a woman only improves in future rounds,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would indeed be preferred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was married, 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143000"/>
                <a:ext cx="8610600" cy="6324600"/>
              </a:xfrm>
              <a:blipFill>
                <a:blip r:embed="rId2"/>
                <a:stretch>
                  <a:fillRect l="-637" t="-5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24000" y="2350532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6172200" y="2286000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35198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3874532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3417332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2611204" y="2675736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86000" y="2350532"/>
            <a:ext cx="3657600" cy="1752600"/>
            <a:chOff x="2286000" y="2971800"/>
            <a:chExt cx="3657600" cy="1752600"/>
          </a:xfrm>
        </p:grpSpPr>
        <p:grpSp>
          <p:nvGrpSpPr>
            <p:cNvPr id="45" name="Group 44"/>
            <p:cNvGrpSpPr/>
            <p:nvPr/>
          </p:nvGrpSpPr>
          <p:grpSpPr>
            <a:xfrm>
              <a:off x="2286000" y="2971800"/>
              <a:ext cx="381000" cy="1752600"/>
              <a:chOff x="2286000" y="2971800"/>
              <a:chExt cx="381000" cy="1752600"/>
            </a:xfrm>
          </p:grpSpPr>
          <p:sp>
            <p:nvSpPr>
              <p:cNvPr id="8" name="Smiley Face 7"/>
              <p:cNvSpPr/>
              <p:nvPr/>
            </p:nvSpPr>
            <p:spPr>
              <a:xfrm>
                <a:off x="22860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Smiley Face 26"/>
              <p:cNvSpPr/>
              <p:nvPr/>
            </p:nvSpPr>
            <p:spPr>
              <a:xfrm>
                <a:off x="2286000" y="43434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562600" y="2971800"/>
              <a:ext cx="381000" cy="1676400"/>
              <a:chOff x="5562600" y="2971800"/>
              <a:chExt cx="381000" cy="1676400"/>
            </a:xfrm>
          </p:grpSpPr>
          <p:sp>
            <p:nvSpPr>
              <p:cNvPr id="34" name="Smiley Face 33"/>
              <p:cNvSpPr/>
              <p:nvPr/>
            </p:nvSpPr>
            <p:spPr>
              <a:xfrm>
                <a:off x="55626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miley Face 38"/>
              <p:cNvSpPr/>
              <p:nvPr/>
            </p:nvSpPr>
            <p:spPr>
              <a:xfrm>
                <a:off x="5562600" y="42672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68B8345E-D16C-5268-BA7F-C6989CE119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/>
                  <a:t>)</a:t>
                </a:r>
                <a:br>
                  <a:rPr lang="en-US" sz="3600" dirty="0"/>
                </a:br>
                <a:r>
                  <a:rPr lang="en-US" sz="3600" dirty="0"/>
                  <a:t>(Proof of stability)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68B8345E-D16C-5268-BA7F-C6989CE11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  <a:blipFill>
                <a:blip r:embed="rId11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3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25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>
            <a:extLst>
              <a:ext uri="{FF2B5EF4-FFF2-40B4-BE49-F238E27FC236}">
                <a16:creationId xmlns:a16="http://schemas.microsoft.com/office/drawing/2014/main" id="{E5059CA0-DCF3-597A-2264-F44C10E87A2C}"/>
              </a:ext>
            </a:extLst>
          </p:cNvPr>
          <p:cNvSpPr/>
          <p:nvPr/>
        </p:nvSpPr>
        <p:spPr>
          <a:xfrm>
            <a:off x="5420727" y="3518414"/>
            <a:ext cx="685800" cy="642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24000" y="2350532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6172200" y="2286000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 rot="21228949">
            <a:off x="4953000" y="3417332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2611204" y="2675736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286000" y="2350532"/>
            <a:ext cx="381000" cy="1752600"/>
            <a:chOff x="2286000" y="2971800"/>
            <a:chExt cx="381000" cy="1752600"/>
          </a:xfrm>
        </p:grpSpPr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62600" y="2350532"/>
            <a:ext cx="381000" cy="1676400"/>
            <a:chOff x="5562600" y="2971800"/>
            <a:chExt cx="381000" cy="1676400"/>
          </a:xfrm>
        </p:grpSpPr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2438400" y="3417332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8400" y="2960132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38400" y="3188732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15000" y="3341132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2883932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15000" y="3112532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6EAC85-A20F-8C68-2D66-18C0B141654F}"/>
              </a:ext>
            </a:extLst>
          </p:cNvPr>
          <p:cNvSpPr/>
          <p:nvPr/>
        </p:nvSpPr>
        <p:spPr>
          <a:xfrm>
            <a:off x="2438400" y="21336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6C309E-30A4-3BFA-F4F4-E483BEEC8BD7}"/>
              </a:ext>
            </a:extLst>
          </p:cNvPr>
          <p:cNvSpPr/>
          <p:nvPr/>
        </p:nvSpPr>
        <p:spPr>
          <a:xfrm>
            <a:off x="2438400" y="16764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94FA3E-B89D-2554-C84E-404A94B80778}"/>
              </a:ext>
            </a:extLst>
          </p:cNvPr>
          <p:cNvSpPr/>
          <p:nvPr/>
        </p:nvSpPr>
        <p:spPr>
          <a:xfrm>
            <a:off x="2438400" y="19050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EB8511-9152-239A-F7E2-DEE1A72FB1DA}"/>
              </a:ext>
            </a:extLst>
          </p:cNvPr>
          <p:cNvSpPr/>
          <p:nvPr/>
        </p:nvSpPr>
        <p:spPr>
          <a:xfrm>
            <a:off x="2438400" y="49530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E60BA4-CB34-97D4-9E20-23EBBF9A9034}"/>
              </a:ext>
            </a:extLst>
          </p:cNvPr>
          <p:cNvSpPr/>
          <p:nvPr/>
        </p:nvSpPr>
        <p:spPr>
          <a:xfrm>
            <a:off x="2438400" y="44958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A1725D-17CF-C6C8-CE0A-03CE3CFE74B8}"/>
              </a:ext>
            </a:extLst>
          </p:cNvPr>
          <p:cNvSpPr/>
          <p:nvPr/>
        </p:nvSpPr>
        <p:spPr>
          <a:xfrm>
            <a:off x="2438400" y="47244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DEED11FB-80F9-DFDF-A712-9A6058DEA6F7}"/>
              </a:ext>
            </a:extLst>
          </p:cNvPr>
          <p:cNvSpPr/>
          <p:nvPr/>
        </p:nvSpPr>
        <p:spPr>
          <a:xfrm>
            <a:off x="5562600" y="1143000"/>
            <a:ext cx="381000" cy="381000"/>
          </a:xfrm>
          <a:prstGeom prst="smileyFace">
            <a:avLst>
              <a:gd name="adj" fmla="val 179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0C9171-F542-A2C5-BD93-72B1F7875212}"/>
              </a:ext>
            </a:extLst>
          </p:cNvPr>
          <p:cNvSpPr/>
          <p:nvPr/>
        </p:nvSpPr>
        <p:spPr>
          <a:xfrm>
            <a:off x="5715000" y="48768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40ECFE-E030-CFE1-9395-7DD8D6A697AC}"/>
              </a:ext>
            </a:extLst>
          </p:cNvPr>
          <p:cNvSpPr/>
          <p:nvPr/>
        </p:nvSpPr>
        <p:spPr>
          <a:xfrm>
            <a:off x="5715000" y="44196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94AF9E-6568-F146-D685-EDE2EFAB3EED}"/>
              </a:ext>
            </a:extLst>
          </p:cNvPr>
          <p:cNvSpPr/>
          <p:nvPr/>
        </p:nvSpPr>
        <p:spPr>
          <a:xfrm>
            <a:off x="5715000" y="4648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F16B88-A57F-8695-F413-D4B18AE19AA8}"/>
              </a:ext>
            </a:extLst>
          </p:cNvPr>
          <p:cNvSpPr/>
          <p:nvPr/>
        </p:nvSpPr>
        <p:spPr>
          <a:xfrm>
            <a:off x="5715000" y="22098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EBCB2A-03D2-EC2B-2DF8-B0E5BA56E8A9}"/>
              </a:ext>
            </a:extLst>
          </p:cNvPr>
          <p:cNvSpPr/>
          <p:nvPr/>
        </p:nvSpPr>
        <p:spPr>
          <a:xfrm>
            <a:off x="5715000" y="17526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24DB7F-CF5B-5765-3E70-B36C7891694A}"/>
              </a:ext>
            </a:extLst>
          </p:cNvPr>
          <p:cNvSpPr/>
          <p:nvPr/>
        </p:nvSpPr>
        <p:spPr>
          <a:xfrm>
            <a:off x="5715000" y="1981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E9E7C-5B8F-C442-6D61-009A20FB3DCD}"/>
                  </a:ext>
                </a:extLst>
              </p:cNvPr>
              <p:cNvSpPr txBox="1"/>
              <p:nvPr/>
            </p:nvSpPr>
            <p:spPr>
              <a:xfrm>
                <a:off x="6172200" y="1143000"/>
                <a:ext cx="519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E9E7C-5B8F-C442-6D61-009A20FB3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143000"/>
                <a:ext cx="51930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118FBC-BEC7-EC57-0315-9990390C4C88}"/>
              </a:ext>
            </a:extLst>
          </p:cNvPr>
          <p:cNvCxnSpPr>
            <a:cxnSpLocks/>
            <a:stCxn id="39" idx="2"/>
            <a:endCxn id="8" idx="5"/>
          </p:cNvCxnSpPr>
          <p:nvPr/>
        </p:nvCxnSpPr>
        <p:spPr>
          <a:xfrm flipH="1" flipV="1">
            <a:off x="2611204" y="2675736"/>
            <a:ext cx="2951396" cy="11606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79E541-615E-F1B4-998D-F664139E906B}"/>
              </a:ext>
            </a:extLst>
          </p:cNvPr>
          <p:cNvCxnSpPr>
            <a:cxnSpLocks/>
          </p:cNvCxnSpPr>
          <p:nvPr/>
        </p:nvCxnSpPr>
        <p:spPr>
          <a:xfrm>
            <a:off x="2590762" y="2657718"/>
            <a:ext cx="3006618" cy="1214427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58B2E-DC11-41D6-7967-6C49EA05A5DC}"/>
              </a:ext>
            </a:extLst>
          </p:cNvPr>
          <p:cNvCxnSpPr>
            <a:cxnSpLocks/>
            <a:stCxn id="8" idx="6"/>
            <a:endCxn id="15" idx="3"/>
          </p:cNvCxnSpPr>
          <p:nvPr/>
        </p:nvCxnSpPr>
        <p:spPr>
          <a:xfrm flipV="1">
            <a:off x="2667000" y="1468204"/>
            <a:ext cx="2951396" cy="1072828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miley Face 43">
            <a:extLst>
              <a:ext uri="{FF2B5EF4-FFF2-40B4-BE49-F238E27FC236}">
                <a16:creationId xmlns:a16="http://schemas.microsoft.com/office/drawing/2014/main" id="{C659DA7F-CC3E-7B4E-4D46-452D3A8E4676}"/>
              </a:ext>
            </a:extLst>
          </p:cNvPr>
          <p:cNvSpPr/>
          <p:nvPr/>
        </p:nvSpPr>
        <p:spPr>
          <a:xfrm>
            <a:off x="5576692" y="5155168"/>
            <a:ext cx="381000" cy="381000"/>
          </a:xfrm>
          <a:prstGeom prst="smileyFace">
            <a:avLst>
              <a:gd name="adj" fmla="val 179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483D777-8BBA-B697-8AE9-14A72B0B67EC}"/>
                  </a:ext>
                </a:extLst>
              </p:cNvPr>
              <p:cNvSpPr txBox="1"/>
              <p:nvPr/>
            </p:nvSpPr>
            <p:spPr>
              <a:xfrm>
                <a:off x="6186292" y="5155168"/>
                <a:ext cx="54893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483D777-8BBA-B697-8AE9-14A72B0B6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292" y="5155168"/>
                <a:ext cx="548933" cy="390748"/>
              </a:xfrm>
              <a:prstGeom prst="rect">
                <a:avLst/>
              </a:prstGeom>
              <a:blipFill>
                <a:blip r:embed="rId1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497F87-B108-304A-CC5C-0DF8D307BE40}"/>
              </a:ext>
            </a:extLst>
          </p:cNvPr>
          <p:cNvCxnSpPr>
            <a:cxnSpLocks/>
            <a:stCxn id="8" idx="5"/>
            <a:endCxn id="44" idx="2"/>
          </p:cNvCxnSpPr>
          <p:nvPr/>
        </p:nvCxnSpPr>
        <p:spPr>
          <a:xfrm>
            <a:off x="2611204" y="2675736"/>
            <a:ext cx="2965488" cy="2669932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C74B2C54-92F5-6BCB-73A1-3BD3CD13F697}"/>
              </a:ext>
            </a:extLst>
          </p:cNvPr>
          <p:cNvSpPr/>
          <p:nvPr/>
        </p:nvSpPr>
        <p:spPr>
          <a:xfrm>
            <a:off x="6163371" y="2508304"/>
            <a:ext cx="1195172" cy="2837364"/>
          </a:xfrm>
          <a:prstGeom prst="arc">
            <a:avLst>
              <a:gd name="adj1" fmla="val 16200000"/>
              <a:gd name="adj2" fmla="val 540521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D28EFB46-E1C1-FC4C-F5D8-AC1249955CE3}"/>
              </a:ext>
            </a:extLst>
          </p:cNvPr>
          <p:cNvSpPr/>
          <p:nvPr/>
        </p:nvSpPr>
        <p:spPr>
          <a:xfrm>
            <a:off x="6324600" y="1353636"/>
            <a:ext cx="914400" cy="1094343"/>
          </a:xfrm>
          <a:prstGeom prst="arc">
            <a:avLst>
              <a:gd name="adj1" fmla="val 16200000"/>
              <a:gd name="adj2" fmla="val 540521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947E126-863E-F302-40DD-21DBA25D3B21}"/>
              </a:ext>
            </a:extLst>
          </p:cNvPr>
          <p:cNvCxnSpPr/>
          <p:nvPr/>
        </p:nvCxnSpPr>
        <p:spPr>
          <a:xfrm>
            <a:off x="2667000" y="2535198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2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1" animBg="1"/>
      <p:bldP spid="15" grpId="0" animBg="1"/>
      <p:bldP spid="23" grpId="0"/>
      <p:bldP spid="44" grpId="0" animBg="1"/>
      <p:bldP spid="44" grpId="1" animBg="1"/>
      <p:bldP spid="49" grpId="0"/>
      <p:bldP spid="49" grpId="1"/>
      <p:bldP spid="59" grpId="0" animBg="1"/>
      <p:bldP spid="59" grpId="1" animBg="1"/>
      <p:bldP spid="60" grpId="0" animBg="1"/>
      <p:bldP spid="6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9D2B6EB-8A38-4CCA-4805-EE16A9E6F22A}"/>
              </a:ext>
            </a:extLst>
          </p:cNvPr>
          <p:cNvSpPr/>
          <p:nvPr/>
        </p:nvSpPr>
        <p:spPr>
          <a:xfrm>
            <a:off x="5420727" y="3518414"/>
            <a:ext cx="685800" cy="642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/>
                  <a:t>)</a:t>
                </a:r>
                <a:br>
                  <a:rPr lang="en-US" sz="3600" dirty="0"/>
                </a:br>
                <a:r>
                  <a:rPr lang="en-US" sz="3600" dirty="0"/>
                  <a:t>(Proof of stability)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0" dirty="0"/>
                  <a:t>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prefers</a:t>
                </a:r>
                <a:r>
                  <a:rPr lang="en-US" sz="18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5181600"/>
              </a:xfrm>
              <a:blipFill>
                <a:blip r:embed="rId3"/>
                <a:stretch>
                  <a:fillRect l="-737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24000" y="2350532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6172200" y="2286000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35198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3874532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3417332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2611204" y="2675736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86000" y="2350532"/>
            <a:ext cx="3657600" cy="1752600"/>
            <a:chOff x="2286000" y="2971800"/>
            <a:chExt cx="3657600" cy="1752600"/>
          </a:xfrm>
        </p:grpSpPr>
        <p:grpSp>
          <p:nvGrpSpPr>
            <p:cNvPr id="45" name="Group 44"/>
            <p:cNvGrpSpPr/>
            <p:nvPr/>
          </p:nvGrpSpPr>
          <p:grpSpPr>
            <a:xfrm>
              <a:off x="2286000" y="2971800"/>
              <a:ext cx="381000" cy="1752600"/>
              <a:chOff x="2286000" y="2971800"/>
              <a:chExt cx="381000" cy="1752600"/>
            </a:xfrm>
          </p:grpSpPr>
          <p:sp>
            <p:nvSpPr>
              <p:cNvPr id="8" name="Smiley Face 7"/>
              <p:cNvSpPr/>
              <p:nvPr/>
            </p:nvSpPr>
            <p:spPr>
              <a:xfrm>
                <a:off x="22860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Smiley Face 26"/>
              <p:cNvSpPr/>
              <p:nvPr/>
            </p:nvSpPr>
            <p:spPr>
              <a:xfrm>
                <a:off x="2286000" y="43434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562600" y="2971800"/>
              <a:ext cx="381000" cy="1676400"/>
              <a:chOff x="5562600" y="2971800"/>
              <a:chExt cx="381000" cy="1676400"/>
            </a:xfrm>
          </p:grpSpPr>
          <p:sp>
            <p:nvSpPr>
              <p:cNvPr id="34" name="Smiley Face 33"/>
              <p:cNvSpPr/>
              <p:nvPr/>
            </p:nvSpPr>
            <p:spPr>
              <a:xfrm>
                <a:off x="55626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miley Face 38"/>
              <p:cNvSpPr/>
              <p:nvPr/>
            </p:nvSpPr>
            <p:spPr>
              <a:xfrm>
                <a:off x="5562600" y="42672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582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0070C0"/>
                    </a:solidFill>
                  </a:rPr>
                  <a:t>GaleShapley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) indeed computes a stable marriage.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/>
                  <a:t>: Does there exist a </a:t>
                </a:r>
                <a:r>
                  <a:rPr lang="en-US" sz="2000" u="sng" dirty="0"/>
                  <a:t>unique</a:t>
                </a:r>
                <a:r>
                  <a:rPr lang="en-US" sz="2000" dirty="0"/>
                  <a:t> stable marriage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:r>
                  <a:rPr lang="en-US" sz="2000" b="1" dirty="0"/>
                  <a:t>No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Give an example graph with </a:t>
                </a:r>
                <a:r>
                  <a:rPr lang="en-US" sz="2000" u="sng" dirty="0"/>
                  <a:t>multiple</a:t>
                </a:r>
                <a:r>
                  <a:rPr lang="en-US" sz="2000" dirty="0"/>
                  <a:t> stable matchings.</a:t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13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Gale Shapley </a:t>
            </a:r>
            <a:r>
              <a:rPr lang="en-US" sz="3200" b="1" dirty="0"/>
              <a:t>Algorithm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Theorem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There cannot exist any other stable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0048" y="4583668"/>
            <a:ext cx="1417952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 Optimal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4084" y="4583668"/>
            <a:ext cx="178920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Woman </a:t>
            </a:r>
            <a:r>
              <a:rPr lang="en-US" dirty="0" err="1"/>
              <a:t>pessimal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55" y="2514600"/>
            <a:ext cx="758545" cy="1781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11" y="2518422"/>
            <a:ext cx="798189" cy="1596378"/>
          </a:xfrm>
          <a:prstGeom prst="rect">
            <a:avLst/>
          </a:prstGeom>
        </p:spPr>
      </p:pic>
      <p:sp>
        <p:nvSpPr>
          <p:cNvPr id="11" name="Smiley Face 10"/>
          <p:cNvSpPr/>
          <p:nvPr/>
        </p:nvSpPr>
        <p:spPr>
          <a:xfrm>
            <a:off x="2286000" y="2971800"/>
            <a:ext cx="381000" cy="381000"/>
          </a:xfrm>
          <a:prstGeom prst="smileyFace">
            <a:avLst>
              <a:gd name="adj" fmla="val -4653"/>
            </a:avLst>
          </a:prstGeom>
          <a:solidFill>
            <a:srgbClr val="EFAAF4"/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6858000" y="28194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3657600" y="3048000"/>
            <a:ext cx="2060855" cy="533400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962400" y="2967978"/>
            <a:ext cx="1371600" cy="765822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  proposing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930EB-9E7B-B5B7-83F0-2A70B883490E}"/>
              </a:ext>
            </a:extLst>
          </p:cNvPr>
          <p:cNvSpPr txBox="1"/>
          <p:nvPr/>
        </p:nvSpPr>
        <p:spPr>
          <a:xfrm>
            <a:off x="4795095" y="1444065"/>
            <a:ext cx="4317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that matches a man to a better woman.</a:t>
            </a:r>
          </a:p>
        </p:txBody>
      </p:sp>
    </p:spTree>
    <p:extLst>
      <p:ext uri="{BB962C8B-B14F-4D97-AF65-F5344CB8AC3E}">
        <p14:creationId xmlns:p14="http://schemas.microsoft.com/office/powerpoint/2010/main" val="62573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1" grpId="0" animBg="1"/>
      <p:bldP spid="12" grpId="0" animBg="1"/>
      <p:bldP spid="13" grpId="0" animBg="1"/>
      <p:bldP spid="9" grpId="0" animBg="1"/>
      <p:bldP spid="9" grpId="1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Gale Shapley </a:t>
            </a:r>
            <a:r>
              <a:rPr lang="en-US" sz="3200" b="1" dirty="0"/>
              <a:t>Algorithm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0048" y="4583668"/>
            <a:ext cx="1529778" cy="369332"/>
          </a:xfrm>
          <a:prstGeom prst="rect">
            <a:avLst/>
          </a:prstGeom>
          <a:solidFill>
            <a:srgbClr val="EFAAF4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 </a:t>
            </a:r>
            <a:r>
              <a:rPr lang="en-US" dirty="0" err="1"/>
              <a:t>Pessimal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4084" y="4583668"/>
            <a:ext cx="1775358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Woman Optimal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55" y="2514600"/>
            <a:ext cx="758545" cy="1781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11" y="2518422"/>
            <a:ext cx="798189" cy="1596378"/>
          </a:xfrm>
          <a:prstGeom prst="rect">
            <a:avLst/>
          </a:prstGeom>
        </p:spPr>
      </p:pic>
      <p:sp>
        <p:nvSpPr>
          <p:cNvPr id="11" name="Smiley Face 10"/>
          <p:cNvSpPr/>
          <p:nvPr/>
        </p:nvSpPr>
        <p:spPr>
          <a:xfrm>
            <a:off x="2286000" y="2971800"/>
            <a:ext cx="381000" cy="381000"/>
          </a:xfrm>
          <a:prstGeom prst="smileyFace">
            <a:avLst>
              <a:gd name="adj" fmla="val 4653"/>
            </a:avLst>
          </a:prstGeom>
          <a:solidFill>
            <a:srgbClr val="EFAAF4"/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6858000" y="2819400"/>
            <a:ext cx="381000" cy="381000"/>
          </a:xfrm>
          <a:prstGeom prst="smileyFace">
            <a:avLst>
              <a:gd name="adj" fmla="val -4653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3657600" y="3048000"/>
            <a:ext cx="2060855" cy="533400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 flipH="1">
            <a:off x="4267200" y="2971800"/>
            <a:ext cx="1143000" cy="762000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Woman  proposing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CE185-0A55-FAF4-3B93-AB1BF6EE3D93}"/>
              </a:ext>
            </a:extLst>
          </p:cNvPr>
          <p:cNvSpPr txBox="1"/>
          <p:nvPr/>
        </p:nvSpPr>
        <p:spPr>
          <a:xfrm>
            <a:off x="-4482" y="5477588"/>
            <a:ext cx="681904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Provide a neat, simple, and intuitive proof for the theorem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3A7EB-F9AC-B2A8-D9D1-FD098200465A}"/>
              </a:ext>
            </a:extLst>
          </p:cNvPr>
          <p:cNvSpPr txBox="1"/>
          <p:nvPr/>
        </p:nvSpPr>
        <p:spPr>
          <a:xfrm>
            <a:off x="-22987" y="5892581"/>
            <a:ext cx="8318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proof is not part of the syllabus for Quiz 1. So feel relaxed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  <a:p>
            <a:r>
              <a:rPr lang="en-US" dirty="0"/>
              <a:t>Enthusiastic students may submit the proof to the instructor in the class on 21</a:t>
            </a:r>
            <a:r>
              <a:rPr lang="en-US" baseline="30000" dirty="0"/>
              <a:t>st</a:t>
            </a:r>
            <a:r>
              <a:rPr lang="en-US" dirty="0"/>
              <a:t> August.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4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9" grpId="0" animBg="1"/>
      <p:bldP spid="9" grpId="1" animBg="1"/>
      <p:bldP spid="10" grpId="0" animBg="1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14252</TotalTime>
  <Words>1403</Words>
  <Application>Microsoft Office PowerPoint</Application>
  <PresentationFormat>On-screen Show (4:3)</PresentationFormat>
  <Paragraphs>320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Bauhaus 93</vt:lpstr>
      <vt:lpstr>Calibri</vt:lpstr>
      <vt:lpstr>Cambria Math</vt:lpstr>
      <vt:lpstr>Wingdings</vt:lpstr>
      <vt:lpstr>Office Theme</vt:lpstr>
      <vt:lpstr>Design and Analysis of Algorithms </vt:lpstr>
      <vt:lpstr>GaleShapley(M, W) </vt:lpstr>
      <vt:lpstr>GaleShapley(M, W) (Proof of stability)</vt:lpstr>
      <vt:lpstr>GaleShapley(M, W) (Proof of stability)</vt:lpstr>
      <vt:lpstr>PowerPoint Presentation</vt:lpstr>
      <vt:lpstr>GaleShapley(M, W) (Proof of stability)</vt:lpstr>
      <vt:lpstr>GaleShapley(M, W) </vt:lpstr>
      <vt:lpstr>Gale Shapley Algorithm </vt:lpstr>
      <vt:lpstr>Gale Shapley Algorithm </vt:lpstr>
      <vt:lpstr>Gayle Shapley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Gale Shapley Algorithm </vt:lpstr>
      <vt:lpstr>A Job scheduling problem</vt:lpstr>
      <vt:lpstr>PowerPoint Presentation</vt:lpstr>
      <vt:lpstr>Towards designing an algorithm</vt:lpstr>
      <vt:lpstr>Towards designing a counterexample</vt:lpstr>
      <vt:lpstr>Towards designing a counterexample</vt:lpstr>
      <vt:lpstr>How to schedule more than 2 jobs ?</vt:lpstr>
      <vt:lpstr>How to schedule more than 2 jobs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1363</cp:revision>
  <dcterms:created xsi:type="dcterms:W3CDTF">2011-12-03T04:13:03Z</dcterms:created>
  <dcterms:modified xsi:type="dcterms:W3CDTF">2023-09-02T09:58:08Z</dcterms:modified>
</cp:coreProperties>
</file>