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7"/>
  </p:notesMasterIdLst>
  <p:sldIdLst>
    <p:sldId id="550" r:id="rId2"/>
    <p:sldId id="505" r:id="rId3"/>
    <p:sldId id="524" r:id="rId4"/>
    <p:sldId id="610" r:id="rId5"/>
    <p:sldId id="526" r:id="rId6"/>
    <p:sldId id="527" r:id="rId7"/>
    <p:sldId id="500" r:id="rId8"/>
    <p:sldId id="465" r:id="rId9"/>
    <p:sldId id="484" r:id="rId10"/>
    <p:sldId id="508" r:id="rId11"/>
    <p:sldId id="470" r:id="rId12"/>
    <p:sldId id="485" r:id="rId13"/>
    <p:sldId id="501" r:id="rId14"/>
    <p:sldId id="565" r:id="rId15"/>
    <p:sldId id="472" r:id="rId16"/>
    <p:sldId id="476" r:id="rId17"/>
    <p:sldId id="471" r:id="rId18"/>
    <p:sldId id="566" r:id="rId19"/>
    <p:sldId id="567" r:id="rId20"/>
    <p:sldId id="496" r:id="rId21"/>
    <p:sldId id="498" r:id="rId22"/>
    <p:sldId id="499" r:id="rId23"/>
    <p:sldId id="479" r:id="rId24"/>
    <p:sldId id="480" r:id="rId25"/>
    <p:sldId id="617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49" autoAdjust="0"/>
    <p:restoredTop sz="92528" autoAdjust="0"/>
  </p:normalViewPr>
  <p:slideViewPr>
    <p:cSldViewPr>
      <p:cViewPr varScale="1">
        <p:scale>
          <a:sx n="105" d="100"/>
          <a:sy n="105" d="100"/>
        </p:scale>
        <p:origin x="89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1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8/16/2023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8/16/2023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8/16/2023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8/16/2023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8/16/2023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8/16/2023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31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0.png"/><Relationship Id="rId11" Type="http://schemas.openxmlformats.org/officeDocument/2006/relationships/image" Target="../media/image61.png"/><Relationship Id="rId10" Type="http://schemas.openxmlformats.org/officeDocument/2006/relationships/image" Target="../media/image501.png"/><Relationship Id="rId4" Type="http://schemas.openxmlformats.org/officeDocument/2006/relationships/image" Target="../media/image40.png"/><Relationship Id="rId9" Type="http://schemas.openxmlformats.org/officeDocument/2006/relationships/image" Target="../media/image1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10" Type="http://schemas.openxmlformats.org/officeDocument/2006/relationships/image" Target="../media/image1200.png"/><Relationship Id="rId4" Type="http://schemas.openxmlformats.org/officeDocument/2006/relationships/image" Target="../media/image60.png"/><Relationship Id="rId9" Type="http://schemas.openxmlformats.org/officeDocument/2006/relationships/image" Target="../media/image1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600.png"/><Relationship Id="rId7" Type="http://schemas.openxmlformats.org/officeDocument/2006/relationships/image" Target="../media/image102.png"/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0.png"/><Relationship Id="rId5" Type="http://schemas.openxmlformats.org/officeDocument/2006/relationships/image" Target="../media/image82.png"/><Relationship Id="rId10" Type="http://schemas.openxmlformats.org/officeDocument/2006/relationships/image" Target="../media/image202.png"/><Relationship Id="rId4" Type="http://schemas.openxmlformats.org/officeDocument/2006/relationships/image" Target="../media/image700.png"/><Relationship Id="rId9" Type="http://schemas.openxmlformats.org/officeDocument/2006/relationships/image" Target="../media/image19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121.png"/><Relationship Id="rId3" Type="http://schemas.openxmlformats.org/officeDocument/2006/relationships/image" Target="../media/image20.png"/><Relationship Id="rId7" Type="http://schemas.openxmlformats.org/officeDocument/2006/relationships/image" Target="../media/image62.png"/><Relationship Id="rId12" Type="http://schemas.openxmlformats.org/officeDocument/2006/relationships/image" Target="../media/image1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101.png"/><Relationship Id="rId5" Type="http://schemas.openxmlformats.org/officeDocument/2006/relationships/image" Target="../media/image41.png"/><Relationship Id="rId15" Type="http://schemas.openxmlformats.org/officeDocument/2006/relationships/image" Target="../media/image141.png"/><Relationship Id="rId10" Type="http://schemas.openxmlformats.org/officeDocument/2006/relationships/image" Target="../media/image91.png"/><Relationship Id="rId4" Type="http://schemas.openxmlformats.org/officeDocument/2006/relationships/image" Target="../media/image32.png"/><Relationship Id="rId9" Type="http://schemas.openxmlformats.org/officeDocument/2006/relationships/image" Target="../media/image81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0086" y="4499848"/>
            <a:ext cx="65532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8</a:t>
            </a:r>
            <a:endParaRPr lang="en-US" sz="2400" b="1" dirty="0">
              <a:solidFill>
                <a:srgbClr val="0070C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>
                <a:solidFill>
                  <a:srgbClr val="7030A0"/>
                </a:solidFill>
              </a:rPr>
              <a:t>Job scheduling </a:t>
            </a:r>
            <a:r>
              <a:rPr lang="en-US" sz="1800" b="1" dirty="0">
                <a:solidFill>
                  <a:schemeClr val="tx1"/>
                </a:solidFill>
              </a:rPr>
              <a:t>problem (continued)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>
                <a:solidFill>
                  <a:srgbClr val="7030A0"/>
                </a:solidFill>
              </a:rPr>
              <a:t>Synchronizing a circuit with minimum delay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494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Working on an Example</a:t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Working on an Example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b="1" dirty="0"/>
              <a:t>Total delay enhancement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C00000"/>
                </a:solidFill>
              </a:rPr>
              <a:t>27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371600" y="1752600"/>
            <a:ext cx="6705600" cy="2438400"/>
            <a:chOff x="1371600" y="1752600"/>
            <a:chExt cx="6705600" cy="2438400"/>
          </a:xfrm>
        </p:grpSpPr>
        <p:cxnSp>
          <p:nvCxnSpPr>
            <p:cNvPr id="12" name="Straight Arrow Connector 11"/>
            <p:cNvCxnSpPr>
              <a:stCxn id="123" idx="2"/>
            </p:cNvCxnSpPr>
            <p:nvPr/>
          </p:nvCxnSpPr>
          <p:spPr>
            <a:xfrm flipH="1">
              <a:off x="2971800" y="19050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51816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5625728" y="2590800"/>
              <a:ext cx="1765672" cy="546474"/>
              <a:chOff x="1936565" y="2483037"/>
              <a:chExt cx="1765672" cy="546474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H="1">
                <a:off x="1936565" y="2483037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/>
            <p:nvPr/>
          </p:nvCxnSpPr>
          <p:spPr>
            <a:xfrm>
              <a:off x="4876800" y="19050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3528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1524000" y="3384363"/>
              <a:ext cx="882837" cy="546474"/>
              <a:chOff x="1524000" y="3308163"/>
              <a:chExt cx="882837" cy="546474"/>
            </a:xfrm>
          </p:grpSpPr>
          <p:cxnSp>
            <p:nvCxnSpPr>
              <p:cNvPr id="30" name="Straight Arrow Connector 29"/>
              <p:cNvCxnSpPr>
                <a:stCxn id="119" idx="3"/>
                <a:endCxn id="109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2057400" y="3352800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1968127" y="2590800"/>
              <a:ext cx="1765673" cy="546474"/>
              <a:chOff x="1936564" y="2546163"/>
              <a:chExt cx="1765673" cy="546474"/>
            </a:xfrm>
          </p:grpSpPr>
          <p:cxnSp>
            <p:nvCxnSpPr>
              <p:cNvPr id="33" name="Straight Arrow Connector 32"/>
              <p:cNvCxnSpPr/>
              <p:nvPr/>
            </p:nvCxnSpPr>
            <p:spPr>
              <a:xfrm flipH="1">
                <a:off x="1936564" y="2577726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21" idx="5"/>
                <a:endCxn id="118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1371600" y="3886200"/>
              <a:ext cx="6705600" cy="304800"/>
              <a:chOff x="1447800" y="4495800"/>
              <a:chExt cx="6705600" cy="304800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9" name="Oval 108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3" name="Group 112"/>
            <p:cNvGrpSpPr/>
            <p:nvPr/>
          </p:nvGrpSpPr>
          <p:grpSpPr>
            <a:xfrm>
              <a:off x="1828800" y="3124200"/>
              <a:ext cx="5715000" cy="304800"/>
              <a:chOff x="1524000" y="4495800"/>
              <a:chExt cx="5715000" cy="304800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8" name="Oval 117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0" name="Group 119"/>
            <p:cNvGrpSpPr/>
            <p:nvPr/>
          </p:nvGrpSpPr>
          <p:grpSpPr>
            <a:xfrm>
              <a:off x="2667000" y="2362200"/>
              <a:ext cx="4038600" cy="304800"/>
              <a:chOff x="3276600" y="4495800"/>
              <a:chExt cx="4038600" cy="304800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Oval 122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7086600" y="3384363"/>
              <a:ext cx="762000" cy="501837"/>
              <a:chOff x="1676400" y="3308163"/>
              <a:chExt cx="762000" cy="501837"/>
            </a:xfrm>
          </p:grpSpPr>
          <p:cxnSp>
            <p:nvCxnSpPr>
              <p:cNvPr id="125" name="Straight Arrow Connector 124"/>
              <p:cNvCxnSpPr/>
              <p:nvPr/>
            </p:nvCxnSpPr>
            <p:spPr>
              <a:xfrm flipH="1">
                <a:off x="1676400" y="3308163"/>
                <a:ext cx="197038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Oval 139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1527114" y="1905000"/>
            <a:ext cx="6397686" cy="1893332"/>
            <a:chOff x="1527114" y="1905000"/>
            <a:chExt cx="6397686" cy="1893332"/>
          </a:xfrm>
        </p:grpSpPr>
        <p:sp>
          <p:nvSpPr>
            <p:cNvPr id="142" name="TextBox 141"/>
            <p:cNvSpPr txBox="1"/>
            <p:nvPr/>
          </p:nvSpPr>
          <p:spPr>
            <a:xfrm>
              <a:off x="5638800" y="1905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508314" y="1916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7010400" y="2602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6231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209800" y="2590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276600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276600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5271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212914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038600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1847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791200" y="2602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5867400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69373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609600" y="4278868"/>
            <a:ext cx="748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Delay</a:t>
            </a:r>
            <a:r>
              <a:rPr lang="en-US" dirty="0"/>
              <a:t>  </a:t>
            </a:r>
            <a:r>
              <a:rPr lang="en-US" b="1" dirty="0">
                <a:solidFill>
                  <a:srgbClr val="002060"/>
                </a:solidFill>
              </a:rPr>
              <a:t>11             10            14               10            10            11               10             9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4341267" y="1307068"/>
            <a:ext cx="2288133" cy="369332"/>
            <a:chOff x="5136963" y="1600200"/>
            <a:chExt cx="2288133" cy="369332"/>
          </a:xfrm>
        </p:grpSpPr>
        <p:grpSp>
          <p:nvGrpSpPr>
            <p:cNvPr id="58" name="Group 57"/>
            <p:cNvGrpSpPr/>
            <p:nvPr/>
          </p:nvGrpSpPr>
          <p:grpSpPr>
            <a:xfrm>
              <a:off x="5136963" y="1676400"/>
              <a:ext cx="730437" cy="228600"/>
              <a:chOff x="3993963" y="5181600"/>
              <a:chExt cx="730437" cy="228600"/>
            </a:xfrm>
          </p:grpSpPr>
          <p:cxnSp>
            <p:nvCxnSpPr>
              <p:cNvPr id="55" name="Elbow Connector 54"/>
              <p:cNvCxnSpPr/>
              <p:nvPr/>
            </p:nvCxnSpPr>
            <p:spPr>
              <a:xfrm>
                <a:off x="4267200" y="5181600"/>
                <a:ext cx="457200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Elbow Connector 156"/>
              <p:cNvCxnSpPr/>
              <p:nvPr/>
            </p:nvCxnSpPr>
            <p:spPr>
              <a:xfrm rot="10800000" flipV="1">
                <a:off x="3993963" y="5181600"/>
                <a:ext cx="501837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TextBox 165"/>
            <p:cNvSpPr txBox="1"/>
            <p:nvPr/>
          </p:nvSpPr>
          <p:spPr>
            <a:xfrm>
              <a:off x="5943600" y="1600200"/>
              <a:ext cx="1481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Electric signal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927163" y="1905000"/>
            <a:ext cx="1644837" cy="1981200"/>
            <a:chOff x="2927163" y="1905000"/>
            <a:chExt cx="1644837" cy="1981200"/>
          </a:xfrm>
        </p:grpSpPr>
        <p:cxnSp>
          <p:nvCxnSpPr>
            <p:cNvPr id="6" name="Straight Connector 5"/>
            <p:cNvCxnSpPr>
              <a:stCxn id="140" idx="2"/>
              <a:endCxn id="121" idx="6"/>
            </p:cNvCxnSpPr>
            <p:nvPr/>
          </p:nvCxnSpPr>
          <p:spPr>
            <a:xfrm flipH="1">
              <a:off x="2971800" y="1905000"/>
              <a:ext cx="1600200" cy="60960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118" idx="1"/>
              <a:endCxn id="121" idx="5"/>
            </p:cNvCxnSpPr>
            <p:nvPr/>
          </p:nvCxnSpPr>
          <p:spPr>
            <a:xfrm flipH="1" flipV="1">
              <a:off x="2927163" y="2622363"/>
              <a:ext cx="775074" cy="546474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118" idx="3"/>
            </p:cNvCxnSpPr>
            <p:nvPr/>
          </p:nvCxnSpPr>
          <p:spPr>
            <a:xfrm flipH="1">
              <a:off x="3352801" y="3384363"/>
              <a:ext cx="349436" cy="50183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1564098" y="3581400"/>
            <a:ext cx="660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+3           +4                                                 +4            +3               +4         +5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52400" y="5345668"/>
            <a:ext cx="8046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/>
              <a:t>Delay</a:t>
            </a:r>
            <a:r>
              <a:rPr lang="en-US" dirty="0"/>
              <a:t>  </a:t>
            </a:r>
            <a:r>
              <a:rPr lang="en-US" b="1" dirty="0">
                <a:solidFill>
                  <a:srgbClr val="002060"/>
                </a:solidFill>
              </a:rPr>
              <a:t>14             14            14               14            14            14               14             14</a:t>
            </a:r>
          </a:p>
        </p:txBody>
      </p:sp>
      <p:sp>
        <p:nvSpPr>
          <p:cNvPr id="35" name="Down Arrow 34"/>
          <p:cNvSpPr/>
          <p:nvPr/>
        </p:nvSpPr>
        <p:spPr>
          <a:xfrm>
            <a:off x="3962400" y="4832866"/>
            <a:ext cx="1293843" cy="4249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553200" y="2514600"/>
            <a:ext cx="1752600" cy="1948934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4063260" y="3810000"/>
            <a:ext cx="412563" cy="44553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loud Callout 78"/>
          <p:cNvSpPr/>
          <p:nvPr/>
        </p:nvSpPr>
        <p:spPr>
          <a:xfrm>
            <a:off x="76200" y="987552"/>
            <a:ext cx="3048000" cy="1222248"/>
          </a:xfrm>
          <a:prstGeom prst="cloudCallout">
            <a:avLst>
              <a:gd name="adj1" fmla="val 36176"/>
              <a:gd name="adj2" fmla="val 8063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How to achieve 1</a:t>
            </a:r>
            <a:r>
              <a:rPr lang="en-US" sz="1600" baseline="30000" dirty="0">
                <a:solidFill>
                  <a:schemeClr val="tx1"/>
                </a:solidFill>
              </a:rPr>
              <a:t>st</a:t>
            </a:r>
            <a:r>
              <a:rPr lang="en-US" sz="1600" dirty="0">
                <a:solidFill>
                  <a:schemeClr val="tx1"/>
                </a:solidFill>
              </a:rPr>
              <a:t> Objective: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Synchronizing all paths  from the root?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124200" y="4572000"/>
            <a:ext cx="37632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ine Callout 2 9"/>
          <p:cNvSpPr/>
          <p:nvPr/>
        </p:nvSpPr>
        <p:spPr>
          <a:xfrm>
            <a:off x="4419601" y="2274332"/>
            <a:ext cx="1615982" cy="577334"/>
          </a:xfrm>
          <a:prstGeom prst="borderCallout2">
            <a:avLst>
              <a:gd name="adj1" fmla="val 48043"/>
              <a:gd name="adj2" fmla="val -856"/>
              <a:gd name="adj3" fmla="val 84878"/>
              <a:gd name="adj4" fmla="val -6533"/>
              <a:gd name="adj5" fmla="val 210215"/>
              <a:gd name="adj6" fmla="val -2521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How much enhancement is needed for this edge ?</a:t>
            </a:r>
          </a:p>
        </p:txBody>
      </p:sp>
      <p:sp>
        <p:nvSpPr>
          <p:cNvPr id="11" name="Down Ribbon 10"/>
          <p:cNvSpPr/>
          <p:nvPr/>
        </p:nvSpPr>
        <p:spPr>
          <a:xfrm>
            <a:off x="6692526" y="762000"/>
            <a:ext cx="2299074" cy="621269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+4</a:t>
            </a:r>
            <a:r>
              <a:rPr lang="en-US" sz="1400" dirty="0">
                <a:solidFill>
                  <a:schemeClr val="tx1"/>
                </a:solidFill>
              </a:rPr>
              <a:t> is necessary </a:t>
            </a:r>
          </a:p>
        </p:txBody>
      </p:sp>
      <p:sp>
        <p:nvSpPr>
          <p:cNvPr id="87" name="Cloud Callout 86"/>
          <p:cNvSpPr/>
          <p:nvPr/>
        </p:nvSpPr>
        <p:spPr>
          <a:xfrm>
            <a:off x="76200" y="1143000"/>
            <a:ext cx="3048000" cy="1222248"/>
          </a:xfrm>
          <a:prstGeom prst="cloudCallout">
            <a:avLst>
              <a:gd name="adj1" fmla="val 36176"/>
              <a:gd name="adj2" fmla="val 8063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What algorithm comes to your mind based on this inference ?</a:t>
            </a:r>
          </a:p>
        </p:txBody>
      </p:sp>
      <p:sp>
        <p:nvSpPr>
          <p:cNvPr id="88" name="Cloud Callout 87"/>
          <p:cNvSpPr/>
          <p:nvPr/>
        </p:nvSpPr>
        <p:spPr>
          <a:xfrm>
            <a:off x="4343400" y="5635752"/>
            <a:ext cx="3279714" cy="841248"/>
          </a:xfrm>
          <a:prstGeom prst="cloudCallout">
            <a:avLst>
              <a:gd name="adj1" fmla="val 36176"/>
              <a:gd name="adj2" fmla="val 8063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Is this the minimum delay enhancement 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31098" y="33528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+4</a:t>
            </a:r>
            <a:endParaRPr lang="en-US" dirty="0"/>
          </a:p>
        </p:txBody>
      </p:sp>
      <p:sp>
        <p:nvSpPr>
          <p:cNvPr id="89" name="Line Callout 2 88"/>
          <p:cNvSpPr/>
          <p:nvPr/>
        </p:nvSpPr>
        <p:spPr>
          <a:xfrm>
            <a:off x="6553200" y="1447800"/>
            <a:ext cx="1828800" cy="577334"/>
          </a:xfrm>
          <a:prstGeom prst="borderCallout2">
            <a:avLst>
              <a:gd name="adj1" fmla="val 96890"/>
              <a:gd name="adj2" fmla="val 54671"/>
              <a:gd name="adj3" fmla="val 145567"/>
              <a:gd name="adj4" fmla="val 54811"/>
              <a:gd name="adj5" fmla="val 185051"/>
              <a:gd name="adj6" fmla="val 5516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Spend some time on this portion to see if you can reduce the total delay ?</a:t>
            </a:r>
          </a:p>
        </p:txBody>
      </p:sp>
    </p:spTree>
    <p:extLst>
      <p:ext uri="{BB962C8B-B14F-4D97-AF65-F5344CB8AC3E}">
        <p14:creationId xmlns:p14="http://schemas.microsoft.com/office/powerpoint/2010/main" val="3966509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7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  <p:bldP spid="156" grpId="0"/>
      <p:bldP spid="85" grpId="0"/>
      <p:bldP spid="86" grpId="0"/>
      <p:bldP spid="35" grpId="0" animBg="1"/>
      <p:bldP spid="36" grpId="0" animBg="1"/>
      <p:bldP spid="78" grpId="0" animBg="1"/>
      <p:bldP spid="78" grpId="1" animBg="1"/>
      <p:bldP spid="79" grpId="0" animBg="1"/>
      <p:bldP spid="79" grpId="1" animBg="1"/>
      <p:bldP spid="10" grpId="0" animBg="1"/>
      <p:bldP spid="10" grpId="1" animBg="1"/>
      <p:bldP spid="11" grpId="0" animBg="1"/>
      <p:bldP spid="11" grpId="1" animBg="1"/>
      <p:bldP spid="87" grpId="0" animBg="1"/>
      <p:bldP spid="87" grpId="1" animBg="1"/>
      <p:bldP spid="88" grpId="0" animBg="1"/>
      <p:bldP spid="88" grpId="1" animBg="1"/>
      <p:bldP spid="13" grpId="0"/>
      <p:bldP spid="89" grpId="0" animBg="1"/>
      <p:bldP spid="8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Working on an Example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b="1" dirty="0"/>
              <a:t>Total delay enhancement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C00000"/>
                </a:solidFill>
              </a:rPr>
              <a:t>27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371600" y="1752600"/>
            <a:ext cx="6705600" cy="2438400"/>
            <a:chOff x="1371600" y="1752600"/>
            <a:chExt cx="6705600" cy="2438400"/>
          </a:xfrm>
        </p:grpSpPr>
        <p:cxnSp>
          <p:nvCxnSpPr>
            <p:cNvPr id="12" name="Straight Arrow Connector 11"/>
            <p:cNvCxnSpPr>
              <a:stCxn id="123" idx="2"/>
            </p:cNvCxnSpPr>
            <p:nvPr/>
          </p:nvCxnSpPr>
          <p:spPr>
            <a:xfrm flipH="1">
              <a:off x="2971800" y="19050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51816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5625728" y="2590800"/>
              <a:ext cx="1765672" cy="546474"/>
              <a:chOff x="1936565" y="2483037"/>
              <a:chExt cx="1765672" cy="546474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H="1">
                <a:off x="1936565" y="2483037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/>
            <p:nvPr/>
          </p:nvCxnSpPr>
          <p:spPr>
            <a:xfrm>
              <a:off x="4876800" y="19050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3528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1524000" y="3384363"/>
              <a:ext cx="882837" cy="546474"/>
              <a:chOff x="1524000" y="3308163"/>
              <a:chExt cx="882837" cy="546474"/>
            </a:xfrm>
          </p:grpSpPr>
          <p:cxnSp>
            <p:nvCxnSpPr>
              <p:cNvPr id="30" name="Straight Arrow Connector 29"/>
              <p:cNvCxnSpPr>
                <a:stCxn id="119" idx="3"/>
                <a:endCxn id="109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2057400" y="3352800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1968127" y="2590800"/>
              <a:ext cx="1765673" cy="546474"/>
              <a:chOff x="1936564" y="2546163"/>
              <a:chExt cx="1765673" cy="546474"/>
            </a:xfrm>
          </p:grpSpPr>
          <p:cxnSp>
            <p:nvCxnSpPr>
              <p:cNvPr id="33" name="Straight Arrow Connector 32"/>
              <p:cNvCxnSpPr/>
              <p:nvPr/>
            </p:nvCxnSpPr>
            <p:spPr>
              <a:xfrm flipH="1">
                <a:off x="1936564" y="2577726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21" idx="5"/>
                <a:endCxn id="118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1371600" y="3886200"/>
              <a:ext cx="6705600" cy="304800"/>
              <a:chOff x="1447800" y="4495800"/>
              <a:chExt cx="6705600" cy="304800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9" name="Oval 108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3" name="Group 112"/>
            <p:cNvGrpSpPr/>
            <p:nvPr/>
          </p:nvGrpSpPr>
          <p:grpSpPr>
            <a:xfrm>
              <a:off x="1828800" y="3124200"/>
              <a:ext cx="5715000" cy="304800"/>
              <a:chOff x="1524000" y="4495800"/>
              <a:chExt cx="5715000" cy="304800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8" name="Oval 117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0" name="Group 119"/>
            <p:cNvGrpSpPr/>
            <p:nvPr/>
          </p:nvGrpSpPr>
          <p:grpSpPr>
            <a:xfrm>
              <a:off x="2667000" y="2362200"/>
              <a:ext cx="4038600" cy="304800"/>
              <a:chOff x="3276600" y="4495800"/>
              <a:chExt cx="4038600" cy="304800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Oval 122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7086600" y="3384363"/>
              <a:ext cx="762000" cy="501837"/>
              <a:chOff x="1676400" y="3308163"/>
              <a:chExt cx="762000" cy="501837"/>
            </a:xfrm>
          </p:grpSpPr>
          <p:cxnSp>
            <p:nvCxnSpPr>
              <p:cNvPr id="125" name="Straight Arrow Connector 124"/>
              <p:cNvCxnSpPr/>
              <p:nvPr/>
            </p:nvCxnSpPr>
            <p:spPr>
              <a:xfrm flipH="1">
                <a:off x="1676400" y="3308163"/>
                <a:ext cx="197038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Oval 139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1527114" y="1905000"/>
            <a:ext cx="6397686" cy="1893332"/>
            <a:chOff x="1527114" y="1905000"/>
            <a:chExt cx="6397686" cy="1893332"/>
          </a:xfrm>
        </p:grpSpPr>
        <p:sp>
          <p:nvSpPr>
            <p:cNvPr id="142" name="TextBox 141"/>
            <p:cNvSpPr txBox="1"/>
            <p:nvPr/>
          </p:nvSpPr>
          <p:spPr>
            <a:xfrm>
              <a:off x="5638800" y="1905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508314" y="1916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7010400" y="2602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6231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209800" y="2590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276600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276600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5271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212914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038600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1847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791200" y="2602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5867400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69373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609600" y="4278868"/>
            <a:ext cx="748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Delay</a:t>
            </a:r>
            <a:r>
              <a:rPr lang="en-US" dirty="0"/>
              <a:t>  </a:t>
            </a:r>
            <a:r>
              <a:rPr lang="en-US" b="1" dirty="0">
                <a:solidFill>
                  <a:srgbClr val="002060"/>
                </a:solidFill>
              </a:rPr>
              <a:t>11             10            14               10            10            11               10             9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4341267" y="1307068"/>
            <a:ext cx="2288133" cy="369332"/>
            <a:chOff x="5136963" y="1600200"/>
            <a:chExt cx="2288133" cy="369332"/>
          </a:xfrm>
        </p:grpSpPr>
        <p:grpSp>
          <p:nvGrpSpPr>
            <p:cNvPr id="58" name="Group 57"/>
            <p:cNvGrpSpPr/>
            <p:nvPr/>
          </p:nvGrpSpPr>
          <p:grpSpPr>
            <a:xfrm>
              <a:off x="5136963" y="1676400"/>
              <a:ext cx="730437" cy="228600"/>
              <a:chOff x="3993963" y="5181600"/>
              <a:chExt cx="730437" cy="228600"/>
            </a:xfrm>
          </p:grpSpPr>
          <p:cxnSp>
            <p:nvCxnSpPr>
              <p:cNvPr id="55" name="Elbow Connector 54"/>
              <p:cNvCxnSpPr/>
              <p:nvPr/>
            </p:nvCxnSpPr>
            <p:spPr>
              <a:xfrm>
                <a:off x="4267200" y="5181600"/>
                <a:ext cx="457200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Elbow Connector 156"/>
              <p:cNvCxnSpPr/>
              <p:nvPr/>
            </p:nvCxnSpPr>
            <p:spPr>
              <a:xfrm rot="10800000" flipV="1">
                <a:off x="3993963" y="5181600"/>
                <a:ext cx="501837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TextBox 165"/>
            <p:cNvSpPr txBox="1"/>
            <p:nvPr/>
          </p:nvSpPr>
          <p:spPr>
            <a:xfrm>
              <a:off x="5943600" y="1600200"/>
              <a:ext cx="1481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Electric signal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927163" y="1905000"/>
            <a:ext cx="1644837" cy="1981200"/>
            <a:chOff x="2927163" y="1905000"/>
            <a:chExt cx="1644837" cy="1981200"/>
          </a:xfrm>
        </p:grpSpPr>
        <p:cxnSp>
          <p:nvCxnSpPr>
            <p:cNvPr id="6" name="Straight Connector 5"/>
            <p:cNvCxnSpPr>
              <a:stCxn id="140" idx="2"/>
              <a:endCxn id="121" idx="6"/>
            </p:cNvCxnSpPr>
            <p:nvPr/>
          </p:nvCxnSpPr>
          <p:spPr>
            <a:xfrm flipH="1">
              <a:off x="2971800" y="1905000"/>
              <a:ext cx="1600200" cy="60960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118" idx="1"/>
              <a:endCxn id="121" idx="5"/>
            </p:cNvCxnSpPr>
            <p:nvPr/>
          </p:nvCxnSpPr>
          <p:spPr>
            <a:xfrm flipH="1" flipV="1">
              <a:off x="2927163" y="2622363"/>
              <a:ext cx="775074" cy="546474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118" idx="3"/>
            </p:cNvCxnSpPr>
            <p:nvPr/>
          </p:nvCxnSpPr>
          <p:spPr>
            <a:xfrm flipH="1">
              <a:off x="3352801" y="3384363"/>
              <a:ext cx="349436" cy="50183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1564098" y="3581400"/>
            <a:ext cx="660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+3           +4                               +4              +4            +3                           +1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52400" y="5345668"/>
            <a:ext cx="8046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/>
              <a:t>Delay</a:t>
            </a:r>
            <a:r>
              <a:rPr lang="en-US" dirty="0"/>
              <a:t>  </a:t>
            </a:r>
            <a:r>
              <a:rPr lang="en-US" b="1" dirty="0">
                <a:solidFill>
                  <a:srgbClr val="002060"/>
                </a:solidFill>
              </a:rPr>
              <a:t>14             14            14               14            14            14               14             14</a:t>
            </a:r>
          </a:p>
        </p:txBody>
      </p:sp>
      <p:sp>
        <p:nvSpPr>
          <p:cNvPr id="35" name="Down Arrow 34"/>
          <p:cNvSpPr/>
          <p:nvPr/>
        </p:nvSpPr>
        <p:spPr>
          <a:xfrm>
            <a:off x="3962400" y="4832866"/>
            <a:ext cx="1293843" cy="4249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62800" y="25908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05200" y="5943600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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  </a:t>
            </a:r>
            <a:r>
              <a:rPr lang="en-US" sz="2400" dirty="0">
                <a:solidFill>
                  <a:srgbClr val="C00000"/>
                </a:solidFill>
                <a:sym typeface="Wingdings" pitchFamily="2" charset="2"/>
              </a:rPr>
              <a:t>23</a:t>
            </a:r>
            <a:endParaRPr lang="en-US" sz="2400" dirty="0"/>
          </a:p>
        </p:txBody>
      </p:sp>
      <p:sp>
        <p:nvSpPr>
          <p:cNvPr id="79" name="Cloud Callout 78"/>
          <p:cNvSpPr/>
          <p:nvPr/>
        </p:nvSpPr>
        <p:spPr>
          <a:xfrm>
            <a:off x="76200" y="1143000"/>
            <a:ext cx="3048000" cy="1222248"/>
          </a:xfrm>
          <a:prstGeom prst="cloudCallout">
            <a:avLst>
              <a:gd name="adj1" fmla="val 36176"/>
              <a:gd name="adj2" fmla="val 8063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What algorithm comes to your mind based on this inference ?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7EF88BE-7CD9-D48F-9785-2B6F47B46E21}"/>
              </a:ext>
            </a:extLst>
          </p:cNvPr>
          <p:cNvSpPr/>
          <p:nvPr/>
        </p:nvSpPr>
        <p:spPr>
          <a:xfrm>
            <a:off x="7675932" y="3593068"/>
            <a:ext cx="412563" cy="445532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036EFF8-AFDD-B0F1-00E1-F97389F59B2C}"/>
                  </a:ext>
                </a:extLst>
              </p:cNvPr>
              <p:cNvSpPr txBox="1"/>
              <p:nvPr/>
            </p:nvSpPr>
            <p:spPr>
              <a:xfrm>
                <a:off x="7531047" y="3071336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036EFF8-AFDD-B0F1-00E1-F97389F59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1047" y="3071336"/>
                <a:ext cx="38664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Down Ribbon 10">
                <a:extLst>
                  <a:ext uri="{FF2B5EF4-FFF2-40B4-BE49-F238E27FC236}">
                    <a16:creationId xmlns:a16="http://schemas.microsoft.com/office/drawing/2014/main" id="{1498FFB3-8E0A-9FDD-F4E9-D511158B4F31}"/>
                  </a:ext>
                </a:extLst>
              </p:cNvPr>
              <p:cNvSpPr/>
              <p:nvPr/>
            </p:nvSpPr>
            <p:spPr>
              <a:xfrm>
                <a:off x="6844926" y="1704355"/>
                <a:ext cx="2299074" cy="621269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C00000"/>
                    </a:solidFill>
                  </a:rPr>
                  <a:t>+1</a:t>
                </a:r>
                <a:r>
                  <a:rPr lang="en-US" sz="1400" dirty="0">
                    <a:solidFill>
                      <a:schemeClr val="tx1"/>
                    </a:solidFill>
                  </a:rPr>
                  <a:t> is necessary for </a:t>
                </a:r>
                <a14:m>
                  <m:oMath xmlns:m="http://schemas.openxmlformats.org/officeDocument/2006/math">
                    <m:r>
                      <a:rPr lang="en-US" sz="14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13" name="Down Ribbon 10">
                <a:extLst>
                  <a:ext uri="{FF2B5EF4-FFF2-40B4-BE49-F238E27FC236}">
                    <a16:creationId xmlns:a16="http://schemas.microsoft.com/office/drawing/2014/main" id="{1498FFB3-8E0A-9FDD-F4E9-D511158B4F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926" y="1704355"/>
                <a:ext cx="2299074" cy="621269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F2E3D920-A557-67C6-52B9-7301E1317813}"/>
              </a:ext>
            </a:extLst>
          </p:cNvPr>
          <p:cNvSpPr/>
          <p:nvPr/>
        </p:nvSpPr>
        <p:spPr>
          <a:xfrm>
            <a:off x="4246932" y="3565113"/>
            <a:ext cx="412563" cy="445532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5718B06-52E0-F522-D1FB-CC8D831D6343}"/>
                  </a:ext>
                </a:extLst>
              </p:cNvPr>
              <p:cNvSpPr txBox="1"/>
              <p:nvPr/>
            </p:nvSpPr>
            <p:spPr>
              <a:xfrm>
                <a:off x="3890326" y="30596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5718B06-52E0-F522-D1FB-CC8D831D6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326" y="3059668"/>
                <a:ext cx="37542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Down Ribbon 10">
                <a:extLst>
                  <a:ext uri="{FF2B5EF4-FFF2-40B4-BE49-F238E27FC236}">
                    <a16:creationId xmlns:a16="http://schemas.microsoft.com/office/drawing/2014/main" id="{361BD36E-9F62-E91F-ACF6-58A4F3B722A1}"/>
                  </a:ext>
                </a:extLst>
              </p:cNvPr>
              <p:cNvSpPr/>
              <p:nvPr/>
            </p:nvSpPr>
            <p:spPr>
              <a:xfrm>
                <a:off x="3415926" y="1676400"/>
                <a:ext cx="2984874" cy="705695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Recall from the past slide </a:t>
                </a:r>
                <a:r>
                  <a:rPr lang="en-US" sz="1400" dirty="0">
                    <a:solidFill>
                      <a:srgbClr val="C00000"/>
                    </a:solidFill>
                  </a:rPr>
                  <a:t> +4</a:t>
                </a:r>
                <a:r>
                  <a:rPr lang="en-US" sz="1400" dirty="0">
                    <a:solidFill>
                      <a:schemeClr val="tx1"/>
                    </a:solidFill>
                  </a:rPr>
                  <a:t> is necessary for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26" name="Down Ribbon 10">
                <a:extLst>
                  <a:ext uri="{FF2B5EF4-FFF2-40B4-BE49-F238E27FC236}">
                    <a16:creationId xmlns:a16="http://schemas.microsoft.com/office/drawing/2014/main" id="{361BD36E-9F62-E91F-ACF6-58A4F3B722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926" y="1676400"/>
                <a:ext cx="2984874" cy="705695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>
                <a:blip r:embed="rId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6913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79" grpId="0" animBg="1"/>
      <p:bldP spid="79" grpId="1" animBg="1"/>
      <p:bldP spid="10" grpId="0" animBg="1"/>
      <p:bldP spid="10" grpId="1" animBg="1"/>
      <p:bldP spid="11" grpId="0"/>
      <p:bldP spid="13" grpId="0" animBg="1"/>
      <p:bldP spid="13" grpId="1" animBg="1"/>
      <p:bldP spid="14" grpId="0" animBg="1"/>
      <p:bldP spid="14" grpId="1" animBg="1"/>
      <p:bldP spid="15" grpId="0"/>
      <p:bldP spid="26" grpId="0" animBg="1"/>
      <p:bldP spid="26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Toward designing an algorithm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Total delay enhancement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C00000"/>
                </a:solidFill>
              </a:rPr>
              <a:t>14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371600" y="1752600"/>
            <a:ext cx="6705600" cy="2438400"/>
            <a:chOff x="1371600" y="1752600"/>
            <a:chExt cx="6705600" cy="2438400"/>
          </a:xfrm>
        </p:grpSpPr>
        <p:cxnSp>
          <p:nvCxnSpPr>
            <p:cNvPr id="12" name="Straight Arrow Connector 11"/>
            <p:cNvCxnSpPr>
              <a:stCxn id="123" idx="2"/>
            </p:cNvCxnSpPr>
            <p:nvPr/>
          </p:nvCxnSpPr>
          <p:spPr>
            <a:xfrm flipH="1">
              <a:off x="2971800" y="19050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51816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5625728" y="2590800"/>
              <a:ext cx="1765672" cy="546474"/>
              <a:chOff x="1936565" y="2483037"/>
              <a:chExt cx="1765672" cy="546474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H="1">
                <a:off x="1936565" y="2483037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/>
            <p:nvPr/>
          </p:nvCxnSpPr>
          <p:spPr>
            <a:xfrm>
              <a:off x="4876800" y="19050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3528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1524000" y="3384363"/>
              <a:ext cx="882837" cy="546474"/>
              <a:chOff x="1524000" y="3308163"/>
              <a:chExt cx="882837" cy="546474"/>
            </a:xfrm>
          </p:grpSpPr>
          <p:cxnSp>
            <p:nvCxnSpPr>
              <p:cNvPr id="30" name="Straight Arrow Connector 29"/>
              <p:cNvCxnSpPr>
                <a:stCxn id="119" idx="3"/>
                <a:endCxn id="109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2057400" y="3352800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1968127" y="2590800"/>
              <a:ext cx="1765673" cy="546474"/>
              <a:chOff x="1936564" y="2546163"/>
              <a:chExt cx="1765673" cy="546474"/>
            </a:xfrm>
          </p:grpSpPr>
          <p:cxnSp>
            <p:nvCxnSpPr>
              <p:cNvPr id="33" name="Straight Arrow Connector 32"/>
              <p:cNvCxnSpPr/>
              <p:nvPr/>
            </p:nvCxnSpPr>
            <p:spPr>
              <a:xfrm flipH="1">
                <a:off x="1936564" y="2577726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21" idx="5"/>
                <a:endCxn id="118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1371600" y="3886200"/>
              <a:ext cx="6705600" cy="304800"/>
              <a:chOff x="1447800" y="4495800"/>
              <a:chExt cx="6705600" cy="304800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9" name="Oval 108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3" name="Group 112"/>
            <p:cNvGrpSpPr/>
            <p:nvPr/>
          </p:nvGrpSpPr>
          <p:grpSpPr>
            <a:xfrm>
              <a:off x="1828800" y="3124200"/>
              <a:ext cx="5715000" cy="304800"/>
              <a:chOff x="1524000" y="4495800"/>
              <a:chExt cx="5715000" cy="304800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8" name="Oval 117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0" name="Group 119"/>
            <p:cNvGrpSpPr/>
            <p:nvPr/>
          </p:nvGrpSpPr>
          <p:grpSpPr>
            <a:xfrm>
              <a:off x="2667000" y="2362200"/>
              <a:ext cx="4038600" cy="304800"/>
              <a:chOff x="3276600" y="4495800"/>
              <a:chExt cx="4038600" cy="304800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Oval 122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7086600" y="3384363"/>
              <a:ext cx="762000" cy="501837"/>
              <a:chOff x="1676400" y="3308163"/>
              <a:chExt cx="762000" cy="501837"/>
            </a:xfrm>
          </p:grpSpPr>
          <p:cxnSp>
            <p:nvCxnSpPr>
              <p:cNvPr id="125" name="Straight Arrow Connector 124"/>
              <p:cNvCxnSpPr/>
              <p:nvPr/>
            </p:nvCxnSpPr>
            <p:spPr>
              <a:xfrm flipH="1">
                <a:off x="1676400" y="3308163"/>
                <a:ext cx="197038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Oval 139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1527114" y="1905000"/>
            <a:ext cx="6397686" cy="1893332"/>
            <a:chOff x="1527114" y="1905000"/>
            <a:chExt cx="6397686" cy="1893332"/>
          </a:xfrm>
        </p:grpSpPr>
        <p:sp>
          <p:nvSpPr>
            <p:cNvPr id="142" name="TextBox 141"/>
            <p:cNvSpPr txBox="1"/>
            <p:nvPr/>
          </p:nvSpPr>
          <p:spPr>
            <a:xfrm>
              <a:off x="5638800" y="1905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508314" y="1916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7010400" y="2602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6231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209800" y="2590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276600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276600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5271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212914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038600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1847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791200" y="2602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5867400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69373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609600" y="4278868"/>
            <a:ext cx="748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Delay</a:t>
            </a:r>
            <a:r>
              <a:rPr lang="en-US" dirty="0"/>
              <a:t>  </a:t>
            </a:r>
            <a:r>
              <a:rPr lang="en-US" b="1" dirty="0">
                <a:solidFill>
                  <a:srgbClr val="002060"/>
                </a:solidFill>
              </a:rPr>
              <a:t>11             10            14               10            10            11               10             9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4341267" y="1307068"/>
            <a:ext cx="2288133" cy="369332"/>
            <a:chOff x="5136963" y="1600200"/>
            <a:chExt cx="2288133" cy="369332"/>
          </a:xfrm>
        </p:grpSpPr>
        <p:grpSp>
          <p:nvGrpSpPr>
            <p:cNvPr id="58" name="Group 57"/>
            <p:cNvGrpSpPr/>
            <p:nvPr/>
          </p:nvGrpSpPr>
          <p:grpSpPr>
            <a:xfrm>
              <a:off x="5136963" y="1676400"/>
              <a:ext cx="730437" cy="228600"/>
              <a:chOff x="3993963" y="5181600"/>
              <a:chExt cx="730437" cy="228600"/>
            </a:xfrm>
          </p:grpSpPr>
          <p:cxnSp>
            <p:nvCxnSpPr>
              <p:cNvPr id="55" name="Elbow Connector 54"/>
              <p:cNvCxnSpPr/>
              <p:nvPr/>
            </p:nvCxnSpPr>
            <p:spPr>
              <a:xfrm>
                <a:off x="4267200" y="5181600"/>
                <a:ext cx="457200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Elbow Connector 156"/>
              <p:cNvCxnSpPr/>
              <p:nvPr/>
            </p:nvCxnSpPr>
            <p:spPr>
              <a:xfrm rot="10800000" flipV="1">
                <a:off x="3993963" y="5181600"/>
                <a:ext cx="501837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TextBox 165"/>
            <p:cNvSpPr txBox="1"/>
            <p:nvPr/>
          </p:nvSpPr>
          <p:spPr>
            <a:xfrm>
              <a:off x="5943600" y="1600200"/>
              <a:ext cx="1481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Electric signal</a:t>
              </a: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7812498" y="33644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+1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297898" y="33644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+1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154898" y="33528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+4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2362200" y="34290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+1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2362200" y="26024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+3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5831298" y="19050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+3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7239000" y="26024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+1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7656102" y="4279650"/>
            <a:ext cx="41870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10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953000" y="4278868"/>
            <a:ext cx="41870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11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038600" y="4267200"/>
            <a:ext cx="41870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14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248296" y="4267200"/>
            <a:ext cx="41870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11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7696200" y="4267200"/>
            <a:ext cx="41870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11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820296" y="4267200"/>
            <a:ext cx="41870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11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248296" y="4267200"/>
            <a:ext cx="41870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14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295400" y="4267200"/>
            <a:ext cx="41870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14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916616" y="4267200"/>
            <a:ext cx="323678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14            14               14             14</a:t>
            </a:r>
          </a:p>
        </p:txBody>
      </p:sp>
      <p:sp>
        <p:nvSpPr>
          <p:cNvPr id="5" name="Right Arrow 4"/>
          <p:cNvSpPr/>
          <p:nvPr/>
        </p:nvSpPr>
        <p:spPr>
          <a:xfrm>
            <a:off x="415070" y="3426042"/>
            <a:ext cx="978408" cy="48463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ight Arrow 95"/>
          <p:cNvSpPr/>
          <p:nvPr/>
        </p:nvSpPr>
        <p:spPr>
          <a:xfrm>
            <a:off x="1112582" y="2587032"/>
            <a:ext cx="978408" cy="48463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ight Arrow 96"/>
          <p:cNvSpPr/>
          <p:nvPr/>
        </p:nvSpPr>
        <p:spPr>
          <a:xfrm>
            <a:off x="2514887" y="1797600"/>
            <a:ext cx="978408" cy="48463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8A0A42A-7099-3973-3976-1E3A5D6B02AD}"/>
              </a:ext>
            </a:extLst>
          </p:cNvPr>
          <p:cNvSpPr/>
          <p:nvPr/>
        </p:nvSpPr>
        <p:spPr>
          <a:xfrm>
            <a:off x="7184723" y="3048000"/>
            <a:ext cx="412563" cy="44553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99D2570-7C6F-08BA-B7F0-721EC53B4CA9}"/>
              </a:ext>
            </a:extLst>
          </p:cNvPr>
          <p:cNvSpPr/>
          <p:nvPr/>
        </p:nvSpPr>
        <p:spPr>
          <a:xfrm>
            <a:off x="5423274" y="3055461"/>
            <a:ext cx="412563" cy="44553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3A485ED-6002-A5A5-277C-14242D38FCAB}"/>
              </a:ext>
            </a:extLst>
          </p:cNvPr>
          <p:cNvSpPr/>
          <p:nvPr/>
        </p:nvSpPr>
        <p:spPr>
          <a:xfrm>
            <a:off x="3598898" y="3059668"/>
            <a:ext cx="412563" cy="44553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DB49B5C-E7A2-3C46-0A8F-9892CDD0C237}"/>
              </a:ext>
            </a:extLst>
          </p:cNvPr>
          <p:cNvSpPr/>
          <p:nvPr/>
        </p:nvSpPr>
        <p:spPr>
          <a:xfrm>
            <a:off x="1767111" y="3055461"/>
            <a:ext cx="412563" cy="44553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1C6DECF-F6C2-05D6-5F8F-DEB75C72EA23}"/>
              </a:ext>
            </a:extLst>
          </p:cNvPr>
          <p:cNvSpPr/>
          <p:nvPr/>
        </p:nvSpPr>
        <p:spPr>
          <a:xfrm>
            <a:off x="6334749" y="2292826"/>
            <a:ext cx="412563" cy="44553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50BD141-DF02-0DA4-09A7-28DE5044AC29}"/>
              </a:ext>
            </a:extLst>
          </p:cNvPr>
          <p:cNvSpPr/>
          <p:nvPr/>
        </p:nvSpPr>
        <p:spPr>
          <a:xfrm>
            <a:off x="2601437" y="2303893"/>
            <a:ext cx="412563" cy="44553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20C393-11A5-7CAC-875D-3E84B7B7670D}"/>
              </a:ext>
            </a:extLst>
          </p:cNvPr>
          <p:cNvSpPr/>
          <p:nvPr/>
        </p:nvSpPr>
        <p:spPr>
          <a:xfrm>
            <a:off x="4529800" y="1670566"/>
            <a:ext cx="412563" cy="44553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AEEE2D-3655-E8A7-B9C7-73E272C239EC}"/>
              </a:ext>
            </a:extLst>
          </p:cNvPr>
          <p:cNvSpPr txBox="1"/>
          <p:nvPr/>
        </p:nvSpPr>
        <p:spPr>
          <a:xfrm>
            <a:off x="-35372" y="5016394"/>
            <a:ext cx="3388172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For nodes just above the leaf level</a:t>
            </a:r>
            <a:endParaRPr lang="en-IN" dirty="0"/>
          </a:p>
        </p:txBody>
      </p:sp>
      <p:sp>
        <p:nvSpPr>
          <p:cNvPr id="26" name="Cloud Callout 78">
            <a:extLst>
              <a:ext uri="{FF2B5EF4-FFF2-40B4-BE49-F238E27FC236}">
                <a16:creationId xmlns:a16="http://schemas.microsoft.com/office/drawing/2014/main" id="{4AF65449-2F34-5E84-9FB3-01D88E1876C7}"/>
              </a:ext>
            </a:extLst>
          </p:cNvPr>
          <p:cNvSpPr/>
          <p:nvPr/>
        </p:nvSpPr>
        <p:spPr>
          <a:xfrm>
            <a:off x="5867400" y="4984172"/>
            <a:ext cx="3276600" cy="900730"/>
          </a:xfrm>
          <a:prstGeom prst="cloudCallout">
            <a:avLst>
              <a:gd name="adj1" fmla="val 36176"/>
              <a:gd name="adj2" fmla="val 8063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What about the nodes at higher levels ?</a:t>
            </a:r>
          </a:p>
        </p:txBody>
      </p:sp>
      <p:sp>
        <p:nvSpPr>
          <p:cNvPr id="27" name="Down Ribbon 10">
            <a:extLst>
              <a:ext uri="{FF2B5EF4-FFF2-40B4-BE49-F238E27FC236}">
                <a16:creationId xmlns:a16="http://schemas.microsoft.com/office/drawing/2014/main" id="{194ED484-004C-B1D6-BCDF-A9306F3436FA}"/>
              </a:ext>
            </a:extLst>
          </p:cNvPr>
          <p:cNvSpPr/>
          <p:nvPr/>
        </p:nvSpPr>
        <p:spPr>
          <a:xfrm>
            <a:off x="2718576" y="5402739"/>
            <a:ext cx="3374310" cy="674353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All this enhancement was absolutely necessary.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71FA908-D5CE-5852-ACED-3AAC6CCAA50A}"/>
              </a:ext>
            </a:extLst>
          </p:cNvPr>
          <p:cNvSpPr txBox="1"/>
          <p:nvPr/>
        </p:nvSpPr>
        <p:spPr>
          <a:xfrm>
            <a:off x="-35372" y="5069626"/>
            <a:ext cx="5798382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Inspired by the processing done at the lower levels, </a:t>
            </a:r>
          </a:p>
          <a:p>
            <a:r>
              <a:rPr lang="en-US" dirty="0"/>
              <a:t>the following seems to be the way to process higher nodes.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244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2" grpId="0" build="p"/>
      <p:bldP spid="79" grpId="0"/>
      <p:bldP spid="80" grpId="0"/>
      <p:bldP spid="82" grpId="0"/>
      <p:bldP spid="83" grpId="0"/>
      <p:bldP spid="84" grpId="0"/>
      <p:bldP spid="87" grpId="0"/>
      <p:bldP spid="88" grpId="0"/>
      <p:bldP spid="85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86" grpId="0" animBg="1"/>
      <p:bldP spid="5" grpId="0" animBg="1"/>
      <p:bldP spid="96" grpId="0" animBg="1"/>
      <p:bldP spid="97" grpId="0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26" grpId="0" animBg="1"/>
      <p:bldP spid="27" grpId="0" animBg="1"/>
      <p:bldP spid="27" grpId="1" animBg="1"/>
      <p:bldP spid="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Overview</a:t>
            </a:r>
            <a:r>
              <a:rPr lang="en-US" sz="3600" b="1" dirty="0"/>
              <a:t> of the proposed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5240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Process the nodes in bottom up order.</a:t>
                </a:r>
              </a:p>
              <a:p>
                <a:pPr marL="0" indent="0">
                  <a:buNone/>
                </a:pPr>
                <a:r>
                  <a:rPr lang="en-US" sz="2000" dirty="0"/>
                  <a:t>A non-leaf node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processed as follows:</a:t>
                </a:r>
              </a:p>
              <a:p>
                <a:pPr marL="0" indent="0">
                  <a:buNone/>
                </a:pPr>
                <a:endParaRPr lang="en-US" sz="2000" i="1" dirty="0"/>
              </a:p>
              <a:p>
                <a:r>
                  <a:rPr lang="en-US" sz="2000" i="1" dirty="0"/>
                  <a:t>Compute the max-delay path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i="1" dirty="0"/>
                  <a:t> to a leaf node lying in its left </a:t>
                </a:r>
                <a:r>
                  <a:rPr lang="en-US" sz="2000" i="1" dirty="0" err="1"/>
                  <a:t>subtree</a:t>
                </a:r>
                <a:r>
                  <a:rPr lang="en-US" sz="2000" i="1" dirty="0"/>
                  <a:t>.</a:t>
                </a:r>
              </a:p>
              <a:p>
                <a:endParaRPr lang="en-US" sz="2000" i="1" dirty="0"/>
              </a:p>
              <a:p>
                <a:r>
                  <a:rPr lang="en-US" sz="2000" i="1" dirty="0"/>
                  <a:t>Compute the max-delay path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i="1" dirty="0"/>
                  <a:t> to a leaf node lying in its right </a:t>
                </a:r>
                <a:r>
                  <a:rPr lang="en-US" sz="2000" i="1" dirty="0" err="1"/>
                  <a:t>subtree</a:t>
                </a:r>
                <a:r>
                  <a:rPr lang="en-US" sz="2000" i="1" dirty="0"/>
                  <a:t>.</a:t>
                </a:r>
              </a:p>
              <a:p>
                <a:pPr marL="0" indent="0">
                  <a:buNone/>
                </a:pPr>
                <a:endParaRPr lang="en-US" sz="2000" i="1" dirty="0"/>
              </a:p>
              <a:p>
                <a:pPr marL="0" indent="0">
                  <a:buNone/>
                </a:pPr>
                <a:r>
                  <a:rPr lang="en-US" sz="2000" i="1" dirty="0"/>
                  <a:t>If the two delays differ, </a:t>
                </a:r>
              </a:p>
              <a:p>
                <a:pPr marL="0" indent="0">
                  <a:buNone/>
                </a:pPr>
                <a:r>
                  <a:rPr lang="en-US" sz="2000" i="1" dirty="0"/>
                  <a:t>                                           “enhance the delay of one of its edges accordingly”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524000"/>
                <a:ext cx="8458200" cy="4525963"/>
              </a:xfrm>
              <a:blipFill>
                <a:blip r:embed="rId2"/>
                <a:stretch>
                  <a:fillRect l="-793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2895600" y="4800600"/>
            <a:ext cx="4876800" cy="849869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 need to describe this step more formally. </a:t>
            </a:r>
            <a:r>
              <a:rPr lang="en-US" sz="1400" dirty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57600" y="2552700"/>
            <a:ext cx="47244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67125" y="3352800"/>
            <a:ext cx="47244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43600" y="3390900"/>
            <a:ext cx="47244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43600" y="2514600"/>
            <a:ext cx="47244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8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5" grpId="1" animBg="1"/>
      <p:bldP spid="6" grpId="0" animBg="1"/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838200" y="2272926"/>
            <a:ext cx="3048000" cy="4204074"/>
            <a:chOff x="838200" y="2272926"/>
            <a:chExt cx="3048000" cy="4204074"/>
          </a:xfrm>
        </p:grpSpPr>
        <p:grpSp>
          <p:nvGrpSpPr>
            <p:cNvPr id="42" name="Group 41"/>
            <p:cNvGrpSpPr/>
            <p:nvPr/>
          </p:nvGrpSpPr>
          <p:grpSpPr>
            <a:xfrm>
              <a:off x="838200" y="2272926"/>
              <a:ext cx="3048000" cy="4204074"/>
              <a:chOff x="838200" y="2272926"/>
              <a:chExt cx="3048000" cy="4204074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1219200" y="2272926"/>
                <a:ext cx="2209800" cy="1747185"/>
                <a:chOff x="1219200" y="2272926"/>
                <a:chExt cx="2209800" cy="1747185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2222873" y="2958726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" name="Straight Arrow Connector 5"/>
                <p:cNvCxnSpPr/>
                <p:nvPr/>
              </p:nvCxnSpPr>
              <p:spPr>
                <a:xfrm flipH="1">
                  <a:off x="1219200" y="3200400"/>
                  <a:ext cx="1003674" cy="819711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/>
                <p:cNvCxnSpPr/>
                <p:nvPr/>
              </p:nvCxnSpPr>
              <p:spPr>
                <a:xfrm>
                  <a:off x="2514599" y="3187326"/>
                  <a:ext cx="914401" cy="7750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2375273" y="2272926"/>
                  <a:ext cx="0" cy="6858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Isosceles Triangle 37"/>
              <p:cNvSpPr/>
              <p:nvPr/>
            </p:nvSpPr>
            <p:spPr>
              <a:xfrm>
                <a:off x="838200" y="4038600"/>
                <a:ext cx="914400" cy="24384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>
                <a:off x="2883723" y="3962400"/>
                <a:ext cx="1002477" cy="25146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2514600" y="2895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u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200" b="1" dirty="0"/>
          </a:p>
        </p:txBody>
      </p:sp>
      <p:sp>
        <p:nvSpPr>
          <p:cNvPr id="55" name="Content Placeholder 5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ontent Placeholder 5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380039" y="1600200"/>
                <a:ext cx="4687761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For each non-leaf node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b="1" i="1" dirty="0">
                    <a:solidFill>
                      <a:srgbClr val="7030A0"/>
                    </a:solidFill>
                    <a:latin typeface="Cambria Math"/>
                  </a:rPr>
                  <a:t> </a:t>
                </a:r>
                <a:r>
                  <a:rPr lang="en-US" sz="1800" dirty="0"/>
                  <a:t> do the following:</a:t>
                </a:r>
                <a:endParaRPr lang="en-US" sz="1800" b="1" i="1" dirty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: max delay along any leftward path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: max delay along any rightward path</a:t>
                </a:r>
              </a:p>
              <a:p>
                <a:pPr marL="0" indent="0">
                  <a:buNone/>
                </a:pPr>
                <a:r>
                  <a:rPr lang="en-US" sz="1800" dirty="0"/>
                  <a:t>If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sz="1800" b="1" i="1" dirty="0" smtClean="0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) </a:t>
                </a:r>
              </a:p>
              <a:p>
                <a:pPr marL="0" indent="0">
                  <a:buNone/>
                </a:pPr>
                <a:r>
                  <a:rPr lang="en-US" sz="1800" dirty="0"/>
                  <a:t> increase delay of </a:t>
                </a:r>
                <a:r>
                  <a:rPr lang="en-US" sz="1800" b="1" dirty="0"/>
                  <a:t>right edge </a:t>
                </a:r>
                <a:r>
                  <a:rPr lang="en-US" sz="1800" dirty="0"/>
                  <a:t>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d>
                      <m:dPr>
                        <m:ctrlPr>
                          <a:rPr lang="en-US" sz="1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sz="1800" b="1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dirty="0"/>
                  <a:t>Else</a:t>
                </a:r>
              </a:p>
              <a:p>
                <a:pPr marL="0" indent="0">
                  <a:buNone/>
                </a:pPr>
                <a:r>
                  <a:rPr lang="en-US" sz="1800" dirty="0"/>
                  <a:t> increase delay of </a:t>
                </a:r>
                <a:r>
                  <a:rPr lang="en-US" sz="1800" b="1" dirty="0"/>
                  <a:t>left edge </a:t>
                </a:r>
                <a:r>
                  <a:rPr lang="en-US" sz="1800" dirty="0"/>
                  <a:t>by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sz="1800" b="1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56" name="Content Placeholder 5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380039" y="1600200"/>
                <a:ext cx="4687761" cy="4525963"/>
              </a:xfrm>
              <a:blipFill rotWithShape="1">
                <a:blip r:embed="rId2"/>
                <a:stretch>
                  <a:fillRect l="-1170" t="-943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588144" y="2373868"/>
            <a:ext cx="1625916" cy="1195864"/>
            <a:chOff x="1588144" y="2373868"/>
            <a:chExt cx="1625916" cy="11958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2819400" y="3200400"/>
                  <a:ext cx="39466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𝜷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3200400"/>
                  <a:ext cx="39466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187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1588144" y="3200400"/>
                  <a:ext cx="3930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8144" y="3200400"/>
                  <a:ext cx="39305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2348540" y="2373868"/>
                  <a:ext cx="37702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𝜸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8540" y="2373868"/>
                  <a:ext cx="37702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58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/>
          <p:cNvGrpSpPr/>
          <p:nvPr/>
        </p:nvGrpSpPr>
        <p:grpSpPr>
          <a:xfrm>
            <a:off x="1255411" y="3218889"/>
            <a:ext cx="1012099" cy="3258111"/>
            <a:chOff x="1255411" y="3218889"/>
            <a:chExt cx="1012099" cy="3258111"/>
          </a:xfrm>
        </p:grpSpPr>
        <p:cxnSp>
          <p:nvCxnSpPr>
            <p:cNvPr id="10" name="Straight Connector 9"/>
            <p:cNvCxnSpPr>
              <a:stCxn id="5" idx="3"/>
            </p:cNvCxnSpPr>
            <p:nvPr/>
          </p:nvCxnSpPr>
          <p:spPr>
            <a:xfrm flipH="1">
              <a:off x="1257300" y="3218889"/>
              <a:ext cx="1010210" cy="81971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 12"/>
            <p:cNvSpPr/>
            <p:nvPr/>
          </p:nvSpPr>
          <p:spPr>
            <a:xfrm>
              <a:off x="1255411" y="4049486"/>
              <a:ext cx="268589" cy="2427514"/>
            </a:xfrm>
            <a:custGeom>
              <a:avLst/>
              <a:gdLst>
                <a:gd name="connsiteX0" fmla="*/ 7332 w 84413"/>
                <a:gd name="connsiteY0" fmla="*/ 0 h 914400"/>
                <a:gd name="connsiteX1" fmla="*/ 7332 w 84413"/>
                <a:gd name="connsiteY1" fmla="*/ 293914 h 914400"/>
                <a:gd name="connsiteX2" fmla="*/ 83532 w 84413"/>
                <a:gd name="connsiteY2" fmla="*/ 620485 h 914400"/>
                <a:gd name="connsiteX3" fmla="*/ 50875 w 84413"/>
                <a:gd name="connsiteY3" fmla="*/ 914400 h 914400"/>
                <a:gd name="connsiteX4" fmla="*/ 50875 w 84413"/>
                <a:gd name="connsiteY4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413" h="914400">
                  <a:moveTo>
                    <a:pt x="7332" y="0"/>
                  </a:moveTo>
                  <a:cubicBezTo>
                    <a:pt x="982" y="95250"/>
                    <a:pt x="-5368" y="190500"/>
                    <a:pt x="7332" y="293914"/>
                  </a:cubicBezTo>
                  <a:cubicBezTo>
                    <a:pt x="20032" y="397328"/>
                    <a:pt x="76275" y="517071"/>
                    <a:pt x="83532" y="620485"/>
                  </a:cubicBezTo>
                  <a:cubicBezTo>
                    <a:pt x="90789" y="723899"/>
                    <a:pt x="50875" y="914400"/>
                    <a:pt x="50875" y="914400"/>
                  </a:cubicBezTo>
                  <a:lnTo>
                    <a:pt x="50875" y="914400"/>
                  </a:lnTo>
                </a:path>
              </a:pathLst>
            </a:cu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483036" y="3218889"/>
            <a:ext cx="1046517" cy="3243842"/>
            <a:chOff x="2483036" y="3218889"/>
            <a:chExt cx="1046517" cy="3243842"/>
          </a:xfrm>
        </p:grpSpPr>
        <p:sp>
          <p:nvSpPr>
            <p:cNvPr id="44" name="Freeform 43"/>
            <p:cNvSpPr/>
            <p:nvPr/>
          </p:nvSpPr>
          <p:spPr>
            <a:xfrm>
              <a:off x="3209448" y="3962400"/>
              <a:ext cx="320105" cy="2500331"/>
            </a:xfrm>
            <a:custGeom>
              <a:avLst/>
              <a:gdLst>
                <a:gd name="connsiteX0" fmla="*/ 7332 w 84413"/>
                <a:gd name="connsiteY0" fmla="*/ 0 h 914400"/>
                <a:gd name="connsiteX1" fmla="*/ 7332 w 84413"/>
                <a:gd name="connsiteY1" fmla="*/ 293914 h 914400"/>
                <a:gd name="connsiteX2" fmla="*/ 83532 w 84413"/>
                <a:gd name="connsiteY2" fmla="*/ 620485 h 914400"/>
                <a:gd name="connsiteX3" fmla="*/ 50875 w 84413"/>
                <a:gd name="connsiteY3" fmla="*/ 914400 h 914400"/>
                <a:gd name="connsiteX4" fmla="*/ 50875 w 84413"/>
                <a:gd name="connsiteY4" fmla="*/ 914400 h 914400"/>
                <a:gd name="connsiteX0" fmla="*/ 20972 w 64515"/>
                <a:gd name="connsiteY0" fmla="*/ 0 h 914400"/>
                <a:gd name="connsiteX1" fmla="*/ 20972 w 64515"/>
                <a:gd name="connsiteY1" fmla="*/ 293914 h 914400"/>
                <a:gd name="connsiteX2" fmla="*/ 1379 w 64515"/>
                <a:gd name="connsiteY2" fmla="*/ 608184 h 914400"/>
                <a:gd name="connsiteX3" fmla="*/ 64515 w 64515"/>
                <a:gd name="connsiteY3" fmla="*/ 914400 h 914400"/>
                <a:gd name="connsiteX4" fmla="*/ 64515 w 64515"/>
                <a:gd name="connsiteY4" fmla="*/ 914400 h 914400"/>
                <a:gd name="connsiteX0" fmla="*/ 52385 w 95928"/>
                <a:gd name="connsiteY0" fmla="*/ 0 h 914400"/>
                <a:gd name="connsiteX1" fmla="*/ 52385 w 95928"/>
                <a:gd name="connsiteY1" fmla="*/ 293914 h 914400"/>
                <a:gd name="connsiteX2" fmla="*/ 32792 w 95928"/>
                <a:gd name="connsiteY2" fmla="*/ 608184 h 914400"/>
                <a:gd name="connsiteX3" fmla="*/ 95928 w 95928"/>
                <a:gd name="connsiteY3" fmla="*/ 914400 h 914400"/>
                <a:gd name="connsiteX4" fmla="*/ 95928 w 95928"/>
                <a:gd name="connsiteY4" fmla="*/ 914400 h 914400"/>
                <a:gd name="connsiteX0" fmla="*/ 52385 w 100604"/>
                <a:gd name="connsiteY0" fmla="*/ 0 h 941829"/>
                <a:gd name="connsiteX1" fmla="*/ 52385 w 100604"/>
                <a:gd name="connsiteY1" fmla="*/ 293914 h 941829"/>
                <a:gd name="connsiteX2" fmla="*/ 32792 w 100604"/>
                <a:gd name="connsiteY2" fmla="*/ 608184 h 941829"/>
                <a:gd name="connsiteX3" fmla="*/ 95928 w 100604"/>
                <a:gd name="connsiteY3" fmla="*/ 914400 h 941829"/>
                <a:gd name="connsiteX4" fmla="*/ 95928 w 100604"/>
                <a:gd name="connsiteY4" fmla="*/ 930802 h 941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04" h="941829">
                  <a:moveTo>
                    <a:pt x="52385" y="0"/>
                  </a:moveTo>
                  <a:cubicBezTo>
                    <a:pt x="46035" y="95250"/>
                    <a:pt x="55650" y="192550"/>
                    <a:pt x="52385" y="293914"/>
                  </a:cubicBezTo>
                  <a:cubicBezTo>
                    <a:pt x="49120" y="395278"/>
                    <a:pt x="-49732" y="529373"/>
                    <a:pt x="32792" y="608184"/>
                  </a:cubicBezTo>
                  <a:cubicBezTo>
                    <a:pt x="115316" y="686995"/>
                    <a:pt x="85405" y="860630"/>
                    <a:pt x="95928" y="914400"/>
                  </a:cubicBezTo>
                  <a:cubicBezTo>
                    <a:pt x="106451" y="968170"/>
                    <a:pt x="95928" y="925335"/>
                    <a:pt x="95928" y="930802"/>
                  </a:cubicBezTo>
                </a:path>
              </a:pathLst>
            </a:cu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>
              <a:stCxn id="5" idx="5"/>
              <a:endCxn id="39" idx="0"/>
            </p:cNvCxnSpPr>
            <p:nvPr/>
          </p:nvCxnSpPr>
          <p:spPr>
            <a:xfrm>
              <a:off x="2483036" y="3218889"/>
              <a:ext cx="901926" cy="74351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501337" y="4648200"/>
                <a:ext cx="878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337" y="4648200"/>
                <a:ext cx="878702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827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33400" y="4648200"/>
                <a:ext cx="8562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648200"/>
                <a:ext cx="856260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928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498087" y="3505200"/>
                <a:ext cx="18453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</m:d>
                      <m:r>
                        <m:rPr>
                          <m:nor/>
                        </m:rPr>
                        <a:rPr lang="en-US" b="1" dirty="0"/>
                        <m:t> − 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087" y="3505200"/>
                <a:ext cx="1845313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462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395804" y="3516868"/>
                <a:ext cx="18901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</m:d>
                      <m:r>
                        <m:rPr>
                          <m:nor/>
                        </m:rPr>
                        <a:rPr lang="en-US" b="1" dirty="0"/>
                        <m:t> − 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04" y="3516868"/>
                <a:ext cx="1890196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354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5181600" y="1954768"/>
            <a:ext cx="47244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181600" y="2324100"/>
            <a:ext cx="47244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086600" y="2895600"/>
            <a:ext cx="47244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010400" y="3543300"/>
            <a:ext cx="47244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5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0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0" dur="1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uiExpand="1" build="p"/>
      <p:bldP spid="50" grpId="0"/>
      <p:bldP spid="51" grpId="0"/>
      <p:bldP spid="19" grpId="0"/>
      <p:bldP spid="19" grpId="1"/>
      <p:bldP spid="30" grpId="0"/>
      <p:bldP spid="31" grpId="0" animBg="1"/>
      <p:bldP spid="32" grpId="0" animBg="1"/>
      <p:bldP spid="33" grpId="0" animBg="1"/>
      <p:bldP spid="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7144" y="152400"/>
            <a:ext cx="7772400" cy="1362075"/>
          </a:xfrm>
        </p:spPr>
        <p:txBody>
          <a:bodyPr/>
          <a:lstStyle/>
          <a:p>
            <a:r>
              <a:rPr lang="en-US" sz="2800" dirty="0"/>
              <a:t>Proof of </a:t>
            </a:r>
            <a:r>
              <a:rPr lang="en-US" sz="2800" dirty="0">
                <a:solidFill>
                  <a:srgbClr val="7030A0"/>
                </a:solidFill>
              </a:rPr>
              <a:t>correctness</a:t>
            </a:r>
            <a:r>
              <a:rPr lang="en-US" sz="2800" dirty="0"/>
              <a:t> of the algorithm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609600" y="35560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2400" dirty="0"/>
              <a:t>What </a:t>
            </a:r>
            <a:r>
              <a:rPr lang="en-US" sz="2400" dirty="0">
                <a:solidFill>
                  <a:srgbClr val="7030A0"/>
                </a:solidFill>
              </a:rPr>
              <a:t>assertion</a:t>
            </a:r>
            <a:r>
              <a:rPr lang="en-US" sz="2400" dirty="0"/>
              <a:t> suffices as a proof ? 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096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What </a:t>
            </a:r>
            <a:r>
              <a:rPr lang="en-US" sz="3600" b="1" dirty="0">
                <a:solidFill>
                  <a:srgbClr val="7030A0"/>
                </a:solidFill>
              </a:rPr>
              <a:t>assertion</a:t>
            </a:r>
            <a:r>
              <a:rPr lang="en-US" sz="3600" b="1" dirty="0"/>
              <a:t> suffices as a proof 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8392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Usually </a:t>
            </a:r>
            <a:r>
              <a:rPr lang="en-US" sz="2000" dirty="0"/>
              <a:t>it is difficult even to find out the claim whose establishment captures the correctness of the algorithm.</a:t>
            </a:r>
            <a:r>
              <a:rPr lang="en-US" sz="2000" dirty="0">
                <a:sym typeface="Wingdings" pitchFamily="2" charset="2"/>
              </a:rPr>
              <a:t>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In the current algorithm, what might be this claim ?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Let us have a re-look at the algorithm from point of view of a single node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35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838200" y="2272926"/>
            <a:ext cx="3048000" cy="4204074"/>
            <a:chOff x="838200" y="2272926"/>
            <a:chExt cx="3048000" cy="4204074"/>
          </a:xfrm>
        </p:grpSpPr>
        <p:grpSp>
          <p:nvGrpSpPr>
            <p:cNvPr id="42" name="Group 41"/>
            <p:cNvGrpSpPr/>
            <p:nvPr/>
          </p:nvGrpSpPr>
          <p:grpSpPr>
            <a:xfrm>
              <a:off x="838200" y="2272926"/>
              <a:ext cx="3048000" cy="4204074"/>
              <a:chOff x="838200" y="2272926"/>
              <a:chExt cx="3048000" cy="4204074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1219200" y="2272926"/>
                <a:ext cx="2209800" cy="1747185"/>
                <a:chOff x="1219200" y="2272926"/>
                <a:chExt cx="2209800" cy="1747185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2222873" y="2958726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" name="Straight Arrow Connector 5"/>
                <p:cNvCxnSpPr/>
                <p:nvPr/>
              </p:nvCxnSpPr>
              <p:spPr>
                <a:xfrm flipH="1">
                  <a:off x="1219200" y="3200400"/>
                  <a:ext cx="1003674" cy="819711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/>
                <p:cNvCxnSpPr/>
                <p:nvPr/>
              </p:nvCxnSpPr>
              <p:spPr>
                <a:xfrm>
                  <a:off x="2514599" y="3187326"/>
                  <a:ext cx="914401" cy="7750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2375273" y="2272926"/>
                  <a:ext cx="0" cy="6858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Isosceles Triangle 37"/>
              <p:cNvSpPr/>
              <p:nvPr/>
            </p:nvSpPr>
            <p:spPr>
              <a:xfrm>
                <a:off x="838200" y="4038600"/>
                <a:ext cx="914400" cy="24384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>
                <a:off x="2883723" y="3962400"/>
                <a:ext cx="1002477" cy="25146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2514600" y="2895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u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200" b="1" dirty="0"/>
          </a:p>
        </p:txBody>
      </p:sp>
      <p:sp>
        <p:nvSpPr>
          <p:cNvPr id="55" name="Content Placeholder 5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ontent Placeholder 5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380039" y="1600200"/>
                <a:ext cx="4687761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For each non-leaf node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b="1" i="1" dirty="0">
                    <a:solidFill>
                      <a:srgbClr val="7030A0"/>
                    </a:solidFill>
                    <a:latin typeface="Cambria Math"/>
                  </a:rPr>
                  <a:t> </a:t>
                </a:r>
                <a:r>
                  <a:rPr lang="en-US" sz="1800" dirty="0"/>
                  <a:t> do the following:</a:t>
                </a:r>
                <a:endParaRPr lang="en-US" sz="1800" b="1" i="1" dirty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: max delay along any leftward path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: max delay along any rightward path</a:t>
                </a:r>
              </a:p>
              <a:p>
                <a:pPr marL="0" indent="0">
                  <a:buNone/>
                </a:pPr>
                <a:r>
                  <a:rPr lang="en-US" sz="1800" dirty="0"/>
                  <a:t>If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sz="1800" b="1" i="1" dirty="0" smtClean="0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) </a:t>
                </a:r>
              </a:p>
              <a:p>
                <a:pPr marL="0" indent="0">
                  <a:buNone/>
                </a:pPr>
                <a:r>
                  <a:rPr lang="en-US" sz="1800" dirty="0"/>
                  <a:t> increase delay of </a:t>
                </a:r>
                <a:r>
                  <a:rPr lang="en-US" sz="1800" b="1" dirty="0"/>
                  <a:t>right edge </a:t>
                </a:r>
                <a:r>
                  <a:rPr lang="en-US" sz="1800" dirty="0"/>
                  <a:t>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d>
                      <m:dPr>
                        <m:ctrlPr>
                          <a:rPr lang="en-US" sz="1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sz="1800" b="1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dirty="0"/>
                  <a:t>Else</a:t>
                </a:r>
              </a:p>
              <a:p>
                <a:pPr marL="0" indent="0">
                  <a:buNone/>
                </a:pPr>
                <a:r>
                  <a:rPr lang="en-US" sz="1800" dirty="0"/>
                  <a:t> increase delay of </a:t>
                </a:r>
                <a:r>
                  <a:rPr lang="en-US" sz="1800" b="1" dirty="0"/>
                  <a:t>left edge </a:t>
                </a:r>
                <a:r>
                  <a:rPr lang="en-US" sz="1800" dirty="0"/>
                  <a:t>by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sz="1800" b="1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</a:t>
                </a:r>
              </a:p>
              <a:p>
                <a:pPr marL="0" indent="0">
                  <a:buNone/>
                </a:pPr>
                <a:r>
                  <a:rPr lang="en-US" sz="1800" dirty="0"/>
                  <a:t>Delay enhancement by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/>
                  <a:t>: 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sz="1800" b="1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sz="1800" dirty="0"/>
                  <a:t>|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56" name="Content Placeholder 5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380039" y="1600200"/>
                <a:ext cx="4687761" cy="4525963"/>
              </a:xfrm>
              <a:blipFill rotWithShape="1">
                <a:blip r:embed="rId2"/>
                <a:stretch>
                  <a:fillRect l="-1170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435744" y="2373868"/>
            <a:ext cx="1842639" cy="1283732"/>
            <a:chOff x="1435744" y="2373868"/>
            <a:chExt cx="1842639" cy="1283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2883723" y="3288268"/>
                  <a:ext cx="39466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𝜷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3723" y="3288268"/>
                  <a:ext cx="39466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15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1435744" y="3276600"/>
                  <a:ext cx="3930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5744" y="3276600"/>
                  <a:ext cx="39305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031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2348540" y="2373868"/>
                  <a:ext cx="37702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𝜸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8540" y="2373868"/>
                  <a:ext cx="37702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58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/>
          <p:cNvGrpSpPr/>
          <p:nvPr/>
        </p:nvGrpSpPr>
        <p:grpSpPr>
          <a:xfrm>
            <a:off x="1255411" y="3218889"/>
            <a:ext cx="1012099" cy="3258111"/>
            <a:chOff x="1255411" y="3218889"/>
            <a:chExt cx="1012099" cy="3258111"/>
          </a:xfrm>
        </p:grpSpPr>
        <p:cxnSp>
          <p:nvCxnSpPr>
            <p:cNvPr id="10" name="Straight Connector 9"/>
            <p:cNvCxnSpPr>
              <a:stCxn id="5" idx="3"/>
            </p:cNvCxnSpPr>
            <p:nvPr/>
          </p:nvCxnSpPr>
          <p:spPr>
            <a:xfrm flipH="1">
              <a:off x="1257300" y="3218889"/>
              <a:ext cx="1010210" cy="81971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 12"/>
            <p:cNvSpPr/>
            <p:nvPr/>
          </p:nvSpPr>
          <p:spPr>
            <a:xfrm>
              <a:off x="1255411" y="4049486"/>
              <a:ext cx="268589" cy="2427514"/>
            </a:xfrm>
            <a:custGeom>
              <a:avLst/>
              <a:gdLst>
                <a:gd name="connsiteX0" fmla="*/ 7332 w 84413"/>
                <a:gd name="connsiteY0" fmla="*/ 0 h 914400"/>
                <a:gd name="connsiteX1" fmla="*/ 7332 w 84413"/>
                <a:gd name="connsiteY1" fmla="*/ 293914 h 914400"/>
                <a:gd name="connsiteX2" fmla="*/ 83532 w 84413"/>
                <a:gd name="connsiteY2" fmla="*/ 620485 h 914400"/>
                <a:gd name="connsiteX3" fmla="*/ 50875 w 84413"/>
                <a:gd name="connsiteY3" fmla="*/ 914400 h 914400"/>
                <a:gd name="connsiteX4" fmla="*/ 50875 w 84413"/>
                <a:gd name="connsiteY4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413" h="914400">
                  <a:moveTo>
                    <a:pt x="7332" y="0"/>
                  </a:moveTo>
                  <a:cubicBezTo>
                    <a:pt x="982" y="95250"/>
                    <a:pt x="-5368" y="190500"/>
                    <a:pt x="7332" y="293914"/>
                  </a:cubicBezTo>
                  <a:cubicBezTo>
                    <a:pt x="20032" y="397328"/>
                    <a:pt x="76275" y="517071"/>
                    <a:pt x="83532" y="620485"/>
                  </a:cubicBezTo>
                  <a:cubicBezTo>
                    <a:pt x="90789" y="723899"/>
                    <a:pt x="50875" y="914400"/>
                    <a:pt x="50875" y="914400"/>
                  </a:cubicBezTo>
                  <a:lnTo>
                    <a:pt x="50875" y="914400"/>
                  </a:lnTo>
                </a:path>
              </a:pathLst>
            </a:cu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483036" y="3218889"/>
            <a:ext cx="1046517" cy="3243842"/>
            <a:chOff x="2483036" y="3218889"/>
            <a:chExt cx="1046517" cy="3243842"/>
          </a:xfrm>
        </p:grpSpPr>
        <p:sp>
          <p:nvSpPr>
            <p:cNvPr id="44" name="Freeform 43"/>
            <p:cNvSpPr/>
            <p:nvPr/>
          </p:nvSpPr>
          <p:spPr>
            <a:xfrm>
              <a:off x="3209448" y="3962400"/>
              <a:ext cx="320105" cy="2500331"/>
            </a:xfrm>
            <a:custGeom>
              <a:avLst/>
              <a:gdLst>
                <a:gd name="connsiteX0" fmla="*/ 7332 w 84413"/>
                <a:gd name="connsiteY0" fmla="*/ 0 h 914400"/>
                <a:gd name="connsiteX1" fmla="*/ 7332 w 84413"/>
                <a:gd name="connsiteY1" fmla="*/ 293914 h 914400"/>
                <a:gd name="connsiteX2" fmla="*/ 83532 w 84413"/>
                <a:gd name="connsiteY2" fmla="*/ 620485 h 914400"/>
                <a:gd name="connsiteX3" fmla="*/ 50875 w 84413"/>
                <a:gd name="connsiteY3" fmla="*/ 914400 h 914400"/>
                <a:gd name="connsiteX4" fmla="*/ 50875 w 84413"/>
                <a:gd name="connsiteY4" fmla="*/ 914400 h 914400"/>
                <a:gd name="connsiteX0" fmla="*/ 20972 w 64515"/>
                <a:gd name="connsiteY0" fmla="*/ 0 h 914400"/>
                <a:gd name="connsiteX1" fmla="*/ 20972 w 64515"/>
                <a:gd name="connsiteY1" fmla="*/ 293914 h 914400"/>
                <a:gd name="connsiteX2" fmla="*/ 1379 w 64515"/>
                <a:gd name="connsiteY2" fmla="*/ 608184 h 914400"/>
                <a:gd name="connsiteX3" fmla="*/ 64515 w 64515"/>
                <a:gd name="connsiteY3" fmla="*/ 914400 h 914400"/>
                <a:gd name="connsiteX4" fmla="*/ 64515 w 64515"/>
                <a:gd name="connsiteY4" fmla="*/ 914400 h 914400"/>
                <a:gd name="connsiteX0" fmla="*/ 52385 w 95928"/>
                <a:gd name="connsiteY0" fmla="*/ 0 h 914400"/>
                <a:gd name="connsiteX1" fmla="*/ 52385 w 95928"/>
                <a:gd name="connsiteY1" fmla="*/ 293914 h 914400"/>
                <a:gd name="connsiteX2" fmla="*/ 32792 w 95928"/>
                <a:gd name="connsiteY2" fmla="*/ 608184 h 914400"/>
                <a:gd name="connsiteX3" fmla="*/ 95928 w 95928"/>
                <a:gd name="connsiteY3" fmla="*/ 914400 h 914400"/>
                <a:gd name="connsiteX4" fmla="*/ 95928 w 95928"/>
                <a:gd name="connsiteY4" fmla="*/ 914400 h 914400"/>
                <a:gd name="connsiteX0" fmla="*/ 52385 w 100604"/>
                <a:gd name="connsiteY0" fmla="*/ 0 h 941829"/>
                <a:gd name="connsiteX1" fmla="*/ 52385 w 100604"/>
                <a:gd name="connsiteY1" fmla="*/ 293914 h 941829"/>
                <a:gd name="connsiteX2" fmla="*/ 32792 w 100604"/>
                <a:gd name="connsiteY2" fmla="*/ 608184 h 941829"/>
                <a:gd name="connsiteX3" fmla="*/ 95928 w 100604"/>
                <a:gd name="connsiteY3" fmla="*/ 914400 h 941829"/>
                <a:gd name="connsiteX4" fmla="*/ 95928 w 100604"/>
                <a:gd name="connsiteY4" fmla="*/ 930802 h 941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04" h="941829">
                  <a:moveTo>
                    <a:pt x="52385" y="0"/>
                  </a:moveTo>
                  <a:cubicBezTo>
                    <a:pt x="46035" y="95250"/>
                    <a:pt x="55650" y="192550"/>
                    <a:pt x="52385" y="293914"/>
                  </a:cubicBezTo>
                  <a:cubicBezTo>
                    <a:pt x="49120" y="395278"/>
                    <a:pt x="-49732" y="529373"/>
                    <a:pt x="32792" y="608184"/>
                  </a:cubicBezTo>
                  <a:cubicBezTo>
                    <a:pt x="115316" y="686995"/>
                    <a:pt x="85405" y="860630"/>
                    <a:pt x="95928" y="914400"/>
                  </a:cubicBezTo>
                  <a:cubicBezTo>
                    <a:pt x="106451" y="968170"/>
                    <a:pt x="95928" y="925335"/>
                    <a:pt x="95928" y="930802"/>
                  </a:cubicBezTo>
                </a:path>
              </a:pathLst>
            </a:cu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>
              <a:stCxn id="5" idx="5"/>
              <a:endCxn id="39" idx="0"/>
            </p:cNvCxnSpPr>
            <p:nvPr/>
          </p:nvCxnSpPr>
          <p:spPr>
            <a:xfrm>
              <a:off x="2483036" y="3218889"/>
              <a:ext cx="901926" cy="74351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501337" y="4648200"/>
                <a:ext cx="878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337" y="4648200"/>
                <a:ext cx="878702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827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33400" y="4648200"/>
                <a:ext cx="8562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648200"/>
                <a:ext cx="856260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928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286000" y="3593068"/>
                <a:ext cx="18453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</m:d>
                      <m:r>
                        <m:rPr>
                          <m:nor/>
                        </m:rPr>
                        <a:rPr lang="en-US" b="1" dirty="0"/>
                        <m:t> − 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593068"/>
                <a:ext cx="1845313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363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/>
          <p:cNvSpPr/>
          <p:nvPr/>
        </p:nvSpPr>
        <p:spPr>
          <a:xfrm>
            <a:off x="4419600" y="4495800"/>
            <a:ext cx="4267200" cy="4455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934200" y="4509016"/>
            <a:ext cx="47244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7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0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build="p"/>
      <p:bldP spid="50" grpId="0"/>
      <p:bldP spid="51" grpId="0"/>
      <p:bldP spid="19" grpId="0"/>
      <p:bldP spid="3" grpId="0" animBg="1"/>
      <p:bldP spid="3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Claim </a:t>
                </a:r>
                <a:r>
                  <a:rPr lang="en-US" sz="2000" b="1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is an </a:t>
                </a:r>
                <a:r>
                  <a:rPr lang="en-US" sz="2000" b="1" dirty="0"/>
                  <a:t>optimal </a:t>
                </a:r>
                <a:r>
                  <a:rPr lang="en-US" sz="2000" dirty="0"/>
                  <a:t>solution where,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 the delay enhancement by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= 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|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How to prove the claim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make careful observations about the algorithm </a:t>
                </a:r>
                <a:r>
                  <a:rPr lang="en-US" sz="2000" dirty="0">
                    <a:sym typeface="Wingdings" pitchFamily="2" charset="2"/>
                  </a:rPr>
                  <a:t></a:t>
                </a:r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29200" y="3086100"/>
            <a:ext cx="47244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95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3178175"/>
            <a:ext cx="7772400" cy="1470025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A </a:t>
            </a:r>
            <a:r>
              <a:rPr lang="en-US" b="1" dirty="0">
                <a:solidFill>
                  <a:srgbClr val="7030A0"/>
                </a:solidFill>
              </a:rPr>
              <a:t>Job scheduling </a:t>
            </a:r>
            <a:r>
              <a:rPr lang="en-US" b="1" dirty="0">
                <a:solidFill>
                  <a:srgbClr val="002060"/>
                </a:solidFill>
              </a:rPr>
              <a:t>problem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219200" y="2209800"/>
            <a:ext cx="6400800" cy="1752600"/>
          </a:xfrm>
        </p:spPr>
        <p:txBody>
          <a:bodyPr/>
          <a:lstStyle/>
          <a:p>
            <a:r>
              <a:rPr lang="en-US" sz="4000" b="1" dirty="0">
                <a:solidFill>
                  <a:schemeClr val="tx1"/>
                </a:solidFill>
              </a:rPr>
              <a:t>Recap the </a:t>
            </a:r>
            <a:r>
              <a:rPr lang="en-US" sz="4000" b="1" dirty="0">
                <a:solidFill>
                  <a:srgbClr val="0070C0"/>
                </a:solidFill>
              </a:rPr>
              <a:t>last </a:t>
            </a:r>
            <a:r>
              <a:rPr lang="en-US" sz="4000" b="1" dirty="0">
                <a:solidFill>
                  <a:schemeClr val="tx1"/>
                </a:solidFill>
              </a:rPr>
              <a:t>lecture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8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Observation </a:t>
            </a:r>
            <a:r>
              <a:rPr lang="en-US" sz="3600" b="1" dirty="0">
                <a:solidFill>
                  <a:srgbClr val="0070C0"/>
                </a:solidFill>
              </a:rPr>
              <a:t>1</a:t>
            </a:r>
            <a:br>
              <a:rPr lang="en-US" sz="3600" b="1" dirty="0"/>
            </a:br>
            <a:endParaRPr lang="en-US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ontent Placeholder 51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8392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Root is synchronized in the optimal solution.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</a:t>
                </a:r>
                <a:r>
                  <a:rPr lang="en-US" sz="1800" dirty="0"/>
                  <a:t>What can we say about the synchronization of any node in the optimal solution?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Answer: </a:t>
                </a:r>
                <a:r>
                  <a:rPr lang="en-US" sz="2000" b="1" u="sng" dirty="0"/>
                  <a:t>Every node</a:t>
                </a:r>
                <a:r>
                  <a:rPr lang="en-US" sz="2000" dirty="0"/>
                  <a:t> must be synchronized. </a:t>
                </a:r>
              </a:p>
              <a:p>
                <a:pPr marL="0" indent="0">
                  <a:buNone/>
                </a:pPr>
                <a:r>
                  <a:rPr lang="en-US" sz="2000" dirty="0"/>
                  <a:t>(proof by contradiction: append the path from root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to get two paths with different delays.)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52" name="Content Placeholder 5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839200" cy="5257800"/>
              </a:xfrm>
              <a:blipFill>
                <a:blip r:embed="rId2"/>
                <a:stretch>
                  <a:fillRect l="-6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371600" y="1752600"/>
            <a:ext cx="6705600" cy="2438400"/>
            <a:chOff x="1371600" y="1752600"/>
            <a:chExt cx="6705600" cy="2438400"/>
          </a:xfrm>
        </p:grpSpPr>
        <p:cxnSp>
          <p:nvCxnSpPr>
            <p:cNvPr id="12" name="Straight Arrow Connector 11"/>
            <p:cNvCxnSpPr>
              <a:stCxn id="123" idx="2"/>
            </p:cNvCxnSpPr>
            <p:nvPr/>
          </p:nvCxnSpPr>
          <p:spPr>
            <a:xfrm flipH="1">
              <a:off x="2971800" y="19050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51816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5625728" y="2590800"/>
              <a:ext cx="1765672" cy="546474"/>
              <a:chOff x="1936565" y="2483037"/>
              <a:chExt cx="1765672" cy="546474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H="1">
                <a:off x="1936565" y="2483037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/>
            <p:nvPr/>
          </p:nvCxnSpPr>
          <p:spPr>
            <a:xfrm>
              <a:off x="4876800" y="19050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3528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1524000" y="3384363"/>
              <a:ext cx="882837" cy="546474"/>
              <a:chOff x="1524000" y="3308163"/>
              <a:chExt cx="882837" cy="546474"/>
            </a:xfrm>
          </p:grpSpPr>
          <p:cxnSp>
            <p:nvCxnSpPr>
              <p:cNvPr id="30" name="Straight Arrow Connector 29"/>
              <p:cNvCxnSpPr>
                <a:stCxn id="119" idx="3"/>
                <a:endCxn id="109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2057400" y="3352800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1968127" y="2590800"/>
              <a:ext cx="1765673" cy="546474"/>
              <a:chOff x="1936564" y="2546163"/>
              <a:chExt cx="1765673" cy="546474"/>
            </a:xfrm>
          </p:grpSpPr>
          <p:cxnSp>
            <p:nvCxnSpPr>
              <p:cNvPr id="33" name="Straight Arrow Connector 32"/>
              <p:cNvCxnSpPr/>
              <p:nvPr/>
            </p:nvCxnSpPr>
            <p:spPr>
              <a:xfrm flipH="1">
                <a:off x="1936564" y="2577726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21" idx="5"/>
                <a:endCxn id="118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1371600" y="3886200"/>
              <a:ext cx="6705600" cy="304800"/>
              <a:chOff x="1447800" y="4495800"/>
              <a:chExt cx="6705600" cy="304800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9" name="Oval 108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3" name="Group 112"/>
            <p:cNvGrpSpPr/>
            <p:nvPr/>
          </p:nvGrpSpPr>
          <p:grpSpPr>
            <a:xfrm>
              <a:off x="1828800" y="3124200"/>
              <a:ext cx="5715000" cy="304800"/>
              <a:chOff x="1524000" y="4495800"/>
              <a:chExt cx="5715000" cy="304800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8" name="Oval 117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0" name="Group 119"/>
            <p:cNvGrpSpPr/>
            <p:nvPr/>
          </p:nvGrpSpPr>
          <p:grpSpPr>
            <a:xfrm>
              <a:off x="2667000" y="2362200"/>
              <a:ext cx="4038600" cy="304800"/>
              <a:chOff x="3276600" y="4495800"/>
              <a:chExt cx="4038600" cy="304800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Oval 122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7086600" y="3384363"/>
              <a:ext cx="762000" cy="501837"/>
              <a:chOff x="1676400" y="3308163"/>
              <a:chExt cx="762000" cy="501837"/>
            </a:xfrm>
          </p:grpSpPr>
          <p:cxnSp>
            <p:nvCxnSpPr>
              <p:cNvPr id="125" name="Straight Arrow Connector 124"/>
              <p:cNvCxnSpPr/>
              <p:nvPr/>
            </p:nvCxnSpPr>
            <p:spPr>
              <a:xfrm flipH="1">
                <a:off x="1676400" y="3308163"/>
                <a:ext cx="197038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Oval 139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341267" y="1307068"/>
            <a:ext cx="2288133" cy="369332"/>
            <a:chOff x="5136963" y="1600200"/>
            <a:chExt cx="2288133" cy="369332"/>
          </a:xfrm>
        </p:grpSpPr>
        <p:grpSp>
          <p:nvGrpSpPr>
            <p:cNvPr id="58" name="Group 57"/>
            <p:cNvGrpSpPr/>
            <p:nvPr/>
          </p:nvGrpSpPr>
          <p:grpSpPr>
            <a:xfrm>
              <a:off x="5136963" y="1676400"/>
              <a:ext cx="730437" cy="228600"/>
              <a:chOff x="3993963" y="5181600"/>
              <a:chExt cx="730437" cy="228600"/>
            </a:xfrm>
          </p:grpSpPr>
          <p:cxnSp>
            <p:nvCxnSpPr>
              <p:cNvPr id="55" name="Elbow Connector 54"/>
              <p:cNvCxnSpPr/>
              <p:nvPr/>
            </p:nvCxnSpPr>
            <p:spPr>
              <a:xfrm>
                <a:off x="4267200" y="5181600"/>
                <a:ext cx="457200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Elbow Connector 156"/>
              <p:cNvCxnSpPr/>
              <p:nvPr/>
            </p:nvCxnSpPr>
            <p:spPr>
              <a:xfrm rot="10800000" flipV="1">
                <a:off x="3993963" y="5181600"/>
                <a:ext cx="501837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TextBox 165"/>
            <p:cNvSpPr txBox="1"/>
            <p:nvPr/>
          </p:nvSpPr>
          <p:spPr>
            <a:xfrm>
              <a:off x="5943600" y="1600200"/>
              <a:ext cx="1481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Electric signal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981200" y="2622363"/>
            <a:ext cx="730437" cy="1263837"/>
            <a:chOff x="1981200" y="2622363"/>
            <a:chExt cx="730437" cy="1263837"/>
          </a:xfrm>
        </p:grpSpPr>
        <p:cxnSp>
          <p:nvCxnSpPr>
            <p:cNvPr id="6" name="Straight Connector 5"/>
            <p:cNvCxnSpPr>
              <a:stCxn id="121" idx="3"/>
            </p:cNvCxnSpPr>
            <p:nvPr/>
          </p:nvCxnSpPr>
          <p:spPr>
            <a:xfrm flipH="1">
              <a:off x="1981200" y="2622363"/>
              <a:ext cx="730437" cy="50183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042075" y="3384363"/>
              <a:ext cx="349437" cy="50183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927163" y="2590800"/>
            <a:ext cx="1340037" cy="1295400"/>
            <a:chOff x="2927163" y="2590800"/>
            <a:chExt cx="1340037" cy="1295400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3917763" y="3384363"/>
              <a:ext cx="349437" cy="50183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2927163" y="2590800"/>
              <a:ext cx="775074" cy="54647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/>
              <p:cNvSpPr/>
              <p:nvPr/>
            </p:nvSpPr>
            <p:spPr>
              <a:xfrm>
                <a:off x="2184240" y="3015031"/>
                <a:ext cx="482760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Rectangle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240" y="3015031"/>
                <a:ext cx="48276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625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/>
              <p:cNvSpPr/>
              <p:nvPr/>
            </p:nvSpPr>
            <p:spPr>
              <a:xfrm>
                <a:off x="3029674" y="3015031"/>
                <a:ext cx="482761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674" y="3015031"/>
                <a:ext cx="48276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645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Not Equal 26"/>
          <p:cNvSpPr/>
          <p:nvPr/>
        </p:nvSpPr>
        <p:spPr>
          <a:xfrm>
            <a:off x="2651218" y="3124200"/>
            <a:ext cx="320582" cy="197037"/>
          </a:xfrm>
          <a:prstGeom prst="mathNotEqual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667000" y="2019218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019218"/>
                <a:ext cx="38664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Connector 87"/>
          <p:cNvCxnSpPr>
            <a:stCxn id="140" idx="2"/>
            <a:endCxn id="121" idx="6"/>
          </p:cNvCxnSpPr>
          <p:nvPr/>
        </p:nvCxnSpPr>
        <p:spPr>
          <a:xfrm flipH="1">
            <a:off x="2971800" y="1905000"/>
            <a:ext cx="1600200" cy="6096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652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1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2" grpId="0" uiExpand="1" build="p"/>
      <p:bldP spid="84" grpId="0"/>
      <p:bldP spid="85" grpId="0"/>
      <p:bldP spid="27" grpId="0" animBg="1"/>
      <p:bldP spid="2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Observation </a:t>
            </a:r>
            <a:r>
              <a:rPr lang="en-US" sz="3600" b="1" dirty="0">
                <a:solidFill>
                  <a:srgbClr val="0070C0"/>
                </a:solidFill>
              </a:rPr>
              <a:t>2</a:t>
            </a:r>
            <a:br>
              <a:rPr lang="en-US" sz="3600" b="1" dirty="0"/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ontent Placeholder 5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8006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</a:t>
                </a:r>
                <a:r>
                  <a:rPr lang="en-US" sz="1800" dirty="0"/>
                  <a:t>In optimal sol., what is the </a:t>
                </a:r>
                <a:r>
                  <a:rPr lang="en-US" sz="1800" b="1" dirty="0"/>
                  <a:t>max.</a:t>
                </a:r>
                <a:r>
                  <a:rPr lang="en-US" sz="1800" dirty="0"/>
                  <a:t> delay along any path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/>
                  <a:t> to a leaf node ?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B050"/>
                    </a:solidFill>
                  </a:rPr>
                  <a:t>Guess</a:t>
                </a:r>
                <a:r>
                  <a:rPr lang="en-US" sz="1800" dirty="0"/>
                  <a:t>: It remain unchanged. </a:t>
                </a:r>
              </a:p>
              <a:p>
                <a:pPr marL="0" indent="0">
                  <a:buNone/>
                </a:pPr>
                <a:r>
                  <a:rPr lang="en-US" sz="1800" dirty="0"/>
                  <a:t>In other words, </a:t>
                </a:r>
                <a:r>
                  <a:rPr lang="en-US" sz="2000" dirty="0"/>
                  <a:t>it will still be </a:t>
                </a:r>
                <a:r>
                  <a:rPr lang="en-US" sz="2000" b="1" dirty="0"/>
                  <a:t>max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52" name="Content Placeholder 5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800600"/>
              </a:xfrm>
              <a:blipFill rotWithShape="1">
                <a:blip r:embed="rId2"/>
                <a:stretch>
                  <a:fillRect l="-708" t="-635" b="-8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371600" y="1752600"/>
            <a:ext cx="6705600" cy="2438400"/>
            <a:chOff x="1371600" y="1752600"/>
            <a:chExt cx="6705600" cy="2438400"/>
          </a:xfrm>
        </p:grpSpPr>
        <p:cxnSp>
          <p:nvCxnSpPr>
            <p:cNvPr id="12" name="Straight Arrow Connector 11"/>
            <p:cNvCxnSpPr>
              <a:stCxn id="123" idx="2"/>
            </p:cNvCxnSpPr>
            <p:nvPr/>
          </p:nvCxnSpPr>
          <p:spPr>
            <a:xfrm flipH="1">
              <a:off x="2971800" y="19050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51816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5625728" y="2590800"/>
              <a:ext cx="1765672" cy="546474"/>
              <a:chOff x="1936565" y="2483037"/>
              <a:chExt cx="1765672" cy="546474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H="1">
                <a:off x="1936565" y="2483037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/>
            <p:nvPr/>
          </p:nvCxnSpPr>
          <p:spPr>
            <a:xfrm>
              <a:off x="4876800" y="19050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3528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1524000" y="3384363"/>
              <a:ext cx="882837" cy="546474"/>
              <a:chOff x="1524000" y="3308163"/>
              <a:chExt cx="882837" cy="546474"/>
            </a:xfrm>
          </p:grpSpPr>
          <p:cxnSp>
            <p:nvCxnSpPr>
              <p:cNvPr id="30" name="Straight Arrow Connector 29"/>
              <p:cNvCxnSpPr>
                <a:stCxn id="119" idx="3"/>
                <a:endCxn id="109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2057400" y="3352800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1968127" y="2590800"/>
              <a:ext cx="1765673" cy="546474"/>
              <a:chOff x="1936564" y="2546163"/>
              <a:chExt cx="1765673" cy="546474"/>
            </a:xfrm>
          </p:grpSpPr>
          <p:cxnSp>
            <p:nvCxnSpPr>
              <p:cNvPr id="33" name="Straight Arrow Connector 32"/>
              <p:cNvCxnSpPr/>
              <p:nvPr/>
            </p:nvCxnSpPr>
            <p:spPr>
              <a:xfrm flipH="1">
                <a:off x="1936564" y="2577726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21" idx="5"/>
                <a:endCxn id="118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1371600" y="3886200"/>
              <a:ext cx="6705600" cy="304800"/>
              <a:chOff x="1447800" y="4495800"/>
              <a:chExt cx="6705600" cy="304800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9" name="Oval 108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3" name="Group 112"/>
            <p:cNvGrpSpPr/>
            <p:nvPr/>
          </p:nvGrpSpPr>
          <p:grpSpPr>
            <a:xfrm>
              <a:off x="1828800" y="3124200"/>
              <a:ext cx="5715000" cy="304800"/>
              <a:chOff x="1524000" y="4495800"/>
              <a:chExt cx="5715000" cy="304800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8" name="Oval 117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0" name="Group 119"/>
            <p:cNvGrpSpPr/>
            <p:nvPr/>
          </p:nvGrpSpPr>
          <p:grpSpPr>
            <a:xfrm>
              <a:off x="2667000" y="2362200"/>
              <a:ext cx="4038600" cy="304800"/>
              <a:chOff x="3276600" y="4495800"/>
              <a:chExt cx="4038600" cy="304800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Oval 122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7086600" y="3384363"/>
              <a:ext cx="762000" cy="501837"/>
              <a:chOff x="1676400" y="3308163"/>
              <a:chExt cx="762000" cy="501837"/>
            </a:xfrm>
          </p:grpSpPr>
          <p:cxnSp>
            <p:nvCxnSpPr>
              <p:cNvPr id="125" name="Straight Arrow Connector 124"/>
              <p:cNvCxnSpPr/>
              <p:nvPr/>
            </p:nvCxnSpPr>
            <p:spPr>
              <a:xfrm flipH="1">
                <a:off x="1676400" y="3308163"/>
                <a:ext cx="197038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Oval 139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1527114" y="1905000"/>
            <a:ext cx="6397686" cy="1893332"/>
            <a:chOff x="1527114" y="1905000"/>
            <a:chExt cx="6397686" cy="1893332"/>
          </a:xfrm>
        </p:grpSpPr>
        <p:sp>
          <p:nvSpPr>
            <p:cNvPr id="142" name="TextBox 141"/>
            <p:cNvSpPr txBox="1"/>
            <p:nvPr/>
          </p:nvSpPr>
          <p:spPr>
            <a:xfrm>
              <a:off x="5638800" y="1905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508314" y="1916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7010400" y="2602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6231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209800" y="2590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276600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276600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5271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212914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038600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1847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791200" y="2602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5867400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69373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609600" y="4278868"/>
            <a:ext cx="748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Delay</a:t>
            </a:r>
            <a:r>
              <a:rPr lang="en-US" dirty="0"/>
              <a:t>  </a:t>
            </a:r>
            <a:r>
              <a:rPr lang="en-US" b="1" dirty="0">
                <a:solidFill>
                  <a:srgbClr val="002060"/>
                </a:solidFill>
              </a:rPr>
              <a:t>11             10            14               10            10            11               10             9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4341267" y="1307068"/>
            <a:ext cx="2288133" cy="369332"/>
            <a:chOff x="5136963" y="1600200"/>
            <a:chExt cx="2288133" cy="369332"/>
          </a:xfrm>
        </p:grpSpPr>
        <p:grpSp>
          <p:nvGrpSpPr>
            <p:cNvPr id="58" name="Group 57"/>
            <p:cNvGrpSpPr/>
            <p:nvPr/>
          </p:nvGrpSpPr>
          <p:grpSpPr>
            <a:xfrm>
              <a:off x="5136963" y="1676400"/>
              <a:ext cx="730437" cy="228600"/>
              <a:chOff x="3993963" y="5181600"/>
              <a:chExt cx="730437" cy="228600"/>
            </a:xfrm>
          </p:grpSpPr>
          <p:cxnSp>
            <p:nvCxnSpPr>
              <p:cNvPr id="55" name="Elbow Connector 54"/>
              <p:cNvCxnSpPr/>
              <p:nvPr/>
            </p:nvCxnSpPr>
            <p:spPr>
              <a:xfrm>
                <a:off x="4267200" y="5181600"/>
                <a:ext cx="457200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Elbow Connector 156"/>
              <p:cNvCxnSpPr/>
              <p:nvPr/>
            </p:nvCxnSpPr>
            <p:spPr>
              <a:xfrm rot="10800000" flipV="1">
                <a:off x="3993963" y="5181600"/>
                <a:ext cx="501837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TextBox 165"/>
            <p:cNvSpPr txBox="1"/>
            <p:nvPr/>
          </p:nvSpPr>
          <p:spPr>
            <a:xfrm>
              <a:off x="5943600" y="1600200"/>
              <a:ext cx="1481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Electric signal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2667000" y="2019218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019218"/>
                <a:ext cx="38664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2362200" y="1905000"/>
            <a:ext cx="5867400" cy="1893332"/>
            <a:chOff x="2362200" y="1905000"/>
            <a:chExt cx="5867400" cy="1893332"/>
          </a:xfrm>
        </p:grpSpPr>
        <p:sp>
          <p:nvSpPr>
            <p:cNvPr id="79" name="TextBox 78"/>
            <p:cNvSpPr txBox="1"/>
            <p:nvPr/>
          </p:nvSpPr>
          <p:spPr>
            <a:xfrm>
              <a:off x="7812498" y="336446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+1</a:t>
              </a:r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297898" y="336446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+1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154898" y="3352800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+4</a:t>
              </a:r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362200" y="3429000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+1</a:t>
              </a:r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362200" y="260246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+3</a:t>
              </a:r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831298" y="1905000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+3</a:t>
              </a:r>
              <a:endParaRPr 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239000" y="260246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+1</a:t>
              </a:r>
              <a:endParaRPr lang="en-US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52400" y="4876800"/>
            <a:ext cx="8046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/>
              <a:t>Delay</a:t>
            </a:r>
            <a:r>
              <a:rPr lang="en-US" dirty="0"/>
              <a:t>  </a:t>
            </a:r>
            <a:r>
              <a:rPr lang="en-US" b="1" dirty="0">
                <a:solidFill>
                  <a:srgbClr val="002060"/>
                </a:solidFill>
              </a:rPr>
              <a:t>14             14            14               14            14            14               14             14</a:t>
            </a:r>
          </a:p>
        </p:txBody>
      </p:sp>
      <p:sp>
        <p:nvSpPr>
          <p:cNvPr id="85" name="Down Arrow 84"/>
          <p:cNvSpPr/>
          <p:nvPr/>
        </p:nvSpPr>
        <p:spPr>
          <a:xfrm>
            <a:off x="4114800" y="4572000"/>
            <a:ext cx="914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Cloud Callout 85"/>
          <p:cNvSpPr/>
          <p:nvPr/>
        </p:nvSpPr>
        <p:spPr>
          <a:xfrm>
            <a:off x="-76200" y="609600"/>
            <a:ext cx="4800600" cy="1480066"/>
          </a:xfrm>
          <a:prstGeom prst="cloudCallout">
            <a:avLst>
              <a:gd name="adj1" fmla="val -27749"/>
              <a:gd name="adj2" fmla="val 9112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The </a:t>
            </a:r>
            <a:r>
              <a:rPr lang="en-US" sz="1400" b="1" dirty="0">
                <a:solidFill>
                  <a:schemeClr val="tx1"/>
                </a:solidFill>
              </a:rPr>
              <a:t>maximum</a:t>
            </a:r>
            <a:r>
              <a:rPr lang="en-US" sz="1400" dirty="0">
                <a:solidFill>
                  <a:schemeClr val="tx1"/>
                </a:solidFill>
              </a:rPr>
              <a:t> delay from the root to any leaf node remains </a:t>
            </a:r>
            <a:r>
              <a:rPr lang="en-US" sz="1400" u="sng" dirty="0">
                <a:solidFill>
                  <a:schemeClr val="tx1"/>
                </a:solidFill>
              </a:rPr>
              <a:t>unchanged</a:t>
            </a:r>
            <a:r>
              <a:rPr lang="en-US" sz="1400" dirty="0">
                <a:solidFill>
                  <a:schemeClr val="tx1"/>
                </a:solidFill>
              </a:rPr>
              <a:t> in the optimal solution. What can we say about the </a:t>
            </a:r>
            <a:r>
              <a:rPr lang="en-US" sz="1400" b="1" dirty="0">
                <a:solidFill>
                  <a:schemeClr val="tx1"/>
                </a:solidFill>
              </a:rPr>
              <a:t>maximum delay</a:t>
            </a:r>
            <a:r>
              <a:rPr lang="en-US" sz="1400" dirty="0">
                <a:solidFill>
                  <a:schemeClr val="tx1"/>
                </a:solidFill>
              </a:rPr>
              <a:t> from any other node to any leaf node in its </a:t>
            </a:r>
            <a:r>
              <a:rPr lang="en-US" sz="1400" dirty="0" err="1">
                <a:solidFill>
                  <a:schemeClr val="tx1"/>
                </a:solidFill>
              </a:rPr>
              <a:t>subtree</a:t>
            </a:r>
            <a:r>
              <a:rPr lang="en-US" sz="14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079618" y="5246132"/>
            <a:ext cx="2105096" cy="3926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181600" y="5257800"/>
            <a:ext cx="3657600" cy="3926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47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1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2" grpId="0" uiExpand="1" build="p"/>
      <p:bldP spid="156" grpId="0"/>
      <p:bldP spid="78" grpId="0"/>
      <p:bldP spid="81" grpId="0"/>
      <p:bldP spid="85" grpId="0" animBg="1"/>
      <p:bldP spid="86" grpId="0" animBg="1"/>
      <p:bldP spid="86" grpId="1" animBg="1"/>
      <p:bldP spid="89" grpId="0" animBg="1"/>
      <p:bldP spid="9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Usefulness of the </a:t>
            </a:r>
            <a:r>
              <a:rPr lang="en-US" sz="3200" b="1" dirty="0">
                <a:solidFill>
                  <a:srgbClr val="00B050"/>
                </a:solidFill>
              </a:rPr>
              <a:t>guess</a:t>
            </a:r>
            <a:br>
              <a:rPr lang="en-US" sz="3200" b="1" dirty="0">
                <a:solidFill>
                  <a:srgbClr val="00B050"/>
                </a:solidFill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1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838200" y="2272926"/>
            <a:ext cx="3048000" cy="4204074"/>
            <a:chOff x="838200" y="2272926"/>
            <a:chExt cx="3048000" cy="4204074"/>
          </a:xfrm>
        </p:grpSpPr>
        <p:grpSp>
          <p:nvGrpSpPr>
            <p:cNvPr id="42" name="Group 41"/>
            <p:cNvGrpSpPr/>
            <p:nvPr/>
          </p:nvGrpSpPr>
          <p:grpSpPr>
            <a:xfrm>
              <a:off x="838200" y="2272926"/>
              <a:ext cx="3048000" cy="4204074"/>
              <a:chOff x="838200" y="2272926"/>
              <a:chExt cx="3048000" cy="4204074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1219200" y="2272926"/>
                <a:ext cx="2209800" cy="1747185"/>
                <a:chOff x="1219200" y="2272926"/>
                <a:chExt cx="2209800" cy="1747185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2222873" y="2958726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" name="Straight Arrow Connector 5"/>
                <p:cNvCxnSpPr/>
                <p:nvPr/>
              </p:nvCxnSpPr>
              <p:spPr>
                <a:xfrm flipH="1">
                  <a:off x="1219200" y="3200400"/>
                  <a:ext cx="1003674" cy="819711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/>
                <p:cNvCxnSpPr/>
                <p:nvPr/>
              </p:nvCxnSpPr>
              <p:spPr>
                <a:xfrm>
                  <a:off x="2514599" y="3187326"/>
                  <a:ext cx="914401" cy="7750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2375273" y="2272926"/>
                  <a:ext cx="0" cy="6858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Isosceles Triangle 37"/>
              <p:cNvSpPr/>
              <p:nvPr/>
            </p:nvSpPr>
            <p:spPr>
              <a:xfrm>
                <a:off x="838200" y="4038600"/>
                <a:ext cx="914400" cy="24384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>
                <a:off x="2883723" y="3962400"/>
                <a:ext cx="1002477" cy="25146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2514600" y="2895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u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Usefulness of the </a:t>
            </a:r>
            <a:r>
              <a:rPr lang="en-US" sz="3200" b="1" dirty="0">
                <a:solidFill>
                  <a:srgbClr val="00B050"/>
                </a:solidFill>
              </a:rPr>
              <a:t>guess</a:t>
            </a:r>
            <a:br>
              <a:rPr lang="en-US" sz="3200" b="1" dirty="0">
                <a:solidFill>
                  <a:srgbClr val="00B050"/>
                </a:solidFill>
              </a:rPr>
            </a:br>
            <a:r>
              <a:rPr lang="en-US" sz="3200" b="1" dirty="0"/>
              <a:t> </a:t>
            </a:r>
          </a:p>
        </p:txBody>
      </p:sp>
      <p:sp>
        <p:nvSpPr>
          <p:cNvPr id="55" name="Content Placeholder 5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ontent Placeholder 5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380039" y="1600200"/>
                <a:ext cx="4687761" cy="4525963"/>
              </a:xfrm>
            </p:spPr>
            <p:txBody>
              <a:bodyPr/>
              <a:lstStyle/>
              <a:p>
                <a:pPr>
                  <a:buFont typeface="Wingdings"/>
                  <a:buChar char="è"/>
                </a:pPr>
                <a:r>
                  <a:rPr lang="en-US" sz="1800" dirty="0">
                    <a:sym typeface="Wingdings" pitchFamily="2" charset="2"/>
                  </a:rPr>
                  <a:t>In the optimal solution,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</a:t>
                </a:r>
                <a:r>
                  <a:rPr lang="en-US" sz="1800" dirty="0"/>
                  <a:t>we must increase delay of right edge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by   </a:t>
                </a:r>
                <a:r>
                  <a:rPr lang="en-US" sz="1800" dirty="0">
                    <a:solidFill>
                      <a:srgbClr val="FF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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Delay enhancement by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/>
                  <a:t>: 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sz="1800" b="1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sz="1800" dirty="0"/>
                  <a:t>|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Guess </a:t>
                </a:r>
                <a:r>
                  <a:rPr lang="en-US" sz="1800" dirty="0">
                    <a:sym typeface="Wingdings" pitchFamily="2" charset="2"/>
                  </a:rPr>
                  <a:t> proof of correctness of algorithm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56" name="Content Placeholder 5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380039" y="1600200"/>
                <a:ext cx="4687761" cy="4525963"/>
              </a:xfrm>
              <a:blipFill rotWithShape="1">
                <a:blip r:embed="rId2"/>
                <a:stretch>
                  <a:fillRect l="-1170" t="-674" b="-119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435744" y="2373868"/>
            <a:ext cx="1842639" cy="1283732"/>
            <a:chOff x="1435744" y="2373868"/>
            <a:chExt cx="1842639" cy="1283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2883723" y="3288268"/>
                  <a:ext cx="39466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𝜷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3723" y="3288268"/>
                  <a:ext cx="39466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15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1435744" y="3276600"/>
                  <a:ext cx="3930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5744" y="3276600"/>
                  <a:ext cx="39305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031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2348540" y="2373868"/>
                  <a:ext cx="37702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𝜸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8540" y="2373868"/>
                  <a:ext cx="37702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258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524000" y="1447800"/>
                <a:ext cx="2672398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r>
                      <a:rPr lang="en-US" b="1" i="1" dirty="0"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≥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447800"/>
                <a:ext cx="2672398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826" t="-8333" r="-2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/>
          <p:cNvGrpSpPr/>
          <p:nvPr/>
        </p:nvGrpSpPr>
        <p:grpSpPr>
          <a:xfrm>
            <a:off x="1255411" y="3218889"/>
            <a:ext cx="1012099" cy="3258111"/>
            <a:chOff x="1255411" y="3218889"/>
            <a:chExt cx="1012099" cy="3258111"/>
          </a:xfrm>
        </p:grpSpPr>
        <p:cxnSp>
          <p:nvCxnSpPr>
            <p:cNvPr id="10" name="Straight Connector 9"/>
            <p:cNvCxnSpPr>
              <a:stCxn id="5" idx="3"/>
            </p:cNvCxnSpPr>
            <p:nvPr/>
          </p:nvCxnSpPr>
          <p:spPr>
            <a:xfrm flipH="1">
              <a:off x="1257300" y="3218889"/>
              <a:ext cx="1010210" cy="81971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 12"/>
            <p:cNvSpPr/>
            <p:nvPr/>
          </p:nvSpPr>
          <p:spPr>
            <a:xfrm>
              <a:off x="1255411" y="4049486"/>
              <a:ext cx="268589" cy="2427514"/>
            </a:xfrm>
            <a:custGeom>
              <a:avLst/>
              <a:gdLst>
                <a:gd name="connsiteX0" fmla="*/ 7332 w 84413"/>
                <a:gd name="connsiteY0" fmla="*/ 0 h 914400"/>
                <a:gd name="connsiteX1" fmla="*/ 7332 w 84413"/>
                <a:gd name="connsiteY1" fmla="*/ 293914 h 914400"/>
                <a:gd name="connsiteX2" fmla="*/ 83532 w 84413"/>
                <a:gd name="connsiteY2" fmla="*/ 620485 h 914400"/>
                <a:gd name="connsiteX3" fmla="*/ 50875 w 84413"/>
                <a:gd name="connsiteY3" fmla="*/ 914400 h 914400"/>
                <a:gd name="connsiteX4" fmla="*/ 50875 w 84413"/>
                <a:gd name="connsiteY4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413" h="914400">
                  <a:moveTo>
                    <a:pt x="7332" y="0"/>
                  </a:moveTo>
                  <a:cubicBezTo>
                    <a:pt x="982" y="95250"/>
                    <a:pt x="-5368" y="190500"/>
                    <a:pt x="7332" y="293914"/>
                  </a:cubicBezTo>
                  <a:cubicBezTo>
                    <a:pt x="20032" y="397328"/>
                    <a:pt x="76275" y="517071"/>
                    <a:pt x="83532" y="620485"/>
                  </a:cubicBezTo>
                  <a:cubicBezTo>
                    <a:pt x="90789" y="723899"/>
                    <a:pt x="50875" y="914400"/>
                    <a:pt x="50875" y="914400"/>
                  </a:cubicBezTo>
                  <a:lnTo>
                    <a:pt x="50875" y="914400"/>
                  </a:lnTo>
                </a:path>
              </a:pathLst>
            </a:cu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483036" y="3218889"/>
            <a:ext cx="1046517" cy="3243842"/>
            <a:chOff x="2483036" y="3218889"/>
            <a:chExt cx="1046517" cy="3243842"/>
          </a:xfrm>
        </p:grpSpPr>
        <p:sp>
          <p:nvSpPr>
            <p:cNvPr id="44" name="Freeform 43"/>
            <p:cNvSpPr/>
            <p:nvPr/>
          </p:nvSpPr>
          <p:spPr>
            <a:xfrm>
              <a:off x="3209448" y="3962400"/>
              <a:ext cx="320105" cy="2500331"/>
            </a:xfrm>
            <a:custGeom>
              <a:avLst/>
              <a:gdLst>
                <a:gd name="connsiteX0" fmla="*/ 7332 w 84413"/>
                <a:gd name="connsiteY0" fmla="*/ 0 h 914400"/>
                <a:gd name="connsiteX1" fmla="*/ 7332 w 84413"/>
                <a:gd name="connsiteY1" fmla="*/ 293914 h 914400"/>
                <a:gd name="connsiteX2" fmla="*/ 83532 w 84413"/>
                <a:gd name="connsiteY2" fmla="*/ 620485 h 914400"/>
                <a:gd name="connsiteX3" fmla="*/ 50875 w 84413"/>
                <a:gd name="connsiteY3" fmla="*/ 914400 h 914400"/>
                <a:gd name="connsiteX4" fmla="*/ 50875 w 84413"/>
                <a:gd name="connsiteY4" fmla="*/ 914400 h 914400"/>
                <a:gd name="connsiteX0" fmla="*/ 20972 w 64515"/>
                <a:gd name="connsiteY0" fmla="*/ 0 h 914400"/>
                <a:gd name="connsiteX1" fmla="*/ 20972 w 64515"/>
                <a:gd name="connsiteY1" fmla="*/ 293914 h 914400"/>
                <a:gd name="connsiteX2" fmla="*/ 1379 w 64515"/>
                <a:gd name="connsiteY2" fmla="*/ 608184 h 914400"/>
                <a:gd name="connsiteX3" fmla="*/ 64515 w 64515"/>
                <a:gd name="connsiteY3" fmla="*/ 914400 h 914400"/>
                <a:gd name="connsiteX4" fmla="*/ 64515 w 64515"/>
                <a:gd name="connsiteY4" fmla="*/ 914400 h 914400"/>
                <a:gd name="connsiteX0" fmla="*/ 52385 w 95928"/>
                <a:gd name="connsiteY0" fmla="*/ 0 h 914400"/>
                <a:gd name="connsiteX1" fmla="*/ 52385 w 95928"/>
                <a:gd name="connsiteY1" fmla="*/ 293914 h 914400"/>
                <a:gd name="connsiteX2" fmla="*/ 32792 w 95928"/>
                <a:gd name="connsiteY2" fmla="*/ 608184 h 914400"/>
                <a:gd name="connsiteX3" fmla="*/ 95928 w 95928"/>
                <a:gd name="connsiteY3" fmla="*/ 914400 h 914400"/>
                <a:gd name="connsiteX4" fmla="*/ 95928 w 95928"/>
                <a:gd name="connsiteY4" fmla="*/ 914400 h 914400"/>
                <a:gd name="connsiteX0" fmla="*/ 52385 w 100604"/>
                <a:gd name="connsiteY0" fmla="*/ 0 h 941829"/>
                <a:gd name="connsiteX1" fmla="*/ 52385 w 100604"/>
                <a:gd name="connsiteY1" fmla="*/ 293914 h 941829"/>
                <a:gd name="connsiteX2" fmla="*/ 32792 w 100604"/>
                <a:gd name="connsiteY2" fmla="*/ 608184 h 941829"/>
                <a:gd name="connsiteX3" fmla="*/ 95928 w 100604"/>
                <a:gd name="connsiteY3" fmla="*/ 914400 h 941829"/>
                <a:gd name="connsiteX4" fmla="*/ 95928 w 100604"/>
                <a:gd name="connsiteY4" fmla="*/ 930802 h 941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04" h="941829">
                  <a:moveTo>
                    <a:pt x="52385" y="0"/>
                  </a:moveTo>
                  <a:cubicBezTo>
                    <a:pt x="46035" y="95250"/>
                    <a:pt x="55650" y="192550"/>
                    <a:pt x="52385" y="293914"/>
                  </a:cubicBezTo>
                  <a:cubicBezTo>
                    <a:pt x="49120" y="395278"/>
                    <a:pt x="-49732" y="529373"/>
                    <a:pt x="32792" y="608184"/>
                  </a:cubicBezTo>
                  <a:cubicBezTo>
                    <a:pt x="115316" y="686995"/>
                    <a:pt x="85405" y="860630"/>
                    <a:pt x="95928" y="914400"/>
                  </a:cubicBezTo>
                  <a:cubicBezTo>
                    <a:pt x="106451" y="968170"/>
                    <a:pt x="95928" y="925335"/>
                    <a:pt x="95928" y="930802"/>
                  </a:cubicBezTo>
                </a:path>
              </a:pathLst>
            </a:cu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>
              <a:stCxn id="5" idx="5"/>
              <a:endCxn id="39" idx="0"/>
            </p:cNvCxnSpPr>
            <p:nvPr/>
          </p:nvCxnSpPr>
          <p:spPr>
            <a:xfrm>
              <a:off x="2483036" y="3218889"/>
              <a:ext cx="901926" cy="74351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501337" y="4648200"/>
                <a:ext cx="878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337" y="4648200"/>
                <a:ext cx="87870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827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33400" y="4648200"/>
                <a:ext cx="8562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648200"/>
                <a:ext cx="85626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928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286000" y="3593068"/>
                <a:ext cx="1845313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</m:d>
                      <m:r>
                        <m:rPr>
                          <m:nor/>
                        </m:rPr>
                        <a:rPr lang="en-US" b="1" dirty="0"/>
                        <m:t> − 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593068"/>
                <a:ext cx="1845313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6349" r="-4262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105400" y="2286000"/>
                <a:ext cx="161928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b="1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2286000"/>
                <a:ext cx="161928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56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2505220" y="3962400"/>
            <a:ext cx="314180" cy="25146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524000" y="5026223"/>
            <a:ext cx="992708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unchanged</a:t>
            </a:r>
          </a:p>
        </p:txBody>
      </p:sp>
      <p:sp>
        <p:nvSpPr>
          <p:cNvPr id="33" name="Left Brace 32"/>
          <p:cNvSpPr/>
          <p:nvPr/>
        </p:nvSpPr>
        <p:spPr>
          <a:xfrm flipH="1">
            <a:off x="2209799" y="3288268"/>
            <a:ext cx="258781" cy="3188732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477961" y="4800600"/>
            <a:ext cx="992708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unchanged</a:t>
            </a:r>
          </a:p>
        </p:txBody>
      </p:sp>
      <p:sp>
        <p:nvSpPr>
          <p:cNvPr id="12" name="Line Callout 1 11"/>
          <p:cNvSpPr/>
          <p:nvPr/>
        </p:nvSpPr>
        <p:spPr>
          <a:xfrm>
            <a:off x="228600" y="2373868"/>
            <a:ext cx="1524000" cy="612648"/>
          </a:xfrm>
          <a:prstGeom prst="borderCallout1">
            <a:avLst>
              <a:gd name="adj1" fmla="val 101049"/>
              <a:gd name="adj2" fmla="val 47742"/>
              <a:gd name="adj3" fmla="val 173876"/>
              <a:gd name="adj4" fmla="val 10895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How much enhancement 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8914" y="351686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7" name="Line Callout 1 36"/>
          <p:cNvSpPr/>
          <p:nvPr/>
        </p:nvSpPr>
        <p:spPr>
          <a:xfrm>
            <a:off x="3048000" y="2385536"/>
            <a:ext cx="1524000" cy="612648"/>
          </a:xfrm>
          <a:prstGeom prst="borderCallout1">
            <a:avLst>
              <a:gd name="adj1" fmla="val 101049"/>
              <a:gd name="adj2" fmla="val 47742"/>
              <a:gd name="adj3" fmla="val 169691"/>
              <a:gd name="adj4" fmla="val -1721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How much enhancement ?</a:t>
            </a:r>
          </a:p>
        </p:txBody>
      </p:sp>
    </p:spTree>
    <p:extLst>
      <p:ext uri="{BB962C8B-B14F-4D97-AF65-F5344CB8AC3E}">
        <p14:creationId xmlns:p14="http://schemas.microsoft.com/office/powerpoint/2010/main" val="225417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0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125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uiExpand="1" build="p"/>
      <p:bldP spid="21" grpId="0" animBg="1"/>
      <p:bldP spid="50" grpId="0"/>
      <p:bldP spid="51" grpId="0"/>
      <p:bldP spid="19" grpId="0" animBg="1"/>
      <p:bldP spid="3" grpId="0" animBg="1"/>
      <p:bldP spid="9" grpId="0" animBg="1"/>
      <p:bldP spid="11" grpId="0" animBg="1"/>
      <p:bldP spid="33" grpId="0" animBg="1"/>
      <p:bldP spid="33" grpId="1" animBg="1"/>
      <p:bldP spid="34" grpId="0" animBg="1"/>
      <p:bldP spid="34" grpId="1" animBg="1"/>
      <p:bldP spid="12" grpId="0" animBg="1"/>
      <p:bldP spid="12" grpId="1" animBg="1"/>
      <p:bldP spid="14" grpId="0" animBg="1"/>
      <p:bldP spid="14" grpId="1" animBg="1"/>
      <p:bldP spid="37" grpId="0" animBg="1"/>
      <p:bldP spid="37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Proving the </a:t>
            </a:r>
            <a:r>
              <a:rPr lang="en-US" sz="3600" b="1" dirty="0">
                <a:solidFill>
                  <a:srgbClr val="00B050"/>
                </a:solidFill>
              </a:rPr>
              <a:t>guess</a:t>
            </a:r>
            <a:r>
              <a:rPr lang="en-US" sz="3600" b="1" dirty="0"/>
              <a:t> 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Guess : </a:t>
                </a:r>
                <a:r>
                  <a:rPr lang="en-US" sz="2000" dirty="0"/>
                  <a:t>In the optimal solution, the delay along any path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to any leaf node is </a:t>
                </a:r>
                <a:r>
                  <a:rPr lang="en-US" sz="2000" b="1" dirty="0"/>
                  <a:t>max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FF0000"/>
                    </a:solidFill>
                  </a:rPr>
                  <a:t>Question</a:t>
                </a:r>
                <a:r>
                  <a:rPr lang="en-US" sz="2000" dirty="0"/>
                  <a:t>: How to prove it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 By contradiction.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4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What if the assertion fails at many nodes ?</a:t>
            </a:r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006C31"/>
                </a:solidFill>
              </a:rPr>
              <a:t>Homework</a:t>
            </a:r>
            <a:r>
              <a:rPr lang="en-US" sz="2000" dirty="0"/>
              <a:t>: Make sincere attempt to get proof by contradiction.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038602" y="4146363"/>
            <a:ext cx="457198" cy="425637"/>
            <a:chOff x="1524002" y="3384363"/>
            <a:chExt cx="457198" cy="425637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53000" y="4146363"/>
            <a:ext cx="457198" cy="425637"/>
            <a:chOff x="1524002" y="3384363"/>
            <a:chExt cx="457198" cy="425637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/>
          <p:cNvCxnSpPr>
            <a:stCxn id="123" idx="2"/>
          </p:cNvCxnSpPr>
          <p:nvPr/>
        </p:nvCxnSpPr>
        <p:spPr>
          <a:xfrm flipH="1">
            <a:off x="2971800" y="1905000"/>
            <a:ext cx="16002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5867400" y="4146363"/>
            <a:ext cx="457198" cy="425637"/>
            <a:chOff x="1524002" y="3384363"/>
            <a:chExt cx="457198" cy="425637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181600" y="3384363"/>
            <a:ext cx="914400" cy="501837"/>
            <a:chOff x="1524000" y="3308163"/>
            <a:chExt cx="914400" cy="501837"/>
          </a:xfrm>
        </p:grpSpPr>
        <p:cxnSp>
          <p:nvCxnSpPr>
            <p:cNvPr id="17" name="Straight Arrow Connector 16"/>
            <p:cNvCxnSpPr/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625728" y="2590800"/>
            <a:ext cx="1765672" cy="546474"/>
            <a:chOff x="1936565" y="2483037"/>
            <a:chExt cx="1765672" cy="546474"/>
          </a:xfrm>
        </p:grpSpPr>
        <p:cxnSp>
          <p:nvCxnSpPr>
            <p:cNvPr id="20" name="Straight Arrow Connector 19"/>
            <p:cNvCxnSpPr/>
            <p:nvPr/>
          </p:nvCxnSpPr>
          <p:spPr>
            <a:xfrm flipH="1">
              <a:off x="1936565" y="2483037"/>
              <a:ext cx="819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3003363" y="2483037"/>
              <a:ext cx="698874" cy="5464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/>
          <p:cNvCxnSpPr/>
          <p:nvPr/>
        </p:nvCxnSpPr>
        <p:spPr>
          <a:xfrm>
            <a:off x="4876800" y="1905000"/>
            <a:ext cx="1568637" cy="5018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3352800" y="3384363"/>
            <a:ext cx="914400" cy="501837"/>
            <a:chOff x="1524000" y="3308163"/>
            <a:chExt cx="914400" cy="501837"/>
          </a:xfrm>
        </p:grpSpPr>
        <p:cxnSp>
          <p:nvCxnSpPr>
            <p:cNvPr id="24" name="Straight Arrow Connector 23"/>
            <p:cNvCxnSpPr/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209800" y="4146363"/>
            <a:ext cx="457198" cy="425637"/>
            <a:chOff x="1524002" y="3384363"/>
            <a:chExt cx="457198" cy="425637"/>
          </a:xfrm>
        </p:grpSpPr>
        <p:cxnSp>
          <p:nvCxnSpPr>
            <p:cNvPr id="27" name="Straight Arrow Connector 26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524000" y="3384363"/>
            <a:ext cx="882837" cy="546474"/>
            <a:chOff x="1524000" y="3308163"/>
            <a:chExt cx="882837" cy="546474"/>
          </a:xfrm>
        </p:grpSpPr>
        <p:cxnSp>
          <p:nvCxnSpPr>
            <p:cNvPr id="30" name="Straight Arrow Connector 29"/>
            <p:cNvCxnSpPr>
              <a:stCxn id="119" idx="3"/>
              <a:endCxn id="109" idx="0"/>
            </p:cNvCxnSpPr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2057400" y="3352800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1968127" y="2622363"/>
            <a:ext cx="1734110" cy="546474"/>
            <a:chOff x="1936564" y="2577726"/>
            <a:chExt cx="1734110" cy="546474"/>
          </a:xfrm>
        </p:grpSpPr>
        <p:cxnSp>
          <p:nvCxnSpPr>
            <p:cNvPr id="33" name="Straight Arrow Connector 32"/>
            <p:cNvCxnSpPr/>
            <p:nvPr/>
          </p:nvCxnSpPr>
          <p:spPr>
            <a:xfrm flipH="1">
              <a:off x="1936564" y="2577726"/>
              <a:ext cx="775073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21" idx="5"/>
              <a:endCxn id="118" idx="1"/>
            </p:cNvCxnSpPr>
            <p:nvPr/>
          </p:nvCxnSpPr>
          <p:spPr>
            <a:xfrm>
              <a:off x="2895600" y="2577726"/>
              <a:ext cx="775074" cy="5464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1143000" y="4724400"/>
            <a:ext cx="7086600" cy="0"/>
            <a:chOff x="1143000" y="4800600"/>
            <a:chExt cx="7086600" cy="0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1143000" y="4572000"/>
            <a:ext cx="7086600" cy="304800"/>
            <a:chOff x="1143000" y="4495800"/>
            <a:chExt cx="7086600" cy="304800"/>
          </a:xfrm>
        </p:grpSpPr>
        <p:grpSp>
          <p:nvGrpSpPr>
            <p:cNvPr id="84" name="Group 83"/>
            <p:cNvGrpSpPr/>
            <p:nvPr/>
          </p:nvGrpSpPr>
          <p:grpSpPr>
            <a:xfrm>
              <a:off x="1143000" y="4495800"/>
              <a:ext cx="3962400" cy="304800"/>
              <a:chOff x="1143000" y="4495800"/>
              <a:chExt cx="3962400" cy="304800"/>
            </a:xfrm>
          </p:grpSpPr>
          <p:sp>
            <p:nvSpPr>
              <p:cNvPr id="94" name="Oval 93"/>
              <p:cNvSpPr/>
              <p:nvPr/>
            </p:nvSpPr>
            <p:spPr>
              <a:xfrm>
                <a:off x="1143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1600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3886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2514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2971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3429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2057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4800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4343400" y="4495800"/>
              <a:ext cx="3886200" cy="304800"/>
              <a:chOff x="685800" y="4495800"/>
              <a:chExt cx="3886200" cy="304800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2057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1600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685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2514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2971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3429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3886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4267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2" name="Group 101"/>
          <p:cNvGrpSpPr/>
          <p:nvPr/>
        </p:nvGrpSpPr>
        <p:grpSpPr>
          <a:xfrm>
            <a:off x="1371600" y="3886200"/>
            <a:ext cx="6705600" cy="304800"/>
            <a:chOff x="1447800" y="4495800"/>
            <a:chExt cx="6705600" cy="304800"/>
          </a:xfrm>
        </p:grpSpPr>
        <p:grpSp>
          <p:nvGrpSpPr>
            <p:cNvPr id="103" name="Group 102"/>
            <p:cNvGrpSpPr/>
            <p:nvPr/>
          </p:nvGrpSpPr>
          <p:grpSpPr>
            <a:xfrm>
              <a:off x="1447800" y="4495800"/>
              <a:ext cx="3048000" cy="304800"/>
              <a:chOff x="1447800" y="4495800"/>
              <a:chExt cx="3048000" cy="304800"/>
            </a:xfrm>
          </p:grpSpPr>
          <p:sp>
            <p:nvSpPr>
              <p:cNvPr id="109" name="Oval 108"/>
              <p:cNvSpPr/>
              <p:nvPr/>
            </p:nvSpPr>
            <p:spPr>
              <a:xfrm>
                <a:off x="1447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2362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4191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5105400" y="4495800"/>
              <a:ext cx="3048000" cy="304800"/>
              <a:chOff x="1447800" y="4495800"/>
              <a:chExt cx="3048000" cy="304800"/>
            </a:xfrm>
          </p:grpSpPr>
          <p:sp>
            <p:nvSpPr>
              <p:cNvPr id="105" name="Oval 104"/>
              <p:cNvSpPr/>
              <p:nvPr/>
            </p:nvSpPr>
            <p:spPr>
              <a:xfrm>
                <a:off x="1447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2362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4191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3" name="Group 112"/>
          <p:cNvGrpSpPr/>
          <p:nvPr/>
        </p:nvGrpSpPr>
        <p:grpSpPr>
          <a:xfrm>
            <a:off x="1828800" y="3124200"/>
            <a:ext cx="5715000" cy="304800"/>
            <a:chOff x="1524000" y="4495800"/>
            <a:chExt cx="5715000" cy="304800"/>
          </a:xfrm>
        </p:grpSpPr>
        <p:grpSp>
          <p:nvGrpSpPr>
            <p:cNvPr id="114" name="Group 113"/>
            <p:cNvGrpSpPr/>
            <p:nvPr/>
          </p:nvGrpSpPr>
          <p:grpSpPr>
            <a:xfrm>
              <a:off x="1524000" y="4495800"/>
              <a:ext cx="2133600" cy="304800"/>
              <a:chOff x="1524000" y="4495800"/>
              <a:chExt cx="2133600" cy="304800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3352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1524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181600" y="4495800"/>
              <a:ext cx="2057400" cy="304800"/>
              <a:chOff x="1524000" y="4495800"/>
              <a:chExt cx="2057400" cy="304800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1524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0" name="Group 119"/>
          <p:cNvGrpSpPr/>
          <p:nvPr/>
        </p:nvGrpSpPr>
        <p:grpSpPr>
          <a:xfrm>
            <a:off x="2667000" y="2362200"/>
            <a:ext cx="4038600" cy="304800"/>
            <a:chOff x="3276600" y="4495800"/>
            <a:chExt cx="4038600" cy="304800"/>
          </a:xfrm>
        </p:grpSpPr>
        <p:sp>
          <p:nvSpPr>
            <p:cNvPr id="121" name="Oval 120"/>
            <p:cNvSpPr/>
            <p:nvPr/>
          </p:nvSpPr>
          <p:spPr>
            <a:xfrm>
              <a:off x="3276600" y="449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7010400" y="449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Oval 122"/>
          <p:cNvSpPr/>
          <p:nvPr/>
        </p:nvSpPr>
        <p:spPr>
          <a:xfrm>
            <a:off x="4572000" y="1752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4" name="Group 123"/>
          <p:cNvGrpSpPr/>
          <p:nvPr/>
        </p:nvGrpSpPr>
        <p:grpSpPr>
          <a:xfrm>
            <a:off x="7086600" y="3384363"/>
            <a:ext cx="762000" cy="501837"/>
            <a:chOff x="1676400" y="3308163"/>
            <a:chExt cx="762000" cy="501837"/>
          </a:xfrm>
        </p:grpSpPr>
        <p:cxnSp>
          <p:nvCxnSpPr>
            <p:cNvPr id="125" name="Straight Arrow Connector 124"/>
            <p:cNvCxnSpPr/>
            <p:nvPr/>
          </p:nvCxnSpPr>
          <p:spPr>
            <a:xfrm flipH="1">
              <a:off x="1676400" y="3308163"/>
              <a:ext cx="197038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/>
          <p:cNvGrpSpPr/>
          <p:nvPr/>
        </p:nvGrpSpPr>
        <p:grpSpPr>
          <a:xfrm>
            <a:off x="1295402" y="4146363"/>
            <a:ext cx="457198" cy="425637"/>
            <a:chOff x="1524002" y="3460563"/>
            <a:chExt cx="457198" cy="425637"/>
          </a:xfrm>
        </p:grpSpPr>
        <p:cxnSp>
          <p:nvCxnSpPr>
            <p:cNvPr id="128" name="Straight Arrow Connector 127"/>
            <p:cNvCxnSpPr>
              <a:stCxn id="109" idx="3"/>
            </p:cNvCxnSpPr>
            <p:nvPr/>
          </p:nvCxnSpPr>
          <p:spPr>
            <a:xfrm flipH="1">
              <a:off x="1524002" y="34605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109" idx="5"/>
            </p:cNvCxnSpPr>
            <p:nvPr/>
          </p:nvCxnSpPr>
          <p:spPr>
            <a:xfrm>
              <a:off x="1860363" y="34605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/>
          <p:cNvGrpSpPr/>
          <p:nvPr/>
        </p:nvGrpSpPr>
        <p:grpSpPr>
          <a:xfrm>
            <a:off x="3124200" y="4146363"/>
            <a:ext cx="457198" cy="425637"/>
            <a:chOff x="1524002" y="3384363"/>
            <a:chExt cx="457198" cy="425637"/>
          </a:xfrm>
        </p:grpSpPr>
        <p:cxnSp>
          <p:nvCxnSpPr>
            <p:cNvPr id="131" name="Straight Arrow Connector 130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/>
          <p:cNvGrpSpPr/>
          <p:nvPr/>
        </p:nvGrpSpPr>
        <p:grpSpPr>
          <a:xfrm>
            <a:off x="6781800" y="4146363"/>
            <a:ext cx="457198" cy="425637"/>
            <a:chOff x="1524002" y="3384363"/>
            <a:chExt cx="457198" cy="425637"/>
          </a:xfrm>
        </p:grpSpPr>
        <p:cxnSp>
          <p:nvCxnSpPr>
            <p:cNvPr id="134" name="Straight Arrow Connector 133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/>
          <p:cNvGrpSpPr/>
          <p:nvPr/>
        </p:nvGrpSpPr>
        <p:grpSpPr>
          <a:xfrm>
            <a:off x="7696202" y="4146363"/>
            <a:ext cx="457198" cy="425637"/>
            <a:chOff x="1524002" y="3384363"/>
            <a:chExt cx="457198" cy="425637"/>
          </a:xfrm>
        </p:grpSpPr>
        <p:cxnSp>
          <p:nvCxnSpPr>
            <p:cNvPr id="137" name="Straight Arrow Connector 136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Oval 138"/>
          <p:cNvSpPr/>
          <p:nvPr/>
        </p:nvSpPr>
        <p:spPr>
          <a:xfrm>
            <a:off x="4343400" y="45720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4572000" y="1752600"/>
            <a:ext cx="304800" cy="304800"/>
          </a:xfrm>
          <a:prstGeom prst="ellipse">
            <a:avLst/>
          </a:prstGeom>
          <a:solidFill>
            <a:srgbClr val="FFC000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Oval 140"/>
          <p:cNvSpPr/>
          <p:nvPr/>
        </p:nvSpPr>
        <p:spPr>
          <a:xfrm>
            <a:off x="1828800" y="3124200"/>
            <a:ext cx="304800" cy="3048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6400800" y="2362200"/>
            <a:ext cx="304800" cy="3048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2667000" y="2362200"/>
            <a:ext cx="304800" cy="3048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1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2" grpId="0" build="p"/>
      <p:bldP spid="141" grpId="0" animBg="1"/>
      <p:bldP spid="142" grpId="0" animBg="1"/>
      <p:bldP spid="1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800" dirty="0"/>
                  <a:t>There are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jobs: </a:t>
                </a:r>
              </a:p>
              <a:p>
                <a:r>
                  <a:rPr lang="en-US" sz="1800" dirty="0"/>
                  <a:t>Each job takes certain </a:t>
                </a:r>
                <a:r>
                  <a:rPr lang="en-US" sz="1800" b="1" dirty="0"/>
                  <a:t>time</a:t>
                </a:r>
                <a:r>
                  <a:rPr lang="en-US" sz="1800" dirty="0"/>
                  <a:t> for execution.</a:t>
                </a:r>
              </a:p>
              <a:p>
                <a:r>
                  <a:rPr lang="en-US" sz="1800" dirty="0"/>
                  <a:t>Each job also has a </a:t>
                </a:r>
                <a:r>
                  <a:rPr lang="en-US" sz="1800" b="1" dirty="0"/>
                  <a:t>deadline</a:t>
                </a:r>
                <a:r>
                  <a:rPr lang="en-US" sz="1800" dirty="0"/>
                  <a:t>.</a:t>
                </a:r>
              </a:p>
              <a:p>
                <a:r>
                  <a:rPr lang="en-US" sz="1800" dirty="0"/>
                  <a:t>There is a </a:t>
                </a:r>
                <a:r>
                  <a:rPr lang="en-US" sz="1800" u="sng" dirty="0"/>
                  <a:t>single</a:t>
                </a:r>
                <a:r>
                  <a:rPr lang="en-US" sz="1800" dirty="0"/>
                  <a:t> server.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All jobs need to </a:t>
                </a:r>
                <a:r>
                  <a:rPr lang="en-US" sz="1800"/>
                  <a:t>be scheduled. 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Aim</a:t>
                </a:r>
                <a:r>
                  <a:rPr lang="en-US" sz="1800" dirty="0"/>
                  <a:t>: Compute an order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dirty="0"/>
                  <a:t>,…,</a:t>
                </a:r>
                <a:r>
                  <a:rPr lang="en-US" sz="18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dirty="0"/>
                  <a:t> in which the jobs should be scheduled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such that maximum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lateness</a:t>
                </a:r>
                <a:r>
                  <a:rPr lang="en-US" sz="1800" dirty="0"/>
                  <a:t> is minimized.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7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95065" y="1627042"/>
                <a:ext cx="1062150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,</a:t>
                </a:r>
                <a:r>
                  <a:rPr lang="en-US" sz="16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/>
                  <a:t>,…,</a:t>
                </a:r>
                <a:r>
                  <a:rPr lang="en-US" sz="16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065" y="1627042"/>
                <a:ext cx="1062150" cy="338554"/>
              </a:xfrm>
              <a:prstGeom prst="rect">
                <a:avLst/>
              </a:prstGeom>
              <a:blipFill rotWithShape="1">
                <a:blip r:embed="rId3"/>
                <a:stretch>
                  <a:fillRect t="-3509" r="-5682" b="-210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800600" y="1947446"/>
                <a:ext cx="1746184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Job</a:t>
                </a:r>
                <a:r>
                  <a:rPr lang="en-US" sz="16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 takes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 time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1947446"/>
                <a:ext cx="1746184" cy="338554"/>
              </a:xfrm>
              <a:prstGeom prst="rect">
                <a:avLst/>
              </a:prstGeom>
              <a:blipFill rotWithShape="1">
                <a:blip r:embed="rId4"/>
                <a:stretch>
                  <a:fillRect l="-1736" t="-3448" r="-2778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33800" y="2328446"/>
                <a:ext cx="2021194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Job</a:t>
                </a:r>
                <a:r>
                  <a:rPr lang="en-US" sz="16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 has deadline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2328446"/>
                <a:ext cx="2021194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1502" t="-3448" r="-2703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>
            <a:off x="457200" y="6336268"/>
            <a:ext cx="7772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29129" y="633626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494232" y="5879068"/>
                <a:ext cx="1066800" cy="316468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𝑗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32" y="5879068"/>
                <a:ext cx="1066800" cy="316468"/>
              </a:xfrm>
              <a:prstGeom prst="roundRect">
                <a:avLst/>
              </a:prstGeom>
              <a:blipFill rotWithShape="1">
                <a:blip r:embed="rId6"/>
                <a:stretch>
                  <a:fillRect t="-14286" b="-30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>
              <a:xfrm>
                <a:off x="6172200" y="5879068"/>
                <a:ext cx="1905000" cy="304800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5879068"/>
                <a:ext cx="1905000" cy="304800"/>
              </a:xfrm>
              <a:prstGeom prst="roundRect">
                <a:avLst/>
              </a:prstGeom>
              <a:blipFill rotWithShape="1">
                <a:blip r:embed="rId7"/>
                <a:stretch>
                  <a:fillRect t="-1666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>
              <a:xfrm>
                <a:off x="1588037" y="5884902"/>
                <a:ext cx="1600200" cy="3048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037" y="5884902"/>
                <a:ext cx="1600200" cy="304800"/>
              </a:xfrm>
              <a:prstGeom prst="roundRect">
                <a:avLst/>
              </a:prstGeom>
              <a:blipFill rotWithShape="1">
                <a:blip r:embed="rId8"/>
                <a:stretch>
                  <a:fillRect t="-1666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/>
              <p:cNvSpPr/>
              <p:nvPr/>
            </p:nvSpPr>
            <p:spPr>
              <a:xfrm>
                <a:off x="3200400" y="5867400"/>
                <a:ext cx="528729" cy="328136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ounded 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5867400"/>
                <a:ext cx="528729" cy="328136"/>
              </a:xfrm>
              <a:prstGeom prst="roundRect">
                <a:avLst/>
              </a:prstGeom>
              <a:blipFill rotWithShape="1">
                <a:blip r:embed="rId9"/>
                <a:stretch>
                  <a:fillRect t="-14035" r="-2198" b="-28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457200" y="6160532"/>
            <a:ext cx="0" cy="3164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69488" y="6472015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88" y="6472015"/>
                <a:ext cx="375424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2096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3962400" y="6019800"/>
            <a:ext cx="381000" cy="76200"/>
            <a:chOff x="4572000" y="4724400"/>
            <a:chExt cx="381000" cy="76200"/>
          </a:xfrm>
        </p:grpSpPr>
        <p:sp>
          <p:nvSpPr>
            <p:cNvPr id="18" name="Oval 17"/>
            <p:cNvSpPr/>
            <p:nvPr/>
          </p:nvSpPr>
          <p:spPr>
            <a:xfrm>
              <a:off x="45720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7244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8768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4424271" y="5867400"/>
                <a:ext cx="757329" cy="328136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271" y="5867400"/>
                <a:ext cx="757329" cy="328136"/>
              </a:xfrm>
              <a:prstGeom prst="roundRect">
                <a:avLst/>
              </a:prstGeom>
              <a:blipFill rotWithShape="1">
                <a:blip r:embed="rId11"/>
                <a:stretch>
                  <a:fillRect t="-14035" b="-28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5334000" y="6019800"/>
            <a:ext cx="381000" cy="76200"/>
            <a:chOff x="4572000" y="4724400"/>
            <a:chExt cx="381000" cy="76200"/>
          </a:xfrm>
        </p:grpSpPr>
        <p:sp>
          <p:nvSpPr>
            <p:cNvPr id="24" name="Oval 23"/>
            <p:cNvSpPr/>
            <p:nvPr/>
          </p:nvSpPr>
          <p:spPr>
            <a:xfrm>
              <a:off x="45720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7244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8768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Connector 26"/>
          <p:cNvCxnSpPr/>
          <p:nvPr/>
        </p:nvCxnSpPr>
        <p:spPr>
          <a:xfrm>
            <a:off x="5181600" y="4953000"/>
            <a:ext cx="0" cy="13716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446915" y="5029200"/>
            <a:ext cx="0" cy="4572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197564" y="4633771"/>
                <a:ext cx="536236" cy="395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564" y="4633771"/>
                <a:ext cx="536236" cy="395429"/>
              </a:xfrm>
              <a:prstGeom prst="rect">
                <a:avLst/>
              </a:prstGeom>
              <a:blipFill rotWithShape="1">
                <a:blip r:embed="rId12"/>
                <a:stretch>
                  <a:fillRect t="-6154" r="-14773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876800" y="4495800"/>
                <a:ext cx="493789" cy="395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495800"/>
                <a:ext cx="493789" cy="395429"/>
              </a:xfrm>
              <a:prstGeom prst="rect">
                <a:avLst/>
              </a:prstGeom>
              <a:blipFill rotWithShape="1">
                <a:blip r:embed="rId13"/>
                <a:stretch>
                  <a:fillRect t="-6250" r="-16049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>
            <a:off x="6723515" y="5029200"/>
            <a:ext cx="0" cy="4572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474164" y="4633771"/>
                <a:ext cx="536236" cy="395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164" y="4633771"/>
                <a:ext cx="536236" cy="395429"/>
              </a:xfrm>
              <a:prstGeom prst="rect">
                <a:avLst/>
              </a:prstGeom>
              <a:blipFill rotWithShape="1">
                <a:blip r:embed="rId14"/>
                <a:stretch>
                  <a:fillRect t="-6154" r="-1590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>
            <a:off x="3446915" y="5257800"/>
            <a:ext cx="173468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733800" y="5181600"/>
                <a:ext cx="1234569" cy="327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C00000"/>
                    </a:solidFill>
                  </a:rPr>
                  <a:t>Lateness</a:t>
                </a:r>
                <a:r>
                  <a:rPr lang="en-US" sz="1400" dirty="0">
                    <a:solidFill>
                      <a:srgbClr val="C00000"/>
                    </a:solidFill>
                  </a:rPr>
                  <a:t> </a:t>
                </a:r>
                <a:r>
                  <a:rPr lang="en-US" sz="1400" dirty="0"/>
                  <a:t>of</a:t>
                </a:r>
                <a:r>
                  <a:rPr lang="en-US" sz="14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𝑗</m:t>
                        </m:r>
                      </m:e>
                      <m:sub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5181600"/>
                <a:ext cx="1234569" cy="327975"/>
              </a:xfrm>
              <a:prstGeom prst="rect">
                <a:avLst/>
              </a:prstGeom>
              <a:blipFill rotWithShape="1">
                <a:blip r:embed="rId15"/>
                <a:stretch>
                  <a:fillRect l="-1485" r="-4950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1066800" y="3540760"/>
            <a:ext cx="2895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962400" y="3505200"/>
            <a:ext cx="3657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2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1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9" grpId="0"/>
      <p:bldP spid="10" grpId="0" animBg="1"/>
      <p:bldP spid="11" grpId="0" animBg="1"/>
      <p:bldP spid="12" grpId="0" animBg="1"/>
      <p:bldP spid="13" grpId="0" animBg="1"/>
      <p:bldP spid="17" grpId="0"/>
      <p:bldP spid="22" grpId="0" animBg="1"/>
      <p:bldP spid="30" grpId="0"/>
      <p:bldP spid="31" grpId="0"/>
      <p:bldP spid="33" grpId="0"/>
      <p:bldP spid="33" grpId="1"/>
      <p:bldP spid="36" grpId="0"/>
      <p:bldP spid="14" grpId="0" animBg="1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EBF4D-2C82-B02D-2CF0-5D2FD4112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Scheduling </a:t>
            </a:r>
            <a:r>
              <a:rPr lang="en-US" sz="3600" b="1" dirty="0">
                <a:solidFill>
                  <a:srgbClr val="0070C0"/>
                </a:solidFill>
              </a:rPr>
              <a:t>2</a:t>
            </a:r>
            <a:r>
              <a:rPr lang="en-US" sz="3600" b="1" dirty="0"/>
              <a:t> jobs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C73BA-B790-6F47-562C-55A59C894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Lemma</a:t>
            </a:r>
            <a:r>
              <a:rPr lang="en-US" sz="2000" dirty="0">
                <a:sym typeface="Wingdings" pitchFamily="2" charset="2"/>
              </a:rPr>
              <a:t>:(for 2 jobs)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Scheduling ``the earlier deadline job’’ </a:t>
            </a:r>
            <a:r>
              <a:rPr lang="en-US" sz="2000" dirty="0">
                <a:sym typeface="Wingdings" pitchFamily="2" charset="2"/>
              </a:rPr>
              <a:t> an optimal solution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F6B85-B7D1-E049-97BC-955A5F36A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A5F4B7-DBA0-5E5C-6428-B4AD4D18FEA1}"/>
              </a:ext>
            </a:extLst>
          </p:cNvPr>
          <p:cNvSpPr/>
          <p:nvPr/>
        </p:nvSpPr>
        <p:spPr>
          <a:xfrm>
            <a:off x="4419600" y="1981200"/>
            <a:ext cx="3657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BB29E4B4-3074-F80A-DC7B-F3074DDFF6CD}"/>
                  </a:ext>
                </a:extLst>
              </p:cNvPr>
              <p:cNvSpPr/>
              <p:nvPr/>
            </p:nvSpPr>
            <p:spPr>
              <a:xfrm>
                <a:off x="457200" y="2731532"/>
                <a:ext cx="1447800" cy="4572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BB29E4B4-3074-F80A-DC7B-F3074DDFF6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731532"/>
                <a:ext cx="1447800" cy="4572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70A1C4F5-1F0E-5CA8-D398-DD1F3DD5CEC0}"/>
                  </a:ext>
                </a:extLst>
              </p:cNvPr>
              <p:cNvSpPr/>
              <p:nvPr/>
            </p:nvSpPr>
            <p:spPr>
              <a:xfrm>
                <a:off x="457200" y="3962400"/>
                <a:ext cx="2286000" cy="457200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70A1C4F5-1F0E-5CA8-D398-DD1F3DD5CE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962400"/>
                <a:ext cx="2286000" cy="4572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496BD2-4EAA-6085-7165-4B00E122B7DB}"/>
              </a:ext>
            </a:extLst>
          </p:cNvPr>
          <p:cNvCxnSpPr/>
          <p:nvPr/>
        </p:nvCxnSpPr>
        <p:spPr>
          <a:xfrm>
            <a:off x="457200" y="2579132"/>
            <a:ext cx="14478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B5E5FF-47A4-A7A0-585D-6C4EF39BB8B1}"/>
                  </a:ext>
                </a:extLst>
              </p:cNvPr>
              <p:cNvSpPr txBox="1"/>
              <p:nvPr/>
            </p:nvSpPr>
            <p:spPr>
              <a:xfrm>
                <a:off x="1371600" y="3581400"/>
                <a:ext cx="4328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B5E5FF-47A4-A7A0-585D-6C4EF39BB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581400"/>
                <a:ext cx="43287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E7187B-A005-AD7A-122C-3ABA7C9310FF}"/>
                  </a:ext>
                </a:extLst>
              </p:cNvPr>
              <p:cNvSpPr txBox="1"/>
              <p:nvPr/>
            </p:nvSpPr>
            <p:spPr>
              <a:xfrm>
                <a:off x="975170" y="2286000"/>
                <a:ext cx="427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E7187B-A005-AD7A-122C-3ABA7C931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170" y="2286000"/>
                <a:ext cx="42755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E0A090-6EE2-D245-9B45-AD55801048B4}"/>
              </a:ext>
            </a:extLst>
          </p:cNvPr>
          <p:cNvCxnSpPr/>
          <p:nvPr/>
        </p:nvCxnSpPr>
        <p:spPr>
          <a:xfrm>
            <a:off x="457200" y="3886200"/>
            <a:ext cx="22860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5A17D4-D883-F9A8-F136-949A6518C513}"/>
              </a:ext>
            </a:extLst>
          </p:cNvPr>
          <p:cNvCxnSpPr/>
          <p:nvPr/>
        </p:nvCxnSpPr>
        <p:spPr>
          <a:xfrm>
            <a:off x="2971800" y="3974068"/>
            <a:ext cx="0" cy="4572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B819F70-71CC-FABA-8594-DAB46AF8D7EA}"/>
                  </a:ext>
                </a:extLst>
              </p:cNvPr>
              <p:cNvSpPr txBox="1"/>
              <p:nvPr/>
            </p:nvSpPr>
            <p:spPr>
              <a:xfrm>
                <a:off x="2798649" y="4431268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B819F70-71CC-FABA-8594-DAB46AF8D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649" y="4431268"/>
                <a:ext cx="4779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949229-507C-8F8A-1239-A6076C33F9A6}"/>
              </a:ext>
            </a:extLst>
          </p:cNvPr>
          <p:cNvCxnSpPr/>
          <p:nvPr/>
        </p:nvCxnSpPr>
        <p:spPr>
          <a:xfrm>
            <a:off x="3429000" y="2754868"/>
            <a:ext cx="0" cy="45720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0682DE-242B-912B-5931-477BB620B425}"/>
                  </a:ext>
                </a:extLst>
              </p:cNvPr>
              <p:cNvSpPr txBox="1"/>
              <p:nvPr/>
            </p:nvSpPr>
            <p:spPr>
              <a:xfrm>
                <a:off x="3179649" y="3147536"/>
                <a:ext cx="472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0682DE-242B-912B-5931-477BB620B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649" y="3147536"/>
                <a:ext cx="47263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BC76CB-9412-1076-0C1A-F169AD4BB995}"/>
              </a:ext>
            </a:extLst>
          </p:cNvPr>
          <p:cNvCxnSpPr/>
          <p:nvPr/>
        </p:nvCxnSpPr>
        <p:spPr>
          <a:xfrm>
            <a:off x="457200" y="5715000"/>
            <a:ext cx="7772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849EE62-523A-E866-07D0-E86CECF1F53C}"/>
              </a:ext>
            </a:extLst>
          </p:cNvPr>
          <p:cNvSpPr txBox="1"/>
          <p:nvPr/>
        </p:nvSpPr>
        <p:spPr>
          <a:xfrm>
            <a:off x="3729129" y="571500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97F5BA3E-E9A9-9D63-E556-765757F35ED0}"/>
                  </a:ext>
                </a:extLst>
              </p:cNvPr>
              <p:cNvSpPr/>
              <p:nvPr/>
            </p:nvSpPr>
            <p:spPr>
              <a:xfrm>
                <a:off x="2781300" y="5166519"/>
                <a:ext cx="1447800" cy="4572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97F5BA3E-E9A9-9D63-E556-765757F35E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300" y="5166519"/>
                <a:ext cx="1447800" cy="45720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53DDA1AB-0012-5D14-F08D-258B37F4F6FB}"/>
                  </a:ext>
                </a:extLst>
              </p:cNvPr>
              <p:cNvSpPr/>
              <p:nvPr/>
            </p:nvSpPr>
            <p:spPr>
              <a:xfrm>
                <a:off x="476250" y="5166519"/>
                <a:ext cx="2286000" cy="457200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53DDA1AB-0012-5D14-F08D-258B37F4F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0" y="5166519"/>
                <a:ext cx="2286000" cy="457200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1B97116-5F16-961A-5688-054ABD8A0103}"/>
                  </a:ext>
                </a:extLst>
              </p:cNvPr>
              <p:cNvSpPr txBox="1"/>
              <p:nvPr/>
            </p:nvSpPr>
            <p:spPr>
              <a:xfrm>
                <a:off x="269488" y="58790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1B97116-5F16-961A-5688-054ABD8A0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88" y="5879068"/>
                <a:ext cx="37542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677EDA1-6B2C-51C3-A60C-91A8A22E8A5E}"/>
              </a:ext>
            </a:extLst>
          </p:cNvPr>
          <p:cNvCxnSpPr/>
          <p:nvPr/>
        </p:nvCxnSpPr>
        <p:spPr>
          <a:xfrm>
            <a:off x="457200" y="5567585"/>
            <a:ext cx="0" cy="3164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8D90EAE-C7FE-C5AC-D9A1-8249BB0C8723}"/>
              </a:ext>
            </a:extLst>
          </p:cNvPr>
          <p:cNvSpPr txBox="1"/>
          <p:nvPr/>
        </p:nvSpPr>
        <p:spPr>
          <a:xfrm>
            <a:off x="1647660" y="95124"/>
            <a:ext cx="277992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 the last class, we realized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8175BD-E47E-BCE9-0918-4D7C31EC70A4}"/>
              </a:ext>
            </a:extLst>
          </p:cNvPr>
          <p:cNvSpPr txBox="1"/>
          <p:nvPr/>
        </p:nvSpPr>
        <p:spPr>
          <a:xfrm>
            <a:off x="4993977" y="110571"/>
            <a:ext cx="312643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Time of execution is immaterial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751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9" grpId="0"/>
      <p:bldP spid="9" grpId="1"/>
      <p:bldP spid="10" grpId="0"/>
      <p:bldP spid="10" grpId="1"/>
      <p:bldP spid="13" grpId="0"/>
      <p:bldP spid="15" grpId="0"/>
      <p:bldP spid="17" grpId="0"/>
      <p:bldP spid="18" grpId="0" animBg="1"/>
      <p:bldP spid="19" grpId="0" animBg="1"/>
      <p:bldP spid="20" grpId="0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to schedule more than </a:t>
            </a:r>
            <a:r>
              <a:rPr lang="en-US" sz="3600" b="1" dirty="0">
                <a:solidFill>
                  <a:srgbClr val="0070C0"/>
                </a:solidFill>
              </a:rPr>
              <a:t>2</a:t>
            </a:r>
            <a:r>
              <a:rPr lang="en-US" sz="3600" b="1" dirty="0"/>
              <a:t> jobs 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Lemma</a:t>
            </a:r>
            <a:r>
              <a:rPr lang="en-US" sz="2000" dirty="0"/>
              <a:t>:</a:t>
            </a:r>
            <a:r>
              <a:rPr lang="en-US" sz="2000" dirty="0">
                <a:sym typeface="Wingdings" pitchFamily="2" charset="2"/>
              </a:rPr>
              <a:t>(for 2 jobs)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Scheduling ``the earlier deadline job’’ </a:t>
            </a:r>
            <a:r>
              <a:rPr lang="en-US" sz="2000" dirty="0">
                <a:sym typeface="Wingdings" pitchFamily="2" charset="2"/>
              </a:rPr>
              <a:t> an optimal solution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494232" y="3429000"/>
            <a:ext cx="7582968" cy="328136"/>
            <a:chOff x="494232" y="3429000"/>
            <a:chExt cx="7582968" cy="328136"/>
          </a:xfrm>
        </p:grpSpPr>
        <p:sp>
          <p:nvSpPr>
            <p:cNvPr id="9" name="Rounded Rectangle 8"/>
            <p:cNvSpPr/>
            <p:nvPr/>
          </p:nvSpPr>
          <p:spPr>
            <a:xfrm>
              <a:off x="494232" y="3440668"/>
              <a:ext cx="1066800" cy="316468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172200" y="3440668"/>
              <a:ext cx="1905000" cy="304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588037" y="3446502"/>
              <a:ext cx="1600200" cy="3048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200400" y="3429000"/>
              <a:ext cx="528729" cy="328136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424271" y="3429000"/>
              <a:ext cx="909729" cy="322302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733800" y="3429000"/>
              <a:ext cx="690471" cy="32230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334000" y="3429000"/>
              <a:ext cx="838200" cy="328136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0BFA09F-8203-2780-62DB-CF7AC9992B9E}"/>
              </a:ext>
            </a:extLst>
          </p:cNvPr>
          <p:cNvCxnSpPr/>
          <p:nvPr/>
        </p:nvCxnSpPr>
        <p:spPr>
          <a:xfrm>
            <a:off x="457200" y="5715000"/>
            <a:ext cx="7772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7BFB855-E923-5905-84B6-C26BFAABDBC4}"/>
              </a:ext>
            </a:extLst>
          </p:cNvPr>
          <p:cNvSpPr txBox="1"/>
          <p:nvPr/>
        </p:nvSpPr>
        <p:spPr>
          <a:xfrm>
            <a:off x="3729129" y="571500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DE80A2-BAE7-1D58-7DA1-3E98262B8325}"/>
                  </a:ext>
                </a:extLst>
              </p:cNvPr>
              <p:cNvSpPr txBox="1"/>
              <p:nvPr/>
            </p:nvSpPr>
            <p:spPr>
              <a:xfrm>
                <a:off x="269488" y="58790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DE80A2-BAE7-1D58-7DA1-3E98262B8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88" y="5879068"/>
                <a:ext cx="37542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85E409-5B26-B421-C125-AC0AF354C9D8}"/>
              </a:ext>
            </a:extLst>
          </p:cNvPr>
          <p:cNvCxnSpPr/>
          <p:nvPr/>
        </p:nvCxnSpPr>
        <p:spPr>
          <a:xfrm>
            <a:off x="457200" y="5567585"/>
            <a:ext cx="0" cy="3164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C3D24A9-824A-1BBB-4D27-6AB39654544D}"/>
              </a:ext>
            </a:extLst>
          </p:cNvPr>
          <p:cNvSpPr txBox="1"/>
          <p:nvPr/>
        </p:nvSpPr>
        <p:spPr>
          <a:xfrm>
            <a:off x="388515" y="2621577"/>
            <a:ext cx="2046779" cy="3385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Consider any schedule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83210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to schedule more than </a:t>
            </a:r>
            <a:r>
              <a:rPr lang="en-US" sz="3600" b="1" dirty="0">
                <a:solidFill>
                  <a:srgbClr val="0070C0"/>
                </a:solidFill>
              </a:rPr>
              <a:t>2</a:t>
            </a:r>
            <a:r>
              <a:rPr lang="en-US" sz="3600" b="1" dirty="0"/>
              <a:t> jobs 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Lemma</a:t>
            </a:r>
            <a:r>
              <a:rPr lang="en-US" sz="2000" dirty="0"/>
              <a:t>:</a:t>
            </a:r>
            <a:r>
              <a:rPr lang="en-US" sz="2000" dirty="0">
                <a:sym typeface="Wingdings" pitchFamily="2" charset="2"/>
              </a:rPr>
              <a:t>(for 2 jobs)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Scheduling ``the earlier deadline job’’ </a:t>
            </a:r>
            <a:r>
              <a:rPr lang="en-US" sz="2000" dirty="0">
                <a:sym typeface="Wingdings" pitchFamily="2" charset="2"/>
              </a:rPr>
              <a:t> an optimal solution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Schedule the jobs in </a:t>
            </a:r>
            <a:r>
              <a:rPr lang="en-US" sz="2000" u="sng" dirty="0"/>
              <a:t>increasing order</a:t>
            </a:r>
            <a:r>
              <a:rPr lang="en-US" sz="2000" dirty="0"/>
              <a:t> of their </a:t>
            </a:r>
            <a:r>
              <a:rPr lang="en-US" sz="2000" b="1" dirty="0"/>
              <a:t>deadlines</a:t>
            </a:r>
            <a:r>
              <a:rPr lang="en-US" sz="2000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94232" y="3440668"/>
            <a:ext cx="1066800" cy="316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172200" y="3440668"/>
            <a:ext cx="1905000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588037" y="3446502"/>
            <a:ext cx="1600200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200400" y="3429000"/>
            <a:ext cx="528729" cy="3281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424271" y="3429000"/>
            <a:ext cx="909729" cy="32230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3733800" y="3429000"/>
            <a:ext cx="690471" cy="32230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5334000" y="3429000"/>
            <a:ext cx="838200" cy="3281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3729129" y="2438400"/>
            <a:ext cx="0" cy="145946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</p:cNvCxnSpPr>
          <p:nvPr/>
        </p:nvCxnSpPr>
        <p:spPr>
          <a:xfrm>
            <a:off x="5329329" y="2438400"/>
            <a:ext cx="0" cy="145946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269488" y="3722132"/>
            <a:ext cx="7960112" cy="680815"/>
            <a:chOff x="269488" y="3722132"/>
            <a:chExt cx="7960112" cy="6808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69488" y="4033615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488" y="4033615"/>
                  <a:ext cx="37542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/>
            <p:nvPr/>
          </p:nvCxnSpPr>
          <p:spPr>
            <a:xfrm>
              <a:off x="457200" y="3897868"/>
              <a:ext cx="7772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57200" y="3722132"/>
              <a:ext cx="0" cy="3164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110129" y="3886200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5029200" y="2590800"/>
            <a:ext cx="0" cy="45720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343400" y="2590800"/>
            <a:ext cx="0" cy="4572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FC90650-29AA-E8E4-B2C6-1CE2BAE6DBD5}"/>
              </a:ext>
            </a:extLst>
          </p:cNvPr>
          <p:cNvSpPr txBox="1"/>
          <p:nvPr/>
        </p:nvSpPr>
        <p:spPr>
          <a:xfrm>
            <a:off x="375043" y="1931620"/>
            <a:ext cx="5650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``jobs scheduled in the increasing order of deadline’’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22200D-95BA-216F-DF01-5980CA5D1C87}"/>
              </a:ext>
            </a:extLst>
          </p:cNvPr>
          <p:cNvSpPr txBox="1"/>
          <p:nvPr/>
        </p:nvSpPr>
        <p:spPr>
          <a:xfrm>
            <a:off x="5954041" y="1947009"/>
            <a:ext cx="2275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an optimal schedule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431818-1A7A-03FB-6E3D-AF001EA05C3B}"/>
              </a:ext>
            </a:extLst>
          </p:cNvPr>
          <p:cNvSpPr txBox="1"/>
          <p:nvPr/>
        </p:nvSpPr>
        <p:spPr>
          <a:xfrm>
            <a:off x="365475" y="4876800"/>
            <a:ext cx="1374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Algorithm</a:t>
            </a:r>
            <a:r>
              <a:rPr lang="en-US" sz="2000" dirty="0"/>
              <a:t>: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CE5D75-3C9F-8878-B64B-79E875F6FC1E}"/>
              </a:ext>
            </a:extLst>
          </p:cNvPr>
          <p:cNvCxnSpPr>
            <a:cxnSpLocks/>
          </p:cNvCxnSpPr>
          <p:nvPr/>
        </p:nvCxnSpPr>
        <p:spPr>
          <a:xfrm>
            <a:off x="1600200" y="2438400"/>
            <a:ext cx="0" cy="145946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F8F7FF-DD60-8340-6006-EA1456968F72}"/>
              </a:ext>
            </a:extLst>
          </p:cNvPr>
          <p:cNvCxnSpPr>
            <a:cxnSpLocks/>
          </p:cNvCxnSpPr>
          <p:nvPr/>
        </p:nvCxnSpPr>
        <p:spPr>
          <a:xfrm>
            <a:off x="3733800" y="2438400"/>
            <a:ext cx="0" cy="145946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A2ECCB8-940A-C776-16A3-D5D81512E212}"/>
              </a:ext>
            </a:extLst>
          </p:cNvPr>
          <p:cNvCxnSpPr>
            <a:cxnSpLocks/>
          </p:cNvCxnSpPr>
          <p:nvPr/>
        </p:nvCxnSpPr>
        <p:spPr>
          <a:xfrm>
            <a:off x="4572000" y="2438400"/>
            <a:ext cx="0" cy="145946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F099AA-A275-D049-7C99-4645418D03A0}"/>
              </a:ext>
            </a:extLst>
          </p:cNvPr>
          <p:cNvCxnSpPr>
            <a:cxnSpLocks/>
          </p:cNvCxnSpPr>
          <p:nvPr/>
        </p:nvCxnSpPr>
        <p:spPr>
          <a:xfrm>
            <a:off x="6172200" y="2438400"/>
            <a:ext cx="0" cy="145946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2958965-1866-5679-5587-C3E7613688FF}"/>
              </a:ext>
            </a:extLst>
          </p:cNvPr>
          <p:cNvCxnSpPr>
            <a:cxnSpLocks/>
          </p:cNvCxnSpPr>
          <p:nvPr/>
        </p:nvCxnSpPr>
        <p:spPr>
          <a:xfrm>
            <a:off x="5334000" y="2438400"/>
            <a:ext cx="0" cy="145946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034273-E815-2336-57F9-AD835E83CF5A}"/>
              </a:ext>
            </a:extLst>
          </p:cNvPr>
          <p:cNvCxnSpPr>
            <a:cxnSpLocks/>
          </p:cNvCxnSpPr>
          <p:nvPr/>
        </p:nvCxnSpPr>
        <p:spPr>
          <a:xfrm>
            <a:off x="8077200" y="2438400"/>
            <a:ext cx="0" cy="145946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17F2884-CFE0-926A-88A1-66D31C15AC4D}"/>
              </a:ext>
            </a:extLst>
          </p:cNvPr>
          <p:cNvSpPr/>
          <p:nvPr/>
        </p:nvSpPr>
        <p:spPr>
          <a:xfrm>
            <a:off x="1371600" y="1524000"/>
            <a:ext cx="3657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C963692-1B5D-3CEB-DA4A-A5DDA726E1EF}"/>
                  </a:ext>
                </a:extLst>
              </p:cNvPr>
              <p:cNvSpPr txBox="1"/>
              <p:nvPr/>
            </p:nvSpPr>
            <p:spPr>
              <a:xfrm>
                <a:off x="7239000" y="5257800"/>
                <a:ext cx="1723549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time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C963692-1B5D-3CEB-DA4A-A5DDA726E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5257800"/>
                <a:ext cx="1723549" cy="369332"/>
              </a:xfrm>
              <a:prstGeom prst="rect">
                <a:avLst/>
              </a:prstGeom>
              <a:blipFill>
                <a:blip r:embed="rId3"/>
                <a:stretch>
                  <a:fillRect t="-10000" r="-2206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7AD3AC0E-1A3A-3093-DC9D-60B803408795}"/>
              </a:ext>
            </a:extLst>
          </p:cNvPr>
          <p:cNvSpPr txBox="1"/>
          <p:nvPr/>
        </p:nvSpPr>
        <p:spPr>
          <a:xfrm>
            <a:off x="388515" y="2621577"/>
            <a:ext cx="2046779" cy="3385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Consider any schedule</a:t>
            </a:r>
            <a:endParaRPr lang="en-IN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F28C56-8419-9531-C01E-1A24FAFC90C6}"/>
              </a:ext>
            </a:extLst>
          </p:cNvPr>
          <p:cNvSpPr txBox="1"/>
          <p:nvPr/>
        </p:nvSpPr>
        <p:spPr>
          <a:xfrm>
            <a:off x="1561032" y="4198203"/>
            <a:ext cx="62954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Consider any pair of consecutive jobs. </a:t>
            </a:r>
          </a:p>
          <a:p>
            <a:r>
              <a:rPr lang="en-US" sz="1600" dirty="0"/>
              <a:t>If they are not scheduled in the increasing order of their deadlines, </a:t>
            </a:r>
          </a:p>
          <a:p>
            <a:r>
              <a:rPr lang="en-US" sz="1600" dirty="0"/>
              <a:t>swapping them  will only minimize the </a:t>
            </a:r>
            <a:r>
              <a:rPr lang="en-US" sz="1600" b="1" dirty="0"/>
              <a:t>maximum lateness</a:t>
            </a:r>
            <a:r>
              <a:rPr lang="en-US" sz="1600" dirty="0"/>
              <a:t> of the schedule</a:t>
            </a:r>
            <a:endParaRPr lang="en-IN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E188C7-4772-FD70-6D6A-FBE7EC7835D0}"/>
              </a:ext>
            </a:extLst>
          </p:cNvPr>
          <p:cNvSpPr txBox="1"/>
          <p:nvPr/>
        </p:nvSpPr>
        <p:spPr>
          <a:xfrm>
            <a:off x="1561032" y="4200668"/>
            <a:ext cx="68380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By repeating this step for each pair of consecutive jobs, </a:t>
            </a:r>
          </a:p>
          <a:p>
            <a:r>
              <a:rPr lang="en-US" sz="1600" dirty="0"/>
              <a:t>we can transform the schedule into a schedule</a:t>
            </a:r>
          </a:p>
          <a:p>
            <a:r>
              <a:rPr lang="en-US" sz="1600" dirty="0"/>
              <a:t>whose </a:t>
            </a:r>
            <a:r>
              <a:rPr lang="en-US" sz="1600" b="1" dirty="0"/>
              <a:t>maximum lateness </a:t>
            </a:r>
            <a:r>
              <a:rPr lang="en-US" sz="1600" dirty="0"/>
              <a:t>is less than or equal to that of the  original schedule. </a:t>
            </a:r>
            <a:endParaRPr lang="en-IN" sz="1600" dirty="0"/>
          </a:p>
        </p:txBody>
      </p:sp>
      <p:sp>
        <p:nvSpPr>
          <p:cNvPr id="36" name="Thought Bubble: Cloud 35">
            <a:extLst>
              <a:ext uri="{FF2B5EF4-FFF2-40B4-BE49-F238E27FC236}">
                <a16:creationId xmlns:a16="http://schemas.microsoft.com/office/drawing/2014/main" id="{53FE1F29-7598-AC8B-9AAA-20C05937EAF2}"/>
              </a:ext>
            </a:extLst>
          </p:cNvPr>
          <p:cNvSpPr/>
          <p:nvPr/>
        </p:nvSpPr>
        <p:spPr>
          <a:xfrm>
            <a:off x="4110129" y="1157953"/>
            <a:ext cx="4764383" cy="894618"/>
          </a:xfrm>
          <a:prstGeom prst="cloudCallout">
            <a:avLst>
              <a:gd name="adj1" fmla="val 25974"/>
              <a:gd name="adj2" fmla="val 8554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do the jobs appear in the final schedule ?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B84493-A191-B2FD-A199-DD034121BA4E}"/>
              </a:ext>
            </a:extLst>
          </p:cNvPr>
          <p:cNvSpPr txBox="1"/>
          <p:nvPr/>
        </p:nvSpPr>
        <p:spPr>
          <a:xfrm>
            <a:off x="5313778" y="2357299"/>
            <a:ext cx="319375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 increasing order of deadlines.</a:t>
            </a:r>
            <a:endParaRPr lang="en-IN" dirty="0"/>
          </a:p>
        </p:txBody>
      </p:sp>
      <p:sp>
        <p:nvSpPr>
          <p:cNvPr id="38" name="Thought Bubble: Cloud 37">
            <a:extLst>
              <a:ext uri="{FF2B5EF4-FFF2-40B4-BE49-F238E27FC236}">
                <a16:creationId xmlns:a16="http://schemas.microsoft.com/office/drawing/2014/main" id="{CC8EF58B-9ABB-E9CE-B650-BEEEAA80B33E}"/>
              </a:ext>
            </a:extLst>
          </p:cNvPr>
          <p:cNvSpPr/>
          <p:nvPr/>
        </p:nvSpPr>
        <p:spPr>
          <a:xfrm>
            <a:off x="4191000" y="1143000"/>
            <a:ext cx="4764383" cy="894618"/>
          </a:xfrm>
          <a:prstGeom prst="cloudCallout">
            <a:avLst>
              <a:gd name="adj1" fmla="val 25974"/>
              <a:gd name="adj2" fmla="val 8554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if the original schedule was an optimal schedule ?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53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30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8043E-7 L 0.02552 0.04071 C 0.0309 0.04997 0.03889 0.05505 0.04739 0.05505 C 0.05694 0.05505 0.06458 0.04997 0.06996 0.04071 L 0.09566 1.8043E-7 " pathEditMode="relative" rAng="0" ptsTypes="FffFF">
                                      <p:cBhvr>
                                        <p:cTn id="3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74" y="275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043E-7 L -0.02014 -0.05043 C -0.02448 -0.06176 -0.03073 -0.06778 -0.03733 -0.06778 C -0.04479 -0.06778 -0.0507 -0.06176 -0.05504 -0.05043 L -0.075 1.8043E-7 " pathEditMode="relative" rAng="0" ptsTypes="FffFF">
                                      <p:cBhvr>
                                        <p:cTn id="3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0" y="-3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30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20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20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7" grpId="1" uiExpand="1" build="p"/>
      <p:bldP spid="19" grpId="0" animBg="1"/>
      <p:bldP spid="24" grpId="0" animBg="1"/>
      <p:bldP spid="2" grpId="0"/>
      <p:bldP spid="3" grpId="0"/>
      <p:bldP spid="4" grpId="0"/>
      <p:bldP spid="27" grpId="0" animBg="1"/>
      <p:bldP spid="29" grpId="0" animBg="1"/>
      <p:bldP spid="34" grpId="0" uiExpand="1" build="allAtOnce"/>
      <p:bldP spid="35" grpId="0" build="allAtOnce"/>
      <p:bldP spid="36" grpId="0" animBg="1"/>
      <p:bldP spid="36" grpId="1" animBg="1"/>
      <p:bldP spid="37" grpId="0"/>
      <p:bldP spid="37" grpId="1" animBg="1"/>
      <p:bldP spid="38" grpId="0" animBg="1"/>
      <p:bldP spid="3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1362075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Synchronizing a circuit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with </a:t>
            </a:r>
            <a:r>
              <a:rPr lang="en-US" sz="2800" b="1" dirty="0">
                <a:solidFill>
                  <a:srgbClr val="0070C0"/>
                </a:solidFill>
              </a:rPr>
              <a:t>minimum</a:t>
            </a:r>
            <a:r>
              <a:rPr lang="en-US" sz="2800" b="1" dirty="0">
                <a:solidFill>
                  <a:schemeClr val="tx1"/>
                </a:solidFill>
              </a:rPr>
              <a:t> delay enhancement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An Electric Circuit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>
          <a:xfrm>
            <a:off x="-76200" y="963313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Electric signal originates at the root</a:t>
            </a:r>
          </a:p>
          <a:p>
            <a:pPr marL="0" indent="0">
              <a:buNone/>
            </a:pPr>
            <a:r>
              <a:rPr lang="en-US" sz="1800" dirty="0"/>
              <a:t>Signal passing through each edge incurs a delay (a few </a:t>
            </a:r>
            <a:r>
              <a:rPr lang="en-US" sz="1800" dirty="0" err="1"/>
              <a:t>nano</a:t>
            </a:r>
            <a:r>
              <a:rPr lang="en-US" sz="1800" dirty="0"/>
              <a:t> seconds)</a:t>
            </a:r>
          </a:p>
          <a:p>
            <a:pPr marL="0" indent="0">
              <a:buNone/>
            </a:pPr>
            <a:r>
              <a:rPr lang="en-US" sz="1800" dirty="0"/>
              <a:t>Finally signal reaches all the leaves.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371600" y="1752600"/>
            <a:ext cx="6705600" cy="2438400"/>
            <a:chOff x="1371600" y="1752600"/>
            <a:chExt cx="6705600" cy="2438400"/>
          </a:xfrm>
        </p:grpSpPr>
        <p:cxnSp>
          <p:nvCxnSpPr>
            <p:cNvPr id="12" name="Straight Arrow Connector 11"/>
            <p:cNvCxnSpPr>
              <a:stCxn id="123" idx="2"/>
            </p:cNvCxnSpPr>
            <p:nvPr/>
          </p:nvCxnSpPr>
          <p:spPr>
            <a:xfrm flipH="1">
              <a:off x="2971800" y="19050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51816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5625728" y="2590800"/>
              <a:ext cx="1765672" cy="546474"/>
              <a:chOff x="1936565" y="2483037"/>
              <a:chExt cx="1765672" cy="546474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H="1">
                <a:off x="1936565" y="2483037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/>
            <p:nvPr/>
          </p:nvCxnSpPr>
          <p:spPr>
            <a:xfrm>
              <a:off x="4876800" y="19050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3528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1524000" y="3384363"/>
              <a:ext cx="882837" cy="546474"/>
              <a:chOff x="1524000" y="3308163"/>
              <a:chExt cx="882837" cy="546474"/>
            </a:xfrm>
          </p:grpSpPr>
          <p:cxnSp>
            <p:nvCxnSpPr>
              <p:cNvPr id="30" name="Straight Arrow Connector 29"/>
              <p:cNvCxnSpPr>
                <a:stCxn id="119" idx="3"/>
                <a:endCxn id="109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2057400" y="3352800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1968127" y="2590800"/>
              <a:ext cx="1765673" cy="546474"/>
              <a:chOff x="1936564" y="2546163"/>
              <a:chExt cx="1765673" cy="546474"/>
            </a:xfrm>
          </p:grpSpPr>
          <p:cxnSp>
            <p:nvCxnSpPr>
              <p:cNvPr id="33" name="Straight Arrow Connector 32"/>
              <p:cNvCxnSpPr/>
              <p:nvPr/>
            </p:nvCxnSpPr>
            <p:spPr>
              <a:xfrm flipH="1">
                <a:off x="1936564" y="2577726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21" idx="5"/>
                <a:endCxn id="118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1371600" y="3886200"/>
              <a:ext cx="6705600" cy="304800"/>
              <a:chOff x="1447800" y="4495800"/>
              <a:chExt cx="6705600" cy="304800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9" name="Oval 108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3" name="Group 112"/>
            <p:cNvGrpSpPr/>
            <p:nvPr/>
          </p:nvGrpSpPr>
          <p:grpSpPr>
            <a:xfrm>
              <a:off x="1828800" y="3124200"/>
              <a:ext cx="5715000" cy="304800"/>
              <a:chOff x="1524000" y="4495800"/>
              <a:chExt cx="5715000" cy="304800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8" name="Oval 117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0" name="Group 119"/>
            <p:cNvGrpSpPr/>
            <p:nvPr/>
          </p:nvGrpSpPr>
          <p:grpSpPr>
            <a:xfrm>
              <a:off x="2667000" y="2362200"/>
              <a:ext cx="4038600" cy="304800"/>
              <a:chOff x="3276600" y="4495800"/>
              <a:chExt cx="4038600" cy="304800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Oval 122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7086600" y="3384363"/>
              <a:ext cx="762000" cy="501837"/>
              <a:chOff x="1676400" y="3308163"/>
              <a:chExt cx="762000" cy="501837"/>
            </a:xfrm>
          </p:grpSpPr>
          <p:cxnSp>
            <p:nvCxnSpPr>
              <p:cNvPr id="125" name="Straight Arrow Connector 124"/>
              <p:cNvCxnSpPr/>
              <p:nvPr/>
            </p:nvCxnSpPr>
            <p:spPr>
              <a:xfrm flipH="1">
                <a:off x="1676400" y="3308163"/>
                <a:ext cx="197038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Oval 139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1527114" y="1905000"/>
            <a:ext cx="6397686" cy="1893332"/>
            <a:chOff x="1527114" y="1905000"/>
            <a:chExt cx="6397686" cy="1893332"/>
          </a:xfrm>
        </p:grpSpPr>
        <p:sp>
          <p:nvSpPr>
            <p:cNvPr id="142" name="TextBox 141"/>
            <p:cNvSpPr txBox="1"/>
            <p:nvPr/>
          </p:nvSpPr>
          <p:spPr>
            <a:xfrm>
              <a:off x="5638800" y="1905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508314" y="1916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7010400" y="2602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6231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209800" y="2590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276600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276600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5271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212914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038600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1847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791200" y="2602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5867400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69373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609600" y="4278868"/>
            <a:ext cx="748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Delay</a:t>
            </a:r>
            <a:r>
              <a:rPr lang="en-US" dirty="0"/>
              <a:t>  </a:t>
            </a:r>
            <a:r>
              <a:rPr lang="en-US" b="1" dirty="0">
                <a:solidFill>
                  <a:srgbClr val="C00000"/>
                </a:solidFill>
              </a:rPr>
              <a:t>11             10            14               10            10            11               10             9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4341267" y="1307068"/>
            <a:ext cx="2288133" cy="369332"/>
            <a:chOff x="5136963" y="1600200"/>
            <a:chExt cx="2288133" cy="369332"/>
          </a:xfrm>
        </p:grpSpPr>
        <p:grpSp>
          <p:nvGrpSpPr>
            <p:cNvPr id="58" name="Group 57"/>
            <p:cNvGrpSpPr/>
            <p:nvPr/>
          </p:nvGrpSpPr>
          <p:grpSpPr>
            <a:xfrm>
              <a:off x="5136963" y="1676400"/>
              <a:ext cx="730437" cy="228600"/>
              <a:chOff x="3993963" y="5181600"/>
              <a:chExt cx="730437" cy="228600"/>
            </a:xfrm>
          </p:grpSpPr>
          <p:cxnSp>
            <p:nvCxnSpPr>
              <p:cNvPr id="55" name="Elbow Connector 54"/>
              <p:cNvCxnSpPr/>
              <p:nvPr/>
            </p:nvCxnSpPr>
            <p:spPr>
              <a:xfrm>
                <a:off x="4267200" y="5181600"/>
                <a:ext cx="457200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Elbow Connector 156"/>
              <p:cNvCxnSpPr/>
              <p:nvPr/>
            </p:nvCxnSpPr>
            <p:spPr>
              <a:xfrm rot="10800000" flipV="1">
                <a:off x="3993963" y="5181600"/>
                <a:ext cx="501837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TextBox 165"/>
            <p:cNvSpPr txBox="1"/>
            <p:nvPr/>
          </p:nvSpPr>
          <p:spPr>
            <a:xfrm>
              <a:off x="5943600" y="1600200"/>
              <a:ext cx="1481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Electric signal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343400" y="1371600"/>
            <a:ext cx="730437" cy="228600"/>
            <a:chOff x="4267200" y="1600199"/>
            <a:chExt cx="730437" cy="228600"/>
          </a:xfrm>
        </p:grpSpPr>
        <p:cxnSp>
          <p:nvCxnSpPr>
            <p:cNvPr id="71" name="Elbow Connector 70"/>
            <p:cNvCxnSpPr/>
            <p:nvPr/>
          </p:nvCxnSpPr>
          <p:spPr>
            <a:xfrm>
              <a:off x="4540437" y="1600199"/>
              <a:ext cx="457200" cy="228600"/>
            </a:xfrm>
            <a:prstGeom prst="bentConnector3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Elbow Connector 71"/>
            <p:cNvCxnSpPr/>
            <p:nvPr/>
          </p:nvCxnSpPr>
          <p:spPr>
            <a:xfrm rot="10800000" flipV="1">
              <a:off x="4267200" y="1600199"/>
              <a:ext cx="501837" cy="228600"/>
            </a:xfrm>
            <a:prstGeom prst="bentConnector3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4343400" y="1371600"/>
            <a:ext cx="730437" cy="228600"/>
            <a:chOff x="4267200" y="1600199"/>
            <a:chExt cx="730437" cy="228600"/>
          </a:xfrm>
        </p:grpSpPr>
        <p:cxnSp>
          <p:nvCxnSpPr>
            <p:cNvPr id="75" name="Elbow Connector 74"/>
            <p:cNvCxnSpPr/>
            <p:nvPr/>
          </p:nvCxnSpPr>
          <p:spPr>
            <a:xfrm>
              <a:off x="4540437" y="1600199"/>
              <a:ext cx="457200" cy="228600"/>
            </a:xfrm>
            <a:prstGeom prst="bentConnector3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Elbow Connector 75"/>
            <p:cNvCxnSpPr/>
            <p:nvPr/>
          </p:nvCxnSpPr>
          <p:spPr>
            <a:xfrm rot="10800000" flipV="1">
              <a:off x="4267200" y="1600199"/>
              <a:ext cx="501837" cy="228600"/>
            </a:xfrm>
            <a:prstGeom prst="bentConnector3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3493737" y="773668"/>
            <a:ext cx="237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 complete binary tree</a:t>
            </a:r>
          </a:p>
        </p:txBody>
      </p:sp>
      <p:sp>
        <p:nvSpPr>
          <p:cNvPr id="7" name="Rectangle 6"/>
          <p:cNvSpPr/>
          <p:nvPr/>
        </p:nvSpPr>
        <p:spPr>
          <a:xfrm>
            <a:off x="2667000" y="5562600"/>
            <a:ext cx="23622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5029200" y="5486400"/>
            <a:ext cx="23622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73033" y="4278868"/>
            <a:ext cx="49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14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6837697" y="4281684"/>
            <a:ext cx="49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202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250"/>
                                        <p:tgtEl>
                                          <p:spTgt spid="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2" dur="7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5.85473E-6 L -0.22153 0.12583 L -0.10937 0.23548 L -0.17014 0.36502 " pathEditMode="relative" ptsTypes="AAAA">
                                      <p:cBhvr>
                                        <p:cTn id="5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7.4948E-7 L 0.20833 0.08582 L 0.30833 0.20657 L 0.26545 0.36988 " pathEditMode="relative" ptsTypes="AAAA">
                                      <p:cBhvr>
                                        <p:cTn id="71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7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2" grpId="0" uiExpand="1" build="p"/>
      <p:bldP spid="156" grpId="0"/>
      <p:bldP spid="6" grpId="0"/>
      <p:bldP spid="7" grpId="0" animBg="1"/>
      <p:bldP spid="78" grpId="0" animBg="1"/>
      <p:bldP spid="8" grpId="0"/>
      <p:bldP spid="8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Problem definition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Given:</a:t>
            </a:r>
          </a:p>
          <a:p>
            <a:r>
              <a:rPr lang="en-US" sz="2000" dirty="0"/>
              <a:t>There is a circuit in the form of a complete binary tree.</a:t>
            </a:r>
          </a:p>
          <a:p>
            <a:r>
              <a:rPr lang="en-US" sz="2000" dirty="0"/>
              <a:t>Electric signal propagates from root to all leaf nodes.</a:t>
            </a:r>
          </a:p>
          <a:p>
            <a:r>
              <a:rPr lang="en-US" sz="2000" dirty="0"/>
              <a:t>Each edge has certain delay</a:t>
            </a:r>
          </a:p>
          <a:p>
            <a:r>
              <a:rPr lang="en-US" sz="2000" dirty="0"/>
              <a:t>The delay in reaching signal to a leaf node = </a:t>
            </a:r>
          </a:p>
          <a:p>
            <a:pPr marL="0" indent="0">
              <a:buNone/>
            </a:pPr>
            <a:r>
              <a:rPr lang="en-US" sz="2000" dirty="0"/>
              <a:t>                    “sum of delays on all edges on the path from root.”</a:t>
            </a:r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Objective: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Enhance delay along certain edges so that</a:t>
            </a:r>
          </a:p>
          <a:p>
            <a:r>
              <a:rPr lang="en-US" sz="2000" dirty="0"/>
              <a:t>The delay on all paths from root to leaf nodes is the </a:t>
            </a:r>
            <a:r>
              <a:rPr lang="en-US" sz="2000" b="1" dirty="0"/>
              <a:t>same</a:t>
            </a:r>
            <a:r>
              <a:rPr lang="en-US" sz="2000" dirty="0"/>
              <a:t>.</a:t>
            </a:r>
          </a:p>
          <a:p>
            <a:r>
              <a:rPr lang="en-US" sz="2000" dirty="0"/>
              <a:t>Total delay enhancement is </a:t>
            </a:r>
            <a:r>
              <a:rPr lang="en-US" sz="2000" b="1" dirty="0"/>
              <a:t>minimum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" name="Cloud Callout 1"/>
          <p:cNvSpPr/>
          <p:nvPr/>
        </p:nvSpPr>
        <p:spPr>
          <a:xfrm>
            <a:off x="5791200" y="3733800"/>
            <a:ext cx="3048000" cy="1222248"/>
          </a:xfrm>
          <a:prstGeom prst="cloudCallout">
            <a:avLst>
              <a:gd name="adj1" fmla="val 36176"/>
              <a:gd name="adj2" fmla="val 8063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is the first step for designing an algorithm ?</a:t>
            </a:r>
          </a:p>
        </p:txBody>
      </p:sp>
      <p:sp>
        <p:nvSpPr>
          <p:cNvPr id="7" name="Rectangle 6"/>
          <p:cNvSpPr/>
          <p:nvPr/>
        </p:nvSpPr>
        <p:spPr>
          <a:xfrm>
            <a:off x="2590800" y="1943100"/>
            <a:ext cx="40386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81400" y="2324100"/>
            <a:ext cx="40386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48025" y="3429000"/>
            <a:ext cx="40386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00400" y="4876800"/>
            <a:ext cx="40386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42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7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7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25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2" grpId="0" animBg="1"/>
      <p:bldP spid="7" grpId="0" animBg="1"/>
      <p:bldP spid="8" grpId="0" animBg="1"/>
      <p:bldP spid="9" grpId="0" animBg="1"/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14332</TotalTime>
  <Words>1592</Words>
  <Application>Microsoft Office PowerPoint</Application>
  <PresentationFormat>On-screen Show (4:3)</PresentationFormat>
  <Paragraphs>454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Cambria Math</vt:lpstr>
      <vt:lpstr>Wingdings</vt:lpstr>
      <vt:lpstr>Office Theme</vt:lpstr>
      <vt:lpstr>Design and Analysis of Algorithms </vt:lpstr>
      <vt:lpstr>A Job scheduling problem</vt:lpstr>
      <vt:lpstr>PowerPoint Presentation</vt:lpstr>
      <vt:lpstr>Scheduling 2 jobs</vt:lpstr>
      <vt:lpstr>How to schedule more than 2 jobs ?</vt:lpstr>
      <vt:lpstr>How to schedule more than 2 jobs ?</vt:lpstr>
      <vt:lpstr>Synchronizing a circuit</vt:lpstr>
      <vt:lpstr>An Electric Circuit </vt:lpstr>
      <vt:lpstr>Problem definition</vt:lpstr>
      <vt:lpstr>Working on an Example </vt:lpstr>
      <vt:lpstr>Working on an Example </vt:lpstr>
      <vt:lpstr>Working on an Example </vt:lpstr>
      <vt:lpstr>Toward designing an algorithm </vt:lpstr>
      <vt:lpstr>Overview of the proposed algorithm</vt:lpstr>
      <vt:lpstr>PowerPoint Presentation</vt:lpstr>
      <vt:lpstr>Proof of correctness of the algorithm</vt:lpstr>
      <vt:lpstr>What assertion suffices as a proof ? </vt:lpstr>
      <vt:lpstr>PowerPoint Presentation</vt:lpstr>
      <vt:lpstr>PowerPoint Presentation</vt:lpstr>
      <vt:lpstr>Observation 1 </vt:lpstr>
      <vt:lpstr>Observation 2 </vt:lpstr>
      <vt:lpstr>Usefulness of the guess </vt:lpstr>
      <vt:lpstr>Usefulness of the guess  </vt:lpstr>
      <vt:lpstr>Proving the guess </vt:lpstr>
      <vt:lpstr>What if the assertion fails at many nodes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1371</cp:revision>
  <dcterms:created xsi:type="dcterms:W3CDTF">2011-12-03T04:13:03Z</dcterms:created>
  <dcterms:modified xsi:type="dcterms:W3CDTF">2023-08-16T07:14:59Z</dcterms:modified>
</cp:coreProperties>
</file>