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6"/>
  </p:notesMasterIdLst>
  <p:sldIdLst>
    <p:sldId id="518" r:id="rId2"/>
    <p:sldId id="613" r:id="rId3"/>
    <p:sldId id="500" r:id="rId4"/>
    <p:sldId id="572" r:id="rId5"/>
    <p:sldId id="498" r:id="rId6"/>
    <p:sldId id="480" r:id="rId7"/>
    <p:sldId id="516" r:id="rId8"/>
    <p:sldId id="574" r:id="rId9"/>
    <p:sldId id="475" r:id="rId10"/>
    <p:sldId id="570" r:id="rId11"/>
    <p:sldId id="565" r:id="rId12"/>
    <p:sldId id="521" r:id="rId13"/>
    <p:sldId id="528" r:id="rId14"/>
    <p:sldId id="504" r:id="rId15"/>
    <p:sldId id="529" r:id="rId16"/>
    <p:sldId id="551" r:id="rId17"/>
    <p:sldId id="487" r:id="rId18"/>
    <p:sldId id="489" r:id="rId19"/>
    <p:sldId id="488" r:id="rId20"/>
    <p:sldId id="490" r:id="rId21"/>
    <p:sldId id="552" r:id="rId22"/>
    <p:sldId id="553" r:id="rId23"/>
    <p:sldId id="547" r:id="rId24"/>
    <p:sldId id="542" r:id="rId25"/>
    <p:sldId id="543" r:id="rId26"/>
    <p:sldId id="544" r:id="rId27"/>
    <p:sldId id="545" r:id="rId28"/>
    <p:sldId id="554" r:id="rId29"/>
    <p:sldId id="564" r:id="rId30"/>
    <p:sldId id="575" r:id="rId31"/>
    <p:sldId id="576" r:id="rId32"/>
    <p:sldId id="577" r:id="rId33"/>
    <p:sldId id="578" r:id="rId34"/>
    <p:sldId id="555" r:id="rId35"/>
    <p:sldId id="556" r:id="rId36"/>
    <p:sldId id="557" r:id="rId37"/>
    <p:sldId id="558" r:id="rId38"/>
    <p:sldId id="599" r:id="rId39"/>
    <p:sldId id="596" r:id="rId40"/>
    <p:sldId id="605" r:id="rId41"/>
    <p:sldId id="611" r:id="rId42"/>
    <p:sldId id="598" r:id="rId43"/>
    <p:sldId id="606" r:id="rId44"/>
    <p:sldId id="615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6" autoAdjust="0"/>
    <p:restoredTop sz="94177" autoAdjust="0"/>
  </p:normalViewPr>
  <p:slideViewPr>
    <p:cSldViewPr>
      <p:cViewPr varScale="1">
        <p:scale>
          <a:sx n="107" d="100"/>
          <a:sy n="107" d="100"/>
        </p:scale>
        <p:origin x="19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1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8.png"/><Relationship Id="rId7" Type="http://schemas.openxmlformats.org/officeDocument/2006/relationships/image" Target="../media/image230.png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1.png"/><Relationship Id="rId3" Type="http://schemas.openxmlformats.org/officeDocument/2006/relationships/image" Target="../media/image20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0.png"/><Relationship Id="rId17" Type="http://schemas.openxmlformats.org/officeDocument/2006/relationships/image" Target="../media/image34.png"/><Relationship Id="rId25" Type="http://schemas.openxmlformats.org/officeDocument/2006/relationships/image" Target="../media/image40.png"/><Relationship Id="rId2" Type="http://schemas.openxmlformats.org/officeDocument/2006/relationships/image" Target="../media/image20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24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270.png"/><Relationship Id="rId28" Type="http://schemas.openxmlformats.org/officeDocument/2006/relationships/image" Target="../media/image43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9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Proof of Correctness</a:t>
            </a:r>
            <a:r>
              <a:rPr lang="en-US" sz="2000" b="1" dirty="0">
                <a:solidFill>
                  <a:srgbClr val="7030A0"/>
                </a:solidFill>
              </a:rPr>
              <a:t>: </a:t>
            </a:r>
            <a:r>
              <a:rPr lang="en-US" sz="2000" b="1" dirty="0" err="1">
                <a:solidFill>
                  <a:srgbClr val="7030A0"/>
                </a:solidFill>
              </a:rPr>
              <a:t>Synchronzing</a:t>
            </a:r>
            <a:r>
              <a:rPr lang="en-US" sz="2000" b="1" dirty="0">
                <a:solidFill>
                  <a:srgbClr val="7030A0"/>
                </a:solidFill>
              </a:rPr>
              <a:t> the circuit problem</a:t>
            </a: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Huffman </a:t>
            </a:r>
            <a:r>
              <a:rPr lang="en-US" sz="2000" b="1" dirty="0">
                <a:solidFill>
                  <a:schemeClr val="tx1"/>
                </a:solidFill>
              </a:rPr>
              <a:t>Codes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44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8549-393C-7346-8E27-E1D7916A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DB1F7-83D3-9F47-9283-DDAF2D8A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Design an efficient implementation of the algorithm.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196BC-5057-1344-8B2C-AA46EA90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last 2 problems </a:t>
            </a:r>
            <a:r>
              <a:rPr lang="en-US" sz="3600" b="1" dirty="0"/>
              <a:t>we discussed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Synchronizing the delays </a:t>
            </a:r>
            <a:r>
              <a:rPr lang="en-US" sz="2000" dirty="0"/>
              <a:t>in a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Scheduling jobs </a:t>
            </a:r>
            <a:r>
              <a:rPr lang="en-US" sz="1800" dirty="0"/>
              <a:t>to minimize maximum lateness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762000" y="2882123"/>
            <a:ext cx="3657600" cy="2299477"/>
            <a:chOff x="1371600" y="1307068"/>
            <a:chExt cx="6705600" cy="2883932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752600"/>
              <a:ext cx="6705600" cy="2438400"/>
              <a:chOff x="1371600" y="1752600"/>
              <a:chExt cx="6705600" cy="2438400"/>
            </a:xfrm>
          </p:grpSpPr>
          <p:cxnSp>
            <p:nvCxnSpPr>
              <p:cNvPr id="10" name="Straight Arrow Connector 9"/>
              <p:cNvCxnSpPr>
                <a:stCxn id="20" idx="2"/>
              </p:cNvCxnSpPr>
              <p:nvPr/>
            </p:nvCxnSpPr>
            <p:spPr>
              <a:xfrm flipH="1">
                <a:off x="2971800" y="1905000"/>
                <a:ext cx="16002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51816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5625728" y="2590800"/>
                <a:ext cx="1765672" cy="546474"/>
                <a:chOff x="1936565" y="2483037"/>
                <a:chExt cx="1765672" cy="546474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936565" y="2483037"/>
                  <a:ext cx="819709" cy="5334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3003363" y="2483037"/>
                  <a:ext cx="6988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4876800" y="1905000"/>
                <a:ext cx="1568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33528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524000" y="3384363"/>
                <a:ext cx="882837" cy="546474"/>
                <a:chOff x="1524000" y="3308163"/>
                <a:chExt cx="882837" cy="546474"/>
              </a:xfrm>
            </p:grpSpPr>
            <p:cxnSp>
              <p:nvCxnSpPr>
                <p:cNvPr id="45" name="Straight Arrow Connector 44"/>
                <p:cNvCxnSpPr>
                  <a:stCxn id="32" idx="3"/>
                  <a:endCxn id="39" idx="0"/>
                </p:cNvCxnSpPr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3352800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68127" y="2590800"/>
                <a:ext cx="1765673" cy="546474"/>
                <a:chOff x="1936564" y="2546163"/>
                <a:chExt cx="1765673" cy="546474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1936564" y="2577726"/>
                  <a:ext cx="775073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25" idx="5"/>
                  <a:endCxn id="31" idx="1"/>
                </p:cNvCxnSpPr>
                <p:nvPr/>
              </p:nvCxnSpPr>
              <p:spPr>
                <a:xfrm>
                  <a:off x="2927163" y="2546163"/>
                  <a:ext cx="7750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1371600" y="3886200"/>
                <a:ext cx="6705600" cy="304800"/>
                <a:chOff x="1447800" y="4495800"/>
                <a:chExt cx="6705600" cy="30480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478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51054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1828800" y="3124200"/>
                <a:ext cx="5715000" cy="304800"/>
                <a:chOff x="1524000" y="4495800"/>
                <a:chExt cx="5715000" cy="304800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524000" y="4495800"/>
                  <a:ext cx="2133600" cy="304800"/>
                  <a:chOff x="1524000" y="4495800"/>
                  <a:chExt cx="2133600" cy="3048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3352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5181600" y="4495800"/>
                  <a:ext cx="2057400" cy="304800"/>
                  <a:chOff x="1524000" y="4495800"/>
                  <a:chExt cx="2057400" cy="30480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667000" y="2362200"/>
                <a:ext cx="4038600" cy="304800"/>
                <a:chOff x="3276600" y="4495800"/>
                <a:chExt cx="4038600" cy="3048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7010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Oval 19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086600" y="3384363"/>
                <a:ext cx="762000" cy="501837"/>
                <a:chOff x="1676400" y="3308163"/>
                <a:chExt cx="762000" cy="501837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1676400" y="3308163"/>
                  <a:ext cx="197038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527114" y="1905000"/>
              <a:ext cx="6397686" cy="1893332"/>
              <a:chOff x="1527114" y="1905000"/>
              <a:chExt cx="6397686" cy="1893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38800" y="1905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08314" y="1916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0104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31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934839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766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276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5271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12914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38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033871" y="33917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7912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867400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786471" y="3383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341267" y="1307068"/>
              <a:ext cx="2288133" cy="369332"/>
              <a:chOff x="5136963" y="1600200"/>
              <a:chExt cx="2288133" cy="36933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136963" y="1676400"/>
                <a:ext cx="730437" cy="228600"/>
                <a:chOff x="3993963" y="5181600"/>
                <a:chExt cx="730437" cy="228600"/>
              </a:xfrm>
            </p:grpSpPr>
            <p:cxnSp>
              <p:nvCxnSpPr>
                <p:cNvPr id="72" name="Elbow Connector 71"/>
                <p:cNvCxnSpPr/>
                <p:nvPr/>
              </p:nvCxnSpPr>
              <p:spPr>
                <a:xfrm>
                  <a:off x="4267200" y="5181600"/>
                  <a:ext cx="457200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lbow Connector 72"/>
                <p:cNvCxnSpPr/>
                <p:nvPr/>
              </p:nvCxnSpPr>
              <p:spPr>
                <a:xfrm rot="10800000" flipV="1">
                  <a:off x="3993963" y="5181600"/>
                  <a:ext cx="501837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/>
              <p:cNvSpPr txBox="1"/>
              <p:nvPr/>
            </p:nvSpPr>
            <p:spPr>
              <a:xfrm>
                <a:off x="5943600" y="1600200"/>
                <a:ext cx="1481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Electric signal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5" name="Elbow Connector 74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8" name="Elbow Connector 77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4724400" y="3967385"/>
            <a:ext cx="4076378" cy="604615"/>
            <a:chOff x="269488" y="3429000"/>
            <a:chExt cx="7960112" cy="973947"/>
          </a:xfrm>
        </p:grpSpPr>
        <p:grpSp>
          <p:nvGrpSpPr>
            <p:cNvPr id="81" name="Group 80"/>
            <p:cNvGrpSpPr/>
            <p:nvPr/>
          </p:nvGrpSpPr>
          <p:grpSpPr>
            <a:xfrm>
              <a:off x="494232" y="3429000"/>
              <a:ext cx="7582968" cy="328136"/>
              <a:chOff x="494232" y="3429000"/>
              <a:chExt cx="7582968" cy="328136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94232" y="3440668"/>
                <a:ext cx="1066800" cy="31646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6172200" y="3440668"/>
                <a:ext cx="19050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588037" y="34465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200400" y="34290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4424271" y="3429000"/>
                <a:ext cx="909729" cy="322302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3733800" y="3429000"/>
                <a:ext cx="690471" cy="32230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334000" y="3429000"/>
                <a:ext cx="838200" cy="32813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69488" y="3722132"/>
              <a:ext cx="7960112" cy="680815"/>
              <a:chOff x="269488" y="3722132"/>
              <a:chExt cx="7960112" cy="6808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3158" r="-115625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/>
              <p:cNvCxnSpPr/>
              <p:nvPr/>
            </p:nvCxnSpPr>
            <p:spPr>
              <a:xfrm>
                <a:off x="457200" y="3897868"/>
                <a:ext cx="777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200" y="3722132"/>
                <a:ext cx="0" cy="3164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110129" y="3886200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</p:grpSp>
      <p:sp>
        <p:nvSpPr>
          <p:cNvPr id="95" name="Oval 94"/>
          <p:cNvSpPr/>
          <p:nvPr/>
        </p:nvSpPr>
        <p:spPr>
          <a:xfrm>
            <a:off x="3581400" y="4267200"/>
            <a:ext cx="990600" cy="1143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6477000" y="2426732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315200" y="2426732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752600" y="5879068"/>
            <a:ext cx="174034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u="sng" dirty="0"/>
              <a:t>local</a:t>
            </a:r>
            <a:r>
              <a:rPr lang="en-US" dirty="0"/>
              <a:t> approach</a:t>
            </a:r>
          </a:p>
        </p:txBody>
      </p:sp>
      <p:sp>
        <p:nvSpPr>
          <p:cNvPr id="100" name="Right Arrow 99"/>
          <p:cNvSpPr/>
          <p:nvPr/>
        </p:nvSpPr>
        <p:spPr>
          <a:xfrm>
            <a:off x="3810000" y="5839968"/>
            <a:ext cx="182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15000" y="5879068"/>
            <a:ext cx="287668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Optimizing a </a:t>
            </a:r>
            <a:r>
              <a:rPr lang="en-US" u="sng" dirty="0"/>
              <a:t>global</a:t>
            </a:r>
            <a:r>
              <a:rPr lang="en-US" dirty="0"/>
              <a:t> function </a:t>
            </a:r>
          </a:p>
        </p:txBody>
      </p:sp>
    </p:spTree>
    <p:extLst>
      <p:ext uri="{BB962C8B-B14F-4D97-AF65-F5344CB8AC3E}">
        <p14:creationId xmlns:p14="http://schemas.microsoft.com/office/powerpoint/2010/main" val="38944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 animBg="1"/>
      <p:bldP spid="7" grpId="0" uiExpand="1" build="p" animBg="1"/>
      <p:bldP spid="95" grpId="0" animBg="1"/>
      <p:bldP spid="99" grpId="0" animBg="1"/>
      <p:bldP spid="100" grpId="0" animBg="1"/>
      <p:bldP spid="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Greedy</a:t>
            </a:r>
            <a:r>
              <a:rPr lang="en-US" b="1" dirty="0">
                <a:solidFill>
                  <a:srgbClr val="002060"/>
                </a:solidFill>
              </a:rPr>
              <a:t> 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Unlike algorithms based on divide and conquer, the two greedy algorithms we discussed were quite </a:t>
            </a:r>
            <a:r>
              <a:rPr lang="en-US" sz="2000" b="1" dirty="0" err="1"/>
              <a:t>adhoc</a:t>
            </a:r>
            <a:r>
              <a:rPr lang="en-US" sz="2000" dirty="0"/>
              <a:t> (problem specific) and so was their analysis (proof of correctness)</a:t>
            </a:r>
          </a:p>
          <a:p>
            <a:endParaRPr lang="en-US" sz="2000" dirty="0"/>
          </a:p>
          <a:p>
            <a:r>
              <a:rPr lang="en-US" sz="2000" dirty="0"/>
              <a:t>This leads to the following question : </a:t>
            </a:r>
          </a:p>
          <a:p>
            <a:endParaRPr lang="en-US" sz="2000" dirty="0"/>
          </a:p>
          <a:p>
            <a:r>
              <a:rPr lang="en-US" sz="2000" dirty="0"/>
              <a:t>Does there exist any generic strategy to design and </a:t>
            </a:r>
            <a:r>
              <a:rPr lang="en-US" sz="2000" dirty="0" err="1"/>
              <a:t>analyse</a:t>
            </a:r>
            <a:r>
              <a:rPr lang="en-US" sz="2000" dirty="0"/>
              <a:t> Greedy algorithms ?</a:t>
            </a:r>
          </a:p>
          <a:p>
            <a:endParaRPr lang="en-US" sz="2000" dirty="0"/>
          </a:p>
          <a:p>
            <a:r>
              <a:rPr lang="en-US" sz="2000" dirty="0"/>
              <a:t>We shall now discuss a strategy of designing greedy algorithms that is quite generic.</a:t>
            </a:r>
          </a:p>
          <a:p>
            <a:endParaRPr lang="en-US" sz="2000" dirty="0"/>
          </a:p>
          <a:p>
            <a:r>
              <a:rPr lang="en-US" sz="2000" dirty="0"/>
              <a:t>To demonstrate this strategy, we address a very </a:t>
            </a:r>
            <a:r>
              <a:rPr lang="en-US" sz="2000" dirty="0" err="1"/>
              <a:t>very</a:t>
            </a:r>
            <a:r>
              <a:rPr lang="en-US" sz="2000" dirty="0"/>
              <a:t> nontrivial problem.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5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Huffman Codes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</a:rPr>
              <a:t>novel</a:t>
            </a:r>
            <a:r>
              <a:rPr lang="en-US" dirty="0">
                <a:solidFill>
                  <a:schemeClr val="tx1"/>
                </a:solidFill>
              </a:rPr>
              <a:t> and quite </a:t>
            </a:r>
            <a:r>
              <a:rPr lang="en-US" dirty="0">
                <a:solidFill>
                  <a:srgbClr val="0070C0"/>
                </a:solidFill>
              </a:rPr>
              <a:t>inspiring</a:t>
            </a:r>
            <a:r>
              <a:rPr lang="en-US" dirty="0">
                <a:solidFill>
                  <a:schemeClr val="tx1"/>
                </a:solidFill>
              </a:rPr>
              <a:t> application of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4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Binary coding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 text File</a:t>
                </a:r>
                <a:r>
                  <a:rPr lang="en-US" sz="2000" dirty="0"/>
                  <a:t>: a sequence of alphabets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 How many bits needed to encode a text file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alphabets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741" t="-588" b="-8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657600" y="2895600"/>
            <a:ext cx="762000" cy="63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0600" y="2362200"/>
            <a:ext cx="2438400" cy="2350532"/>
            <a:chOff x="990600" y="2362200"/>
            <a:chExt cx="2438400" cy="2350532"/>
          </a:xfrm>
        </p:grpSpPr>
        <p:sp>
          <p:nvSpPr>
            <p:cNvPr id="5" name="Rounded Rectangle 4"/>
            <p:cNvSpPr/>
            <p:nvPr/>
          </p:nvSpPr>
          <p:spPr>
            <a:xfrm>
              <a:off x="990600" y="2362200"/>
              <a:ext cx="24384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C31"/>
                  </a:solidFill>
                  <a:latin typeface="Edwardian Script ITC" pitchFamily="66" charset="0"/>
                </a:rPr>
                <a:t>once upon a time </a:t>
              </a:r>
              <a:r>
                <a:rPr lang="en-US" dirty="0">
                  <a:solidFill>
                    <a:srgbClr val="006C31"/>
                  </a:solidFill>
                </a:rPr>
                <a:t>…………..</a:t>
              </a:r>
            </a:p>
            <a:p>
              <a:pPr algn="ctr"/>
              <a:r>
                <a:rPr lang="en-US" dirty="0">
                  <a:solidFill>
                    <a:srgbClr val="006C31"/>
                  </a:solidFill>
                </a:rPr>
                <a:t>…………………………….</a:t>
              </a:r>
            </a:p>
            <a:p>
              <a:pPr algn="ctr"/>
              <a:r>
                <a:rPr lang="en-US" dirty="0">
                  <a:solidFill>
                    <a:srgbClr val="006C31"/>
                  </a:solidFill>
                </a:rPr>
                <a:t>……………………………..</a:t>
              </a:r>
            </a:p>
            <a:p>
              <a:r>
                <a:rPr lang="en-US" dirty="0">
                  <a:solidFill>
                    <a:srgbClr val="006C31"/>
                  </a:solidFill>
                </a:rPr>
                <a:t>  …………………</a:t>
              </a: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43400"/>
              <a:ext cx="126509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 text file </a:t>
              </a:r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1" y="1905000"/>
            <a:ext cx="3047999" cy="3341132"/>
            <a:chOff x="4648201" y="1905000"/>
            <a:chExt cx="3047999" cy="3341132"/>
          </a:xfrm>
        </p:grpSpPr>
        <p:pic>
          <p:nvPicPr>
            <p:cNvPr id="1026" name="Picture 2" descr="C:\Users\Surender Baswana\Desktop\CS345\binary_file_icon-999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1" y="1905000"/>
              <a:ext cx="3047999" cy="304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4000" y="4876800"/>
              <a:ext cx="189173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Binary coding of </a:t>
              </a:r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76400" y="16002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11430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767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/>
              <a:t>coding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binary 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ym typeface="Wingdings" pitchFamily="2" charset="2"/>
                  </a:rPr>
                  <a:t>binary strings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</a:t>
                </a:r>
                <a:r>
                  <a:rPr lang="en-US" sz="2000" b="1" dirty="0"/>
                  <a:t>fixed length </a:t>
                </a:r>
                <a:r>
                  <a:rPr lang="en-US" sz="2000" dirty="0"/>
                  <a:t>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each alphabet </a:t>
                </a:r>
                <a:r>
                  <a:rPr lang="en-US" sz="2000" dirty="0">
                    <a:sym typeface="Wingdings" pitchFamily="2" charset="2"/>
                  </a:rPr>
                  <a:t> a unique binary </a:t>
                </a:r>
                <a:r>
                  <a:rPr lang="en-US" sz="2000" dirty="0"/>
                  <a:t>string of length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decode a </a:t>
                </a:r>
                <a:r>
                  <a:rPr lang="en-US" sz="2000" b="1" dirty="0"/>
                  <a:t>fixed length binary </a:t>
                </a:r>
                <a:r>
                  <a:rPr lang="en-US" sz="2000" dirty="0"/>
                  <a:t>coding?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7030A0"/>
                    </a:solidFill>
                  </a:rPr>
                  <a:t>easy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</m:t>
                      </m:r>
                      <m:r>
                        <a:rPr lang="en-US" sz="2000" b="1" i="1" dirty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𝟏𝟎𝟎𝟏𝟎𝟏𝟎𝟎𝟎𝟎𝟎𝟏𝟎𝟏𝟏</m:t>
                      </m:r>
                      <m:r>
                        <a:rPr lang="en-US" sz="2000" b="1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62400" y="4800600"/>
            <a:ext cx="1828800" cy="457200"/>
            <a:chOff x="3962400" y="4800600"/>
            <a:chExt cx="1828800" cy="457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9624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720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816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12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600200" y="3733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2667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16002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1800" y="3048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/>
              <a:t>coding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than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 for each </a:t>
                </a:r>
                <a:r>
                  <a:rPr lang="en-US" sz="2000" u="sng" dirty="0"/>
                  <a:t>alphabet of 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latin typeface="Cambria Math"/>
                      </a:rPr>
                      <m:t>𝑨</m:t>
                    </m:r>
                    <m:r>
                      <a:rPr lang="en-US" sz="2000" b="1" i="1" u="sng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 to store a </a:t>
                </a:r>
                <a:r>
                  <a:rPr lang="en-US" sz="2000" u="sng" dirty="0"/>
                  <a:t>file</a:t>
                </a:r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006C31"/>
                    </a:solidFill>
                  </a:rPr>
                  <a:t>Yes most likely.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772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4148" y="1966119"/>
            <a:ext cx="37098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114800"/>
            <a:ext cx="708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44885" y="2003051"/>
            <a:ext cx="37098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179"/>
            <a:ext cx="5419526" cy="4335621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54" y="1600200"/>
            <a:ext cx="2185546" cy="49239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107668"/>
            <a:ext cx="45450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http://en.wikipedia.org/wiki/Letter_frequency</a:t>
            </a:r>
          </a:p>
        </p:txBody>
      </p:sp>
    </p:spTree>
    <p:extLst>
      <p:ext uri="{BB962C8B-B14F-4D97-AF65-F5344CB8AC3E}">
        <p14:creationId xmlns:p14="http://schemas.microsoft.com/office/powerpoint/2010/main" val="33082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to exploit variation in the frequencies of alphabets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More frequent </a:t>
            </a:r>
            <a:r>
              <a:rPr lang="en-US" sz="2000" dirty="0"/>
              <a:t>alphabets </a:t>
            </a:r>
            <a:r>
              <a:rPr lang="en-US" sz="2000" dirty="0">
                <a:sym typeface="Wingdings" pitchFamily="2" charset="2"/>
              </a:rPr>
              <a:t> coding with </a:t>
            </a:r>
            <a:r>
              <a:rPr lang="en-US" sz="2000" b="1" dirty="0">
                <a:sym typeface="Wingdings" pitchFamily="2" charset="2"/>
              </a:rPr>
              <a:t>shorter bit string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Less frequent </a:t>
            </a:r>
            <a:r>
              <a:rPr lang="en-US" sz="2000" dirty="0">
                <a:sym typeface="Wingdings" pitchFamily="2" charset="2"/>
              </a:rPr>
              <a:t>alphabets  coding with </a:t>
            </a:r>
            <a:r>
              <a:rPr lang="en-US" sz="2000" b="1" dirty="0">
                <a:sym typeface="Wingdings" pitchFamily="2" charset="2"/>
              </a:rPr>
              <a:t>longer bit string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4114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4572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2667000"/>
            <a:ext cx="601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Variable</a:t>
            </a:r>
            <a:r>
              <a:rPr lang="en-US" sz="3200" b="1" dirty="0"/>
              <a:t> length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58900028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Average bit length </a:t>
                </a:r>
                <a:r>
                  <a:rPr lang="en-US" sz="1800" dirty="0"/>
                  <a:t>per symbol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𝟗𝟐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>
                    <a:solidFill>
                      <a:schemeClr val="tx1"/>
                    </a:solidFill>
                  </a:rPr>
                  <a:t>: How will you decode  </a:t>
                </a:r>
                <a:r>
                  <a:rPr lang="en-US" sz="2400" dirty="0">
                    <a:solidFill>
                      <a:schemeClr val="tx1"/>
                    </a:solidFill>
                  </a:rPr>
                  <a:t>01010111 </a:t>
                </a:r>
                <a:r>
                  <a:rPr lang="en-US" sz="18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𝒂𝒃𝒃𝒆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   </a:t>
                </a:r>
                <a:r>
                  <a:rPr lang="en-US" sz="1800" dirty="0"/>
                  <a:t>or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  <m:r>
                      <a:rPr lang="en-US" sz="1800" b="1" i="1" smtClean="0">
                        <a:latin typeface="Cambria Math"/>
                      </a:rPr>
                      <m:t>𝒅𝒂</m:t>
                    </m:r>
                    <m:r>
                      <a:rPr lang="en-US" sz="1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    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th</a:t>
                </a:r>
                <a:r>
                  <a:rPr lang="en-US" sz="1800" dirty="0">
                    <a:sym typeface="Wingdings" pitchFamily="2" charset="2"/>
                  </a:rPr>
                  <a:t>e source of this ambiguity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Answer</a:t>
                </a:r>
                <a:r>
                  <a:rPr lang="en-US" sz="1600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is  a prefix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 rotWithShape="1">
                <a:blip r:embed="rId3"/>
                <a:stretch>
                  <a:fillRect l="-1125" t="-674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is a serious problem with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encoding. Can you see? </a:t>
                </a: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Ribbon 19"/>
          <p:cNvSpPr/>
          <p:nvPr/>
        </p:nvSpPr>
        <p:spPr>
          <a:xfrm>
            <a:off x="4495800" y="5715000"/>
            <a:ext cx="4419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fix it 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81800" y="1981200"/>
            <a:ext cx="42757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1981200"/>
            <a:ext cx="6096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1942068"/>
            <a:ext cx="16764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72200" y="3962400"/>
            <a:ext cx="16764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83381" y="3352800"/>
            <a:ext cx="574219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24200" y="4495800"/>
            <a:ext cx="574219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DB69B9-1263-310F-35CD-C84B3A8B63B6}"/>
              </a:ext>
            </a:extLst>
          </p:cNvPr>
          <p:cNvSpPr/>
          <p:nvPr/>
        </p:nvSpPr>
        <p:spPr>
          <a:xfrm>
            <a:off x="6172200" y="1942068"/>
            <a:ext cx="19812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FF6E6-55D1-3920-0BD0-D37CFC71C648}"/>
              </a:ext>
            </a:extLst>
          </p:cNvPr>
          <p:cNvSpPr/>
          <p:nvPr/>
        </p:nvSpPr>
        <p:spPr>
          <a:xfrm>
            <a:off x="6019800" y="1295400"/>
            <a:ext cx="21336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E6C7C-3C42-698A-3228-77958B76C5FB}"/>
              </a:ext>
            </a:extLst>
          </p:cNvPr>
          <p:cNvSpPr/>
          <p:nvPr/>
        </p:nvSpPr>
        <p:spPr>
          <a:xfrm>
            <a:off x="6477000" y="2656820"/>
            <a:ext cx="2590800" cy="61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4498E-A4B2-82B2-2A3E-81D64360B17D}"/>
              </a:ext>
            </a:extLst>
          </p:cNvPr>
          <p:cNvSpPr/>
          <p:nvPr/>
        </p:nvSpPr>
        <p:spPr>
          <a:xfrm>
            <a:off x="5410200" y="2667000"/>
            <a:ext cx="2590800" cy="61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CD6E7-E2BD-5846-3892-8DB2506F46D6}"/>
              </a:ext>
            </a:extLst>
          </p:cNvPr>
          <p:cNvSpPr/>
          <p:nvPr/>
        </p:nvSpPr>
        <p:spPr>
          <a:xfrm>
            <a:off x="4495800" y="2656820"/>
            <a:ext cx="2590800" cy="61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DB24DD-A62F-E10B-CA64-DECA892CA101}"/>
              </a:ext>
            </a:extLst>
          </p:cNvPr>
          <p:cNvSpPr txBox="1"/>
          <p:nvPr/>
        </p:nvSpPr>
        <p:spPr>
          <a:xfrm>
            <a:off x="76200" y="1417638"/>
            <a:ext cx="401885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Let us think of some encoding exploiting </a:t>
            </a:r>
          </a:p>
          <a:p>
            <a:r>
              <a:rPr lang="en-US" dirty="0"/>
              <a:t>the variation in frequencies.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75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 animBg="1"/>
      <p:bldP spid="19" grpId="1" animBg="1"/>
      <p:bldP spid="20" grpId="0" animBg="1"/>
      <p:bldP spid="20" grpId="1" animBg="1"/>
      <p:bldP spid="3" grpId="0" animBg="1"/>
      <p:bldP spid="3" grpId="1" animBg="1"/>
      <p:bldP spid="22" grpId="0" animBg="1"/>
      <p:bldP spid="22" grpId="1" animBg="1"/>
      <p:bldP spid="4" grpId="0" animBg="1"/>
      <p:bldP spid="23" grpId="0" animBg="1"/>
      <p:bldP spid="6" grpId="0" animBg="1"/>
      <p:bldP spid="24" grpId="0" animBg="1"/>
      <p:bldP spid="2" grpId="0" animBg="1"/>
      <p:bldP spid="7" grpId="0" animBg="1"/>
      <p:bldP spid="9" grpId="0" animBg="1"/>
      <p:bldP spid="12" grpId="0" animBg="1"/>
      <p:bldP spid="21" grpId="0" animBg="1"/>
      <p:bldP spid="25" grpId="0" animBg="1"/>
      <p:bldP spid="2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BCACE5-7495-5635-8B40-29325DFD3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 o</a:t>
            </a:r>
            <a:r>
              <a:rPr lang="en-US" b="1" dirty="0"/>
              <a:t>f the last lecture</a:t>
            </a:r>
            <a:endParaRPr lang="en-IN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96F137C-5E9C-B547-B97A-515C3F2CB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B71A9-EAC3-C58A-B504-DC659394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9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Variable</a:t>
            </a:r>
            <a:r>
              <a:rPr lang="en-US" sz="3200" b="1" dirty="0"/>
              <a:t> length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4606834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Average bit length </a:t>
                </a:r>
                <a:r>
                  <a:rPr lang="en-US" sz="1800" dirty="0"/>
                  <a:t>per alphabet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>
                <a:blip r:embed="rId3"/>
                <a:stretch>
                  <a:fillRect l="-112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Prefix</a:t>
            </a:r>
            <a:r>
              <a:rPr lang="en-US" sz="3600" b="1" dirty="0"/>
              <a:t> Coding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Definition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called prefix coding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there </a:t>
                </a:r>
                <a:r>
                  <a:rPr lang="en-US" sz="2000" u="sng" dirty="0"/>
                  <a:t>does not exist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prefix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Algorithmic Problem</a:t>
                </a:r>
                <a:r>
                  <a:rPr lang="en-US" sz="2000" dirty="0"/>
                  <a:t>: Given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alphabets and their frequencies,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2000" dirty="0"/>
                  <a:t> is minimum.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41148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4191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2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The challenge of the 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1"/>
            <a:ext cx="6156678" cy="34631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Among all possible binary coding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, how to find the </a:t>
                </a:r>
                <a:r>
                  <a:rPr lang="en-US" b="1" dirty="0"/>
                  <a:t>optimal</a:t>
                </a:r>
                <a:r>
                  <a:rPr lang="en-US" dirty="0"/>
                  <a:t> </a:t>
                </a:r>
                <a:r>
                  <a:rPr lang="en-US" b="1" dirty="0"/>
                  <a:t>prefix</a:t>
                </a:r>
                <a:r>
                  <a:rPr lang="en-US" dirty="0"/>
                  <a:t> coding 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31" t="-8197" r="-4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81400" y="5973999"/>
            <a:ext cx="33693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looks too complex </a:t>
            </a:r>
            <a:r>
              <a:rPr lang="en-US" dirty="0">
                <a:sym typeface="Wingdings" pitchFamily="2" charset="2"/>
              </a:rPr>
              <a:t> because …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5F33E-8128-E63F-BED9-6C155A4FD7DF}"/>
              </a:ext>
            </a:extLst>
          </p:cNvPr>
          <p:cNvSpPr txBox="1"/>
          <p:nvPr/>
        </p:nvSpPr>
        <p:spPr>
          <a:xfrm>
            <a:off x="1192442" y="6429332"/>
            <a:ext cx="693651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is too difficult to see any structure underlying the set of binary strings</a:t>
            </a:r>
          </a:p>
        </p:txBody>
      </p:sp>
    </p:spTree>
    <p:extLst>
      <p:ext uri="{BB962C8B-B14F-4D97-AF65-F5344CB8AC3E}">
        <p14:creationId xmlns:p14="http://schemas.microsoft.com/office/powerpoint/2010/main" val="351501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3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novel idea </a:t>
            </a:r>
            <a:r>
              <a:rPr lang="en-US" sz="3600" b="1" dirty="0"/>
              <a:t>of Huffman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3400" y="2602469"/>
            <a:ext cx="3522131" cy="2426731"/>
            <a:chOff x="533400" y="1600201"/>
            <a:chExt cx="3522131" cy="2426731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600201"/>
              <a:ext cx="3522131" cy="198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00200" y="3657600"/>
              <a:ext cx="145668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coding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2721899"/>
            <a:ext cx="2819400" cy="2231101"/>
            <a:chOff x="5441763" y="1631763"/>
            <a:chExt cx="2819400" cy="2231101"/>
          </a:xfrm>
        </p:grpSpPr>
        <p:grpSp>
          <p:nvGrpSpPr>
            <p:cNvPr id="6" name="Group 5"/>
            <p:cNvGrpSpPr/>
            <p:nvPr/>
          </p:nvGrpSpPr>
          <p:grpSpPr>
            <a:xfrm>
              <a:off x="5441763" y="1631763"/>
              <a:ext cx="2819400" cy="1416237"/>
              <a:chOff x="3079563" y="1447800"/>
              <a:chExt cx="2819400" cy="1416237"/>
            </a:xfrm>
          </p:grpSpPr>
          <p:cxnSp>
            <p:nvCxnSpPr>
              <p:cNvPr id="7" name="Straight Arrow Connector 6"/>
              <p:cNvCxnSpPr>
                <a:endCxn id="12" idx="7"/>
              </p:cNvCxnSpPr>
              <p:nvPr/>
            </p:nvCxnSpPr>
            <p:spPr>
              <a:xfrm flipH="1">
                <a:off x="3689163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3" idx="3"/>
              </p:cNvCxnSpPr>
              <p:nvPr/>
            </p:nvCxnSpPr>
            <p:spPr>
              <a:xfrm flipH="1">
                <a:off x="4755963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4196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2" idx="3"/>
              </p:cNvCxnSpPr>
              <p:nvPr/>
            </p:nvCxnSpPr>
            <p:spPr>
              <a:xfrm flipH="1">
                <a:off x="3079563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3689163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4290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816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5"/>
              </p:cNvCxnSpPr>
              <p:nvPr/>
            </p:nvCxnSpPr>
            <p:spPr>
              <a:xfrm>
                <a:off x="5441763" y="2317563"/>
                <a:ext cx="457200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172200" y="3493532"/>
              <a:ext cx="121834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tree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0" y="2836605"/>
            <a:ext cx="1143000" cy="1049595"/>
            <a:chOff x="4343400" y="1828800"/>
            <a:chExt cx="1143000" cy="1049595"/>
          </a:xfrm>
        </p:grpSpPr>
        <p:sp>
          <p:nvSpPr>
            <p:cNvPr id="20" name="Left-Right Arrow 19"/>
            <p:cNvSpPr/>
            <p:nvPr/>
          </p:nvSpPr>
          <p:spPr>
            <a:xfrm>
              <a:off x="4343400" y="2241363"/>
              <a:ext cx="1143000" cy="637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4400" y="18288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1637" y="2819400"/>
            <a:ext cx="1323849" cy="381000"/>
            <a:chOff x="6521637" y="2819400"/>
            <a:chExt cx="1323849" cy="381000"/>
          </a:xfrm>
        </p:grpSpPr>
        <p:sp>
          <p:nvSpPr>
            <p:cNvPr id="25" name="TextBox 24"/>
            <p:cNvSpPr txBox="1"/>
            <p:nvPr/>
          </p:nvSpPr>
          <p:spPr>
            <a:xfrm>
              <a:off x="6521637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38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8114" y="3581400"/>
            <a:ext cx="2813172" cy="381000"/>
            <a:chOff x="5718114" y="3581400"/>
            <a:chExt cx="2813172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81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707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39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63092" y="4586790"/>
            <a:ext cx="92044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Labeled</a:t>
            </a:r>
          </a:p>
        </p:txBody>
      </p:sp>
    </p:spTree>
    <p:extLst>
      <p:ext uri="{BB962C8B-B14F-4D97-AF65-F5344CB8AC3E}">
        <p14:creationId xmlns:p14="http://schemas.microsoft.com/office/powerpoint/2010/main" val="36840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  nodes </a:t>
            </a:r>
            <a:r>
              <a:rPr lang="en-US" sz="2000" b="1" dirty="0">
                <a:sym typeface="Wingdings" pitchFamily="2" charset="2"/>
              </a:rPr>
              <a:t> 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?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  <a:r>
              <a:rPr lang="en-US" sz="2000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95600" y="1752600"/>
            <a:ext cx="3124200" cy="2438400"/>
            <a:chOff x="2895600" y="1752600"/>
            <a:chExt cx="3124200" cy="2438400"/>
          </a:xfrm>
        </p:grpSpPr>
        <p:cxnSp>
          <p:nvCxnSpPr>
            <p:cNvPr id="12" name="Straight Arrow Connector 11"/>
            <p:cNvCxnSpPr>
              <a:stCxn id="123" idx="2"/>
              <a:endCxn id="121" idx="7"/>
            </p:cNvCxnSpPr>
            <p:nvPr/>
          </p:nvCxnSpPr>
          <p:spPr>
            <a:xfrm flipH="1">
              <a:off x="3689163" y="19050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755963" y="3384363"/>
              <a:ext cx="882837" cy="501837"/>
              <a:chOff x="1098363" y="3308163"/>
              <a:chExt cx="882837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0983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6317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>
              <a:stCxn id="122" idx="3"/>
              <a:endCxn id="116" idx="7"/>
            </p:cNvCxnSpPr>
            <p:nvPr/>
          </p:nvCxnSpPr>
          <p:spPr>
            <a:xfrm flipH="1">
              <a:off x="5289363" y="2622363"/>
              <a:ext cx="4702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2" idx="1"/>
            </p:cNvCxnSpPr>
            <p:nvPr/>
          </p:nvCxnSpPr>
          <p:spPr>
            <a:xfrm>
              <a:off x="4876800" y="19050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9" idx="5"/>
              <a:endCxn id="110" idx="0"/>
            </p:cNvCxnSpPr>
            <p:nvPr/>
          </p:nvCxnSpPr>
          <p:spPr>
            <a:xfrm>
              <a:off x="3155763" y="3308163"/>
              <a:ext cx="349437" cy="5780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155763" y="2622363"/>
              <a:ext cx="851274" cy="546474"/>
              <a:chOff x="3124200" y="2577726"/>
              <a:chExt cx="851274" cy="546474"/>
            </a:xfrm>
          </p:grpSpPr>
          <p:cxnSp>
            <p:nvCxnSpPr>
              <p:cNvPr id="33" name="Straight Arrow Connector 32"/>
              <p:cNvCxnSpPr>
                <a:stCxn id="121" idx="3"/>
                <a:endCxn id="119" idx="7"/>
              </p:cNvCxnSpPr>
              <p:nvPr/>
            </p:nvCxnSpPr>
            <p:spPr>
              <a:xfrm flipH="1">
                <a:off x="3124200" y="2577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3657600" y="2577726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352800" y="3886200"/>
              <a:ext cx="2438400" cy="304800"/>
              <a:chOff x="3429000" y="4495800"/>
              <a:chExt cx="24384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4648200" y="4495800"/>
                <a:ext cx="1219200" cy="304800"/>
                <a:chOff x="990600" y="4495800"/>
                <a:chExt cx="12192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1905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2895600" y="3048000"/>
              <a:ext cx="2438400" cy="381000"/>
              <a:chOff x="2590800" y="4419600"/>
              <a:chExt cx="2438400" cy="3810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590800" y="4419600"/>
                <a:ext cx="1371600" cy="381000"/>
                <a:chOff x="2590800" y="4419600"/>
                <a:chExt cx="1371600" cy="3810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657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590800" y="4419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/>
              <p:nvPr/>
            </p:nvSpPr>
            <p:spPr>
              <a:xfrm>
                <a:off x="4724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429000" y="2362200"/>
              <a:ext cx="2590800" cy="304800"/>
              <a:chOff x="4038600" y="4495800"/>
              <a:chExt cx="25908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4038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632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48000" y="1828800"/>
            <a:ext cx="2667000" cy="1905000"/>
            <a:chOff x="3048000" y="1828800"/>
            <a:chExt cx="2667000" cy="1905000"/>
          </a:xfrm>
        </p:grpSpPr>
        <p:grpSp>
          <p:nvGrpSpPr>
            <p:cNvPr id="45" name="Group 44"/>
            <p:cNvGrpSpPr/>
            <p:nvPr/>
          </p:nvGrpSpPr>
          <p:grpSpPr>
            <a:xfrm>
              <a:off x="3048000" y="1828800"/>
              <a:ext cx="2667000" cy="1905000"/>
              <a:chOff x="3048000" y="1828800"/>
              <a:chExt cx="2667000" cy="190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3355344" y="2035629"/>
            <a:ext cx="1216655" cy="1828800"/>
          </a:xfrm>
          <a:custGeom>
            <a:avLst/>
            <a:gdLst>
              <a:gd name="connsiteX0" fmla="*/ 1268778 w 1268778"/>
              <a:gd name="connsiteY0" fmla="*/ 0 h 1828800"/>
              <a:gd name="connsiteX1" fmla="*/ 485007 w 1268778"/>
              <a:gd name="connsiteY1" fmla="*/ 457200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620485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73008 w 1273008"/>
              <a:gd name="connsiteY0" fmla="*/ 0 h 1828800"/>
              <a:gd name="connsiteX1" fmla="*/ 652522 w 1273008"/>
              <a:gd name="connsiteY1" fmla="*/ 391886 h 1828800"/>
              <a:gd name="connsiteX2" fmla="*/ 413037 w 1273008"/>
              <a:gd name="connsiteY2" fmla="*/ 620485 h 1828800"/>
              <a:gd name="connsiteX3" fmla="*/ 10265 w 1273008"/>
              <a:gd name="connsiteY3" fmla="*/ 1143000 h 1828800"/>
              <a:gd name="connsiteX4" fmla="*/ 140894 w 1273008"/>
              <a:gd name="connsiteY4" fmla="*/ 1458685 h 1828800"/>
              <a:gd name="connsiteX5" fmla="*/ 369494 w 1273008"/>
              <a:gd name="connsiteY5" fmla="*/ 1828800 h 1828800"/>
              <a:gd name="connsiteX0" fmla="*/ 1222846 w 1222846"/>
              <a:gd name="connsiteY0" fmla="*/ 0 h 1828800"/>
              <a:gd name="connsiteX1" fmla="*/ 602360 w 1222846"/>
              <a:gd name="connsiteY1" fmla="*/ 391886 h 1828800"/>
              <a:gd name="connsiteX2" fmla="*/ 362875 w 1222846"/>
              <a:gd name="connsiteY2" fmla="*/ 620485 h 1828800"/>
              <a:gd name="connsiteX3" fmla="*/ 14531 w 1222846"/>
              <a:gd name="connsiteY3" fmla="*/ 1143000 h 1828800"/>
              <a:gd name="connsiteX4" fmla="*/ 90732 w 1222846"/>
              <a:gd name="connsiteY4" fmla="*/ 1458685 h 1828800"/>
              <a:gd name="connsiteX5" fmla="*/ 319332 w 1222846"/>
              <a:gd name="connsiteY5" fmla="*/ 1828800 h 1828800"/>
              <a:gd name="connsiteX0" fmla="*/ 1216348 w 1216348"/>
              <a:gd name="connsiteY0" fmla="*/ 0 h 1828800"/>
              <a:gd name="connsiteX1" fmla="*/ 595862 w 1216348"/>
              <a:gd name="connsiteY1" fmla="*/ 391886 h 1828800"/>
              <a:gd name="connsiteX2" fmla="*/ 356377 w 1216348"/>
              <a:gd name="connsiteY2" fmla="*/ 620485 h 1828800"/>
              <a:gd name="connsiteX3" fmla="*/ 8033 w 1216348"/>
              <a:gd name="connsiteY3" fmla="*/ 1143000 h 1828800"/>
              <a:gd name="connsiteX4" fmla="*/ 127777 w 1216348"/>
              <a:gd name="connsiteY4" fmla="*/ 1458685 h 1828800"/>
              <a:gd name="connsiteX5" fmla="*/ 312834 w 1216348"/>
              <a:gd name="connsiteY5" fmla="*/ 1828800 h 1828800"/>
              <a:gd name="connsiteX0" fmla="*/ 1216655 w 1216655"/>
              <a:gd name="connsiteY0" fmla="*/ 0 h 1828800"/>
              <a:gd name="connsiteX1" fmla="*/ 596169 w 1216655"/>
              <a:gd name="connsiteY1" fmla="*/ 391886 h 1828800"/>
              <a:gd name="connsiteX2" fmla="*/ 356684 w 1216655"/>
              <a:gd name="connsiteY2" fmla="*/ 620485 h 1828800"/>
              <a:gd name="connsiteX3" fmla="*/ 8340 w 1216655"/>
              <a:gd name="connsiteY3" fmla="*/ 1143000 h 1828800"/>
              <a:gd name="connsiteX4" fmla="*/ 128084 w 1216655"/>
              <a:gd name="connsiteY4" fmla="*/ 1458685 h 1828800"/>
              <a:gd name="connsiteX5" fmla="*/ 345798 w 1216655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655" h="1828800">
                <a:moveTo>
                  <a:pt x="1216655" y="0"/>
                </a:moveTo>
                <a:cubicBezTo>
                  <a:pt x="1009826" y="130629"/>
                  <a:pt x="739498" y="288472"/>
                  <a:pt x="596169" y="391886"/>
                </a:cubicBezTo>
                <a:cubicBezTo>
                  <a:pt x="452841" y="495300"/>
                  <a:pt x="454655" y="495299"/>
                  <a:pt x="356684" y="620485"/>
                </a:cubicBezTo>
                <a:cubicBezTo>
                  <a:pt x="258713" y="745671"/>
                  <a:pt x="46440" y="1003300"/>
                  <a:pt x="8340" y="1143000"/>
                </a:cubicBezTo>
                <a:cubicBezTo>
                  <a:pt x="-29760" y="1282700"/>
                  <a:pt x="71841" y="1344385"/>
                  <a:pt x="128084" y="1458685"/>
                </a:cubicBezTo>
                <a:cubicBezTo>
                  <a:pt x="184327" y="1572985"/>
                  <a:pt x="283205" y="1717221"/>
                  <a:pt x="345798" y="1828800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086600" y="2388275"/>
            <a:ext cx="1289962" cy="2308324"/>
            <a:chOff x="7086600" y="2388275"/>
            <a:chExt cx="1289962" cy="2308324"/>
          </a:xfrm>
        </p:grpSpPr>
        <p:sp>
          <p:nvSpPr>
            <p:cNvPr id="71" name="TextBox 70"/>
            <p:cNvSpPr txBox="1"/>
            <p:nvPr/>
          </p:nvSpPr>
          <p:spPr>
            <a:xfrm>
              <a:off x="7781527" y="2388275"/>
              <a:ext cx="595035" cy="23083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0,</a:t>
              </a:r>
            </a:p>
            <a:p>
              <a:r>
                <a:rPr lang="en-US" b="1" dirty="0"/>
                <a:t>00,</a:t>
              </a:r>
            </a:p>
            <a:p>
              <a:r>
                <a:rPr lang="en-US" b="1" dirty="0"/>
                <a:t>001</a:t>
              </a:r>
            </a:p>
            <a:p>
              <a:r>
                <a:rPr lang="en-US" b="1" dirty="0"/>
                <a:t>01,</a:t>
              </a:r>
            </a:p>
            <a:p>
              <a:r>
                <a:rPr lang="en-US" b="1" dirty="0"/>
                <a:t>1,</a:t>
              </a:r>
            </a:p>
            <a:p>
              <a:r>
                <a:rPr lang="en-US" b="1" dirty="0"/>
                <a:t>10,</a:t>
              </a:r>
            </a:p>
            <a:p>
              <a:r>
                <a:rPr lang="en-US" b="1" dirty="0"/>
                <a:t>100,</a:t>
              </a:r>
            </a:p>
            <a:p>
              <a:r>
                <a:rPr lang="en-US" b="1" dirty="0"/>
                <a:t>101</a:t>
              </a:r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28774" y="5257800"/>
            <a:ext cx="112402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alphabets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905286" y="2016807"/>
            <a:ext cx="777763" cy="1051133"/>
          </a:xfrm>
          <a:custGeom>
            <a:avLst/>
            <a:gdLst>
              <a:gd name="connsiteX0" fmla="*/ 0 w 777763"/>
              <a:gd name="connsiteY0" fmla="*/ 0 h 1051133"/>
              <a:gd name="connsiteX1" fmla="*/ 717847 w 777763"/>
              <a:gd name="connsiteY1" fmla="*/ 410199 h 1051133"/>
              <a:gd name="connsiteX2" fmla="*/ 683664 w 777763"/>
              <a:gd name="connsiteY2" fmla="*/ 589660 h 1051133"/>
              <a:gd name="connsiteX3" fmla="*/ 247828 w 777763"/>
              <a:gd name="connsiteY3" fmla="*/ 1051133 h 105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63" h="1051133">
                <a:moveTo>
                  <a:pt x="0" y="0"/>
                </a:moveTo>
                <a:cubicBezTo>
                  <a:pt x="301951" y="155961"/>
                  <a:pt x="603903" y="311922"/>
                  <a:pt x="717847" y="410199"/>
                </a:cubicBezTo>
                <a:cubicBezTo>
                  <a:pt x="831791" y="508476"/>
                  <a:pt x="762001" y="482838"/>
                  <a:pt x="683664" y="589660"/>
                </a:cubicBezTo>
                <a:cubicBezTo>
                  <a:pt x="605328" y="696482"/>
                  <a:pt x="426578" y="873807"/>
                  <a:pt x="247828" y="1051133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10" grpId="0" animBg="1"/>
      <p:bldP spid="10" grpId="1" animBg="1"/>
      <p:bldP spid="7" grpId="0" animBg="1"/>
      <p:bldP spid="8" grpId="0" animBg="1"/>
      <p:bldP spid="11" grpId="0" animBg="1"/>
      <p:bldP spid="1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prefix</a:t>
            </a:r>
            <a:r>
              <a:rPr lang="en-US" sz="3200" dirty="0">
                <a:solidFill>
                  <a:srgbClr val="0070C0"/>
                </a:solidFill>
              </a:rPr>
              <a:t> codes </a:t>
            </a:r>
            <a:r>
              <a:rPr lang="en-US" sz="3200" dirty="0"/>
              <a:t>and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labeled Binary tree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1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Consider a prefix code </a:t>
            </a:r>
            <a:r>
              <a:rPr lang="en-US" sz="2000" b="1" dirty="0"/>
              <a:t>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936620" y="2016095"/>
            <a:ext cx="854580" cy="1717705"/>
          </a:xfrm>
          <a:custGeom>
            <a:avLst/>
            <a:gdLst>
              <a:gd name="connsiteX0" fmla="*/ 0 w 854580"/>
              <a:gd name="connsiteY0" fmla="*/ 0 h 1717705"/>
              <a:gd name="connsiteX1" fmla="*/ 435836 w 854580"/>
              <a:gd name="connsiteY1" fmla="*/ 256374 h 1717705"/>
              <a:gd name="connsiteX2" fmla="*/ 692210 w 854580"/>
              <a:gd name="connsiteY2" fmla="*/ 410198 h 1717705"/>
              <a:gd name="connsiteX3" fmla="*/ 649481 w 854580"/>
              <a:gd name="connsiteY3" fmla="*/ 521293 h 1717705"/>
              <a:gd name="connsiteX4" fmla="*/ 333286 w 854580"/>
              <a:gd name="connsiteY4" fmla="*/ 888762 h 1717705"/>
              <a:gd name="connsiteX5" fmla="*/ 521294 w 854580"/>
              <a:gd name="connsiteY5" fmla="*/ 1239140 h 1717705"/>
              <a:gd name="connsiteX6" fmla="*/ 854580 w 854580"/>
              <a:gd name="connsiteY6" fmla="*/ 1717705 h 1717705"/>
              <a:gd name="connsiteX7" fmla="*/ 854580 w 854580"/>
              <a:gd name="connsiteY7" fmla="*/ 1717705 h 171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4580" h="1717705">
                <a:moveTo>
                  <a:pt x="0" y="0"/>
                </a:moveTo>
                <a:lnTo>
                  <a:pt x="435836" y="256374"/>
                </a:lnTo>
                <a:cubicBezTo>
                  <a:pt x="551204" y="324740"/>
                  <a:pt x="656603" y="366045"/>
                  <a:pt x="692210" y="410198"/>
                </a:cubicBezTo>
                <a:cubicBezTo>
                  <a:pt x="727817" y="454351"/>
                  <a:pt x="709302" y="441532"/>
                  <a:pt x="649481" y="521293"/>
                </a:cubicBezTo>
                <a:cubicBezTo>
                  <a:pt x="589660" y="601054"/>
                  <a:pt x="354650" y="769121"/>
                  <a:pt x="333286" y="888762"/>
                </a:cubicBezTo>
                <a:cubicBezTo>
                  <a:pt x="311922" y="1008403"/>
                  <a:pt x="434412" y="1100983"/>
                  <a:pt x="521294" y="1239140"/>
                </a:cubicBezTo>
                <a:cubicBezTo>
                  <a:pt x="608176" y="1377297"/>
                  <a:pt x="854580" y="1717705"/>
                  <a:pt x="854580" y="1717705"/>
                </a:cubicBezTo>
                <a:lnTo>
                  <a:pt x="854580" y="1717705"/>
                </a:ln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0200" y="3810000"/>
            <a:ext cx="457200" cy="4572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ross 83"/>
          <p:cNvSpPr/>
          <p:nvPr/>
        </p:nvSpPr>
        <p:spPr>
          <a:xfrm rot="2297699">
            <a:off x="4820853" y="3156433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ross 84"/>
          <p:cNvSpPr/>
          <p:nvPr/>
        </p:nvSpPr>
        <p:spPr>
          <a:xfrm rot="2297699">
            <a:off x="5887653" y="2184757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689163" y="1752600"/>
            <a:ext cx="2864037" cy="2438400"/>
            <a:chOff x="3689163" y="1752600"/>
            <a:chExt cx="2864037" cy="2438400"/>
          </a:xfrm>
        </p:grpSpPr>
        <p:grpSp>
          <p:nvGrpSpPr>
            <p:cNvPr id="45" name="Group 44"/>
            <p:cNvGrpSpPr/>
            <p:nvPr/>
          </p:nvGrpSpPr>
          <p:grpSpPr>
            <a:xfrm>
              <a:off x="4007037" y="1828800"/>
              <a:ext cx="2390649" cy="1905000"/>
              <a:chOff x="4007037" y="1828800"/>
              <a:chExt cx="2390649" cy="190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689163" y="1752600"/>
              <a:ext cx="2864037" cy="2438400"/>
              <a:chOff x="3689163" y="1752600"/>
              <a:chExt cx="2864037" cy="2438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689163" y="1752600"/>
                <a:ext cx="2330637" cy="2438400"/>
                <a:chOff x="3689163" y="1752600"/>
                <a:chExt cx="2330637" cy="2438400"/>
              </a:xfrm>
            </p:grpSpPr>
            <p:cxnSp>
              <p:nvCxnSpPr>
                <p:cNvPr id="12" name="Straight Arrow Connector 11"/>
                <p:cNvCxnSpPr>
                  <a:stCxn id="123" idx="2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5486400" y="3886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029200" y="3124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715000" y="2362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533400" cy="514476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5213163" y="4146363"/>
            <a:ext cx="851274" cy="501837"/>
            <a:chOff x="5213163" y="4146363"/>
            <a:chExt cx="851274" cy="501837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5213163" y="4146363"/>
              <a:ext cx="349437" cy="5018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loud Callout 34"/>
          <p:cNvSpPr/>
          <p:nvPr/>
        </p:nvSpPr>
        <p:spPr>
          <a:xfrm>
            <a:off x="228600" y="3385066"/>
            <a:ext cx="3429000" cy="1186934"/>
          </a:xfrm>
          <a:prstGeom prst="cloudCallout">
            <a:avLst>
              <a:gd name="adj1" fmla="val -3578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 a binary tree for the prefix code ?</a:t>
            </a:r>
          </a:p>
        </p:txBody>
      </p:sp>
    </p:spTree>
    <p:extLst>
      <p:ext uri="{BB962C8B-B14F-4D97-AF65-F5344CB8AC3E}">
        <p14:creationId xmlns:p14="http://schemas.microsoft.com/office/powerpoint/2010/main" val="27367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8" grpId="0" animBg="1"/>
      <p:bldP spid="13" grpId="0" animBg="1"/>
      <p:bldP spid="84" grpId="0" animBg="1"/>
      <p:bldP spid="85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52600" y="1752600"/>
            <a:ext cx="4953000" cy="3886200"/>
            <a:chOff x="1752600" y="1752600"/>
            <a:chExt cx="4953000" cy="3886200"/>
          </a:xfrm>
        </p:grpSpPr>
        <p:cxnSp>
          <p:nvCxnSpPr>
            <p:cNvPr id="83" name="Straight Arrow Connector 82"/>
            <p:cNvCxnSpPr>
              <a:stCxn id="106" idx="5"/>
              <a:endCxn id="117" idx="1"/>
            </p:cNvCxnSpPr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752600" y="1752600"/>
              <a:ext cx="4953000" cy="3886200"/>
              <a:chOff x="1752600" y="1752600"/>
              <a:chExt cx="4953000" cy="3886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343400" cy="3886200"/>
                <a:chOff x="2362200" y="1752600"/>
                <a:chExt cx="4343400" cy="38862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  <a:endCxn id="110" idx="0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  <a:endCxn id="118" idx="1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4343400" cy="1752600"/>
                  <a:chOff x="2438400" y="4495800"/>
                  <a:chExt cx="4343400" cy="1752600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2438400" y="4495800"/>
                    <a:ext cx="1295400" cy="304800"/>
                    <a:chOff x="2438400" y="4495800"/>
                    <a:chExt cx="1295400" cy="304800"/>
                  </a:xfrm>
                </p:grpSpPr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24384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3429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4648200" y="4495800"/>
                    <a:ext cx="2133600" cy="1752600"/>
                    <a:chOff x="990600" y="4495800"/>
                    <a:chExt cx="2133600" cy="1752600"/>
                  </a:xfrm>
                </p:grpSpPr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990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1905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819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2590800" y="4419600"/>
                    <a:ext cx="1371600" cy="381000"/>
                    <a:chOff x="2590800" y="4419600"/>
                    <a:chExt cx="1371600" cy="381000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657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2590800" y="4419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  <a:endCxn id="88" idx="7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752600" y="4692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90" idx="1"/>
              </p:cNvCxnSpPr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6293037" y="30926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grpSp>
          <p:nvGrpSpPr>
            <p:cNvPr id="45" name="Group 44"/>
            <p:cNvGrpSpPr/>
            <p:nvPr/>
          </p:nvGrpSpPr>
          <p:grpSpPr>
            <a:xfrm>
              <a:off x="1981200" y="1828800"/>
              <a:ext cx="4648200" cy="3417332"/>
              <a:chOff x="1981200" y="1828800"/>
              <a:chExt cx="4648200" cy="341733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514600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81200" y="4126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718114" y="4876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870514" y="4050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3277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43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</a:t>
            </a:r>
            <a:r>
              <a:rPr lang="en-US" sz="2000" b="1" dirty="0">
                <a:solidFill>
                  <a:srgbClr val="7030A0"/>
                </a:solidFill>
              </a:rPr>
              <a:t>leaf</a:t>
            </a:r>
            <a:r>
              <a:rPr lang="en-US" sz="2000" b="1" dirty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/>
              <a:t>alphabets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cxnSp>
        <p:nvCxnSpPr>
          <p:cNvPr id="83" name="Straight Arrow Connector 82"/>
          <p:cNvCxnSpPr>
            <a:stCxn id="106" idx="5"/>
            <a:endCxn id="117" idx="1"/>
          </p:cNvCxnSpPr>
          <p:nvPr/>
        </p:nvCxnSpPr>
        <p:spPr>
          <a:xfrm>
            <a:off x="57465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sp>
          <p:nvSpPr>
            <p:cNvPr id="43" name="TextBox 42"/>
            <p:cNvSpPr txBox="1"/>
            <p:nvPr/>
          </p:nvSpPr>
          <p:spPr>
            <a:xfrm>
              <a:off x="4007037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0914" y="1840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48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09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275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96000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13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1752600"/>
            <a:ext cx="5105400" cy="3962400"/>
            <a:chOff x="1752600" y="1752600"/>
            <a:chExt cx="5105400" cy="39624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12763" y="1752600"/>
              <a:ext cx="4540437" cy="3581400"/>
              <a:chOff x="2012763" y="1752600"/>
              <a:chExt cx="4540437" cy="3581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191000" cy="3581400"/>
                <a:chOff x="2362200" y="1752600"/>
                <a:chExt cx="4191000" cy="35814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3429000" cy="304800"/>
                  <a:chOff x="2438400" y="4495800"/>
                  <a:chExt cx="3429000" cy="30480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24384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562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2590800" y="44196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52600" y="47360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4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33800" y="3200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958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124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6600" y="2388275"/>
            <a:ext cx="1524000" cy="2031325"/>
            <a:chOff x="7086600" y="2388275"/>
            <a:chExt cx="1524000" cy="2031325"/>
          </a:xfrm>
        </p:grpSpPr>
        <p:sp>
          <p:nvSpPr>
            <p:cNvPr id="9" name="TextBox 8"/>
            <p:cNvSpPr txBox="1"/>
            <p:nvPr/>
          </p:nvSpPr>
          <p:spPr>
            <a:xfrm>
              <a:off x="7781527" y="2388275"/>
              <a:ext cx="829073" cy="20313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01,</a:t>
              </a:r>
            </a:p>
            <a:p>
              <a:r>
                <a:rPr lang="en-US" b="1" dirty="0"/>
                <a:t>001,</a:t>
              </a:r>
            </a:p>
            <a:p>
              <a:r>
                <a:rPr lang="en-US" b="1" dirty="0"/>
                <a:t>0000,</a:t>
              </a:r>
            </a:p>
            <a:p>
              <a:r>
                <a:rPr lang="en-US" b="1" dirty="0"/>
                <a:t>11,</a:t>
              </a:r>
            </a:p>
            <a:p>
              <a:r>
                <a:rPr lang="en-US" b="1" dirty="0"/>
                <a:t>100,</a:t>
              </a:r>
            </a:p>
            <a:p>
              <a:r>
                <a:rPr lang="en-US" b="1" dirty="0"/>
                <a:t>10110,</a:t>
              </a:r>
            </a:p>
            <a:p>
              <a:r>
                <a:rPr lang="en-US" b="1" dirty="0"/>
                <a:t>10111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77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56C5-9037-6441-B27C-F9F33100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6582-89AE-C541-BDAC-028C2EB9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Design an algorithm that given a prefix coding for a set of alphabets, builds the corresponding labeled binary tree. </a:t>
            </a:r>
          </a:p>
          <a:p>
            <a:endParaRPr lang="en-US" sz="2400" dirty="0"/>
          </a:p>
          <a:p>
            <a:r>
              <a:rPr lang="en-US" sz="2400" dirty="0"/>
              <a:t>The algorithm is sketched on the following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7F434-F52C-D244-9E9D-F9535668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Synchronizing a circuit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with </a:t>
            </a:r>
            <a:r>
              <a:rPr lang="en-US" sz="2800" b="1" dirty="0">
                <a:solidFill>
                  <a:srgbClr val="0070C0"/>
                </a:solidFill>
              </a:rPr>
              <a:t>minimum</a:t>
            </a:r>
            <a:r>
              <a:rPr lang="en-US" sz="2800" b="1" dirty="0">
                <a:solidFill>
                  <a:schemeClr val="tx1"/>
                </a:solidFill>
              </a:rPr>
              <a:t> delay enhancement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Prefix</a:t>
            </a:r>
            <a:r>
              <a:rPr lang="en-US" sz="3200" b="1" dirty="0"/>
              <a:t>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How to build the labeled tree for a prefix code ?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105400" y="39624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0" y="3124200"/>
            <a:ext cx="1707963" cy="826532"/>
            <a:chOff x="5334000" y="3124200"/>
            <a:chExt cx="1707963" cy="826532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1707963" cy="826532"/>
              <a:chOff x="4051674" y="1676400"/>
              <a:chExt cx="1707963" cy="8265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454837" y="3212068"/>
              <a:ext cx="1476249" cy="445532"/>
              <a:chOff x="5454837" y="3212068"/>
              <a:chExt cx="1476249" cy="4455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454837" y="3288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29400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105400" y="2743200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 100, 101, 110, 111}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7000" y="389786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{00,01,10,11}</a:t>
            </a:r>
          </a:p>
        </p:txBody>
      </p:sp>
    </p:spTree>
    <p:extLst>
      <p:ext uri="{BB962C8B-B14F-4D97-AF65-F5344CB8AC3E}">
        <p14:creationId xmlns:p14="http://schemas.microsoft.com/office/powerpoint/2010/main" val="11606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uiExpand="1" build="p"/>
      <p:bldP spid="30" grpId="0" animBg="1"/>
      <p:bldP spid="7" grpId="0"/>
      <p:bldP spid="49" grpId="0"/>
      <p:bldP spid="49" grpId="1"/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Prefix</a:t>
            </a:r>
            <a:r>
              <a:rPr lang="en-US" sz="3200" b="1" dirty="0"/>
              <a:t>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How to build the labeled tree for a prefix code ?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1936563" cy="1207532"/>
            <a:chOff x="5105400" y="3124200"/>
            <a:chExt cx="1936563" cy="1207532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1707963" cy="826532"/>
              <a:chOff x="4051674" y="1676400"/>
              <a:chExt cx="1707963" cy="8265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1476249" cy="445532"/>
            <a:chOff x="5454837" y="3212068"/>
            <a:chExt cx="1476249" cy="445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248400" y="4648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{0,1}</a:t>
            </a:r>
          </a:p>
        </p:txBody>
      </p:sp>
      <p:cxnSp>
        <p:nvCxnSpPr>
          <p:cNvPr id="31" name="Straight Arrow Connector 30"/>
          <p:cNvCxnSpPr>
            <a:stCxn id="32" idx="3"/>
          </p:cNvCxnSpPr>
          <p:nvPr/>
        </p:nvCxnSpPr>
        <p:spPr>
          <a:xfrm flipH="1">
            <a:off x="6571689" y="4070163"/>
            <a:ext cx="4702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997326" y="3810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02126" y="4038600"/>
            <a:ext cx="470274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67600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32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56517" y="45836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{0,1}</a:t>
            </a:r>
          </a:p>
        </p:txBody>
      </p:sp>
    </p:spTree>
    <p:extLst>
      <p:ext uri="{BB962C8B-B14F-4D97-AF65-F5344CB8AC3E}">
        <p14:creationId xmlns:p14="http://schemas.microsoft.com/office/powerpoint/2010/main" val="227925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Prefix</a:t>
            </a:r>
            <a:r>
              <a:rPr lang="en-US" sz="3200" b="1" dirty="0"/>
              <a:t>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How to build the labeled tree for a prefix code ?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3352800" cy="2590800"/>
            <a:chOff x="5105400" y="3124200"/>
            <a:chExt cx="3352800" cy="2590800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2438400" cy="2209800"/>
              <a:chOff x="4051674" y="1676400"/>
              <a:chExt cx="2438400" cy="2209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47559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2893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4" idx="3"/>
                <a:endCxn id="23" idx="7"/>
              </p:cNvCxnSpPr>
              <p:nvPr/>
            </p:nvCxnSpPr>
            <p:spPr>
              <a:xfrm flipH="1">
                <a:off x="5289363" y="2622363"/>
                <a:ext cx="4702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  <a:endCxn id="24" idx="1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0292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715000" y="2362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6019800" y="2590800"/>
                <a:ext cx="470274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73467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8801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6200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91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294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390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010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2924049" cy="1969532"/>
            <a:chOff x="5454837" y="3212068"/>
            <a:chExt cx="2924049" cy="1969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676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772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29400" y="4736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32514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29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18314" y="480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06168" y="4267200"/>
            <a:ext cx="3339208" cy="1740932"/>
            <a:chOff x="5106168" y="4267200"/>
            <a:chExt cx="3339208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𝒆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7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06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prefix code of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alphabets,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binary tree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leaves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r>
                  <a:rPr lang="en-US" sz="2000" dirty="0"/>
                  <a:t>There is a </a:t>
                </a:r>
                <a:r>
                  <a:rPr lang="en-US" sz="2000" dirty="0" err="1"/>
                  <a:t>bijective</a:t>
                </a:r>
                <a:r>
                  <a:rPr lang="en-US" sz="2000" dirty="0"/>
                  <a:t> </a:t>
                </a:r>
                <a:r>
                  <a:rPr lang="en-US" sz="2000" u="sng" dirty="0"/>
                  <a:t>mapping</a:t>
                </a:r>
                <a:r>
                  <a:rPr lang="en-US" sz="2000" dirty="0"/>
                  <a:t> between the </a:t>
                </a:r>
                <a:r>
                  <a:rPr lang="en-US" sz="2000" b="1" dirty="0"/>
                  <a:t>alphabets</a:t>
                </a:r>
                <a:r>
                  <a:rPr lang="en-US" sz="2000" dirty="0"/>
                  <a:t> and the </a:t>
                </a:r>
                <a:r>
                  <a:rPr lang="en-US" sz="2000" b="1" dirty="0"/>
                  <a:t>leaves.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The label of a path from root to a leaf node corresponds to the prefix code of the corresponding alphabet.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Can you express </a:t>
                </a:r>
                <a:r>
                  <a:rPr lang="en-US" sz="2000" b="1" dirty="0"/>
                  <a:t>Average bit length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in terms of its binary tree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               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𝐝𝐞𝐩𝐭</m:t>
                              </m:r>
                              <m:sSub>
                                <m:sSubPr>
                                  <m:ctrlPr>
                                    <a:rPr lang="en-US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  <a:blipFill rotWithShape="1">
                <a:blip r:embed="rId2"/>
                <a:stretch>
                  <a:fillRect l="-708" t="-656" r="-142" b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048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29718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3497262"/>
            <a:ext cx="2514600" cy="26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3497262"/>
            <a:ext cx="3581400" cy="26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813174"/>
            <a:ext cx="3581400" cy="26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97770" y="4343400"/>
            <a:ext cx="331763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38854" y="4536525"/>
            <a:ext cx="2458915" cy="26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Finding the </a:t>
            </a:r>
            <a:r>
              <a:rPr lang="en-US" sz="3200" dirty="0">
                <a:solidFill>
                  <a:srgbClr val="7030A0"/>
                </a:solidFill>
              </a:rPr>
              <a:t>labeled binary tree </a:t>
            </a:r>
            <a:r>
              <a:rPr lang="en-US" sz="3200" dirty="0"/>
              <a:t>for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90800" y="2743200"/>
            <a:ext cx="388420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the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u="sng" dirty="0">
                <a:solidFill>
                  <a:srgbClr val="006C31"/>
                </a:solidFill>
              </a:rPr>
              <a:t>optimal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prefix codes </a:t>
            </a:r>
          </a:p>
        </p:txBody>
      </p:sp>
    </p:spTree>
    <p:extLst>
      <p:ext uri="{BB962C8B-B14F-4D97-AF65-F5344CB8AC3E}">
        <p14:creationId xmlns:p14="http://schemas.microsoft.com/office/powerpoint/2010/main" val="3625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Is the following prefix coding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?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07037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60914" y="184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480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514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60914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727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0960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413314" y="3364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12" name="Straight Arrow Connector 11"/>
          <p:cNvCxnSpPr>
            <a:stCxn id="123" idx="2"/>
            <a:endCxn id="121" idx="7"/>
          </p:cNvCxnSpPr>
          <p:nvPr/>
        </p:nvCxnSpPr>
        <p:spPr>
          <a:xfrm flipH="1">
            <a:off x="3689163" y="1905000"/>
            <a:ext cx="8828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755963" y="3384363"/>
            <a:ext cx="882837" cy="501837"/>
            <a:chOff x="1098363" y="3308163"/>
            <a:chExt cx="882837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0983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6317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stCxn id="122" idx="3"/>
            <a:endCxn id="116" idx="7"/>
          </p:cNvCxnSpPr>
          <p:nvPr/>
        </p:nvCxnSpPr>
        <p:spPr>
          <a:xfrm flipH="1">
            <a:off x="5289363" y="2622363"/>
            <a:ext cx="4702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2" idx="1"/>
          </p:cNvCxnSpPr>
          <p:nvPr/>
        </p:nvCxnSpPr>
        <p:spPr>
          <a:xfrm>
            <a:off x="4876800" y="1905000"/>
            <a:ext cx="8828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9" idx="3"/>
            <a:endCxn id="109" idx="0"/>
          </p:cNvCxnSpPr>
          <p:nvPr/>
        </p:nvCxnSpPr>
        <p:spPr>
          <a:xfrm flipH="1">
            <a:off x="2514600" y="3308163"/>
            <a:ext cx="425637" cy="578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9" idx="5"/>
          </p:cNvCxnSpPr>
          <p:nvPr/>
        </p:nvCxnSpPr>
        <p:spPr>
          <a:xfrm>
            <a:off x="3155763" y="3308163"/>
            <a:ext cx="349437" cy="578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155763" y="2622363"/>
            <a:ext cx="851274" cy="546474"/>
            <a:chOff x="3124200" y="2577726"/>
            <a:chExt cx="851274" cy="546474"/>
          </a:xfrm>
        </p:grpSpPr>
        <p:cxnSp>
          <p:nvCxnSpPr>
            <p:cNvPr id="33" name="Straight Arrow Connector 32"/>
            <p:cNvCxnSpPr>
              <a:stCxn id="121" idx="3"/>
              <a:endCxn id="119" idx="7"/>
            </p:cNvCxnSpPr>
            <p:nvPr/>
          </p:nvCxnSpPr>
          <p:spPr>
            <a:xfrm flipH="1">
              <a:off x="3124200" y="2577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</p:cNvCxnSpPr>
            <p:nvPr/>
          </p:nvCxnSpPr>
          <p:spPr>
            <a:xfrm>
              <a:off x="3657600" y="2577726"/>
              <a:ext cx="317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86400" y="3886200"/>
            <a:ext cx="685800" cy="685800"/>
            <a:chOff x="5486400" y="3886200"/>
            <a:chExt cx="685800" cy="685800"/>
          </a:xfrm>
        </p:grpSpPr>
        <p:cxnSp>
          <p:nvCxnSpPr>
            <p:cNvPr id="83" name="Straight Arrow Connector 82"/>
            <p:cNvCxnSpPr>
              <a:stCxn id="106" idx="5"/>
            </p:cNvCxnSpPr>
            <p:nvPr/>
          </p:nvCxnSpPr>
          <p:spPr>
            <a:xfrm>
              <a:off x="5746563" y="4146363"/>
              <a:ext cx="3494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54864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28956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029200" y="3124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3429000" y="2362200"/>
            <a:ext cx="2590800" cy="304800"/>
            <a:chOff x="4038600" y="4495800"/>
            <a:chExt cx="2590800" cy="304800"/>
          </a:xfrm>
        </p:grpSpPr>
        <p:sp>
          <p:nvSpPr>
            <p:cNvPr id="121" name="Oval 120"/>
            <p:cNvSpPr/>
            <p:nvPr/>
          </p:nvSpPr>
          <p:spPr>
            <a:xfrm>
              <a:off x="4038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324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3886200"/>
            <a:ext cx="685800" cy="851274"/>
            <a:chOff x="1981200" y="3886200"/>
            <a:chExt cx="685800" cy="851274"/>
          </a:xfrm>
        </p:grpSpPr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23622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>
              <a:stCxn id="109" idx="3"/>
            </p:cNvCxnSpPr>
            <p:nvPr/>
          </p:nvCxnSpPr>
          <p:spPr>
            <a:xfrm flipH="1">
              <a:off x="2012763" y="4146363"/>
              <a:ext cx="394074" cy="59111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>
            <a:off x="6019800" y="2590800"/>
            <a:ext cx="3178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562600" y="4572000"/>
            <a:ext cx="1295400" cy="1143000"/>
            <a:chOff x="5562600" y="4572000"/>
            <a:chExt cx="1295400" cy="1143000"/>
          </a:xfrm>
        </p:grpSpPr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7" name="Oval 116"/>
            <p:cNvSpPr/>
            <p:nvPr/>
          </p:nvSpPr>
          <p:spPr>
            <a:xfrm>
              <a:off x="60198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4832163"/>
              <a:ext cx="685800" cy="501837"/>
              <a:chOff x="457200" y="4755963"/>
              <a:chExt cx="685800" cy="501837"/>
            </a:xfrm>
          </p:grpSpPr>
          <p:cxnSp>
            <p:nvCxnSpPr>
              <p:cNvPr id="125" name="Straight Arrow Connector 124"/>
              <p:cNvCxnSpPr>
                <a:stCxn id="117" idx="3"/>
              </p:cNvCxnSpPr>
              <p:nvPr/>
            </p:nvCxnSpPr>
            <p:spPr>
              <a:xfrm flipH="1">
                <a:off x="457200" y="4755963"/>
                <a:ext cx="1970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838200" y="4755963"/>
                <a:ext cx="304800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1752600" y="47360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00400" y="38978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733800" y="32004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495800" y="38978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96000" y="31242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" name="Down Ribbon 1"/>
          <p:cNvSpPr/>
          <p:nvPr/>
        </p:nvSpPr>
        <p:spPr>
          <a:xfrm>
            <a:off x="228600" y="1600200"/>
            <a:ext cx="1978086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full </a:t>
            </a:r>
            <a:r>
              <a:rPr lang="en-US" dirty="0">
                <a:solidFill>
                  <a:schemeClr val="tx1"/>
                </a:solidFill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369138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0625 -0.1055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5833 -0.1173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5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Lemma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r>
              <a:rPr lang="en-US" sz="2000" dirty="0"/>
              <a:t>The binary tree corresponding to optimal prefix coding must be a </a:t>
            </a:r>
            <a:r>
              <a:rPr lang="en-US" sz="2000" b="1" dirty="0"/>
              <a:t>full binary tree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	Every internal node has degree exactly 2.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What next ?</a:t>
            </a:r>
          </a:p>
          <a:p>
            <a:pPr marL="0" indent="0">
              <a:buNone/>
            </a:pPr>
            <a:r>
              <a:rPr lang="en-US" sz="2000" dirty="0"/>
              <a:t>We need to see the influence of frequencies on the optimal binary tree.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81200" y="2362200"/>
            <a:ext cx="4495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9383" y="5446244"/>
                <a:ext cx="228755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 ,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 ,   …  ,</a:t>
                </a:r>
                <a:r>
                  <a:rPr lang="en-US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83" y="5446244"/>
                <a:ext cx="228755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285577" y="5029200"/>
            <a:ext cx="2241363" cy="242316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4659868"/>
            <a:ext cx="347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Non-decreasing order of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29400" y="5029200"/>
                <a:ext cx="183563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183563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363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89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9" grpId="0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Intuitively, </a:t>
                </a:r>
                <a:r>
                  <a:rPr lang="en-US" sz="2000" b="1" dirty="0"/>
                  <a:t>more frequent </a:t>
                </a:r>
                <a:r>
                  <a:rPr lang="en-US" sz="2000" dirty="0"/>
                  <a:t>alphabets should be </a:t>
                </a:r>
                <a:r>
                  <a:rPr lang="en-US" sz="2000" b="1" dirty="0"/>
                  <a:t>closer to the root </a:t>
                </a:r>
                <a:r>
                  <a:rPr lang="en-US" sz="2000" dirty="0"/>
                  <a:t>and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  <a:r>
                  <a:rPr lang="en-US" sz="2000" b="1" dirty="0"/>
                  <a:t>less frequent </a:t>
                </a:r>
                <a:r>
                  <a:rPr lang="en-US" sz="2000" dirty="0"/>
                  <a:t>alphabets should be </a:t>
                </a:r>
                <a:r>
                  <a:rPr lang="en-US" sz="2000" b="1" dirty="0"/>
                  <a:t>farther from the root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how to organize them to achieve optimal prefix code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We shall now make some simple observations about the structure of the binary tree corresponding to the optimal prefix codes.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These observations will be about some </a:t>
                </a:r>
                <a:r>
                  <a:rPr lang="en-US" sz="2000" b="1" u="sng" dirty="0"/>
                  <a:t>local property</a:t>
                </a:r>
                <a:r>
                  <a:rPr lang="en-US" sz="2000" dirty="0"/>
                  <a:t> in the tree.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Nevertheless, these observations will play a crucial role in the design of a binary tree with optimal prefix code for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  <a:r>
                  <a:rPr lang="en-US" sz="2000" u="sng" dirty="0"/>
                  <a:t>Please pay full attention on the next few slides.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0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14600" y="1447800"/>
            <a:ext cx="3505200" cy="1416237"/>
            <a:chOff x="2514600" y="1447800"/>
            <a:chExt cx="3505200" cy="1416237"/>
          </a:xfrm>
        </p:grpSpPr>
        <p:grpSp>
          <p:nvGrpSpPr>
            <p:cNvPr id="28" name="Group 27"/>
            <p:cNvGrpSpPr/>
            <p:nvPr/>
          </p:nvGrpSpPr>
          <p:grpSpPr>
            <a:xfrm>
              <a:off x="2590800" y="1447800"/>
              <a:ext cx="3429000" cy="1416237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05200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59077" y="1535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4600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2114" y="2297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75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19200" y="4050268"/>
            <a:ext cx="622674" cy="1283732"/>
            <a:chOff x="1219200" y="4050268"/>
            <a:chExt cx="622674" cy="1283732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1447800" y="4101726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219200" y="4648200"/>
              <a:ext cx="482247" cy="685800"/>
              <a:chOff x="1219200" y="4648200"/>
              <a:chExt cx="482247" cy="6858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219200" y="46482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1219200" y="4964668"/>
                    <a:ext cx="4822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964668"/>
                    <a:ext cx="48224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45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TextBox 53"/>
            <p:cNvSpPr txBox="1"/>
            <p:nvPr/>
          </p:nvSpPr>
          <p:spPr>
            <a:xfrm>
              <a:off x="14509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24600" y="3415926"/>
            <a:ext cx="990600" cy="1918074"/>
            <a:chOff x="6324600" y="3415926"/>
            <a:chExt cx="990600" cy="1918074"/>
          </a:xfrm>
        </p:grpSpPr>
        <p:sp>
          <p:nvSpPr>
            <p:cNvPr id="14" name="Oval 13"/>
            <p:cNvSpPr/>
            <p:nvPr/>
          </p:nvSpPr>
          <p:spPr>
            <a:xfrm>
              <a:off x="70104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858000" y="4832163"/>
              <a:ext cx="1970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371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5532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324600" y="3415926"/>
              <a:ext cx="317874" cy="4702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861114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08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2000" y="1600200"/>
            <a:ext cx="3321237" cy="3232666"/>
            <a:chOff x="762000" y="1600200"/>
            <a:chExt cx="3321237" cy="323266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62000" y="1600200"/>
              <a:ext cx="3321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62000" y="2209800"/>
              <a:ext cx="2178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48379" y="4832866"/>
              <a:ext cx="3708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5400000">
              <a:off x="709880" y="3276600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2000" y="5519057"/>
            <a:ext cx="7924800" cy="412875"/>
            <a:chOff x="762000" y="5519057"/>
            <a:chExt cx="7924800" cy="41287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62000" y="5519057"/>
              <a:ext cx="792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06886" y="5562600"/>
              <a:ext cx="1449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3016437" y="53340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57800" y="53340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676400" y="53340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553200" y="53340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528153" y="5726668"/>
                <a:ext cx="4548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53" y="5726668"/>
                <a:ext cx="4548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loud Callout 49"/>
              <p:cNvSpPr/>
              <p:nvPr/>
            </p:nvSpPr>
            <p:spPr>
              <a:xfrm>
                <a:off x="5715001" y="838200"/>
                <a:ext cx="3429000" cy="1263837"/>
              </a:xfrm>
              <a:prstGeom prst="cloudCallout">
                <a:avLst>
                  <a:gd name="adj1" fmla="val -21918"/>
                  <a:gd name="adj2" fmla="val 8337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be present at a smaller level than the deepest node ?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 not, how to prove it ?</a:t>
                </a:r>
              </a:p>
            </p:txBody>
          </p:sp>
        </mc:Choice>
        <mc:Fallback xmlns="">
          <p:sp>
            <p:nvSpPr>
              <p:cNvPr id="50" name="Cloud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1" y="838200"/>
                <a:ext cx="3429000" cy="1263837"/>
              </a:xfrm>
              <a:prstGeom prst="cloudCallout">
                <a:avLst>
                  <a:gd name="adj1" fmla="val -21918"/>
                  <a:gd name="adj2" fmla="val 83379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35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/>
      <p:bldP spid="50" grpId="0" animBg="1"/>
      <p:bldP spid="5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447800" y="4101726"/>
            <a:ext cx="394074" cy="5464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50914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528153" y="5334000"/>
            <a:ext cx="482247" cy="762000"/>
            <a:chOff x="6528153" y="5334000"/>
            <a:chExt cx="482247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548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548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Deepest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Down Ribbon 43"/>
              <p:cNvSpPr/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can not increase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ABL</a:t>
                </a:r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4" name="Down Ribbon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1219200" y="4648200"/>
            <a:ext cx="482247" cy="685800"/>
            <a:chOff x="1219200" y="4648200"/>
            <a:chExt cx="482247" cy="685800"/>
          </a:xfrm>
        </p:grpSpPr>
        <p:sp>
          <p:nvSpPr>
            <p:cNvPr id="47" name="Rectangle 46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1219200" y="4964668"/>
                  <a:ext cx="482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22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91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59028 0.1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4" y="5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-3.33333E-6 L -0.57223 -0.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9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Claim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optimal </a:t>
                </a:r>
                <a:r>
                  <a:rPr lang="en-US" sz="2000" dirty="0"/>
                  <a:t>solution where,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the delay enhancement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3086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290153" y="5334000"/>
            <a:ext cx="457200" cy="762000"/>
            <a:chOff x="7290153" y="5334000"/>
            <a:chExt cx="4572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239000" y="4812268"/>
            <a:ext cx="381000" cy="521732"/>
            <a:chOff x="7239000" y="4812268"/>
            <a:chExt cx="381000" cy="521732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3183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8200" y="4267200"/>
            <a:ext cx="1584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349126" y="4103132"/>
            <a:ext cx="487569" cy="685800"/>
            <a:chOff x="1219200" y="4648200"/>
            <a:chExt cx="487569" cy="685800"/>
          </a:xfrm>
        </p:grpSpPr>
        <p:sp>
          <p:nvSpPr>
            <p:cNvPr id="56" name="Rectangle 55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2577726" y="3505200"/>
            <a:ext cx="394074" cy="597932"/>
            <a:chOff x="2577726" y="3505200"/>
            <a:chExt cx="394074" cy="597932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2577726" y="3556658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80840" y="3505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Deepest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own Ribbon 59"/>
              <p:cNvSpPr/>
              <p:nvPr/>
            </p:nvSpPr>
            <p:spPr>
              <a:xfrm>
                <a:off x="6172200" y="1828800"/>
                <a:ext cx="28956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Since the tree is full binary,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must have a sibling. What can we say about it ?</a:t>
                </a:r>
              </a:p>
            </p:txBody>
          </p:sp>
        </mc:Choice>
        <mc:Fallback xmlns=""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8800"/>
                <a:ext cx="28956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Down Ribbon 61"/>
              <p:cNvSpPr/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It must be a leaf node.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not at the deepest level.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Down Ribbon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1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Down Ribbon 62"/>
              <p:cNvSpPr/>
              <p:nvPr/>
            </p:nvSpPr>
            <p:spPr>
              <a:xfrm>
                <a:off x="6324600" y="3200400"/>
                <a:ext cx="2743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3" name="Down Ribbon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00400"/>
                <a:ext cx="2743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Down Ribbon 60"/>
              <p:cNvSpPr/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can not increase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ABL</a:t>
                </a:r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1" name="Down Ribbon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60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54149 0.1849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66" y="923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3.33333E-6 L -0.53611 -0.1888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44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290153" y="5334000"/>
            <a:ext cx="457200" cy="762000"/>
            <a:chOff x="7290153" y="5334000"/>
            <a:chExt cx="4572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239000" y="4812268"/>
            <a:ext cx="381000" cy="521732"/>
            <a:chOff x="7239000" y="4812268"/>
            <a:chExt cx="381000" cy="521732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3183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8200" y="4267200"/>
            <a:ext cx="1584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349126" y="4103132"/>
            <a:ext cx="487569" cy="685800"/>
            <a:chOff x="1219200" y="4648200"/>
            <a:chExt cx="487569" cy="685800"/>
          </a:xfrm>
        </p:grpSpPr>
        <p:sp>
          <p:nvSpPr>
            <p:cNvPr id="56" name="Rectangle 55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2577726" y="3505200"/>
            <a:ext cx="394074" cy="597932"/>
            <a:chOff x="2577726" y="3505200"/>
            <a:chExt cx="394074" cy="597932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2577726" y="3556658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80840" y="3505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Deepest level</a:t>
            </a:r>
          </a:p>
        </p:txBody>
      </p:sp>
    </p:spTree>
    <p:extLst>
      <p:ext uri="{BB962C8B-B14F-4D97-AF65-F5344CB8AC3E}">
        <p14:creationId xmlns:p14="http://schemas.microsoft.com/office/powerpoint/2010/main" val="80317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54149 0.1849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66" y="923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3.33333E-6 L -0.53611 -0.1888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44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Theorem 2</a:t>
                </a:r>
                <a:r>
                  <a:rPr lang="en-US" sz="2000" dirty="0"/>
                  <a:t>: There exists </a:t>
                </a:r>
                <a:r>
                  <a:rPr lang="en-US" sz="2000" u="sng" dirty="0"/>
                  <a:t>an</a:t>
                </a:r>
                <a:r>
                  <a:rPr lang="en-US" sz="2000" dirty="0"/>
                  <a:t> optimal prefix coding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239000" y="4863726"/>
            <a:ext cx="508353" cy="839606"/>
            <a:chOff x="7239000" y="4863726"/>
            <a:chExt cx="508353" cy="839606"/>
          </a:xfrm>
        </p:grpSpPr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183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Deepest level</a:t>
            </a:r>
          </a:p>
        </p:txBody>
      </p:sp>
    </p:spTree>
    <p:extLst>
      <p:ext uri="{BB962C8B-B14F-4D97-AF65-F5344CB8AC3E}">
        <p14:creationId xmlns:p14="http://schemas.microsoft.com/office/powerpoint/2010/main" val="37376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C00000"/>
                </a:solidFill>
              </a:rPr>
              <a:t>important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observation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6868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2</a:t>
                </a:r>
                <a:r>
                  <a:rPr lang="en-US" sz="2000" dirty="0"/>
                  <a:t>: There exists </a:t>
                </a:r>
                <a:r>
                  <a:rPr lang="en-US" sz="2000" u="sng" dirty="0"/>
                  <a:t>an</a:t>
                </a:r>
                <a:r>
                  <a:rPr lang="en-US" sz="2000" dirty="0"/>
                  <a:t> optimal prefix coding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Important note</a:t>
                </a:r>
                <a:r>
                  <a:rPr lang="en-US" sz="2000" dirty="0"/>
                  <a:t>: It is inaccurate to claim that “In  every optimal prefix coding,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 in the labeled binary string.” For example, if 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alphabets with same frequencies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odd.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algorithmic implication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Theorem 2</a:t>
                </a:r>
                <a:r>
                  <a:rPr lang="en-US" sz="2000" dirty="0"/>
                  <a:t> mentioned above is quite important: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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/>
                  <a:t>We just need to focus on those binary trees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But there can still be exponential number of such trees .</a:t>
                </a:r>
                <a:r>
                  <a:rPr lang="en-US" sz="2000" dirty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686800" cy="5059363"/>
              </a:xfrm>
              <a:blipFill>
                <a:blip r:embed="rId2"/>
                <a:stretch>
                  <a:fillRect l="-702" t="-602" r="-7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6868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2</a:t>
                </a:r>
                <a:r>
                  <a:rPr lang="en-US" sz="2000" dirty="0"/>
                  <a:t>: There exists </a:t>
                </a:r>
                <a:r>
                  <a:rPr lang="en-US" sz="2000" u="sng" dirty="0"/>
                  <a:t>an</a:t>
                </a:r>
                <a:r>
                  <a:rPr lang="en-US" sz="2000" dirty="0"/>
                  <a:t> optimal prefix coding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Design an algorithm for optimal prefix coding.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Hint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You don’t require anything more than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Theorem 2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So don’t try to prove properties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2000" dirty="0"/>
                  <a:t>,…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Just use your creative skills to exploit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Theorem 2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686800" cy="5059363"/>
              </a:xfrm>
              <a:blipFill>
                <a:blip r:embed="rId2"/>
                <a:stretch>
                  <a:fillRect l="-702" t="-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1800" dirty="0"/>
                  <a:t>In optimal sol., what is the </a:t>
                </a:r>
                <a:r>
                  <a:rPr lang="en-US" sz="1800" b="1" dirty="0"/>
                  <a:t>max.</a:t>
                </a:r>
                <a:r>
                  <a:rPr lang="en-US" sz="1800" dirty="0"/>
                  <a:t> delay along any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 to a leaf node ?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Guess</a:t>
                </a:r>
                <a:r>
                  <a:rPr lang="en-US" sz="1800" dirty="0"/>
                  <a:t>: It remain unchanged. </a:t>
                </a:r>
              </a:p>
              <a:p>
                <a:pPr marL="0" indent="0">
                  <a:buNone/>
                </a:pPr>
                <a:r>
                  <a:rPr lang="en-US" sz="1800" dirty="0"/>
                  <a:t>In other words, </a:t>
                </a:r>
                <a:r>
                  <a:rPr lang="en-US" sz="2000" dirty="0"/>
                  <a:t>it will still be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2" name="Content Placeholder 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800600"/>
              </a:xfrm>
              <a:blipFill rotWithShape="1">
                <a:blip r:embed="rId2"/>
                <a:stretch>
                  <a:fillRect l="-708" t="-635" b="-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362200" y="1905000"/>
            <a:ext cx="5867400" cy="1893332"/>
            <a:chOff x="2362200" y="1905000"/>
            <a:chExt cx="5867400" cy="1893332"/>
          </a:xfrm>
        </p:grpSpPr>
        <p:sp>
          <p:nvSpPr>
            <p:cNvPr id="79" name="TextBox 78"/>
            <p:cNvSpPr txBox="1"/>
            <p:nvPr/>
          </p:nvSpPr>
          <p:spPr>
            <a:xfrm>
              <a:off x="7812498" y="3364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97898" y="3364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54898" y="33528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+4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62200" y="3429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62200" y="2602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+3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31298" y="1905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+3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39000" y="2602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4876800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85" name="Down Arrow 84"/>
          <p:cNvSpPr/>
          <p:nvPr/>
        </p:nvSpPr>
        <p:spPr>
          <a:xfrm>
            <a:off x="4114800" y="4572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loud Callout 85"/>
          <p:cNvSpPr/>
          <p:nvPr/>
        </p:nvSpPr>
        <p:spPr>
          <a:xfrm>
            <a:off x="-76200" y="609600"/>
            <a:ext cx="4800600" cy="1480066"/>
          </a:xfrm>
          <a:prstGeom prst="cloudCallout">
            <a:avLst>
              <a:gd name="adj1" fmla="val -27749"/>
              <a:gd name="adj2" fmla="val 911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b="1" dirty="0">
                <a:solidFill>
                  <a:schemeClr val="tx1"/>
                </a:solidFill>
              </a:rPr>
              <a:t>maximum</a:t>
            </a:r>
            <a:r>
              <a:rPr lang="en-US" sz="1400" dirty="0">
                <a:solidFill>
                  <a:schemeClr val="tx1"/>
                </a:solidFill>
              </a:rPr>
              <a:t> delay from the root to any leaf node remains </a:t>
            </a:r>
            <a:r>
              <a:rPr lang="en-US" sz="1400" u="sng" dirty="0">
                <a:solidFill>
                  <a:schemeClr val="tx1"/>
                </a:solidFill>
              </a:rPr>
              <a:t>unchanged</a:t>
            </a:r>
            <a:r>
              <a:rPr lang="en-US" sz="1400" dirty="0">
                <a:solidFill>
                  <a:schemeClr val="tx1"/>
                </a:solidFill>
              </a:rPr>
              <a:t> in the optimal solution. What can we say about the </a:t>
            </a:r>
            <a:r>
              <a:rPr lang="en-US" sz="1400" b="1" dirty="0">
                <a:solidFill>
                  <a:schemeClr val="tx1"/>
                </a:solidFill>
              </a:rPr>
              <a:t>maximum delay</a:t>
            </a:r>
            <a:r>
              <a:rPr lang="en-US" sz="1400" dirty="0">
                <a:solidFill>
                  <a:schemeClr val="tx1"/>
                </a:solidFill>
              </a:rPr>
              <a:t> from any other node to any leaf node in its </a:t>
            </a:r>
            <a:r>
              <a:rPr lang="en-US" sz="1400" dirty="0" err="1">
                <a:solidFill>
                  <a:schemeClr val="tx1"/>
                </a:solidFill>
              </a:rPr>
              <a:t>subtree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79618" y="5246132"/>
            <a:ext cx="2105096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181600" y="5257800"/>
            <a:ext cx="36576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156" grpId="0"/>
      <p:bldP spid="78" grpId="0"/>
      <p:bldP spid="81" grpId="0"/>
      <p:bldP spid="85" grpId="0" animBg="1"/>
      <p:bldP spid="86" grpId="0" animBg="1"/>
      <p:bldP spid="86" grpId="1" animBg="1"/>
      <p:bldP spid="89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Proving the </a:t>
            </a:r>
            <a:r>
              <a:rPr lang="en-US" sz="3600" b="1" dirty="0">
                <a:solidFill>
                  <a:srgbClr val="00B050"/>
                </a:solidFill>
              </a:rPr>
              <a:t>guess</a:t>
            </a:r>
            <a:r>
              <a:rPr lang="en-US" sz="3600" b="1" dirty="0"/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Guess : </a:t>
                </a:r>
                <a:r>
                  <a:rPr lang="en-US" sz="2000" dirty="0"/>
                  <a:t>In the optimal solution, the delay along any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any leaf node is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000" dirty="0"/>
                  <a:t>: How to prove it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By contradiction.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if the assertion fails at many nodes ?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Consider the </a:t>
            </a:r>
            <a:r>
              <a:rPr lang="en-US" sz="2000" b="1" u="sng" dirty="0"/>
              <a:t>lowest node </a:t>
            </a:r>
            <a:r>
              <a:rPr lang="en-US" sz="2000" dirty="0"/>
              <a:t>in the tree where it fails.</a:t>
            </a:r>
          </a:p>
          <a:p>
            <a:pPr marL="0" indent="0">
              <a:buNone/>
            </a:pPr>
            <a:r>
              <a:rPr lang="en-US" sz="2000" dirty="0"/>
              <a:t>In particular, any node with no red descendant will suffice. </a:t>
            </a:r>
          </a:p>
          <a:p>
            <a:pPr marL="0" indent="0">
              <a:buNone/>
            </a:pPr>
            <a:r>
              <a:rPr lang="en-US" sz="2000" dirty="0"/>
              <a:t>(can you see why it is difficult to analyze any other “red” nodes ?)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038602" y="4146363"/>
            <a:ext cx="457198" cy="425637"/>
            <a:chOff x="1524002" y="3384363"/>
            <a:chExt cx="457198" cy="42563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53000" y="4146363"/>
            <a:ext cx="457198" cy="425637"/>
            <a:chOff x="1524002" y="3384363"/>
            <a:chExt cx="457198" cy="425637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123" idx="2"/>
          </p:cNvCxnSpPr>
          <p:nvPr/>
        </p:nvCxnSpPr>
        <p:spPr>
          <a:xfrm flipH="1">
            <a:off x="2971800" y="19050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867400" y="4146363"/>
            <a:ext cx="457198" cy="425637"/>
            <a:chOff x="1524002" y="3384363"/>
            <a:chExt cx="457198" cy="425637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81600" y="3384363"/>
            <a:ext cx="914400" cy="501837"/>
            <a:chOff x="1524000" y="3308163"/>
            <a:chExt cx="914400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625728" y="2590800"/>
            <a:ext cx="1765672" cy="546474"/>
            <a:chOff x="1936565" y="2483037"/>
            <a:chExt cx="1765672" cy="546474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1936565" y="2483037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876800" y="19050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352800" y="3384363"/>
            <a:ext cx="914400" cy="501837"/>
            <a:chOff x="1524000" y="3308163"/>
            <a:chExt cx="914400" cy="501837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209800" y="4146363"/>
            <a:ext cx="457198" cy="425637"/>
            <a:chOff x="1524002" y="3384363"/>
            <a:chExt cx="457198" cy="425637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524000" y="3384363"/>
            <a:ext cx="882837" cy="546474"/>
            <a:chOff x="1524000" y="3308163"/>
            <a:chExt cx="882837" cy="546474"/>
          </a:xfrm>
        </p:grpSpPr>
        <p:cxnSp>
          <p:nvCxnSpPr>
            <p:cNvPr id="30" name="Straight Arrow Connector 29"/>
            <p:cNvCxnSpPr>
              <a:stCxn id="119" idx="3"/>
              <a:endCxn id="109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057400" y="3352800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968127" y="2622363"/>
            <a:ext cx="1734110" cy="546474"/>
            <a:chOff x="1936564" y="2577726"/>
            <a:chExt cx="1734110" cy="546474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936564" y="2577726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  <a:endCxn id="118" idx="1"/>
            </p:cNvCxnSpPr>
            <p:nvPr/>
          </p:nvCxnSpPr>
          <p:spPr>
            <a:xfrm>
              <a:off x="2895600" y="2577726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143000" y="4724400"/>
            <a:ext cx="7086600" cy="0"/>
            <a:chOff x="1143000" y="4800600"/>
            <a:chExt cx="7086600" cy="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1143000" y="4572000"/>
            <a:ext cx="7086600" cy="304800"/>
            <a:chOff x="1143000" y="4495800"/>
            <a:chExt cx="7086600" cy="3048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43000" y="4495800"/>
              <a:ext cx="3962400" cy="304800"/>
              <a:chOff x="1143000" y="4495800"/>
              <a:chExt cx="3962400" cy="3048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800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4343400" y="4495800"/>
              <a:ext cx="3886200" cy="304800"/>
              <a:chOff x="685800" y="4495800"/>
              <a:chExt cx="3886200" cy="3048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85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371600" y="3886200"/>
            <a:ext cx="6705600" cy="304800"/>
            <a:chOff x="1447800" y="4495800"/>
            <a:chExt cx="6705600" cy="304800"/>
          </a:xfrm>
        </p:grpSpPr>
        <p:grpSp>
          <p:nvGrpSpPr>
            <p:cNvPr id="103" name="Group 102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828800" y="3124200"/>
            <a:ext cx="5715000" cy="304800"/>
            <a:chOff x="1524000" y="4495800"/>
            <a:chExt cx="5715000" cy="3048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2667000" y="2362200"/>
            <a:ext cx="4038600" cy="304800"/>
            <a:chOff x="3276600" y="4495800"/>
            <a:chExt cx="4038600" cy="304800"/>
          </a:xfrm>
        </p:grpSpPr>
        <p:sp>
          <p:nvSpPr>
            <p:cNvPr id="121" name="Oval 120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7086600" y="3384363"/>
            <a:ext cx="762000" cy="501837"/>
            <a:chOff x="1676400" y="3308163"/>
            <a:chExt cx="762000" cy="501837"/>
          </a:xfrm>
        </p:grpSpPr>
        <p:cxnSp>
          <p:nvCxnSpPr>
            <p:cNvPr id="125" name="Straight Arrow Connector 124"/>
            <p:cNvCxnSpPr/>
            <p:nvPr/>
          </p:nvCxnSpPr>
          <p:spPr>
            <a:xfrm flipH="1">
              <a:off x="1676400" y="3308163"/>
              <a:ext cx="197038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1295402" y="4146363"/>
            <a:ext cx="457198" cy="425637"/>
            <a:chOff x="1524002" y="3460563"/>
            <a:chExt cx="457198" cy="425637"/>
          </a:xfrm>
        </p:grpSpPr>
        <p:cxnSp>
          <p:nvCxnSpPr>
            <p:cNvPr id="128" name="Straight Arrow Connector 127"/>
            <p:cNvCxnSpPr>
              <a:stCxn id="109" idx="3"/>
            </p:cNvCxnSpPr>
            <p:nvPr/>
          </p:nvCxnSpPr>
          <p:spPr>
            <a:xfrm flipH="1">
              <a:off x="1524002" y="34605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09" idx="5"/>
            </p:cNvCxnSpPr>
            <p:nvPr/>
          </p:nvCxnSpPr>
          <p:spPr>
            <a:xfrm>
              <a:off x="1860363" y="34605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124200" y="4146363"/>
            <a:ext cx="457198" cy="425637"/>
            <a:chOff x="1524002" y="3384363"/>
            <a:chExt cx="457198" cy="425637"/>
          </a:xfrm>
        </p:grpSpPr>
        <p:cxnSp>
          <p:nvCxnSpPr>
            <p:cNvPr id="131" name="Straight Arrow Connector 13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6781800" y="4146363"/>
            <a:ext cx="457198" cy="425637"/>
            <a:chOff x="1524002" y="3384363"/>
            <a:chExt cx="457198" cy="425637"/>
          </a:xfrm>
        </p:grpSpPr>
        <p:cxnSp>
          <p:nvCxnSpPr>
            <p:cNvPr id="134" name="Straight Arrow Connector 13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7696202" y="4146363"/>
            <a:ext cx="457198" cy="425637"/>
            <a:chOff x="1524002" y="3384363"/>
            <a:chExt cx="457198" cy="425637"/>
          </a:xfrm>
        </p:grpSpPr>
        <p:cxnSp>
          <p:nvCxnSpPr>
            <p:cNvPr id="137" name="Straight Arrow Connector 13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Oval 138"/>
          <p:cNvSpPr/>
          <p:nvPr/>
        </p:nvSpPr>
        <p:spPr>
          <a:xfrm>
            <a:off x="4343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1828800" y="3124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400800" y="2362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2209800" y="30596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0596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Arrow 52"/>
          <p:cNvSpPr/>
          <p:nvPr/>
        </p:nvSpPr>
        <p:spPr>
          <a:xfrm>
            <a:off x="1447800" y="3186684"/>
            <a:ext cx="3048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667000" y="2362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141" grpId="0" animBg="1"/>
      <p:bldP spid="142" grpId="0" animBg="1"/>
      <p:bldP spid="144" grpId="0"/>
      <p:bldP spid="53" grpId="0" animBg="1"/>
      <p:bldP spid="1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if the assertion fails at many nodes ?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038602" y="4146363"/>
            <a:ext cx="457198" cy="425637"/>
            <a:chOff x="1524002" y="3384363"/>
            <a:chExt cx="457198" cy="42563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53000" y="4146363"/>
            <a:ext cx="457198" cy="425637"/>
            <a:chOff x="1524002" y="3384363"/>
            <a:chExt cx="457198" cy="425637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123" idx="2"/>
          </p:cNvCxnSpPr>
          <p:nvPr/>
        </p:nvCxnSpPr>
        <p:spPr>
          <a:xfrm flipH="1">
            <a:off x="2971800" y="19050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867400" y="4146363"/>
            <a:ext cx="457198" cy="425637"/>
            <a:chOff x="1524002" y="3384363"/>
            <a:chExt cx="457198" cy="425637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81600" y="3384363"/>
            <a:ext cx="914400" cy="501837"/>
            <a:chOff x="1524000" y="3308163"/>
            <a:chExt cx="914400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625728" y="2590800"/>
            <a:ext cx="1765672" cy="546474"/>
            <a:chOff x="1936565" y="2483037"/>
            <a:chExt cx="1765672" cy="546474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1936565" y="2483037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876800" y="19050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352800" y="3384363"/>
            <a:ext cx="914400" cy="501837"/>
            <a:chOff x="1524000" y="3308163"/>
            <a:chExt cx="914400" cy="501837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209800" y="4146363"/>
            <a:ext cx="457198" cy="425637"/>
            <a:chOff x="1524002" y="3384363"/>
            <a:chExt cx="457198" cy="425637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524000" y="3384363"/>
            <a:ext cx="882837" cy="546474"/>
            <a:chOff x="1524000" y="3308163"/>
            <a:chExt cx="882837" cy="546474"/>
          </a:xfrm>
        </p:grpSpPr>
        <p:cxnSp>
          <p:nvCxnSpPr>
            <p:cNvPr id="30" name="Straight Arrow Connector 29"/>
            <p:cNvCxnSpPr>
              <a:stCxn id="119" idx="3"/>
              <a:endCxn id="109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057400" y="3352800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968127" y="2622363"/>
            <a:ext cx="1734110" cy="546474"/>
            <a:chOff x="1936564" y="2577726"/>
            <a:chExt cx="1734110" cy="546474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936564" y="2577726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  <a:endCxn id="118" idx="1"/>
            </p:cNvCxnSpPr>
            <p:nvPr/>
          </p:nvCxnSpPr>
          <p:spPr>
            <a:xfrm>
              <a:off x="2895600" y="2577726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143000" y="4724400"/>
            <a:ext cx="7086600" cy="0"/>
            <a:chOff x="1143000" y="4800600"/>
            <a:chExt cx="7086600" cy="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1143000" y="4572000"/>
            <a:ext cx="7086600" cy="304800"/>
            <a:chOff x="1143000" y="4495800"/>
            <a:chExt cx="7086600" cy="3048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43000" y="4495800"/>
              <a:ext cx="3962400" cy="304800"/>
              <a:chOff x="1143000" y="4495800"/>
              <a:chExt cx="3962400" cy="3048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800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4343400" y="4495800"/>
              <a:ext cx="3886200" cy="304800"/>
              <a:chOff x="685800" y="4495800"/>
              <a:chExt cx="3886200" cy="3048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85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371600" y="3886200"/>
            <a:ext cx="6705600" cy="304800"/>
            <a:chOff x="1447800" y="4495800"/>
            <a:chExt cx="6705600" cy="304800"/>
          </a:xfrm>
        </p:grpSpPr>
        <p:grpSp>
          <p:nvGrpSpPr>
            <p:cNvPr id="103" name="Group 102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828800" y="3124200"/>
            <a:ext cx="5715000" cy="304800"/>
            <a:chOff x="1524000" y="4495800"/>
            <a:chExt cx="5715000" cy="3048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2667000" y="2362200"/>
            <a:ext cx="4038600" cy="304800"/>
            <a:chOff x="3276600" y="4495800"/>
            <a:chExt cx="4038600" cy="304800"/>
          </a:xfrm>
        </p:grpSpPr>
        <p:sp>
          <p:nvSpPr>
            <p:cNvPr id="121" name="Oval 120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7086600" y="3384363"/>
            <a:ext cx="762000" cy="501837"/>
            <a:chOff x="1676400" y="3308163"/>
            <a:chExt cx="762000" cy="501837"/>
          </a:xfrm>
        </p:grpSpPr>
        <p:cxnSp>
          <p:nvCxnSpPr>
            <p:cNvPr id="125" name="Straight Arrow Connector 124"/>
            <p:cNvCxnSpPr/>
            <p:nvPr/>
          </p:nvCxnSpPr>
          <p:spPr>
            <a:xfrm flipH="1">
              <a:off x="1676400" y="3308163"/>
              <a:ext cx="197038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1295402" y="4146363"/>
            <a:ext cx="457198" cy="425637"/>
            <a:chOff x="1524002" y="3460563"/>
            <a:chExt cx="457198" cy="425637"/>
          </a:xfrm>
        </p:grpSpPr>
        <p:cxnSp>
          <p:nvCxnSpPr>
            <p:cNvPr id="128" name="Straight Arrow Connector 127"/>
            <p:cNvCxnSpPr>
              <a:stCxn id="109" idx="3"/>
            </p:cNvCxnSpPr>
            <p:nvPr/>
          </p:nvCxnSpPr>
          <p:spPr>
            <a:xfrm flipH="1">
              <a:off x="1524002" y="34605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09" idx="5"/>
            </p:cNvCxnSpPr>
            <p:nvPr/>
          </p:nvCxnSpPr>
          <p:spPr>
            <a:xfrm>
              <a:off x="1860363" y="34605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124200" y="4146363"/>
            <a:ext cx="457198" cy="425637"/>
            <a:chOff x="1524002" y="3384363"/>
            <a:chExt cx="457198" cy="425637"/>
          </a:xfrm>
        </p:grpSpPr>
        <p:cxnSp>
          <p:nvCxnSpPr>
            <p:cNvPr id="131" name="Straight Arrow Connector 13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6781800" y="4146363"/>
            <a:ext cx="457198" cy="425637"/>
            <a:chOff x="1524002" y="3384363"/>
            <a:chExt cx="457198" cy="425637"/>
          </a:xfrm>
        </p:grpSpPr>
        <p:cxnSp>
          <p:nvCxnSpPr>
            <p:cNvPr id="134" name="Straight Arrow Connector 13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7696202" y="4146363"/>
            <a:ext cx="457198" cy="425637"/>
            <a:chOff x="1524002" y="3384363"/>
            <a:chExt cx="457198" cy="425637"/>
          </a:xfrm>
        </p:grpSpPr>
        <p:cxnSp>
          <p:nvCxnSpPr>
            <p:cNvPr id="137" name="Straight Arrow Connector 13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Oval 138"/>
          <p:cNvSpPr/>
          <p:nvPr/>
        </p:nvSpPr>
        <p:spPr>
          <a:xfrm>
            <a:off x="4343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1828800" y="3124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400800" y="2362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2209800" y="30596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0596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Arrow 52"/>
          <p:cNvSpPr/>
          <p:nvPr/>
        </p:nvSpPr>
        <p:spPr>
          <a:xfrm>
            <a:off x="1447800" y="3186684"/>
            <a:ext cx="3048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667000" y="2362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8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1" grpId="0" animBg="1"/>
      <p:bldP spid="142" grpId="0" animBg="1"/>
      <p:bldP spid="144" grpId="0"/>
      <p:bldP spid="53" grpId="0" animBg="1"/>
      <p:bldP spid="1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/>
              <a:t>Proof:</a:t>
            </a:r>
            <a:br>
              <a:rPr lang="en-US" sz="3600" b="1" dirty="0"/>
            </a:b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ontent Placeholder 5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must be synchronized in the optimal solution </a:t>
                </a:r>
                <a:r>
                  <a:rPr lang="en-US" sz="1800" dirty="0">
                    <a:sym typeface="Wingdings" pitchFamily="2" charset="2"/>
                  </a:rPr>
                  <a:t>            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 alteration of delay enhancement, entire circuit is again synchronized.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reduction in the delay-enhancement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is not optimal. Contradiction!!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3" name="Content Placeholder 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741" t="-580" b="-8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8200" y="889658"/>
            <a:ext cx="3048000" cy="4204074"/>
            <a:chOff x="838200" y="2272926"/>
            <a:chExt cx="3048000" cy="4204074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Isosceles Triangle 6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514600" y="28956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8956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066800" y="990600"/>
            <a:ext cx="2211583" cy="1283732"/>
            <a:chOff x="1066800" y="2373868"/>
            <a:chExt cx="2211583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66800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276600"/>
                  <a:ext cx="393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58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28600" y="838200"/>
                <a:ext cx="1994273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Suppose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1994273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2752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255411" y="1835621"/>
            <a:ext cx="1012099" cy="3258111"/>
            <a:chOff x="1255411" y="3218889"/>
            <a:chExt cx="1012099" cy="3258111"/>
          </a:xfrm>
        </p:grpSpPr>
        <p:cxnSp>
          <p:nvCxnSpPr>
            <p:cNvPr id="20" name="Straight Connector 19"/>
            <p:cNvCxnSpPr>
              <a:stCxn id="9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3036" y="1835621"/>
            <a:ext cx="1046517" cy="3243842"/>
            <a:chOff x="2483036" y="3218889"/>
            <a:chExt cx="1046517" cy="3243842"/>
          </a:xfrm>
        </p:grpSpPr>
        <p:sp>
          <p:nvSpPr>
            <p:cNvPr id="23" name="Freeform 22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9" idx="5"/>
              <a:endCxn id="8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01337" y="3264932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3264932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" y="3264932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64932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468315" y="1002268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15" y="1002268"/>
                <a:ext cx="65588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/>
          <p:cNvSpPr/>
          <p:nvPr/>
        </p:nvSpPr>
        <p:spPr>
          <a:xfrm>
            <a:off x="4114800" y="2671834"/>
            <a:ext cx="1143000" cy="757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181600" y="901326"/>
            <a:ext cx="3846639" cy="4204074"/>
            <a:chOff x="5181600" y="901326"/>
            <a:chExt cx="3846639" cy="4204074"/>
          </a:xfrm>
        </p:grpSpPr>
        <p:grpSp>
          <p:nvGrpSpPr>
            <p:cNvPr id="28" name="Group 27"/>
            <p:cNvGrpSpPr/>
            <p:nvPr/>
          </p:nvGrpSpPr>
          <p:grpSpPr>
            <a:xfrm>
              <a:off x="5181600" y="901326"/>
              <a:ext cx="3846639" cy="4204074"/>
              <a:chOff x="533400" y="2272926"/>
              <a:chExt cx="3846639" cy="420407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38200" y="2272926"/>
                <a:ext cx="3048000" cy="4204074"/>
                <a:chOff x="838200" y="2272926"/>
                <a:chExt cx="3048000" cy="4204074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838200" y="2272926"/>
                  <a:ext cx="3048000" cy="4204074"/>
                  <a:chOff x="838200" y="2272926"/>
                  <a:chExt cx="3048000" cy="4204074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219200" y="2272926"/>
                    <a:ext cx="2209800" cy="1747185"/>
                    <a:chOff x="1219200" y="2272926"/>
                    <a:chExt cx="2209800" cy="1747185"/>
                  </a:xfrm>
                </p:grpSpPr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222873" y="2958726"/>
                      <a:ext cx="304800" cy="3048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H="1">
                      <a:off x="1219200" y="3200400"/>
                      <a:ext cx="1003674" cy="819711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/>
                    <p:cNvCxnSpPr/>
                    <p:nvPr/>
                  </p:nvCxnSpPr>
                  <p:spPr>
                    <a:xfrm>
                      <a:off x="2514599" y="3187326"/>
                      <a:ext cx="914401" cy="77507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>
                      <a:off x="2375273" y="2272926"/>
                      <a:ext cx="0" cy="685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Isosceles Triangle 45"/>
                  <p:cNvSpPr/>
                  <p:nvPr/>
                </p:nvSpPr>
                <p:spPr>
                  <a:xfrm>
                    <a:off x="838200" y="4038600"/>
                    <a:ext cx="914400" cy="2438400"/>
                  </a:xfrm>
                  <a:prstGeom prst="triangl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Isosceles Triangle 46"/>
                  <p:cNvSpPr/>
                  <p:nvPr/>
                </p:nvSpPr>
                <p:spPr>
                  <a:xfrm>
                    <a:off x="2883723" y="3962400"/>
                    <a:ext cx="1002477" cy="2514600"/>
                  </a:xfrm>
                  <a:prstGeom prst="triangl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2514600" y="28956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4600" y="28956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/>
              <p:cNvGrpSpPr/>
              <p:nvPr/>
            </p:nvGrpSpPr>
            <p:grpSpPr>
              <a:xfrm>
                <a:off x="1435744" y="2373868"/>
                <a:ext cx="1842639" cy="1283732"/>
                <a:chOff x="1435744" y="2373868"/>
                <a:chExt cx="1842639" cy="12837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883723" y="3288268"/>
                      <a:ext cx="39466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𝜷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3723" y="3288268"/>
                      <a:ext cx="394660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187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435744" y="3276600"/>
                      <a:ext cx="39305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Rectangle 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5744" y="3276600"/>
                      <a:ext cx="39305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333" r="-20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348540" y="2373868"/>
                      <a:ext cx="377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𝜸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48540" y="23738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2" name="Group 31"/>
              <p:cNvGrpSpPr/>
              <p:nvPr/>
            </p:nvGrpSpPr>
            <p:grpSpPr>
              <a:xfrm>
                <a:off x="1255411" y="3218889"/>
                <a:ext cx="1012099" cy="3258111"/>
                <a:chOff x="1255411" y="3218889"/>
                <a:chExt cx="1012099" cy="3258111"/>
              </a:xfrm>
            </p:grpSpPr>
            <p:cxnSp>
              <p:nvCxnSpPr>
                <p:cNvPr id="38" name="Straight Connector 37"/>
                <p:cNvCxnSpPr>
                  <a:stCxn id="48" idx="3"/>
                </p:cNvCxnSpPr>
                <p:nvPr/>
              </p:nvCxnSpPr>
              <p:spPr>
                <a:xfrm flipH="1">
                  <a:off x="1257300" y="3218889"/>
                  <a:ext cx="1010210" cy="819711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 38"/>
                <p:cNvSpPr/>
                <p:nvPr/>
              </p:nvSpPr>
              <p:spPr>
                <a:xfrm>
                  <a:off x="1255411" y="4049486"/>
                  <a:ext cx="268589" cy="2427514"/>
                </a:xfrm>
                <a:custGeom>
                  <a:avLst/>
                  <a:gdLst>
                    <a:gd name="connsiteX0" fmla="*/ 7332 w 84413"/>
                    <a:gd name="connsiteY0" fmla="*/ 0 h 914400"/>
                    <a:gd name="connsiteX1" fmla="*/ 7332 w 84413"/>
                    <a:gd name="connsiteY1" fmla="*/ 293914 h 914400"/>
                    <a:gd name="connsiteX2" fmla="*/ 83532 w 84413"/>
                    <a:gd name="connsiteY2" fmla="*/ 620485 h 914400"/>
                    <a:gd name="connsiteX3" fmla="*/ 50875 w 84413"/>
                    <a:gd name="connsiteY3" fmla="*/ 914400 h 914400"/>
                    <a:gd name="connsiteX4" fmla="*/ 50875 w 84413"/>
                    <a:gd name="connsiteY4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413" h="914400">
                      <a:moveTo>
                        <a:pt x="7332" y="0"/>
                      </a:moveTo>
                      <a:cubicBezTo>
                        <a:pt x="982" y="95250"/>
                        <a:pt x="-5368" y="190500"/>
                        <a:pt x="7332" y="293914"/>
                      </a:cubicBezTo>
                      <a:cubicBezTo>
                        <a:pt x="20032" y="397328"/>
                        <a:pt x="76275" y="517071"/>
                        <a:pt x="83532" y="620485"/>
                      </a:cubicBezTo>
                      <a:cubicBezTo>
                        <a:pt x="90789" y="723899"/>
                        <a:pt x="50875" y="914400"/>
                        <a:pt x="50875" y="914400"/>
                      </a:cubicBezTo>
                      <a:lnTo>
                        <a:pt x="50875" y="914400"/>
                      </a:lnTo>
                    </a:path>
                  </a:pathLst>
                </a:cu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483036" y="3218889"/>
                <a:ext cx="1046517" cy="3243842"/>
                <a:chOff x="2483036" y="3218889"/>
                <a:chExt cx="1046517" cy="3243842"/>
              </a:xfrm>
            </p:grpSpPr>
            <p:sp>
              <p:nvSpPr>
                <p:cNvPr id="36" name="Freeform 35"/>
                <p:cNvSpPr/>
                <p:nvPr/>
              </p:nvSpPr>
              <p:spPr>
                <a:xfrm>
                  <a:off x="3209448" y="3962400"/>
                  <a:ext cx="320105" cy="2500331"/>
                </a:xfrm>
                <a:custGeom>
                  <a:avLst/>
                  <a:gdLst>
                    <a:gd name="connsiteX0" fmla="*/ 7332 w 84413"/>
                    <a:gd name="connsiteY0" fmla="*/ 0 h 914400"/>
                    <a:gd name="connsiteX1" fmla="*/ 7332 w 84413"/>
                    <a:gd name="connsiteY1" fmla="*/ 293914 h 914400"/>
                    <a:gd name="connsiteX2" fmla="*/ 83532 w 84413"/>
                    <a:gd name="connsiteY2" fmla="*/ 620485 h 914400"/>
                    <a:gd name="connsiteX3" fmla="*/ 50875 w 84413"/>
                    <a:gd name="connsiteY3" fmla="*/ 914400 h 914400"/>
                    <a:gd name="connsiteX4" fmla="*/ 50875 w 84413"/>
                    <a:gd name="connsiteY4" fmla="*/ 914400 h 914400"/>
                    <a:gd name="connsiteX0" fmla="*/ 20972 w 64515"/>
                    <a:gd name="connsiteY0" fmla="*/ 0 h 914400"/>
                    <a:gd name="connsiteX1" fmla="*/ 20972 w 64515"/>
                    <a:gd name="connsiteY1" fmla="*/ 293914 h 914400"/>
                    <a:gd name="connsiteX2" fmla="*/ 1379 w 64515"/>
                    <a:gd name="connsiteY2" fmla="*/ 608184 h 914400"/>
                    <a:gd name="connsiteX3" fmla="*/ 64515 w 64515"/>
                    <a:gd name="connsiteY3" fmla="*/ 914400 h 914400"/>
                    <a:gd name="connsiteX4" fmla="*/ 64515 w 64515"/>
                    <a:gd name="connsiteY4" fmla="*/ 914400 h 914400"/>
                    <a:gd name="connsiteX0" fmla="*/ 52385 w 95928"/>
                    <a:gd name="connsiteY0" fmla="*/ 0 h 914400"/>
                    <a:gd name="connsiteX1" fmla="*/ 52385 w 95928"/>
                    <a:gd name="connsiteY1" fmla="*/ 293914 h 914400"/>
                    <a:gd name="connsiteX2" fmla="*/ 32792 w 95928"/>
                    <a:gd name="connsiteY2" fmla="*/ 608184 h 914400"/>
                    <a:gd name="connsiteX3" fmla="*/ 95928 w 95928"/>
                    <a:gd name="connsiteY3" fmla="*/ 914400 h 914400"/>
                    <a:gd name="connsiteX4" fmla="*/ 95928 w 95928"/>
                    <a:gd name="connsiteY4" fmla="*/ 914400 h 914400"/>
                    <a:gd name="connsiteX0" fmla="*/ 52385 w 100604"/>
                    <a:gd name="connsiteY0" fmla="*/ 0 h 941829"/>
                    <a:gd name="connsiteX1" fmla="*/ 52385 w 100604"/>
                    <a:gd name="connsiteY1" fmla="*/ 293914 h 941829"/>
                    <a:gd name="connsiteX2" fmla="*/ 32792 w 100604"/>
                    <a:gd name="connsiteY2" fmla="*/ 608184 h 941829"/>
                    <a:gd name="connsiteX3" fmla="*/ 95928 w 100604"/>
                    <a:gd name="connsiteY3" fmla="*/ 914400 h 941829"/>
                    <a:gd name="connsiteX4" fmla="*/ 95928 w 100604"/>
                    <a:gd name="connsiteY4" fmla="*/ 930802 h 941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604" h="941829">
                      <a:moveTo>
                        <a:pt x="52385" y="0"/>
                      </a:moveTo>
                      <a:cubicBezTo>
                        <a:pt x="46035" y="95250"/>
                        <a:pt x="55650" y="192550"/>
                        <a:pt x="52385" y="293914"/>
                      </a:cubicBezTo>
                      <a:cubicBezTo>
                        <a:pt x="49120" y="395278"/>
                        <a:pt x="-49732" y="529373"/>
                        <a:pt x="32792" y="608184"/>
                      </a:cubicBezTo>
                      <a:cubicBezTo>
                        <a:pt x="115316" y="686995"/>
                        <a:pt x="85405" y="860630"/>
                        <a:pt x="95928" y="914400"/>
                      </a:cubicBezTo>
                      <a:cubicBezTo>
                        <a:pt x="106451" y="968170"/>
                        <a:pt x="95928" y="925335"/>
                        <a:pt x="95928" y="930802"/>
                      </a:cubicBezTo>
                    </a:path>
                  </a:pathLst>
                </a:cu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>
                  <a:stCxn id="48" idx="5"/>
                  <a:endCxn id="47" idx="0"/>
                </p:cNvCxnSpPr>
                <p:nvPr/>
              </p:nvCxnSpPr>
              <p:spPr>
                <a:xfrm>
                  <a:off x="2483036" y="3218889"/>
                  <a:ext cx="901926" cy="743511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501337" y="4648200"/>
                    <a:ext cx="8787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1337" y="4648200"/>
                    <a:ext cx="878702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333" r="-8333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33400" y="4648200"/>
                    <a:ext cx="8562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00" y="4648200"/>
                    <a:ext cx="856260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9286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7162800" y="1022866"/>
                  <a:ext cx="655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1022866"/>
                  <a:ext cx="65588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1111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649916" y="1022866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916" y="1022866"/>
                <a:ext cx="65588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11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391400" y="2221468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221468"/>
                <a:ext cx="1845313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39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391400" y="2221468"/>
                <a:ext cx="1176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221468"/>
                <a:ext cx="1176797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62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Left Brace 63"/>
          <p:cNvSpPr/>
          <p:nvPr/>
        </p:nvSpPr>
        <p:spPr>
          <a:xfrm>
            <a:off x="2505220" y="2590800"/>
            <a:ext cx="291037" cy="2438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 flipH="1">
            <a:off x="1780470" y="2590800"/>
            <a:ext cx="276930" cy="2438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219200" y="1905000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905000"/>
                <a:ext cx="655885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048000" y="1905000"/>
                <a:ext cx="655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905000"/>
                <a:ext cx="65588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10200" y="5498068"/>
                <a:ext cx="28405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498068"/>
                <a:ext cx="2840586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Line Callout 1 26"/>
              <p:cNvSpPr/>
              <p:nvPr/>
            </p:nvSpPr>
            <p:spPr>
              <a:xfrm>
                <a:off x="228600" y="5181784"/>
                <a:ext cx="3568328" cy="460248"/>
              </a:xfrm>
              <a:prstGeom prst="borderCallout1">
                <a:avLst>
                  <a:gd name="adj1" fmla="val -818"/>
                  <a:gd name="adj2" fmla="val 49837"/>
                  <a:gd name="adj3" fmla="val -294754"/>
                  <a:gd name="adj4" fmla="val 5170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Since there was no red node here, so no extra delay on this segment of the path corresponding to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7" name="Line Callout 1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784"/>
                <a:ext cx="3568328" cy="460248"/>
              </a:xfrm>
              <a:prstGeom prst="borderCallout1">
                <a:avLst>
                  <a:gd name="adj1" fmla="val -818"/>
                  <a:gd name="adj2" fmla="val 49837"/>
                  <a:gd name="adj3" fmla="val -294754"/>
                  <a:gd name="adj4" fmla="val 51707"/>
                </a:avLst>
              </a:prstGeom>
              <a:blipFill rotWithShape="1">
                <a:blip r:embed="rId26"/>
                <a:stretch>
                  <a:fillRect b="-16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228600" y="5181600"/>
                <a:ext cx="3568328" cy="460248"/>
              </a:xfrm>
              <a:prstGeom prst="borderCallout1">
                <a:avLst>
                  <a:gd name="adj1" fmla="val -4531"/>
                  <a:gd name="adj2" fmla="val 50076"/>
                  <a:gd name="adj3" fmla="val -296611"/>
                  <a:gd name="adj4" fmla="val 634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Since there was no red node here, so no extra delay on this segment of the path corresponding to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600"/>
                <a:ext cx="3568328" cy="460248"/>
              </a:xfrm>
              <a:prstGeom prst="borderCallout1">
                <a:avLst>
                  <a:gd name="adj1" fmla="val -4531"/>
                  <a:gd name="adj2" fmla="val 50076"/>
                  <a:gd name="adj3" fmla="val -296611"/>
                  <a:gd name="adj4" fmla="val 63473"/>
                </a:avLst>
              </a:prstGeom>
              <a:blipFill rotWithShape="1">
                <a:blip r:embed="rId27"/>
                <a:stretch>
                  <a:fillRect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loud Callout 30"/>
          <p:cNvSpPr/>
          <p:nvPr/>
        </p:nvSpPr>
        <p:spPr>
          <a:xfrm>
            <a:off x="4038600" y="838201"/>
            <a:ext cx="2045344" cy="748925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does it imply ?</a:t>
            </a:r>
          </a:p>
        </p:txBody>
      </p:sp>
      <p:sp>
        <p:nvSpPr>
          <p:cNvPr id="69" name="Cloud Callout 68"/>
          <p:cNvSpPr/>
          <p:nvPr/>
        </p:nvSpPr>
        <p:spPr>
          <a:xfrm>
            <a:off x="4038600" y="1079875"/>
            <a:ext cx="2045344" cy="748925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does it imply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362200" y="76200"/>
                <a:ext cx="4740657" cy="52322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the maximum delay on any path from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to any of its leaf node </a:t>
                </a:r>
              </a:p>
              <a:p>
                <a:r>
                  <a:rPr lang="en-US" sz="1400" dirty="0"/>
                  <a:t>is </a:t>
                </a:r>
                <a:r>
                  <a:rPr lang="en-US" sz="1400" u="sng" dirty="0"/>
                  <a:t>strictly greater </a:t>
                </a:r>
                <a:r>
                  <a:rPr lang="en-US" sz="1400" dirty="0"/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400" b="1" i="1" dirty="0">
                        <a:latin typeface="Cambria Math"/>
                      </a:rPr>
                      <m:t>(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/>
                  <a:t>in an </a:t>
                </a:r>
                <a:r>
                  <a:rPr lang="en-US" sz="1400" b="1" dirty="0"/>
                  <a:t>optimal</a:t>
                </a:r>
                <a:r>
                  <a:rPr lang="en-US" sz="1400" dirty="0"/>
                  <a:t>  solution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76200"/>
                <a:ext cx="4740657" cy="523220"/>
              </a:xfrm>
              <a:prstGeom prst="rect">
                <a:avLst/>
              </a:prstGeom>
              <a:blipFill rotWithShape="1">
                <a:blip r:embed="rId28"/>
                <a:stretch>
                  <a:fillRect l="-257" r="-257" b="-91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Cloud Callout 69"/>
          <p:cNvSpPr/>
          <p:nvPr/>
        </p:nvSpPr>
        <p:spPr>
          <a:xfrm>
            <a:off x="3501337" y="1002269"/>
            <a:ext cx="2975663" cy="1099066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 you do some manipulation to reduce the total delay enhancement ?</a:t>
            </a:r>
          </a:p>
        </p:txBody>
      </p:sp>
    </p:spTree>
    <p:extLst>
      <p:ext uri="{BB962C8B-B14F-4D97-AF65-F5344CB8AC3E}">
        <p14:creationId xmlns:p14="http://schemas.microsoft.com/office/powerpoint/2010/main" val="197566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uiExpand="1" build="p"/>
      <p:bldP spid="17" grpId="0" animBg="1"/>
      <p:bldP spid="25" grpId="0"/>
      <p:bldP spid="26" grpId="0"/>
      <p:bldP spid="56" grpId="0"/>
      <p:bldP spid="58" grpId="0" animBg="1"/>
      <p:bldP spid="62" grpId="0"/>
      <p:bldP spid="63" grpId="0"/>
      <p:bldP spid="59" grpId="0"/>
      <p:bldP spid="59" grpId="1"/>
      <p:bldP spid="64" grpId="0" animBg="1"/>
      <p:bldP spid="64" grpId="1" animBg="1"/>
      <p:bldP spid="65" grpId="0" animBg="1"/>
      <p:bldP spid="65" grpId="1" animBg="1"/>
      <p:bldP spid="66" grpId="0"/>
      <p:bldP spid="67" grpId="0"/>
      <p:bldP spid="18" grpId="0" animBg="1"/>
      <p:bldP spid="27" grpId="0" animBg="1"/>
      <p:bldP spid="27" grpId="1" animBg="1"/>
      <p:bldP spid="68" grpId="0" animBg="1"/>
      <p:bldP spid="68" grpId="1" animBg="1"/>
      <p:bldP spid="31" grpId="0" animBg="1"/>
      <p:bldP spid="31" grpId="1" animBg="1"/>
      <p:bldP spid="69" grpId="0" animBg="1"/>
      <p:bldP spid="69" grpId="1" animBg="1"/>
      <p:bldP spid="54" grpId="0" animBg="1"/>
      <p:bldP spid="70" grpId="0" animBg="1"/>
      <p:bldP spid="7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13813</TotalTime>
  <Words>2273</Words>
  <Application>Microsoft Office PowerPoint</Application>
  <PresentationFormat>On-screen Show (4:3)</PresentationFormat>
  <Paragraphs>749</Paragraphs>
  <Slides>44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Cambria Math</vt:lpstr>
      <vt:lpstr>Edwardian Script ITC</vt:lpstr>
      <vt:lpstr>Office Theme</vt:lpstr>
      <vt:lpstr>Design and Analysis of Algorithms </vt:lpstr>
      <vt:lpstr>Recap of the last lecture</vt:lpstr>
      <vt:lpstr>Synchronizing a circuit</vt:lpstr>
      <vt:lpstr>PowerPoint Presentation</vt:lpstr>
      <vt:lpstr>Observation 2 </vt:lpstr>
      <vt:lpstr>Proving the guess </vt:lpstr>
      <vt:lpstr>What if the assertion fails at many nodes ?</vt:lpstr>
      <vt:lpstr>What if the assertion fails at many nodes ?</vt:lpstr>
      <vt:lpstr>Proof:  </vt:lpstr>
      <vt:lpstr>Homework</vt:lpstr>
      <vt:lpstr>The last 2 problems we discussed</vt:lpstr>
      <vt:lpstr>Greedy Algorithms</vt:lpstr>
      <vt:lpstr>Huffman Codes</vt:lpstr>
      <vt:lpstr>Binary coding </vt:lpstr>
      <vt:lpstr>Fixed length coding </vt:lpstr>
      <vt:lpstr>Fixed length coding </vt:lpstr>
      <vt:lpstr>huge variation in the frequency of  alphabets in a text.</vt:lpstr>
      <vt:lpstr>huge variation in the frequency of  alphabets in a text.</vt:lpstr>
      <vt:lpstr>Variable length encoding</vt:lpstr>
      <vt:lpstr>Variable length encoding</vt:lpstr>
      <vt:lpstr>Prefix Coding</vt:lpstr>
      <vt:lpstr>The challenge of the problem</vt:lpstr>
      <vt:lpstr>The novel idea of Huffman</vt:lpstr>
      <vt:lpstr>A labeled binary tree</vt:lpstr>
      <vt:lpstr>prefix codes and labeled Binary tree </vt:lpstr>
      <vt:lpstr>A labeled binary tree</vt:lpstr>
      <vt:lpstr>A labeled binary tree</vt:lpstr>
      <vt:lpstr>A labeled binary tree</vt:lpstr>
      <vt:lpstr>Homework</vt:lpstr>
      <vt:lpstr>Prefix Coding</vt:lpstr>
      <vt:lpstr>Prefix Coding</vt:lpstr>
      <vt:lpstr>Prefix Coding</vt:lpstr>
      <vt:lpstr>PowerPoint Presentation</vt:lpstr>
      <vt:lpstr>Finding the labeled binary tree for</vt:lpstr>
      <vt:lpstr>Is the following prefix coding optimal ?</vt:lpstr>
      <vt:lpstr>Observations on  the binary tree of the optimal prefix code</vt:lpstr>
      <vt:lpstr>Observations on  the binary tree of the optimal prefix code</vt:lpstr>
      <vt:lpstr>More Observations </vt:lpstr>
      <vt:lpstr>More Observations </vt:lpstr>
      <vt:lpstr>More Observations </vt:lpstr>
      <vt:lpstr>More Observations </vt:lpstr>
      <vt:lpstr>More Observations </vt:lpstr>
      <vt:lpstr>The important observation </vt:lpstr>
      <vt:lpstr>Homework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1315</cp:revision>
  <dcterms:created xsi:type="dcterms:W3CDTF">2011-12-03T04:13:03Z</dcterms:created>
  <dcterms:modified xsi:type="dcterms:W3CDTF">2023-08-18T05:31:04Z</dcterms:modified>
</cp:coreProperties>
</file>