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628" r:id="rId2"/>
    <p:sldId id="532" r:id="rId3"/>
    <p:sldId id="545" r:id="rId4"/>
    <p:sldId id="544" r:id="rId5"/>
    <p:sldId id="546" r:id="rId6"/>
    <p:sldId id="536" r:id="rId7"/>
    <p:sldId id="665" r:id="rId8"/>
    <p:sldId id="559" r:id="rId9"/>
    <p:sldId id="571" r:id="rId10"/>
    <p:sldId id="558" r:id="rId11"/>
    <p:sldId id="551" r:id="rId12"/>
    <p:sldId id="552" r:id="rId13"/>
    <p:sldId id="553" r:id="rId14"/>
    <p:sldId id="515" r:id="rId15"/>
    <p:sldId id="549" r:id="rId16"/>
    <p:sldId id="598" r:id="rId17"/>
    <p:sldId id="599" r:id="rId18"/>
    <p:sldId id="626" r:id="rId19"/>
    <p:sldId id="625" r:id="rId20"/>
    <p:sldId id="645" r:id="rId21"/>
    <p:sldId id="627" r:id="rId22"/>
    <p:sldId id="66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145" autoAdjust="0"/>
  </p:normalViewPr>
  <p:slideViewPr>
    <p:cSldViewPr>
      <p:cViewPr varScale="1">
        <p:scale>
          <a:sx n="86" d="100"/>
          <a:sy n="86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41.png"/><Relationship Id="rId17" Type="http://schemas.openxmlformats.org/officeDocument/2006/relationships/image" Target="../media/image82.png"/><Relationship Id="rId2" Type="http://schemas.openxmlformats.org/officeDocument/2006/relationships/image" Target="../media/image16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18.png"/><Relationship Id="rId10" Type="http://schemas.openxmlformats.org/officeDocument/2006/relationships/image" Target="../media/image1601.png"/><Relationship Id="rId19" Type="http://schemas.openxmlformats.org/officeDocument/2006/relationships/image" Target="../media/image220.png"/><Relationship Id="rId9" Type="http://schemas.openxmlformats.org/officeDocument/2006/relationships/image" Target="../media/image153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1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73.png"/><Relationship Id="rId10" Type="http://schemas.openxmlformats.org/officeDocument/2006/relationships/image" Target="../media/image1601.png"/><Relationship Id="rId19" Type="http://schemas.openxmlformats.org/officeDocument/2006/relationships/image" Target="../media/image92.png"/><Relationship Id="rId9" Type="http://schemas.openxmlformats.org/officeDocument/2006/relationships/image" Target="../media/image153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.png"/><Relationship Id="rId12" Type="http://schemas.openxmlformats.org/officeDocument/2006/relationships/image" Target="../media/image28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0.png"/><Relationship Id="rId15" Type="http://schemas.openxmlformats.org/officeDocument/2006/relationships/image" Target="../media/image31.png"/><Relationship Id="rId10" Type="http://schemas.openxmlformats.org/officeDocument/2006/relationships/image" Target="../media/image260.png"/><Relationship Id="rId9" Type="http://schemas.openxmlformats.org/officeDocument/2006/relationships/image" Target="../media/image2400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310.png"/><Relationship Id="rId7" Type="http://schemas.openxmlformats.org/officeDocument/2006/relationships/image" Target="../media/image121.png"/><Relationship Id="rId12" Type="http://schemas.openxmlformats.org/officeDocument/2006/relationships/image" Target="../media/image18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21" Type="http://schemas.openxmlformats.org/officeDocument/2006/relationships/image" Target="../media/image192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" Type="http://schemas.openxmlformats.org/officeDocument/2006/relationships/image" Target="../media/image142.png"/><Relationship Id="rId16" Type="http://schemas.openxmlformats.org/officeDocument/2006/relationships/image" Target="../media/image280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Relationship Id="rId14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5" Type="http://schemas.openxmlformats.org/officeDocument/2006/relationships/image" Target="../media/image245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33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Relationship Id="rId1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.png"/><Relationship Id="rId26" Type="http://schemas.openxmlformats.org/officeDocument/2006/relationships/image" Target="../media/image233.png"/><Relationship Id="rId12" Type="http://schemas.openxmlformats.org/officeDocument/2006/relationships/image" Target="../media/image510.png"/><Relationship Id="rId17" Type="http://schemas.openxmlformats.org/officeDocument/2006/relationships/image" Target="../media/image29.png"/><Relationship Id="rId25" Type="http://schemas.openxmlformats.org/officeDocument/2006/relationships/image" Target="../media/image255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45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32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2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0.png"/><Relationship Id="rId10" Type="http://schemas.openxmlformats.org/officeDocument/2006/relationships/image" Target="../media/image22.png"/><Relationship Id="rId4" Type="http://schemas.openxmlformats.org/officeDocument/2006/relationships/image" Target="../media/image30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18" Type="http://schemas.openxmlformats.org/officeDocument/2006/relationships/image" Target="../media/image8.png"/><Relationship Id="rId3" Type="http://schemas.openxmlformats.org/officeDocument/2006/relationships/image" Target="../media/image90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0.png"/><Relationship Id="rId24" Type="http://schemas.openxmlformats.org/officeDocument/2006/relationships/image" Target="../media/image14.png"/><Relationship Id="rId5" Type="http://schemas.openxmlformats.org/officeDocument/2006/relationships/image" Target="../media/image110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9" Type="http://schemas.openxmlformats.org/officeDocument/2006/relationships/image" Target="../media/image141.png"/><Relationship Id="rId4" Type="http://schemas.openxmlformats.org/officeDocument/2006/relationships/image" Target="../media/image10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>
                <a:solidFill>
                  <a:srgbClr val="C00000"/>
                </a:solidFill>
              </a:rPr>
              <a:t>Lecture 19</a:t>
            </a:r>
            <a:endParaRPr lang="en-US" sz="28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/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8">
            <a:extLst>
              <a:ext uri="{FF2B5EF4-FFF2-40B4-BE49-F238E27FC236}">
                <a16:creationId xmlns:a16="http://schemas.microsoft.com/office/drawing/2014/main" id="{146D77F8-1C57-7D37-E085-B15BF928E896}"/>
              </a:ext>
            </a:extLst>
          </p:cNvPr>
          <p:cNvSpPr/>
          <p:nvPr/>
        </p:nvSpPr>
        <p:spPr>
          <a:xfrm>
            <a:off x="3200400" y="5486400"/>
            <a:ext cx="5867400" cy="1219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exploit this observation to design recursive formulation of the solution ?</a:t>
            </a:r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contradiction!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blipFill>
                <a:blip r:embed="rId21"/>
                <a:stretch>
                  <a:fillRect t="-2105" r="-66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1835035" y="4971878"/>
            <a:ext cx="2279765" cy="670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2" grpI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of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439" t="-2083" r="-360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24190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965-8F6B-0790-3680-A1E8CBDA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D708-D2F7-A5DF-1C29-073D9056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Go through the slides of this lecture </a:t>
            </a:r>
          </a:p>
          <a:p>
            <a:r>
              <a:rPr lang="en-US" sz="2400" dirty="0"/>
              <a:t>Very slowly</a:t>
            </a:r>
          </a:p>
          <a:p>
            <a:r>
              <a:rPr lang="en-US" sz="2400" dirty="0"/>
              <a:t>Very attentively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Try to write a neat pseudocode of the final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3F94-8E69-9DAB-C92A-67B5DAC1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  <a:blipFill>
                <a:blip r:embed="rId2"/>
                <a:stretch>
                  <a:fillRect l="-702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DFB8A-8809-3FC1-D672-7A68F126A5A7}"/>
              </a:ext>
            </a:extLst>
          </p:cNvPr>
          <p:cNvSpPr/>
          <p:nvPr/>
        </p:nvSpPr>
        <p:spPr>
          <a:xfrm>
            <a:off x="5791200" y="12350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D590-28F9-15BB-4626-1854DA9DED22}"/>
              </a:ext>
            </a:extLst>
          </p:cNvPr>
          <p:cNvSpPr/>
          <p:nvPr/>
        </p:nvSpPr>
        <p:spPr>
          <a:xfrm>
            <a:off x="4114800" y="1143794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8646D-1AD1-7CA1-8C75-196060E2B2AA}"/>
              </a:ext>
            </a:extLst>
          </p:cNvPr>
          <p:cNvSpPr/>
          <p:nvPr/>
        </p:nvSpPr>
        <p:spPr>
          <a:xfrm>
            <a:off x="1600200" y="2743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22036-D30C-3CA0-97FF-2DE4DCF8641A}"/>
              </a:ext>
            </a:extLst>
          </p:cNvPr>
          <p:cNvSpPr/>
          <p:nvPr/>
        </p:nvSpPr>
        <p:spPr>
          <a:xfrm>
            <a:off x="1447800" y="3124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78E92-2F2B-C7BC-913C-445851910535}"/>
              </a:ext>
            </a:extLst>
          </p:cNvPr>
          <p:cNvSpPr/>
          <p:nvPr/>
        </p:nvSpPr>
        <p:spPr>
          <a:xfrm>
            <a:off x="5791200" y="59594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ADCBB-3399-F547-5622-99DFD47FC4F2}"/>
              </a:ext>
            </a:extLst>
          </p:cNvPr>
          <p:cNvSpPr/>
          <p:nvPr/>
        </p:nvSpPr>
        <p:spPr>
          <a:xfrm>
            <a:off x="3048000" y="6015387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96630-BE64-02B8-6E09-E4226D792CE8}"/>
              </a:ext>
            </a:extLst>
          </p:cNvPr>
          <p:cNvSpPr/>
          <p:nvPr/>
        </p:nvSpPr>
        <p:spPr>
          <a:xfrm>
            <a:off x="1563030" y="5918899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11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u="sng" dirty="0"/>
                  <a:t> approaches</a:t>
                </a:r>
                <a:r>
                  <a:rPr lang="en-US" sz="2000" dirty="0"/>
                  <a:t> for solving the shortest paths problem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660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786" y="5679764"/>
            <a:ext cx="88738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non-negative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A1E9D67-8D25-1706-3E4A-3CCB8D799ABC}"/>
              </a:ext>
            </a:extLst>
          </p:cNvPr>
          <p:cNvSpPr/>
          <p:nvPr/>
        </p:nvSpPr>
        <p:spPr>
          <a:xfrm rot="2676912">
            <a:off x="4058466" y="148044"/>
            <a:ext cx="914400" cy="914400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is not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which is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contradicts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4065957" y="1976962"/>
            <a:ext cx="273203" cy="256768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7292215" y="3886200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03172" y="4016513"/>
            <a:ext cx="15408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proof is incomplete.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there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/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/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47F9C-5F71-2A8B-899C-127BA3E1750B}"/>
              </a:ext>
            </a:extLst>
          </p:cNvPr>
          <p:cNvGrpSpPr/>
          <p:nvPr/>
        </p:nvGrpSpPr>
        <p:grpSpPr>
          <a:xfrm>
            <a:off x="2743199" y="2153045"/>
            <a:ext cx="3663245" cy="742555"/>
            <a:chOff x="2743199" y="2153045"/>
            <a:chExt cx="3663245" cy="742555"/>
          </a:xfrm>
        </p:grpSpPr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0C244840-FE6D-11AB-F4B1-971E74C89238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E72F4-4AF7-70C7-ACE3-53AD6C32B876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/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Length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blipFill>
                <a:blip r:embed="rId18"/>
                <a:stretch>
                  <a:fillRect t="-8197" r="-3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D438898A-5647-2236-EE14-317CC28B64B0}"/>
              </a:ext>
            </a:extLst>
          </p:cNvPr>
          <p:cNvSpPr/>
          <p:nvPr/>
        </p:nvSpPr>
        <p:spPr>
          <a:xfrm>
            <a:off x="1752600" y="1144240"/>
            <a:ext cx="6177346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F5F010-12B2-924E-B22E-D5F19F0C5C6A}"/>
              </a:ext>
            </a:extLst>
          </p:cNvPr>
          <p:cNvSpPr/>
          <p:nvPr/>
        </p:nvSpPr>
        <p:spPr>
          <a:xfrm>
            <a:off x="4066165" y="4507468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7E5629-0E1B-84A2-642D-24A1B98A7952}"/>
              </a:ext>
            </a:extLst>
          </p:cNvPr>
          <p:cNvSpPr/>
          <p:nvPr/>
        </p:nvSpPr>
        <p:spPr>
          <a:xfrm>
            <a:off x="3352800" y="4876800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/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D713D97-B5C8-DDDC-69E6-92341FF3E187}"/>
              </a:ext>
            </a:extLst>
          </p:cNvPr>
          <p:cNvSpPr txBox="1"/>
          <p:nvPr/>
        </p:nvSpPr>
        <p:spPr>
          <a:xfrm>
            <a:off x="1224322" y="6273225"/>
            <a:ext cx="359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argument of the proof won’t work.</a:t>
            </a:r>
          </a:p>
          <a:p>
            <a:pPr algn="ctr"/>
            <a:r>
              <a:rPr lang="en-US" sz="1600" dirty="0"/>
              <a:t>What to do ?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/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We need to show that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cannot be 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blipFill>
                <a:blip r:embed="rId20"/>
                <a:stretch>
                  <a:fillRect l="-143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/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is nonnegative, </a:t>
                </a:r>
              </a:p>
              <a:p>
                <a:r>
                  <a:rPr lang="en-US" dirty="0"/>
                  <a:t>So observe that </a:t>
                </a:r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blipFill>
                <a:blip r:embed="rId21"/>
                <a:stretch>
                  <a:fillRect l="-1996" t="-4673" r="-88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/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/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Let us consider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blipFill>
                <a:blip r:embed="rId23"/>
                <a:stretch>
                  <a:fillRect l="-371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/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Suppose this path is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blipFill>
                <a:blip r:embed="rId24"/>
                <a:stretch>
                  <a:fillRect l="-586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BED79B2D-D254-B70E-C775-2DBA50718F3E}"/>
              </a:ext>
            </a:extLst>
          </p:cNvPr>
          <p:cNvSpPr/>
          <p:nvPr/>
        </p:nvSpPr>
        <p:spPr>
          <a:xfrm>
            <a:off x="7557669" y="239789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  <p:bldP spid="25" grpId="0"/>
      <p:bldP spid="30" grpId="0" animBg="1"/>
      <p:bldP spid="30" grpId="1" animBg="1"/>
      <p:bldP spid="79" grpId="0" animBg="1"/>
      <p:bldP spid="80" grpId="0" animBg="1"/>
      <p:bldP spid="81" grpId="0" animBg="1"/>
      <p:bldP spid="82" grpId="0" animBg="1"/>
      <p:bldP spid="83" grpId="0"/>
      <p:bldP spid="83" grpId="1"/>
      <p:bldP spid="84" grpId="0" animBg="1"/>
      <p:bldP spid="84" grpId="1" animBg="1"/>
      <p:bldP spid="85" grpId="0" animBg="1"/>
      <p:bldP spid="85" grpId="1" build="allAtOnce" animBg="1"/>
      <p:bldP spid="86" grpId="0"/>
      <p:bldP spid="86" grpId="1" build="allAtOnce"/>
      <p:bldP spid="32" grpId="0"/>
      <p:bldP spid="58" grpId="0" animBg="1"/>
      <p:bldP spid="58" grpId="1" build="allAtOnce" animBg="1"/>
      <p:bldP spid="74" grpId="0" animBg="1"/>
      <p:bldP spid="74" grpId="1" build="allAtOnce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16331</TotalTime>
  <Words>1993</Words>
  <Application>Microsoft Office PowerPoint</Application>
  <PresentationFormat>On-screen Show (4:3)</PresentationFormat>
  <Paragraphs>518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1445</cp:revision>
  <dcterms:created xsi:type="dcterms:W3CDTF">2011-12-03T04:13:03Z</dcterms:created>
  <dcterms:modified xsi:type="dcterms:W3CDTF">2023-09-11T11:49:20Z</dcterms:modified>
</cp:coreProperties>
</file>