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64" r:id="rId3"/>
    <p:sldId id="365" r:id="rId4"/>
    <p:sldId id="366" r:id="rId5"/>
    <p:sldId id="425" r:id="rId6"/>
    <p:sldId id="427" r:id="rId7"/>
    <p:sldId id="428" r:id="rId8"/>
    <p:sldId id="432" r:id="rId9"/>
    <p:sldId id="422" r:id="rId10"/>
    <p:sldId id="430" r:id="rId11"/>
    <p:sldId id="431" r:id="rId12"/>
    <p:sldId id="433" r:id="rId13"/>
    <p:sldId id="483" r:id="rId14"/>
    <p:sldId id="434" r:id="rId15"/>
    <p:sldId id="436" r:id="rId16"/>
    <p:sldId id="435" r:id="rId17"/>
    <p:sldId id="437" r:id="rId18"/>
    <p:sldId id="439" r:id="rId19"/>
    <p:sldId id="438" r:id="rId20"/>
    <p:sldId id="440" r:id="rId21"/>
    <p:sldId id="484" r:id="rId22"/>
    <p:sldId id="441" r:id="rId23"/>
    <p:sldId id="452" r:id="rId24"/>
    <p:sldId id="4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11" Type="http://schemas.openxmlformats.org/officeDocument/2006/relationships/image" Target="../media/image12.png"/><Relationship Id="rId5" Type="http://schemas.openxmlformats.org/officeDocument/2006/relationships/image" Target="NULL"/><Relationship Id="rId10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2.png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3.png"/><Relationship Id="rId5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NUL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tags" Target="../tags/tag14.xml"/><Relationship Id="rId6" Type="http://schemas.openxmlformats.org/officeDocument/2006/relationships/image" Target="../media/image45.pn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12.png"/><Relationship Id="rId9" Type="http://schemas.openxmlformats.org/officeDocument/2006/relationships/image" Target="../media/image48.png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0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1.png"/><Relationship Id="rId5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NULL"/><Relationship Id="rId18" Type="http://schemas.openxmlformats.org/officeDocument/2006/relationships/image" Target="NULL"/><Relationship Id="rId7" Type="http://schemas.openxmlformats.org/officeDocument/2006/relationships/image" Target="../media/image53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tags" Target="../tags/tag1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56.png"/><Relationship Id="rId9" Type="http://schemas.openxmlformats.org/officeDocument/2006/relationships/image" Target="../media/image55.png"/><Relationship Id="rId1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58.png"/><Relationship Id="rId5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430.png"/><Relationship Id="rId10" Type="http://schemas.openxmlformats.org/officeDocument/2006/relationships/image" Target="../media/image481.png"/><Relationship Id="rId9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59.png"/><Relationship Id="rId5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64.png"/><Relationship Id="rId5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280.png"/><Relationship Id="rId3" Type="http://schemas.openxmlformats.org/officeDocument/2006/relationships/image" Target="../media/image12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tags" Target="../tags/tag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53" y="2119268"/>
            <a:ext cx="11760199" cy="2363180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Subgradient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 Descent: Some Examples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+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Large-Margin Classification 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Hard-Margin: Every training example must fulfil margin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Meaning: Must not have any example in the no-man’s land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3AF6BF3-6FD7-4A0F-9ED7-CC7E114F75FE}"/>
              </a:ext>
            </a:extLst>
          </p:cNvPr>
          <p:cNvSpPr/>
          <p:nvPr/>
        </p:nvSpPr>
        <p:spPr>
          <a:xfrm>
            <a:off x="1874009" y="40633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37BA4F-0016-4377-94AF-41FB5628AFFC}"/>
              </a:ext>
            </a:extLst>
          </p:cNvPr>
          <p:cNvSpPr/>
          <p:nvPr/>
        </p:nvSpPr>
        <p:spPr>
          <a:xfrm>
            <a:off x="2420319" y="24689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9976A7-3A9D-4525-ADE3-FA6DADCF3B83}"/>
              </a:ext>
            </a:extLst>
          </p:cNvPr>
          <p:cNvSpPr/>
          <p:nvPr/>
        </p:nvSpPr>
        <p:spPr>
          <a:xfrm>
            <a:off x="2139161" y="25788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F28C-CB16-47ED-8F23-A7CA2CFC6E7A}"/>
              </a:ext>
            </a:extLst>
          </p:cNvPr>
          <p:cNvSpPr/>
          <p:nvPr/>
        </p:nvSpPr>
        <p:spPr>
          <a:xfrm>
            <a:off x="2365795" y="274930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CD056-F0AD-4FA5-9569-643BC00CAE2F}"/>
              </a:ext>
            </a:extLst>
          </p:cNvPr>
          <p:cNvSpPr/>
          <p:nvPr/>
        </p:nvSpPr>
        <p:spPr>
          <a:xfrm>
            <a:off x="2139161" y="337900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EE07E4-A001-4473-B60B-3F45CFE5D9D2}"/>
              </a:ext>
            </a:extLst>
          </p:cNvPr>
          <p:cNvSpPr/>
          <p:nvPr/>
        </p:nvSpPr>
        <p:spPr>
          <a:xfrm>
            <a:off x="2019234" y="297894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6A7969-9C80-4740-A493-CB756CDBB4B0}"/>
              </a:ext>
            </a:extLst>
          </p:cNvPr>
          <p:cNvSpPr/>
          <p:nvPr/>
        </p:nvSpPr>
        <p:spPr>
          <a:xfrm>
            <a:off x="1823496" y="319444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E1F89-0634-4857-812C-D45C0B73576D}"/>
              </a:ext>
            </a:extLst>
          </p:cNvPr>
          <p:cNvSpPr/>
          <p:nvPr/>
        </p:nvSpPr>
        <p:spPr>
          <a:xfrm>
            <a:off x="1874009" y="363944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568C68-A583-46AE-B4E9-EA1D17E669C3}"/>
              </a:ext>
            </a:extLst>
          </p:cNvPr>
          <p:cNvSpPr/>
          <p:nvPr/>
        </p:nvSpPr>
        <p:spPr>
          <a:xfrm>
            <a:off x="2332235" y="3142304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EE6D31-8E80-4265-8C3F-D91BC1FCFF18}"/>
              </a:ext>
            </a:extLst>
          </p:cNvPr>
          <p:cNvSpPr/>
          <p:nvPr/>
        </p:nvSpPr>
        <p:spPr>
          <a:xfrm>
            <a:off x="3103406" y="237425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D1A325-A0D9-42EC-9B8D-DB9304FCBE49}"/>
              </a:ext>
            </a:extLst>
          </p:cNvPr>
          <p:cNvSpPr/>
          <p:nvPr/>
        </p:nvSpPr>
        <p:spPr>
          <a:xfrm>
            <a:off x="2647932" y="284158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7E8FD0-6191-4DD1-A5E3-3C182371C3B9}"/>
              </a:ext>
            </a:extLst>
          </p:cNvPr>
          <p:cNvSpPr/>
          <p:nvPr/>
        </p:nvSpPr>
        <p:spPr>
          <a:xfrm>
            <a:off x="2968402" y="307819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B3D3D9-836C-4C6F-98C0-BFFAC99B8DCB}"/>
              </a:ext>
            </a:extLst>
          </p:cNvPr>
          <p:cNvSpPr/>
          <p:nvPr/>
        </p:nvSpPr>
        <p:spPr>
          <a:xfrm>
            <a:off x="2741426" y="2494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EF2CF7-4938-4B74-A0F1-5F3C73D517D8}"/>
              </a:ext>
            </a:extLst>
          </p:cNvPr>
          <p:cNvSpPr/>
          <p:nvPr/>
        </p:nvSpPr>
        <p:spPr>
          <a:xfrm rot="1917477">
            <a:off x="3287646" y="425364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661FD9-099F-4043-AA60-1FE2E3A53B3A}"/>
              </a:ext>
            </a:extLst>
          </p:cNvPr>
          <p:cNvSpPr/>
          <p:nvPr/>
        </p:nvSpPr>
        <p:spPr>
          <a:xfrm rot="1917477">
            <a:off x="4157959" y="32101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FABFE1-83DA-46F3-A1C8-1DA1A03B6271}"/>
              </a:ext>
            </a:extLst>
          </p:cNvPr>
          <p:cNvSpPr/>
          <p:nvPr/>
        </p:nvSpPr>
        <p:spPr>
          <a:xfrm rot="1917477">
            <a:off x="4316248" y="3846242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44B43B-A595-434D-9786-11C91418E7B8}"/>
              </a:ext>
            </a:extLst>
          </p:cNvPr>
          <p:cNvSpPr/>
          <p:nvPr/>
        </p:nvSpPr>
        <p:spPr>
          <a:xfrm rot="1917477">
            <a:off x="4507419" y="29268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01BEE2-8C24-4B0D-955A-E1BD5BF992A3}"/>
              </a:ext>
            </a:extLst>
          </p:cNvPr>
          <p:cNvSpPr/>
          <p:nvPr/>
        </p:nvSpPr>
        <p:spPr>
          <a:xfrm rot="1917477">
            <a:off x="3345571" y="472773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662FB9-9A43-4F59-8A88-AFD53E8A2F1F}"/>
              </a:ext>
            </a:extLst>
          </p:cNvPr>
          <p:cNvSpPr/>
          <p:nvPr/>
        </p:nvSpPr>
        <p:spPr>
          <a:xfrm rot="1917477">
            <a:off x="3793862" y="38837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C6E47-71ED-4887-8C34-27674009D142}"/>
              </a:ext>
            </a:extLst>
          </p:cNvPr>
          <p:cNvSpPr/>
          <p:nvPr/>
        </p:nvSpPr>
        <p:spPr>
          <a:xfrm rot="1917477">
            <a:off x="4644239" y="385568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7663C3-3D18-42D0-AF95-E4A1DAADE765}"/>
              </a:ext>
            </a:extLst>
          </p:cNvPr>
          <p:cNvSpPr/>
          <p:nvPr/>
        </p:nvSpPr>
        <p:spPr>
          <a:xfrm rot="1917477">
            <a:off x="3820581" y="43181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4FF91C-C01D-487F-ACEF-9C30E04F354D}"/>
              </a:ext>
            </a:extLst>
          </p:cNvPr>
          <p:cNvSpPr/>
          <p:nvPr/>
        </p:nvSpPr>
        <p:spPr>
          <a:xfrm rot="1917477">
            <a:off x="3847626" y="466197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95CC72-C1F7-432A-B2F5-2E9C6F2D1B82}"/>
              </a:ext>
            </a:extLst>
          </p:cNvPr>
          <p:cNvSpPr/>
          <p:nvPr/>
        </p:nvSpPr>
        <p:spPr>
          <a:xfrm rot="1917477">
            <a:off x="4118082" y="354716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00F5DB-61D7-4D86-8437-1A6BC21E427B}"/>
              </a:ext>
            </a:extLst>
          </p:cNvPr>
          <p:cNvSpPr/>
          <p:nvPr/>
        </p:nvSpPr>
        <p:spPr>
          <a:xfrm rot="1917477">
            <a:off x="4192670" y="422521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6D915F-7F15-4517-A65E-85C39F96862E}"/>
              </a:ext>
            </a:extLst>
          </p:cNvPr>
          <p:cNvSpPr/>
          <p:nvPr/>
        </p:nvSpPr>
        <p:spPr>
          <a:xfrm rot="1917477">
            <a:off x="4512584" y="337300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80D0BF-93DB-4FBC-AF0C-2C57E2451D30}"/>
              </a:ext>
            </a:extLst>
          </p:cNvPr>
          <p:cNvCxnSpPr>
            <a:cxnSpLocks/>
          </p:cNvCxnSpPr>
          <p:nvPr/>
        </p:nvCxnSpPr>
        <p:spPr>
          <a:xfrm flipH="1">
            <a:off x="2542910" y="2598390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59555A-92D3-4CD5-B726-87C9868593B0}"/>
              </a:ext>
            </a:extLst>
          </p:cNvPr>
          <p:cNvCxnSpPr>
            <a:cxnSpLocks/>
          </p:cNvCxnSpPr>
          <p:nvPr/>
        </p:nvCxnSpPr>
        <p:spPr>
          <a:xfrm flipH="1">
            <a:off x="2273560" y="2489361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08AED1-B043-40A5-BC79-2B566A16E459}"/>
              </a:ext>
            </a:extLst>
          </p:cNvPr>
          <p:cNvCxnSpPr>
            <a:cxnSpLocks/>
          </p:cNvCxnSpPr>
          <p:nvPr/>
        </p:nvCxnSpPr>
        <p:spPr>
          <a:xfrm flipH="1">
            <a:off x="2841353" y="2749302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9BA17C8-3566-4AFA-8AC6-DD7B0E86CB59}"/>
              </a:ext>
            </a:extLst>
          </p:cNvPr>
          <p:cNvSpPr/>
          <p:nvPr/>
        </p:nvSpPr>
        <p:spPr>
          <a:xfrm>
            <a:off x="2305605" y="36445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/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83" t="-4444" r="-3653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/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444" r="-3252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/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444" r="-3670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A861C6C-AE30-447C-BB95-8DCF31AC9D15}"/>
              </a:ext>
            </a:extLst>
          </p:cNvPr>
          <p:cNvSpPr txBox="1"/>
          <p:nvPr/>
        </p:nvSpPr>
        <p:spPr>
          <a:xfrm>
            <a:off x="624117" y="23694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/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83" t="-4444" r="-365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27385C5-1B26-42C2-B69C-15A4036D3C06}"/>
              </a:ext>
            </a:extLst>
          </p:cNvPr>
          <p:cNvSpPr txBox="1"/>
          <p:nvPr/>
        </p:nvSpPr>
        <p:spPr>
          <a:xfrm>
            <a:off x="5024801" y="35635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/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444" r="-283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/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Also want to maximize margin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IN" sz="2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Equivalent to </a:t>
                </a:r>
                <a:r>
                  <a:rPr lang="en-IN" sz="2400" u="sng" dirty="0">
                    <a:latin typeface="Abadi Extra Light" panose="020B0204020104020204" pitchFamily="34" charset="0"/>
                  </a:rPr>
                  <a:t>minimizing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hard-margin SVM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blipFill>
                <a:blip r:embed="rId11"/>
                <a:stretch>
                  <a:fillRect l="-1589" b="-4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B968FF9-3754-4FA0-9337-5BF68114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4" y="4754249"/>
            <a:ext cx="58007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/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blipFill>
                <a:blip r:embed="rId13"/>
                <a:stretch>
                  <a:fillRect l="-885" t="-7643" b="-140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8C47285D-7542-72D5-EDA2-6BCDBAC4F869}"/>
              </a:ext>
            </a:extLst>
          </p:cNvPr>
          <p:cNvSpPr/>
          <p:nvPr/>
        </p:nvSpPr>
        <p:spPr>
          <a:xfrm>
            <a:off x="1001093" y="5715656"/>
            <a:ext cx="2036281" cy="754330"/>
          </a:xfrm>
          <a:prstGeom prst="wedgeRectCallout">
            <a:avLst>
              <a:gd name="adj1" fmla="val 62786"/>
              <a:gd name="adj2" fmla="val -377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Lagrange based optimization can be used to solve 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85"/>
    </mc:Choice>
    <mc:Fallback xmlns="">
      <p:transition spd="slow" advTm="177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(More Commonly Used)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Allow some training examples to fall within the no-man’s land (margin region)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Even okay for some training examples to fall totally on the wrong side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h.p.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Extent of “violation” by a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is known as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means totally on the wrong side</a:t>
                </a: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  <a:blipFill>
                <a:blip r:embed="rId5"/>
                <a:stretch>
                  <a:fillRect l="-1391" t="-2463" r="-2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7CFC167-FBD7-497C-95D4-5FCB44F1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7" y="1045407"/>
            <a:ext cx="4075600" cy="3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/>
              <p:nvPr/>
            </p:nvSpPr>
            <p:spPr>
              <a:xfrm>
                <a:off x="5948429" y="4775007"/>
                <a:ext cx="5419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≥1 −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429" y="4775007"/>
                <a:ext cx="54192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/>
              <p:nvPr/>
            </p:nvSpPr>
            <p:spPr>
              <a:xfrm>
                <a:off x="5910263" y="5296327"/>
                <a:ext cx="5529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≤−1+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63" y="5296327"/>
                <a:ext cx="552984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/>
              <p:nvPr/>
            </p:nvSpPr>
            <p:spPr>
              <a:xfrm>
                <a:off x="6047098" y="5817647"/>
                <a:ext cx="4601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)≥1 −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98" y="5817647"/>
                <a:ext cx="460170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3BB31-505C-5639-800A-37963D94DDBD}"/>
                  </a:ext>
                </a:extLst>
              </p:cNvPr>
              <p:cNvSpPr txBox="1"/>
              <p:nvPr/>
            </p:nvSpPr>
            <p:spPr>
              <a:xfrm>
                <a:off x="177953" y="5597149"/>
                <a:ext cx="4965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{0,1−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3BB31-505C-5639-800A-37963D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3" y="5597149"/>
                <a:ext cx="496584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40C0084-8E02-3097-0BCC-D89297FB9B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2863" y="4394218"/>
            <a:ext cx="1004822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1F2B221-274F-3E0E-116D-142B0A2FD41D}"/>
              </a:ext>
            </a:extLst>
          </p:cNvPr>
          <p:cNvSpPr/>
          <p:nvPr/>
        </p:nvSpPr>
        <p:spPr>
          <a:xfrm>
            <a:off x="623077" y="4422058"/>
            <a:ext cx="2606054" cy="783836"/>
          </a:xfrm>
          <a:prstGeom prst="wedgeRectCallout">
            <a:avLst>
              <a:gd name="adj1" fmla="val 70758"/>
              <a:gd name="adj2" fmla="val 31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Note/verify that the slack for each training example is just the hinge loss</a:t>
            </a:r>
            <a:endParaRPr lang="en-IN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C351B18-3EB2-CDDD-87D0-7E48D5CD56DC}"/>
              </a:ext>
            </a:extLst>
          </p:cNvPr>
          <p:cNvSpPr/>
          <p:nvPr/>
        </p:nvSpPr>
        <p:spPr>
          <a:xfrm>
            <a:off x="4345776" y="6296854"/>
            <a:ext cx="1750224" cy="343401"/>
          </a:xfrm>
          <a:prstGeom prst="wedgeRectCallout">
            <a:avLst>
              <a:gd name="adj1" fmla="val 42124"/>
              <a:gd name="adj2" fmla="val -838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Soft-margin constraint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0341F51-ABCC-94B8-F80B-FB6A0DA180A1}"/>
              </a:ext>
            </a:extLst>
          </p:cNvPr>
          <p:cNvSpPr/>
          <p:nvPr/>
        </p:nvSpPr>
        <p:spPr>
          <a:xfrm>
            <a:off x="9902584" y="1509493"/>
            <a:ext cx="1909115" cy="654867"/>
          </a:xfrm>
          <a:prstGeom prst="wedgeRectCallout">
            <a:avLst>
              <a:gd name="adj1" fmla="val -60928"/>
              <a:gd name="adj2" fmla="val -274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Helps in getting a wider margin (and better generalization)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6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57"/>
    </mc:Choice>
    <mc:Fallback xmlns="">
      <p:transition spd="slow" advTm="308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  <p:bldP spid="10" grpId="0" animBg="1"/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Goal: Still want to maximize the margin such that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Soft-margin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)≥1 −</m:t>
                    </m:r>
                    <m:sSub>
                      <m:sSubPr>
                        <m:ctrlP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are satisfied for all training ex. 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not have too many margin violations (sum of slacks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be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  <a:blipFill>
                <a:blip r:embed="rId5"/>
                <a:stretch>
                  <a:fillRect l="-843" t="-2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37B0A111-4816-4463-8F85-76CC33CF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1" y="2892705"/>
            <a:ext cx="3512327" cy="28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/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soft-margin SVM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Hyperparameter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controls the trade off between large margin and small training error (need to tune)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Too large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small training error but also small margin (bad)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Too small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large margin but large training error (bad)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blipFill>
                <a:blip r:embed="rId7"/>
                <a:stretch>
                  <a:fillRect l="-946" t="-1449" b="-2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644F72B-BC3D-45F8-99A4-BDA33AE21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30" y="3275558"/>
            <a:ext cx="6972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/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blipFill>
                <a:blip r:embed="rId9"/>
                <a:stretch>
                  <a:fillRect t="-7453" r="-398" b="-111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17CE12-10F8-4E6B-A6A0-C90D341F46AA}"/>
              </a:ext>
            </a:extLst>
          </p:cNvPr>
          <p:cNvSpPr/>
          <p:nvPr/>
        </p:nvSpPr>
        <p:spPr>
          <a:xfrm>
            <a:off x="9469727" y="1126496"/>
            <a:ext cx="1854203" cy="539798"/>
          </a:xfrm>
          <a:prstGeom prst="wedgeRectCallout">
            <a:avLst>
              <a:gd name="adj1" fmla="val -61298"/>
              <a:gd name="adj2" fmla="val 1501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Sum of slacks is like the training error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DD8BAA-C4CE-4784-84C2-A12A1FCF51A6}"/>
              </a:ext>
            </a:extLst>
          </p:cNvPr>
          <p:cNvSpPr/>
          <p:nvPr/>
        </p:nvSpPr>
        <p:spPr>
          <a:xfrm>
            <a:off x="7837780" y="327555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96B0F-8ED5-44BC-97D0-02FE924674E7}"/>
              </a:ext>
            </a:extLst>
          </p:cNvPr>
          <p:cNvSpPr/>
          <p:nvPr/>
        </p:nvSpPr>
        <p:spPr>
          <a:xfrm>
            <a:off x="6642060" y="325043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1711890-66E7-4472-8B13-32C8671FFC39}"/>
              </a:ext>
            </a:extLst>
          </p:cNvPr>
          <p:cNvSpPr/>
          <p:nvPr/>
        </p:nvSpPr>
        <p:spPr>
          <a:xfrm>
            <a:off x="5190836" y="3074242"/>
            <a:ext cx="1406086" cy="539798"/>
          </a:xfrm>
          <a:prstGeom prst="wedgeRectCallout">
            <a:avLst>
              <a:gd name="adj1" fmla="val 59077"/>
              <a:gd name="adj2" fmla="val 30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Inversely prop. to margin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0ACDD0-D5F8-478B-AF32-51F51F3EBE4C}"/>
              </a:ext>
            </a:extLst>
          </p:cNvPr>
          <p:cNvSpPr/>
          <p:nvPr/>
        </p:nvSpPr>
        <p:spPr>
          <a:xfrm>
            <a:off x="8769151" y="3188848"/>
            <a:ext cx="880102" cy="425192"/>
          </a:xfrm>
          <a:prstGeom prst="wedgeRectCallout">
            <a:avLst>
              <a:gd name="adj1" fmla="val -58589"/>
              <a:gd name="adj2" fmla="val 1005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error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4B390A7-4806-4734-9779-2BF14EBC396D}"/>
              </a:ext>
            </a:extLst>
          </p:cNvPr>
          <p:cNvSpPr/>
          <p:nvPr/>
        </p:nvSpPr>
        <p:spPr>
          <a:xfrm>
            <a:off x="7144785" y="3046928"/>
            <a:ext cx="1549563" cy="310585"/>
          </a:xfrm>
          <a:prstGeom prst="wedgeRectCallout">
            <a:avLst>
              <a:gd name="adj1" fmla="val -17036"/>
              <a:gd name="adj2" fmla="val 13778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Trade-off </a:t>
            </a:r>
            <a:r>
              <a:rPr lang="en-IN" sz="12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endParaRPr lang="en-IN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814EC13-1E54-518B-CAF5-9D471C2CEA4E}"/>
              </a:ext>
            </a:extLst>
          </p:cNvPr>
          <p:cNvSpPr/>
          <p:nvPr/>
        </p:nvSpPr>
        <p:spPr>
          <a:xfrm>
            <a:off x="9480208" y="2678302"/>
            <a:ext cx="2575661" cy="425192"/>
          </a:xfrm>
          <a:prstGeom prst="wedgeRectCallout">
            <a:avLst>
              <a:gd name="adj1" fmla="val 42987"/>
              <a:gd name="adj2" fmla="val 1215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Lagrange based optimization can be used to solve 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4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922"/>
    </mc:Choice>
    <mc:Fallback xmlns="">
      <p:transition spd="slow" advTm="378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21" y="2750957"/>
            <a:ext cx="5897430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the SVM Problem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20"/>
    </mc:Choice>
    <mc:Fallback xmlns="">
      <p:transition spd="slow" advTm="228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optimization problem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constrained optimization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problem. One option is to solve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Lagrange’s method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one for each constraint, and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denotes the vector of Lagrange multipliers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 It is easier (and helpful; we will soon see why) to solve the dual: min and then max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311AFF-DE77-4436-931C-2B1CFE722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350" y="1538287"/>
            <a:ext cx="6457950" cy="14573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2D11945-3668-4C71-9CCA-0270B59E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214813"/>
            <a:ext cx="7048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1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96"/>
    </mc:Choice>
    <mc:Fallback xmlns="">
      <p:transition spd="slow" advTm="150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problem (min then max) is</a:t>
                </a: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them to zero gives (verify)</a:t>
                </a: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solution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simply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weighted sum of all the training inputs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we get the dual problem as (verify)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2450042E-EEE1-4155-ABA2-B76D7280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64" y="1509044"/>
            <a:ext cx="5494472" cy="8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070D38-88C1-4ED0-8FB5-1ED679EB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2778421"/>
            <a:ext cx="2762250" cy="9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ECD1326-BD54-47AD-950F-4F47304E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30" y="2786701"/>
            <a:ext cx="276225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94B9050-BA15-477C-BF36-B5061596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4894188"/>
            <a:ext cx="4514703" cy="83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9AE182-0ACE-47FA-9090-4F4B4F6399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40" y="4816922"/>
            <a:ext cx="1004822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F4F0405-49CD-45EA-8882-0F2129224FDC}"/>
              </a:ext>
            </a:extLst>
          </p:cNvPr>
          <p:cNvSpPr/>
          <p:nvPr/>
        </p:nvSpPr>
        <p:spPr>
          <a:xfrm>
            <a:off x="7389969" y="4914623"/>
            <a:ext cx="3456702" cy="702009"/>
          </a:xfrm>
          <a:prstGeom prst="wedgeRectCallout">
            <a:avLst>
              <a:gd name="adj1" fmla="val 61345"/>
              <a:gd name="adj2" fmla="val -136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inputs appear only as pairwise dot products. This will be useful later on when we make SVM nonlinear using </a:t>
            </a:r>
            <a:r>
              <a:rPr lang="en-IN" sz="1400" dirty="0">
                <a:solidFill>
                  <a:srgbClr val="B806AB"/>
                </a:solidFill>
                <a:latin typeface="Abadi Extra Light" panose="020B0204020104020204" pitchFamily="34" charset="0"/>
              </a:rPr>
              <a:t>kernel methods</a:t>
            </a:r>
            <a:endParaRPr lang="en-IN" sz="1400" b="1" dirty="0">
              <a:solidFill>
                <a:srgbClr val="B806AB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/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tells us how important training example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blipFill>
                <a:blip r:embed="rId11"/>
                <a:stretch>
                  <a:fillRect l="-1256" t="-1626" r="-276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30" name="Picture 10">
            <a:extLst>
              <a:ext uri="{FF2B5EF4-FFF2-40B4-BE49-F238E27FC236}">
                <a16:creationId xmlns:a16="http://schemas.microsoft.com/office/drawing/2014/main" id="{D574D164-2246-43AC-BB67-A4AE4968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13" y="5741377"/>
            <a:ext cx="3045819" cy="6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/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1" i="0" dirty="0">
                    <a:solidFill>
                      <a:schemeClr val="tx1"/>
                    </a:solidFill>
                    <a:latin typeface="+mj-lt"/>
                  </a:rPr>
                  <a:t>G</a:t>
                </a:r>
                <a:r>
                  <a:rPr lang="en-IN" sz="1600" b="0" dirty="0">
                    <a:solidFill>
                      <a:schemeClr val="tx1"/>
                    </a:solidFill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</a:rPr>
                  <a:t>is an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</a:rPr>
                  <a:t>p.s.d.</a:t>
                </a:r>
                <a:r>
                  <a:rPr lang="en-IN" sz="1600" dirty="0">
                    <a:solidFill>
                      <a:schemeClr val="tx1"/>
                    </a:solidFill>
                  </a:rPr>
                  <a:t> matrix, also called the </a:t>
                </a:r>
                <a:r>
                  <a:rPr lang="en-IN" sz="1600" b="0" dirty="0">
                    <a:solidFill>
                      <a:srgbClr val="0000FF"/>
                    </a:solidFill>
                  </a:rPr>
                  <a:t>Gram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1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1s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blipFill>
                <a:blip r:embed="rId13"/>
                <a:stretch>
                  <a:fillRect t="-1000" b="-1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/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4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/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also a </a:t>
                </a:r>
                <a:r>
                  <a:rPr lang="en-IN" sz="1600" i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“quadratic program” (QP) </a:t>
                </a:r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– a quadratic function of the variables </a:t>
                </a:r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blipFill>
                <a:blip r:embed="rId15"/>
                <a:stretch>
                  <a:fillRect l="-11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45238C-63B7-42D0-A9A0-03DADCD003AE}"/>
              </a:ext>
            </a:extLst>
          </p:cNvPr>
          <p:cNvSpPr txBox="1"/>
          <p:nvPr/>
        </p:nvSpPr>
        <p:spPr>
          <a:xfrm>
            <a:off x="4067174" y="655896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0EC44E-73E0-4A57-91CF-B845E0A037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6671" y="58686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/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6"/>
                <a:stretch>
                  <a:fillRect l="-292" t="-15254" b="-398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/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ascent can’t easily be applied</a:t>
                </a: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blipFill>
                <a:blip r:embed="rId17"/>
                <a:stretch>
                  <a:fillRect l="-424" b="-67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1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343"/>
    </mc:Choice>
    <mc:Fallback xmlns="">
      <p:transition spd="slow" advTm="565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0" grpId="0" animBg="1"/>
      <p:bldP spid="7" grpId="0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we have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by solving the dual, we can get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00" b="1" dirty="0">
                    <a:latin typeface="Abadi Extra Light" panose="020B0204020104020204" pitchFamily="34" charset="0"/>
                  </a:rPr>
                  <a:t>          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nice property: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in the solution will be zero (sparse solution)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8F9B6254-AA19-4C68-B39A-4DCBDCFAA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719263"/>
            <a:ext cx="7505700" cy="10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526C6D-0695-48B0-8901-F7F8485F8AC9}"/>
              </a:ext>
            </a:extLst>
          </p:cNvPr>
          <p:cNvSpPr/>
          <p:nvPr/>
        </p:nvSpPr>
        <p:spPr>
          <a:xfrm>
            <a:off x="759584" y="537568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645446-7E92-43E5-B206-5CCBAAE4823A}"/>
              </a:ext>
            </a:extLst>
          </p:cNvPr>
          <p:cNvSpPr/>
          <p:nvPr/>
        </p:nvSpPr>
        <p:spPr>
          <a:xfrm>
            <a:off x="1305894" y="37813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61F612-AD13-482C-AB19-30B097401987}"/>
              </a:ext>
            </a:extLst>
          </p:cNvPr>
          <p:cNvSpPr/>
          <p:nvPr/>
        </p:nvSpPr>
        <p:spPr>
          <a:xfrm>
            <a:off x="1024736" y="38912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76871F-CC89-4759-9268-2AD5A983C6A2}"/>
              </a:ext>
            </a:extLst>
          </p:cNvPr>
          <p:cNvSpPr/>
          <p:nvPr/>
        </p:nvSpPr>
        <p:spPr>
          <a:xfrm>
            <a:off x="1251370" y="406168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3F984-F330-4DE5-BC9C-C2C4538357A1}"/>
              </a:ext>
            </a:extLst>
          </p:cNvPr>
          <p:cNvSpPr/>
          <p:nvPr/>
        </p:nvSpPr>
        <p:spPr>
          <a:xfrm>
            <a:off x="1024736" y="469139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A51F89-0C36-4418-9174-CA935151D5CD}"/>
              </a:ext>
            </a:extLst>
          </p:cNvPr>
          <p:cNvSpPr/>
          <p:nvPr/>
        </p:nvSpPr>
        <p:spPr>
          <a:xfrm>
            <a:off x="904809" y="42913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95D484-CF98-430A-B065-D5A3A0DBE908}"/>
              </a:ext>
            </a:extLst>
          </p:cNvPr>
          <p:cNvSpPr/>
          <p:nvPr/>
        </p:nvSpPr>
        <p:spPr>
          <a:xfrm>
            <a:off x="709071" y="450683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2A3B25-EB9E-40A1-BD32-B5D4555E6F0D}"/>
              </a:ext>
            </a:extLst>
          </p:cNvPr>
          <p:cNvSpPr/>
          <p:nvPr/>
        </p:nvSpPr>
        <p:spPr>
          <a:xfrm>
            <a:off x="759584" y="495183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B67339-066D-4FE3-B135-3698E318BD37}"/>
              </a:ext>
            </a:extLst>
          </p:cNvPr>
          <p:cNvSpPr/>
          <p:nvPr/>
        </p:nvSpPr>
        <p:spPr>
          <a:xfrm>
            <a:off x="1217810" y="445469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A9224-18DE-4332-AEC5-57D98FE2A445}"/>
              </a:ext>
            </a:extLst>
          </p:cNvPr>
          <p:cNvSpPr/>
          <p:nvPr/>
        </p:nvSpPr>
        <p:spPr>
          <a:xfrm>
            <a:off x="1988981" y="368664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DDAD4-0903-45E1-A69E-7A2D4A1CCB49}"/>
              </a:ext>
            </a:extLst>
          </p:cNvPr>
          <p:cNvSpPr/>
          <p:nvPr/>
        </p:nvSpPr>
        <p:spPr>
          <a:xfrm>
            <a:off x="1533507" y="415396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C42E4-D0D5-44A7-A8CC-AAA3D65B00A0}"/>
              </a:ext>
            </a:extLst>
          </p:cNvPr>
          <p:cNvSpPr/>
          <p:nvPr/>
        </p:nvSpPr>
        <p:spPr>
          <a:xfrm>
            <a:off x="1853977" y="439058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92DAA4-CFD8-4BD2-A5A0-DFEEC69EC45F}"/>
              </a:ext>
            </a:extLst>
          </p:cNvPr>
          <p:cNvSpPr/>
          <p:nvPr/>
        </p:nvSpPr>
        <p:spPr>
          <a:xfrm>
            <a:off x="1627001" y="38073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5A87FE-6F39-4B05-9002-0717BD49FA19}"/>
              </a:ext>
            </a:extLst>
          </p:cNvPr>
          <p:cNvSpPr/>
          <p:nvPr/>
        </p:nvSpPr>
        <p:spPr>
          <a:xfrm rot="1917477">
            <a:off x="2173221" y="556602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D59B97-5C3A-4965-9D4F-736A70B0E244}"/>
              </a:ext>
            </a:extLst>
          </p:cNvPr>
          <p:cNvSpPr/>
          <p:nvPr/>
        </p:nvSpPr>
        <p:spPr>
          <a:xfrm rot="1917477">
            <a:off x="3043534" y="45225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2D2064-C6C7-4AF0-969D-D6A0DA94F696}"/>
              </a:ext>
            </a:extLst>
          </p:cNvPr>
          <p:cNvSpPr/>
          <p:nvPr/>
        </p:nvSpPr>
        <p:spPr>
          <a:xfrm rot="1917477">
            <a:off x="3201823" y="515862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B312D3-22D8-42A3-A45D-8E671362D587}"/>
              </a:ext>
            </a:extLst>
          </p:cNvPr>
          <p:cNvSpPr/>
          <p:nvPr/>
        </p:nvSpPr>
        <p:spPr>
          <a:xfrm rot="1917477">
            <a:off x="3392994" y="423919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DE4225-56B5-496D-807E-A7C90D6E07ED}"/>
              </a:ext>
            </a:extLst>
          </p:cNvPr>
          <p:cNvSpPr/>
          <p:nvPr/>
        </p:nvSpPr>
        <p:spPr>
          <a:xfrm rot="1917477">
            <a:off x="2231146" y="604012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D9D8D0-EE3E-4D39-8E34-61E530C8FD1E}"/>
              </a:ext>
            </a:extLst>
          </p:cNvPr>
          <p:cNvSpPr/>
          <p:nvPr/>
        </p:nvSpPr>
        <p:spPr>
          <a:xfrm rot="1917477">
            <a:off x="2679437" y="519613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9D300F-8A93-4454-AF9D-1FBF18CF7C84}"/>
              </a:ext>
            </a:extLst>
          </p:cNvPr>
          <p:cNvSpPr/>
          <p:nvPr/>
        </p:nvSpPr>
        <p:spPr>
          <a:xfrm rot="1917477">
            <a:off x="3529814" y="516807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4DDCAF-1D61-4970-A705-728CFB7C31C5}"/>
              </a:ext>
            </a:extLst>
          </p:cNvPr>
          <p:cNvSpPr/>
          <p:nvPr/>
        </p:nvSpPr>
        <p:spPr>
          <a:xfrm rot="1917477">
            <a:off x="2706156" y="563052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9DD61-8E98-48AF-AACD-0497DE3C2CD5}"/>
              </a:ext>
            </a:extLst>
          </p:cNvPr>
          <p:cNvSpPr/>
          <p:nvPr/>
        </p:nvSpPr>
        <p:spPr>
          <a:xfrm rot="1917477">
            <a:off x="2733201" y="59743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C83C75-92D2-4BBC-9D80-99FFB25C77F9}"/>
              </a:ext>
            </a:extLst>
          </p:cNvPr>
          <p:cNvSpPr/>
          <p:nvPr/>
        </p:nvSpPr>
        <p:spPr>
          <a:xfrm rot="1917477">
            <a:off x="3003657" y="485955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8897DA-CB16-44B7-9587-3F94D09914BA}"/>
              </a:ext>
            </a:extLst>
          </p:cNvPr>
          <p:cNvSpPr/>
          <p:nvPr/>
        </p:nvSpPr>
        <p:spPr>
          <a:xfrm rot="1917477">
            <a:off x="3078245" y="55376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7222DE-9C57-46B7-8D5A-BB841679923B}"/>
              </a:ext>
            </a:extLst>
          </p:cNvPr>
          <p:cNvSpPr/>
          <p:nvPr/>
        </p:nvSpPr>
        <p:spPr>
          <a:xfrm rot="1917477">
            <a:off x="3398159" y="468539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20E9DE-79B8-49EB-85B1-A7AD01B221E2}"/>
              </a:ext>
            </a:extLst>
          </p:cNvPr>
          <p:cNvCxnSpPr>
            <a:cxnSpLocks/>
          </p:cNvCxnSpPr>
          <p:nvPr/>
        </p:nvCxnSpPr>
        <p:spPr>
          <a:xfrm flipH="1">
            <a:off x="1428485" y="3910777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8A6EB5-898C-4DEC-BB7C-89E916307566}"/>
              </a:ext>
            </a:extLst>
          </p:cNvPr>
          <p:cNvCxnSpPr>
            <a:cxnSpLocks/>
          </p:cNvCxnSpPr>
          <p:nvPr/>
        </p:nvCxnSpPr>
        <p:spPr>
          <a:xfrm flipH="1">
            <a:off x="1159135" y="3801748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3A409B-D41A-4CED-BCDA-D132FF9B3CD7}"/>
              </a:ext>
            </a:extLst>
          </p:cNvPr>
          <p:cNvCxnSpPr>
            <a:cxnSpLocks/>
          </p:cNvCxnSpPr>
          <p:nvPr/>
        </p:nvCxnSpPr>
        <p:spPr>
          <a:xfrm flipH="1">
            <a:off x="1726928" y="4061689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D070750-87E0-4E66-9F7B-BEBA1D7A1EA4}"/>
              </a:ext>
            </a:extLst>
          </p:cNvPr>
          <p:cNvSpPr/>
          <p:nvPr/>
        </p:nvSpPr>
        <p:spPr>
          <a:xfrm>
            <a:off x="1191180" y="495691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/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blipFill>
                <a:blip r:embed="rId7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/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blipFill>
                <a:blip r:embed="rId8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/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4128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/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Reason: KKT conditions</a:t>
                </a:r>
              </a:p>
              <a:p>
                <a:endParaRPr lang="en-IN" sz="2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’s, we must have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endParaRPr lang="en-GB" sz="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nonzero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i.e., the training example lies on the boundary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These examples are called </a:t>
                </a:r>
                <a:r>
                  <a:rPr lang="en-GB" sz="24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support vectors </a:t>
                </a: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	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blipFill>
                <a:blip r:embed="rId10"/>
                <a:stretch>
                  <a:fillRect l="-1228" t="-1721" r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/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blipFill>
                <a:blip r:embed="rId11"/>
                <a:stretch>
                  <a:fillRect l="-673" r="-151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91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92"/>
    </mc:Choice>
    <mc:Fallback xmlns="">
      <p:transition spd="slow" advTm="157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/>
      <p:bldP spid="37" grpId="0"/>
      <p:bldP spid="38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soft-margin SVM optimization problem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is the vector of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 variables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each constraint and solve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terms in red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color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above were not present in the hard-margin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set of dual variables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eliminate the primal var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GB" sz="2600" b="1" i="1" dirty="0">
                    <a:latin typeface="Abadi Extra Light" panose="020B0204020104020204" pitchFamily="34" charset="0"/>
                  </a:rPr>
                  <a:t>b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get dual problem containing the dual variables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2EF42BCE-CD4B-4DA5-A36E-4EBB59A9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52589"/>
            <a:ext cx="6515100" cy="13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8" y="405765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76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35"/>
    </mc:Choice>
    <mc:Fallback xmlns="">
      <p:transition spd="slow" advTm="175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 to solve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(for hard-margin,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these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gives the Dual problem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8" y="160020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AD8FA9D-1224-4580-8DAB-4FF47F9B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79" y="3177375"/>
            <a:ext cx="2838449" cy="9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E3EC8-72CC-4000-A3B7-9F85DB57B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9771" y="3402740"/>
            <a:ext cx="2418381" cy="641114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AA18052-4426-42D5-9ED6-D648EBD84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17" y="3411450"/>
            <a:ext cx="2563520" cy="5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B912A6-0741-4B31-BC5E-66A91BE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48" y="5046699"/>
            <a:ext cx="6532697" cy="8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FDEFF01-7722-4A67-85F4-3AB6BE7D7034}"/>
              </a:ext>
            </a:extLst>
          </p:cNvPr>
          <p:cNvSpPr/>
          <p:nvPr/>
        </p:nvSpPr>
        <p:spPr>
          <a:xfrm>
            <a:off x="4676775" y="3067569"/>
            <a:ext cx="2838449" cy="317667"/>
          </a:xfrm>
          <a:prstGeom prst="wedgeRectCallout">
            <a:avLst>
              <a:gd name="adj1" fmla="val -48798"/>
              <a:gd name="adj2" fmla="val 796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Weighted sum of training inputs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40366056-3519-42A0-AAE3-B442AB6E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17" y="5886787"/>
            <a:ext cx="3432558" cy="7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/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1600" b="1" i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2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/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the solution, </a:t>
                </a:r>
                <a14:m>
                  <m:oMath xmlns:m="http://schemas.openxmlformats.org/officeDocument/2006/math"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still be sparse just like the hard-margin SVM case. 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correspond to the support vectors</a:t>
                </a:r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blipFill>
                <a:blip r:embed="rId13"/>
                <a:stretch>
                  <a:fillRect t="-5310" b="-115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/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dual variables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don’t appear in the dual problem!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/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found just like the hard-margin SVM case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blipFill>
                <a:blip r:embed="rId15"/>
                <a:stretch>
                  <a:fillRect l="-924" t="-8511" r="-1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1BB27E6-643B-4A89-A066-B4179020E41C}"/>
              </a:ext>
            </a:extLst>
          </p:cNvPr>
          <p:cNvSpPr txBox="1"/>
          <p:nvPr/>
        </p:nvSpPr>
        <p:spPr>
          <a:xfrm>
            <a:off x="5974596" y="659915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511166-5140-48C4-BB1A-33105D1A0E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5676" y="39438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/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7"/>
                <a:stretch>
                  <a:fillRect l="-292" t="-14407" b="-406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/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aspect can’t easily applied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blipFill>
                <a:blip r:embed="rId18"/>
                <a:stretch>
                  <a:fillRect l="-280" b="-135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70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56"/>
    </mc:Choice>
    <mc:Fallback xmlns="">
      <p:transition spd="slow" advTm="339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Vectors in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solution had only one type of support vectors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 lied on the supporting hyperplanes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and</a:t>
                </a:r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endParaRPr lang="en-IN" sz="26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sz="26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/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The soft-margin SVM solution has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three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types of support vectors (with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/>
                  <a:t>)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3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F3CEE21B-D9B8-4222-841B-E2BF6166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057525"/>
            <a:ext cx="37814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098BF-040E-41C8-BD65-C616056CD125}"/>
              </a:ext>
            </a:extLst>
          </p:cNvPr>
          <p:cNvSpPr txBox="1"/>
          <p:nvPr/>
        </p:nvSpPr>
        <p:spPr>
          <a:xfrm>
            <a:off x="5362576" y="3152775"/>
            <a:ext cx="5799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supporting hyperplanes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within the margin region but still on the correct side of the hyperplane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wrong side of the hyperplane (misclassified training examples)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7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02"/>
    </mc:Choice>
    <mc:Fallback xmlns="">
      <p:transition spd="slow" advTm="120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non-diff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r>
                  <a:rPr lang="en-GB" dirty="0">
                    <a:latin typeface="Abadi Extra Light" panose="020B0204020104020204" pitchFamily="34" charset="0"/>
                  </a:rPr>
                  <a:t>,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sub-gradients </a:t>
                </a:r>
                <a:r>
                  <a:rPr lang="en-GB" dirty="0">
                    <a:latin typeface="Abadi Extra Light" panose="020B0204020104020204" pitchFamily="34" charset="0"/>
                  </a:rPr>
                  <a:t>at point(s) of non-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differentiabilty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convex,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sub-gradient at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any</a:t>
                </a:r>
                <a:r>
                  <a:rPr lang="en-GB" dirty="0">
                    <a:latin typeface="Abadi Extra Light" panose="020B0204020104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14">
            <a:extLst>
              <a:ext uri="{FF2B5EF4-FFF2-40B4-BE49-F238E27FC236}">
                <a16:creationId xmlns:a16="http://schemas.microsoft.com/office/drawing/2014/main" id="{3A9B6E2F-156A-4CC7-9FCF-1273E3CF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002" y="1894306"/>
            <a:ext cx="4319588" cy="2879725"/>
          </a:xfrm>
          <a:custGeom>
            <a:avLst/>
            <a:gdLst>
              <a:gd name="T0" fmla="*/ 0 w 12001"/>
              <a:gd name="T1" fmla="*/ 0 h 8001"/>
              <a:gd name="T2" fmla="*/ 9549 w 12001"/>
              <a:gd name="T3" fmla="*/ 5800 h 8001"/>
              <a:gd name="T4" fmla="*/ 12000 w 12001"/>
              <a:gd name="T5" fmla="*/ 0 h 8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1" h="8001">
                <a:moveTo>
                  <a:pt x="0" y="0"/>
                </a:moveTo>
                <a:cubicBezTo>
                  <a:pt x="600" y="4300"/>
                  <a:pt x="4149" y="8000"/>
                  <a:pt x="9549" y="5800"/>
                </a:cubicBezTo>
                <a:cubicBezTo>
                  <a:pt x="10849" y="3600"/>
                  <a:pt x="11449" y="1555"/>
                  <a:pt x="12000" y="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0716A955-7EA4-4F17-AB9D-AB9C54D8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690" y="1951456"/>
            <a:ext cx="1476375" cy="233997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061E2B67-DD8C-462D-ACC4-01DFE0C4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894" y="3175418"/>
            <a:ext cx="813132" cy="154420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1CCF6BC1-BAC5-4B4E-8E0C-93BA28FB5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9726" y="3678656"/>
            <a:ext cx="1609039" cy="68262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Oval 75">
            <a:extLst>
              <a:ext uri="{FF2B5EF4-FFF2-40B4-BE49-F238E27FC236}">
                <a16:creationId xmlns:a16="http://schemas.microsoft.com/office/drawing/2014/main" id="{F1D77E07-36E6-4DB9-B95E-698DF32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90" y="2849981"/>
            <a:ext cx="144462" cy="144463"/>
          </a:xfrm>
          <a:prstGeom prst="ellipse">
            <a:avLst/>
          </a:prstGeom>
          <a:solidFill>
            <a:srgbClr val="3333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76">
            <a:extLst>
              <a:ext uri="{FF2B5EF4-FFF2-40B4-BE49-F238E27FC236}">
                <a16:creationId xmlns:a16="http://schemas.microsoft.com/office/drawing/2014/main" id="{D3398097-9AE0-4590-805F-6A54F5EF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3858044"/>
            <a:ext cx="144463" cy="144462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Text Box 77">
            <a:extLst>
              <a:ext uri="{FF2B5EF4-FFF2-40B4-BE49-F238E27FC236}">
                <a16:creationId xmlns:a16="http://schemas.microsoft.com/office/drawing/2014/main" id="{BF4E0FE5-EFEF-48C9-AAD7-D6AB5A6A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240" y="2418181"/>
            <a:ext cx="1481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differentiable</a:t>
            </a:r>
          </a:p>
          <a:p>
            <a:r>
              <a:rPr lang="en-IN" altLang="en-US" dirty="0"/>
              <a:t>       here</a:t>
            </a:r>
          </a:p>
        </p:txBody>
      </p:sp>
      <p:sp>
        <p:nvSpPr>
          <p:cNvPr id="100" name="Line 78">
            <a:extLst>
              <a:ext uri="{FF2B5EF4-FFF2-40B4-BE49-F238E27FC236}">
                <a16:creationId xmlns:a16="http://schemas.microsoft.com/office/drawing/2014/main" id="{40500DC2-C0CE-428D-9A3F-F809A83C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15" y="2815056"/>
            <a:ext cx="434975" cy="10795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79">
            <a:extLst>
              <a:ext uri="{FF2B5EF4-FFF2-40B4-BE49-F238E27FC236}">
                <a16:creationId xmlns:a16="http://schemas.microsoft.com/office/drawing/2014/main" id="{5527E402-9802-44FF-B40A-455453F9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02" y="3175419"/>
            <a:ext cx="1936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non-differentiable</a:t>
            </a:r>
          </a:p>
          <a:p>
            <a:r>
              <a:rPr lang="en-IN" altLang="en-US" dirty="0"/>
              <a:t>          here</a:t>
            </a:r>
          </a:p>
        </p:txBody>
      </p:sp>
      <p:sp>
        <p:nvSpPr>
          <p:cNvPr id="102" name="Line 80">
            <a:extLst>
              <a:ext uri="{FF2B5EF4-FFF2-40B4-BE49-F238E27FC236}">
                <a16:creationId xmlns:a16="http://schemas.microsoft.com/office/drawing/2014/main" id="{19B3471C-A249-4C1E-BC93-C377691B2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802" y="3534194"/>
            <a:ext cx="576263" cy="287337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81">
            <a:extLst>
              <a:ext uri="{FF2B5EF4-FFF2-40B4-BE49-F238E27FC236}">
                <a16:creationId xmlns:a16="http://schemas.microsoft.com/office/drawing/2014/main" id="{88E29FDF-DBFC-4F3A-BC87-D735AED7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940" y="4831181"/>
            <a:ext cx="6408737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82">
            <a:extLst>
              <a:ext uri="{FF2B5EF4-FFF2-40B4-BE49-F238E27FC236}">
                <a16:creationId xmlns:a16="http://schemas.microsoft.com/office/drawing/2014/main" id="{BA849587-4460-4E00-B915-B8408FC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902" y="3030956"/>
            <a:ext cx="1588" cy="1763713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83">
            <a:extLst>
              <a:ext uri="{FF2B5EF4-FFF2-40B4-BE49-F238E27FC236}">
                <a16:creationId xmlns:a16="http://schemas.microsoft.com/office/drawing/2014/main" id="{87574D4C-0DB8-478D-86CB-9D46D530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527" y="4002506"/>
            <a:ext cx="1588" cy="82867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/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Equation of unique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blipFill>
                <a:blip r:embed="rId6"/>
                <a:stretch>
                  <a:fillRect l="-4800" t="-14286"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/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/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One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blipFill>
                <a:blip r:embed="rId8"/>
                <a:stretch>
                  <a:fillRect t="-14286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/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 The other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blipFill>
                <a:blip r:embed="rId9"/>
                <a:stretch>
                  <a:fillRect t="-14130" b="-16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/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Partial Circle 124">
            <a:extLst>
              <a:ext uri="{FF2B5EF4-FFF2-40B4-BE49-F238E27FC236}">
                <a16:creationId xmlns:a16="http://schemas.microsoft.com/office/drawing/2014/main" id="{ED261C15-31CF-4D9B-B193-197C752ACADA}"/>
              </a:ext>
            </a:extLst>
          </p:cNvPr>
          <p:cNvSpPr/>
          <p:nvPr/>
        </p:nvSpPr>
        <p:spPr>
          <a:xfrm rot="18086739">
            <a:off x="6595223" y="3361670"/>
            <a:ext cx="1278349" cy="1171942"/>
          </a:xfrm>
          <a:prstGeom prst="pie">
            <a:avLst>
              <a:gd name="adj1" fmla="val 21389204"/>
              <a:gd name="adj2" fmla="val 22869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Line 78">
            <a:extLst>
              <a:ext uri="{FF2B5EF4-FFF2-40B4-BE49-F238E27FC236}">
                <a16:creationId xmlns:a16="http://schemas.microsoft.com/office/drawing/2014/main" id="{37908D7B-A5D8-4A15-9BFB-55EE65DE5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27" y="3099511"/>
            <a:ext cx="352678" cy="187535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id="{39C5419F-299C-47F1-ABE6-E9F997AFB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494" y="3904035"/>
            <a:ext cx="247296" cy="171009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16">
            <a:extLst>
              <a:ext uri="{FF2B5EF4-FFF2-40B4-BE49-F238E27FC236}">
                <a16:creationId xmlns:a16="http://schemas.microsoft.com/office/drawing/2014/main" id="{EF82CBCB-AD5A-4C76-85FD-09D1C1886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770" y="3287047"/>
            <a:ext cx="1104609" cy="1334016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256B97F8-9678-459D-ADB3-C2A7D8BA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57" y="3451577"/>
            <a:ext cx="1397772" cy="108071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AAFA1FA4-ABE0-4609-A8D2-9ED509573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3416" y="3595509"/>
            <a:ext cx="584368" cy="1636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B875F4-6C60-4E02-9C11-01B7B31A5711}"/>
              </a:ext>
            </a:extLst>
          </p:cNvPr>
          <p:cNvSpPr txBox="1"/>
          <p:nvPr/>
        </p:nvSpPr>
        <p:spPr>
          <a:xfrm>
            <a:off x="8258489" y="3468447"/>
            <a:ext cx="3347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0" dirty="0">
                <a:latin typeface="Abadi Extra Light" panose="020B0204020104020204" pitchFamily="34" charset="0"/>
              </a:rPr>
              <a:t>   Region containing all sub-gradients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/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/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51548E52-77BA-44CD-A93F-1BC4265D2107}"/>
              </a:ext>
            </a:extLst>
          </p:cNvPr>
          <p:cNvSpPr/>
          <p:nvPr/>
        </p:nvSpPr>
        <p:spPr>
          <a:xfrm>
            <a:off x="8455024" y="1680174"/>
            <a:ext cx="2341345" cy="657858"/>
          </a:xfrm>
          <a:prstGeom prst="wedgeRectCallout">
            <a:avLst>
              <a:gd name="adj1" fmla="val -72702"/>
              <a:gd name="adj2" fmla="val -127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Convex, thus lies above all its tangents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8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735"/>
    </mc:Choice>
    <mc:Fallback xmlns="">
      <p:transition spd="slow" advTm="2647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SVMs via Dual Formulation: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final dual objectives for hard-margin and soft-margin SVM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formulation is nice due to two primary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conveniently handling the margin based constraint (via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Lagrangians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learning nonlinear separators by replacing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inner products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by general kernel-based similarities (more on this when we talk about kernels)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dual formulation can be expensive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(esp. compared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solve for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variables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2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pre-compute and store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gram matrix 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 of work on speeding up SVM in these settings (e.g., can use co-ord. descent for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F50F3-6E62-4030-9921-FF700651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2" y="1599743"/>
            <a:ext cx="4628790" cy="14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/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Both these ignore the bias term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otherwise will need another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blipFill>
                <a:blip r:embed="rId7"/>
                <a:stretch>
                  <a:fillRect b="-631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16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111"/>
    </mc:Choice>
    <mc:Fallback xmlns="">
      <p:transition spd="slow" advTm="251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SVM: At Test Time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test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linear SVMs, we usually prefer approach 1 since it is faster (just one dot product)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second approach’s cost scales in the number of support vectors found by SVM (i.e., training examples with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 Also need to store them at test time</a:t>
                </a:r>
              </a:p>
              <a:p>
                <a:pPr marL="457200" lvl="1" indent="0">
                  <a:buNone/>
                </a:pPr>
                <a:r>
                  <a:rPr lang="en-GB" sz="1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00" dirty="0"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second approach is useful (and has to be used) for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nonlinear SVMs</a:t>
                </a:r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cannot</a:t>
                </a:r>
                <a:r>
                  <a:rPr lang="en-IN" dirty="0">
                    <a:latin typeface="Abadi Extra Light" panose="020B0204020104020204" pitchFamily="34" charset="0"/>
                  </a:rPr>
                  <a:t> usually be expressed as a finite dimensional vector (more when we talk about kernel methods)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1922" b="-2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B0BD4-FE10-0D8B-621F-E142AC5095A6}"/>
                  </a:ext>
                </a:extLst>
              </p:cNvPr>
              <p:cNvSpPr txBox="1"/>
              <p:nvPr/>
            </p:nvSpPr>
            <p:spPr>
              <a:xfrm>
                <a:off x="2265028" y="1681992"/>
                <a:ext cx="3695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B0BD4-FE10-0D8B-621F-E142AC50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28" y="1681992"/>
                <a:ext cx="36953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C49BB4-2031-752F-A09E-C56290632BA6}"/>
                  </a:ext>
                </a:extLst>
              </p:cNvPr>
              <p:cNvSpPr txBox="1"/>
              <p:nvPr/>
            </p:nvSpPr>
            <p:spPr>
              <a:xfrm>
                <a:off x="2692867" y="2414758"/>
                <a:ext cx="5455019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32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N" sz="32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32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32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3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C49BB4-2031-752F-A09E-C5629063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67" y="2414758"/>
                <a:ext cx="5455019" cy="1106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05A67B-CABB-345B-C6EB-34A2F30639D4}"/>
              </a:ext>
            </a:extLst>
          </p:cNvPr>
          <p:cNvSpPr txBox="1"/>
          <p:nvPr/>
        </p:nvSpPr>
        <p:spPr>
          <a:xfrm>
            <a:off x="9026262" y="2663267"/>
            <a:ext cx="24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(Approach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3CC49-0D45-7350-0409-49F77D0F08AA}"/>
              </a:ext>
            </a:extLst>
          </p:cNvPr>
          <p:cNvSpPr txBox="1"/>
          <p:nvPr/>
        </p:nvSpPr>
        <p:spPr>
          <a:xfrm>
            <a:off x="8991498" y="1681992"/>
            <a:ext cx="24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(Approach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936FF6D-1B2A-F10B-9ADA-919BAB02089F}"/>
                  </a:ext>
                </a:extLst>
              </p:cNvPr>
              <p:cNvSpPr/>
              <p:nvPr/>
            </p:nvSpPr>
            <p:spPr>
              <a:xfrm>
                <a:off x="6726432" y="1545754"/>
                <a:ext cx="2265066" cy="857250"/>
              </a:xfrm>
              <a:prstGeom prst="wedgeRectCallout">
                <a:avLst>
                  <a:gd name="adj1" fmla="val -48805"/>
                  <a:gd name="adj2" fmla="val 827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Dot product similarity of the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the training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936FF6D-1B2A-F10B-9ADA-919BAB020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32" y="1545754"/>
                <a:ext cx="2265066" cy="857250"/>
              </a:xfrm>
              <a:prstGeom prst="wedgeRectCallout">
                <a:avLst>
                  <a:gd name="adj1" fmla="val -48805"/>
                  <a:gd name="adj2" fmla="val 82779"/>
                </a:avLst>
              </a:prstGeom>
              <a:blipFill>
                <a:blip r:embed="rId6"/>
                <a:stretch>
                  <a:fillRect l="-5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679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5"/>
    </mc:Choice>
    <mc:Fallback xmlns="">
      <p:transition spd="slow" advTm="10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8" grpId="0"/>
      <p:bldP spid="10" grpId="0"/>
      <p:bldP spid="11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for SVM in the Primal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Maximizing margin subject to constraints led to the soft-margin formulation of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{0,1−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</a:rPr>
                  <a:t>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i.e., hinge loss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the above is equivalent to minimizing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 regularized hinge loss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Sum of slacks is like sum of hinge losses,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play similar roles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learn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directly by minimizing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using (stochastic)(sub)grad.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Hinge-loss version preferred for linear SVMs, or with other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regularizers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D3FED400-B1C1-41DB-B934-6116770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86" y="1628775"/>
            <a:ext cx="5870286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A992CE5-969F-47E4-B7C6-90A2D94E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77" y="4043284"/>
            <a:ext cx="5601350" cy="9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57"/>
    </mc:Choice>
    <mc:Fallback xmlns="">
      <p:transition spd="slow" advTm="386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Co-ordinate Ascent Algorithm for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dual objective of soft-margin SVM (assuming no bias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Focusing on just one of the components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), the objective becomes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is a simple quadratic maximization of a concave function: Global maxima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constraint violated,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it to 0,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it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cycle through each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a random or cyclic fashion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063B7-F5ED-4156-AF83-806023AE3EFB}"/>
                  </a:ext>
                </a:extLst>
              </p:cNvPr>
              <p:cNvSpPr txBox="1"/>
              <p:nvPr/>
            </p:nvSpPr>
            <p:spPr>
              <a:xfrm>
                <a:off x="1991891" y="1686175"/>
                <a:ext cx="6436634" cy="78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400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063B7-F5ED-4156-AF83-806023AE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91" y="1686175"/>
                <a:ext cx="6436634" cy="784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838A39-E06F-49DC-B9BC-05FC09C6B7D1}"/>
                  </a:ext>
                </a:extLst>
              </p:cNvPr>
              <p:cNvSpPr txBox="1"/>
              <p:nvPr/>
            </p:nvSpPr>
            <p:spPr>
              <a:xfrm>
                <a:off x="938131" y="3617597"/>
                <a:ext cx="8079969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bSup>
                    <m:sSup>
                      <m:sSup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8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838A39-E06F-49DC-B9BC-05FC09C6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31" y="3617597"/>
                <a:ext cx="8079969" cy="779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C7DF5D6C-F429-4518-938D-A667ECEEFC39}"/>
              </a:ext>
            </a:extLst>
          </p:cNvPr>
          <p:cNvSpPr/>
          <p:nvPr/>
        </p:nvSpPr>
        <p:spPr>
          <a:xfrm>
            <a:off x="3940224" y="3165175"/>
            <a:ext cx="1918714" cy="489234"/>
          </a:xfrm>
          <a:prstGeom prst="wedgeRectCallout">
            <a:avLst>
              <a:gd name="adj1" fmla="val -41579"/>
              <a:gd name="adj2" fmla="val 736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compute these in the beginning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132E19-DFAC-40B6-AECE-44280DB474EE}"/>
              </a:ext>
            </a:extLst>
          </p:cNvPr>
          <p:cNvSpPr/>
          <p:nvPr/>
        </p:nvSpPr>
        <p:spPr>
          <a:xfrm>
            <a:off x="6068662" y="3493859"/>
            <a:ext cx="3036815" cy="902926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3FBA93AD-A42F-48D3-8965-EC0DE3497220}"/>
                  </a:ext>
                </a:extLst>
              </p:cNvPr>
              <p:cNvSpPr/>
              <p:nvPr/>
            </p:nvSpPr>
            <p:spPr>
              <a:xfrm>
                <a:off x="9322070" y="2366337"/>
                <a:ext cx="2746016" cy="320411"/>
              </a:xfrm>
              <a:prstGeom prst="wedgeRectCallout">
                <a:avLst>
                  <a:gd name="adj1" fmla="val 7568"/>
                  <a:gd name="adj2" fmla="val 1469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3FBA93AD-A42F-48D3-8965-EC0DE3497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070" y="2366337"/>
                <a:ext cx="2746016" cy="320411"/>
              </a:xfrm>
              <a:prstGeom prst="wedgeRectCallout">
                <a:avLst>
                  <a:gd name="adj1" fmla="val 7568"/>
                  <a:gd name="adj2" fmla="val 146984"/>
                </a:avLst>
              </a:prstGeom>
              <a:blipFill>
                <a:blip r:embed="rId8"/>
                <a:stretch>
                  <a:fillRect l="-881" t="-55046" b="-385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59E0097A-2A00-41C8-9D34-D81BDF121A5E}"/>
                  </a:ext>
                </a:extLst>
              </p:cNvPr>
              <p:cNvSpPr/>
              <p:nvPr/>
            </p:nvSpPr>
            <p:spPr>
              <a:xfrm>
                <a:off x="7453745" y="3025753"/>
                <a:ext cx="3736650" cy="591844"/>
              </a:xfrm>
              <a:prstGeom prst="wedgeRectCallout">
                <a:avLst>
                  <a:gd name="adj1" fmla="val -38858"/>
                  <a:gd name="adj2" fmla="val 741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efficiently compute it if we also store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It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59E0097A-2A00-41C8-9D34-D81BDF121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745" y="3025753"/>
                <a:ext cx="3736650" cy="591844"/>
              </a:xfrm>
              <a:prstGeom prst="wedgeRectCallout">
                <a:avLst>
                  <a:gd name="adj1" fmla="val -38858"/>
                  <a:gd name="adj2" fmla="val 74112"/>
                </a:avLst>
              </a:prstGeom>
              <a:blipFill>
                <a:blip r:embed="rId9"/>
                <a:stretch>
                  <a:fillRect l="-812" t="-800" r="-1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95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246"/>
    </mc:Choice>
    <mc:Fallback xmlns="">
      <p:transition spd="slow" advTm="632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5" grpId="0" animBg="1"/>
      <p:bldP spid="6" grpId="0" animBg="1"/>
      <p:bldP spid="2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SVM: Summary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hugely (perhaps the most, before deep learning became fashionable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 popular classification algorithm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Reasonably mature, highly optimized SVM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softwares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freely available (perhaps the reason why it is more popular than various other competing algorithms)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popular ones: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libSVM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LIBLINEAR,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sklearn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also provides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Lots of work on scaling up SVMs</a:t>
                </a:r>
                <a:r>
                  <a:rPr lang="en-GB" sz="2600" baseline="30000" dirty="0">
                    <a:latin typeface="Abadi Extra Light" panose="020B0204020104020204" pitchFamily="34" charset="0"/>
                  </a:rPr>
                  <a:t>*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(both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Extensions beyond binary classification (e.g., multiclass, structured outputs)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even be used for regression problems (Support Vector Regression)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Nonlinear extensions possible via kernels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2FC55C-F793-4069-B824-E90DDD42420C}"/>
              </a:ext>
            </a:extLst>
          </p:cNvPr>
          <p:cNvSpPr txBox="1"/>
          <p:nvPr/>
        </p:nvSpPr>
        <p:spPr>
          <a:xfrm>
            <a:off x="92364" y="6411319"/>
            <a:ext cx="381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aseline="30000" dirty="0">
                <a:latin typeface="Abadi Extra Light" panose="020B0204020104020204" pitchFamily="34" charset="0"/>
              </a:rPr>
              <a:t>* </a:t>
            </a:r>
            <a:r>
              <a:rPr lang="en-GB" sz="1200" dirty="0"/>
              <a:t>See: 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89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5"/>
    </mc:Choice>
    <mc:Fallback xmlns="">
      <p:transition spd="slow" advTm="10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60FFB0-DBDB-4341-9662-B5044CD077F8}"/>
              </a:ext>
            </a:extLst>
          </p:cNvPr>
          <p:cNvSpPr/>
          <p:nvPr/>
        </p:nvSpPr>
        <p:spPr>
          <a:xfrm>
            <a:off x="1906327" y="1687399"/>
            <a:ext cx="7622438" cy="603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Sub-gradients, Sub-differential, and Some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Set of all sub-gradient at a non-diff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sub-differential</a:t>
                </a: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basic rules of sub-diff calculus to keep in mind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Scaling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Sum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Affine trans: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we calculate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stationary point for a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if the zero vector belongs to the sub-differential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/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1" i="0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800" b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B39B4AE-58CA-41F3-A4CA-D6C479BCD885}"/>
              </a:ext>
            </a:extLst>
          </p:cNvPr>
          <p:cNvSpPr/>
          <p:nvPr/>
        </p:nvSpPr>
        <p:spPr>
          <a:xfrm>
            <a:off x="9349149" y="2430317"/>
            <a:ext cx="2688438" cy="821500"/>
          </a:xfrm>
          <a:prstGeom prst="wedgeRectCallout">
            <a:avLst>
              <a:gd name="adj1" fmla="val -69395"/>
              <a:gd name="adj2" fmla="val 1243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affine transform rule is a special case of the more general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chain rule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4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232"/>
    </mc:Choice>
    <mc:Fallback xmlns="">
      <p:transition spd="slow" advTm="369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Subgradient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For Regression with Absolute Loss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Absolute Loss for regression: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chain and max rule of sub-diff calculus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×1=−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[−1,+1]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pick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 b="-3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">
            <a:extLst>
              <a:ext uri="{FF2B5EF4-FFF2-40B4-BE49-F238E27FC236}">
                <a16:creationId xmlns:a16="http://schemas.microsoft.com/office/drawing/2014/main" id="{6468FE70-39E0-1993-B07F-FCFB47534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493" y="2101059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B88C93F5-A414-B844-CE1D-BAC4C9F88A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735" y="2214240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3F8F39C8-0AB9-EDF9-F902-898D144752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2373" y="2262424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47B45881-C43C-A044-93D6-46E8A6AB2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497" y="361729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A5A33-863F-DC27-A7E1-545B0DB1A0FF}"/>
                  </a:ext>
                </a:extLst>
              </p:cNvPr>
              <p:cNvSpPr txBox="1"/>
              <p:nvPr/>
            </p:nvSpPr>
            <p:spPr>
              <a:xfrm>
                <a:off x="2357710" y="3622751"/>
                <a:ext cx="19382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A5A33-863F-DC27-A7E1-545B0DB1A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10" y="3622751"/>
                <a:ext cx="193828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24B63E6-571A-0CF0-DE32-E04A430898F7}"/>
              </a:ext>
            </a:extLst>
          </p:cNvPr>
          <p:cNvSpPr txBox="1"/>
          <p:nvPr/>
        </p:nvSpPr>
        <p:spPr>
          <a:xfrm>
            <a:off x="1987006" y="38590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9452-782C-36C2-E4A0-380B54852FD1}"/>
                  </a:ext>
                </a:extLst>
              </p:cNvPr>
              <p:cNvSpPr txBox="1"/>
              <p:nvPr/>
            </p:nvSpPr>
            <p:spPr>
              <a:xfrm>
                <a:off x="2277328" y="1846333"/>
                <a:ext cx="207152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9452-782C-36C2-E4A0-380B5485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328" y="1846333"/>
                <a:ext cx="20715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5">
            <a:extLst>
              <a:ext uri="{FF2B5EF4-FFF2-40B4-BE49-F238E27FC236}">
                <a16:creationId xmlns:a16="http://schemas.microsoft.com/office/drawing/2014/main" id="{B9EC4A40-7F18-9FC4-D90C-3F3C87A67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5670" y="2101059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31F72418-89FC-B78B-4920-A7B29C10A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2912" y="2214240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FABAD4E7-3AEA-2623-942C-737350ABA0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30550" y="2262424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4">
            <a:extLst>
              <a:ext uri="{FF2B5EF4-FFF2-40B4-BE49-F238E27FC236}">
                <a16:creationId xmlns:a16="http://schemas.microsoft.com/office/drawing/2014/main" id="{0ACF4129-0388-2F53-D3B7-762C31DD9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674" y="361729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44A197-202A-D9D0-05BB-CC2198F298E2}"/>
                  </a:ext>
                </a:extLst>
              </p:cNvPr>
              <p:cNvSpPr txBox="1"/>
              <p:nvPr/>
            </p:nvSpPr>
            <p:spPr>
              <a:xfrm>
                <a:off x="7267240" y="3552318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44A197-202A-D9D0-05BB-CC2198F29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40" y="3552318"/>
                <a:ext cx="7210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1455002-789F-4B30-CFF0-82468A86205F}"/>
              </a:ext>
            </a:extLst>
          </p:cNvPr>
          <p:cNvSpPr txBox="1"/>
          <p:nvPr/>
        </p:nvSpPr>
        <p:spPr>
          <a:xfrm>
            <a:off x="7382639" y="37664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D856C5-6FEC-A2E3-2431-AB05DB0DE889}"/>
                  </a:ext>
                </a:extLst>
              </p:cNvPr>
              <p:cNvSpPr txBox="1"/>
              <p:nvPr/>
            </p:nvSpPr>
            <p:spPr>
              <a:xfrm>
                <a:off x="7485233" y="1945063"/>
                <a:ext cx="8129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32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D856C5-6FEC-A2E3-2431-AB05DB0D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233" y="1945063"/>
                <a:ext cx="812915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CB8240-763E-C76E-826E-CC328ED06C8C}"/>
                  </a:ext>
                </a:extLst>
              </p:cNvPr>
              <p:cNvSpPr txBox="1"/>
              <p:nvPr/>
            </p:nvSpPr>
            <p:spPr>
              <a:xfrm>
                <a:off x="6145598" y="3566798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CB8240-763E-C76E-826E-CC328ED06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98" y="3566798"/>
                <a:ext cx="72106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11912C-EEA2-47D3-4025-20D95EB68C61}"/>
                  </a:ext>
                </a:extLst>
              </p:cNvPr>
              <p:cNvSpPr txBox="1"/>
              <p:nvPr/>
            </p:nvSpPr>
            <p:spPr>
              <a:xfrm>
                <a:off x="1669680" y="3615260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11912C-EEA2-47D3-4025-20D95EB68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80" y="3615260"/>
                <a:ext cx="721064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6CEA8C-D295-FD3E-F9CE-A3787FB85010}"/>
                  </a:ext>
                </a:extLst>
              </p:cNvPr>
              <p:cNvSpPr txBox="1"/>
              <p:nvPr/>
            </p:nvSpPr>
            <p:spPr>
              <a:xfrm>
                <a:off x="8141025" y="2569741"/>
                <a:ext cx="309027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6CEA8C-D295-FD3E-F9CE-A3787FB85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025" y="2569741"/>
                <a:ext cx="3090270" cy="982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ine 15">
            <a:extLst>
              <a:ext uri="{FF2B5EF4-FFF2-40B4-BE49-F238E27FC236}">
                <a16:creationId xmlns:a16="http://schemas.microsoft.com/office/drawing/2014/main" id="{D4A09D03-CE94-79C9-6A8C-0D3F073FC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4848" y="3338818"/>
            <a:ext cx="494534" cy="624833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15">
            <a:extLst>
              <a:ext uri="{FF2B5EF4-FFF2-40B4-BE49-F238E27FC236}">
                <a16:creationId xmlns:a16="http://schemas.microsoft.com/office/drawing/2014/main" id="{28C9C75D-029B-42F0-F1A1-EB29AF86BE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572" y="3238586"/>
            <a:ext cx="583852" cy="717112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5FBDD35C-56B7-48F8-5907-D7FBD55F5E79}"/>
              </a:ext>
            </a:extLst>
          </p:cNvPr>
          <p:cNvSpPr/>
          <p:nvPr/>
        </p:nvSpPr>
        <p:spPr>
          <a:xfrm rot="18086739">
            <a:off x="6222387" y="3280129"/>
            <a:ext cx="614222" cy="699829"/>
          </a:xfrm>
          <a:prstGeom prst="pie">
            <a:avLst>
              <a:gd name="adj1" fmla="val 448581"/>
              <a:gd name="adj2" fmla="val 667221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peech Bubble: Rectangle 45">
                <a:extLst>
                  <a:ext uri="{FF2B5EF4-FFF2-40B4-BE49-F238E27FC236}">
                    <a16:creationId xmlns:a16="http://schemas.microsoft.com/office/drawing/2014/main" id="{09A689E1-1AB1-6A2E-70FF-4FB9D94F1B82}"/>
                  </a:ext>
                </a:extLst>
              </p:cNvPr>
              <p:cNvSpPr/>
              <p:nvPr/>
            </p:nvSpPr>
            <p:spPr>
              <a:xfrm>
                <a:off x="9106141" y="1616408"/>
                <a:ext cx="2344840" cy="769442"/>
              </a:xfrm>
              <a:prstGeom prst="wedgeRectCallout">
                <a:avLst>
                  <a:gd name="adj1" fmla="val -40354"/>
                  <a:gd name="adj2" fmla="val 7148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max rule of sub-differentials and using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6" name="Speech Bubble: Rectangle 45">
                <a:extLst>
                  <a:ext uri="{FF2B5EF4-FFF2-40B4-BE49-F238E27FC236}">
                    <a16:creationId xmlns:a16="http://schemas.microsoft.com/office/drawing/2014/main" id="{09A689E1-1AB1-6A2E-70FF-4FB9D94F1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41" y="1616408"/>
                <a:ext cx="2344840" cy="769442"/>
              </a:xfrm>
              <a:prstGeom prst="wedgeRectCallout">
                <a:avLst>
                  <a:gd name="adj1" fmla="val -40354"/>
                  <a:gd name="adj2" fmla="val 71489"/>
                </a:avLst>
              </a:prstGeom>
              <a:blipFill>
                <a:blip r:embed="rId11"/>
                <a:stretch>
                  <a:fillRect l="-1295" t="-384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5C3DF7F3-6C93-4A10-A0E1-9FD5072F3B58}"/>
                  </a:ext>
                </a:extLst>
              </p:cNvPr>
              <p:cNvSpPr/>
              <p:nvPr/>
            </p:nvSpPr>
            <p:spPr>
              <a:xfrm>
                <a:off x="2776924" y="3065494"/>
                <a:ext cx="2068697" cy="481960"/>
              </a:xfrm>
              <a:prstGeom prst="wedgeRectCallout">
                <a:avLst>
                  <a:gd name="adj1" fmla="val -78473"/>
                  <a:gd name="adj2" fmla="val 4886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Non-differentiable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5C3DF7F3-6C93-4A10-A0E1-9FD5072F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24" y="3065494"/>
                <a:ext cx="2068697" cy="481960"/>
              </a:xfrm>
              <a:prstGeom prst="wedgeRectCallout">
                <a:avLst>
                  <a:gd name="adj1" fmla="val -78473"/>
                  <a:gd name="adj2" fmla="val 48861"/>
                </a:avLst>
              </a:prstGeom>
              <a:blipFill>
                <a:blip r:embed="rId12"/>
                <a:stretch>
                  <a:fillRect t="-12195" b="-2317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B38F618F-D007-492F-87F9-89BA538442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48570" y="4074598"/>
            <a:ext cx="1004822" cy="965223"/>
          </a:xfrm>
          <a:prstGeom prst="rect">
            <a:avLst/>
          </a:prstGeom>
        </p:spPr>
      </p:pic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AD4C3A5D-BB48-B7DA-6B1F-A9340C87671E}"/>
              </a:ext>
            </a:extLst>
          </p:cNvPr>
          <p:cNvSpPr/>
          <p:nvPr/>
        </p:nvSpPr>
        <p:spPr>
          <a:xfrm>
            <a:off x="8298148" y="3931969"/>
            <a:ext cx="2619738" cy="769441"/>
          </a:xfrm>
          <a:prstGeom prst="wedgeRectCallout">
            <a:avLst>
              <a:gd name="adj1" fmla="val 58964"/>
              <a:gd name="adj2" fmla="val 1842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now use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subgradient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descent or </a:t>
            </a:r>
            <a:r>
              <a:rPr lang="en-IN" sz="14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stochastic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subgradient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descent using these (sub)gradients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7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68"/>
    </mc:Choice>
    <mc:Fallback xmlns="">
      <p:transition spd="slow" advTm="207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3" grpId="0" animBg="1"/>
      <p:bldP spid="1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Subgradient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for Classification with Perceptron Loss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Perceptron loss for binary classification: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{0,−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we pick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Stochastic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subgradient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descent for Perceptron loss will have updates of the form</a:t>
                </a:r>
                <a:endParaRPr lang="en-GB" sz="26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A751177-1B2B-4FC0-9B0C-3DE17545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96" y="1767455"/>
            <a:ext cx="2724169" cy="17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/>
              <p:nvPr/>
            </p:nvSpPr>
            <p:spPr>
              <a:xfrm>
                <a:off x="5372224" y="1764742"/>
                <a:ext cx="2685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 err="1">
                    <a:latin typeface="Abadi Extra Light" panose="020B0204020104020204" pitchFamily="34" charset="0"/>
                  </a:rPr>
                  <a:t>Subgradients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224" y="1764742"/>
                <a:ext cx="2685415" cy="461665"/>
              </a:xfrm>
              <a:prstGeom prst="rect">
                <a:avLst/>
              </a:prstGeom>
              <a:blipFill>
                <a:blip r:embed="rId5"/>
                <a:stretch>
                  <a:fillRect l="-3401" t="-1184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5FB55D5-57A3-1A29-D492-448F78519C2D}"/>
              </a:ext>
            </a:extLst>
          </p:cNvPr>
          <p:cNvSpPr/>
          <p:nvPr/>
        </p:nvSpPr>
        <p:spPr>
          <a:xfrm>
            <a:off x="8326777" y="1709277"/>
            <a:ext cx="1730696" cy="572593"/>
          </a:xfrm>
          <a:prstGeom prst="wedgeRectCallout">
            <a:avLst>
              <a:gd name="adj1" fmla="val -64324"/>
              <a:gd name="adj2" fmla="val 104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Using max rule of sub-differentials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24A12-0E62-38D1-C504-17370C1DFAFC}"/>
                  </a:ext>
                </a:extLst>
              </p:cNvPr>
              <p:cNvSpPr txBox="1"/>
              <p:nvPr/>
            </p:nvSpPr>
            <p:spPr>
              <a:xfrm>
                <a:off x="5474440" y="2435504"/>
                <a:ext cx="3928191" cy="1139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m:rPr>
                                  <m:nor/>
                                </m:rPr>
                                <a:rPr lang="en-IN" sz="2000" dirty="0"/>
                                <m:t>  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IN" sz="2000" dirty="0"/>
                                <m:t> </m:t>
                              </m:r>
                            </m:e>
                            <m:e>
                              <m:r>
                                <a:rPr lang="en-IN" sz="2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IN" sz="20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24A12-0E62-38D1-C504-17370C1D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40" y="2435504"/>
                <a:ext cx="3928191" cy="1139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4E345-52D2-F72D-3954-8D6C6025C473}"/>
                  </a:ext>
                </a:extLst>
              </p:cNvPr>
              <p:cNvSpPr txBox="1"/>
              <p:nvPr/>
            </p:nvSpPr>
            <p:spPr>
              <a:xfrm>
                <a:off x="9534345" y="3193240"/>
                <a:ext cx="22039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IN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IN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∈[−1,0])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4E345-52D2-F72D-3954-8D6C6025C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345" y="3193240"/>
                <a:ext cx="2203937" cy="307777"/>
              </a:xfrm>
              <a:prstGeom prst="rect">
                <a:avLst/>
              </a:prstGeom>
              <a:blipFill>
                <a:blip r:embed="rId7"/>
                <a:stretch>
                  <a:fillRect l="-3867" t="-2000" r="-3867" b="-3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228737-C1DA-CDD9-7BFF-78A9B2A954E6}"/>
                  </a:ext>
                </a:extLst>
              </p:cNvPr>
              <p:cNvSpPr txBox="1"/>
              <p:nvPr/>
            </p:nvSpPr>
            <p:spPr>
              <a:xfrm>
                <a:off x="3178140" y="4926764"/>
                <a:ext cx="2864439" cy="53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228737-C1DA-CDD9-7BFF-78A9B2A95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40" y="4926764"/>
                <a:ext cx="2864439" cy="5329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F7BC1A-95F6-5719-8E10-2AAB090AD30D}"/>
                  </a:ext>
                </a:extLst>
              </p:cNvPr>
              <p:cNvSpPr txBox="1"/>
              <p:nvPr/>
            </p:nvSpPr>
            <p:spPr>
              <a:xfrm>
                <a:off x="3728302" y="5664522"/>
                <a:ext cx="398089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F7BC1A-95F6-5719-8E10-2AAB090A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02" y="5664522"/>
                <a:ext cx="3980898" cy="448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DFA5083F-262D-DACC-CD42-F2586448A542}"/>
                  </a:ext>
                </a:extLst>
              </p:cNvPr>
              <p:cNvSpPr/>
              <p:nvPr/>
            </p:nvSpPr>
            <p:spPr>
              <a:xfrm>
                <a:off x="6272449" y="4810551"/>
                <a:ext cx="2561159" cy="765392"/>
              </a:xfrm>
              <a:prstGeom prst="wedgeRectCallout">
                <a:avLst>
                  <a:gd name="adj1" fmla="val -60428"/>
                  <a:gd name="adj2" fmla="val 714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Meaning: The current weight vector does not correctly predict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DFA5083F-262D-DACC-CD42-F2586448A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49" y="4810551"/>
                <a:ext cx="2561159" cy="765392"/>
              </a:xfrm>
              <a:prstGeom prst="wedgeRectCallout">
                <a:avLst>
                  <a:gd name="adj1" fmla="val -60428"/>
                  <a:gd name="adj2" fmla="val 7146"/>
                </a:avLst>
              </a:prstGeom>
              <a:blipFill>
                <a:blip r:embed="rId10"/>
                <a:stretch>
                  <a:fillRect t="-5469" b="-125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CA1F1BC-1CBB-B5CC-6960-F526C5147E8C}"/>
              </a:ext>
            </a:extLst>
          </p:cNvPr>
          <p:cNvSpPr/>
          <p:nvPr/>
        </p:nvSpPr>
        <p:spPr>
          <a:xfrm>
            <a:off x="8926416" y="4825401"/>
            <a:ext cx="2698926" cy="839121"/>
          </a:xfrm>
          <a:prstGeom prst="wedgeRectCallout">
            <a:avLst>
              <a:gd name="adj1" fmla="val -60428"/>
              <a:gd name="adj2" fmla="val 714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“mistake-driven” update (update only when the current weights make a mistake)</a:t>
            </a:r>
            <a:endParaRPr lang="en-IN" sz="1600" b="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3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5" grpId="0"/>
      <p:bldP spid="9" grpId="0"/>
      <p:bldP spid="10" grpId="0"/>
      <p:bldP spid="11" grpId="0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FEC98B-988C-DD36-39F5-2B3A8C83F66F}"/>
                  </a:ext>
                </a:extLst>
              </p:cNvPr>
              <p:cNvSpPr txBox="1"/>
              <p:nvPr/>
            </p:nvSpPr>
            <p:spPr>
              <a:xfrm>
                <a:off x="1962666" y="1774770"/>
                <a:ext cx="6505648" cy="2041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Pick a training example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randomly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(i.e., mistake) then update</a:t>
                </a:r>
              </a:p>
              <a:p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FEC98B-988C-DD36-39F5-2B3A8C83F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66" y="1774770"/>
                <a:ext cx="6505648" cy="2041841"/>
              </a:xfrm>
              <a:prstGeom prst="rect">
                <a:avLst/>
              </a:prstGeom>
              <a:blipFill>
                <a:blip r:embed="rId3"/>
                <a:stretch>
                  <a:fillRect l="-1312" t="-1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5BA53C-D89A-E0BB-4579-4F0721F12BF1}"/>
              </a:ext>
            </a:extLst>
          </p:cNvPr>
          <p:cNvSpPr/>
          <p:nvPr/>
        </p:nvSpPr>
        <p:spPr>
          <a:xfrm>
            <a:off x="1962667" y="1770275"/>
            <a:ext cx="6347386" cy="225102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Perceptron Algorithm for Binary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sub-grad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desc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on Perceptron loss is also known as the Perceptron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 example of an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online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algorithm (processes one training ex. at a time)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easy to see that the final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has the form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1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is total number of mistakes made by the algorithm on example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 </a:t>
                </a:r>
                <a14:m>
                  <m:oMath xmlns:m="http://schemas.openxmlformats.org/officeDocument/2006/math">
                    <m:r>
                      <a:rPr lang="en-GB" sz="2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 many classification/regression models can be written as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sz="22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645" r="-156" b="-3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D54269-3EA4-4BEC-8EEF-E854E8DA2843}"/>
              </a:ext>
            </a:extLst>
          </p:cNvPr>
          <p:cNvSpPr/>
          <p:nvPr/>
        </p:nvSpPr>
        <p:spPr>
          <a:xfrm>
            <a:off x="186139" y="2295792"/>
            <a:ext cx="1600716" cy="821500"/>
          </a:xfrm>
          <a:prstGeom prst="wedgeRectCallout">
            <a:avLst>
              <a:gd name="adj1" fmla="val 88707"/>
              <a:gd name="adj2" fmla="val 3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An example may get chosen several times during the entire run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/>
              <p:nvPr/>
            </p:nvSpPr>
            <p:spPr>
              <a:xfrm>
                <a:off x="6772145" y="6266332"/>
                <a:ext cx="2506562" cy="465947"/>
              </a:xfrm>
              <a:prstGeom prst="wedgeRectCallout">
                <a:avLst>
                  <a:gd name="adj1" fmla="val 40757"/>
                  <a:gd name="adj2" fmla="val -809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different depending on the problem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45" y="6266332"/>
                <a:ext cx="2506562" cy="465947"/>
              </a:xfrm>
              <a:prstGeom prst="wedgeRectCallout">
                <a:avLst>
                  <a:gd name="adj1" fmla="val 40757"/>
                  <a:gd name="adj2" fmla="val -80994"/>
                </a:avLst>
              </a:prstGeom>
              <a:blipFill>
                <a:blip r:embed="rId5"/>
                <a:stretch>
                  <a:fillRect l="-483" b="-125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DF1AB46-4B3F-4E6B-B0B7-D538FE068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0217" y="167674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/>
              <p:nvPr/>
            </p:nvSpPr>
            <p:spPr>
              <a:xfrm>
                <a:off x="8389159" y="1770275"/>
                <a:ext cx="2800964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Updates are “corrective”: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+1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negative. Likewise,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positive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59" y="1770275"/>
                <a:ext cx="2800964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blipFill>
                <a:blip r:embed="rId7"/>
                <a:stretch>
                  <a:fillRect l="-400" t="-521" b="-4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3D2378C-3AB0-450E-B6B2-26FD01822F3A}"/>
              </a:ext>
            </a:extLst>
          </p:cNvPr>
          <p:cNvSpPr/>
          <p:nvPr/>
        </p:nvSpPr>
        <p:spPr>
          <a:xfrm>
            <a:off x="8931392" y="3117292"/>
            <a:ext cx="2898658" cy="1069854"/>
          </a:xfrm>
          <a:prstGeom prst="wedgeRectCallout">
            <a:avLst>
              <a:gd name="adj1" fmla="val -1944"/>
              <a:gd name="adj2" fmla="val -756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training data is linearly separable, the Perceptron algo will converge in a finite number of iterations </a:t>
            </a:r>
          </a:p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(Block &amp;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Novikoff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386A4C-B55B-4204-7C54-D5FE0AAC8220}"/>
                  </a:ext>
                </a:extLst>
              </p:cNvPr>
              <p:cNvSpPr txBox="1"/>
              <p:nvPr/>
            </p:nvSpPr>
            <p:spPr>
              <a:xfrm>
                <a:off x="3354852" y="3484604"/>
                <a:ext cx="3873222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386A4C-B55B-4204-7C54-D5FE0AAC8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52" y="3484604"/>
                <a:ext cx="3873222" cy="448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4ACEE16-2D3A-008C-9465-560D660D6034}"/>
                  </a:ext>
                </a:extLst>
              </p:cNvPr>
              <p:cNvSpPr/>
              <p:nvPr/>
            </p:nvSpPr>
            <p:spPr>
              <a:xfrm>
                <a:off x="10350113" y="5385248"/>
                <a:ext cx="1705337" cy="431842"/>
              </a:xfrm>
              <a:prstGeom prst="wedgeRectCallout">
                <a:avLst>
                  <a:gd name="adj1" fmla="val -47894"/>
                  <a:gd name="adj2" fmla="val -690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In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span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training inputs</a:t>
                </a: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4ACEE16-2D3A-008C-9465-560D660D6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113" y="5385248"/>
                <a:ext cx="1705337" cy="431842"/>
              </a:xfrm>
              <a:prstGeom prst="wedgeRectCallout">
                <a:avLst>
                  <a:gd name="adj1" fmla="val -47894"/>
                  <a:gd name="adj2" fmla="val -69094"/>
                </a:avLst>
              </a:prstGeom>
              <a:blipFill>
                <a:blip r:embed="rId9"/>
                <a:stretch>
                  <a:fillRect b="-17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60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7" grpId="0" animBg="1"/>
      <p:bldP spid="10" grpId="0" animBg="1"/>
      <p:bldP spid="9" grpId="0" animBg="1"/>
      <p:bldP spid="1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Perceptron and (lack of) Margins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Perceptron would learn a hyperplane (of many possible) that separates the classes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Doesn’t guarantee any “margin” around the hyperplane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hyperplane can get arbitrarily close to some training example(s) on either side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may not be good for generalization performance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artificially introduce margin by changing the mistake condition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Methods like logistic regression also do not guarantee large margins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Support Vector Machine (SVM) does it directly by learning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max. margin hyperplane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28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0C708A-EABF-45FB-9ABB-095BB45C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79" y="1758891"/>
            <a:ext cx="2236922" cy="1946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/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Basically, it will learn the hyperplane which corresponds to the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minimizes the Perceptron loss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blipFill>
                <a:blip r:embed="rId5"/>
                <a:stretch>
                  <a:fillRect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/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some pre-specified margin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81B1213-B7FC-4094-BEC0-5506A50A9944}"/>
              </a:ext>
            </a:extLst>
          </p:cNvPr>
          <p:cNvSpPr/>
          <p:nvPr/>
        </p:nvSpPr>
        <p:spPr>
          <a:xfrm>
            <a:off x="8865365" y="3143951"/>
            <a:ext cx="2759977" cy="895349"/>
          </a:xfrm>
          <a:prstGeom prst="wedgeRectCallout">
            <a:avLst>
              <a:gd name="adj1" fmla="val -37440"/>
              <a:gd name="adj2" fmla="val 7429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Kind of an “unsafe” situation to have – ideally would like it to be reasonably away from closest training examples from either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9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423" y="2175804"/>
            <a:ext cx="8449407" cy="2506391"/>
          </a:xfrm>
        </p:spPr>
        <p:txBody>
          <a:bodyPr>
            <a:noAutofit/>
          </a:bodyPr>
          <a:lstStyle/>
          <a:p>
            <a:pPr algn="ctr"/>
            <a:r>
              <a:rPr lang="en-IN" sz="6600" dirty="0">
                <a:solidFill>
                  <a:schemeClr val="accent2">
                    <a:lumMod val="75000"/>
                  </a:schemeClr>
                </a:solidFill>
              </a:rPr>
              <a:t>Learning Large-Margin Hyperplanes        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7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20"/>
    </mc:Choice>
    <mc:Fallback xmlns="">
      <p:transition spd="slow" advTm="228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1C8C28-D147-2AB2-0951-A83456D3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354" y="5285943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 Machine (SVM)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Hyperplane based classifier. Ensures a large margin around the hyperplane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assume a linear hyperplane to be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(nonlinear ext.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other “supporting” hyperplanes defining a “no man’s land”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Ensure that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zero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training examples fall in this region (will relax later)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SVM idea: Position the hyperplane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this region is as “wide” as possible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8BBE80-9C7A-47F4-97BF-7B13DFFFEC07}"/>
              </a:ext>
            </a:extLst>
          </p:cNvPr>
          <p:cNvSpPr/>
          <p:nvPr/>
        </p:nvSpPr>
        <p:spPr>
          <a:xfrm>
            <a:off x="1654933" y="412130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898C4F-4E0F-4F03-A704-A0D5245B8CEE}"/>
              </a:ext>
            </a:extLst>
          </p:cNvPr>
          <p:cNvSpPr/>
          <p:nvPr/>
        </p:nvSpPr>
        <p:spPr>
          <a:xfrm>
            <a:off x="2201243" y="25269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1946F4-CC7E-4CEC-9537-2431C56CAAAC}"/>
              </a:ext>
            </a:extLst>
          </p:cNvPr>
          <p:cNvSpPr/>
          <p:nvPr/>
        </p:nvSpPr>
        <p:spPr>
          <a:xfrm>
            <a:off x="1920085" y="26368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CFB0E-B2C0-4F6D-A4B3-C58982163004}"/>
              </a:ext>
            </a:extLst>
          </p:cNvPr>
          <p:cNvSpPr/>
          <p:nvPr/>
        </p:nvSpPr>
        <p:spPr>
          <a:xfrm>
            <a:off x="2146719" y="280730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B689D-EA34-4A2F-89D9-172964C95BAB}"/>
              </a:ext>
            </a:extLst>
          </p:cNvPr>
          <p:cNvSpPr/>
          <p:nvPr/>
        </p:nvSpPr>
        <p:spPr>
          <a:xfrm>
            <a:off x="1920085" y="343700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9D163B-5885-41F3-AA57-42F8C169A6F8}"/>
              </a:ext>
            </a:extLst>
          </p:cNvPr>
          <p:cNvSpPr/>
          <p:nvPr/>
        </p:nvSpPr>
        <p:spPr>
          <a:xfrm>
            <a:off x="1800158" y="3036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EA18A8-1FDF-4536-9651-DA066DDCFA4B}"/>
              </a:ext>
            </a:extLst>
          </p:cNvPr>
          <p:cNvSpPr/>
          <p:nvPr/>
        </p:nvSpPr>
        <p:spPr>
          <a:xfrm>
            <a:off x="1604420" y="325244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15AB88-3065-4678-840D-1EE678511B34}"/>
              </a:ext>
            </a:extLst>
          </p:cNvPr>
          <p:cNvSpPr/>
          <p:nvPr/>
        </p:nvSpPr>
        <p:spPr>
          <a:xfrm>
            <a:off x="1654933" y="369744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D895A-E43D-401D-9256-E03514428122}"/>
              </a:ext>
            </a:extLst>
          </p:cNvPr>
          <p:cNvSpPr/>
          <p:nvPr/>
        </p:nvSpPr>
        <p:spPr>
          <a:xfrm>
            <a:off x="2113159" y="320030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034B60-2A4E-4040-8C93-92BE930EB7C9}"/>
              </a:ext>
            </a:extLst>
          </p:cNvPr>
          <p:cNvSpPr/>
          <p:nvPr/>
        </p:nvSpPr>
        <p:spPr>
          <a:xfrm>
            <a:off x="2884330" y="243225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0CD2A-23BB-4A38-9DA0-F68116C68C48}"/>
              </a:ext>
            </a:extLst>
          </p:cNvPr>
          <p:cNvSpPr/>
          <p:nvPr/>
        </p:nvSpPr>
        <p:spPr>
          <a:xfrm>
            <a:off x="2428856" y="289958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F78864-F9A8-4C56-93EF-957F00C8CCDC}"/>
              </a:ext>
            </a:extLst>
          </p:cNvPr>
          <p:cNvSpPr/>
          <p:nvPr/>
        </p:nvSpPr>
        <p:spPr>
          <a:xfrm>
            <a:off x="2749326" y="31362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EDDF5D-02CD-4225-AE52-BDB119EC8E71}"/>
              </a:ext>
            </a:extLst>
          </p:cNvPr>
          <p:cNvSpPr/>
          <p:nvPr/>
        </p:nvSpPr>
        <p:spPr>
          <a:xfrm>
            <a:off x="2522350" y="255294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142E51-5102-4272-8451-41B58A2A61C6}"/>
              </a:ext>
            </a:extLst>
          </p:cNvPr>
          <p:cNvSpPr/>
          <p:nvPr/>
        </p:nvSpPr>
        <p:spPr>
          <a:xfrm rot="1917477">
            <a:off x="3068570" y="431164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04B767-8906-4D08-8795-2C88D922A690}"/>
              </a:ext>
            </a:extLst>
          </p:cNvPr>
          <p:cNvSpPr/>
          <p:nvPr/>
        </p:nvSpPr>
        <p:spPr>
          <a:xfrm rot="1917477">
            <a:off x="3938883" y="326815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BB11C1-E6BA-4B23-BE59-F80200746DFA}"/>
              </a:ext>
            </a:extLst>
          </p:cNvPr>
          <p:cNvSpPr/>
          <p:nvPr/>
        </p:nvSpPr>
        <p:spPr>
          <a:xfrm rot="1917477">
            <a:off x="4097172" y="390424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199467-344D-4327-B201-FC5C74C62A2C}"/>
              </a:ext>
            </a:extLst>
          </p:cNvPr>
          <p:cNvSpPr/>
          <p:nvPr/>
        </p:nvSpPr>
        <p:spPr>
          <a:xfrm rot="1917477">
            <a:off x="4288343" y="298480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44801E-3891-4C75-86BB-98199EC9E5CA}"/>
              </a:ext>
            </a:extLst>
          </p:cNvPr>
          <p:cNvSpPr/>
          <p:nvPr/>
        </p:nvSpPr>
        <p:spPr>
          <a:xfrm rot="1917477">
            <a:off x="3126495" y="47857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1E2CCD-E7DE-4346-95C5-4B6AD0A8D2AA}"/>
              </a:ext>
            </a:extLst>
          </p:cNvPr>
          <p:cNvSpPr/>
          <p:nvPr/>
        </p:nvSpPr>
        <p:spPr>
          <a:xfrm rot="1917477">
            <a:off x="3574786" y="394174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CC16F2-8138-4F06-B6DA-181A6CA7DC3B}"/>
              </a:ext>
            </a:extLst>
          </p:cNvPr>
          <p:cNvSpPr/>
          <p:nvPr/>
        </p:nvSpPr>
        <p:spPr>
          <a:xfrm rot="1917477">
            <a:off x="4425163" y="391368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22C3C8-EFD8-40F6-B62A-F24478D26ABA}"/>
              </a:ext>
            </a:extLst>
          </p:cNvPr>
          <p:cNvSpPr/>
          <p:nvPr/>
        </p:nvSpPr>
        <p:spPr>
          <a:xfrm rot="1917477">
            <a:off x="3601505" y="437613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7F9C40-7A74-48B9-B5F0-8C781DF5E1E4}"/>
              </a:ext>
            </a:extLst>
          </p:cNvPr>
          <p:cNvSpPr/>
          <p:nvPr/>
        </p:nvSpPr>
        <p:spPr>
          <a:xfrm rot="1917477">
            <a:off x="3628550" y="471997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7D8934-1C0A-4B1F-8109-EAE894BB2093}"/>
              </a:ext>
            </a:extLst>
          </p:cNvPr>
          <p:cNvSpPr/>
          <p:nvPr/>
        </p:nvSpPr>
        <p:spPr>
          <a:xfrm rot="1917477">
            <a:off x="3899006" y="360516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CF7ACF-E200-407E-8189-0AA25707553B}"/>
              </a:ext>
            </a:extLst>
          </p:cNvPr>
          <p:cNvSpPr/>
          <p:nvPr/>
        </p:nvSpPr>
        <p:spPr>
          <a:xfrm rot="1917477">
            <a:off x="3973594" y="428321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F3AF9E-ED33-4CAF-991F-E30CB0A70410}"/>
              </a:ext>
            </a:extLst>
          </p:cNvPr>
          <p:cNvSpPr/>
          <p:nvPr/>
        </p:nvSpPr>
        <p:spPr>
          <a:xfrm rot="1917477">
            <a:off x="4293508" y="343100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EAA82B-D053-43C2-AD71-32DBE8364738}"/>
              </a:ext>
            </a:extLst>
          </p:cNvPr>
          <p:cNvCxnSpPr>
            <a:cxnSpLocks/>
          </p:cNvCxnSpPr>
          <p:nvPr/>
        </p:nvCxnSpPr>
        <p:spPr>
          <a:xfrm flipH="1">
            <a:off x="2323834" y="2656391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4F7240-5D14-4B02-8492-8A1E67FC78D1}"/>
              </a:ext>
            </a:extLst>
          </p:cNvPr>
          <p:cNvCxnSpPr>
            <a:cxnSpLocks/>
          </p:cNvCxnSpPr>
          <p:nvPr/>
        </p:nvCxnSpPr>
        <p:spPr>
          <a:xfrm flipH="1">
            <a:off x="2054484" y="2547362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86C2C-0430-451E-9A57-9EFE2ECF979C}"/>
              </a:ext>
            </a:extLst>
          </p:cNvPr>
          <p:cNvCxnSpPr>
            <a:cxnSpLocks/>
          </p:cNvCxnSpPr>
          <p:nvPr/>
        </p:nvCxnSpPr>
        <p:spPr>
          <a:xfrm flipH="1">
            <a:off x="2622277" y="2807303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00D796D-7BE2-40D1-AA01-C81A4E23C962}"/>
              </a:ext>
            </a:extLst>
          </p:cNvPr>
          <p:cNvSpPr/>
          <p:nvPr/>
        </p:nvSpPr>
        <p:spPr>
          <a:xfrm>
            <a:off x="2086529" y="37025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/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/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/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0629332-19CC-4D37-BD7B-5FCB129BF777}"/>
              </a:ext>
            </a:extLst>
          </p:cNvPr>
          <p:cNvSpPr txBox="1"/>
          <p:nvPr/>
        </p:nvSpPr>
        <p:spPr>
          <a:xfrm>
            <a:off x="405041" y="242741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/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367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BD31B22-7E3A-44F5-A6F1-8D0DACCEEB11}"/>
              </a:ext>
            </a:extLst>
          </p:cNvPr>
          <p:cNvSpPr txBox="1"/>
          <p:nvPr/>
        </p:nvSpPr>
        <p:spPr>
          <a:xfrm>
            <a:off x="4805725" y="362156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/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348" r="-2834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/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  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blipFill>
                <a:blip r:embed="rId11"/>
                <a:stretch>
                  <a:fillRect t="-444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/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blipFill>
                <a:blip r:embed="rId12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/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blipFill>
                <a:blip r:embed="rId13"/>
                <a:stretch>
                  <a:fillRect l="-2111" t="-4444" r="-105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/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AD58AED-1570-4C30-A21E-EC5F51462D03}"/>
              </a:ext>
            </a:extLst>
          </p:cNvPr>
          <p:cNvSpPr txBox="1"/>
          <p:nvPr/>
        </p:nvSpPr>
        <p:spPr>
          <a:xfrm>
            <a:off x="7541775" y="3404845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“Margin” of the hyperplane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A94F716C-056E-4D55-85BE-8FA91CBD65DD}"/>
              </a:ext>
            </a:extLst>
          </p:cNvPr>
          <p:cNvSpPr/>
          <p:nvPr/>
        </p:nvSpPr>
        <p:spPr>
          <a:xfrm>
            <a:off x="5553015" y="2791495"/>
            <a:ext cx="2210892" cy="506675"/>
          </a:xfrm>
          <a:prstGeom prst="wedgeRectCallout">
            <a:avLst>
              <a:gd name="adj1" fmla="val 51675"/>
              <a:gd name="adj2" fmla="val 857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Distance from the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closest point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(on either side)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/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margin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/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Want the hyperplane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that this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margin is maximized </a:t>
                </a:r>
                <a:r>
                  <a:rPr lang="en-IN" sz="16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(max-margin hyperplane)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blipFill>
                <a:blip r:embed="rId16"/>
                <a:stretch>
                  <a:fillRect l="-746" t="-4848" b="-72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/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0B26E226-6ED5-47A9-8367-19BD02C71907}"/>
              </a:ext>
            </a:extLst>
          </p:cNvPr>
          <p:cNvSpPr/>
          <p:nvPr/>
        </p:nvSpPr>
        <p:spPr>
          <a:xfrm>
            <a:off x="3816240" y="4894031"/>
            <a:ext cx="1211550" cy="688613"/>
          </a:xfrm>
          <a:prstGeom prst="wedgeRectCallout">
            <a:avLst>
              <a:gd name="adj1" fmla="val 65410"/>
              <a:gd name="adj2" fmla="val 69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Constrained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/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2720"/>
                  <a:gd name="adj2" fmla="val -36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1/-1 in supp.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equations is arbitrary; can replace by any scalar m/-m and solution won’t change, except a simple scaling of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2720"/>
                  <a:gd name="adj2" fmla="val -3607"/>
                </a:avLst>
              </a:prstGeom>
              <a:blipFill>
                <a:blip r:embed="rId18"/>
                <a:stretch>
                  <a:fillRect l="-481" t="-5114" b="-96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987F87B6-5EB7-4A1F-8E20-21947FE2E6DE}"/>
              </a:ext>
            </a:extLst>
          </p:cNvPr>
          <p:cNvSpPr/>
          <p:nvPr/>
        </p:nvSpPr>
        <p:spPr>
          <a:xfrm>
            <a:off x="8607329" y="405597"/>
            <a:ext cx="2977867" cy="506675"/>
          </a:xfrm>
          <a:prstGeom prst="wedgeRectCallout">
            <a:avLst>
              <a:gd name="adj1" fmla="val -54188"/>
              <a:gd name="adj2" fmla="val 1055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SVM originally proposed by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Vapnik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colleagues in early 90s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/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Distance of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from the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blipFill>
                <a:blip r:embed="rId20"/>
                <a:stretch>
                  <a:fillRect t="-597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27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646"/>
    </mc:Choice>
    <mc:Fallback xmlns="">
      <p:transition spd="slow" advTm="588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  <p:bldP spid="48" grpId="0" animBg="1"/>
      <p:bldP spid="5" grpId="0"/>
      <p:bldP spid="49" grpId="0" animBg="1"/>
      <p:bldP spid="50" grpId="0"/>
      <p:bldP spid="51" grpId="0" animBg="1"/>
      <p:bldP spid="54" grpId="0" animBg="1"/>
      <p:bldP spid="55" grpId="0" animBg="1"/>
      <p:bldP spid="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8.7|8.5|17.3|4.2|9.4|29|9.9|4.3|1.7|23.3|16.6|22.7|7.4|6.1|21.3|19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69.8|7.1|58|43.9|26|35.6|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6.9|9.9|41|35.3|24.9|7|80.1|12.9|12.9|2.3|2.1|15.6|20.1|41.3|2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3|18.2|12.9|16.7|57.9|1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7.8|21.6|10.1|16.4|20.1|1.2|75.5|51.1|37.7|10.2|20.6|67.9|65|31|39.7|43|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3|33.8|28.1|8.4|8.7|8.2|9.6|35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.4|24.2|13|24.9|52.2|20|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|8.2|19.3|8.7|1.1|9.5|15.6|41.1|9|22.7|40.6|41.1|49.7|15.8|1|10|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|16.4|0.3|24.2|12.7|3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1|18.8|29.2|9.3|23|35.1|53.7|8.8|3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5|21.4|16.5|44.6|28.7|58.5|34.1|19|26.4|54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3|6.3|13.6|14.1|18.4|31|1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6|27.4|101.4|12|122.6|24.9|2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9.1|61.4|37.3|140.2|55.9|47.3|20.8|65.3|94.1|45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3|6.3|13.6|14.1|18.4|31|1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1.9|6|1.5|10.7|50.1|52.6|31.2|0.8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7.5|27.3|16.6|14.7|12.3|46.2|27|18.2|61.2|24.2|20.3|24.9|25.3|27.4|37.2|43|16.7|46.9|2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8.6|8.5|1.4|1|0.9|7.6|8.7|54.7|13.5|21.7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16314</TotalTime>
  <Words>3197</Words>
  <Application>Microsoft Office PowerPoint</Application>
  <PresentationFormat>Widescreen</PresentationFormat>
  <Paragraphs>494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Subgradient Descent: Some Examples + Large-Margin Classification (SVM)</vt:lpstr>
      <vt:lpstr>Sub-gradients</vt:lpstr>
      <vt:lpstr>Sub-gradients, Sub-differential, and Some Rules</vt:lpstr>
      <vt:lpstr>Subgradient For Regression with Absolute Loss</vt:lpstr>
      <vt:lpstr>Subgradient for Classification with Perceptron Loss</vt:lpstr>
      <vt:lpstr>Perceptron Algorithm for Binary Classification</vt:lpstr>
      <vt:lpstr>Perceptron and (lack of) Margins</vt:lpstr>
      <vt:lpstr>Learning Large-Margin Hyperplanes         </vt:lpstr>
      <vt:lpstr>Support Vector Machine (SVM)</vt:lpstr>
      <vt:lpstr>Hard-Margin SVM</vt:lpstr>
      <vt:lpstr>Soft-Margin SVM (More Commonly Used)</vt:lpstr>
      <vt:lpstr>Soft-Margin SVM (Contd)</vt:lpstr>
      <vt:lpstr>Solving the SVM Problem</vt:lpstr>
      <vt:lpstr>Solving Hard-Margin SVM</vt:lpstr>
      <vt:lpstr>Solving Hard-Margin SVM</vt:lpstr>
      <vt:lpstr>Solving Hard-Margin SVM</vt:lpstr>
      <vt:lpstr>Solving Soft-Margin SVM</vt:lpstr>
      <vt:lpstr>Solving Soft-Margin SVM</vt:lpstr>
      <vt:lpstr>Support Vectors in Soft-Margin SVM</vt:lpstr>
      <vt:lpstr>SVMs via Dual Formulation: Some Comments</vt:lpstr>
      <vt:lpstr>SVM: At Test Time</vt:lpstr>
      <vt:lpstr>Solving for SVM in the Primal</vt:lpstr>
      <vt:lpstr>A Co-ordinate Ascent Algorithm for SVM</vt:lpstr>
      <vt:lpstr>SVM: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457</cp:revision>
  <dcterms:created xsi:type="dcterms:W3CDTF">2020-07-07T20:42:16Z</dcterms:created>
  <dcterms:modified xsi:type="dcterms:W3CDTF">2023-08-31T14:38:36Z</dcterms:modified>
</cp:coreProperties>
</file>