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433" r:id="rId3"/>
    <p:sldId id="437" r:id="rId4"/>
    <p:sldId id="439" r:id="rId5"/>
    <p:sldId id="438" r:id="rId6"/>
    <p:sldId id="440" r:id="rId7"/>
    <p:sldId id="452" r:id="rId8"/>
    <p:sldId id="441" r:id="rId9"/>
    <p:sldId id="484" r:id="rId10"/>
    <p:sldId id="453" r:id="rId11"/>
    <p:sldId id="444" r:id="rId12"/>
    <p:sldId id="447" r:id="rId13"/>
    <p:sldId id="448" r:id="rId14"/>
    <p:sldId id="449" r:id="rId15"/>
    <p:sldId id="450" r:id="rId16"/>
    <p:sldId id="455" r:id="rId17"/>
    <p:sldId id="4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03-09-2023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03-09-2023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03-09-2023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03-09-2023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9.png"/><Relationship Id="rId5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NULL"/><Relationship Id="rId18" Type="http://schemas.openxmlformats.org/officeDocument/2006/relationships/image" Target="NULL"/><Relationship Id="rId7" Type="http://schemas.openxmlformats.org/officeDocument/2006/relationships/image" Target="../media/image6.png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png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5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NULL"/><Relationship Id="rId5" Type="http://schemas.openxmlformats.org/officeDocument/2006/relationships/image" Target="NULL"/><Relationship Id="rId9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5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00" y="3029159"/>
            <a:ext cx="11760199" cy="79968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Support Vector Machines (</a:t>
            </a:r>
            <a:r>
              <a:rPr lang="en-IN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contd</a:t>
            </a: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Multi-class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Multiclass SVMs (assuming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&gt; 2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classes) use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wt vectors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[</m:t>
                    </m:r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GB" sz="260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err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2600" i="1" dirty="0" err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Like binary SVM, can formulate a maximum-margin problem (without or with slacks)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version with slack corresponds to minimizing a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multi-class hinge loss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0319D8-3B76-4BB0-B24C-40089512712B}"/>
                  </a:ext>
                </a:extLst>
              </p:cNvPr>
              <p:cNvSpPr txBox="1"/>
              <p:nvPr/>
            </p:nvSpPr>
            <p:spPr>
              <a:xfrm>
                <a:off x="4556290" y="1795403"/>
                <a:ext cx="4332981" cy="492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acc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∈{1,2,…,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IN" sz="2800" b="0" dirty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0319D8-3B76-4BB0-B24C-400895127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290" y="1795403"/>
                <a:ext cx="4332981" cy="4921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513780-9525-4C84-AD0D-E06BE58C99FA}"/>
              </a:ext>
            </a:extLst>
          </p:cNvPr>
          <p:cNvSpPr txBox="1"/>
          <p:nvPr/>
        </p:nvSpPr>
        <p:spPr>
          <a:xfrm>
            <a:off x="993042" y="1795403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Abadi Extra Light" panose="020B0204020104020204" pitchFamily="34" charset="0"/>
              </a:rPr>
              <a:t>Prediction at test time: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8C371F-DEBC-4EA8-833E-4700E2002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517" y="3183646"/>
            <a:ext cx="5259830" cy="15470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84E086-94F0-468D-A1D2-27558BF3A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332" y="3203204"/>
            <a:ext cx="5620010" cy="146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940D5-62F0-4BF0-8FC5-96FB81077E58}"/>
                  </a:ext>
                </a:extLst>
              </p:cNvPr>
              <p:cNvSpPr txBox="1"/>
              <p:nvPr/>
            </p:nvSpPr>
            <p:spPr>
              <a:xfrm>
                <a:off x="1347976" y="5427898"/>
                <a:ext cx="9003106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1+</m:t>
                              </m:r>
                              <m:limLow>
                                <m:limLowPr>
                                  <m:ctrlPr>
                                    <a:rPr lang="en-I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I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sSubSup>
                                <m:sSubSup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Sup>
                                <m:sSubSupPr>
                                  <m:ctrlPr>
                                    <a:rPr lang="en-IN" sz="240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4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IN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940D5-62F0-4BF0-8FC5-96FB81077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76" y="5427898"/>
                <a:ext cx="9003106" cy="7559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382767A-0D8D-4183-89DE-89932356A223}"/>
              </a:ext>
            </a:extLst>
          </p:cNvPr>
          <p:cNvSpPr/>
          <p:nvPr/>
        </p:nvSpPr>
        <p:spPr>
          <a:xfrm>
            <a:off x="2910980" y="6294281"/>
            <a:ext cx="7323589" cy="299466"/>
          </a:xfrm>
          <a:prstGeom prst="wedgeRectCallout">
            <a:avLst>
              <a:gd name="adj1" fmla="val -34916"/>
              <a:gd name="adj2" fmla="val -968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Loss=0 if 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rPr>
              <a:t>score on correct class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is at least 1 more than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score on </a:t>
            </a:r>
            <a:r>
              <a:rPr lang="en-IN" sz="1600" u="sng" dirty="0">
                <a:solidFill>
                  <a:srgbClr val="FF0000"/>
                </a:solidFill>
                <a:latin typeface="Abadi Extra Light" panose="020B0204020104020204" pitchFamily="34" charset="0"/>
              </a:rPr>
              <a:t>next best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scoring class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B84CB71-C969-4EDB-AB4E-7AD3710CE008}"/>
              </a:ext>
            </a:extLst>
          </p:cNvPr>
          <p:cNvSpPr/>
          <p:nvPr/>
        </p:nvSpPr>
        <p:spPr>
          <a:xfrm>
            <a:off x="10351082" y="4948115"/>
            <a:ext cx="1467136" cy="606745"/>
          </a:xfrm>
          <a:prstGeom prst="wedgeRectCallout">
            <a:avLst>
              <a:gd name="adj1" fmla="val -71511"/>
              <a:gd name="adj2" fmla="val 5797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Crammer-Singer </a:t>
            </a: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Multi-class SVM</a:t>
            </a:r>
            <a:endParaRPr lang="en-IN" sz="16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E7F3DAD-DC39-47DE-A583-7CAF8A115773}"/>
              </a:ext>
            </a:extLst>
          </p:cNvPr>
          <p:cNvSpPr/>
          <p:nvPr/>
        </p:nvSpPr>
        <p:spPr>
          <a:xfrm>
            <a:off x="265246" y="4746288"/>
            <a:ext cx="1957838" cy="303372"/>
          </a:xfrm>
          <a:prstGeom prst="wedgeRectCallout">
            <a:avLst>
              <a:gd name="adj1" fmla="val 46576"/>
              <a:gd name="adj2" fmla="val -7752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Score on correct class</a:t>
            </a:r>
            <a:endParaRPr lang="en-IN" sz="16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EA5D8E15-B67C-4590-82D3-0D5216EA1FA9}"/>
                  </a:ext>
                </a:extLst>
              </p:cNvPr>
              <p:cNvSpPr/>
              <p:nvPr/>
            </p:nvSpPr>
            <p:spPr>
              <a:xfrm>
                <a:off x="2425225" y="4771705"/>
                <a:ext cx="3103120" cy="303372"/>
              </a:xfrm>
              <a:prstGeom prst="wedgeRectCallout">
                <a:avLst>
                  <a:gd name="adj1" fmla="val -6978"/>
                  <a:gd name="adj2" fmla="val -7752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Score on an incorrect class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60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EA5D8E15-B67C-4590-82D3-0D5216EA1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25" y="4771705"/>
                <a:ext cx="3103120" cy="303372"/>
              </a:xfrm>
              <a:prstGeom prst="wedgeRectCallout">
                <a:avLst>
                  <a:gd name="adj1" fmla="val -6978"/>
                  <a:gd name="adj2" fmla="val -77524"/>
                </a:avLst>
              </a:prstGeom>
              <a:blipFill>
                <a:blip r:embed="rId10"/>
                <a:stretch>
                  <a:fillRect l="-977" b="-1911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395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7011"/>
    </mc:Choice>
    <mc:Fallback xmlns="">
      <p:transition spd="slow" advTm="5370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1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Multi-class Classification using Binary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use binary classifiers to solve multiclass problems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One-vs-All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(also called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One-vs-Rest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): Construct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binary classification problems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All-Pairs: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Learn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-choose-2 binary classifiers, one for each pair of classes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1">
            <a:extLst>
              <a:ext uri="{FF2B5EF4-FFF2-40B4-BE49-F238E27FC236}">
                <a16:creationId xmlns:a16="http://schemas.microsoft.com/office/drawing/2014/main" id="{CC64F8EE-4643-4D89-A382-EEA82653B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390" y="4464870"/>
            <a:ext cx="360362" cy="323850"/>
          </a:xfrm>
          <a:prstGeom prst="star5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D46B00A9-502B-4F76-8146-3B8E0C4BB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902" y="4398090"/>
            <a:ext cx="360363" cy="323850"/>
          </a:xfrm>
          <a:prstGeom prst="star5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DD53549F-E6BD-4174-AEA6-322CBB327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776" y="4135608"/>
            <a:ext cx="360362" cy="323850"/>
          </a:xfrm>
          <a:prstGeom prst="star5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62BA4691-26DF-43D1-92E0-BD23774F2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406" y="4696889"/>
            <a:ext cx="360362" cy="323850"/>
          </a:xfrm>
          <a:prstGeom prst="star5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A552CEF1-A740-4422-A063-D1A19C2B1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7177" y="2670200"/>
            <a:ext cx="323850" cy="287337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40A34755-8E6D-464F-B4F9-4514EFF2A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902" y="2274912"/>
            <a:ext cx="323850" cy="287338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4E92E6FE-B0B1-4CAD-BB1E-02B4699FB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902" y="2827436"/>
            <a:ext cx="323850" cy="287337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id="{65437F75-6428-42CF-9F85-8883C83EF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589" y="2201887"/>
            <a:ext cx="323850" cy="287338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id="{A823D9E4-FE04-45A7-92B1-DB52F131F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776" y="2598762"/>
            <a:ext cx="323850" cy="287338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B6FCD70B-F8E7-4989-9E0A-B8D5A9DE7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952" y="3539794"/>
            <a:ext cx="395287" cy="395287"/>
          </a:xfrm>
          <a:prstGeom prst="diamond">
            <a:avLst/>
          </a:prstGeom>
          <a:solidFill>
            <a:srgbClr val="007826"/>
          </a:solidFill>
          <a:ln w="9525" cap="flat">
            <a:solidFill>
              <a:srgbClr val="00782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7" name="AutoShape 11">
            <a:extLst>
              <a:ext uri="{FF2B5EF4-FFF2-40B4-BE49-F238E27FC236}">
                <a16:creationId xmlns:a16="http://schemas.microsoft.com/office/drawing/2014/main" id="{9DD07243-C4D3-4107-8234-454CD76FF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979" y="3498989"/>
            <a:ext cx="395288" cy="395287"/>
          </a:xfrm>
          <a:prstGeom prst="diamond">
            <a:avLst/>
          </a:prstGeom>
          <a:solidFill>
            <a:srgbClr val="007826"/>
          </a:solidFill>
          <a:ln w="9525" cap="flat">
            <a:solidFill>
              <a:srgbClr val="00782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AutoShape 12">
            <a:extLst>
              <a:ext uri="{FF2B5EF4-FFF2-40B4-BE49-F238E27FC236}">
                <a16:creationId xmlns:a16="http://schemas.microsoft.com/office/drawing/2014/main" id="{2D664E65-9A6D-4CBE-B30C-081E80D6A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692" y="3975887"/>
            <a:ext cx="395287" cy="395288"/>
          </a:xfrm>
          <a:prstGeom prst="diamond">
            <a:avLst/>
          </a:prstGeom>
          <a:solidFill>
            <a:srgbClr val="007826"/>
          </a:solidFill>
          <a:ln w="9525" cap="flat">
            <a:solidFill>
              <a:srgbClr val="00782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AutoShape 13">
            <a:extLst>
              <a:ext uri="{FF2B5EF4-FFF2-40B4-BE49-F238E27FC236}">
                <a16:creationId xmlns:a16="http://schemas.microsoft.com/office/drawing/2014/main" id="{8FF206BC-C714-4150-BF90-78071825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355" y="3894276"/>
            <a:ext cx="395288" cy="395288"/>
          </a:xfrm>
          <a:prstGeom prst="diamond">
            <a:avLst/>
          </a:prstGeom>
          <a:solidFill>
            <a:srgbClr val="007826"/>
          </a:solidFill>
          <a:ln w="9525" cap="flat">
            <a:solidFill>
              <a:srgbClr val="00782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32">
            <a:extLst>
              <a:ext uri="{FF2B5EF4-FFF2-40B4-BE49-F238E27FC236}">
                <a16:creationId xmlns:a16="http://schemas.microsoft.com/office/drawing/2014/main" id="{624040E3-BC4E-4FB8-8FB4-9B6D2D115E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3495" y="2904224"/>
            <a:ext cx="2952925" cy="1980103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Line 33">
            <a:extLst>
              <a:ext uri="{FF2B5EF4-FFF2-40B4-BE49-F238E27FC236}">
                <a16:creationId xmlns:a16="http://schemas.microsoft.com/office/drawing/2014/main" id="{C4D555BF-0E5D-44C9-B749-4461A157C1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14186" y="2426678"/>
            <a:ext cx="360363" cy="2535338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Line 34">
            <a:extLst>
              <a:ext uri="{FF2B5EF4-FFF2-40B4-BE49-F238E27FC236}">
                <a16:creationId xmlns:a16="http://schemas.microsoft.com/office/drawing/2014/main" id="{2EE0A70F-A40F-4BCF-AFB7-096CF9A8B4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4055" y="2910536"/>
            <a:ext cx="2305054" cy="1114838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Line 33">
            <a:extLst>
              <a:ext uri="{FF2B5EF4-FFF2-40B4-BE49-F238E27FC236}">
                <a16:creationId xmlns:a16="http://schemas.microsoft.com/office/drawing/2014/main" id="{0ECCF37E-A6B2-427E-AA5D-8A66FF94C9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2452" y="2489225"/>
            <a:ext cx="873660" cy="1284727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Line 33">
            <a:extLst>
              <a:ext uri="{FF2B5EF4-FFF2-40B4-BE49-F238E27FC236}">
                <a16:creationId xmlns:a16="http://schemas.microsoft.com/office/drawing/2014/main" id="{7FAE9498-E444-4B46-9C54-43DA6EA3EF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0517" y="3773952"/>
            <a:ext cx="528626" cy="1182091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33">
            <a:extLst>
              <a:ext uri="{FF2B5EF4-FFF2-40B4-BE49-F238E27FC236}">
                <a16:creationId xmlns:a16="http://schemas.microsoft.com/office/drawing/2014/main" id="{9CBA529D-3245-4CD2-BA3D-89F47E4AC5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1790" y="3603832"/>
            <a:ext cx="1656794" cy="178836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038C6F82-83F0-49EF-9853-D7F5BE68DCBE}"/>
              </a:ext>
            </a:extLst>
          </p:cNvPr>
          <p:cNvSpPr/>
          <p:nvPr/>
        </p:nvSpPr>
        <p:spPr>
          <a:xfrm>
            <a:off x="7028641" y="2185852"/>
            <a:ext cx="1841598" cy="606745"/>
          </a:xfrm>
          <a:prstGeom prst="wedgeRectCallout">
            <a:avLst>
              <a:gd name="adj1" fmla="val -53290"/>
              <a:gd name="adj2" fmla="val 6903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Solid lines: one-vs-all boundaries</a:t>
            </a:r>
            <a:endParaRPr lang="en-IN" sz="16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19802F22-DF4A-4E4B-91CC-C05F12F81024}"/>
              </a:ext>
            </a:extLst>
          </p:cNvPr>
          <p:cNvSpPr/>
          <p:nvPr/>
        </p:nvSpPr>
        <p:spPr>
          <a:xfrm>
            <a:off x="2168459" y="3167207"/>
            <a:ext cx="1841598" cy="767874"/>
          </a:xfrm>
          <a:prstGeom prst="wedgeRectCallout">
            <a:avLst>
              <a:gd name="adj1" fmla="val 87012"/>
              <a:gd name="adj2" fmla="val 1903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Dotted lines: Effective multi-class boundaries</a:t>
            </a:r>
            <a:endParaRPr lang="en-IN" sz="16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99BB88-893C-4677-ADF6-88169E592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10" y="5814997"/>
            <a:ext cx="3162915" cy="89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86502A14-ED04-48B1-A70D-468203FEBE0D}"/>
                  </a:ext>
                </a:extLst>
              </p:cNvPr>
              <p:cNvSpPr/>
              <p:nvPr/>
            </p:nvSpPr>
            <p:spPr>
              <a:xfrm>
                <a:off x="6790401" y="6310124"/>
                <a:ext cx="3162915" cy="522303"/>
              </a:xfrm>
              <a:prstGeom prst="wedgeRectCallout">
                <a:avLst>
                  <a:gd name="adj1" fmla="val -55105"/>
                  <a:gd name="adj2" fmla="val -4501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Positive score if class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wins over class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pairwise comparison</a:t>
                </a:r>
              </a:p>
            </p:txBody>
          </p:sp>
        </mc:Choice>
        <mc:Fallback xmlns="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86502A14-ED04-48B1-A70D-468203FEBE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01" y="6310124"/>
                <a:ext cx="3162915" cy="522303"/>
              </a:xfrm>
              <a:prstGeom prst="wedgeRectCallout">
                <a:avLst>
                  <a:gd name="adj1" fmla="val -55105"/>
                  <a:gd name="adj2" fmla="val -45012"/>
                </a:avLst>
              </a:prstGeom>
              <a:blipFill>
                <a:blip r:embed="rId7"/>
                <a:stretch>
                  <a:fillRect t="-7865" b="-1685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F0720590-29E0-42DA-809C-25F5F2E65221}"/>
                  </a:ext>
                </a:extLst>
              </p:cNvPr>
              <p:cNvSpPr/>
              <p:nvPr/>
            </p:nvSpPr>
            <p:spPr>
              <a:xfrm>
                <a:off x="6956151" y="5609416"/>
                <a:ext cx="2502257" cy="522303"/>
              </a:xfrm>
              <a:prstGeom prst="wedgeRectCallout">
                <a:avLst>
                  <a:gd name="adj1" fmla="val -67040"/>
                  <a:gd name="adj2" fmla="val 3850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Weight vector of the pairwise classifier for class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160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F0720590-29E0-42DA-809C-25F5F2E65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51" y="5609416"/>
                <a:ext cx="2502257" cy="522303"/>
              </a:xfrm>
              <a:prstGeom prst="wedgeRectCallout">
                <a:avLst>
                  <a:gd name="adj1" fmla="val -67040"/>
                  <a:gd name="adj2" fmla="val 38508"/>
                </a:avLst>
              </a:prstGeom>
              <a:blipFill>
                <a:blip r:embed="rId8"/>
                <a:stretch>
                  <a:fillRect t="-6742" r="-2231" b="-179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61878248-D4D4-4E9B-8D90-48A3330CB27F}"/>
                  </a:ext>
                </a:extLst>
              </p:cNvPr>
              <p:cNvSpPr/>
              <p:nvPr/>
            </p:nvSpPr>
            <p:spPr>
              <a:xfrm>
                <a:off x="450787" y="5807906"/>
                <a:ext cx="2994161" cy="987362"/>
              </a:xfrm>
              <a:prstGeom prst="wedgeRectCallout">
                <a:avLst>
                  <a:gd name="adj1" fmla="val 59948"/>
                  <a:gd name="adj2" fmla="val 808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Whichever class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wins the most over other classes (or has the largest total scores against all other classes) is the prediction</a:t>
                </a:r>
                <a:endParaRPr lang="en-IN" sz="160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61878248-D4D4-4E9B-8D90-48A3330CB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87" y="5807906"/>
                <a:ext cx="2994161" cy="987362"/>
              </a:xfrm>
              <a:prstGeom prst="wedgeRectCallout">
                <a:avLst>
                  <a:gd name="adj1" fmla="val 59948"/>
                  <a:gd name="adj2" fmla="val 8084"/>
                </a:avLst>
              </a:prstGeom>
              <a:blipFill>
                <a:blip r:embed="rId9"/>
                <a:stretch>
                  <a:fillRect l="-916" t="-5455" b="-1030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5246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315"/>
    </mc:Choice>
    <mc:Fallback xmlns="">
      <p:transition spd="slow" advTm="375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One-class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11" y="1132845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Can we learn from examples of just one class, say positive examples?</a:t>
            </a:r>
            <a:r>
              <a:rPr lang="en-IN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May be desirable if there are many types of negative examples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One-class classification is an approach to learn using only one class of examples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40C70F-2321-4AD0-9343-09730FBA3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49" y="2331291"/>
            <a:ext cx="6047652" cy="349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4B6736-5939-4B36-83C0-D13E5C6E4E21}"/>
              </a:ext>
            </a:extLst>
          </p:cNvPr>
          <p:cNvSpPr txBox="1"/>
          <p:nvPr/>
        </p:nvSpPr>
        <p:spPr>
          <a:xfrm>
            <a:off x="120072" y="6581001"/>
            <a:ext cx="2081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Pic credit: </a:t>
            </a:r>
            <a:r>
              <a:rPr lang="en-IN" sz="1200" dirty="0" err="1"/>
              <a:t>Refael</a:t>
            </a:r>
            <a:r>
              <a:rPr lang="en-IN" sz="1200" dirty="0"/>
              <a:t> </a:t>
            </a:r>
            <a:r>
              <a:rPr lang="en-IN" sz="1200" dirty="0" err="1"/>
              <a:t>Chickvashvili</a:t>
            </a:r>
            <a:r>
              <a:rPr lang="en-IN" sz="12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3D54A-7BED-4CE0-81C8-2423E06AA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519" y="2946388"/>
            <a:ext cx="1004822" cy="965223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340B0D0-9876-49E9-915B-8EAE30F392D1}"/>
              </a:ext>
            </a:extLst>
          </p:cNvPr>
          <p:cNvSpPr/>
          <p:nvPr/>
        </p:nvSpPr>
        <p:spPr>
          <a:xfrm>
            <a:off x="8719127" y="2649871"/>
            <a:ext cx="2086811" cy="779129"/>
          </a:xfrm>
          <a:prstGeom prst="wedgeRectCallout">
            <a:avLst>
              <a:gd name="adj1" fmla="val 61742"/>
              <a:gd name="adj2" fmla="val 362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“Outlier/Novelty Detection” problems can also be formulated like this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751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2"/>
    </mc:Choice>
    <mc:Fallback xmlns="">
      <p:transition spd="slow" advTm="1794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One-class Classification via SVM-type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There are two popular SVM-type approaches to solve one-class problems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10" name="Oval 1">
            <a:extLst>
              <a:ext uri="{FF2B5EF4-FFF2-40B4-BE49-F238E27FC236}">
                <a16:creationId xmlns:a16="http://schemas.microsoft.com/office/drawing/2014/main" id="{03989CEE-2424-44C0-8B2E-A14429013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265" y="2666403"/>
            <a:ext cx="2627313" cy="2627312"/>
          </a:xfrm>
          <a:prstGeom prst="ellipse">
            <a:avLst/>
          </a:prstGeom>
          <a:solidFill>
            <a:srgbClr val="729FCF">
              <a:alpha val="999"/>
            </a:srgbClr>
          </a:solidFill>
          <a:ln w="3816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174FDB03-94B5-4039-8DA0-3F8EF5BEB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228" y="3925290"/>
            <a:ext cx="215900" cy="215900"/>
          </a:xfrm>
          <a:prstGeom prst="ellipse">
            <a:avLst/>
          </a:prstGeom>
          <a:solidFill>
            <a:srgbClr val="00000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30507976-19F3-482D-AA00-656EF06F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503" y="3206153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CE33A539-E0D8-4BCF-9420-26034FAE1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303" y="2701328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5A5D6C41-5176-496C-81B8-BC1001EAC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190" y="3961803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2F1F5F60-CF70-49D2-B001-812B6847C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015" y="4717453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25CB8A72-5F1F-4636-BE59-ADAA2CF19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890" y="3745903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845C18A0-66F0-4BEB-BCB5-7E82BE459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078" y="4069753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46193434-A33E-4997-B566-C8083D2E5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390" y="3961803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AutoShape 12">
            <a:extLst>
              <a:ext uri="{FF2B5EF4-FFF2-40B4-BE49-F238E27FC236}">
                <a16:creationId xmlns:a16="http://schemas.microsoft.com/office/drawing/2014/main" id="{544D0991-8E8A-49FD-8B5B-EA00ECEE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153" y="475396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AutoShape 13">
            <a:extLst>
              <a:ext uri="{FF2B5EF4-FFF2-40B4-BE49-F238E27FC236}">
                <a16:creationId xmlns:a16="http://schemas.microsoft.com/office/drawing/2014/main" id="{F2959B1B-4ED8-4544-BFFE-1646D5623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465" y="4609503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AutoShape 14">
            <a:extLst>
              <a:ext uri="{FF2B5EF4-FFF2-40B4-BE49-F238E27FC236}">
                <a16:creationId xmlns:a16="http://schemas.microsoft.com/office/drawing/2014/main" id="{8399E492-49A0-47B0-8F70-9D3EE464B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515" y="2845790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AutoShape 15">
            <a:extLst>
              <a:ext uri="{FF2B5EF4-FFF2-40B4-BE49-F238E27FC236}">
                <a16:creationId xmlns:a16="http://schemas.microsoft.com/office/drawing/2014/main" id="{0419EAD7-511B-4FED-B272-E9840E3A0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928" y="345856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C672A508-F6C5-4741-AE64-1A27F9D11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178" y="335061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AutoShape 17">
            <a:extLst>
              <a:ext uri="{FF2B5EF4-FFF2-40B4-BE49-F238E27FC236}">
                <a16:creationId xmlns:a16="http://schemas.microsoft.com/office/drawing/2014/main" id="{D0295FFB-4E61-41AB-9CA6-5187C0C6B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378" y="4357090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18">
            <a:extLst>
              <a:ext uri="{FF2B5EF4-FFF2-40B4-BE49-F238E27FC236}">
                <a16:creationId xmlns:a16="http://schemas.microsoft.com/office/drawing/2014/main" id="{A20DA415-F6B3-4E65-9F0D-2EFEC005BB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0378" y="2807690"/>
            <a:ext cx="650875" cy="11191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7" name="Group 19">
            <a:extLst>
              <a:ext uri="{FF2B5EF4-FFF2-40B4-BE49-F238E27FC236}">
                <a16:creationId xmlns:a16="http://schemas.microsoft.com/office/drawing/2014/main" id="{5E1E3BB5-5351-4740-933B-8C11F4880018}"/>
              </a:ext>
            </a:extLst>
          </p:cNvPr>
          <p:cNvGrpSpPr>
            <a:grpSpLocks/>
          </p:cNvGrpSpPr>
          <p:nvPr/>
        </p:nvGrpSpPr>
        <p:grpSpPr bwMode="auto">
          <a:xfrm>
            <a:off x="2777715" y="4038003"/>
            <a:ext cx="252413" cy="282575"/>
            <a:chOff x="1178" y="2293"/>
            <a:chExt cx="159" cy="178"/>
          </a:xfrm>
        </p:grpSpPr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05870AE-C4E5-49C4-B5E1-1A16C87D0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" y="2296"/>
              <a:ext cx="159" cy="172"/>
            </a:xfrm>
            <a:custGeom>
              <a:avLst/>
              <a:gdLst>
                <a:gd name="T0" fmla="*/ 354 w 706"/>
                <a:gd name="T1" fmla="*/ 760 h 761"/>
                <a:gd name="T2" fmla="*/ 0 w 706"/>
                <a:gd name="T3" fmla="*/ 760 h 761"/>
                <a:gd name="T4" fmla="*/ 0 w 706"/>
                <a:gd name="T5" fmla="*/ 0 h 761"/>
                <a:gd name="T6" fmla="*/ 705 w 706"/>
                <a:gd name="T7" fmla="*/ 0 h 761"/>
                <a:gd name="T8" fmla="*/ 705 w 706"/>
                <a:gd name="T9" fmla="*/ 760 h 761"/>
                <a:gd name="T10" fmla="*/ 354 w 706"/>
                <a:gd name="T11" fmla="*/ 76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6" h="761">
                  <a:moveTo>
                    <a:pt x="354" y="760"/>
                  </a:moveTo>
                  <a:lnTo>
                    <a:pt x="0" y="760"/>
                  </a:lnTo>
                  <a:lnTo>
                    <a:pt x="0" y="0"/>
                  </a:lnTo>
                  <a:lnTo>
                    <a:pt x="705" y="0"/>
                  </a:lnTo>
                  <a:lnTo>
                    <a:pt x="705" y="760"/>
                  </a:lnTo>
                  <a:lnTo>
                    <a:pt x="354" y="76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D6D2943A-0831-4C1D-8B2F-597EEEAF8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" y="2293"/>
              <a:ext cx="144" cy="178"/>
            </a:xfrm>
            <a:custGeom>
              <a:avLst/>
              <a:gdLst>
                <a:gd name="T0" fmla="*/ 529 w 639"/>
                <a:gd name="T1" fmla="*/ 97 h 790"/>
                <a:gd name="T2" fmla="*/ 456 w 639"/>
                <a:gd name="T3" fmla="*/ 214 h 790"/>
                <a:gd name="T4" fmla="*/ 526 w 639"/>
                <a:gd name="T5" fmla="*/ 292 h 790"/>
                <a:gd name="T6" fmla="*/ 623 w 639"/>
                <a:gd name="T7" fmla="*/ 161 h 790"/>
                <a:gd name="T8" fmla="*/ 432 w 639"/>
                <a:gd name="T9" fmla="*/ 0 h 790"/>
                <a:gd name="T10" fmla="*/ 0 w 639"/>
                <a:gd name="T11" fmla="*/ 492 h 790"/>
                <a:gd name="T12" fmla="*/ 292 w 639"/>
                <a:gd name="T13" fmla="*/ 789 h 790"/>
                <a:gd name="T14" fmla="*/ 506 w 639"/>
                <a:gd name="T15" fmla="*/ 745 h 790"/>
                <a:gd name="T16" fmla="*/ 638 w 639"/>
                <a:gd name="T17" fmla="*/ 618 h 790"/>
                <a:gd name="T18" fmla="*/ 603 w 639"/>
                <a:gd name="T19" fmla="*/ 570 h 790"/>
                <a:gd name="T20" fmla="*/ 588 w 639"/>
                <a:gd name="T21" fmla="*/ 589 h 790"/>
                <a:gd name="T22" fmla="*/ 292 w 639"/>
                <a:gd name="T23" fmla="*/ 726 h 790"/>
                <a:gd name="T24" fmla="*/ 160 w 639"/>
                <a:gd name="T25" fmla="*/ 570 h 790"/>
                <a:gd name="T26" fmla="*/ 234 w 639"/>
                <a:gd name="T27" fmla="*/ 209 h 790"/>
                <a:gd name="T28" fmla="*/ 432 w 639"/>
                <a:gd name="T29" fmla="*/ 63 h 790"/>
                <a:gd name="T30" fmla="*/ 529 w 639"/>
                <a:gd name="T31" fmla="*/ 97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9" h="790">
                  <a:moveTo>
                    <a:pt x="529" y="97"/>
                  </a:moveTo>
                  <a:cubicBezTo>
                    <a:pt x="459" y="127"/>
                    <a:pt x="456" y="209"/>
                    <a:pt x="456" y="214"/>
                  </a:cubicBezTo>
                  <a:cubicBezTo>
                    <a:pt x="456" y="239"/>
                    <a:pt x="467" y="292"/>
                    <a:pt x="526" y="292"/>
                  </a:cubicBezTo>
                  <a:cubicBezTo>
                    <a:pt x="584" y="292"/>
                    <a:pt x="623" y="229"/>
                    <a:pt x="623" y="161"/>
                  </a:cubicBezTo>
                  <a:cubicBezTo>
                    <a:pt x="623" y="68"/>
                    <a:pt x="553" y="0"/>
                    <a:pt x="432" y="0"/>
                  </a:cubicBezTo>
                  <a:cubicBezTo>
                    <a:pt x="152" y="0"/>
                    <a:pt x="0" y="268"/>
                    <a:pt x="0" y="492"/>
                  </a:cubicBezTo>
                  <a:cubicBezTo>
                    <a:pt x="0" y="643"/>
                    <a:pt x="78" y="789"/>
                    <a:pt x="292" y="789"/>
                  </a:cubicBezTo>
                  <a:cubicBezTo>
                    <a:pt x="327" y="789"/>
                    <a:pt x="424" y="789"/>
                    <a:pt x="506" y="745"/>
                  </a:cubicBezTo>
                  <a:cubicBezTo>
                    <a:pt x="588" y="706"/>
                    <a:pt x="638" y="638"/>
                    <a:pt x="638" y="618"/>
                  </a:cubicBezTo>
                  <a:cubicBezTo>
                    <a:pt x="638" y="604"/>
                    <a:pt x="619" y="570"/>
                    <a:pt x="603" y="570"/>
                  </a:cubicBezTo>
                  <a:cubicBezTo>
                    <a:pt x="600" y="570"/>
                    <a:pt x="596" y="579"/>
                    <a:pt x="588" y="589"/>
                  </a:cubicBezTo>
                  <a:cubicBezTo>
                    <a:pt x="510" y="687"/>
                    <a:pt x="401" y="726"/>
                    <a:pt x="292" y="726"/>
                  </a:cubicBezTo>
                  <a:cubicBezTo>
                    <a:pt x="202" y="726"/>
                    <a:pt x="160" y="672"/>
                    <a:pt x="160" y="570"/>
                  </a:cubicBezTo>
                  <a:cubicBezTo>
                    <a:pt x="160" y="511"/>
                    <a:pt x="195" y="297"/>
                    <a:pt x="234" y="209"/>
                  </a:cubicBezTo>
                  <a:cubicBezTo>
                    <a:pt x="288" y="93"/>
                    <a:pt x="374" y="63"/>
                    <a:pt x="432" y="63"/>
                  </a:cubicBezTo>
                  <a:cubicBezTo>
                    <a:pt x="448" y="63"/>
                    <a:pt x="494" y="63"/>
                    <a:pt x="529" y="9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" name="Group 22">
            <a:extLst>
              <a:ext uri="{FF2B5EF4-FFF2-40B4-BE49-F238E27FC236}">
                <a16:creationId xmlns:a16="http://schemas.microsoft.com/office/drawing/2014/main" id="{9477560F-07F6-4670-84C6-6F3B3D32B04D}"/>
              </a:ext>
            </a:extLst>
          </p:cNvPr>
          <p:cNvGrpSpPr>
            <a:grpSpLocks/>
          </p:cNvGrpSpPr>
          <p:nvPr/>
        </p:nvGrpSpPr>
        <p:grpSpPr bwMode="auto">
          <a:xfrm>
            <a:off x="2852328" y="3169640"/>
            <a:ext cx="300037" cy="284163"/>
            <a:chOff x="1225" y="1746"/>
            <a:chExt cx="189" cy="179"/>
          </a:xfrm>
        </p:grpSpPr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C59E0D5-92B6-447E-BC0B-314D9BD6C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1747"/>
              <a:ext cx="189" cy="172"/>
            </a:xfrm>
            <a:custGeom>
              <a:avLst/>
              <a:gdLst>
                <a:gd name="T0" fmla="*/ 418 w 839"/>
                <a:gd name="T1" fmla="*/ 763 h 764"/>
                <a:gd name="T2" fmla="*/ 0 w 839"/>
                <a:gd name="T3" fmla="*/ 763 h 764"/>
                <a:gd name="T4" fmla="*/ 0 w 839"/>
                <a:gd name="T5" fmla="*/ 0 h 764"/>
                <a:gd name="T6" fmla="*/ 838 w 839"/>
                <a:gd name="T7" fmla="*/ 0 h 764"/>
                <a:gd name="T8" fmla="*/ 838 w 839"/>
                <a:gd name="T9" fmla="*/ 763 h 764"/>
                <a:gd name="T10" fmla="*/ 418 w 839"/>
                <a:gd name="T11" fmla="*/ 763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9" h="764">
                  <a:moveTo>
                    <a:pt x="418" y="763"/>
                  </a:moveTo>
                  <a:lnTo>
                    <a:pt x="0" y="763"/>
                  </a:lnTo>
                  <a:lnTo>
                    <a:pt x="0" y="0"/>
                  </a:lnTo>
                  <a:lnTo>
                    <a:pt x="838" y="0"/>
                  </a:lnTo>
                  <a:lnTo>
                    <a:pt x="838" y="763"/>
                  </a:lnTo>
                  <a:lnTo>
                    <a:pt x="418" y="76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C30E5A43-CFB4-4C6A-8D02-5CC06457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1746"/>
              <a:ext cx="176" cy="179"/>
            </a:xfrm>
            <a:custGeom>
              <a:avLst/>
              <a:gdLst>
                <a:gd name="T0" fmla="*/ 366 w 782"/>
                <a:gd name="T1" fmla="*/ 77 h 793"/>
                <a:gd name="T2" fmla="*/ 397 w 782"/>
                <a:gd name="T3" fmla="*/ 34 h 793"/>
                <a:gd name="T4" fmla="*/ 462 w 782"/>
                <a:gd name="T5" fmla="*/ 34 h 793"/>
                <a:gd name="T6" fmla="*/ 663 w 782"/>
                <a:gd name="T7" fmla="*/ 145 h 793"/>
                <a:gd name="T8" fmla="*/ 601 w 782"/>
                <a:gd name="T9" fmla="*/ 306 h 793"/>
                <a:gd name="T10" fmla="*/ 418 w 782"/>
                <a:gd name="T11" fmla="*/ 370 h 793"/>
                <a:gd name="T12" fmla="*/ 294 w 782"/>
                <a:gd name="T13" fmla="*/ 370 h 793"/>
                <a:gd name="T14" fmla="*/ 366 w 782"/>
                <a:gd name="T15" fmla="*/ 77 h 793"/>
                <a:gd name="T16" fmla="*/ 523 w 782"/>
                <a:gd name="T17" fmla="*/ 385 h 793"/>
                <a:gd name="T18" fmla="*/ 766 w 782"/>
                <a:gd name="T19" fmla="*/ 169 h 793"/>
                <a:gd name="T20" fmla="*/ 521 w 782"/>
                <a:gd name="T21" fmla="*/ 0 h 793"/>
                <a:gd name="T22" fmla="*/ 211 w 782"/>
                <a:gd name="T23" fmla="*/ 0 h 793"/>
                <a:gd name="T24" fmla="*/ 180 w 782"/>
                <a:gd name="T25" fmla="*/ 21 h 793"/>
                <a:gd name="T26" fmla="*/ 209 w 782"/>
                <a:gd name="T27" fmla="*/ 34 h 793"/>
                <a:gd name="T28" fmla="*/ 250 w 782"/>
                <a:gd name="T29" fmla="*/ 37 h 793"/>
                <a:gd name="T30" fmla="*/ 281 w 782"/>
                <a:gd name="T31" fmla="*/ 58 h 793"/>
                <a:gd name="T32" fmla="*/ 276 w 782"/>
                <a:gd name="T33" fmla="*/ 77 h 793"/>
                <a:gd name="T34" fmla="*/ 132 w 782"/>
                <a:gd name="T35" fmla="*/ 681 h 793"/>
                <a:gd name="T36" fmla="*/ 31 w 782"/>
                <a:gd name="T37" fmla="*/ 731 h 793"/>
                <a:gd name="T38" fmla="*/ 0 w 782"/>
                <a:gd name="T39" fmla="*/ 755 h 793"/>
                <a:gd name="T40" fmla="*/ 15 w 782"/>
                <a:gd name="T41" fmla="*/ 768 h 793"/>
                <a:gd name="T42" fmla="*/ 155 w 782"/>
                <a:gd name="T43" fmla="*/ 763 h 793"/>
                <a:gd name="T44" fmla="*/ 294 w 782"/>
                <a:gd name="T45" fmla="*/ 768 h 793"/>
                <a:gd name="T46" fmla="*/ 312 w 782"/>
                <a:gd name="T47" fmla="*/ 744 h 793"/>
                <a:gd name="T48" fmla="*/ 281 w 782"/>
                <a:gd name="T49" fmla="*/ 731 h 793"/>
                <a:gd name="T50" fmla="*/ 211 w 782"/>
                <a:gd name="T51" fmla="*/ 710 h 793"/>
                <a:gd name="T52" fmla="*/ 217 w 782"/>
                <a:gd name="T53" fmla="*/ 694 h 793"/>
                <a:gd name="T54" fmla="*/ 289 w 782"/>
                <a:gd name="T55" fmla="*/ 396 h 793"/>
                <a:gd name="T56" fmla="*/ 418 w 782"/>
                <a:gd name="T57" fmla="*/ 396 h 793"/>
                <a:gd name="T58" fmla="*/ 536 w 782"/>
                <a:gd name="T59" fmla="*/ 496 h 793"/>
                <a:gd name="T60" fmla="*/ 521 w 782"/>
                <a:gd name="T61" fmla="*/ 576 h 793"/>
                <a:gd name="T62" fmla="*/ 505 w 782"/>
                <a:gd name="T63" fmla="*/ 671 h 793"/>
                <a:gd name="T64" fmla="*/ 652 w 782"/>
                <a:gd name="T65" fmla="*/ 792 h 793"/>
                <a:gd name="T66" fmla="*/ 781 w 782"/>
                <a:gd name="T67" fmla="*/ 663 h 793"/>
                <a:gd name="T68" fmla="*/ 768 w 782"/>
                <a:gd name="T69" fmla="*/ 649 h 793"/>
                <a:gd name="T70" fmla="*/ 755 w 782"/>
                <a:gd name="T71" fmla="*/ 665 h 793"/>
                <a:gd name="T72" fmla="*/ 658 w 782"/>
                <a:gd name="T73" fmla="*/ 768 h 793"/>
                <a:gd name="T74" fmla="*/ 611 w 782"/>
                <a:gd name="T75" fmla="*/ 697 h 793"/>
                <a:gd name="T76" fmla="*/ 621 w 782"/>
                <a:gd name="T77" fmla="*/ 570 h 793"/>
                <a:gd name="T78" fmla="*/ 627 w 782"/>
                <a:gd name="T79" fmla="*/ 520 h 793"/>
                <a:gd name="T80" fmla="*/ 523 w 782"/>
                <a:gd name="T81" fmla="*/ 385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2" h="793">
                  <a:moveTo>
                    <a:pt x="366" y="77"/>
                  </a:moveTo>
                  <a:cubicBezTo>
                    <a:pt x="371" y="50"/>
                    <a:pt x="376" y="37"/>
                    <a:pt x="397" y="34"/>
                  </a:cubicBezTo>
                  <a:cubicBezTo>
                    <a:pt x="407" y="34"/>
                    <a:pt x="443" y="34"/>
                    <a:pt x="462" y="34"/>
                  </a:cubicBezTo>
                  <a:cubicBezTo>
                    <a:pt x="541" y="34"/>
                    <a:pt x="663" y="34"/>
                    <a:pt x="663" y="145"/>
                  </a:cubicBezTo>
                  <a:cubicBezTo>
                    <a:pt x="663" y="185"/>
                    <a:pt x="645" y="261"/>
                    <a:pt x="601" y="306"/>
                  </a:cubicBezTo>
                  <a:cubicBezTo>
                    <a:pt x="572" y="335"/>
                    <a:pt x="518" y="370"/>
                    <a:pt x="418" y="370"/>
                  </a:cubicBezTo>
                  <a:lnTo>
                    <a:pt x="294" y="370"/>
                  </a:lnTo>
                  <a:lnTo>
                    <a:pt x="366" y="77"/>
                  </a:lnTo>
                  <a:close/>
                  <a:moveTo>
                    <a:pt x="523" y="385"/>
                  </a:moveTo>
                  <a:cubicBezTo>
                    <a:pt x="632" y="359"/>
                    <a:pt x="766" y="282"/>
                    <a:pt x="766" y="169"/>
                  </a:cubicBezTo>
                  <a:cubicBezTo>
                    <a:pt x="766" y="71"/>
                    <a:pt x="668" y="0"/>
                    <a:pt x="521" y="0"/>
                  </a:cubicBezTo>
                  <a:lnTo>
                    <a:pt x="211" y="0"/>
                  </a:lnTo>
                  <a:cubicBezTo>
                    <a:pt x="188" y="0"/>
                    <a:pt x="180" y="0"/>
                    <a:pt x="180" y="21"/>
                  </a:cubicBezTo>
                  <a:cubicBezTo>
                    <a:pt x="180" y="34"/>
                    <a:pt x="188" y="34"/>
                    <a:pt x="209" y="34"/>
                  </a:cubicBezTo>
                  <a:cubicBezTo>
                    <a:pt x="211" y="34"/>
                    <a:pt x="232" y="34"/>
                    <a:pt x="250" y="37"/>
                  </a:cubicBezTo>
                  <a:cubicBezTo>
                    <a:pt x="271" y="37"/>
                    <a:pt x="281" y="42"/>
                    <a:pt x="281" y="58"/>
                  </a:cubicBezTo>
                  <a:cubicBezTo>
                    <a:pt x="281" y="58"/>
                    <a:pt x="278" y="63"/>
                    <a:pt x="276" y="77"/>
                  </a:cubicBezTo>
                  <a:lnTo>
                    <a:pt x="132" y="681"/>
                  </a:lnTo>
                  <a:cubicBezTo>
                    <a:pt x="119" y="723"/>
                    <a:pt x="119" y="731"/>
                    <a:pt x="31" y="731"/>
                  </a:cubicBezTo>
                  <a:cubicBezTo>
                    <a:pt x="10" y="731"/>
                    <a:pt x="0" y="731"/>
                    <a:pt x="0" y="755"/>
                  </a:cubicBezTo>
                  <a:cubicBezTo>
                    <a:pt x="0" y="768"/>
                    <a:pt x="13" y="768"/>
                    <a:pt x="15" y="768"/>
                  </a:cubicBezTo>
                  <a:cubicBezTo>
                    <a:pt x="46" y="768"/>
                    <a:pt x="121" y="763"/>
                    <a:pt x="155" y="763"/>
                  </a:cubicBezTo>
                  <a:cubicBezTo>
                    <a:pt x="183" y="763"/>
                    <a:pt x="260" y="768"/>
                    <a:pt x="294" y="768"/>
                  </a:cubicBezTo>
                  <a:cubicBezTo>
                    <a:pt x="302" y="768"/>
                    <a:pt x="312" y="768"/>
                    <a:pt x="312" y="744"/>
                  </a:cubicBezTo>
                  <a:cubicBezTo>
                    <a:pt x="312" y="731"/>
                    <a:pt x="307" y="731"/>
                    <a:pt x="281" y="731"/>
                  </a:cubicBezTo>
                  <a:cubicBezTo>
                    <a:pt x="245" y="731"/>
                    <a:pt x="211" y="731"/>
                    <a:pt x="211" y="710"/>
                  </a:cubicBezTo>
                  <a:cubicBezTo>
                    <a:pt x="211" y="708"/>
                    <a:pt x="214" y="700"/>
                    <a:pt x="217" y="694"/>
                  </a:cubicBezTo>
                  <a:lnTo>
                    <a:pt x="289" y="396"/>
                  </a:lnTo>
                  <a:lnTo>
                    <a:pt x="418" y="396"/>
                  </a:lnTo>
                  <a:cubicBezTo>
                    <a:pt x="518" y="396"/>
                    <a:pt x="536" y="459"/>
                    <a:pt x="536" y="496"/>
                  </a:cubicBezTo>
                  <a:cubicBezTo>
                    <a:pt x="536" y="515"/>
                    <a:pt x="531" y="552"/>
                    <a:pt x="521" y="576"/>
                  </a:cubicBezTo>
                  <a:cubicBezTo>
                    <a:pt x="516" y="607"/>
                    <a:pt x="505" y="647"/>
                    <a:pt x="505" y="671"/>
                  </a:cubicBezTo>
                  <a:cubicBezTo>
                    <a:pt x="505" y="792"/>
                    <a:pt x="637" y="792"/>
                    <a:pt x="652" y="792"/>
                  </a:cubicBezTo>
                  <a:cubicBezTo>
                    <a:pt x="745" y="792"/>
                    <a:pt x="781" y="678"/>
                    <a:pt x="781" y="663"/>
                  </a:cubicBezTo>
                  <a:cubicBezTo>
                    <a:pt x="781" y="649"/>
                    <a:pt x="768" y="649"/>
                    <a:pt x="768" y="649"/>
                  </a:cubicBezTo>
                  <a:cubicBezTo>
                    <a:pt x="755" y="649"/>
                    <a:pt x="755" y="660"/>
                    <a:pt x="755" y="665"/>
                  </a:cubicBezTo>
                  <a:cubicBezTo>
                    <a:pt x="730" y="747"/>
                    <a:pt x="683" y="768"/>
                    <a:pt x="658" y="768"/>
                  </a:cubicBezTo>
                  <a:cubicBezTo>
                    <a:pt x="616" y="768"/>
                    <a:pt x="611" y="742"/>
                    <a:pt x="611" y="697"/>
                  </a:cubicBezTo>
                  <a:cubicBezTo>
                    <a:pt x="611" y="663"/>
                    <a:pt x="616" y="607"/>
                    <a:pt x="621" y="570"/>
                  </a:cubicBezTo>
                  <a:cubicBezTo>
                    <a:pt x="624" y="557"/>
                    <a:pt x="627" y="531"/>
                    <a:pt x="627" y="520"/>
                  </a:cubicBezTo>
                  <a:cubicBezTo>
                    <a:pt x="627" y="430"/>
                    <a:pt x="554" y="399"/>
                    <a:pt x="523" y="3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3" name="AutoShape 25">
            <a:extLst>
              <a:ext uri="{FF2B5EF4-FFF2-40B4-BE49-F238E27FC236}">
                <a16:creationId xmlns:a16="http://schemas.microsoft.com/office/drawing/2014/main" id="{6F36064F-3F63-4D84-9EBA-49EA5A6F3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903" y="4898428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AutoShape 26">
            <a:extLst>
              <a:ext uri="{FF2B5EF4-FFF2-40B4-BE49-F238E27FC236}">
                <a16:creationId xmlns:a16="http://schemas.microsoft.com/office/drawing/2014/main" id="{CC6A24BD-B499-4A28-A1A6-5957628B2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636" y="492983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AutoShape 27">
            <a:extLst>
              <a:ext uri="{FF2B5EF4-FFF2-40B4-BE49-F238E27FC236}">
                <a16:creationId xmlns:a16="http://schemas.microsoft.com/office/drawing/2014/main" id="{84BC5103-70FF-43C9-B976-98D91FD5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672" y="3218309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Line 28">
            <a:extLst>
              <a:ext uri="{FF2B5EF4-FFF2-40B4-BE49-F238E27FC236}">
                <a16:creationId xmlns:a16="http://schemas.microsoft.com/office/drawing/2014/main" id="{F3302A2B-225E-46E1-8962-7B063F6531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4728" y="4753965"/>
            <a:ext cx="290512" cy="21590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7" name="Group 29">
            <a:extLst>
              <a:ext uri="{FF2B5EF4-FFF2-40B4-BE49-F238E27FC236}">
                <a16:creationId xmlns:a16="http://schemas.microsoft.com/office/drawing/2014/main" id="{E0231B2F-4D8B-4546-BEB2-523FD614BA37}"/>
              </a:ext>
            </a:extLst>
          </p:cNvPr>
          <p:cNvGrpSpPr>
            <a:grpSpLocks/>
          </p:cNvGrpSpPr>
          <p:nvPr/>
        </p:nvGrpSpPr>
        <p:grpSpPr bwMode="auto">
          <a:xfrm>
            <a:off x="1591853" y="4466628"/>
            <a:ext cx="285750" cy="358775"/>
            <a:chOff x="431" y="2563"/>
            <a:chExt cx="180" cy="226"/>
          </a:xfrm>
        </p:grpSpPr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47D74CC-EEAE-4432-B6AA-C128A9490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564"/>
              <a:ext cx="181" cy="222"/>
            </a:xfrm>
            <a:custGeom>
              <a:avLst/>
              <a:gdLst>
                <a:gd name="T0" fmla="*/ 400 w 801"/>
                <a:gd name="T1" fmla="*/ 982 h 983"/>
                <a:gd name="T2" fmla="*/ 0 w 801"/>
                <a:gd name="T3" fmla="*/ 982 h 983"/>
                <a:gd name="T4" fmla="*/ 0 w 801"/>
                <a:gd name="T5" fmla="*/ 0 h 983"/>
                <a:gd name="T6" fmla="*/ 800 w 801"/>
                <a:gd name="T7" fmla="*/ 0 h 983"/>
                <a:gd name="T8" fmla="*/ 800 w 801"/>
                <a:gd name="T9" fmla="*/ 982 h 983"/>
                <a:gd name="T10" fmla="*/ 400 w 801"/>
                <a:gd name="T11" fmla="*/ 982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1" h="983">
                  <a:moveTo>
                    <a:pt x="400" y="982"/>
                  </a:moveTo>
                  <a:lnTo>
                    <a:pt x="0" y="982"/>
                  </a:lnTo>
                  <a:lnTo>
                    <a:pt x="0" y="0"/>
                  </a:lnTo>
                  <a:lnTo>
                    <a:pt x="800" y="0"/>
                  </a:lnTo>
                  <a:lnTo>
                    <a:pt x="800" y="982"/>
                  </a:lnTo>
                  <a:lnTo>
                    <a:pt x="400" y="98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32761D8-F7E9-460F-B465-7ECDE1BFB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2563"/>
              <a:ext cx="82" cy="226"/>
            </a:xfrm>
            <a:custGeom>
              <a:avLst/>
              <a:gdLst>
                <a:gd name="T0" fmla="*/ 112 w 368"/>
                <a:gd name="T1" fmla="*/ 433 h 1001"/>
                <a:gd name="T2" fmla="*/ 0 w 368"/>
                <a:gd name="T3" fmla="*/ 658 h 1001"/>
                <a:gd name="T4" fmla="*/ 24 w 368"/>
                <a:gd name="T5" fmla="*/ 747 h 1001"/>
                <a:gd name="T6" fmla="*/ 124 w 368"/>
                <a:gd name="T7" fmla="*/ 817 h 1001"/>
                <a:gd name="T8" fmla="*/ 231 w 368"/>
                <a:gd name="T9" fmla="*/ 869 h 1001"/>
                <a:gd name="T10" fmla="*/ 259 w 368"/>
                <a:gd name="T11" fmla="*/ 919 h 1001"/>
                <a:gd name="T12" fmla="*/ 218 w 368"/>
                <a:gd name="T13" fmla="*/ 979 h 1001"/>
                <a:gd name="T14" fmla="*/ 143 w 368"/>
                <a:gd name="T15" fmla="*/ 940 h 1001"/>
                <a:gd name="T16" fmla="*/ 133 w 368"/>
                <a:gd name="T17" fmla="*/ 935 h 1001"/>
                <a:gd name="T18" fmla="*/ 122 w 368"/>
                <a:gd name="T19" fmla="*/ 948 h 1001"/>
                <a:gd name="T20" fmla="*/ 218 w 368"/>
                <a:gd name="T21" fmla="*/ 1000 h 1001"/>
                <a:gd name="T22" fmla="*/ 308 w 368"/>
                <a:gd name="T23" fmla="*/ 883 h 1001"/>
                <a:gd name="T24" fmla="*/ 267 w 368"/>
                <a:gd name="T25" fmla="*/ 807 h 1001"/>
                <a:gd name="T26" fmla="*/ 212 w 368"/>
                <a:gd name="T27" fmla="*/ 781 h 1001"/>
                <a:gd name="T28" fmla="*/ 161 w 368"/>
                <a:gd name="T29" fmla="*/ 755 h 1001"/>
                <a:gd name="T30" fmla="*/ 110 w 368"/>
                <a:gd name="T31" fmla="*/ 726 h 1001"/>
                <a:gd name="T32" fmla="*/ 45 w 368"/>
                <a:gd name="T33" fmla="*/ 627 h 1001"/>
                <a:gd name="T34" fmla="*/ 151 w 368"/>
                <a:gd name="T35" fmla="*/ 439 h 1001"/>
                <a:gd name="T36" fmla="*/ 229 w 368"/>
                <a:gd name="T37" fmla="*/ 454 h 1001"/>
                <a:gd name="T38" fmla="*/ 308 w 368"/>
                <a:gd name="T39" fmla="*/ 418 h 1001"/>
                <a:gd name="T40" fmla="*/ 237 w 368"/>
                <a:gd name="T41" fmla="*/ 386 h 1001"/>
                <a:gd name="T42" fmla="*/ 161 w 368"/>
                <a:gd name="T43" fmla="*/ 399 h 1001"/>
                <a:gd name="T44" fmla="*/ 137 w 368"/>
                <a:gd name="T45" fmla="*/ 316 h 1001"/>
                <a:gd name="T46" fmla="*/ 233 w 368"/>
                <a:gd name="T47" fmla="*/ 125 h 1001"/>
                <a:gd name="T48" fmla="*/ 290 w 368"/>
                <a:gd name="T49" fmla="*/ 151 h 1001"/>
                <a:gd name="T50" fmla="*/ 367 w 368"/>
                <a:gd name="T51" fmla="*/ 117 h 1001"/>
                <a:gd name="T52" fmla="*/ 294 w 368"/>
                <a:gd name="T53" fmla="*/ 86 h 1001"/>
                <a:gd name="T54" fmla="*/ 241 w 368"/>
                <a:gd name="T55" fmla="*/ 94 h 1001"/>
                <a:gd name="T56" fmla="*/ 235 w 368"/>
                <a:gd name="T57" fmla="*/ 57 h 1001"/>
                <a:gd name="T58" fmla="*/ 241 w 368"/>
                <a:gd name="T59" fmla="*/ 16 h 1001"/>
                <a:gd name="T60" fmla="*/ 231 w 368"/>
                <a:gd name="T61" fmla="*/ 0 h 1001"/>
                <a:gd name="T62" fmla="*/ 212 w 368"/>
                <a:gd name="T63" fmla="*/ 57 h 1001"/>
                <a:gd name="T64" fmla="*/ 220 w 368"/>
                <a:gd name="T65" fmla="*/ 97 h 1001"/>
                <a:gd name="T66" fmla="*/ 69 w 368"/>
                <a:gd name="T67" fmla="*/ 305 h 1001"/>
                <a:gd name="T68" fmla="*/ 124 w 368"/>
                <a:gd name="T69" fmla="*/ 426 h 1001"/>
                <a:gd name="T70" fmla="*/ 112 w 368"/>
                <a:gd name="T71" fmla="*/ 433 h 1001"/>
                <a:gd name="T72" fmla="*/ 253 w 368"/>
                <a:gd name="T73" fmla="*/ 117 h 1001"/>
                <a:gd name="T74" fmla="*/ 296 w 368"/>
                <a:gd name="T75" fmla="*/ 110 h 1001"/>
                <a:gd name="T76" fmla="*/ 343 w 368"/>
                <a:gd name="T77" fmla="*/ 120 h 1001"/>
                <a:gd name="T78" fmla="*/ 290 w 368"/>
                <a:gd name="T79" fmla="*/ 125 h 1001"/>
                <a:gd name="T80" fmla="*/ 253 w 368"/>
                <a:gd name="T81" fmla="*/ 117 h 1001"/>
                <a:gd name="T82" fmla="*/ 186 w 368"/>
                <a:gd name="T83" fmla="*/ 418 h 1001"/>
                <a:gd name="T84" fmla="*/ 235 w 368"/>
                <a:gd name="T85" fmla="*/ 413 h 1001"/>
                <a:gd name="T86" fmla="*/ 284 w 368"/>
                <a:gd name="T87" fmla="*/ 418 h 1001"/>
                <a:gd name="T88" fmla="*/ 231 w 368"/>
                <a:gd name="T89" fmla="*/ 428 h 1001"/>
                <a:gd name="T90" fmla="*/ 186 w 368"/>
                <a:gd name="T91" fmla="*/ 418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" h="1001">
                  <a:moveTo>
                    <a:pt x="112" y="433"/>
                  </a:moveTo>
                  <a:cubicBezTo>
                    <a:pt x="20" y="514"/>
                    <a:pt x="0" y="616"/>
                    <a:pt x="0" y="658"/>
                  </a:cubicBezTo>
                  <a:cubicBezTo>
                    <a:pt x="0" y="710"/>
                    <a:pt x="24" y="744"/>
                    <a:pt x="24" y="747"/>
                  </a:cubicBezTo>
                  <a:cubicBezTo>
                    <a:pt x="53" y="783"/>
                    <a:pt x="61" y="786"/>
                    <a:pt x="124" y="817"/>
                  </a:cubicBezTo>
                  <a:lnTo>
                    <a:pt x="231" y="869"/>
                  </a:lnTo>
                  <a:cubicBezTo>
                    <a:pt x="243" y="877"/>
                    <a:pt x="259" y="885"/>
                    <a:pt x="259" y="919"/>
                  </a:cubicBezTo>
                  <a:cubicBezTo>
                    <a:pt x="259" y="945"/>
                    <a:pt x="245" y="979"/>
                    <a:pt x="218" y="979"/>
                  </a:cubicBezTo>
                  <a:cubicBezTo>
                    <a:pt x="182" y="979"/>
                    <a:pt x="151" y="950"/>
                    <a:pt x="143" y="940"/>
                  </a:cubicBezTo>
                  <a:cubicBezTo>
                    <a:pt x="137" y="937"/>
                    <a:pt x="135" y="935"/>
                    <a:pt x="133" y="935"/>
                  </a:cubicBezTo>
                  <a:cubicBezTo>
                    <a:pt x="124" y="935"/>
                    <a:pt x="122" y="945"/>
                    <a:pt x="122" y="948"/>
                  </a:cubicBezTo>
                  <a:cubicBezTo>
                    <a:pt x="122" y="961"/>
                    <a:pt x="171" y="1000"/>
                    <a:pt x="218" y="1000"/>
                  </a:cubicBezTo>
                  <a:cubicBezTo>
                    <a:pt x="271" y="1000"/>
                    <a:pt x="308" y="937"/>
                    <a:pt x="308" y="883"/>
                  </a:cubicBezTo>
                  <a:cubicBezTo>
                    <a:pt x="308" y="830"/>
                    <a:pt x="278" y="809"/>
                    <a:pt x="267" y="807"/>
                  </a:cubicBezTo>
                  <a:cubicBezTo>
                    <a:pt x="255" y="799"/>
                    <a:pt x="224" y="783"/>
                    <a:pt x="212" y="781"/>
                  </a:cubicBezTo>
                  <a:cubicBezTo>
                    <a:pt x="196" y="768"/>
                    <a:pt x="180" y="762"/>
                    <a:pt x="161" y="755"/>
                  </a:cubicBezTo>
                  <a:lnTo>
                    <a:pt x="110" y="726"/>
                  </a:lnTo>
                  <a:cubicBezTo>
                    <a:pt x="71" y="705"/>
                    <a:pt x="45" y="674"/>
                    <a:pt x="45" y="627"/>
                  </a:cubicBezTo>
                  <a:cubicBezTo>
                    <a:pt x="45" y="582"/>
                    <a:pt x="78" y="486"/>
                    <a:pt x="151" y="439"/>
                  </a:cubicBezTo>
                  <a:cubicBezTo>
                    <a:pt x="182" y="454"/>
                    <a:pt x="208" y="454"/>
                    <a:pt x="229" y="454"/>
                  </a:cubicBezTo>
                  <a:cubicBezTo>
                    <a:pt x="253" y="454"/>
                    <a:pt x="308" y="454"/>
                    <a:pt x="308" y="418"/>
                  </a:cubicBezTo>
                  <a:cubicBezTo>
                    <a:pt x="308" y="389"/>
                    <a:pt x="269" y="386"/>
                    <a:pt x="237" y="386"/>
                  </a:cubicBezTo>
                  <a:cubicBezTo>
                    <a:pt x="220" y="386"/>
                    <a:pt x="196" y="386"/>
                    <a:pt x="161" y="399"/>
                  </a:cubicBezTo>
                  <a:cubicBezTo>
                    <a:pt x="143" y="373"/>
                    <a:pt x="137" y="337"/>
                    <a:pt x="137" y="316"/>
                  </a:cubicBezTo>
                  <a:cubicBezTo>
                    <a:pt x="137" y="251"/>
                    <a:pt x="169" y="170"/>
                    <a:pt x="233" y="125"/>
                  </a:cubicBezTo>
                  <a:cubicBezTo>
                    <a:pt x="249" y="151"/>
                    <a:pt x="269" y="151"/>
                    <a:pt x="290" y="151"/>
                  </a:cubicBezTo>
                  <a:cubicBezTo>
                    <a:pt x="310" y="151"/>
                    <a:pt x="367" y="151"/>
                    <a:pt x="367" y="117"/>
                  </a:cubicBezTo>
                  <a:cubicBezTo>
                    <a:pt x="367" y="89"/>
                    <a:pt x="329" y="86"/>
                    <a:pt x="294" y="86"/>
                  </a:cubicBezTo>
                  <a:cubicBezTo>
                    <a:pt x="282" y="86"/>
                    <a:pt x="261" y="86"/>
                    <a:pt x="241" y="94"/>
                  </a:cubicBezTo>
                  <a:cubicBezTo>
                    <a:pt x="237" y="81"/>
                    <a:pt x="235" y="76"/>
                    <a:pt x="235" y="57"/>
                  </a:cubicBezTo>
                  <a:cubicBezTo>
                    <a:pt x="235" y="42"/>
                    <a:pt x="241" y="18"/>
                    <a:pt x="241" y="16"/>
                  </a:cubicBezTo>
                  <a:cubicBezTo>
                    <a:pt x="241" y="5"/>
                    <a:pt x="235" y="0"/>
                    <a:pt x="231" y="0"/>
                  </a:cubicBezTo>
                  <a:cubicBezTo>
                    <a:pt x="212" y="0"/>
                    <a:pt x="212" y="50"/>
                    <a:pt x="212" y="57"/>
                  </a:cubicBezTo>
                  <a:cubicBezTo>
                    <a:pt x="212" y="76"/>
                    <a:pt x="220" y="94"/>
                    <a:pt x="220" y="97"/>
                  </a:cubicBezTo>
                  <a:cubicBezTo>
                    <a:pt x="127" y="133"/>
                    <a:pt x="69" y="219"/>
                    <a:pt x="69" y="305"/>
                  </a:cubicBezTo>
                  <a:cubicBezTo>
                    <a:pt x="69" y="347"/>
                    <a:pt x="84" y="394"/>
                    <a:pt x="124" y="426"/>
                  </a:cubicBezTo>
                  <a:lnTo>
                    <a:pt x="112" y="433"/>
                  </a:lnTo>
                  <a:close/>
                  <a:moveTo>
                    <a:pt x="253" y="117"/>
                  </a:moveTo>
                  <a:cubicBezTo>
                    <a:pt x="267" y="110"/>
                    <a:pt x="286" y="110"/>
                    <a:pt x="296" y="110"/>
                  </a:cubicBezTo>
                  <a:cubicBezTo>
                    <a:pt x="327" y="110"/>
                    <a:pt x="329" y="110"/>
                    <a:pt x="343" y="120"/>
                  </a:cubicBezTo>
                  <a:cubicBezTo>
                    <a:pt x="339" y="120"/>
                    <a:pt x="329" y="125"/>
                    <a:pt x="290" y="125"/>
                  </a:cubicBezTo>
                  <a:cubicBezTo>
                    <a:pt x="273" y="125"/>
                    <a:pt x="261" y="125"/>
                    <a:pt x="253" y="117"/>
                  </a:cubicBezTo>
                  <a:close/>
                  <a:moveTo>
                    <a:pt x="186" y="418"/>
                  </a:moveTo>
                  <a:cubicBezTo>
                    <a:pt x="206" y="413"/>
                    <a:pt x="224" y="413"/>
                    <a:pt x="235" y="413"/>
                  </a:cubicBezTo>
                  <a:cubicBezTo>
                    <a:pt x="267" y="413"/>
                    <a:pt x="269" y="413"/>
                    <a:pt x="284" y="418"/>
                  </a:cubicBezTo>
                  <a:cubicBezTo>
                    <a:pt x="280" y="426"/>
                    <a:pt x="269" y="428"/>
                    <a:pt x="231" y="428"/>
                  </a:cubicBezTo>
                  <a:cubicBezTo>
                    <a:pt x="210" y="428"/>
                    <a:pt x="200" y="428"/>
                    <a:pt x="186" y="4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0FE4DFCB-2F79-423A-AE26-72209983A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2698"/>
              <a:ext cx="83" cy="79"/>
            </a:xfrm>
            <a:custGeom>
              <a:avLst/>
              <a:gdLst>
                <a:gd name="T0" fmla="*/ 45 w 370"/>
                <a:gd name="T1" fmla="*/ 295 h 353"/>
                <a:gd name="T2" fmla="*/ 39 w 370"/>
                <a:gd name="T3" fmla="*/ 326 h 353"/>
                <a:gd name="T4" fmla="*/ 61 w 370"/>
                <a:gd name="T5" fmla="*/ 352 h 353"/>
                <a:gd name="T6" fmla="*/ 84 w 370"/>
                <a:gd name="T7" fmla="*/ 337 h 353"/>
                <a:gd name="T8" fmla="*/ 94 w 370"/>
                <a:gd name="T9" fmla="*/ 287 h 353"/>
                <a:gd name="T10" fmla="*/ 108 w 370"/>
                <a:gd name="T11" fmla="*/ 217 h 353"/>
                <a:gd name="T12" fmla="*/ 118 w 370"/>
                <a:gd name="T13" fmla="*/ 164 h 353"/>
                <a:gd name="T14" fmla="*/ 143 w 370"/>
                <a:gd name="T15" fmla="*/ 94 h 353"/>
                <a:gd name="T16" fmla="*/ 235 w 370"/>
                <a:gd name="T17" fmla="*/ 21 h 353"/>
                <a:gd name="T18" fmla="*/ 269 w 370"/>
                <a:gd name="T19" fmla="*/ 76 h 353"/>
                <a:gd name="T20" fmla="*/ 235 w 370"/>
                <a:gd name="T21" fmla="*/ 243 h 353"/>
                <a:gd name="T22" fmla="*/ 224 w 370"/>
                <a:gd name="T23" fmla="*/ 287 h 353"/>
                <a:gd name="T24" fmla="*/ 282 w 370"/>
                <a:gd name="T25" fmla="*/ 352 h 353"/>
                <a:gd name="T26" fmla="*/ 369 w 370"/>
                <a:gd name="T27" fmla="*/ 232 h 353"/>
                <a:gd name="T28" fmla="*/ 359 w 370"/>
                <a:gd name="T29" fmla="*/ 219 h 353"/>
                <a:gd name="T30" fmla="*/ 347 w 370"/>
                <a:gd name="T31" fmla="*/ 235 h 353"/>
                <a:gd name="T32" fmla="*/ 284 w 370"/>
                <a:gd name="T33" fmla="*/ 332 h 353"/>
                <a:gd name="T34" fmla="*/ 269 w 370"/>
                <a:gd name="T35" fmla="*/ 303 h 353"/>
                <a:gd name="T36" fmla="*/ 284 w 370"/>
                <a:gd name="T37" fmla="*/ 240 h 353"/>
                <a:gd name="T38" fmla="*/ 316 w 370"/>
                <a:gd name="T39" fmla="*/ 89 h 353"/>
                <a:gd name="T40" fmla="*/ 237 w 370"/>
                <a:gd name="T41" fmla="*/ 0 h 353"/>
                <a:gd name="T42" fmla="*/ 135 w 370"/>
                <a:gd name="T43" fmla="*/ 70 h 353"/>
                <a:gd name="T44" fmla="*/ 71 w 370"/>
                <a:gd name="T45" fmla="*/ 0 h 353"/>
                <a:gd name="T46" fmla="*/ 22 w 370"/>
                <a:gd name="T47" fmla="*/ 44 h 353"/>
                <a:gd name="T48" fmla="*/ 0 w 370"/>
                <a:gd name="T49" fmla="*/ 120 h 353"/>
                <a:gd name="T50" fmla="*/ 10 w 370"/>
                <a:gd name="T51" fmla="*/ 128 h 353"/>
                <a:gd name="T52" fmla="*/ 24 w 370"/>
                <a:gd name="T53" fmla="*/ 107 h 353"/>
                <a:gd name="T54" fmla="*/ 69 w 370"/>
                <a:gd name="T55" fmla="*/ 21 h 353"/>
                <a:gd name="T56" fmla="*/ 88 w 370"/>
                <a:gd name="T57" fmla="*/ 60 h 353"/>
                <a:gd name="T58" fmla="*/ 78 w 370"/>
                <a:gd name="T59" fmla="*/ 125 h 353"/>
                <a:gd name="T60" fmla="*/ 63 w 370"/>
                <a:gd name="T61" fmla="*/ 196 h 353"/>
                <a:gd name="T62" fmla="*/ 45 w 370"/>
                <a:gd name="T63" fmla="*/ 29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0" h="353">
                  <a:moveTo>
                    <a:pt x="45" y="295"/>
                  </a:moveTo>
                  <a:cubicBezTo>
                    <a:pt x="45" y="305"/>
                    <a:pt x="39" y="324"/>
                    <a:pt x="39" y="326"/>
                  </a:cubicBezTo>
                  <a:cubicBezTo>
                    <a:pt x="39" y="347"/>
                    <a:pt x="51" y="352"/>
                    <a:pt x="61" y="352"/>
                  </a:cubicBezTo>
                  <a:cubicBezTo>
                    <a:pt x="71" y="352"/>
                    <a:pt x="82" y="342"/>
                    <a:pt x="84" y="337"/>
                  </a:cubicBezTo>
                  <a:cubicBezTo>
                    <a:pt x="86" y="326"/>
                    <a:pt x="94" y="303"/>
                    <a:pt x="94" y="287"/>
                  </a:cubicBezTo>
                  <a:cubicBezTo>
                    <a:pt x="98" y="274"/>
                    <a:pt x="102" y="235"/>
                    <a:pt x="108" y="217"/>
                  </a:cubicBezTo>
                  <a:cubicBezTo>
                    <a:pt x="112" y="198"/>
                    <a:pt x="114" y="183"/>
                    <a:pt x="118" y="164"/>
                  </a:cubicBezTo>
                  <a:cubicBezTo>
                    <a:pt x="124" y="133"/>
                    <a:pt x="124" y="125"/>
                    <a:pt x="143" y="94"/>
                  </a:cubicBezTo>
                  <a:cubicBezTo>
                    <a:pt x="161" y="63"/>
                    <a:pt x="188" y="21"/>
                    <a:pt x="235" y="21"/>
                  </a:cubicBezTo>
                  <a:cubicBezTo>
                    <a:pt x="269" y="21"/>
                    <a:pt x="269" y="60"/>
                    <a:pt x="269" y="76"/>
                  </a:cubicBezTo>
                  <a:cubicBezTo>
                    <a:pt x="269" y="123"/>
                    <a:pt x="245" y="209"/>
                    <a:pt x="235" y="243"/>
                  </a:cubicBezTo>
                  <a:cubicBezTo>
                    <a:pt x="229" y="264"/>
                    <a:pt x="224" y="274"/>
                    <a:pt x="224" y="287"/>
                  </a:cubicBezTo>
                  <a:cubicBezTo>
                    <a:pt x="224" y="324"/>
                    <a:pt x="253" y="352"/>
                    <a:pt x="282" y="352"/>
                  </a:cubicBezTo>
                  <a:cubicBezTo>
                    <a:pt x="343" y="352"/>
                    <a:pt x="369" y="245"/>
                    <a:pt x="369" y="232"/>
                  </a:cubicBezTo>
                  <a:cubicBezTo>
                    <a:pt x="369" y="219"/>
                    <a:pt x="363" y="219"/>
                    <a:pt x="359" y="219"/>
                  </a:cubicBezTo>
                  <a:cubicBezTo>
                    <a:pt x="353" y="219"/>
                    <a:pt x="351" y="227"/>
                    <a:pt x="347" y="235"/>
                  </a:cubicBezTo>
                  <a:cubicBezTo>
                    <a:pt x="335" y="300"/>
                    <a:pt x="308" y="332"/>
                    <a:pt x="284" y="332"/>
                  </a:cubicBezTo>
                  <a:cubicBezTo>
                    <a:pt x="271" y="332"/>
                    <a:pt x="269" y="321"/>
                    <a:pt x="269" y="303"/>
                  </a:cubicBezTo>
                  <a:cubicBezTo>
                    <a:pt x="269" y="287"/>
                    <a:pt x="271" y="274"/>
                    <a:pt x="284" y="240"/>
                  </a:cubicBezTo>
                  <a:cubicBezTo>
                    <a:pt x="290" y="214"/>
                    <a:pt x="316" y="133"/>
                    <a:pt x="316" y="89"/>
                  </a:cubicBezTo>
                  <a:cubicBezTo>
                    <a:pt x="316" y="13"/>
                    <a:pt x="269" y="0"/>
                    <a:pt x="237" y="0"/>
                  </a:cubicBezTo>
                  <a:cubicBezTo>
                    <a:pt x="186" y="0"/>
                    <a:pt x="151" y="42"/>
                    <a:pt x="135" y="70"/>
                  </a:cubicBezTo>
                  <a:cubicBezTo>
                    <a:pt x="131" y="18"/>
                    <a:pt x="94" y="0"/>
                    <a:pt x="71" y="0"/>
                  </a:cubicBezTo>
                  <a:cubicBezTo>
                    <a:pt x="45" y="0"/>
                    <a:pt x="29" y="26"/>
                    <a:pt x="22" y="44"/>
                  </a:cubicBezTo>
                  <a:cubicBezTo>
                    <a:pt x="8" y="70"/>
                    <a:pt x="0" y="117"/>
                    <a:pt x="0" y="120"/>
                  </a:cubicBezTo>
                  <a:cubicBezTo>
                    <a:pt x="0" y="128"/>
                    <a:pt x="8" y="128"/>
                    <a:pt x="10" y="128"/>
                  </a:cubicBezTo>
                  <a:cubicBezTo>
                    <a:pt x="20" y="128"/>
                    <a:pt x="20" y="125"/>
                    <a:pt x="24" y="107"/>
                  </a:cubicBezTo>
                  <a:cubicBezTo>
                    <a:pt x="35" y="60"/>
                    <a:pt x="45" y="21"/>
                    <a:pt x="69" y="21"/>
                  </a:cubicBezTo>
                  <a:cubicBezTo>
                    <a:pt x="84" y="21"/>
                    <a:pt x="88" y="37"/>
                    <a:pt x="88" y="60"/>
                  </a:cubicBezTo>
                  <a:cubicBezTo>
                    <a:pt x="88" y="76"/>
                    <a:pt x="84" y="104"/>
                    <a:pt x="78" y="125"/>
                  </a:cubicBezTo>
                  <a:cubicBezTo>
                    <a:pt x="73" y="144"/>
                    <a:pt x="69" y="180"/>
                    <a:pt x="63" y="196"/>
                  </a:cubicBezTo>
                  <a:lnTo>
                    <a:pt x="45" y="2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" name="Line 2">
            <a:extLst>
              <a:ext uri="{FF2B5EF4-FFF2-40B4-BE49-F238E27FC236}">
                <a16:creationId xmlns:a16="http://schemas.microsoft.com/office/drawing/2014/main" id="{6F991289-F357-455B-9F14-15A0BE22F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8506" y="1956641"/>
            <a:ext cx="71438" cy="4859338"/>
          </a:xfrm>
          <a:prstGeom prst="line">
            <a:avLst/>
          </a:prstGeom>
          <a:noFill/>
          <a:ln w="29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3">
            <a:extLst>
              <a:ext uri="{FF2B5EF4-FFF2-40B4-BE49-F238E27FC236}">
                <a16:creationId xmlns:a16="http://schemas.microsoft.com/office/drawing/2014/main" id="{40CF78B3-FDB5-4EE1-805F-0904518C51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7019" y="6457204"/>
            <a:ext cx="5619750" cy="36512"/>
          </a:xfrm>
          <a:prstGeom prst="line">
            <a:avLst/>
          </a:prstGeom>
          <a:noFill/>
          <a:ln w="29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AutoShape 33">
            <a:extLst>
              <a:ext uri="{FF2B5EF4-FFF2-40B4-BE49-F238E27FC236}">
                <a16:creationId xmlns:a16="http://schemas.microsoft.com/office/drawing/2014/main" id="{18FE9A25-2D66-43B9-B395-2E35DFB9F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044" y="300121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AutoShape 34">
            <a:extLst>
              <a:ext uri="{FF2B5EF4-FFF2-40B4-BE49-F238E27FC236}">
                <a16:creationId xmlns:a16="http://schemas.microsoft.com/office/drawing/2014/main" id="{7898BF47-94D1-426E-A4F8-B448F0F0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431" y="2496391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" name="AutoShape 35">
            <a:extLst>
              <a:ext uri="{FF2B5EF4-FFF2-40B4-BE49-F238E27FC236}">
                <a16:creationId xmlns:a16="http://schemas.microsoft.com/office/drawing/2014/main" id="{3E70A4C4-4999-4FCA-A19A-9F2AAEF1D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319" y="375686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" name="AutoShape 36">
            <a:extLst>
              <a:ext uri="{FF2B5EF4-FFF2-40B4-BE49-F238E27FC236}">
                <a16:creationId xmlns:a16="http://schemas.microsoft.com/office/drawing/2014/main" id="{58161ADA-F368-4E8D-AEED-09DA7FB1B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556" y="451251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" name="AutoShape 37">
            <a:extLst>
              <a:ext uri="{FF2B5EF4-FFF2-40B4-BE49-F238E27FC236}">
                <a16:creationId xmlns:a16="http://schemas.microsoft.com/office/drawing/2014/main" id="{049F247D-54D0-49D6-9981-C1F1FD96D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019" y="354096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" name="AutoShape 38">
            <a:extLst>
              <a:ext uri="{FF2B5EF4-FFF2-40B4-BE49-F238E27FC236}">
                <a16:creationId xmlns:a16="http://schemas.microsoft.com/office/drawing/2014/main" id="{51EBDA9C-7563-4AFB-A28B-2C467E36B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7619" y="386481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" name="AutoShape 39">
            <a:extLst>
              <a:ext uri="{FF2B5EF4-FFF2-40B4-BE49-F238E27FC236}">
                <a16:creationId xmlns:a16="http://schemas.microsoft.com/office/drawing/2014/main" id="{E59F51B2-E899-4110-BC5C-FC729077D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5931" y="375686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AutoShape 40">
            <a:extLst>
              <a:ext uri="{FF2B5EF4-FFF2-40B4-BE49-F238E27FC236}">
                <a16:creationId xmlns:a16="http://schemas.microsoft.com/office/drawing/2014/main" id="{7096B7F7-0BBD-4CDD-A689-32DABC812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281" y="4549029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" name="AutoShape 41">
            <a:extLst>
              <a:ext uri="{FF2B5EF4-FFF2-40B4-BE49-F238E27FC236}">
                <a16:creationId xmlns:a16="http://schemas.microsoft.com/office/drawing/2014/main" id="{196FBCFF-AE42-4290-BE92-0603E8212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006" y="440456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" name="AutoShape 42">
            <a:extLst>
              <a:ext uri="{FF2B5EF4-FFF2-40B4-BE49-F238E27FC236}">
                <a16:creationId xmlns:a16="http://schemas.microsoft.com/office/drawing/2014/main" id="{90F63AF0-95D9-49C1-8F05-B201F6E6A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9056" y="2640854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" name="AutoShape 43">
            <a:extLst>
              <a:ext uri="{FF2B5EF4-FFF2-40B4-BE49-F238E27FC236}">
                <a16:creationId xmlns:a16="http://schemas.microsoft.com/office/drawing/2014/main" id="{60484CF4-3E7E-4099-975D-0B60F8AD4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469" y="3253629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" name="AutoShape 44">
            <a:extLst>
              <a:ext uri="{FF2B5EF4-FFF2-40B4-BE49-F238E27FC236}">
                <a16:creationId xmlns:a16="http://schemas.microsoft.com/office/drawing/2014/main" id="{200096C6-DBC4-47ED-8817-E7A1F93A4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719" y="3145679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" name="AutoShape 45">
            <a:extLst>
              <a:ext uri="{FF2B5EF4-FFF2-40B4-BE49-F238E27FC236}">
                <a16:creationId xmlns:a16="http://schemas.microsoft.com/office/drawing/2014/main" id="{016BA9FD-7921-4C3A-BDB5-326BC4E18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9919" y="4153741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" name="AutoShape 46">
            <a:extLst>
              <a:ext uri="{FF2B5EF4-FFF2-40B4-BE49-F238E27FC236}">
                <a16:creationId xmlns:a16="http://schemas.microsoft.com/office/drawing/2014/main" id="{3A6EAA12-EA88-4492-AEFA-E4475B4C9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444" y="4693491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" name="AutoShape 47">
            <a:extLst>
              <a:ext uri="{FF2B5EF4-FFF2-40B4-BE49-F238E27FC236}">
                <a16:creationId xmlns:a16="http://schemas.microsoft.com/office/drawing/2014/main" id="{FBB57A2D-F59E-4A31-9A31-43D0CC2C7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8344" y="4764929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" name="AutoShape 48">
            <a:extLst>
              <a:ext uri="{FF2B5EF4-FFF2-40B4-BE49-F238E27FC236}">
                <a16:creationId xmlns:a16="http://schemas.microsoft.com/office/drawing/2014/main" id="{B8026082-3927-4415-8C73-CBE8F463C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569" y="2964704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" name="Line 49">
            <a:extLst>
              <a:ext uri="{FF2B5EF4-FFF2-40B4-BE49-F238E27FC236}">
                <a16:creationId xmlns:a16="http://schemas.microsoft.com/office/drawing/2014/main" id="{8731CD33-E7B5-43D4-87AB-7A202875E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6094" y="2496391"/>
            <a:ext cx="3132137" cy="3887788"/>
          </a:xfrm>
          <a:prstGeom prst="line">
            <a:avLst/>
          </a:prstGeom>
          <a:noFill/>
          <a:ln w="381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" name="Oval 50">
            <a:extLst>
              <a:ext uri="{FF2B5EF4-FFF2-40B4-BE49-F238E27FC236}">
                <a16:creationId xmlns:a16="http://schemas.microsoft.com/office/drawing/2014/main" id="{A2F38A96-A0BA-4253-BC73-3140518FE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81" y="6349254"/>
            <a:ext cx="252413" cy="252412"/>
          </a:xfrm>
          <a:prstGeom prst="ellipse">
            <a:avLst/>
          </a:prstGeom>
          <a:solidFill>
            <a:srgbClr val="007826"/>
          </a:solidFill>
          <a:ln w="9525" cap="flat">
            <a:solidFill>
              <a:srgbClr val="0099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" name="Text Box 51">
            <a:extLst>
              <a:ext uri="{FF2B5EF4-FFF2-40B4-BE49-F238E27FC236}">
                <a16:creationId xmlns:a16="http://schemas.microsoft.com/office/drawing/2014/main" id="{7AACF80F-7C28-4721-A0C1-F88399951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381" y="6061916"/>
            <a:ext cx="7889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Origin</a:t>
            </a:r>
          </a:p>
        </p:txBody>
      </p:sp>
      <p:sp>
        <p:nvSpPr>
          <p:cNvPr id="62" name="Line 52">
            <a:extLst>
              <a:ext uri="{FF2B5EF4-FFF2-40B4-BE49-F238E27FC236}">
                <a16:creationId xmlns:a16="http://schemas.microsoft.com/office/drawing/2014/main" id="{89A27852-84CF-4EDF-B408-C4FBE53EE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5731" y="2748804"/>
            <a:ext cx="3132138" cy="3887787"/>
          </a:xfrm>
          <a:prstGeom prst="line">
            <a:avLst/>
          </a:prstGeom>
          <a:noFill/>
          <a:ln w="3816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" name="Line 53">
            <a:extLst>
              <a:ext uri="{FF2B5EF4-FFF2-40B4-BE49-F238E27FC236}">
                <a16:creationId xmlns:a16="http://schemas.microsoft.com/office/drawing/2014/main" id="{B7614523-259B-4319-9091-7D01DA1AD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456" y="2317004"/>
            <a:ext cx="3132138" cy="3887787"/>
          </a:xfrm>
          <a:prstGeom prst="line">
            <a:avLst/>
          </a:prstGeom>
          <a:noFill/>
          <a:ln w="3816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4" name="Group 54">
            <a:extLst>
              <a:ext uri="{FF2B5EF4-FFF2-40B4-BE49-F238E27FC236}">
                <a16:creationId xmlns:a16="http://schemas.microsoft.com/office/drawing/2014/main" id="{27E962AB-5003-411C-94EB-10FF3E214279}"/>
              </a:ext>
            </a:extLst>
          </p:cNvPr>
          <p:cNvGrpSpPr>
            <a:grpSpLocks/>
          </p:cNvGrpSpPr>
          <p:nvPr/>
        </p:nvGrpSpPr>
        <p:grpSpPr bwMode="auto">
          <a:xfrm>
            <a:off x="7675344" y="4188666"/>
            <a:ext cx="285750" cy="358775"/>
            <a:chOff x="4195" y="2086"/>
            <a:chExt cx="180" cy="226"/>
          </a:xfrm>
        </p:grpSpPr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B66F7F42-1D6E-426E-880A-24BE8AD1C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087"/>
              <a:ext cx="181" cy="222"/>
            </a:xfrm>
            <a:custGeom>
              <a:avLst/>
              <a:gdLst>
                <a:gd name="T0" fmla="*/ 400 w 801"/>
                <a:gd name="T1" fmla="*/ 982 h 983"/>
                <a:gd name="T2" fmla="*/ 0 w 801"/>
                <a:gd name="T3" fmla="*/ 982 h 983"/>
                <a:gd name="T4" fmla="*/ 0 w 801"/>
                <a:gd name="T5" fmla="*/ 0 h 983"/>
                <a:gd name="T6" fmla="*/ 800 w 801"/>
                <a:gd name="T7" fmla="*/ 0 h 983"/>
                <a:gd name="T8" fmla="*/ 800 w 801"/>
                <a:gd name="T9" fmla="*/ 982 h 983"/>
                <a:gd name="T10" fmla="*/ 400 w 801"/>
                <a:gd name="T11" fmla="*/ 982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1" h="983">
                  <a:moveTo>
                    <a:pt x="400" y="982"/>
                  </a:moveTo>
                  <a:lnTo>
                    <a:pt x="0" y="982"/>
                  </a:lnTo>
                  <a:lnTo>
                    <a:pt x="0" y="0"/>
                  </a:lnTo>
                  <a:lnTo>
                    <a:pt x="800" y="0"/>
                  </a:lnTo>
                  <a:lnTo>
                    <a:pt x="800" y="982"/>
                  </a:lnTo>
                  <a:lnTo>
                    <a:pt x="400" y="98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C383402-1DCC-4628-A13F-D4495264C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2086"/>
              <a:ext cx="82" cy="226"/>
            </a:xfrm>
            <a:custGeom>
              <a:avLst/>
              <a:gdLst>
                <a:gd name="T0" fmla="*/ 112 w 368"/>
                <a:gd name="T1" fmla="*/ 433 h 1001"/>
                <a:gd name="T2" fmla="*/ 0 w 368"/>
                <a:gd name="T3" fmla="*/ 658 h 1001"/>
                <a:gd name="T4" fmla="*/ 24 w 368"/>
                <a:gd name="T5" fmla="*/ 747 h 1001"/>
                <a:gd name="T6" fmla="*/ 124 w 368"/>
                <a:gd name="T7" fmla="*/ 817 h 1001"/>
                <a:gd name="T8" fmla="*/ 231 w 368"/>
                <a:gd name="T9" fmla="*/ 869 h 1001"/>
                <a:gd name="T10" fmla="*/ 259 w 368"/>
                <a:gd name="T11" fmla="*/ 919 h 1001"/>
                <a:gd name="T12" fmla="*/ 218 w 368"/>
                <a:gd name="T13" fmla="*/ 979 h 1001"/>
                <a:gd name="T14" fmla="*/ 143 w 368"/>
                <a:gd name="T15" fmla="*/ 940 h 1001"/>
                <a:gd name="T16" fmla="*/ 133 w 368"/>
                <a:gd name="T17" fmla="*/ 935 h 1001"/>
                <a:gd name="T18" fmla="*/ 122 w 368"/>
                <a:gd name="T19" fmla="*/ 948 h 1001"/>
                <a:gd name="T20" fmla="*/ 218 w 368"/>
                <a:gd name="T21" fmla="*/ 1000 h 1001"/>
                <a:gd name="T22" fmla="*/ 308 w 368"/>
                <a:gd name="T23" fmla="*/ 883 h 1001"/>
                <a:gd name="T24" fmla="*/ 267 w 368"/>
                <a:gd name="T25" fmla="*/ 807 h 1001"/>
                <a:gd name="T26" fmla="*/ 212 w 368"/>
                <a:gd name="T27" fmla="*/ 781 h 1001"/>
                <a:gd name="T28" fmla="*/ 161 w 368"/>
                <a:gd name="T29" fmla="*/ 755 h 1001"/>
                <a:gd name="T30" fmla="*/ 110 w 368"/>
                <a:gd name="T31" fmla="*/ 726 h 1001"/>
                <a:gd name="T32" fmla="*/ 45 w 368"/>
                <a:gd name="T33" fmla="*/ 627 h 1001"/>
                <a:gd name="T34" fmla="*/ 151 w 368"/>
                <a:gd name="T35" fmla="*/ 439 h 1001"/>
                <a:gd name="T36" fmla="*/ 229 w 368"/>
                <a:gd name="T37" fmla="*/ 454 h 1001"/>
                <a:gd name="T38" fmla="*/ 308 w 368"/>
                <a:gd name="T39" fmla="*/ 418 h 1001"/>
                <a:gd name="T40" fmla="*/ 237 w 368"/>
                <a:gd name="T41" fmla="*/ 386 h 1001"/>
                <a:gd name="T42" fmla="*/ 161 w 368"/>
                <a:gd name="T43" fmla="*/ 399 h 1001"/>
                <a:gd name="T44" fmla="*/ 137 w 368"/>
                <a:gd name="T45" fmla="*/ 316 h 1001"/>
                <a:gd name="T46" fmla="*/ 233 w 368"/>
                <a:gd name="T47" fmla="*/ 125 h 1001"/>
                <a:gd name="T48" fmla="*/ 290 w 368"/>
                <a:gd name="T49" fmla="*/ 151 h 1001"/>
                <a:gd name="T50" fmla="*/ 367 w 368"/>
                <a:gd name="T51" fmla="*/ 117 h 1001"/>
                <a:gd name="T52" fmla="*/ 294 w 368"/>
                <a:gd name="T53" fmla="*/ 86 h 1001"/>
                <a:gd name="T54" fmla="*/ 241 w 368"/>
                <a:gd name="T55" fmla="*/ 94 h 1001"/>
                <a:gd name="T56" fmla="*/ 235 w 368"/>
                <a:gd name="T57" fmla="*/ 57 h 1001"/>
                <a:gd name="T58" fmla="*/ 241 w 368"/>
                <a:gd name="T59" fmla="*/ 16 h 1001"/>
                <a:gd name="T60" fmla="*/ 231 w 368"/>
                <a:gd name="T61" fmla="*/ 0 h 1001"/>
                <a:gd name="T62" fmla="*/ 212 w 368"/>
                <a:gd name="T63" fmla="*/ 57 h 1001"/>
                <a:gd name="T64" fmla="*/ 220 w 368"/>
                <a:gd name="T65" fmla="*/ 97 h 1001"/>
                <a:gd name="T66" fmla="*/ 69 w 368"/>
                <a:gd name="T67" fmla="*/ 305 h 1001"/>
                <a:gd name="T68" fmla="*/ 124 w 368"/>
                <a:gd name="T69" fmla="*/ 426 h 1001"/>
                <a:gd name="T70" fmla="*/ 112 w 368"/>
                <a:gd name="T71" fmla="*/ 433 h 1001"/>
                <a:gd name="T72" fmla="*/ 253 w 368"/>
                <a:gd name="T73" fmla="*/ 117 h 1001"/>
                <a:gd name="T74" fmla="*/ 296 w 368"/>
                <a:gd name="T75" fmla="*/ 110 h 1001"/>
                <a:gd name="T76" fmla="*/ 343 w 368"/>
                <a:gd name="T77" fmla="*/ 120 h 1001"/>
                <a:gd name="T78" fmla="*/ 290 w 368"/>
                <a:gd name="T79" fmla="*/ 125 h 1001"/>
                <a:gd name="T80" fmla="*/ 253 w 368"/>
                <a:gd name="T81" fmla="*/ 117 h 1001"/>
                <a:gd name="T82" fmla="*/ 186 w 368"/>
                <a:gd name="T83" fmla="*/ 418 h 1001"/>
                <a:gd name="T84" fmla="*/ 235 w 368"/>
                <a:gd name="T85" fmla="*/ 413 h 1001"/>
                <a:gd name="T86" fmla="*/ 284 w 368"/>
                <a:gd name="T87" fmla="*/ 418 h 1001"/>
                <a:gd name="T88" fmla="*/ 231 w 368"/>
                <a:gd name="T89" fmla="*/ 428 h 1001"/>
                <a:gd name="T90" fmla="*/ 186 w 368"/>
                <a:gd name="T91" fmla="*/ 418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" h="1001">
                  <a:moveTo>
                    <a:pt x="112" y="433"/>
                  </a:moveTo>
                  <a:cubicBezTo>
                    <a:pt x="20" y="514"/>
                    <a:pt x="0" y="616"/>
                    <a:pt x="0" y="658"/>
                  </a:cubicBezTo>
                  <a:cubicBezTo>
                    <a:pt x="0" y="710"/>
                    <a:pt x="24" y="744"/>
                    <a:pt x="24" y="747"/>
                  </a:cubicBezTo>
                  <a:cubicBezTo>
                    <a:pt x="53" y="783"/>
                    <a:pt x="61" y="786"/>
                    <a:pt x="124" y="817"/>
                  </a:cubicBezTo>
                  <a:lnTo>
                    <a:pt x="231" y="869"/>
                  </a:lnTo>
                  <a:cubicBezTo>
                    <a:pt x="243" y="877"/>
                    <a:pt x="259" y="885"/>
                    <a:pt x="259" y="919"/>
                  </a:cubicBezTo>
                  <a:cubicBezTo>
                    <a:pt x="259" y="945"/>
                    <a:pt x="245" y="979"/>
                    <a:pt x="218" y="979"/>
                  </a:cubicBezTo>
                  <a:cubicBezTo>
                    <a:pt x="182" y="979"/>
                    <a:pt x="151" y="950"/>
                    <a:pt x="143" y="940"/>
                  </a:cubicBezTo>
                  <a:cubicBezTo>
                    <a:pt x="137" y="937"/>
                    <a:pt x="135" y="935"/>
                    <a:pt x="133" y="935"/>
                  </a:cubicBezTo>
                  <a:cubicBezTo>
                    <a:pt x="124" y="935"/>
                    <a:pt x="122" y="945"/>
                    <a:pt x="122" y="948"/>
                  </a:cubicBezTo>
                  <a:cubicBezTo>
                    <a:pt x="122" y="961"/>
                    <a:pt x="171" y="1000"/>
                    <a:pt x="218" y="1000"/>
                  </a:cubicBezTo>
                  <a:cubicBezTo>
                    <a:pt x="271" y="1000"/>
                    <a:pt x="308" y="937"/>
                    <a:pt x="308" y="883"/>
                  </a:cubicBezTo>
                  <a:cubicBezTo>
                    <a:pt x="308" y="830"/>
                    <a:pt x="278" y="809"/>
                    <a:pt x="267" y="807"/>
                  </a:cubicBezTo>
                  <a:cubicBezTo>
                    <a:pt x="255" y="799"/>
                    <a:pt x="224" y="783"/>
                    <a:pt x="212" y="781"/>
                  </a:cubicBezTo>
                  <a:cubicBezTo>
                    <a:pt x="196" y="768"/>
                    <a:pt x="180" y="762"/>
                    <a:pt x="161" y="755"/>
                  </a:cubicBezTo>
                  <a:lnTo>
                    <a:pt x="110" y="726"/>
                  </a:lnTo>
                  <a:cubicBezTo>
                    <a:pt x="71" y="705"/>
                    <a:pt x="45" y="674"/>
                    <a:pt x="45" y="627"/>
                  </a:cubicBezTo>
                  <a:cubicBezTo>
                    <a:pt x="45" y="582"/>
                    <a:pt x="78" y="486"/>
                    <a:pt x="151" y="439"/>
                  </a:cubicBezTo>
                  <a:cubicBezTo>
                    <a:pt x="182" y="454"/>
                    <a:pt x="208" y="454"/>
                    <a:pt x="229" y="454"/>
                  </a:cubicBezTo>
                  <a:cubicBezTo>
                    <a:pt x="253" y="454"/>
                    <a:pt x="308" y="454"/>
                    <a:pt x="308" y="418"/>
                  </a:cubicBezTo>
                  <a:cubicBezTo>
                    <a:pt x="308" y="389"/>
                    <a:pt x="269" y="386"/>
                    <a:pt x="237" y="386"/>
                  </a:cubicBezTo>
                  <a:cubicBezTo>
                    <a:pt x="220" y="386"/>
                    <a:pt x="196" y="386"/>
                    <a:pt x="161" y="399"/>
                  </a:cubicBezTo>
                  <a:cubicBezTo>
                    <a:pt x="143" y="373"/>
                    <a:pt x="137" y="337"/>
                    <a:pt x="137" y="316"/>
                  </a:cubicBezTo>
                  <a:cubicBezTo>
                    <a:pt x="137" y="251"/>
                    <a:pt x="169" y="170"/>
                    <a:pt x="233" y="125"/>
                  </a:cubicBezTo>
                  <a:cubicBezTo>
                    <a:pt x="249" y="151"/>
                    <a:pt x="269" y="151"/>
                    <a:pt x="290" y="151"/>
                  </a:cubicBezTo>
                  <a:cubicBezTo>
                    <a:pt x="310" y="151"/>
                    <a:pt x="367" y="151"/>
                    <a:pt x="367" y="117"/>
                  </a:cubicBezTo>
                  <a:cubicBezTo>
                    <a:pt x="367" y="89"/>
                    <a:pt x="329" y="86"/>
                    <a:pt x="294" y="86"/>
                  </a:cubicBezTo>
                  <a:cubicBezTo>
                    <a:pt x="282" y="86"/>
                    <a:pt x="261" y="86"/>
                    <a:pt x="241" y="94"/>
                  </a:cubicBezTo>
                  <a:cubicBezTo>
                    <a:pt x="237" y="81"/>
                    <a:pt x="235" y="76"/>
                    <a:pt x="235" y="57"/>
                  </a:cubicBezTo>
                  <a:cubicBezTo>
                    <a:pt x="235" y="42"/>
                    <a:pt x="241" y="18"/>
                    <a:pt x="241" y="16"/>
                  </a:cubicBezTo>
                  <a:cubicBezTo>
                    <a:pt x="241" y="5"/>
                    <a:pt x="235" y="0"/>
                    <a:pt x="231" y="0"/>
                  </a:cubicBezTo>
                  <a:cubicBezTo>
                    <a:pt x="212" y="0"/>
                    <a:pt x="212" y="50"/>
                    <a:pt x="212" y="57"/>
                  </a:cubicBezTo>
                  <a:cubicBezTo>
                    <a:pt x="212" y="76"/>
                    <a:pt x="220" y="94"/>
                    <a:pt x="220" y="97"/>
                  </a:cubicBezTo>
                  <a:cubicBezTo>
                    <a:pt x="127" y="133"/>
                    <a:pt x="69" y="219"/>
                    <a:pt x="69" y="305"/>
                  </a:cubicBezTo>
                  <a:cubicBezTo>
                    <a:pt x="69" y="347"/>
                    <a:pt x="84" y="394"/>
                    <a:pt x="124" y="426"/>
                  </a:cubicBezTo>
                  <a:lnTo>
                    <a:pt x="112" y="433"/>
                  </a:lnTo>
                  <a:close/>
                  <a:moveTo>
                    <a:pt x="253" y="117"/>
                  </a:moveTo>
                  <a:cubicBezTo>
                    <a:pt x="267" y="110"/>
                    <a:pt x="286" y="110"/>
                    <a:pt x="296" y="110"/>
                  </a:cubicBezTo>
                  <a:cubicBezTo>
                    <a:pt x="327" y="110"/>
                    <a:pt x="329" y="110"/>
                    <a:pt x="343" y="120"/>
                  </a:cubicBezTo>
                  <a:cubicBezTo>
                    <a:pt x="339" y="120"/>
                    <a:pt x="329" y="125"/>
                    <a:pt x="290" y="125"/>
                  </a:cubicBezTo>
                  <a:cubicBezTo>
                    <a:pt x="273" y="125"/>
                    <a:pt x="261" y="125"/>
                    <a:pt x="253" y="117"/>
                  </a:cubicBezTo>
                  <a:close/>
                  <a:moveTo>
                    <a:pt x="186" y="418"/>
                  </a:moveTo>
                  <a:cubicBezTo>
                    <a:pt x="206" y="413"/>
                    <a:pt x="224" y="413"/>
                    <a:pt x="235" y="413"/>
                  </a:cubicBezTo>
                  <a:cubicBezTo>
                    <a:pt x="267" y="413"/>
                    <a:pt x="269" y="413"/>
                    <a:pt x="284" y="418"/>
                  </a:cubicBezTo>
                  <a:cubicBezTo>
                    <a:pt x="280" y="426"/>
                    <a:pt x="269" y="428"/>
                    <a:pt x="231" y="428"/>
                  </a:cubicBezTo>
                  <a:cubicBezTo>
                    <a:pt x="210" y="428"/>
                    <a:pt x="200" y="428"/>
                    <a:pt x="186" y="4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EDD6694E-C0B0-4F87-83A9-0047EB5C1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" y="2222"/>
              <a:ext cx="83" cy="79"/>
            </a:xfrm>
            <a:custGeom>
              <a:avLst/>
              <a:gdLst>
                <a:gd name="T0" fmla="*/ 45 w 370"/>
                <a:gd name="T1" fmla="*/ 295 h 353"/>
                <a:gd name="T2" fmla="*/ 39 w 370"/>
                <a:gd name="T3" fmla="*/ 326 h 353"/>
                <a:gd name="T4" fmla="*/ 61 w 370"/>
                <a:gd name="T5" fmla="*/ 352 h 353"/>
                <a:gd name="T6" fmla="*/ 84 w 370"/>
                <a:gd name="T7" fmla="*/ 337 h 353"/>
                <a:gd name="T8" fmla="*/ 94 w 370"/>
                <a:gd name="T9" fmla="*/ 287 h 353"/>
                <a:gd name="T10" fmla="*/ 108 w 370"/>
                <a:gd name="T11" fmla="*/ 217 h 353"/>
                <a:gd name="T12" fmla="*/ 118 w 370"/>
                <a:gd name="T13" fmla="*/ 164 h 353"/>
                <a:gd name="T14" fmla="*/ 143 w 370"/>
                <a:gd name="T15" fmla="*/ 94 h 353"/>
                <a:gd name="T16" fmla="*/ 235 w 370"/>
                <a:gd name="T17" fmla="*/ 21 h 353"/>
                <a:gd name="T18" fmla="*/ 269 w 370"/>
                <a:gd name="T19" fmla="*/ 76 h 353"/>
                <a:gd name="T20" fmla="*/ 235 w 370"/>
                <a:gd name="T21" fmla="*/ 243 h 353"/>
                <a:gd name="T22" fmla="*/ 224 w 370"/>
                <a:gd name="T23" fmla="*/ 287 h 353"/>
                <a:gd name="T24" fmla="*/ 282 w 370"/>
                <a:gd name="T25" fmla="*/ 352 h 353"/>
                <a:gd name="T26" fmla="*/ 369 w 370"/>
                <a:gd name="T27" fmla="*/ 232 h 353"/>
                <a:gd name="T28" fmla="*/ 359 w 370"/>
                <a:gd name="T29" fmla="*/ 219 h 353"/>
                <a:gd name="T30" fmla="*/ 347 w 370"/>
                <a:gd name="T31" fmla="*/ 235 h 353"/>
                <a:gd name="T32" fmla="*/ 284 w 370"/>
                <a:gd name="T33" fmla="*/ 332 h 353"/>
                <a:gd name="T34" fmla="*/ 269 w 370"/>
                <a:gd name="T35" fmla="*/ 303 h 353"/>
                <a:gd name="T36" fmla="*/ 284 w 370"/>
                <a:gd name="T37" fmla="*/ 240 h 353"/>
                <a:gd name="T38" fmla="*/ 316 w 370"/>
                <a:gd name="T39" fmla="*/ 89 h 353"/>
                <a:gd name="T40" fmla="*/ 237 w 370"/>
                <a:gd name="T41" fmla="*/ 0 h 353"/>
                <a:gd name="T42" fmla="*/ 135 w 370"/>
                <a:gd name="T43" fmla="*/ 70 h 353"/>
                <a:gd name="T44" fmla="*/ 71 w 370"/>
                <a:gd name="T45" fmla="*/ 0 h 353"/>
                <a:gd name="T46" fmla="*/ 22 w 370"/>
                <a:gd name="T47" fmla="*/ 44 h 353"/>
                <a:gd name="T48" fmla="*/ 0 w 370"/>
                <a:gd name="T49" fmla="*/ 120 h 353"/>
                <a:gd name="T50" fmla="*/ 10 w 370"/>
                <a:gd name="T51" fmla="*/ 128 h 353"/>
                <a:gd name="T52" fmla="*/ 24 w 370"/>
                <a:gd name="T53" fmla="*/ 107 h 353"/>
                <a:gd name="T54" fmla="*/ 69 w 370"/>
                <a:gd name="T55" fmla="*/ 21 h 353"/>
                <a:gd name="T56" fmla="*/ 88 w 370"/>
                <a:gd name="T57" fmla="*/ 60 h 353"/>
                <a:gd name="T58" fmla="*/ 78 w 370"/>
                <a:gd name="T59" fmla="*/ 125 h 353"/>
                <a:gd name="T60" fmla="*/ 63 w 370"/>
                <a:gd name="T61" fmla="*/ 196 h 353"/>
                <a:gd name="T62" fmla="*/ 45 w 370"/>
                <a:gd name="T63" fmla="*/ 29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0" h="353">
                  <a:moveTo>
                    <a:pt x="45" y="295"/>
                  </a:moveTo>
                  <a:cubicBezTo>
                    <a:pt x="45" y="305"/>
                    <a:pt x="39" y="324"/>
                    <a:pt x="39" y="326"/>
                  </a:cubicBezTo>
                  <a:cubicBezTo>
                    <a:pt x="39" y="347"/>
                    <a:pt x="51" y="352"/>
                    <a:pt x="61" y="352"/>
                  </a:cubicBezTo>
                  <a:cubicBezTo>
                    <a:pt x="71" y="352"/>
                    <a:pt x="82" y="342"/>
                    <a:pt x="84" y="337"/>
                  </a:cubicBezTo>
                  <a:cubicBezTo>
                    <a:pt x="86" y="326"/>
                    <a:pt x="94" y="303"/>
                    <a:pt x="94" y="287"/>
                  </a:cubicBezTo>
                  <a:cubicBezTo>
                    <a:pt x="98" y="274"/>
                    <a:pt x="102" y="235"/>
                    <a:pt x="108" y="217"/>
                  </a:cubicBezTo>
                  <a:cubicBezTo>
                    <a:pt x="112" y="198"/>
                    <a:pt x="114" y="183"/>
                    <a:pt x="118" y="164"/>
                  </a:cubicBezTo>
                  <a:cubicBezTo>
                    <a:pt x="124" y="133"/>
                    <a:pt x="124" y="125"/>
                    <a:pt x="143" y="94"/>
                  </a:cubicBezTo>
                  <a:cubicBezTo>
                    <a:pt x="161" y="63"/>
                    <a:pt x="188" y="21"/>
                    <a:pt x="235" y="21"/>
                  </a:cubicBezTo>
                  <a:cubicBezTo>
                    <a:pt x="269" y="21"/>
                    <a:pt x="269" y="60"/>
                    <a:pt x="269" y="76"/>
                  </a:cubicBezTo>
                  <a:cubicBezTo>
                    <a:pt x="269" y="123"/>
                    <a:pt x="245" y="209"/>
                    <a:pt x="235" y="243"/>
                  </a:cubicBezTo>
                  <a:cubicBezTo>
                    <a:pt x="229" y="264"/>
                    <a:pt x="224" y="274"/>
                    <a:pt x="224" y="287"/>
                  </a:cubicBezTo>
                  <a:cubicBezTo>
                    <a:pt x="224" y="324"/>
                    <a:pt x="253" y="352"/>
                    <a:pt x="282" y="352"/>
                  </a:cubicBezTo>
                  <a:cubicBezTo>
                    <a:pt x="343" y="352"/>
                    <a:pt x="369" y="245"/>
                    <a:pt x="369" y="232"/>
                  </a:cubicBezTo>
                  <a:cubicBezTo>
                    <a:pt x="369" y="219"/>
                    <a:pt x="363" y="219"/>
                    <a:pt x="359" y="219"/>
                  </a:cubicBezTo>
                  <a:cubicBezTo>
                    <a:pt x="353" y="219"/>
                    <a:pt x="351" y="227"/>
                    <a:pt x="347" y="235"/>
                  </a:cubicBezTo>
                  <a:cubicBezTo>
                    <a:pt x="335" y="300"/>
                    <a:pt x="308" y="332"/>
                    <a:pt x="284" y="332"/>
                  </a:cubicBezTo>
                  <a:cubicBezTo>
                    <a:pt x="271" y="332"/>
                    <a:pt x="269" y="321"/>
                    <a:pt x="269" y="303"/>
                  </a:cubicBezTo>
                  <a:cubicBezTo>
                    <a:pt x="269" y="287"/>
                    <a:pt x="271" y="274"/>
                    <a:pt x="284" y="240"/>
                  </a:cubicBezTo>
                  <a:cubicBezTo>
                    <a:pt x="290" y="214"/>
                    <a:pt x="316" y="133"/>
                    <a:pt x="316" y="89"/>
                  </a:cubicBezTo>
                  <a:cubicBezTo>
                    <a:pt x="316" y="13"/>
                    <a:pt x="269" y="0"/>
                    <a:pt x="237" y="0"/>
                  </a:cubicBezTo>
                  <a:cubicBezTo>
                    <a:pt x="186" y="0"/>
                    <a:pt x="151" y="42"/>
                    <a:pt x="135" y="70"/>
                  </a:cubicBezTo>
                  <a:cubicBezTo>
                    <a:pt x="131" y="18"/>
                    <a:pt x="94" y="0"/>
                    <a:pt x="71" y="0"/>
                  </a:cubicBezTo>
                  <a:cubicBezTo>
                    <a:pt x="45" y="0"/>
                    <a:pt x="29" y="26"/>
                    <a:pt x="22" y="44"/>
                  </a:cubicBezTo>
                  <a:cubicBezTo>
                    <a:pt x="8" y="70"/>
                    <a:pt x="0" y="117"/>
                    <a:pt x="0" y="120"/>
                  </a:cubicBezTo>
                  <a:cubicBezTo>
                    <a:pt x="0" y="128"/>
                    <a:pt x="8" y="128"/>
                    <a:pt x="10" y="128"/>
                  </a:cubicBezTo>
                  <a:cubicBezTo>
                    <a:pt x="20" y="128"/>
                    <a:pt x="20" y="125"/>
                    <a:pt x="24" y="107"/>
                  </a:cubicBezTo>
                  <a:cubicBezTo>
                    <a:pt x="35" y="60"/>
                    <a:pt x="45" y="21"/>
                    <a:pt x="69" y="21"/>
                  </a:cubicBezTo>
                  <a:cubicBezTo>
                    <a:pt x="84" y="21"/>
                    <a:pt x="88" y="37"/>
                    <a:pt x="88" y="60"/>
                  </a:cubicBezTo>
                  <a:cubicBezTo>
                    <a:pt x="88" y="76"/>
                    <a:pt x="84" y="104"/>
                    <a:pt x="78" y="125"/>
                  </a:cubicBezTo>
                  <a:cubicBezTo>
                    <a:pt x="73" y="144"/>
                    <a:pt x="69" y="180"/>
                    <a:pt x="63" y="196"/>
                  </a:cubicBezTo>
                  <a:lnTo>
                    <a:pt x="45" y="2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8" name="Line 58">
            <a:extLst>
              <a:ext uri="{FF2B5EF4-FFF2-40B4-BE49-F238E27FC236}">
                <a16:creationId xmlns:a16="http://schemas.microsoft.com/office/drawing/2014/main" id="{41E162C1-D5AE-49A0-A8EA-1F46A86035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8831" y="4404566"/>
            <a:ext cx="434975" cy="3952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Speech Bubble: Rectangle 68">
                <a:extLst>
                  <a:ext uri="{FF2B5EF4-FFF2-40B4-BE49-F238E27FC236}">
                    <a16:creationId xmlns:a16="http://schemas.microsoft.com/office/drawing/2014/main" id="{457162E1-2AA2-40BB-A555-527461DE9475}"/>
                  </a:ext>
                </a:extLst>
              </p:cNvPr>
              <p:cNvSpPr/>
              <p:nvPr/>
            </p:nvSpPr>
            <p:spPr>
              <a:xfrm>
                <a:off x="514159" y="5559166"/>
                <a:ext cx="2949356" cy="884531"/>
              </a:xfrm>
              <a:prstGeom prst="wedgeRectCallout">
                <a:avLst>
                  <a:gd name="adj1" fmla="val 40754"/>
                  <a:gd name="adj2" fmla="val -7083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Learn a ball of smallest possible radius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centered</a:t>
                </a:r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at location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that encloses all positive examples (may allow some positives to “slack off” and fall outside)</a:t>
                </a:r>
                <a:endParaRPr lang="en-IN" sz="14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9" name="Speech Bubble: Rectangle 68">
                <a:extLst>
                  <a:ext uri="{FF2B5EF4-FFF2-40B4-BE49-F238E27FC236}">
                    <a16:creationId xmlns:a16="http://schemas.microsoft.com/office/drawing/2014/main" id="{457162E1-2AA2-40BB-A555-527461DE9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59" y="5559166"/>
                <a:ext cx="2949356" cy="884531"/>
              </a:xfrm>
              <a:prstGeom prst="wedgeRectCallout">
                <a:avLst>
                  <a:gd name="adj1" fmla="val 40754"/>
                  <a:gd name="adj2" fmla="val -70830"/>
                </a:avLst>
              </a:prstGeom>
              <a:blipFill>
                <a:blip r:embed="rId3"/>
                <a:stretch>
                  <a:fillRect l="-411" b="-722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1DD68D1-8046-43AC-80CE-ACBFE5F0B072}"/>
              </a:ext>
            </a:extLst>
          </p:cNvPr>
          <p:cNvSpPr txBox="1"/>
          <p:nvPr/>
        </p:nvSpPr>
        <p:spPr>
          <a:xfrm>
            <a:off x="1065026" y="1895344"/>
            <a:ext cx="4041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“Support Vector Data Description” (SVDD)</a:t>
            </a:r>
          </a:p>
          <a:p>
            <a:r>
              <a:rPr lang="en-IN" dirty="0">
                <a:latin typeface="Abadi Extra Light" panose="020B0204020104020204" pitchFamily="34" charset="0"/>
              </a:rPr>
              <a:t>             [Tax and </a:t>
            </a:r>
            <a:r>
              <a:rPr lang="en-IN" dirty="0" err="1">
                <a:latin typeface="Abadi Extra Light" panose="020B0204020104020204" pitchFamily="34" charset="0"/>
              </a:rPr>
              <a:t>Duin</a:t>
            </a:r>
            <a:r>
              <a:rPr lang="en-IN" dirty="0">
                <a:latin typeface="Abadi Extra Light" panose="020B0204020104020204" pitchFamily="34" charset="0"/>
              </a:rPr>
              <a:t>, 2004]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8F3FB2-3612-41CF-A75A-AC277A37CB60}"/>
              </a:ext>
            </a:extLst>
          </p:cNvPr>
          <p:cNvSpPr txBox="1"/>
          <p:nvPr/>
        </p:nvSpPr>
        <p:spPr>
          <a:xfrm>
            <a:off x="7125406" y="1646066"/>
            <a:ext cx="2826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“One-Class SVM” (OC-SVM)</a:t>
            </a:r>
          </a:p>
          <a:p>
            <a:r>
              <a:rPr lang="en-IN" dirty="0">
                <a:latin typeface="Abadi Extra Light" panose="020B0204020104020204" pitchFamily="34" charset="0"/>
              </a:rPr>
              <a:t>   [</a:t>
            </a:r>
            <a:r>
              <a:rPr lang="en-IN" dirty="0" err="1">
                <a:latin typeface="Abadi Extra Light" panose="020B0204020104020204" pitchFamily="34" charset="0"/>
              </a:rPr>
              <a:t>Schölkopf</a:t>
            </a:r>
            <a:r>
              <a:rPr lang="en-IN" dirty="0">
                <a:latin typeface="Abadi Extra Light" panose="020B0204020104020204" pitchFamily="34" charset="0"/>
              </a:rPr>
              <a:t> et al., 2001] </a:t>
            </a:r>
          </a:p>
        </p:txBody>
      </p:sp>
      <p:sp>
        <p:nvSpPr>
          <p:cNvPr id="71" name="Speech Bubble: Rectangle 70">
            <a:extLst>
              <a:ext uri="{FF2B5EF4-FFF2-40B4-BE49-F238E27FC236}">
                <a16:creationId xmlns:a16="http://schemas.microsoft.com/office/drawing/2014/main" id="{E3354A70-BA21-4B4B-804A-A785849A1CDD}"/>
              </a:ext>
            </a:extLst>
          </p:cNvPr>
          <p:cNvSpPr/>
          <p:nvPr/>
        </p:nvSpPr>
        <p:spPr>
          <a:xfrm>
            <a:off x="3881431" y="5528420"/>
            <a:ext cx="2449512" cy="676371"/>
          </a:xfrm>
          <a:prstGeom prst="wedgeRectCallout">
            <a:avLst>
              <a:gd name="adj1" fmla="val 41972"/>
              <a:gd name="adj2" fmla="val 6829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Pretend that origin represents all the negative examples (note: we aren’t given any of those)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2" name="Speech Bubble: Rectangle 71">
            <a:extLst>
              <a:ext uri="{FF2B5EF4-FFF2-40B4-BE49-F238E27FC236}">
                <a16:creationId xmlns:a16="http://schemas.microsoft.com/office/drawing/2014/main" id="{C5D2FCEB-91F1-4FF1-97A9-A269BA534148}"/>
              </a:ext>
            </a:extLst>
          </p:cNvPr>
          <p:cNvSpPr/>
          <p:nvPr/>
        </p:nvSpPr>
        <p:spPr>
          <a:xfrm>
            <a:off x="8336938" y="4789180"/>
            <a:ext cx="1739303" cy="464506"/>
          </a:xfrm>
          <a:prstGeom prst="wedgeRectCallout">
            <a:avLst>
              <a:gd name="adj1" fmla="val -82347"/>
              <a:gd name="adj2" fmla="val -98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Allow some slack for the positive examples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3" name="Speech Bubble: Rectangle 72">
            <a:extLst>
              <a:ext uri="{FF2B5EF4-FFF2-40B4-BE49-F238E27FC236}">
                <a16:creationId xmlns:a16="http://schemas.microsoft.com/office/drawing/2014/main" id="{1308D5C5-D81A-41AA-A243-F736DB08C609}"/>
              </a:ext>
            </a:extLst>
          </p:cNvPr>
          <p:cNvSpPr/>
          <p:nvPr/>
        </p:nvSpPr>
        <p:spPr>
          <a:xfrm>
            <a:off x="9595326" y="6061916"/>
            <a:ext cx="1553643" cy="301170"/>
          </a:xfrm>
          <a:prstGeom prst="wedgeRectCallout">
            <a:avLst>
              <a:gd name="adj1" fmla="val -82347"/>
              <a:gd name="adj2" fmla="val -98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Decision boundary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4" name="Speech Bubble: Rectangle 73">
            <a:extLst>
              <a:ext uri="{FF2B5EF4-FFF2-40B4-BE49-F238E27FC236}">
                <a16:creationId xmlns:a16="http://schemas.microsoft.com/office/drawing/2014/main" id="{66AFC6BA-25C2-4870-B51D-5113381BD41D}"/>
              </a:ext>
            </a:extLst>
          </p:cNvPr>
          <p:cNvSpPr/>
          <p:nvPr/>
        </p:nvSpPr>
        <p:spPr>
          <a:xfrm>
            <a:off x="9782554" y="5433194"/>
            <a:ext cx="1978875" cy="429152"/>
          </a:xfrm>
          <a:prstGeom prst="wedgeRectCallout">
            <a:avLst>
              <a:gd name="adj1" fmla="val -81499"/>
              <a:gd name="adj2" fmla="val -202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Supporting hyperplane (as in binary SVM)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47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638"/>
    </mc:Choice>
    <mc:Fallback xmlns="">
      <p:transition spd="slow" advTm="2716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3" grpId="0" animBg="1"/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3" grpId="0" animBg="1"/>
      <p:bldP spid="68" grpId="0" animBg="1"/>
      <p:bldP spid="69" grpId="0" animBg="1"/>
      <p:bldP spid="5" grpId="0"/>
      <p:bldP spid="70" grpId="0"/>
      <p:bldP spid="71" grpId="0" animBg="1"/>
      <p:bldP spid="72" grpId="0" animBg="1"/>
      <p:bldP spid="73" grpId="0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One-class Classification via SVM-type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10" name="Oval 1">
            <a:extLst>
              <a:ext uri="{FF2B5EF4-FFF2-40B4-BE49-F238E27FC236}">
                <a16:creationId xmlns:a16="http://schemas.microsoft.com/office/drawing/2014/main" id="{03989CEE-2424-44C0-8B2E-A14429013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538" y="2733515"/>
            <a:ext cx="2627313" cy="2627312"/>
          </a:xfrm>
          <a:prstGeom prst="ellipse">
            <a:avLst/>
          </a:prstGeom>
          <a:solidFill>
            <a:srgbClr val="729FCF">
              <a:alpha val="999"/>
            </a:srgbClr>
          </a:solidFill>
          <a:ln w="3816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174FDB03-94B5-4039-8DA0-3F8EF5BEB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501" y="3992402"/>
            <a:ext cx="215900" cy="215900"/>
          </a:xfrm>
          <a:prstGeom prst="ellipse">
            <a:avLst/>
          </a:prstGeom>
          <a:solidFill>
            <a:srgbClr val="00000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30507976-19F3-482D-AA00-656EF06F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776" y="327326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CE33A539-E0D8-4BCF-9420-26034FAE1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8576" y="2768440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5A5D6C41-5176-496C-81B8-BC1001EAC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463" y="402891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2F1F5F60-CF70-49D2-B001-812B6847C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288" y="478456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25CB8A72-5F1F-4636-BE59-ADAA2CF19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163" y="381301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845C18A0-66F0-4BEB-BCB5-7E82BE459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351" y="413686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46193434-A33E-4997-B566-C8083D2E5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663" y="402891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AutoShape 12">
            <a:extLst>
              <a:ext uri="{FF2B5EF4-FFF2-40B4-BE49-F238E27FC236}">
                <a16:creationId xmlns:a16="http://schemas.microsoft.com/office/drawing/2014/main" id="{544D0991-8E8A-49FD-8B5B-EA00ECEE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426" y="4821077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AutoShape 13">
            <a:extLst>
              <a:ext uri="{FF2B5EF4-FFF2-40B4-BE49-F238E27FC236}">
                <a16:creationId xmlns:a16="http://schemas.microsoft.com/office/drawing/2014/main" id="{F2959B1B-4ED8-4544-BFFE-1646D5623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738" y="467661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AutoShape 14">
            <a:extLst>
              <a:ext uri="{FF2B5EF4-FFF2-40B4-BE49-F238E27FC236}">
                <a16:creationId xmlns:a16="http://schemas.microsoft.com/office/drawing/2014/main" id="{8399E492-49A0-47B0-8F70-9D3EE464B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788" y="2912902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AutoShape 15">
            <a:extLst>
              <a:ext uri="{FF2B5EF4-FFF2-40B4-BE49-F238E27FC236}">
                <a16:creationId xmlns:a16="http://schemas.microsoft.com/office/drawing/2014/main" id="{0419EAD7-511B-4FED-B272-E9840E3A0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201" y="3525677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C672A508-F6C5-4741-AE64-1A27F9D11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451" y="3417727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AutoShape 17">
            <a:extLst>
              <a:ext uri="{FF2B5EF4-FFF2-40B4-BE49-F238E27FC236}">
                <a16:creationId xmlns:a16="http://schemas.microsoft.com/office/drawing/2014/main" id="{D0295FFB-4E61-41AB-9CA6-5187C0C6B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651" y="4424202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18">
            <a:extLst>
              <a:ext uri="{FF2B5EF4-FFF2-40B4-BE49-F238E27FC236}">
                <a16:creationId xmlns:a16="http://schemas.microsoft.com/office/drawing/2014/main" id="{A20DA415-F6B3-4E65-9F0D-2EFEC005BB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29651" y="2874802"/>
            <a:ext cx="650875" cy="11191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7" name="Group 19">
            <a:extLst>
              <a:ext uri="{FF2B5EF4-FFF2-40B4-BE49-F238E27FC236}">
                <a16:creationId xmlns:a16="http://schemas.microsoft.com/office/drawing/2014/main" id="{5E1E3BB5-5351-4740-933B-8C11F4880018}"/>
              </a:ext>
            </a:extLst>
          </p:cNvPr>
          <p:cNvGrpSpPr>
            <a:grpSpLocks/>
          </p:cNvGrpSpPr>
          <p:nvPr/>
        </p:nvGrpSpPr>
        <p:grpSpPr bwMode="auto">
          <a:xfrm>
            <a:off x="2416988" y="4105115"/>
            <a:ext cx="252413" cy="282575"/>
            <a:chOff x="1178" y="2293"/>
            <a:chExt cx="159" cy="178"/>
          </a:xfrm>
        </p:grpSpPr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05870AE-C4E5-49C4-B5E1-1A16C87D0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" y="2296"/>
              <a:ext cx="159" cy="172"/>
            </a:xfrm>
            <a:custGeom>
              <a:avLst/>
              <a:gdLst>
                <a:gd name="T0" fmla="*/ 354 w 706"/>
                <a:gd name="T1" fmla="*/ 760 h 761"/>
                <a:gd name="T2" fmla="*/ 0 w 706"/>
                <a:gd name="T3" fmla="*/ 760 h 761"/>
                <a:gd name="T4" fmla="*/ 0 w 706"/>
                <a:gd name="T5" fmla="*/ 0 h 761"/>
                <a:gd name="T6" fmla="*/ 705 w 706"/>
                <a:gd name="T7" fmla="*/ 0 h 761"/>
                <a:gd name="T8" fmla="*/ 705 w 706"/>
                <a:gd name="T9" fmla="*/ 760 h 761"/>
                <a:gd name="T10" fmla="*/ 354 w 706"/>
                <a:gd name="T11" fmla="*/ 76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6" h="761">
                  <a:moveTo>
                    <a:pt x="354" y="760"/>
                  </a:moveTo>
                  <a:lnTo>
                    <a:pt x="0" y="760"/>
                  </a:lnTo>
                  <a:lnTo>
                    <a:pt x="0" y="0"/>
                  </a:lnTo>
                  <a:lnTo>
                    <a:pt x="705" y="0"/>
                  </a:lnTo>
                  <a:lnTo>
                    <a:pt x="705" y="760"/>
                  </a:lnTo>
                  <a:lnTo>
                    <a:pt x="354" y="76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D6D2943A-0831-4C1D-8B2F-597EEEAF8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" y="2293"/>
              <a:ext cx="144" cy="178"/>
            </a:xfrm>
            <a:custGeom>
              <a:avLst/>
              <a:gdLst>
                <a:gd name="T0" fmla="*/ 529 w 639"/>
                <a:gd name="T1" fmla="*/ 97 h 790"/>
                <a:gd name="T2" fmla="*/ 456 w 639"/>
                <a:gd name="T3" fmla="*/ 214 h 790"/>
                <a:gd name="T4" fmla="*/ 526 w 639"/>
                <a:gd name="T5" fmla="*/ 292 h 790"/>
                <a:gd name="T6" fmla="*/ 623 w 639"/>
                <a:gd name="T7" fmla="*/ 161 h 790"/>
                <a:gd name="T8" fmla="*/ 432 w 639"/>
                <a:gd name="T9" fmla="*/ 0 h 790"/>
                <a:gd name="T10" fmla="*/ 0 w 639"/>
                <a:gd name="T11" fmla="*/ 492 h 790"/>
                <a:gd name="T12" fmla="*/ 292 w 639"/>
                <a:gd name="T13" fmla="*/ 789 h 790"/>
                <a:gd name="T14" fmla="*/ 506 w 639"/>
                <a:gd name="T15" fmla="*/ 745 h 790"/>
                <a:gd name="T16" fmla="*/ 638 w 639"/>
                <a:gd name="T17" fmla="*/ 618 h 790"/>
                <a:gd name="T18" fmla="*/ 603 w 639"/>
                <a:gd name="T19" fmla="*/ 570 h 790"/>
                <a:gd name="T20" fmla="*/ 588 w 639"/>
                <a:gd name="T21" fmla="*/ 589 h 790"/>
                <a:gd name="T22" fmla="*/ 292 w 639"/>
                <a:gd name="T23" fmla="*/ 726 h 790"/>
                <a:gd name="T24" fmla="*/ 160 w 639"/>
                <a:gd name="T25" fmla="*/ 570 h 790"/>
                <a:gd name="T26" fmla="*/ 234 w 639"/>
                <a:gd name="T27" fmla="*/ 209 h 790"/>
                <a:gd name="T28" fmla="*/ 432 w 639"/>
                <a:gd name="T29" fmla="*/ 63 h 790"/>
                <a:gd name="T30" fmla="*/ 529 w 639"/>
                <a:gd name="T31" fmla="*/ 97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9" h="790">
                  <a:moveTo>
                    <a:pt x="529" y="97"/>
                  </a:moveTo>
                  <a:cubicBezTo>
                    <a:pt x="459" y="127"/>
                    <a:pt x="456" y="209"/>
                    <a:pt x="456" y="214"/>
                  </a:cubicBezTo>
                  <a:cubicBezTo>
                    <a:pt x="456" y="239"/>
                    <a:pt x="467" y="292"/>
                    <a:pt x="526" y="292"/>
                  </a:cubicBezTo>
                  <a:cubicBezTo>
                    <a:pt x="584" y="292"/>
                    <a:pt x="623" y="229"/>
                    <a:pt x="623" y="161"/>
                  </a:cubicBezTo>
                  <a:cubicBezTo>
                    <a:pt x="623" y="68"/>
                    <a:pt x="553" y="0"/>
                    <a:pt x="432" y="0"/>
                  </a:cubicBezTo>
                  <a:cubicBezTo>
                    <a:pt x="152" y="0"/>
                    <a:pt x="0" y="268"/>
                    <a:pt x="0" y="492"/>
                  </a:cubicBezTo>
                  <a:cubicBezTo>
                    <a:pt x="0" y="643"/>
                    <a:pt x="78" y="789"/>
                    <a:pt x="292" y="789"/>
                  </a:cubicBezTo>
                  <a:cubicBezTo>
                    <a:pt x="327" y="789"/>
                    <a:pt x="424" y="789"/>
                    <a:pt x="506" y="745"/>
                  </a:cubicBezTo>
                  <a:cubicBezTo>
                    <a:pt x="588" y="706"/>
                    <a:pt x="638" y="638"/>
                    <a:pt x="638" y="618"/>
                  </a:cubicBezTo>
                  <a:cubicBezTo>
                    <a:pt x="638" y="604"/>
                    <a:pt x="619" y="570"/>
                    <a:pt x="603" y="570"/>
                  </a:cubicBezTo>
                  <a:cubicBezTo>
                    <a:pt x="600" y="570"/>
                    <a:pt x="596" y="579"/>
                    <a:pt x="588" y="589"/>
                  </a:cubicBezTo>
                  <a:cubicBezTo>
                    <a:pt x="510" y="687"/>
                    <a:pt x="401" y="726"/>
                    <a:pt x="292" y="726"/>
                  </a:cubicBezTo>
                  <a:cubicBezTo>
                    <a:pt x="202" y="726"/>
                    <a:pt x="160" y="672"/>
                    <a:pt x="160" y="570"/>
                  </a:cubicBezTo>
                  <a:cubicBezTo>
                    <a:pt x="160" y="511"/>
                    <a:pt x="195" y="297"/>
                    <a:pt x="234" y="209"/>
                  </a:cubicBezTo>
                  <a:cubicBezTo>
                    <a:pt x="288" y="93"/>
                    <a:pt x="374" y="63"/>
                    <a:pt x="432" y="63"/>
                  </a:cubicBezTo>
                  <a:cubicBezTo>
                    <a:pt x="448" y="63"/>
                    <a:pt x="494" y="63"/>
                    <a:pt x="529" y="9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" name="Group 22">
            <a:extLst>
              <a:ext uri="{FF2B5EF4-FFF2-40B4-BE49-F238E27FC236}">
                <a16:creationId xmlns:a16="http://schemas.microsoft.com/office/drawing/2014/main" id="{9477560F-07F6-4670-84C6-6F3B3D32B04D}"/>
              </a:ext>
            </a:extLst>
          </p:cNvPr>
          <p:cNvGrpSpPr>
            <a:grpSpLocks/>
          </p:cNvGrpSpPr>
          <p:nvPr/>
        </p:nvGrpSpPr>
        <p:grpSpPr bwMode="auto">
          <a:xfrm>
            <a:off x="2491601" y="3236752"/>
            <a:ext cx="300037" cy="284163"/>
            <a:chOff x="1225" y="1746"/>
            <a:chExt cx="189" cy="179"/>
          </a:xfrm>
        </p:grpSpPr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C59E0D5-92B6-447E-BC0B-314D9BD6C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1747"/>
              <a:ext cx="189" cy="172"/>
            </a:xfrm>
            <a:custGeom>
              <a:avLst/>
              <a:gdLst>
                <a:gd name="T0" fmla="*/ 418 w 839"/>
                <a:gd name="T1" fmla="*/ 763 h 764"/>
                <a:gd name="T2" fmla="*/ 0 w 839"/>
                <a:gd name="T3" fmla="*/ 763 h 764"/>
                <a:gd name="T4" fmla="*/ 0 w 839"/>
                <a:gd name="T5" fmla="*/ 0 h 764"/>
                <a:gd name="T6" fmla="*/ 838 w 839"/>
                <a:gd name="T7" fmla="*/ 0 h 764"/>
                <a:gd name="T8" fmla="*/ 838 w 839"/>
                <a:gd name="T9" fmla="*/ 763 h 764"/>
                <a:gd name="T10" fmla="*/ 418 w 839"/>
                <a:gd name="T11" fmla="*/ 763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9" h="764">
                  <a:moveTo>
                    <a:pt x="418" y="763"/>
                  </a:moveTo>
                  <a:lnTo>
                    <a:pt x="0" y="763"/>
                  </a:lnTo>
                  <a:lnTo>
                    <a:pt x="0" y="0"/>
                  </a:lnTo>
                  <a:lnTo>
                    <a:pt x="838" y="0"/>
                  </a:lnTo>
                  <a:lnTo>
                    <a:pt x="838" y="763"/>
                  </a:lnTo>
                  <a:lnTo>
                    <a:pt x="418" y="76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C30E5A43-CFB4-4C6A-8D02-5CC06457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1746"/>
              <a:ext cx="176" cy="179"/>
            </a:xfrm>
            <a:custGeom>
              <a:avLst/>
              <a:gdLst>
                <a:gd name="T0" fmla="*/ 366 w 782"/>
                <a:gd name="T1" fmla="*/ 77 h 793"/>
                <a:gd name="T2" fmla="*/ 397 w 782"/>
                <a:gd name="T3" fmla="*/ 34 h 793"/>
                <a:gd name="T4" fmla="*/ 462 w 782"/>
                <a:gd name="T5" fmla="*/ 34 h 793"/>
                <a:gd name="T6" fmla="*/ 663 w 782"/>
                <a:gd name="T7" fmla="*/ 145 h 793"/>
                <a:gd name="T8" fmla="*/ 601 w 782"/>
                <a:gd name="T9" fmla="*/ 306 h 793"/>
                <a:gd name="T10" fmla="*/ 418 w 782"/>
                <a:gd name="T11" fmla="*/ 370 h 793"/>
                <a:gd name="T12" fmla="*/ 294 w 782"/>
                <a:gd name="T13" fmla="*/ 370 h 793"/>
                <a:gd name="T14" fmla="*/ 366 w 782"/>
                <a:gd name="T15" fmla="*/ 77 h 793"/>
                <a:gd name="T16" fmla="*/ 523 w 782"/>
                <a:gd name="T17" fmla="*/ 385 h 793"/>
                <a:gd name="T18" fmla="*/ 766 w 782"/>
                <a:gd name="T19" fmla="*/ 169 h 793"/>
                <a:gd name="T20" fmla="*/ 521 w 782"/>
                <a:gd name="T21" fmla="*/ 0 h 793"/>
                <a:gd name="T22" fmla="*/ 211 w 782"/>
                <a:gd name="T23" fmla="*/ 0 h 793"/>
                <a:gd name="T24" fmla="*/ 180 w 782"/>
                <a:gd name="T25" fmla="*/ 21 h 793"/>
                <a:gd name="T26" fmla="*/ 209 w 782"/>
                <a:gd name="T27" fmla="*/ 34 h 793"/>
                <a:gd name="T28" fmla="*/ 250 w 782"/>
                <a:gd name="T29" fmla="*/ 37 h 793"/>
                <a:gd name="T30" fmla="*/ 281 w 782"/>
                <a:gd name="T31" fmla="*/ 58 h 793"/>
                <a:gd name="T32" fmla="*/ 276 w 782"/>
                <a:gd name="T33" fmla="*/ 77 h 793"/>
                <a:gd name="T34" fmla="*/ 132 w 782"/>
                <a:gd name="T35" fmla="*/ 681 h 793"/>
                <a:gd name="T36" fmla="*/ 31 w 782"/>
                <a:gd name="T37" fmla="*/ 731 h 793"/>
                <a:gd name="T38" fmla="*/ 0 w 782"/>
                <a:gd name="T39" fmla="*/ 755 h 793"/>
                <a:gd name="T40" fmla="*/ 15 w 782"/>
                <a:gd name="T41" fmla="*/ 768 h 793"/>
                <a:gd name="T42" fmla="*/ 155 w 782"/>
                <a:gd name="T43" fmla="*/ 763 h 793"/>
                <a:gd name="T44" fmla="*/ 294 w 782"/>
                <a:gd name="T45" fmla="*/ 768 h 793"/>
                <a:gd name="T46" fmla="*/ 312 w 782"/>
                <a:gd name="T47" fmla="*/ 744 h 793"/>
                <a:gd name="T48" fmla="*/ 281 w 782"/>
                <a:gd name="T49" fmla="*/ 731 h 793"/>
                <a:gd name="T50" fmla="*/ 211 w 782"/>
                <a:gd name="T51" fmla="*/ 710 h 793"/>
                <a:gd name="T52" fmla="*/ 217 w 782"/>
                <a:gd name="T53" fmla="*/ 694 h 793"/>
                <a:gd name="T54" fmla="*/ 289 w 782"/>
                <a:gd name="T55" fmla="*/ 396 h 793"/>
                <a:gd name="T56" fmla="*/ 418 w 782"/>
                <a:gd name="T57" fmla="*/ 396 h 793"/>
                <a:gd name="T58" fmla="*/ 536 w 782"/>
                <a:gd name="T59" fmla="*/ 496 h 793"/>
                <a:gd name="T60" fmla="*/ 521 w 782"/>
                <a:gd name="T61" fmla="*/ 576 h 793"/>
                <a:gd name="T62" fmla="*/ 505 w 782"/>
                <a:gd name="T63" fmla="*/ 671 h 793"/>
                <a:gd name="T64" fmla="*/ 652 w 782"/>
                <a:gd name="T65" fmla="*/ 792 h 793"/>
                <a:gd name="T66" fmla="*/ 781 w 782"/>
                <a:gd name="T67" fmla="*/ 663 h 793"/>
                <a:gd name="T68" fmla="*/ 768 w 782"/>
                <a:gd name="T69" fmla="*/ 649 h 793"/>
                <a:gd name="T70" fmla="*/ 755 w 782"/>
                <a:gd name="T71" fmla="*/ 665 h 793"/>
                <a:gd name="T72" fmla="*/ 658 w 782"/>
                <a:gd name="T73" fmla="*/ 768 h 793"/>
                <a:gd name="T74" fmla="*/ 611 w 782"/>
                <a:gd name="T75" fmla="*/ 697 h 793"/>
                <a:gd name="T76" fmla="*/ 621 w 782"/>
                <a:gd name="T77" fmla="*/ 570 h 793"/>
                <a:gd name="T78" fmla="*/ 627 w 782"/>
                <a:gd name="T79" fmla="*/ 520 h 793"/>
                <a:gd name="T80" fmla="*/ 523 w 782"/>
                <a:gd name="T81" fmla="*/ 385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2" h="793">
                  <a:moveTo>
                    <a:pt x="366" y="77"/>
                  </a:moveTo>
                  <a:cubicBezTo>
                    <a:pt x="371" y="50"/>
                    <a:pt x="376" y="37"/>
                    <a:pt x="397" y="34"/>
                  </a:cubicBezTo>
                  <a:cubicBezTo>
                    <a:pt x="407" y="34"/>
                    <a:pt x="443" y="34"/>
                    <a:pt x="462" y="34"/>
                  </a:cubicBezTo>
                  <a:cubicBezTo>
                    <a:pt x="541" y="34"/>
                    <a:pt x="663" y="34"/>
                    <a:pt x="663" y="145"/>
                  </a:cubicBezTo>
                  <a:cubicBezTo>
                    <a:pt x="663" y="185"/>
                    <a:pt x="645" y="261"/>
                    <a:pt x="601" y="306"/>
                  </a:cubicBezTo>
                  <a:cubicBezTo>
                    <a:pt x="572" y="335"/>
                    <a:pt x="518" y="370"/>
                    <a:pt x="418" y="370"/>
                  </a:cubicBezTo>
                  <a:lnTo>
                    <a:pt x="294" y="370"/>
                  </a:lnTo>
                  <a:lnTo>
                    <a:pt x="366" y="77"/>
                  </a:lnTo>
                  <a:close/>
                  <a:moveTo>
                    <a:pt x="523" y="385"/>
                  </a:moveTo>
                  <a:cubicBezTo>
                    <a:pt x="632" y="359"/>
                    <a:pt x="766" y="282"/>
                    <a:pt x="766" y="169"/>
                  </a:cubicBezTo>
                  <a:cubicBezTo>
                    <a:pt x="766" y="71"/>
                    <a:pt x="668" y="0"/>
                    <a:pt x="521" y="0"/>
                  </a:cubicBezTo>
                  <a:lnTo>
                    <a:pt x="211" y="0"/>
                  </a:lnTo>
                  <a:cubicBezTo>
                    <a:pt x="188" y="0"/>
                    <a:pt x="180" y="0"/>
                    <a:pt x="180" y="21"/>
                  </a:cubicBezTo>
                  <a:cubicBezTo>
                    <a:pt x="180" y="34"/>
                    <a:pt x="188" y="34"/>
                    <a:pt x="209" y="34"/>
                  </a:cubicBezTo>
                  <a:cubicBezTo>
                    <a:pt x="211" y="34"/>
                    <a:pt x="232" y="34"/>
                    <a:pt x="250" y="37"/>
                  </a:cubicBezTo>
                  <a:cubicBezTo>
                    <a:pt x="271" y="37"/>
                    <a:pt x="281" y="42"/>
                    <a:pt x="281" y="58"/>
                  </a:cubicBezTo>
                  <a:cubicBezTo>
                    <a:pt x="281" y="58"/>
                    <a:pt x="278" y="63"/>
                    <a:pt x="276" y="77"/>
                  </a:cubicBezTo>
                  <a:lnTo>
                    <a:pt x="132" y="681"/>
                  </a:lnTo>
                  <a:cubicBezTo>
                    <a:pt x="119" y="723"/>
                    <a:pt x="119" y="731"/>
                    <a:pt x="31" y="731"/>
                  </a:cubicBezTo>
                  <a:cubicBezTo>
                    <a:pt x="10" y="731"/>
                    <a:pt x="0" y="731"/>
                    <a:pt x="0" y="755"/>
                  </a:cubicBezTo>
                  <a:cubicBezTo>
                    <a:pt x="0" y="768"/>
                    <a:pt x="13" y="768"/>
                    <a:pt x="15" y="768"/>
                  </a:cubicBezTo>
                  <a:cubicBezTo>
                    <a:pt x="46" y="768"/>
                    <a:pt x="121" y="763"/>
                    <a:pt x="155" y="763"/>
                  </a:cubicBezTo>
                  <a:cubicBezTo>
                    <a:pt x="183" y="763"/>
                    <a:pt x="260" y="768"/>
                    <a:pt x="294" y="768"/>
                  </a:cubicBezTo>
                  <a:cubicBezTo>
                    <a:pt x="302" y="768"/>
                    <a:pt x="312" y="768"/>
                    <a:pt x="312" y="744"/>
                  </a:cubicBezTo>
                  <a:cubicBezTo>
                    <a:pt x="312" y="731"/>
                    <a:pt x="307" y="731"/>
                    <a:pt x="281" y="731"/>
                  </a:cubicBezTo>
                  <a:cubicBezTo>
                    <a:pt x="245" y="731"/>
                    <a:pt x="211" y="731"/>
                    <a:pt x="211" y="710"/>
                  </a:cubicBezTo>
                  <a:cubicBezTo>
                    <a:pt x="211" y="708"/>
                    <a:pt x="214" y="700"/>
                    <a:pt x="217" y="694"/>
                  </a:cubicBezTo>
                  <a:lnTo>
                    <a:pt x="289" y="396"/>
                  </a:lnTo>
                  <a:lnTo>
                    <a:pt x="418" y="396"/>
                  </a:lnTo>
                  <a:cubicBezTo>
                    <a:pt x="518" y="396"/>
                    <a:pt x="536" y="459"/>
                    <a:pt x="536" y="496"/>
                  </a:cubicBezTo>
                  <a:cubicBezTo>
                    <a:pt x="536" y="515"/>
                    <a:pt x="531" y="552"/>
                    <a:pt x="521" y="576"/>
                  </a:cubicBezTo>
                  <a:cubicBezTo>
                    <a:pt x="516" y="607"/>
                    <a:pt x="505" y="647"/>
                    <a:pt x="505" y="671"/>
                  </a:cubicBezTo>
                  <a:cubicBezTo>
                    <a:pt x="505" y="792"/>
                    <a:pt x="637" y="792"/>
                    <a:pt x="652" y="792"/>
                  </a:cubicBezTo>
                  <a:cubicBezTo>
                    <a:pt x="745" y="792"/>
                    <a:pt x="781" y="678"/>
                    <a:pt x="781" y="663"/>
                  </a:cubicBezTo>
                  <a:cubicBezTo>
                    <a:pt x="781" y="649"/>
                    <a:pt x="768" y="649"/>
                    <a:pt x="768" y="649"/>
                  </a:cubicBezTo>
                  <a:cubicBezTo>
                    <a:pt x="755" y="649"/>
                    <a:pt x="755" y="660"/>
                    <a:pt x="755" y="665"/>
                  </a:cubicBezTo>
                  <a:cubicBezTo>
                    <a:pt x="730" y="747"/>
                    <a:pt x="683" y="768"/>
                    <a:pt x="658" y="768"/>
                  </a:cubicBezTo>
                  <a:cubicBezTo>
                    <a:pt x="616" y="768"/>
                    <a:pt x="611" y="742"/>
                    <a:pt x="611" y="697"/>
                  </a:cubicBezTo>
                  <a:cubicBezTo>
                    <a:pt x="611" y="663"/>
                    <a:pt x="616" y="607"/>
                    <a:pt x="621" y="570"/>
                  </a:cubicBezTo>
                  <a:cubicBezTo>
                    <a:pt x="624" y="557"/>
                    <a:pt x="627" y="531"/>
                    <a:pt x="627" y="520"/>
                  </a:cubicBezTo>
                  <a:cubicBezTo>
                    <a:pt x="627" y="430"/>
                    <a:pt x="554" y="399"/>
                    <a:pt x="523" y="3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3" name="AutoShape 25">
            <a:extLst>
              <a:ext uri="{FF2B5EF4-FFF2-40B4-BE49-F238E27FC236}">
                <a16:creationId xmlns:a16="http://schemas.microsoft.com/office/drawing/2014/main" id="{6F36064F-3F63-4D84-9EBA-49EA5A6F3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176" y="4965540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AutoShape 26">
            <a:extLst>
              <a:ext uri="{FF2B5EF4-FFF2-40B4-BE49-F238E27FC236}">
                <a16:creationId xmlns:a16="http://schemas.microsoft.com/office/drawing/2014/main" id="{CC6A24BD-B499-4A28-A1A6-5957628B2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909" y="4996948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AutoShape 27">
            <a:extLst>
              <a:ext uri="{FF2B5EF4-FFF2-40B4-BE49-F238E27FC236}">
                <a16:creationId xmlns:a16="http://schemas.microsoft.com/office/drawing/2014/main" id="{84BC5103-70FF-43C9-B976-98D91FD5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945" y="3285421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Line 28">
            <a:extLst>
              <a:ext uri="{FF2B5EF4-FFF2-40B4-BE49-F238E27FC236}">
                <a16:creationId xmlns:a16="http://schemas.microsoft.com/office/drawing/2014/main" id="{F3302A2B-225E-46E1-8962-7B063F6531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4001" y="4821077"/>
            <a:ext cx="290512" cy="21590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7" name="Group 29">
            <a:extLst>
              <a:ext uri="{FF2B5EF4-FFF2-40B4-BE49-F238E27FC236}">
                <a16:creationId xmlns:a16="http://schemas.microsoft.com/office/drawing/2014/main" id="{E0231B2F-4D8B-4546-BEB2-523FD614BA37}"/>
              </a:ext>
            </a:extLst>
          </p:cNvPr>
          <p:cNvGrpSpPr>
            <a:grpSpLocks/>
          </p:cNvGrpSpPr>
          <p:nvPr/>
        </p:nvGrpSpPr>
        <p:grpSpPr bwMode="auto">
          <a:xfrm>
            <a:off x="1231126" y="4533740"/>
            <a:ext cx="285750" cy="358775"/>
            <a:chOff x="431" y="2563"/>
            <a:chExt cx="180" cy="226"/>
          </a:xfrm>
        </p:grpSpPr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47D74CC-EEAE-4432-B6AA-C128A9490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564"/>
              <a:ext cx="181" cy="222"/>
            </a:xfrm>
            <a:custGeom>
              <a:avLst/>
              <a:gdLst>
                <a:gd name="T0" fmla="*/ 400 w 801"/>
                <a:gd name="T1" fmla="*/ 982 h 983"/>
                <a:gd name="T2" fmla="*/ 0 w 801"/>
                <a:gd name="T3" fmla="*/ 982 h 983"/>
                <a:gd name="T4" fmla="*/ 0 w 801"/>
                <a:gd name="T5" fmla="*/ 0 h 983"/>
                <a:gd name="T6" fmla="*/ 800 w 801"/>
                <a:gd name="T7" fmla="*/ 0 h 983"/>
                <a:gd name="T8" fmla="*/ 800 w 801"/>
                <a:gd name="T9" fmla="*/ 982 h 983"/>
                <a:gd name="T10" fmla="*/ 400 w 801"/>
                <a:gd name="T11" fmla="*/ 982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1" h="983">
                  <a:moveTo>
                    <a:pt x="400" y="982"/>
                  </a:moveTo>
                  <a:lnTo>
                    <a:pt x="0" y="982"/>
                  </a:lnTo>
                  <a:lnTo>
                    <a:pt x="0" y="0"/>
                  </a:lnTo>
                  <a:lnTo>
                    <a:pt x="800" y="0"/>
                  </a:lnTo>
                  <a:lnTo>
                    <a:pt x="800" y="982"/>
                  </a:lnTo>
                  <a:lnTo>
                    <a:pt x="400" y="98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32761D8-F7E9-460F-B465-7ECDE1BFB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2563"/>
              <a:ext cx="82" cy="226"/>
            </a:xfrm>
            <a:custGeom>
              <a:avLst/>
              <a:gdLst>
                <a:gd name="T0" fmla="*/ 112 w 368"/>
                <a:gd name="T1" fmla="*/ 433 h 1001"/>
                <a:gd name="T2" fmla="*/ 0 w 368"/>
                <a:gd name="T3" fmla="*/ 658 h 1001"/>
                <a:gd name="T4" fmla="*/ 24 w 368"/>
                <a:gd name="T5" fmla="*/ 747 h 1001"/>
                <a:gd name="T6" fmla="*/ 124 w 368"/>
                <a:gd name="T7" fmla="*/ 817 h 1001"/>
                <a:gd name="T8" fmla="*/ 231 w 368"/>
                <a:gd name="T9" fmla="*/ 869 h 1001"/>
                <a:gd name="T10" fmla="*/ 259 w 368"/>
                <a:gd name="T11" fmla="*/ 919 h 1001"/>
                <a:gd name="T12" fmla="*/ 218 w 368"/>
                <a:gd name="T13" fmla="*/ 979 h 1001"/>
                <a:gd name="T14" fmla="*/ 143 w 368"/>
                <a:gd name="T15" fmla="*/ 940 h 1001"/>
                <a:gd name="T16" fmla="*/ 133 w 368"/>
                <a:gd name="T17" fmla="*/ 935 h 1001"/>
                <a:gd name="T18" fmla="*/ 122 w 368"/>
                <a:gd name="T19" fmla="*/ 948 h 1001"/>
                <a:gd name="T20" fmla="*/ 218 w 368"/>
                <a:gd name="T21" fmla="*/ 1000 h 1001"/>
                <a:gd name="T22" fmla="*/ 308 w 368"/>
                <a:gd name="T23" fmla="*/ 883 h 1001"/>
                <a:gd name="T24" fmla="*/ 267 w 368"/>
                <a:gd name="T25" fmla="*/ 807 h 1001"/>
                <a:gd name="T26" fmla="*/ 212 w 368"/>
                <a:gd name="T27" fmla="*/ 781 h 1001"/>
                <a:gd name="T28" fmla="*/ 161 w 368"/>
                <a:gd name="T29" fmla="*/ 755 h 1001"/>
                <a:gd name="T30" fmla="*/ 110 w 368"/>
                <a:gd name="T31" fmla="*/ 726 h 1001"/>
                <a:gd name="T32" fmla="*/ 45 w 368"/>
                <a:gd name="T33" fmla="*/ 627 h 1001"/>
                <a:gd name="T34" fmla="*/ 151 w 368"/>
                <a:gd name="T35" fmla="*/ 439 h 1001"/>
                <a:gd name="T36" fmla="*/ 229 w 368"/>
                <a:gd name="T37" fmla="*/ 454 h 1001"/>
                <a:gd name="T38" fmla="*/ 308 w 368"/>
                <a:gd name="T39" fmla="*/ 418 h 1001"/>
                <a:gd name="T40" fmla="*/ 237 w 368"/>
                <a:gd name="T41" fmla="*/ 386 h 1001"/>
                <a:gd name="T42" fmla="*/ 161 w 368"/>
                <a:gd name="T43" fmla="*/ 399 h 1001"/>
                <a:gd name="T44" fmla="*/ 137 w 368"/>
                <a:gd name="T45" fmla="*/ 316 h 1001"/>
                <a:gd name="T46" fmla="*/ 233 w 368"/>
                <a:gd name="T47" fmla="*/ 125 h 1001"/>
                <a:gd name="T48" fmla="*/ 290 w 368"/>
                <a:gd name="T49" fmla="*/ 151 h 1001"/>
                <a:gd name="T50" fmla="*/ 367 w 368"/>
                <a:gd name="T51" fmla="*/ 117 h 1001"/>
                <a:gd name="T52" fmla="*/ 294 w 368"/>
                <a:gd name="T53" fmla="*/ 86 h 1001"/>
                <a:gd name="T54" fmla="*/ 241 w 368"/>
                <a:gd name="T55" fmla="*/ 94 h 1001"/>
                <a:gd name="T56" fmla="*/ 235 w 368"/>
                <a:gd name="T57" fmla="*/ 57 h 1001"/>
                <a:gd name="T58" fmla="*/ 241 w 368"/>
                <a:gd name="T59" fmla="*/ 16 h 1001"/>
                <a:gd name="T60" fmla="*/ 231 w 368"/>
                <a:gd name="T61" fmla="*/ 0 h 1001"/>
                <a:gd name="T62" fmla="*/ 212 w 368"/>
                <a:gd name="T63" fmla="*/ 57 h 1001"/>
                <a:gd name="T64" fmla="*/ 220 w 368"/>
                <a:gd name="T65" fmla="*/ 97 h 1001"/>
                <a:gd name="T66" fmla="*/ 69 w 368"/>
                <a:gd name="T67" fmla="*/ 305 h 1001"/>
                <a:gd name="T68" fmla="*/ 124 w 368"/>
                <a:gd name="T69" fmla="*/ 426 h 1001"/>
                <a:gd name="T70" fmla="*/ 112 w 368"/>
                <a:gd name="T71" fmla="*/ 433 h 1001"/>
                <a:gd name="T72" fmla="*/ 253 w 368"/>
                <a:gd name="T73" fmla="*/ 117 h 1001"/>
                <a:gd name="T74" fmla="*/ 296 w 368"/>
                <a:gd name="T75" fmla="*/ 110 h 1001"/>
                <a:gd name="T76" fmla="*/ 343 w 368"/>
                <a:gd name="T77" fmla="*/ 120 h 1001"/>
                <a:gd name="T78" fmla="*/ 290 w 368"/>
                <a:gd name="T79" fmla="*/ 125 h 1001"/>
                <a:gd name="T80" fmla="*/ 253 w 368"/>
                <a:gd name="T81" fmla="*/ 117 h 1001"/>
                <a:gd name="T82" fmla="*/ 186 w 368"/>
                <a:gd name="T83" fmla="*/ 418 h 1001"/>
                <a:gd name="T84" fmla="*/ 235 w 368"/>
                <a:gd name="T85" fmla="*/ 413 h 1001"/>
                <a:gd name="T86" fmla="*/ 284 w 368"/>
                <a:gd name="T87" fmla="*/ 418 h 1001"/>
                <a:gd name="T88" fmla="*/ 231 w 368"/>
                <a:gd name="T89" fmla="*/ 428 h 1001"/>
                <a:gd name="T90" fmla="*/ 186 w 368"/>
                <a:gd name="T91" fmla="*/ 418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" h="1001">
                  <a:moveTo>
                    <a:pt x="112" y="433"/>
                  </a:moveTo>
                  <a:cubicBezTo>
                    <a:pt x="20" y="514"/>
                    <a:pt x="0" y="616"/>
                    <a:pt x="0" y="658"/>
                  </a:cubicBezTo>
                  <a:cubicBezTo>
                    <a:pt x="0" y="710"/>
                    <a:pt x="24" y="744"/>
                    <a:pt x="24" y="747"/>
                  </a:cubicBezTo>
                  <a:cubicBezTo>
                    <a:pt x="53" y="783"/>
                    <a:pt x="61" y="786"/>
                    <a:pt x="124" y="817"/>
                  </a:cubicBezTo>
                  <a:lnTo>
                    <a:pt x="231" y="869"/>
                  </a:lnTo>
                  <a:cubicBezTo>
                    <a:pt x="243" y="877"/>
                    <a:pt x="259" y="885"/>
                    <a:pt x="259" y="919"/>
                  </a:cubicBezTo>
                  <a:cubicBezTo>
                    <a:pt x="259" y="945"/>
                    <a:pt x="245" y="979"/>
                    <a:pt x="218" y="979"/>
                  </a:cubicBezTo>
                  <a:cubicBezTo>
                    <a:pt x="182" y="979"/>
                    <a:pt x="151" y="950"/>
                    <a:pt x="143" y="940"/>
                  </a:cubicBezTo>
                  <a:cubicBezTo>
                    <a:pt x="137" y="937"/>
                    <a:pt x="135" y="935"/>
                    <a:pt x="133" y="935"/>
                  </a:cubicBezTo>
                  <a:cubicBezTo>
                    <a:pt x="124" y="935"/>
                    <a:pt x="122" y="945"/>
                    <a:pt x="122" y="948"/>
                  </a:cubicBezTo>
                  <a:cubicBezTo>
                    <a:pt x="122" y="961"/>
                    <a:pt x="171" y="1000"/>
                    <a:pt x="218" y="1000"/>
                  </a:cubicBezTo>
                  <a:cubicBezTo>
                    <a:pt x="271" y="1000"/>
                    <a:pt x="308" y="937"/>
                    <a:pt x="308" y="883"/>
                  </a:cubicBezTo>
                  <a:cubicBezTo>
                    <a:pt x="308" y="830"/>
                    <a:pt x="278" y="809"/>
                    <a:pt x="267" y="807"/>
                  </a:cubicBezTo>
                  <a:cubicBezTo>
                    <a:pt x="255" y="799"/>
                    <a:pt x="224" y="783"/>
                    <a:pt x="212" y="781"/>
                  </a:cubicBezTo>
                  <a:cubicBezTo>
                    <a:pt x="196" y="768"/>
                    <a:pt x="180" y="762"/>
                    <a:pt x="161" y="755"/>
                  </a:cubicBezTo>
                  <a:lnTo>
                    <a:pt x="110" y="726"/>
                  </a:lnTo>
                  <a:cubicBezTo>
                    <a:pt x="71" y="705"/>
                    <a:pt x="45" y="674"/>
                    <a:pt x="45" y="627"/>
                  </a:cubicBezTo>
                  <a:cubicBezTo>
                    <a:pt x="45" y="582"/>
                    <a:pt x="78" y="486"/>
                    <a:pt x="151" y="439"/>
                  </a:cubicBezTo>
                  <a:cubicBezTo>
                    <a:pt x="182" y="454"/>
                    <a:pt x="208" y="454"/>
                    <a:pt x="229" y="454"/>
                  </a:cubicBezTo>
                  <a:cubicBezTo>
                    <a:pt x="253" y="454"/>
                    <a:pt x="308" y="454"/>
                    <a:pt x="308" y="418"/>
                  </a:cubicBezTo>
                  <a:cubicBezTo>
                    <a:pt x="308" y="389"/>
                    <a:pt x="269" y="386"/>
                    <a:pt x="237" y="386"/>
                  </a:cubicBezTo>
                  <a:cubicBezTo>
                    <a:pt x="220" y="386"/>
                    <a:pt x="196" y="386"/>
                    <a:pt x="161" y="399"/>
                  </a:cubicBezTo>
                  <a:cubicBezTo>
                    <a:pt x="143" y="373"/>
                    <a:pt x="137" y="337"/>
                    <a:pt x="137" y="316"/>
                  </a:cubicBezTo>
                  <a:cubicBezTo>
                    <a:pt x="137" y="251"/>
                    <a:pt x="169" y="170"/>
                    <a:pt x="233" y="125"/>
                  </a:cubicBezTo>
                  <a:cubicBezTo>
                    <a:pt x="249" y="151"/>
                    <a:pt x="269" y="151"/>
                    <a:pt x="290" y="151"/>
                  </a:cubicBezTo>
                  <a:cubicBezTo>
                    <a:pt x="310" y="151"/>
                    <a:pt x="367" y="151"/>
                    <a:pt x="367" y="117"/>
                  </a:cubicBezTo>
                  <a:cubicBezTo>
                    <a:pt x="367" y="89"/>
                    <a:pt x="329" y="86"/>
                    <a:pt x="294" y="86"/>
                  </a:cubicBezTo>
                  <a:cubicBezTo>
                    <a:pt x="282" y="86"/>
                    <a:pt x="261" y="86"/>
                    <a:pt x="241" y="94"/>
                  </a:cubicBezTo>
                  <a:cubicBezTo>
                    <a:pt x="237" y="81"/>
                    <a:pt x="235" y="76"/>
                    <a:pt x="235" y="57"/>
                  </a:cubicBezTo>
                  <a:cubicBezTo>
                    <a:pt x="235" y="42"/>
                    <a:pt x="241" y="18"/>
                    <a:pt x="241" y="16"/>
                  </a:cubicBezTo>
                  <a:cubicBezTo>
                    <a:pt x="241" y="5"/>
                    <a:pt x="235" y="0"/>
                    <a:pt x="231" y="0"/>
                  </a:cubicBezTo>
                  <a:cubicBezTo>
                    <a:pt x="212" y="0"/>
                    <a:pt x="212" y="50"/>
                    <a:pt x="212" y="57"/>
                  </a:cubicBezTo>
                  <a:cubicBezTo>
                    <a:pt x="212" y="76"/>
                    <a:pt x="220" y="94"/>
                    <a:pt x="220" y="97"/>
                  </a:cubicBezTo>
                  <a:cubicBezTo>
                    <a:pt x="127" y="133"/>
                    <a:pt x="69" y="219"/>
                    <a:pt x="69" y="305"/>
                  </a:cubicBezTo>
                  <a:cubicBezTo>
                    <a:pt x="69" y="347"/>
                    <a:pt x="84" y="394"/>
                    <a:pt x="124" y="426"/>
                  </a:cubicBezTo>
                  <a:lnTo>
                    <a:pt x="112" y="433"/>
                  </a:lnTo>
                  <a:close/>
                  <a:moveTo>
                    <a:pt x="253" y="117"/>
                  </a:moveTo>
                  <a:cubicBezTo>
                    <a:pt x="267" y="110"/>
                    <a:pt x="286" y="110"/>
                    <a:pt x="296" y="110"/>
                  </a:cubicBezTo>
                  <a:cubicBezTo>
                    <a:pt x="327" y="110"/>
                    <a:pt x="329" y="110"/>
                    <a:pt x="343" y="120"/>
                  </a:cubicBezTo>
                  <a:cubicBezTo>
                    <a:pt x="339" y="120"/>
                    <a:pt x="329" y="125"/>
                    <a:pt x="290" y="125"/>
                  </a:cubicBezTo>
                  <a:cubicBezTo>
                    <a:pt x="273" y="125"/>
                    <a:pt x="261" y="125"/>
                    <a:pt x="253" y="117"/>
                  </a:cubicBezTo>
                  <a:close/>
                  <a:moveTo>
                    <a:pt x="186" y="418"/>
                  </a:moveTo>
                  <a:cubicBezTo>
                    <a:pt x="206" y="413"/>
                    <a:pt x="224" y="413"/>
                    <a:pt x="235" y="413"/>
                  </a:cubicBezTo>
                  <a:cubicBezTo>
                    <a:pt x="267" y="413"/>
                    <a:pt x="269" y="413"/>
                    <a:pt x="284" y="418"/>
                  </a:cubicBezTo>
                  <a:cubicBezTo>
                    <a:pt x="280" y="426"/>
                    <a:pt x="269" y="428"/>
                    <a:pt x="231" y="428"/>
                  </a:cubicBezTo>
                  <a:cubicBezTo>
                    <a:pt x="210" y="428"/>
                    <a:pt x="200" y="428"/>
                    <a:pt x="186" y="4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0FE4DFCB-2F79-423A-AE26-72209983A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2698"/>
              <a:ext cx="83" cy="79"/>
            </a:xfrm>
            <a:custGeom>
              <a:avLst/>
              <a:gdLst>
                <a:gd name="T0" fmla="*/ 45 w 370"/>
                <a:gd name="T1" fmla="*/ 295 h 353"/>
                <a:gd name="T2" fmla="*/ 39 w 370"/>
                <a:gd name="T3" fmla="*/ 326 h 353"/>
                <a:gd name="T4" fmla="*/ 61 w 370"/>
                <a:gd name="T5" fmla="*/ 352 h 353"/>
                <a:gd name="T6" fmla="*/ 84 w 370"/>
                <a:gd name="T7" fmla="*/ 337 h 353"/>
                <a:gd name="T8" fmla="*/ 94 w 370"/>
                <a:gd name="T9" fmla="*/ 287 h 353"/>
                <a:gd name="T10" fmla="*/ 108 w 370"/>
                <a:gd name="T11" fmla="*/ 217 h 353"/>
                <a:gd name="T12" fmla="*/ 118 w 370"/>
                <a:gd name="T13" fmla="*/ 164 h 353"/>
                <a:gd name="T14" fmla="*/ 143 w 370"/>
                <a:gd name="T15" fmla="*/ 94 h 353"/>
                <a:gd name="T16" fmla="*/ 235 w 370"/>
                <a:gd name="T17" fmla="*/ 21 h 353"/>
                <a:gd name="T18" fmla="*/ 269 w 370"/>
                <a:gd name="T19" fmla="*/ 76 h 353"/>
                <a:gd name="T20" fmla="*/ 235 w 370"/>
                <a:gd name="T21" fmla="*/ 243 h 353"/>
                <a:gd name="T22" fmla="*/ 224 w 370"/>
                <a:gd name="T23" fmla="*/ 287 h 353"/>
                <a:gd name="T24" fmla="*/ 282 w 370"/>
                <a:gd name="T25" fmla="*/ 352 h 353"/>
                <a:gd name="T26" fmla="*/ 369 w 370"/>
                <a:gd name="T27" fmla="*/ 232 h 353"/>
                <a:gd name="T28" fmla="*/ 359 w 370"/>
                <a:gd name="T29" fmla="*/ 219 h 353"/>
                <a:gd name="T30" fmla="*/ 347 w 370"/>
                <a:gd name="T31" fmla="*/ 235 h 353"/>
                <a:gd name="T32" fmla="*/ 284 w 370"/>
                <a:gd name="T33" fmla="*/ 332 h 353"/>
                <a:gd name="T34" fmla="*/ 269 w 370"/>
                <a:gd name="T35" fmla="*/ 303 h 353"/>
                <a:gd name="T36" fmla="*/ 284 w 370"/>
                <a:gd name="T37" fmla="*/ 240 h 353"/>
                <a:gd name="T38" fmla="*/ 316 w 370"/>
                <a:gd name="T39" fmla="*/ 89 h 353"/>
                <a:gd name="T40" fmla="*/ 237 w 370"/>
                <a:gd name="T41" fmla="*/ 0 h 353"/>
                <a:gd name="T42" fmla="*/ 135 w 370"/>
                <a:gd name="T43" fmla="*/ 70 h 353"/>
                <a:gd name="T44" fmla="*/ 71 w 370"/>
                <a:gd name="T45" fmla="*/ 0 h 353"/>
                <a:gd name="T46" fmla="*/ 22 w 370"/>
                <a:gd name="T47" fmla="*/ 44 h 353"/>
                <a:gd name="T48" fmla="*/ 0 w 370"/>
                <a:gd name="T49" fmla="*/ 120 h 353"/>
                <a:gd name="T50" fmla="*/ 10 w 370"/>
                <a:gd name="T51" fmla="*/ 128 h 353"/>
                <a:gd name="T52" fmla="*/ 24 w 370"/>
                <a:gd name="T53" fmla="*/ 107 h 353"/>
                <a:gd name="T54" fmla="*/ 69 w 370"/>
                <a:gd name="T55" fmla="*/ 21 h 353"/>
                <a:gd name="T56" fmla="*/ 88 w 370"/>
                <a:gd name="T57" fmla="*/ 60 h 353"/>
                <a:gd name="T58" fmla="*/ 78 w 370"/>
                <a:gd name="T59" fmla="*/ 125 h 353"/>
                <a:gd name="T60" fmla="*/ 63 w 370"/>
                <a:gd name="T61" fmla="*/ 196 h 353"/>
                <a:gd name="T62" fmla="*/ 45 w 370"/>
                <a:gd name="T63" fmla="*/ 29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0" h="353">
                  <a:moveTo>
                    <a:pt x="45" y="295"/>
                  </a:moveTo>
                  <a:cubicBezTo>
                    <a:pt x="45" y="305"/>
                    <a:pt x="39" y="324"/>
                    <a:pt x="39" y="326"/>
                  </a:cubicBezTo>
                  <a:cubicBezTo>
                    <a:pt x="39" y="347"/>
                    <a:pt x="51" y="352"/>
                    <a:pt x="61" y="352"/>
                  </a:cubicBezTo>
                  <a:cubicBezTo>
                    <a:pt x="71" y="352"/>
                    <a:pt x="82" y="342"/>
                    <a:pt x="84" y="337"/>
                  </a:cubicBezTo>
                  <a:cubicBezTo>
                    <a:pt x="86" y="326"/>
                    <a:pt x="94" y="303"/>
                    <a:pt x="94" y="287"/>
                  </a:cubicBezTo>
                  <a:cubicBezTo>
                    <a:pt x="98" y="274"/>
                    <a:pt x="102" y="235"/>
                    <a:pt x="108" y="217"/>
                  </a:cubicBezTo>
                  <a:cubicBezTo>
                    <a:pt x="112" y="198"/>
                    <a:pt x="114" y="183"/>
                    <a:pt x="118" y="164"/>
                  </a:cubicBezTo>
                  <a:cubicBezTo>
                    <a:pt x="124" y="133"/>
                    <a:pt x="124" y="125"/>
                    <a:pt x="143" y="94"/>
                  </a:cubicBezTo>
                  <a:cubicBezTo>
                    <a:pt x="161" y="63"/>
                    <a:pt x="188" y="21"/>
                    <a:pt x="235" y="21"/>
                  </a:cubicBezTo>
                  <a:cubicBezTo>
                    <a:pt x="269" y="21"/>
                    <a:pt x="269" y="60"/>
                    <a:pt x="269" y="76"/>
                  </a:cubicBezTo>
                  <a:cubicBezTo>
                    <a:pt x="269" y="123"/>
                    <a:pt x="245" y="209"/>
                    <a:pt x="235" y="243"/>
                  </a:cubicBezTo>
                  <a:cubicBezTo>
                    <a:pt x="229" y="264"/>
                    <a:pt x="224" y="274"/>
                    <a:pt x="224" y="287"/>
                  </a:cubicBezTo>
                  <a:cubicBezTo>
                    <a:pt x="224" y="324"/>
                    <a:pt x="253" y="352"/>
                    <a:pt x="282" y="352"/>
                  </a:cubicBezTo>
                  <a:cubicBezTo>
                    <a:pt x="343" y="352"/>
                    <a:pt x="369" y="245"/>
                    <a:pt x="369" y="232"/>
                  </a:cubicBezTo>
                  <a:cubicBezTo>
                    <a:pt x="369" y="219"/>
                    <a:pt x="363" y="219"/>
                    <a:pt x="359" y="219"/>
                  </a:cubicBezTo>
                  <a:cubicBezTo>
                    <a:pt x="353" y="219"/>
                    <a:pt x="351" y="227"/>
                    <a:pt x="347" y="235"/>
                  </a:cubicBezTo>
                  <a:cubicBezTo>
                    <a:pt x="335" y="300"/>
                    <a:pt x="308" y="332"/>
                    <a:pt x="284" y="332"/>
                  </a:cubicBezTo>
                  <a:cubicBezTo>
                    <a:pt x="271" y="332"/>
                    <a:pt x="269" y="321"/>
                    <a:pt x="269" y="303"/>
                  </a:cubicBezTo>
                  <a:cubicBezTo>
                    <a:pt x="269" y="287"/>
                    <a:pt x="271" y="274"/>
                    <a:pt x="284" y="240"/>
                  </a:cubicBezTo>
                  <a:cubicBezTo>
                    <a:pt x="290" y="214"/>
                    <a:pt x="316" y="133"/>
                    <a:pt x="316" y="89"/>
                  </a:cubicBezTo>
                  <a:cubicBezTo>
                    <a:pt x="316" y="13"/>
                    <a:pt x="269" y="0"/>
                    <a:pt x="237" y="0"/>
                  </a:cubicBezTo>
                  <a:cubicBezTo>
                    <a:pt x="186" y="0"/>
                    <a:pt x="151" y="42"/>
                    <a:pt x="135" y="70"/>
                  </a:cubicBezTo>
                  <a:cubicBezTo>
                    <a:pt x="131" y="18"/>
                    <a:pt x="94" y="0"/>
                    <a:pt x="71" y="0"/>
                  </a:cubicBezTo>
                  <a:cubicBezTo>
                    <a:pt x="45" y="0"/>
                    <a:pt x="29" y="26"/>
                    <a:pt x="22" y="44"/>
                  </a:cubicBezTo>
                  <a:cubicBezTo>
                    <a:pt x="8" y="70"/>
                    <a:pt x="0" y="117"/>
                    <a:pt x="0" y="120"/>
                  </a:cubicBezTo>
                  <a:cubicBezTo>
                    <a:pt x="0" y="128"/>
                    <a:pt x="8" y="128"/>
                    <a:pt x="10" y="128"/>
                  </a:cubicBezTo>
                  <a:cubicBezTo>
                    <a:pt x="20" y="128"/>
                    <a:pt x="20" y="125"/>
                    <a:pt x="24" y="107"/>
                  </a:cubicBezTo>
                  <a:cubicBezTo>
                    <a:pt x="35" y="60"/>
                    <a:pt x="45" y="21"/>
                    <a:pt x="69" y="21"/>
                  </a:cubicBezTo>
                  <a:cubicBezTo>
                    <a:pt x="84" y="21"/>
                    <a:pt x="88" y="37"/>
                    <a:pt x="88" y="60"/>
                  </a:cubicBezTo>
                  <a:cubicBezTo>
                    <a:pt x="88" y="76"/>
                    <a:pt x="84" y="104"/>
                    <a:pt x="78" y="125"/>
                  </a:cubicBezTo>
                  <a:cubicBezTo>
                    <a:pt x="73" y="144"/>
                    <a:pt x="69" y="180"/>
                    <a:pt x="63" y="196"/>
                  </a:cubicBezTo>
                  <a:lnTo>
                    <a:pt x="45" y="2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DD68D1-8046-43AC-80CE-ACBFE5F0B072}"/>
              </a:ext>
            </a:extLst>
          </p:cNvPr>
          <p:cNvSpPr txBox="1"/>
          <p:nvPr/>
        </p:nvSpPr>
        <p:spPr>
          <a:xfrm>
            <a:off x="704299" y="1962456"/>
            <a:ext cx="4041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“Support Vector Data Description” (SVDD)</a:t>
            </a:r>
          </a:p>
          <a:p>
            <a:r>
              <a:rPr lang="en-IN" dirty="0">
                <a:latin typeface="Abadi Extra Light" panose="020B0204020104020204" pitchFamily="34" charset="0"/>
              </a:rPr>
              <a:t>             [Tax and </a:t>
            </a:r>
            <a:r>
              <a:rPr lang="en-IN" dirty="0" err="1">
                <a:latin typeface="Abadi Extra Light" panose="020B0204020104020204" pitchFamily="34" charset="0"/>
              </a:rPr>
              <a:t>Duin</a:t>
            </a:r>
            <a:r>
              <a:rPr lang="en-IN" dirty="0">
                <a:latin typeface="Abadi Extra Light" panose="020B0204020104020204" pitchFamily="34" charset="0"/>
              </a:rPr>
              <a:t>, 2004]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F9689D0-9570-4A3A-B860-E75799413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972" y="2171321"/>
            <a:ext cx="6093334" cy="349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Speech Bubble: Rectangle 74">
            <a:extLst>
              <a:ext uri="{FF2B5EF4-FFF2-40B4-BE49-F238E27FC236}">
                <a16:creationId xmlns:a16="http://schemas.microsoft.com/office/drawing/2014/main" id="{66FFB976-1173-4C64-A445-7C31E4FC6E67}"/>
              </a:ext>
            </a:extLst>
          </p:cNvPr>
          <p:cNvSpPr/>
          <p:nvPr/>
        </p:nvSpPr>
        <p:spPr>
          <a:xfrm>
            <a:off x="5634135" y="1935072"/>
            <a:ext cx="2124133" cy="464506"/>
          </a:xfrm>
          <a:prstGeom prst="wedgeRectCallout">
            <a:avLst>
              <a:gd name="adj1" fmla="val 45481"/>
              <a:gd name="adj2" fmla="val 10212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Want to keep the ball’s radius as small as possible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6" name="Speech Bubble: Rectangle 75">
            <a:extLst>
              <a:ext uri="{FF2B5EF4-FFF2-40B4-BE49-F238E27FC236}">
                <a16:creationId xmlns:a16="http://schemas.microsoft.com/office/drawing/2014/main" id="{4DA7890D-5C46-4D2B-AF46-1914C05959BF}"/>
              </a:ext>
            </a:extLst>
          </p:cNvPr>
          <p:cNvSpPr/>
          <p:nvPr/>
        </p:nvSpPr>
        <p:spPr>
          <a:xfrm>
            <a:off x="9441895" y="1480240"/>
            <a:ext cx="2124133" cy="464506"/>
          </a:xfrm>
          <a:prstGeom prst="wedgeRectCallout">
            <a:avLst>
              <a:gd name="adj1" fmla="val -35877"/>
              <a:gd name="adj2" fmla="val 9309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Want to keep training error (sum of slacks) to be small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Speech Bubble: Rectangle 76">
                <a:extLst>
                  <a:ext uri="{FF2B5EF4-FFF2-40B4-BE49-F238E27FC236}">
                    <a16:creationId xmlns:a16="http://schemas.microsoft.com/office/drawing/2014/main" id="{22013AF7-BD81-4BC2-956D-5A00D7C6A876}"/>
                  </a:ext>
                </a:extLst>
              </p:cNvPr>
              <p:cNvSpPr/>
              <p:nvPr/>
            </p:nvSpPr>
            <p:spPr>
              <a:xfrm>
                <a:off x="4307701" y="3159835"/>
                <a:ext cx="2124133" cy="665164"/>
              </a:xfrm>
              <a:prstGeom prst="wedgeRectCallout">
                <a:avLst>
                  <a:gd name="adj1" fmla="val 59303"/>
                  <a:gd name="adj2" fmla="val 3523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Want all training examples to fall within the ball (up to some slack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</a:t>
                </a:r>
                <a:endParaRPr lang="en-IN" sz="14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7" name="Speech Bubble: Rectangle 76">
                <a:extLst>
                  <a:ext uri="{FF2B5EF4-FFF2-40B4-BE49-F238E27FC236}">
                    <a16:creationId xmlns:a16="http://schemas.microsoft.com/office/drawing/2014/main" id="{22013AF7-BD81-4BC2-956D-5A00D7C6A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701" y="3159835"/>
                <a:ext cx="2124133" cy="665164"/>
              </a:xfrm>
              <a:prstGeom prst="wedgeRectCallout">
                <a:avLst>
                  <a:gd name="adj1" fmla="val 59303"/>
                  <a:gd name="adj2" fmla="val 35237"/>
                </a:avLst>
              </a:prstGeom>
              <a:blipFill>
                <a:blip r:embed="rId6"/>
                <a:stretch>
                  <a:fillRect l="-517" t="-5357" b="-125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C00E3A-A289-4380-BA24-A9476530EA27}"/>
              </a:ext>
            </a:extLst>
          </p:cNvPr>
          <p:cNvCxnSpPr>
            <a:cxnSpLocks/>
          </p:cNvCxnSpPr>
          <p:nvPr/>
        </p:nvCxnSpPr>
        <p:spPr>
          <a:xfrm>
            <a:off x="8502243" y="2167325"/>
            <a:ext cx="293285" cy="90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C2DD12E-D09F-459D-A1C6-9F944BB2C3F8}"/>
                  </a:ext>
                </a:extLst>
              </p:cNvPr>
              <p:cNvSpPr/>
              <p:nvPr/>
            </p:nvSpPr>
            <p:spPr>
              <a:xfrm>
                <a:off x="7902430" y="1408281"/>
                <a:ext cx="1442906" cy="763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Hyperparameter </a:t>
                </a:r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trade-off b/w the two terms</a:t>
                </a:r>
                <a:endParaRPr lang="en-IN" sz="14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C2DD12E-D09F-459D-A1C6-9F944BB2C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430" y="1408281"/>
                <a:ext cx="1442906" cy="763040"/>
              </a:xfrm>
              <a:prstGeom prst="rect">
                <a:avLst/>
              </a:prstGeom>
              <a:blipFill>
                <a:blip r:embed="rId7"/>
                <a:stretch>
                  <a:fillRect l="-837" r="-3766" b="-55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1376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621"/>
    </mc:Choice>
    <mc:Fallback xmlns="">
      <p:transition spd="slow" advTm="1766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3" grpId="0" animBg="1"/>
      <p:bldP spid="34" grpId="0" animBg="1"/>
      <p:bldP spid="35" grpId="0" animBg="1"/>
      <p:bldP spid="36" grpId="0" animBg="1"/>
      <p:bldP spid="5" grpId="0"/>
      <p:bldP spid="75" grpId="0" animBg="1"/>
      <p:bldP spid="76" grpId="0" animBg="1"/>
      <p:bldP spid="77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One-class Classification via SVM-type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41" name="Line 2">
            <a:extLst>
              <a:ext uri="{FF2B5EF4-FFF2-40B4-BE49-F238E27FC236}">
                <a16:creationId xmlns:a16="http://schemas.microsoft.com/office/drawing/2014/main" id="{6F991289-F357-455B-9F14-15A0BE22F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061" y="1665397"/>
            <a:ext cx="71438" cy="4859338"/>
          </a:xfrm>
          <a:prstGeom prst="line">
            <a:avLst/>
          </a:prstGeom>
          <a:noFill/>
          <a:ln w="29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3">
            <a:extLst>
              <a:ext uri="{FF2B5EF4-FFF2-40B4-BE49-F238E27FC236}">
                <a16:creationId xmlns:a16="http://schemas.microsoft.com/office/drawing/2014/main" id="{40CF78B3-FDB5-4EE1-805F-0904518C51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574" y="6165960"/>
            <a:ext cx="5619750" cy="36512"/>
          </a:xfrm>
          <a:prstGeom prst="line">
            <a:avLst/>
          </a:prstGeom>
          <a:noFill/>
          <a:ln w="29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AutoShape 33">
            <a:extLst>
              <a:ext uri="{FF2B5EF4-FFF2-40B4-BE49-F238E27FC236}">
                <a16:creationId xmlns:a16="http://schemas.microsoft.com/office/drawing/2014/main" id="{18FE9A25-2D66-43B9-B395-2E35DFB9F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599" y="2709972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AutoShape 34">
            <a:extLst>
              <a:ext uri="{FF2B5EF4-FFF2-40B4-BE49-F238E27FC236}">
                <a16:creationId xmlns:a16="http://schemas.microsoft.com/office/drawing/2014/main" id="{7898BF47-94D1-426E-A4F8-B448F0F0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986" y="2205147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" name="AutoShape 35">
            <a:extLst>
              <a:ext uri="{FF2B5EF4-FFF2-40B4-BE49-F238E27FC236}">
                <a16:creationId xmlns:a16="http://schemas.microsoft.com/office/drawing/2014/main" id="{3E70A4C4-4999-4FCA-A19A-9F2AAEF1D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874" y="3465622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" name="AutoShape 36">
            <a:extLst>
              <a:ext uri="{FF2B5EF4-FFF2-40B4-BE49-F238E27FC236}">
                <a16:creationId xmlns:a16="http://schemas.microsoft.com/office/drawing/2014/main" id="{58161ADA-F368-4E8D-AEED-09DA7FB1B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111" y="4221272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" name="AutoShape 37">
            <a:extLst>
              <a:ext uri="{FF2B5EF4-FFF2-40B4-BE49-F238E27FC236}">
                <a16:creationId xmlns:a16="http://schemas.microsoft.com/office/drawing/2014/main" id="{049F247D-54D0-49D6-9981-C1F1FD96D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574" y="3249722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" name="AutoShape 38">
            <a:extLst>
              <a:ext uri="{FF2B5EF4-FFF2-40B4-BE49-F238E27FC236}">
                <a16:creationId xmlns:a16="http://schemas.microsoft.com/office/drawing/2014/main" id="{51EBDA9C-7563-4AFB-A28B-2C467E36B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174" y="3573572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" name="AutoShape 39">
            <a:extLst>
              <a:ext uri="{FF2B5EF4-FFF2-40B4-BE49-F238E27FC236}">
                <a16:creationId xmlns:a16="http://schemas.microsoft.com/office/drawing/2014/main" id="{E59F51B2-E899-4110-BC5C-FC729077D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486" y="3465622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AutoShape 40">
            <a:extLst>
              <a:ext uri="{FF2B5EF4-FFF2-40B4-BE49-F238E27FC236}">
                <a16:creationId xmlns:a16="http://schemas.microsoft.com/office/drawing/2014/main" id="{7096B7F7-0BBD-4CDD-A689-32DABC812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836" y="425778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" name="AutoShape 41">
            <a:extLst>
              <a:ext uri="{FF2B5EF4-FFF2-40B4-BE49-F238E27FC236}">
                <a16:creationId xmlns:a16="http://schemas.microsoft.com/office/drawing/2014/main" id="{196FBCFF-AE42-4290-BE92-0603E8212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61" y="4113322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" name="AutoShape 42">
            <a:extLst>
              <a:ext uri="{FF2B5EF4-FFF2-40B4-BE49-F238E27FC236}">
                <a16:creationId xmlns:a16="http://schemas.microsoft.com/office/drawing/2014/main" id="{90F63AF0-95D9-49C1-8F05-B201F6E6A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611" y="2349610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" name="AutoShape 43">
            <a:extLst>
              <a:ext uri="{FF2B5EF4-FFF2-40B4-BE49-F238E27FC236}">
                <a16:creationId xmlns:a16="http://schemas.microsoft.com/office/drawing/2014/main" id="{60484CF4-3E7E-4099-975D-0B60F8AD4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024" y="296238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" name="AutoShape 44">
            <a:extLst>
              <a:ext uri="{FF2B5EF4-FFF2-40B4-BE49-F238E27FC236}">
                <a16:creationId xmlns:a16="http://schemas.microsoft.com/office/drawing/2014/main" id="{200096C6-DBC4-47ED-8817-E7A1F93A4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274" y="285443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" name="AutoShape 45">
            <a:extLst>
              <a:ext uri="{FF2B5EF4-FFF2-40B4-BE49-F238E27FC236}">
                <a16:creationId xmlns:a16="http://schemas.microsoft.com/office/drawing/2014/main" id="{016BA9FD-7921-4C3A-BDB5-326BC4E18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474" y="3862497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" name="AutoShape 46">
            <a:extLst>
              <a:ext uri="{FF2B5EF4-FFF2-40B4-BE49-F238E27FC236}">
                <a16:creationId xmlns:a16="http://schemas.microsoft.com/office/drawing/2014/main" id="{3A6EAA12-EA88-4492-AEFA-E4475B4C9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999" y="4402247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" name="AutoShape 47">
            <a:extLst>
              <a:ext uri="{FF2B5EF4-FFF2-40B4-BE49-F238E27FC236}">
                <a16:creationId xmlns:a16="http://schemas.microsoft.com/office/drawing/2014/main" id="{FBB57A2D-F59E-4A31-9A31-43D0CC2C7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899" y="447368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" name="AutoShape 48">
            <a:extLst>
              <a:ext uri="{FF2B5EF4-FFF2-40B4-BE49-F238E27FC236}">
                <a16:creationId xmlns:a16="http://schemas.microsoft.com/office/drawing/2014/main" id="{B8026082-3927-4415-8C73-CBE8F463C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24" y="2673460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" name="Line 49">
            <a:extLst>
              <a:ext uri="{FF2B5EF4-FFF2-40B4-BE49-F238E27FC236}">
                <a16:creationId xmlns:a16="http://schemas.microsoft.com/office/drawing/2014/main" id="{8731CD33-E7B5-43D4-87AB-7A202875E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649" y="2205147"/>
            <a:ext cx="3132137" cy="3887788"/>
          </a:xfrm>
          <a:prstGeom prst="line">
            <a:avLst/>
          </a:prstGeom>
          <a:noFill/>
          <a:ln w="381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" name="Oval 50">
            <a:extLst>
              <a:ext uri="{FF2B5EF4-FFF2-40B4-BE49-F238E27FC236}">
                <a16:creationId xmlns:a16="http://schemas.microsoft.com/office/drawing/2014/main" id="{A2F38A96-A0BA-4253-BC73-3140518FE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036" y="6058010"/>
            <a:ext cx="252413" cy="252412"/>
          </a:xfrm>
          <a:prstGeom prst="ellipse">
            <a:avLst/>
          </a:prstGeom>
          <a:solidFill>
            <a:srgbClr val="007826"/>
          </a:solidFill>
          <a:ln w="9525" cap="flat">
            <a:solidFill>
              <a:srgbClr val="0099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" name="Text Box 51">
            <a:extLst>
              <a:ext uri="{FF2B5EF4-FFF2-40B4-BE49-F238E27FC236}">
                <a16:creationId xmlns:a16="http://schemas.microsoft.com/office/drawing/2014/main" id="{7AACF80F-7C28-4721-A0C1-F88399951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936" y="5770672"/>
            <a:ext cx="7889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Origin</a:t>
            </a:r>
          </a:p>
        </p:txBody>
      </p:sp>
      <p:sp>
        <p:nvSpPr>
          <p:cNvPr id="62" name="Line 52">
            <a:extLst>
              <a:ext uri="{FF2B5EF4-FFF2-40B4-BE49-F238E27FC236}">
                <a16:creationId xmlns:a16="http://schemas.microsoft.com/office/drawing/2014/main" id="{89A27852-84CF-4EDF-B408-C4FBE53EE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286" y="2457560"/>
            <a:ext cx="3132138" cy="3887787"/>
          </a:xfrm>
          <a:prstGeom prst="line">
            <a:avLst/>
          </a:prstGeom>
          <a:noFill/>
          <a:ln w="3816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" name="Line 53">
            <a:extLst>
              <a:ext uri="{FF2B5EF4-FFF2-40B4-BE49-F238E27FC236}">
                <a16:creationId xmlns:a16="http://schemas.microsoft.com/office/drawing/2014/main" id="{B7614523-259B-4319-9091-7D01DA1AD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011" y="2025760"/>
            <a:ext cx="3132138" cy="3887787"/>
          </a:xfrm>
          <a:prstGeom prst="line">
            <a:avLst/>
          </a:prstGeom>
          <a:noFill/>
          <a:ln w="3816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4" name="Group 54">
            <a:extLst>
              <a:ext uri="{FF2B5EF4-FFF2-40B4-BE49-F238E27FC236}">
                <a16:creationId xmlns:a16="http://schemas.microsoft.com/office/drawing/2014/main" id="{27E962AB-5003-411C-94EB-10FF3E214279}"/>
              </a:ext>
            </a:extLst>
          </p:cNvPr>
          <p:cNvGrpSpPr>
            <a:grpSpLocks/>
          </p:cNvGrpSpPr>
          <p:nvPr/>
        </p:nvGrpSpPr>
        <p:grpSpPr bwMode="auto">
          <a:xfrm>
            <a:off x="2253899" y="3897422"/>
            <a:ext cx="285750" cy="358775"/>
            <a:chOff x="4195" y="2086"/>
            <a:chExt cx="180" cy="226"/>
          </a:xfrm>
        </p:grpSpPr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B66F7F42-1D6E-426E-880A-24BE8AD1C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087"/>
              <a:ext cx="181" cy="222"/>
            </a:xfrm>
            <a:custGeom>
              <a:avLst/>
              <a:gdLst>
                <a:gd name="T0" fmla="*/ 400 w 801"/>
                <a:gd name="T1" fmla="*/ 982 h 983"/>
                <a:gd name="T2" fmla="*/ 0 w 801"/>
                <a:gd name="T3" fmla="*/ 982 h 983"/>
                <a:gd name="T4" fmla="*/ 0 w 801"/>
                <a:gd name="T5" fmla="*/ 0 h 983"/>
                <a:gd name="T6" fmla="*/ 800 w 801"/>
                <a:gd name="T7" fmla="*/ 0 h 983"/>
                <a:gd name="T8" fmla="*/ 800 w 801"/>
                <a:gd name="T9" fmla="*/ 982 h 983"/>
                <a:gd name="T10" fmla="*/ 400 w 801"/>
                <a:gd name="T11" fmla="*/ 982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1" h="983">
                  <a:moveTo>
                    <a:pt x="400" y="982"/>
                  </a:moveTo>
                  <a:lnTo>
                    <a:pt x="0" y="982"/>
                  </a:lnTo>
                  <a:lnTo>
                    <a:pt x="0" y="0"/>
                  </a:lnTo>
                  <a:lnTo>
                    <a:pt x="800" y="0"/>
                  </a:lnTo>
                  <a:lnTo>
                    <a:pt x="800" y="982"/>
                  </a:lnTo>
                  <a:lnTo>
                    <a:pt x="400" y="98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C383402-1DCC-4628-A13F-D4495264C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2086"/>
              <a:ext cx="82" cy="226"/>
            </a:xfrm>
            <a:custGeom>
              <a:avLst/>
              <a:gdLst>
                <a:gd name="T0" fmla="*/ 112 w 368"/>
                <a:gd name="T1" fmla="*/ 433 h 1001"/>
                <a:gd name="T2" fmla="*/ 0 w 368"/>
                <a:gd name="T3" fmla="*/ 658 h 1001"/>
                <a:gd name="T4" fmla="*/ 24 w 368"/>
                <a:gd name="T5" fmla="*/ 747 h 1001"/>
                <a:gd name="T6" fmla="*/ 124 w 368"/>
                <a:gd name="T7" fmla="*/ 817 h 1001"/>
                <a:gd name="T8" fmla="*/ 231 w 368"/>
                <a:gd name="T9" fmla="*/ 869 h 1001"/>
                <a:gd name="T10" fmla="*/ 259 w 368"/>
                <a:gd name="T11" fmla="*/ 919 h 1001"/>
                <a:gd name="T12" fmla="*/ 218 w 368"/>
                <a:gd name="T13" fmla="*/ 979 h 1001"/>
                <a:gd name="T14" fmla="*/ 143 w 368"/>
                <a:gd name="T15" fmla="*/ 940 h 1001"/>
                <a:gd name="T16" fmla="*/ 133 w 368"/>
                <a:gd name="T17" fmla="*/ 935 h 1001"/>
                <a:gd name="T18" fmla="*/ 122 w 368"/>
                <a:gd name="T19" fmla="*/ 948 h 1001"/>
                <a:gd name="T20" fmla="*/ 218 w 368"/>
                <a:gd name="T21" fmla="*/ 1000 h 1001"/>
                <a:gd name="T22" fmla="*/ 308 w 368"/>
                <a:gd name="T23" fmla="*/ 883 h 1001"/>
                <a:gd name="T24" fmla="*/ 267 w 368"/>
                <a:gd name="T25" fmla="*/ 807 h 1001"/>
                <a:gd name="T26" fmla="*/ 212 w 368"/>
                <a:gd name="T27" fmla="*/ 781 h 1001"/>
                <a:gd name="T28" fmla="*/ 161 w 368"/>
                <a:gd name="T29" fmla="*/ 755 h 1001"/>
                <a:gd name="T30" fmla="*/ 110 w 368"/>
                <a:gd name="T31" fmla="*/ 726 h 1001"/>
                <a:gd name="T32" fmla="*/ 45 w 368"/>
                <a:gd name="T33" fmla="*/ 627 h 1001"/>
                <a:gd name="T34" fmla="*/ 151 w 368"/>
                <a:gd name="T35" fmla="*/ 439 h 1001"/>
                <a:gd name="T36" fmla="*/ 229 w 368"/>
                <a:gd name="T37" fmla="*/ 454 h 1001"/>
                <a:gd name="T38" fmla="*/ 308 w 368"/>
                <a:gd name="T39" fmla="*/ 418 h 1001"/>
                <a:gd name="T40" fmla="*/ 237 w 368"/>
                <a:gd name="T41" fmla="*/ 386 h 1001"/>
                <a:gd name="T42" fmla="*/ 161 w 368"/>
                <a:gd name="T43" fmla="*/ 399 h 1001"/>
                <a:gd name="T44" fmla="*/ 137 w 368"/>
                <a:gd name="T45" fmla="*/ 316 h 1001"/>
                <a:gd name="T46" fmla="*/ 233 w 368"/>
                <a:gd name="T47" fmla="*/ 125 h 1001"/>
                <a:gd name="T48" fmla="*/ 290 w 368"/>
                <a:gd name="T49" fmla="*/ 151 h 1001"/>
                <a:gd name="T50" fmla="*/ 367 w 368"/>
                <a:gd name="T51" fmla="*/ 117 h 1001"/>
                <a:gd name="T52" fmla="*/ 294 w 368"/>
                <a:gd name="T53" fmla="*/ 86 h 1001"/>
                <a:gd name="T54" fmla="*/ 241 w 368"/>
                <a:gd name="T55" fmla="*/ 94 h 1001"/>
                <a:gd name="T56" fmla="*/ 235 w 368"/>
                <a:gd name="T57" fmla="*/ 57 h 1001"/>
                <a:gd name="T58" fmla="*/ 241 w 368"/>
                <a:gd name="T59" fmla="*/ 16 h 1001"/>
                <a:gd name="T60" fmla="*/ 231 w 368"/>
                <a:gd name="T61" fmla="*/ 0 h 1001"/>
                <a:gd name="T62" fmla="*/ 212 w 368"/>
                <a:gd name="T63" fmla="*/ 57 h 1001"/>
                <a:gd name="T64" fmla="*/ 220 w 368"/>
                <a:gd name="T65" fmla="*/ 97 h 1001"/>
                <a:gd name="T66" fmla="*/ 69 w 368"/>
                <a:gd name="T67" fmla="*/ 305 h 1001"/>
                <a:gd name="T68" fmla="*/ 124 w 368"/>
                <a:gd name="T69" fmla="*/ 426 h 1001"/>
                <a:gd name="T70" fmla="*/ 112 w 368"/>
                <a:gd name="T71" fmla="*/ 433 h 1001"/>
                <a:gd name="T72" fmla="*/ 253 w 368"/>
                <a:gd name="T73" fmla="*/ 117 h 1001"/>
                <a:gd name="T74" fmla="*/ 296 w 368"/>
                <a:gd name="T75" fmla="*/ 110 h 1001"/>
                <a:gd name="T76" fmla="*/ 343 w 368"/>
                <a:gd name="T77" fmla="*/ 120 h 1001"/>
                <a:gd name="T78" fmla="*/ 290 w 368"/>
                <a:gd name="T79" fmla="*/ 125 h 1001"/>
                <a:gd name="T80" fmla="*/ 253 w 368"/>
                <a:gd name="T81" fmla="*/ 117 h 1001"/>
                <a:gd name="T82" fmla="*/ 186 w 368"/>
                <a:gd name="T83" fmla="*/ 418 h 1001"/>
                <a:gd name="T84" fmla="*/ 235 w 368"/>
                <a:gd name="T85" fmla="*/ 413 h 1001"/>
                <a:gd name="T86" fmla="*/ 284 w 368"/>
                <a:gd name="T87" fmla="*/ 418 h 1001"/>
                <a:gd name="T88" fmla="*/ 231 w 368"/>
                <a:gd name="T89" fmla="*/ 428 h 1001"/>
                <a:gd name="T90" fmla="*/ 186 w 368"/>
                <a:gd name="T91" fmla="*/ 418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" h="1001">
                  <a:moveTo>
                    <a:pt x="112" y="433"/>
                  </a:moveTo>
                  <a:cubicBezTo>
                    <a:pt x="20" y="514"/>
                    <a:pt x="0" y="616"/>
                    <a:pt x="0" y="658"/>
                  </a:cubicBezTo>
                  <a:cubicBezTo>
                    <a:pt x="0" y="710"/>
                    <a:pt x="24" y="744"/>
                    <a:pt x="24" y="747"/>
                  </a:cubicBezTo>
                  <a:cubicBezTo>
                    <a:pt x="53" y="783"/>
                    <a:pt x="61" y="786"/>
                    <a:pt x="124" y="817"/>
                  </a:cubicBezTo>
                  <a:lnTo>
                    <a:pt x="231" y="869"/>
                  </a:lnTo>
                  <a:cubicBezTo>
                    <a:pt x="243" y="877"/>
                    <a:pt x="259" y="885"/>
                    <a:pt x="259" y="919"/>
                  </a:cubicBezTo>
                  <a:cubicBezTo>
                    <a:pt x="259" y="945"/>
                    <a:pt x="245" y="979"/>
                    <a:pt x="218" y="979"/>
                  </a:cubicBezTo>
                  <a:cubicBezTo>
                    <a:pt x="182" y="979"/>
                    <a:pt x="151" y="950"/>
                    <a:pt x="143" y="940"/>
                  </a:cubicBezTo>
                  <a:cubicBezTo>
                    <a:pt x="137" y="937"/>
                    <a:pt x="135" y="935"/>
                    <a:pt x="133" y="935"/>
                  </a:cubicBezTo>
                  <a:cubicBezTo>
                    <a:pt x="124" y="935"/>
                    <a:pt x="122" y="945"/>
                    <a:pt x="122" y="948"/>
                  </a:cubicBezTo>
                  <a:cubicBezTo>
                    <a:pt x="122" y="961"/>
                    <a:pt x="171" y="1000"/>
                    <a:pt x="218" y="1000"/>
                  </a:cubicBezTo>
                  <a:cubicBezTo>
                    <a:pt x="271" y="1000"/>
                    <a:pt x="308" y="937"/>
                    <a:pt x="308" y="883"/>
                  </a:cubicBezTo>
                  <a:cubicBezTo>
                    <a:pt x="308" y="830"/>
                    <a:pt x="278" y="809"/>
                    <a:pt x="267" y="807"/>
                  </a:cubicBezTo>
                  <a:cubicBezTo>
                    <a:pt x="255" y="799"/>
                    <a:pt x="224" y="783"/>
                    <a:pt x="212" y="781"/>
                  </a:cubicBezTo>
                  <a:cubicBezTo>
                    <a:pt x="196" y="768"/>
                    <a:pt x="180" y="762"/>
                    <a:pt x="161" y="755"/>
                  </a:cubicBezTo>
                  <a:lnTo>
                    <a:pt x="110" y="726"/>
                  </a:lnTo>
                  <a:cubicBezTo>
                    <a:pt x="71" y="705"/>
                    <a:pt x="45" y="674"/>
                    <a:pt x="45" y="627"/>
                  </a:cubicBezTo>
                  <a:cubicBezTo>
                    <a:pt x="45" y="582"/>
                    <a:pt x="78" y="486"/>
                    <a:pt x="151" y="439"/>
                  </a:cubicBezTo>
                  <a:cubicBezTo>
                    <a:pt x="182" y="454"/>
                    <a:pt x="208" y="454"/>
                    <a:pt x="229" y="454"/>
                  </a:cubicBezTo>
                  <a:cubicBezTo>
                    <a:pt x="253" y="454"/>
                    <a:pt x="308" y="454"/>
                    <a:pt x="308" y="418"/>
                  </a:cubicBezTo>
                  <a:cubicBezTo>
                    <a:pt x="308" y="389"/>
                    <a:pt x="269" y="386"/>
                    <a:pt x="237" y="386"/>
                  </a:cubicBezTo>
                  <a:cubicBezTo>
                    <a:pt x="220" y="386"/>
                    <a:pt x="196" y="386"/>
                    <a:pt x="161" y="399"/>
                  </a:cubicBezTo>
                  <a:cubicBezTo>
                    <a:pt x="143" y="373"/>
                    <a:pt x="137" y="337"/>
                    <a:pt x="137" y="316"/>
                  </a:cubicBezTo>
                  <a:cubicBezTo>
                    <a:pt x="137" y="251"/>
                    <a:pt x="169" y="170"/>
                    <a:pt x="233" y="125"/>
                  </a:cubicBezTo>
                  <a:cubicBezTo>
                    <a:pt x="249" y="151"/>
                    <a:pt x="269" y="151"/>
                    <a:pt x="290" y="151"/>
                  </a:cubicBezTo>
                  <a:cubicBezTo>
                    <a:pt x="310" y="151"/>
                    <a:pt x="367" y="151"/>
                    <a:pt x="367" y="117"/>
                  </a:cubicBezTo>
                  <a:cubicBezTo>
                    <a:pt x="367" y="89"/>
                    <a:pt x="329" y="86"/>
                    <a:pt x="294" y="86"/>
                  </a:cubicBezTo>
                  <a:cubicBezTo>
                    <a:pt x="282" y="86"/>
                    <a:pt x="261" y="86"/>
                    <a:pt x="241" y="94"/>
                  </a:cubicBezTo>
                  <a:cubicBezTo>
                    <a:pt x="237" y="81"/>
                    <a:pt x="235" y="76"/>
                    <a:pt x="235" y="57"/>
                  </a:cubicBezTo>
                  <a:cubicBezTo>
                    <a:pt x="235" y="42"/>
                    <a:pt x="241" y="18"/>
                    <a:pt x="241" y="16"/>
                  </a:cubicBezTo>
                  <a:cubicBezTo>
                    <a:pt x="241" y="5"/>
                    <a:pt x="235" y="0"/>
                    <a:pt x="231" y="0"/>
                  </a:cubicBezTo>
                  <a:cubicBezTo>
                    <a:pt x="212" y="0"/>
                    <a:pt x="212" y="50"/>
                    <a:pt x="212" y="57"/>
                  </a:cubicBezTo>
                  <a:cubicBezTo>
                    <a:pt x="212" y="76"/>
                    <a:pt x="220" y="94"/>
                    <a:pt x="220" y="97"/>
                  </a:cubicBezTo>
                  <a:cubicBezTo>
                    <a:pt x="127" y="133"/>
                    <a:pt x="69" y="219"/>
                    <a:pt x="69" y="305"/>
                  </a:cubicBezTo>
                  <a:cubicBezTo>
                    <a:pt x="69" y="347"/>
                    <a:pt x="84" y="394"/>
                    <a:pt x="124" y="426"/>
                  </a:cubicBezTo>
                  <a:lnTo>
                    <a:pt x="112" y="433"/>
                  </a:lnTo>
                  <a:close/>
                  <a:moveTo>
                    <a:pt x="253" y="117"/>
                  </a:moveTo>
                  <a:cubicBezTo>
                    <a:pt x="267" y="110"/>
                    <a:pt x="286" y="110"/>
                    <a:pt x="296" y="110"/>
                  </a:cubicBezTo>
                  <a:cubicBezTo>
                    <a:pt x="327" y="110"/>
                    <a:pt x="329" y="110"/>
                    <a:pt x="343" y="120"/>
                  </a:cubicBezTo>
                  <a:cubicBezTo>
                    <a:pt x="339" y="120"/>
                    <a:pt x="329" y="125"/>
                    <a:pt x="290" y="125"/>
                  </a:cubicBezTo>
                  <a:cubicBezTo>
                    <a:pt x="273" y="125"/>
                    <a:pt x="261" y="125"/>
                    <a:pt x="253" y="117"/>
                  </a:cubicBezTo>
                  <a:close/>
                  <a:moveTo>
                    <a:pt x="186" y="418"/>
                  </a:moveTo>
                  <a:cubicBezTo>
                    <a:pt x="206" y="413"/>
                    <a:pt x="224" y="413"/>
                    <a:pt x="235" y="413"/>
                  </a:cubicBezTo>
                  <a:cubicBezTo>
                    <a:pt x="267" y="413"/>
                    <a:pt x="269" y="413"/>
                    <a:pt x="284" y="418"/>
                  </a:cubicBezTo>
                  <a:cubicBezTo>
                    <a:pt x="280" y="426"/>
                    <a:pt x="269" y="428"/>
                    <a:pt x="231" y="428"/>
                  </a:cubicBezTo>
                  <a:cubicBezTo>
                    <a:pt x="210" y="428"/>
                    <a:pt x="200" y="428"/>
                    <a:pt x="186" y="4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EDD6694E-C0B0-4F87-83A9-0047EB5C1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" y="2222"/>
              <a:ext cx="83" cy="79"/>
            </a:xfrm>
            <a:custGeom>
              <a:avLst/>
              <a:gdLst>
                <a:gd name="T0" fmla="*/ 45 w 370"/>
                <a:gd name="T1" fmla="*/ 295 h 353"/>
                <a:gd name="T2" fmla="*/ 39 w 370"/>
                <a:gd name="T3" fmla="*/ 326 h 353"/>
                <a:gd name="T4" fmla="*/ 61 w 370"/>
                <a:gd name="T5" fmla="*/ 352 h 353"/>
                <a:gd name="T6" fmla="*/ 84 w 370"/>
                <a:gd name="T7" fmla="*/ 337 h 353"/>
                <a:gd name="T8" fmla="*/ 94 w 370"/>
                <a:gd name="T9" fmla="*/ 287 h 353"/>
                <a:gd name="T10" fmla="*/ 108 w 370"/>
                <a:gd name="T11" fmla="*/ 217 h 353"/>
                <a:gd name="T12" fmla="*/ 118 w 370"/>
                <a:gd name="T13" fmla="*/ 164 h 353"/>
                <a:gd name="T14" fmla="*/ 143 w 370"/>
                <a:gd name="T15" fmla="*/ 94 h 353"/>
                <a:gd name="T16" fmla="*/ 235 w 370"/>
                <a:gd name="T17" fmla="*/ 21 h 353"/>
                <a:gd name="T18" fmla="*/ 269 w 370"/>
                <a:gd name="T19" fmla="*/ 76 h 353"/>
                <a:gd name="T20" fmla="*/ 235 w 370"/>
                <a:gd name="T21" fmla="*/ 243 h 353"/>
                <a:gd name="T22" fmla="*/ 224 w 370"/>
                <a:gd name="T23" fmla="*/ 287 h 353"/>
                <a:gd name="T24" fmla="*/ 282 w 370"/>
                <a:gd name="T25" fmla="*/ 352 h 353"/>
                <a:gd name="T26" fmla="*/ 369 w 370"/>
                <a:gd name="T27" fmla="*/ 232 h 353"/>
                <a:gd name="T28" fmla="*/ 359 w 370"/>
                <a:gd name="T29" fmla="*/ 219 h 353"/>
                <a:gd name="T30" fmla="*/ 347 w 370"/>
                <a:gd name="T31" fmla="*/ 235 h 353"/>
                <a:gd name="T32" fmla="*/ 284 w 370"/>
                <a:gd name="T33" fmla="*/ 332 h 353"/>
                <a:gd name="T34" fmla="*/ 269 w 370"/>
                <a:gd name="T35" fmla="*/ 303 h 353"/>
                <a:gd name="T36" fmla="*/ 284 w 370"/>
                <a:gd name="T37" fmla="*/ 240 h 353"/>
                <a:gd name="T38" fmla="*/ 316 w 370"/>
                <a:gd name="T39" fmla="*/ 89 h 353"/>
                <a:gd name="T40" fmla="*/ 237 w 370"/>
                <a:gd name="T41" fmla="*/ 0 h 353"/>
                <a:gd name="T42" fmla="*/ 135 w 370"/>
                <a:gd name="T43" fmla="*/ 70 h 353"/>
                <a:gd name="T44" fmla="*/ 71 w 370"/>
                <a:gd name="T45" fmla="*/ 0 h 353"/>
                <a:gd name="T46" fmla="*/ 22 w 370"/>
                <a:gd name="T47" fmla="*/ 44 h 353"/>
                <a:gd name="T48" fmla="*/ 0 w 370"/>
                <a:gd name="T49" fmla="*/ 120 h 353"/>
                <a:gd name="T50" fmla="*/ 10 w 370"/>
                <a:gd name="T51" fmla="*/ 128 h 353"/>
                <a:gd name="T52" fmla="*/ 24 w 370"/>
                <a:gd name="T53" fmla="*/ 107 h 353"/>
                <a:gd name="T54" fmla="*/ 69 w 370"/>
                <a:gd name="T55" fmla="*/ 21 h 353"/>
                <a:gd name="T56" fmla="*/ 88 w 370"/>
                <a:gd name="T57" fmla="*/ 60 h 353"/>
                <a:gd name="T58" fmla="*/ 78 w 370"/>
                <a:gd name="T59" fmla="*/ 125 h 353"/>
                <a:gd name="T60" fmla="*/ 63 w 370"/>
                <a:gd name="T61" fmla="*/ 196 h 353"/>
                <a:gd name="T62" fmla="*/ 45 w 370"/>
                <a:gd name="T63" fmla="*/ 29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0" h="353">
                  <a:moveTo>
                    <a:pt x="45" y="295"/>
                  </a:moveTo>
                  <a:cubicBezTo>
                    <a:pt x="45" y="305"/>
                    <a:pt x="39" y="324"/>
                    <a:pt x="39" y="326"/>
                  </a:cubicBezTo>
                  <a:cubicBezTo>
                    <a:pt x="39" y="347"/>
                    <a:pt x="51" y="352"/>
                    <a:pt x="61" y="352"/>
                  </a:cubicBezTo>
                  <a:cubicBezTo>
                    <a:pt x="71" y="352"/>
                    <a:pt x="82" y="342"/>
                    <a:pt x="84" y="337"/>
                  </a:cubicBezTo>
                  <a:cubicBezTo>
                    <a:pt x="86" y="326"/>
                    <a:pt x="94" y="303"/>
                    <a:pt x="94" y="287"/>
                  </a:cubicBezTo>
                  <a:cubicBezTo>
                    <a:pt x="98" y="274"/>
                    <a:pt x="102" y="235"/>
                    <a:pt x="108" y="217"/>
                  </a:cubicBezTo>
                  <a:cubicBezTo>
                    <a:pt x="112" y="198"/>
                    <a:pt x="114" y="183"/>
                    <a:pt x="118" y="164"/>
                  </a:cubicBezTo>
                  <a:cubicBezTo>
                    <a:pt x="124" y="133"/>
                    <a:pt x="124" y="125"/>
                    <a:pt x="143" y="94"/>
                  </a:cubicBezTo>
                  <a:cubicBezTo>
                    <a:pt x="161" y="63"/>
                    <a:pt x="188" y="21"/>
                    <a:pt x="235" y="21"/>
                  </a:cubicBezTo>
                  <a:cubicBezTo>
                    <a:pt x="269" y="21"/>
                    <a:pt x="269" y="60"/>
                    <a:pt x="269" y="76"/>
                  </a:cubicBezTo>
                  <a:cubicBezTo>
                    <a:pt x="269" y="123"/>
                    <a:pt x="245" y="209"/>
                    <a:pt x="235" y="243"/>
                  </a:cubicBezTo>
                  <a:cubicBezTo>
                    <a:pt x="229" y="264"/>
                    <a:pt x="224" y="274"/>
                    <a:pt x="224" y="287"/>
                  </a:cubicBezTo>
                  <a:cubicBezTo>
                    <a:pt x="224" y="324"/>
                    <a:pt x="253" y="352"/>
                    <a:pt x="282" y="352"/>
                  </a:cubicBezTo>
                  <a:cubicBezTo>
                    <a:pt x="343" y="352"/>
                    <a:pt x="369" y="245"/>
                    <a:pt x="369" y="232"/>
                  </a:cubicBezTo>
                  <a:cubicBezTo>
                    <a:pt x="369" y="219"/>
                    <a:pt x="363" y="219"/>
                    <a:pt x="359" y="219"/>
                  </a:cubicBezTo>
                  <a:cubicBezTo>
                    <a:pt x="353" y="219"/>
                    <a:pt x="351" y="227"/>
                    <a:pt x="347" y="235"/>
                  </a:cubicBezTo>
                  <a:cubicBezTo>
                    <a:pt x="335" y="300"/>
                    <a:pt x="308" y="332"/>
                    <a:pt x="284" y="332"/>
                  </a:cubicBezTo>
                  <a:cubicBezTo>
                    <a:pt x="271" y="332"/>
                    <a:pt x="269" y="321"/>
                    <a:pt x="269" y="303"/>
                  </a:cubicBezTo>
                  <a:cubicBezTo>
                    <a:pt x="269" y="287"/>
                    <a:pt x="271" y="274"/>
                    <a:pt x="284" y="240"/>
                  </a:cubicBezTo>
                  <a:cubicBezTo>
                    <a:pt x="290" y="214"/>
                    <a:pt x="316" y="133"/>
                    <a:pt x="316" y="89"/>
                  </a:cubicBezTo>
                  <a:cubicBezTo>
                    <a:pt x="316" y="13"/>
                    <a:pt x="269" y="0"/>
                    <a:pt x="237" y="0"/>
                  </a:cubicBezTo>
                  <a:cubicBezTo>
                    <a:pt x="186" y="0"/>
                    <a:pt x="151" y="42"/>
                    <a:pt x="135" y="70"/>
                  </a:cubicBezTo>
                  <a:cubicBezTo>
                    <a:pt x="131" y="18"/>
                    <a:pt x="94" y="0"/>
                    <a:pt x="71" y="0"/>
                  </a:cubicBezTo>
                  <a:cubicBezTo>
                    <a:pt x="45" y="0"/>
                    <a:pt x="29" y="26"/>
                    <a:pt x="22" y="44"/>
                  </a:cubicBezTo>
                  <a:cubicBezTo>
                    <a:pt x="8" y="70"/>
                    <a:pt x="0" y="117"/>
                    <a:pt x="0" y="120"/>
                  </a:cubicBezTo>
                  <a:cubicBezTo>
                    <a:pt x="0" y="128"/>
                    <a:pt x="8" y="128"/>
                    <a:pt x="10" y="128"/>
                  </a:cubicBezTo>
                  <a:cubicBezTo>
                    <a:pt x="20" y="128"/>
                    <a:pt x="20" y="125"/>
                    <a:pt x="24" y="107"/>
                  </a:cubicBezTo>
                  <a:cubicBezTo>
                    <a:pt x="35" y="60"/>
                    <a:pt x="45" y="21"/>
                    <a:pt x="69" y="21"/>
                  </a:cubicBezTo>
                  <a:cubicBezTo>
                    <a:pt x="84" y="21"/>
                    <a:pt x="88" y="37"/>
                    <a:pt x="88" y="60"/>
                  </a:cubicBezTo>
                  <a:cubicBezTo>
                    <a:pt x="88" y="76"/>
                    <a:pt x="84" y="104"/>
                    <a:pt x="78" y="125"/>
                  </a:cubicBezTo>
                  <a:cubicBezTo>
                    <a:pt x="73" y="144"/>
                    <a:pt x="69" y="180"/>
                    <a:pt x="63" y="196"/>
                  </a:cubicBezTo>
                  <a:lnTo>
                    <a:pt x="45" y="2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8" name="Line 58">
            <a:extLst>
              <a:ext uri="{FF2B5EF4-FFF2-40B4-BE49-F238E27FC236}">
                <a16:creationId xmlns:a16="http://schemas.microsoft.com/office/drawing/2014/main" id="{41E162C1-D5AE-49A0-A8EA-1F46A86035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7386" y="4113322"/>
            <a:ext cx="434975" cy="3952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8F3FB2-3612-41CF-A75A-AC277A37CB60}"/>
              </a:ext>
            </a:extLst>
          </p:cNvPr>
          <p:cNvSpPr txBox="1"/>
          <p:nvPr/>
        </p:nvSpPr>
        <p:spPr>
          <a:xfrm>
            <a:off x="1703961" y="1354822"/>
            <a:ext cx="2826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“One-Class SVM” (OC-SVM)</a:t>
            </a:r>
          </a:p>
          <a:p>
            <a:r>
              <a:rPr lang="en-IN" dirty="0">
                <a:latin typeface="Abadi Extra Light" panose="020B0204020104020204" pitchFamily="34" charset="0"/>
              </a:rPr>
              <a:t>   [</a:t>
            </a:r>
            <a:r>
              <a:rPr lang="en-IN" dirty="0" err="1">
                <a:latin typeface="Abadi Extra Light" panose="020B0204020104020204" pitchFamily="34" charset="0"/>
              </a:rPr>
              <a:t>Schölkopf</a:t>
            </a:r>
            <a:r>
              <a:rPr lang="en-IN" dirty="0">
                <a:latin typeface="Abadi Extra Light" panose="020B0204020104020204" pitchFamily="34" charset="0"/>
              </a:rPr>
              <a:t> et al., 2001]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4712AFE-D314-40AB-9B47-F2F4A2EB1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907" y="2205147"/>
            <a:ext cx="6016654" cy="344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Speech Bubble: Rectangle 74">
            <a:extLst>
              <a:ext uri="{FF2B5EF4-FFF2-40B4-BE49-F238E27FC236}">
                <a16:creationId xmlns:a16="http://schemas.microsoft.com/office/drawing/2014/main" id="{F56F7598-3377-462E-BC29-12338D6E607D}"/>
              </a:ext>
            </a:extLst>
          </p:cNvPr>
          <p:cNvSpPr/>
          <p:nvPr/>
        </p:nvSpPr>
        <p:spPr>
          <a:xfrm>
            <a:off x="6149390" y="1873176"/>
            <a:ext cx="1840921" cy="464506"/>
          </a:xfrm>
          <a:prstGeom prst="wedgeRectCallout">
            <a:avLst>
              <a:gd name="adj1" fmla="val 45481"/>
              <a:gd name="adj2" fmla="val 10212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Maximize the margin (similar to binary SVM)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6" name="Speech Bubble: Rectangle 75">
            <a:extLst>
              <a:ext uri="{FF2B5EF4-FFF2-40B4-BE49-F238E27FC236}">
                <a16:creationId xmlns:a16="http://schemas.microsoft.com/office/drawing/2014/main" id="{D3D3D4F1-0573-43E5-9545-3B318C7A8460}"/>
              </a:ext>
            </a:extLst>
          </p:cNvPr>
          <p:cNvSpPr/>
          <p:nvPr/>
        </p:nvSpPr>
        <p:spPr>
          <a:xfrm>
            <a:off x="9573049" y="1545752"/>
            <a:ext cx="2124133" cy="464506"/>
          </a:xfrm>
          <a:prstGeom prst="wedgeRectCallout">
            <a:avLst>
              <a:gd name="adj1" fmla="val -35877"/>
              <a:gd name="adj2" fmla="val 9309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Want to keep training error (sum of slacks) to be small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7" name="Speech Bubble: Rectangle 76">
            <a:extLst>
              <a:ext uri="{FF2B5EF4-FFF2-40B4-BE49-F238E27FC236}">
                <a16:creationId xmlns:a16="http://schemas.microsoft.com/office/drawing/2014/main" id="{86222807-8D9E-4292-891B-C8EFA9EC7E1B}"/>
              </a:ext>
            </a:extLst>
          </p:cNvPr>
          <p:cNvSpPr/>
          <p:nvPr/>
        </p:nvSpPr>
        <p:spPr>
          <a:xfrm>
            <a:off x="10934123" y="2090566"/>
            <a:ext cx="1190752" cy="464506"/>
          </a:xfrm>
          <a:prstGeom prst="wedgeRectCallout">
            <a:avLst>
              <a:gd name="adj1" fmla="val -35172"/>
              <a:gd name="adj2" fmla="val 8386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An offset term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(want it large)</a:t>
            </a:r>
            <a:endParaRPr lang="en-GB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Speech Bubble: Rectangle 77">
                <a:extLst>
                  <a:ext uri="{FF2B5EF4-FFF2-40B4-BE49-F238E27FC236}">
                    <a16:creationId xmlns:a16="http://schemas.microsoft.com/office/drawing/2014/main" id="{483B2A77-6065-4D6D-A9F9-5F3926F92B3B}"/>
                  </a:ext>
                </a:extLst>
              </p:cNvPr>
              <p:cNvSpPr/>
              <p:nvPr/>
            </p:nvSpPr>
            <p:spPr>
              <a:xfrm>
                <a:off x="5799818" y="4204919"/>
                <a:ext cx="1548937" cy="464506"/>
              </a:xfrm>
              <a:prstGeom prst="wedgeRectCallout">
                <a:avLst>
                  <a:gd name="adj1" fmla="val 49990"/>
                  <a:gd name="adj2" fmla="val -8409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Want a sufficiently large score (say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</a:t>
                </a:r>
                <a:endParaRPr lang="en-GB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8" name="Speech Bubble: Rectangle 77">
                <a:extLst>
                  <a:ext uri="{FF2B5EF4-FFF2-40B4-BE49-F238E27FC236}">
                    <a16:creationId xmlns:a16="http://schemas.microsoft.com/office/drawing/2014/main" id="{483B2A77-6065-4D6D-A9F9-5F3926F92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818" y="4204919"/>
                <a:ext cx="1548937" cy="464506"/>
              </a:xfrm>
              <a:prstGeom prst="wedgeRectCallout">
                <a:avLst>
                  <a:gd name="adj1" fmla="val 49990"/>
                  <a:gd name="adj2" fmla="val -84092"/>
                </a:avLst>
              </a:prstGeom>
              <a:blipFill>
                <a:blip r:embed="rId6"/>
                <a:stretch>
                  <a:fillRect l="-752" b="-1203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2788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244"/>
    </mc:Choice>
    <mc:Fallback xmlns="">
      <p:transition spd="slow" advTm="2392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3" grpId="0" animBg="1"/>
      <p:bldP spid="68" grpId="0" animBg="1"/>
      <p:bldP spid="70" grpId="0"/>
      <p:bldP spid="75" grpId="0" animBg="1"/>
      <p:bldP spid="76" grpId="0" animBg="1"/>
      <p:bldP spid="77" grpId="0" animBg="1"/>
      <p:bldP spid="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Support Vector Regression (SVR)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SVR is an SVM variants for regression problems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SVR uses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-insensitive loss for regression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Like the classification case, SVR also leads to a constrained optimization problem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ine 5">
            <a:extLst>
              <a:ext uri="{FF2B5EF4-FFF2-40B4-BE49-F238E27FC236}">
                <a16:creationId xmlns:a16="http://schemas.microsoft.com/office/drawing/2014/main" id="{9DFB52B5-1BC2-4950-8539-AA45E57FB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1578" y="2977822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AB119B-61AD-3CCA-4485-CF5100085A64}"/>
                  </a:ext>
                </a:extLst>
              </p:cNvPr>
              <p:cNvSpPr txBox="1"/>
              <p:nvPr/>
            </p:nvSpPr>
            <p:spPr>
              <a:xfrm>
                <a:off x="3805525" y="2616300"/>
                <a:ext cx="1813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AB119B-61AD-3CCA-4485-CF5100085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525" y="2616300"/>
                <a:ext cx="1813811" cy="276999"/>
              </a:xfrm>
              <a:prstGeom prst="rect">
                <a:avLst/>
              </a:prstGeom>
              <a:blipFill>
                <a:blip r:embed="rId4"/>
                <a:stretch>
                  <a:fillRect l="-336" t="-2174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8B33F3-341F-5C22-374F-435B9A540C4E}"/>
              </a:ext>
            </a:extLst>
          </p:cNvPr>
          <p:cNvSpPr txBox="1"/>
          <p:nvPr/>
        </p:nvSpPr>
        <p:spPr>
          <a:xfrm>
            <a:off x="3114135" y="2721671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7C9E2496-6D14-ADC7-B7E6-C48927E170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0724" y="2987990"/>
            <a:ext cx="645858" cy="1488309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1A37C24A-9BFD-34F8-7109-1A0CDE97D6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60267" y="3013304"/>
            <a:ext cx="505677" cy="1470926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878B5B34-1320-04A7-7462-46A6B129EC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64777" y="4456485"/>
            <a:ext cx="618289" cy="2434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7A72051B-80F4-A659-FF8F-C22E041E950A}"/>
                  </a:ext>
                </a:extLst>
              </p:cNvPr>
              <p:cNvSpPr/>
              <p:nvPr/>
            </p:nvSpPr>
            <p:spPr>
              <a:xfrm>
                <a:off x="702242" y="2987674"/>
                <a:ext cx="2118061" cy="636200"/>
              </a:xfrm>
              <a:prstGeom prst="wedgeRectCallout">
                <a:avLst>
                  <a:gd name="adj1" fmla="val 57521"/>
                  <a:gd name="adj2" fmla="val 635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-insensitive loss</a:t>
                </a:r>
              </a:p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(a.k.a. </a:t>
                </a:r>
                <a:r>
                  <a:rPr lang="en-IN" sz="20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Vapnik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loss)</a:t>
                </a:r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7A72051B-80F4-A659-FF8F-C22E041E9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42" y="2987674"/>
                <a:ext cx="2118061" cy="636200"/>
              </a:xfrm>
              <a:prstGeom prst="wedgeRectCallout">
                <a:avLst>
                  <a:gd name="adj1" fmla="val 57521"/>
                  <a:gd name="adj2" fmla="val 6353"/>
                </a:avLst>
              </a:prstGeom>
              <a:blipFill>
                <a:blip r:embed="rId5"/>
                <a:stretch>
                  <a:fillRect l="-2381" t="-9434" b="-2169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986587-33A9-F8AE-DEE2-C51D225F9272}"/>
                  </a:ext>
                </a:extLst>
              </p:cNvPr>
              <p:cNvSpPr txBox="1"/>
              <p:nvPr/>
            </p:nvSpPr>
            <p:spPr>
              <a:xfrm>
                <a:off x="4015179" y="4476299"/>
                <a:ext cx="167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986587-33A9-F8AE-DEE2-C51D225F9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179" y="4476299"/>
                <a:ext cx="167610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64443E-1B48-7141-9BD0-23DC787E34FA}"/>
                  </a:ext>
                </a:extLst>
              </p:cNvPr>
              <p:cNvSpPr txBox="1"/>
              <p:nvPr/>
            </p:nvSpPr>
            <p:spPr>
              <a:xfrm>
                <a:off x="3231858" y="4485334"/>
                <a:ext cx="244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64443E-1B48-7141-9BD0-23DC787E3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858" y="4485334"/>
                <a:ext cx="244554" cy="276999"/>
              </a:xfrm>
              <a:prstGeom prst="rect">
                <a:avLst/>
              </a:prstGeom>
              <a:blipFill>
                <a:blip r:embed="rId7"/>
                <a:stretch>
                  <a:fillRect l="-15000" r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EA08A9B8-1D56-10FA-A293-A1AAA8B3F5D8}"/>
                  </a:ext>
                </a:extLst>
              </p:cNvPr>
              <p:cNvSpPr/>
              <p:nvPr/>
            </p:nvSpPr>
            <p:spPr>
              <a:xfrm>
                <a:off x="472864" y="3757266"/>
                <a:ext cx="2356538" cy="753202"/>
              </a:xfrm>
              <a:prstGeom prst="wedgeRectCallout">
                <a:avLst>
                  <a:gd name="adj1" fmla="val -149"/>
                  <a:gd name="adj2" fmla="val -6454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Zero loss for small errors (say up to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); absolute loss for larger errors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EA08A9B8-1D56-10FA-A293-A1AAA8B3F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64" y="3757266"/>
                <a:ext cx="2356538" cy="753202"/>
              </a:xfrm>
              <a:prstGeom prst="wedgeRectCallout">
                <a:avLst>
                  <a:gd name="adj1" fmla="val -149"/>
                  <a:gd name="adj2" fmla="val -64547"/>
                </a:avLst>
              </a:prstGeom>
              <a:blipFill>
                <a:blip r:embed="rId8"/>
                <a:stretch>
                  <a:fillRect l="-1289" b="-1241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8BD23F-B681-D99C-F8D0-361B2E297401}"/>
                  </a:ext>
                </a:extLst>
              </p:cNvPr>
              <p:cNvSpPr txBox="1"/>
              <p:nvPr/>
            </p:nvSpPr>
            <p:spPr>
              <a:xfrm>
                <a:off x="4466692" y="4499273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8BD23F-B681-D99C-F8D0-361B2E297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92" y="4499273"/>
                <a:ext cx="1104611" cy="276999"/>
              </a:xfrm>
              <a:prstGeom prst="rect">
                <a:avLst/>
              </a:prstGeom>
              <a:blipFill>
                <a:blip r:embed="rId9"/>
                <a:stretch>
                  <a:fillRect l="-7735" t="-28261" r="-12707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4">
            <a:extLst>
              <a:ext uri="{FF2B5EF4-FFF2-40B4-BE49-F238E27FC236}">
                <a16:creationId xmlns:a16="http://schemas.microsoft.com/office/drawing/2014/main" id="{A5CF50AA-93C4-F8F8-5822-80DC734E21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99554" y="4474625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07A2E9B-2087-F98B-1D4B-CD3AC685EC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4043" y="2457586"/>
            <a:ext cx="3567913" cy="2786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469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02"/>
    </mc:Choice>
    <mc:Fallback xmlns="">
      <p:transition spd="slow" advTm="3650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Next class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Nonlinear learning via Kernel Methods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181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25"/>
    </mc:Choice>
    <mc:Fallback xmlns="">
      <p:transition spd="slow" advTm="1165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Soft-Margin SVM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151" y="1130786"/>
                <a:ext cx="11567712" cy="370791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Goal: Still want to maximize the margin such that</a:t>
                </a: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Soft-margin constraints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)≥1 −</m:t>
                    </m:r>
                    <m:sSub>
                      <m:sSubPr>
                        <m:ctrlP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are satisfied for all training ex. </a:t>
                </a:r>
              </a:p>
              <a:p>
                <a:pPr marL="457200" lvl="1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Do not have too many margin violations (sum of slacks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should be small)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51" y="1130786"/>
                <a:ext cx="11567712" cy="3707914"/>
              </a:xfrm>
              <a:blipFill>
                <a:blip r:embed="rId5"/>
                <a:stretch>
                  <a:fillRect l="-843" t="-2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37B0A111-4816-4463-8F85-76CC33CFB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31" y="2892705"/>
            <a:ext cx="3512327" cy="283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DBDFE9-EEB4-4C79-B28D-E5F19D49A584}"/>
                  </a:ext>
                </a:extLst>
              </p:cNvPr>
              <p:cNvSpPr txBox="1"/>
              <p:nvPr/>
            </p:nvSpPr>
            <p:spPr>
              <a:xfrm>
                <a:off x="3733258" y="2703016"/>
                <a:ext cx="837261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The objective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. for soft-margin SVM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Hyperparameter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controls the trade off between large margin and small training error (need to tune)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Too large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: small training error but also small margin (bad)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Too small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: large margin but large training error (bad)</a:t>
                </a:r>
                <a:endParaRPr lang="en-IN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DBDFE9-EEB4-4C79-B28D-E5F19D49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258" y="2703016"/>
                <a:ext cx="8372617" cy="3785652"/>
              </a:xfrm>
              <a:prstGeom prst="rect">
                <a:avLst/>
              </a:prstGeom>
              <a:blipFill>
                <a:blip r:embed="rId7"/>
                <a:stretch>
                  <a:fillRect l="-946" t="-1449" b="-2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F644F72B-BC3D-45F8-99A4-BDA33AE21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630" y="3275558"/>
            <a:ext cx="69723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244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922"/>
    </mc:Choice>
    <mc:Fallback xmlns="">
      <p:transition spd="slow" advTm="3789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Soft-Margin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the soft-margin SVM optimization problem</a:t>
                </a: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is the vector of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slack variables</a:t>
                </a:r>
                <a:endParaRPr lang="en-GB" sz="2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Introduce Lagrange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for each constraint and solve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terms in red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color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above were not present in the hard-margin SVM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Two set of dual variables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Will eliminate the primal var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:r>
                  <a:rPr lang="en-GB" sz="2600" b="1" i="1" dirty="0">
                    <a:latin typeface="Abadi Extra Light" panose="020B0204020104020204" pitchFamily="34" charset="0"/>
                  </a:rPr>
                  <a:t>b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get dual problem containing the dual variables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2EF42BCE-CD4B-4DA5-A36E-4EBB59A9A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1650899"/>
            <a:ext cx="6515100" cy="132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25312C6-7975-49AE-8792-A83575E66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18" y="4057650"/>
            <a:ext cx="10282158" cy="96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765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035"/>
    </mc:Choice>
    <mc:Fallback xmlns="">
      <p:transition spd="slow" advTm="1750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Soft-Margin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problem to solve</a:t>
                </a: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Take (partial) derivatives of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setting to zero gives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600" b="0" i="1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600" b="0" i="1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(for hard-margin,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Substituting these in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gives the Dual problem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>
            <a:extLst>
              <a:ext uri="{FF2B5EF4-FFF2-40B4-BE49-F238E27FC236}">
                <a16:creationId xmlns:a16="http://schemas.microsoft.com/office/drawing/2014/main" id="{F25312C6-7975-49AE-8792-A83575E66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8" y="1600200"/>
            <a:ext cx="10282158" cy="96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AD8FA9D-1224-4580-8DAB-4FF47F9B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879" y="3177375"/>
            <a:ext cx="2838449" cy="90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6E3EC8-72CC-4000-A3B7-9F85DB57B3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9771" y="3402740"/>
            <a:ext cx="2418381" cy="641114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AA18052-4426-42D5-9ED6-D648EBD84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417" y="3411450"/>
            <a:ext cx="2563520" cy="5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5B912A6-0741-4B31-BC5E-66A91BE6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48" y="5046699"/>
            <a:ext cx="6532697" cy="8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FDEFF01-7722-4A67-85F4-3AB6BE7D7034}"/>
              </a:ext>
            </a:extLst>
          </p:cNvPr>
          <p:cNvSpPr/>
          <p:nvPr/>
        </p:nvSpPr>
        <p:spPr>
          <a:xfrm>
            <a:off x="4676775" y="3067569"/>
            <a:ext cx="2838449" cy="317667"/>
          </a:xfrm>
          <a:prstGeom prst="wedgeRectCallout">
            <a:avLst>
              <a:gd name="adj1" fmla="val -48798"/>
              <a:gd name="adj2" fmla="val 796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Weighted sum of training inputs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40366056-3519-42A0-AAE3-B442AB6E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17" y="5886787"/>
            <a:ext cx="3432558" cy="72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FFF684C-A98A-422A-AC0B-210DF95A24F8}"/>
                  </a:ext>
                </a:extLst>
              </p:cNvPr>
              <p:cNvSpPr/>
              <p:nvPr/>
            </p:nvSpPr>
            <p:spPr>
              <a:xfrm>
                <a:off x="833518" y="5877599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Maximizing a concave function (or minimizing a convex function) </a:t>
                </a:r>
                <a:r>
                  <a:rPr lang="en-IN" sz="1600" i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s.t.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sz="1600" b="1" i="1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</a:t>
                </a:r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Many methods to solve it.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FFF684C-A98A-422A-AC0B-210DF95A2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18" y="5877599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blipFill>
                <a:blip r:embed="rId12"/>
                <a:stretch>
                  <a:fillRect l="-969" t="-9868" b="-4407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87DC340C-2E95-4652-863C-EEE38F84C55B}"/>
                  </a:ext>
                </a:extLst>
              </p:cNvPr>
              <p:cNvSpPr/>
              <p:nvPr/>
            </p:nvSpPr>
            <p:spPr>
              <a:xfrm>
                <a:off x="7728323" y="5868074"/>
                <a:ext cx="3595607" cy="672173"/>
              </a:xfrm>
              <a:prstGeom prst="wedgeRectCallout">
                <a:avLst>
                  <a:gd name="adj1" fmla="val -61488"/>
                  <a:gd name="adj2" fmla="val -422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the solution, </a:t>
                </a:r>
                <a14:m>
                  <m:oMath xmlns:m="http://schemas.openxmlformats.org/officeDocument/2006/math">
                    <m:r>
                      <a:rPr lang="en-I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4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still be sparse just like the hard-margin SVM case. </a:t>
                </a:r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Nonzero</a:t>
                </a:r>
                <a:r>
                  <a:rPr lang="en-I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correspond to the support vectors</a:t>
                </a:r>
                <a:r>
                  <a:rPr lang="en-IN" sz="14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87DC340C-2E95-4652-863C-EEE38F84C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23" y="5868074"/>
                <a:ext cx="3595607" cy="672173"/>
              </a:xfrm>
              <a:prstGeom prst="wedgeRectCallout">
                <a:avLst>
                  <a:gd name="adj1" fmla="val -61488"/>
                  <a:gd name="adj2" fmla="val -4228"/>
                </a:avLst>
              </a:prstGeom>
              <a:blipFill>
                <a:blip r:embed="rId13"/>
                <a:stretch>
                  <a:fillRect t="-5310" b="-115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80408DD-02DA-42E3-A332-DF1B4B8FDA00}"/>
                  </a:ext>
                </a:extLst>
              </p:cNvPr>
              <p:cNvSpPr/>
              <p:nvPr/>
            </p:nvSpPr>
            <p:spPr>
              <a:xfrm>
                <a:off x="9335187" y="4623652"/>
                <a:ext cx="2424033" cy="634148"/>
              </a:xfrm>
              <a:prstGeom prst="wedgeRectCallout">
                <a:avLst>
                  <a:gd name="adj1" fmla="val -53237"/>
                  <a:gd name="adj2" fmla="val 7480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dual variables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don’t appear in the dual problem!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80408DD-02DA-42E3-A332-DF1B4B8FD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187" y="4623652"/>
                <a:ext cx="2424033" cy="634148"/>
              </a:xfrm>
              <a:prstGeom prst="wedgeRectCallout">
                <a:avLst>
                  <a:gd name="adj1" fmla="val -53237"/>
                  <a:gd name="adj2" fmla="val 74800"/>
                </a:avLst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55D2CBE-47F9-46C1-AF33-B90C3CDD31CD}"/>
                  </a:ext>
                </a:extLst>
              </p:cNvPr>
              <p:cNvSpPr/>
              <p:nvPr/>
            </p:nvSpPr>
            <p:spPr>
              <a:xfrm>
                <a:off x="85725" y="5027458"/>
                <a:ext cx="2622523" cy="699755"/>
              </a:xfrm>
              <a:prstGeom prst="wedgeRectCallout">
                <a:avLst>
                  <a:gd name="adj1" fmla="val 36130"/>
                  <a:gd name="adj2" fmla="val 6883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found just like the hard-margin SVM case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55D2CBE-47F9-46C1-AF33-B90C3CDD3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" y="5027458"/>
                <a:ext cx="2622523" cy="699755"/>
              </a:xfrm>
              <a:prstGeom prst="wedgeRectCallout">
                <a:avLst>
                  <a:gd name="adj1" fmla="val 36130"/>
                  <a:gd name="adj2" fmla="val 68838"/>
                </a:avLst>
              </a:prstGeom>
              <a:blipFill>
                <a:blip r:embed="rId15"/>
                <a:stretch>
                  <a:fillRect l="-924" t="-8511" r="-18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1BB27E6-643B-4A89-A066-B4179020E41C}"/>
              </a:ext>
            </a:extLst>
          </p:cNvPr>
          <p:cNvSpPr txBox="1"/>
          <p:nvPr/>
        </p:nvSpPr>
        <p:spPr>
          <a:xfrm>
            <a:off x="5974596" y="6599150"/>
            <a:ext cx="5926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(Note: For various SVM solvers, can see </a:t>
            </a:r>
            <a:r>
              <a:rPr lang="en-GB" sz="1200" dirty="0"/>
              <a:t>“Support Vector Machine Solvers” by </a:t>
            </a:r>
            <a:r>
              <a:rPr lang="en-GB" sz="1200" dirty="0" err="1"/>
              <a:t>Bottou</a:t>
            </a:r>
            <a:r>
              <a:rPr lang="en-GB" sz="1200" dirty="0"/>
              <a:t> and Lin)</a:t>
            </a:r>
            <a:endParaRPr lang="en-IN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511166-5140-48C4-BB1A-33105D1A0E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15676" y="394384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DA78680D-83A4-45BF-ADE1-F6D966ECA8A5}"/>
                  </a:ext>
                </a:extLst>
              </p:cNvPr>
              <p:cNvSpPr/>
              <p:nvPr/>
            </p:nvSpPr>
            <p:spPr>
              <a:xfrm>
                <a:off x="7222255" y="470729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if we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ignore the bias term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then we don’t need to handle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(problem becomes a bit more easy to solve)</a:t>
                </a: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DA78680D-83A4-45BF-ADE1-F6D966ECA8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255" y="470729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blipFill>
                <a:blip r:embed="rId17"/>
                <a:stretch>
                  <a:fillRect l="-292" t="-14407" b="-406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B915A7BD-3004-43C3-BB04-864E89D12435}"/>
                  </a:ext>
                </a:extLst>
              </p:cNvPr>
              <p:cNvSpPr/>
              <p:nvPr/>
            </p:nvSpPr>
            <p:spPr>
              <a:xfrm>
                <a:off x="6684324" y="1251272"/>
                <a:ext cx="4336743" cy="462733"/>
              </a:xfrm>
              <a:prstGeom prst="wedgeRectCallout">
                <a:avLst>
                  <a:gd name="adj1" fmla="val -2598"/>
                  <a:gd name="adj2" fmla="val -7046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Otherwise,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coupled and some opt. techniques such as co-ordinate aspect can’t easily applied</a:t>
                </a: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B915A7BD-3004-43C3-BB04-864E89D12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24" y="1251272"/>
                <a:ext cx="4336743" cy="462733"/>
              </a:xfrm>
              <a:prstGeom prst="wedgeRectCallout">
                <a:avLst>
                  <a:gd name="adj1" fmla="val -2598"/>
                  <a:gd name="adj2" fmla="val -70460"/>
                </a:avLst>
              </a:prstGeom>
              <a:blipFill>
                <a:blip r:embed="rId18"/>
                <a:stretch>
                  <a:fillRect l="-280" b="-1354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070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856"/>
    </mc:Choice>
    <mc:Fallback xmlns="">
      <p:transition spd="slow" advTm="3398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Support Vectors in Soft-Margin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hard-margin SVM solution had only one type of support vectors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All lied on the supporting hyperplanes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600" dirty="0">
                    <a:latin typeface="Cambria Math" panose="02040503050406030204" pitchFamily="18" charset="0"/>
                  </a:rPr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and</a:t>
                </a:r>
                <a:r>
                  <a:rPr lang="en-IN" sz="26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=−1 </m:t>
                    </m:r>
                  </m:oMath>
                </a14:m>
                <a:endParaRPr lang="en-IN" sz="260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IN" sz="50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/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The soft-margin SVM solution has </a:t>
                </a:r>
                <a:r>
                  <a:rPr lang="en-IN" sz="2600" u="sng" dirty="0">
                    <a:latin typeface="Abadi Extra Light" panose="020B0204020104020204" pitchFamily="34" charset="0"/>
                  </a:rPr>
                  <a:t>three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types of support vectors (with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F3CEE21B-D9B8-4222-841B-E2BF6166D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17" y="2721354"/>
            <a:ext cx="37814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2098BF-040E-41C8-BD65-C616056CD125}"/>
              </a:ext>
            </a:extLst>
          </p:cNvPr>
          <p:cNvSpPr txBox="1"/>
          <p:nvPr/>
        </p:nvSpPr>
        <p:spPr>
          <a:xfrm>
            <a:off x="5387743" y="2816604"/>
            <a:ext cx="57994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badi Extra Light" panose="020B0204020104020204" pitchFamily="34" charset="0"/>
              </a:rPr>
              <a:t>Lying on the supporting hyperplanes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Abadi Extra Light" panose="020B02040201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Abadi Extra Light" panose="020B02040201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badi Extra Light" panose="020B0204020104020204" pitchFamily="34" charset="0"/>
              </a:rPr>
              <a:t>Lying within the margin region but still on the correct side of the hyperplane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Abadi Extra Light" panose="020B02040201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badi Extra Light" panose="020B0204020104020204" pitchFamily="34" charset="0"/>
              </a:rPr>
              <a:t>Lying on the wrong side of the hyperplane (misclassified training examples)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2055D-BDD5-C09E-ABAA-E8CC9325A7BB}"/>
              </a:ext>
            </a:extLst>
          </p:cNvPr>
          <p:cNvSpPr txBox="1"/>
          <p:nvPr/>
        </p:nvSpPr>
        <p:spPr>
          <a:xfrm>
            <a:off x="4530055" y="6175658"/>
            <a:ext cx="254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(Proof left as an exercise)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71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02"/>
    </mc:Choice>
    <mc:Fallback xmlns="">
      <p:transition spd="slow" advTm="120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SVMs via Dual Formulation: Some Comments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the final dual objectives for hard-margin and soft-margin SVM</a:t>
                </a: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dual formulation is nice due to two primary reasons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Allows conveniently handling the margin based constraint (via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Lagrangians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Allows learning nonlinear separators by replacing </a:t>
                </a:r>
                <a:r>
                  <a:rPr lang="en-GB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inner products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I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by general kernel-based similarities (more on this when we talk about kernels)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However, dual formulation can be expensive if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large (esp. compared to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Need to solve for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variables </a:t>
                </a:r>
                <a14:m>
                  <m:oMath xmlns:m="http://schemas.openxmlformats.org/officeDocument/2006/math"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sz="2200" b="1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Need to pre-compute and store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gram matrix </a:t>
                </a:r>
                <a:r>
                  <a:rPr lang="en-GB" sz="2200" b="1" dirty="0">
                    <a:latin typeface="Abadi Extra Light" panose="020B0204020104020204" pitchFamily="34" charset="0"/>
                  </a:rPr>
                  <a:t>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Lot of work on speeding up SVM in these settings (e.g., can use co-ord. descent for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8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BF7F50F3-6E62-4030-9921-FF700651A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32" y="1599743"/>
            <a:ext cx="4628790" cy="14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4C25DAE-71F6-40B2-AB8B-3D3943351592}"/>
                  </a:ext>
                </a:extLst>
              </p:cNvPr>
              <p:cNvSpPr/>
              <p:nvPr/>
            </p:nvSpPr>
            <p:spPr>
              <a:xfrm>
                <a:off x="8310442" y="1599743"/>
                <a:ext cx="3314900" cy="857250"/>
              </a:xfrm>
              <a:prstGeom prst="wedgeRectCallout">
                <a:avLst>
                  <a:gd name="adj1" fmla="val -59674"/>
                  <a:gd name="adj2" fmla="val 3662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Both these ignore the bias term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otherwise will need another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4C25DAE-71F6-40B2-AB8B-3D3943351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442" y="1599743"/>
                <a:ext cx="3314900" cy="857250"/>
              </a:xfrm>
              <a:prstGeom prst="wedgeRectCallout">
                <a:avLst>
                  <a:gd name="adj1" fmla="val -59674"/>
                  <a:gd name="adj2" fmla="val 36625"/>
                </a:avLst>
              </a:prstGeom>
              <a:blipFill>
                <a:blip r:embed="rId7"/>
                <a:stretch>
                  <a:fillRect b="-6319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0164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111"/>
    </mc:Choice>
    <mc:Fallback xmlns="">
      <p:transition spd="slow" advTm="2511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 Co-ordinate Ascent Algorithm for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the dual objective of soft-margin SVM (assuming no bias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Focusing on just one of the components of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), the objective becomes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above is a simple quadratic maximization of a concave function: Global maxima</a:t>
                </a: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If constraint violated, project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set it to 0,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set it to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cycle through each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a random or cyclic fashion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7063B7-F5ED-4156-AF83-806023AE3EFB}"/>
                  </a:ext>
                </a:extLst>
              </p:cNvPr>
              <p:cNvSpPr txBox="1"/>
              <p:nvPr/>
            </p:nvSpPr>
            <p:spPr>
              <a:xfrm>
                <a:off x="1991891" y="1686175"/>
                <a:ext cx="6436634" cy="784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400" b="1"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lim>
                      </m:limLow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7063B7-F5ED-4156-AF83-806023AE3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891" y="1686175"/>
                <a:ext cx="6436634" cy="784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838A39-E06F-49DC-B9BC-05FC09C6B7D1}"/>
                  </a:ext>
                </a:extLst>
              </p:cNvPr>
              <p:cNvSpPr txBox="1"/>
              <p:nvPr/>
            </p:nvSpPr>
            <p:spPr>
              <a:xfrm>
                <a:off x="938131" y="3617597"/>
                <a:ext cx="8079969" cy="779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sz="28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I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bSup>
                    <m:sSup>
                      <m:sSupPr>
                        <m:ctrlP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Sup>
                          <m:sSubSup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800" i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838A39-E06F-49DC-B9BC-05FC09C6B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31" y="3617597"/>
                <a:ext cx="8079969" cy="7791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C7DF5D6C-F429-4518-938D-A667ECEEFC39}"/>
              </a:ext>
            </a:extLst>
          </p:cNvPr>
          <p:cNvSpPr/>
          <p:nvPr/>
        </p:nvSpPr>
        <p:spPr>
          <a:xfrm>
            <a:off x="3940224" y="3165175"/>
            <a:ext cx="1918714" cy="489234"/>
          </a:xfrm>
          <a:prstGeom prst="wedgeRectCallout">
            <a:avLst>
              <a:gd name="adj1" fmla="val -41579"/>
              <a:gd name="adj2" fmla="val 7367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compute these in the beginning itself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132E19-DFAC-40B6-AECE-44280DB474EE}"/>
              </a:ext>
            </a:extLst>
          </p:cNvPr>
          <p:cNvSpPr/>
          <p:nvPr/>
        </p:nvSpPr>
        <p:spPr>
          <a:xfrm>
            <a:off x="6068662" y="3493859"/>
            <a:ext cx="3036815" cy="902926"/>
          </a:xfrm>
          <a:prstGeom prst="ellipse">
            <a:avLst/>
          </a:prstGeom>
          <a:solidFill>
            <a:schemeClr val="accent1">
              <a:alpha val="0"/>
            </a:schemeClr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3FBA93AD-A42F-48D3-8965-EC0DE3497220}"/>
                  </a:ext>
                </a:extLst>
              </p:cNvPr>
              <p:cNvSpPr/>
              <p:nvPr/>
            </p:nvSpPr>
            <p:spPr>
              <a:xfrm>
                <a:off x="9322070" y="2366337"/>
                <a:ext cx="2746016" cy="320411"/>
              </a:xfrm>
              <a:prstGeom prst="wedgeRectCallout">
                <a:avLst>
                  <a:gd name="adj1" fmla="val 7568"/>
                  <a:gd name="adj2" fmla="val 14698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that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3FBA93AD-A42F-48D3-8965-EC0DE3497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070" y="2366337"/>
                <a:ext cx="2746016" cy="320411"/>
              </a:xfrm>
              <a:prstGeom prst="wedgeRectCallout">
                <a:avLst>
                  <a:gd name="adj1" fmla="val 7568"/>
                  <a:gd name="adj2" fmla="val 146984"/>
                </a:avLst>
              </a:prstGeom>
              <a:blipFill>
                <a:blip r:embed="rId8"/>
                <a:stretch>
                  <a:fillRect l="-881" t="-55046" b="-3853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59E0097A-2A00-41C8-9D34-D81BDF121A5E}"/>
                  </a:ext>
                </a:extLst>
              </p:cNvPr>
              <p:cNvSpPr/>
              <p:nvPr/>
            </p:nvSpPr>
            <p:spPr>
              <a:xfrm>
                <a:off x="7453745" y="3025753"/>
                <a:ext cx="3736650" cy="591844"/>
              </a:xfrm>
              <a:prstGeom prst="wedgeRectCallout">
                <a:avLst>
                  <a:gd name="adj1" fmla="val -38858"/>
                  <a:gd name="adj2" fmla="val 7411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efficiently compute it if we also store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It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59E0097A-2A00-41C8-9D34-D81BDF121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745" y="3025753"/>
                <a:ext cx="3736650" cy="591844"/>
              </a:xfrm>
              <a:prstGeom prst="wedgeRectCallout">
                <a:avLst>
                  <a:gd name="adj1" fmla="val -38858"/>
                  <a:gd name="adj2" fmla="val 74112"/>
                </a:avLst>
              </a:prstGeom>
              <a:blipFill>
                <a:blip r:embed="rId9"/>
                <a:stretch>
                  <a:fillRect l="-812" t="-800" r="-162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495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246"/>
    </mc:Choice>
    <mc:Fallback xmlns="">
      <p:transition spd="slow" advTm="6322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5" grpId="0" animBg="1"/>
      <p:bldP spid="6" grpId="0" animBg="1"/>
      <p:bldP spid="27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for SVM in the Primal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Maximizing margin subject to constraints led to the soft-margin formulation of SVM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 that slack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the same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{0,1−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</a:rPr>
                  <a:t>,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i.e., hinge loss for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Thus the above is equivalent to minimizing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rgbClr val="A21C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A21C8C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A21C8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A21C8C"/>
                    </a:solidFill>
                    <a:latin typeface="Abadi Extra Light" panose="020B0204020104020204" pitchFamily="34" charset="0"/>
                  </a:rPr>
                  <a:t> regularized hinge loss 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Sum of slacks is like sum of hinge losses,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play similar roles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learn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directly by minimizing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using (stochastic)(sub)grad. descent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Hinge-loss version preferred for linear SVMs, or with other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regularizers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GB" sz="22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>
            <a:extLst>
              <a:ext uri="{FF2B5EF4-FFF2-40B4-BE49-F238E27FC236}">
                <a16:creationId xmlns:a16="http://schemas.microsoft.com/office/drawing/2014/main" id="{D3FED400-B1C1-41DB-B934-61167705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186" y="1628775"/>
            <a:ext cx="5870286" cy="125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7A992CE5-969F-47E4-B7C6-90A2D94E5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377" y="4043284"/>
            <a:ext cx="5601350" cy="96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764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757"/>
    </mc:Choice>
    <mc:Fallback xmlns="">
      <p:transition spd="slow" advTm="3867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SVM: At Test Time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Prediction for a test point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linear SVMs, we usually prefer approach 1 since it is faster (just one dot product)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second approach’s cost scales in the number of support vectors found by SVM (i.e., training examples with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). Also need to store them at test time</a:t>
                </a:r>
              </a:p>
              <a:p>
                <a:pPr marL="457200" lvl="1" indent="0">
                  <a:buNone/>
                </a:pPr>
                <a:r>
                  <a:rPr lang="en-GB" sz="1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00" dirty="0">
                    <a:solidFill>
                      <a:schemeClr val="tx1"/>
                    </a:solidFill>
                  </a:rPr>
                  <a:t> 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second approach is useful (and has to be used) for </a:t>
                </a:r>
                <a:r>
                  <a:rPr lang="en-IN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nonlinear SVMs</a:t>
                </a:r>
                <a:r>
                  <a:rPr lang="en-IN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cannot</a:t>
                </a:r>
                <a:r>
                  <a:rPr lang="en-IN" dirty="0">
                    <a:latin typeface="Abadi Extra Light" panose="020B0204020104020204" pitchFamily="34" charset="0"/>
                  </a:rPr>
                  <a:t> usually be expressed as a finite dimensional vector (more when we talk about kernel methods)</a:t>
                </a:r>
                <a:r>
                  <a:rPr lang="en-IN" dirty="0"/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 r="-1922" b="-2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B0BD4-FE10-0D8B-621F-E142AC5095A6}"/>
                  </a:ext>
                </a:extLst>
              </p:cNvPr>
              <p:cNvSpPr txBox="1"/>
              <p:nvPr/>
            </p:nvSpPr>
            <p:spPr>
              <a:xfrm>
                <a:off x="2265028" y="1681992"/>
                <a:ext cx="3695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3200" b="0" i="1" smtClean="0"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B0BD4-FE10-0D8B-621F-E142AC509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028" y="1681992"/>
                <a:ext cx="369530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C49BB4-2031-752F-A09E-C56290632BA6}"/>
                  </a:ext>
                </a:extLst>
              </p:cNvPr>
              <p:cNvSpPr txBox="1"/>
              <p:nvPr/>
            </p:nvSpPr>
            <p:spPr>
              <a:xfrm>
                <a:off x="2692867" y="2414758"/>
                <a:ext cx="5455019" cy="110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3200" b="0" i="1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3200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3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3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2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IN" sz="32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2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32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IN" sz="32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32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32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IN" sz="32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IN" sz="3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3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nary>
                          <m:r>
                            <a:rPr lang="en-I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C49BB4-2031-752F-A09E-C56290632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867" y="2414758"/>
                <a:ext cx="5455019" cy="1106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A05A67B-CABB-345B-C6EB-34A2F30639D4}"/>
              </a:ext>
            </a:extLst>
          </p:cNvPr>
          <p:cNvSpPr txBox="1"/>
          <p:nvPr/>
        </p:nvSpPr>
        <p:spPr>
          <a:xfrm>
            <a:off x="9026262" y="2663267"/>
            <a:ext cx="24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badi Extra Light" panose="020B0204020104020204" pitchFamily="34" charset="0"/>
              </a:rPr>
              <a:t>(Approach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13CC49-0D45-7350-0409-49F77D0F08AA}"/>
              </a:ext>
            </a:extLst>
          </p:cNvPr>
          <p:cNvSpPr txBox="1"/>
          <p:nvPr/>
        </p:nvSpPr>
        <p:spPr>
          <a:xfrm>
            <a:off x="8991498" y="1681992"/>
            <a:ext cx="24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badi Extra Light" panose="020B0204020104020204" pitchFamily="34" charset="0"/>
              </a:rPr>
              <a:t>(Approach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F936FF6D-1B2A-F10B-9ADA-919BAB02089F}"/>
                  </a:ext>
                </a:extLst>
              </p:cNvPr>
              <p:cNvSpPr/>
              <p:nvPr/>
            </p:nvSpPr>
            <p:spPr>
              <a:xfrm>
                <a:off x="6726432" y="1545754"/>
                <a:ext cx="2265066" cy="857250"/>
              </a:xfrm>
              <a:prstGeom prst="wedgeRectCallout">
                <a:avLst>
                  <a:gd name="adj1" fmla="val -48805"/>
                  <a:gd name="adj2" fmla="val 8277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Dot product similarity of the test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with the training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F936FF6D-1B2A-F10B-9ADA-919BAB020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432" y="1545754"/>
                <a:ext cx="2265066" cy="857250"/>
              </a:xfrm>
              <a:prstGeom prst="wedgeRectCallout">
                <a:avLst>
                  <a:gd name="adj1" fmla="val -48805"/>
                  <a:gd name="adj2" fmla="val 82779"/>
                </a:avLst>
              </a:prstGeom>
              <a:blipFill>
                <a:blip r:embed="rId6"/>
                <a:stretch>
                  <a:fillRect l="-53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6792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55"/>
    </mc:Choice>
    <mc:Fallback xmlns="">
      <p:transition spd="slow" advTm="10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8" grpId="0"/>
      <p:bldP spid="10" grpId="0"/>
      <p:bldP spid="11" grpId="0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6.9|9.9|41|35.3|24.9|7|80.1|12.9|12.9|2.3|2.1|15.6|20.1|41.3|22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5|8|46.2|11|10.1|1|3.3|1.2|17.8|1|18.4|8.8|2|23.5|32.4|46.2|17.9|45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4|15.9|42.3|40|23.7|1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12.3|23.1|70.8|67.7|37.5|3|3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6|26.4|120.7|1.4|3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12.7|171|21.7|8.2|3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8.4|6.9|5.8|9.5|13.9|17.6|1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.4|24.2|13|24.9|52.2|20|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|8.2|19.3|8.7|1.1|9.5|15.6|41.1|9|22.7|40.6|41.1|49.7|15.8|1|10|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3.6|16.4|0.3|24.2|12.7|3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.1|18.8|29.2|9.3|23|35.1|53.7|8.8|3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9.1|61.4|37.3|140.2|55.9|47.3|20.8|65.3|94.1|45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.6|27.4|101.4|12|122.6|24.9|2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4.3|6.3|13.6|14.1|18.4|31|1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|24.5|28|21|93.1|2|46.9|63.9|42.1|50.6|130.1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16909</TotalTime>
  <Words>1657</Words>
  <Application>Microsoft Office PowerPoint</Application>
  <PresentationFormat>Widescreen</PresentationFormat>
  <Paragraphs>333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Support Vector Machines (contd)</vt:lpstr>
      <vt:lpstr>Soft-Margin SVM</vt:lpstr>
      <vt:lpstr>Solving Soft-Margin SVM</vt:lpstr>
      <vt:lpstr>Solving Soft-Margin SVM</vt:lpstr>
      <vt:lpstr>Support Vectors in Soft-Margin SVM</vt:lpstr>
      <vt:lpstr>SVMs via Dual Formulation: Some Comments</vt:lpstr>
      <vt:lpstr>A Co-ordinate Ascent Algorithm for SVM</vt:lpstr>
      <vt:lpstr>Solving for SVM in the Primal</vt:lpstr>
      <vt:lpstr>SVM: At Test Time</vt:lpstr>
      <vt:lpstr>Multi-class SVM</vt:lpstr>
      <vt:lpstr>Multi-class Classification using Binary Classification</vt:lpstr>
      <vt:lpstr>One-class Classification</vt:lpstr>
      <vt:lpstr>One-class Classification via SVM-type Methods</vt:lpstr>
      <vt:lpstr>One-class Classification via SVM-type Methods</vt:lpstr>
      <vt:lpstr>One-class Classification via SVM-type Methods</vt:lpstr>
      <vt:lpstr>Support Vector Regression (SVR)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Logistics</dc:title>
  <dc:creator>Piyush Rai</dc:creator>
  <cp:lastModifiedBy>Piyush Rai</cp:lastModifiedBy>
  <cp:revision>473</cp:revision>
  <dcterms:created xsi:type="dcterms:W3CDTF">2020-07-07T20:42:16Z</dcterms:created>
  <dcterms:modified xsi:type="dcterms:W3CDTF">2023-09-02T22:37:51Z</dcterms:modified>
</cp:coreProperties>
</file>