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79" r:id="rId4"/>
    <p:sldId id="284" r:id="rId5"/>
    <p:sldId id="285" r:id="rId6"/>
    <p:sldId id="283" r:id="rId7"/>
    <p:sldId id="288" r:id="rId8"/>
    <p:sldId id="278" r:id="rId9"/>
    <p:sldId id="286" r:id="rId10"/>
    <p:sldId id="281" r:id="rId11"/>
    <p:sldId id="300" r:id="rId12"/>
    <p:sldId id="298" r:id="rId13"/>
    <p:sldId id="293" r:id="rId14"/>
    <p:sldId id="294" r:id="rId15"/>
    <p:sldId id="295" r:id="rId16"/>
    <p:sldId id="296" r:id="rId17"/>
    <p:sldId id="297" r:id="rId18"/>
    <p:sldId id="299" r:id="rId19"/>
    <p:sldId id="302" r:id="rId20"/>
    <p:sldId id="303" r:id="rId21"/>
    <p:sldId id="304" r:id="rId22"/>
    <p:sldId id="305" r:id="rId23"/>
    <p:sldId id="307" r:id="rId24"/>
    <p:sldId id="308" r:id="rId25"/>
    <p:sldId id="309"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6" autoAdjust="0"/>
    <p:restoredTop sz="94660"/>
  </p:normalViewPr>
  <p:slideViewPr>
    <p:cSldViewPr snapToGrid="0">
      <p:cViewPr varScale="1">
        <p:scale>
          <a:sx n="109" d="100"/>
          <a:sy n="109"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03-08-2023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03-08-2023</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03-08-2023</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03-08-2023</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03-08-2023</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03-08-2023</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03-08-2023</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03-08-2023</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03-08-2023</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03-08-2023</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03-08-2023</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03-08-2023</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5.png"/><Relationship Id="rId11" Type="http://schemas.openxmlformats.org/officeDocument/2006/relationships/image" Target="../media/image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1.png"/><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80.png"/><Relationship Id="rId11" Type="http://schemas.openxmlformats.org/officeDocument/2006/relationships/image" Target="../media/image161.png"/><Relationship Id="rId5" Type="http://schemas.openxmlformats.org/officeDocument/2006/relationships/image" Target="../media/image141.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110.png"/></Relationships>
</file>

<file path=ppt/slides/_rels/slide1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0.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0.png"/><Relationship Id="rId5" Type="http://schemas.openxmlformats.org/officeDocument/2006/relationships/image" Target="../media/image150.png"/><Relationship Id="rId10" Type="http://schemas.openxmlformats.org/officeDocument/2006/relationships/image" Target="../media/image21.png"/><Relationship Id="rId4" Type="http://schemas.openxmlformats.org/officeDocument/2006/relationships/image" Target="../media/image140.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0.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deepai.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7030A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32746" y="2422009"/>
            <a:ext cx="10877550" cy="1657029"/>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Data and Features, Supervised Learning by Computing Distances</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Features as well as outputs can be real-valued, binary, categorical, ordinal, etc. </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Real-valued:</a:t>
            </a:r>
            <a:r>
              <a:rPr lang="en-GB" sz="2400" dirty="0">
                <a:latin typeface="Abadi Extra Light" panose="020B0204020104020204" pitchFamily="34" charset="0"/>
              </a:rPr>
              <a:t> Pixel intensity, house area, house price, rainfall amount, temperature, etc</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Binary:</a:t>
            </a:r>
            <a:r>
              <a:rPr lang="en-GB" sz="2400" dirty="0">
                <a:latin typeface="Abadi Extra Light" panose="020B0204020104020204" pitchFamily="34" charset="0"/>
              </a:rPr>
              <a:t> Male/female, adult/non-adult, or any yes/no or present/absent type value</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Categorical/Discrete: </a:t>
            </a:r>
            <a:r>
              <a:rPr lang="en-GB" sz="2400" dirty="0" err="1">
                <a:latin typeface="Abadi Extra Light" panose="020B0204020104020204" pitchFamily="34" charset="0"/>
              </a:rPr>
              <a:t>Zipcode</a:t>
            </a:r>
            <a:r>
              <a:rPr lang="en-GB" sz="2400" dirty="0">
                <a:latin typeface="Abadi Extra Light" panose="020B0204020104020204" pitchFamily="34" charset="0"/>
              </a:rPr>
              <a:t>, blood-group, or any “one from a finite many choices“ value</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Ordinal:</a:t>
            </a:r>
            <a:r>
              <a:rPr lang="en-GB" sz="2400" dirty="0">
                <a:latin typeface="Abadi Extra Light" panose="020B0204020104020204" pitchFamily="34" charset="0"/>
              </a:rPr>
              <a:t> Grade (A/B/C etc.) in a course, or any other type where relative values matter</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Often, the features can be of mixed types (some real, some categorical, some ordinal, etc.)</a:t>
            </a:r>
          </a:p>
        </p:txBody>
      </p:sp>
    </p:spTree>
    <p:custDataLst>
      <p:tags r:id="rId1"/>
    </p:custDataLst>
    <p:extLst>
      <p:ext uri="{BB962C8B-B14F-4D97-AF65-F5344CB8AC3E}">
        <p14:creationId xmlns:p14="http://schemas.microsoft.com/office/powerpoint/2010/main" val="2308838584"/>
      </p:ext>
    </p:extLst>
  </p:cSld>
  <p:clrMapOvr>
    <a:masterClrMapping/>
  </p:clrMapOvr>
  <mc:AlternateContent xmlns:mc="http://schemas.openxmlformats.org/markup-compatibility/2006" xmlns:p14="http://schemas.microsoft.com/office/powerpoint/2010/main">
    <mc:Choice Requires="p14">
      <p:transition spd="slow" p14:dur="2000" advTm="91238"/>
    </mc:Choice>
    <mc:Fallback xmlns="">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372F2E9C-0FFB-41D9-940F-34AD6F751AD2}"/>
              </a:ext>
            </a:extLst>
          </p:cNvPr>
          <p:cNvSpPr/>
          <p:nvPr/>
        </p:nvSpPr>
        <p:spPr>
          <a:xfrm>
            <a:off x="4147714" y="1600799"/>
            <a:ext cx="3496666"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Abadi Extra Light" panose="020B0204020104020204" pitchFamily="34" charset="0"/>
              </a:rPr>
              <a:t>Supervised Learning</a:t>
            </a:r>
          </a:p>
          <a:p>
            <a:pPr algn="ctr"/>
            <a:r>
              <a:rPr lang="en-IN" sz="2800" dirty="0">
                <a:latin typeface="Abadi Extra Light" panose="020B0204020104020204" pitchFamily="34" charset="0"/>
              </a:rPr>
              <a:t>Algorithm</a:t>
            </a:r>
          </a:p>
        </p:txBody>
      </p:sp>
      <p:pic>
        <p:nvPicPr>
          <p:cNvPr id="6" name="Picture 5">
            <a:extLst>
              <a:ext uri="{FF2B5EF4-FFF2-40B4-BE49-F238E27FC236}">
                <a16:creationId xmlns:a16="http://schemas.microsoft.com/office/drawing/2014/main" id="{EBB79474-61A3-48F5-ABE2-9C810866EB1A}"/>
              </a:ext>
            </a:extLst>
          </p:cNvPr>
          <p:cNvPicPr/>
          <p:nvPr/>
        </p:nvPicPr>
        <p:blipFill>
          <a:blip r:embed="rId3"/>
          <a:stretch/>
        </p:blipFill>
        <p:spPr>
          <a:xfrm>
            <a:off x="2305755" y="1184518"/>
            <a:ext cx="494113" cy="418029"/>
          </a:xfrm>
          <a:prstGeom prst="rect">
            <a:avLst/>
          </a:prstGeom>
          <a:ln w="0">
            <a:noFill/>
          </a:ln>
        </p:spPr>
      </p:pic>
      <p:pic>
        <p:nvPicPr>
          <p:cNvPr id="7" name="Picture 6">
            <a:extLst>
              <a:ext uri="{FF2B5EF4-FFF2-40B4-BE49-F238E27FC236}">
                <a16:creationId xmlns:a16="http://schemas.microsoft.com/office/drawing/2014/main" id="{615ACE96-BA59-45D0-8576-D0D93657785C}"/>
              </a:ext>
            </a:extLst>
          </p:cNvPr>
          <p:cNvPicPr/>
          <p:nvPr/>
        </p:nvPicPr>
        <p:blipFill>
          <a:blip r:embed="rId4"/>
          <a:stretch/>
        </p:blipFill>
        <p:spPr>
          <a:xfrm>
            <a:off x="2096674" y="1525485"/>
            <a:ext cx="487260" cy="393953"/>
          </a:xfrm>
          <a:prstGeom prst="rect">
            <a:avLst/>
          </a:prstGeom>
          <a:ln w="0">
            <a:noFill/>
          </a:ln>
        </p:spPr>
      </p:pic>
      <p:pic>
        <p:nvPicPr>
          <p:cNvPr id="8" name="Picture 7">
            <a:extLst>
              <a:ext uri="{FF2B5EF4-FFF2-40B4-BE49-F238E27FC236}">
                <a16:creationId xmlns:a16="http://schemas.microsoft.com/office/drawing/2014/main" id="{47A8E66B-81E1-47B8-95AA-79FFF7D75ABD}"/>
              </a:ext>
            </a:extLst>
          </p:cNvPr>
          <p:cNvPicPr/>
          <p:nvPr/>
        </p:nvPicPr>
        <p:blipFill>
          <a:blip r:embed="rId5"/>
          <a:stretch/>
        </p:blipFill>
        <p:spPr>
          <a:xfrm>
            <a:off x="1854084" y="1820961"/>
            <a:ext cx="451671" cy="419918"/>
          </a:xfrm>
          <a:prstGeom prst="rect">
            <a:avLst/>
          </a:prstGeom>
          <a:ln w="0">
            <a:noFill/>
          </a:ln>
        </p:spPr>
      </p:pic>
      <p:pic>
        <p:nvPicPr>
          <p:cNvPr id="9" name="Picture 8">
            <a:extLst>
              <a:ext uri="{FF2B5EF4-FFF2-40B4-BE49-F238E27FC236}">
                <a16:creationId xmlns:a16="http://schemas.microsoft.com/office/drawing/2014/main" id="{020C3F11-2041-4BF0-BA69-482ADABB37EA}"/>
              </a:ext>
            </a:extLst>
          </p:cNvPr>
          <p:cNvPicPr/>
          <p:nvPr/>
        </p:nvPicPr>
        <p:blipFill>
          <a:blip r:embed="rId6"/>
          <a:stretch/>
        </p:blipFill>
        <p:spPr>
          <a:xfrm>
            <a:off x="1611091" y="2161467"/>
            <a:ext cx="474725" cy="401174"/>
          </a:xfrm>
          <a:prstGeom prst="rect">
            <a:avLst/>
          </a:prstGeom>
          <a:ln w="0">
            <a:noFill/>
          </a:ln>
        </p:spPr>
      </p:pic>
      <p:pic>
        <p:nvPicPr>
          <p:cNvPr id="10" name="Picture 9">
            <a:extLst>
              <a:ext uri="{FF2B5EF4-FFF2-40B4-BE49-F238E27FC236}">
                <a16:creationId xmlns:a16="http://schemas.microsoft.com/office/drawing/2014/main" id="{1EBA83AC-A630-43D6-8641-9F319D04EB79}"/>
              </a:ext>
            </a:extLst>
          </p:cNvPr>
          <p:cNvPicPr/>
          <p:nvPr/>
        </p:nvPicPr>
        <p:blipFill>
          <a:blip r:embed="rId7"/>
          <a:stretch/>
        </p:blipFill>
        <p:spPr>
          <a:xfrm>
            <a:off x="1376402" y="2497651"/>
            <a:ext cx="505914" cy="393840"/>
          </a:xfrm>
          <a:prstGeom prst="rect">
            <a:avLst/>
          </a:prstGeom>
          <a:ln w="0">
            <a:noFill/>
          </a:ln>
        </p:spPr>
      </p:pic>
      <p:pic>
        <p:nvPicPr>
          <p:cNvPr id="11" name="Picture 10">
            <a:extLst>
              <a:ext uri="{FF2B5EF4-FFF2-40B4-BE49-F238E27FC236}">
                <a16:creationId xmlns:a16="http://schemas.microsoft.com/office/drawing/2014/main" id="{FCAB989E-AACC-47CB-BDF4-1FBE33F23957}"/>
              </a:ext>
            </a:extLst>
          </p:cNvPr>
          <p:cNvPicPr/>
          <p:nvPr/>
        </p:nvPicPr>
        <p:blipFill>
          <a:blip r:embed="rId8"/>
          <a:stretch/>
        </p:blipFill>
        <p:spPr>
          <a:xfrm>
            <a:off x="1175989" y="2802455"/>
            <a:ext cx="462469" cy="393840"/>
          </a:xfrm>
          <a:prstGeom prst="rect">
            <a:avLst/>
          </a:prstGeom>
          <a:ln w="0">
            <a:noFill/>
          </a:ln>
        </p:spPr>
      </p:pic>
      <p:sp>
        <p:nvSpPr>
          <p:cNvPr id="13" name="TextShape 3">
            <a:extLst>
              <a:ext uri="{FF2B5EF4-FFF2-40B4-BE49-F238E27FC236}">
                <a16:creationId xmlns:a16="http://schemas.microsoft.com/office/drawing/2014/main" id="{25081AE1-12D3-4C97-A4A8-082401DED695}"/>
              </a:ext>
            </a:extLst>
          </p:cNvPr>
          <p:cNvSpPr txBox="1"/>
          <p:nvPr/>
        </p:nvSpPr>
        <p:spPr>
          <a:xfrm>
            <a:off x="2217294" y="203165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14" name="TextShape 6">
            <a:extLst>
              <a:ext uri="{FF2B5EF4-FFF2-40B4-BE49-F238E27FC236}">
                <a16:creationId xmlns:a16="http://schemas.microsoft.com/office/drawing/2014/main" id="{510D3030-6DD5-4596-991F-FFFAEDE00BDE}"/>
              </a:ext>
            </a:extLst>
          </p:cNvPr>
          <p:cNvSpPr txBox="1"/>
          <p:nvPr/>
        </p:nvSpPr>
        <p:spPr>
          <a:xfrm>
            <a:off x="1578039" y="2903032"/>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5" name="TextShape 7">
            <a:extLst>
              <a:ext uri="{FF2B5EF4-FFF2-40B4-BE49-F238E27FC236}">
                <a16:creationId xmlns:a16="http://schemas.microsoft.com/office/drawing/2014/main" id="{94ABC98D-6143-477C-BE4F-FE15616C831E}"/>
              </a:ext>
            </a:extLst>
          </p:cNvPr>
          <p:cNvSpPr txBox="1"/>
          <p:nvPr/>
        </p:nvSpPr>
        <p:spPr>
          <a:xfrm>
            <a:off x="719498" y="1176400"/>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16" name="TextShape 6">
            <a:extLst>
              <a:ext uri="{FF2B5EF4-FFF2-40B4-BE49-F238E27FC236}">
                <a16:creationId xmlns:a16="http://schemas.microsoft.com/office/drawing/2014/main" id="{42A9C851-5A56-4A67-B9D2-A1C67AE5CEA8}"/>
              </a:ext>
            </a:extLst>
          </p:cNvPr>
          <p:cNvSpPr txBox="1"/>
          <p:nvPr/>
        </p:nvSpPr>
        <p:spPr>
          <a:xfrm>
            <a:off x="1782960" y="257869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7" name="TextShape 6">
            <a:extLst>
              <a:ext uri="{FF2B5EF4-FFF2-40B4-BE49-F238E27FC236}">
                <a16:creationId xmlns:a16="http://schemas.microsoft.com/office/drawing/2014/main" id="{947564AC-055B-432D-B6FE-E0214F34CB1C}"/>
              </a:ext>
            </a:extLst>
          </p:cNvPr>
          <p:cNvSpPr txBox="1"/>
          <p:nvPr/>
        </p:nvSpPr>
        <p:spPr>
          <a:xfrm>
            <a:off x="2005470" y="2282975"/>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8" name="TextShape 3">
            <a:extLst>
              <a:ext uri="{FF2B5EF4-FFF2-40B4-BE49-F238E27FC236}">
                <a16:creationId xmlns:a16="http://schemas.microsoft.com/office/drawing/2014/main" id="{44D2F86E-BA41-4EEA-9968-965F66B46CD9}"/>
              </a:ext>
            </a:extLst>
          </p:cNvPr>
          <p:cNvSpPr txBox="1"/>
          <p:nvPr/>
        </p:nvSpPr>
        <p:spPr>
          <a:xfrm>
            <a:off x="2518374" y="1730382"/>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pic>
        <p:nvPicPr>
          <p:cNvPr id="19" name="Picture 18" descr="A picture containing photo, different, small, old&#10;&#10;Description automatically generated">
            <a:extLst>
              <a:ext uri="{FF2B5EF4-FFF2-40B4-BE49-F238E27FC236}">
                <a16:creationId xmlns:a16="http://schemas.microsoft.com/office/drawing/2014/main" id="{920717E1-0854-4614-91FE-C954DD16E8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23803" y="1654139"/>
            <a:ext cx="995031" cy="745588"/>
          </a:xfrm>
          <a:prstGeom prst="rect">
            <a:avLst/>
          </a:prstGeom>
        </p:spPr>
      </p:pic>
      <p:sp>
        <p:nvSpPr>
          <p:cNvPr id="20" name="Rectangle 19">
            <a:extLst>
              <a:ext uri="{FF2B5EF4-FFF2-40B4-BE49-F238E27FC236}">
                <a16:creationId xmlns:a16="http://schemas.microsoft.com/office/drawing/2014/main" id="{CBF267B4-1A7D-4AD3-AB32-1280E6DFA96F}"/>
              </a:ext>
            </a:extLst>
          </p:cNvPr>
          <p:cNvSpPr/>
          <p:nvPr/>
        </p:nvSpPr>
        <p:spPr>
          <a:xfrm>
            <a:off x="8968302" y="1564212"/>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07697A6-64A1-4EBE-9454-B40AE4410B0A}"/>
              </a:ext>
            </a:extLst>
          </p:cNvPr>
          <p:cNvSpPr txBox="1"/>
          <p:nvPr/>
        </p:nvSpPr>
        <p:spPr>
          <a:xfrm>
            <a:off x="8638437" y="2535723"/>
            <a:ext cx="1794274" cy="646331"/>
          </a:xfrm>
          <a:prstGeom prst="rect">
            <a:avLst/>
          </a:prstGeom>
          <a:noFill/>
        </p:spPr>
        <p:txBody>
          <a:bodyPr wrap="none" rtlCol="0">
            <a:spAutoFit/>
          </a:bodyPr>
          <a:lstStyle/>
          <a:p>
            <a:r>
              <a:rPr lang="en-IN" dirty="0"/>
              <a:t>     Cat vs Dog </a:t>
            </a:r>
          </a:p>
          <a:p>
            <a:r>
              <a:rPr lang="en-IN" dirty="0"/>
              <a:t>Prediction model</a:t>
            </a:r>
          </a:p>
        </p:txBody>
      </p:sp>
      <p:sp>
        <p:nvSpPr>
          <p:cNvPr id="3" name="Arrow: Right 2">
            <a:extLst>
              <a:ext uri="{FF2B5EF4-FFF2-40B4-BE49-F238E27FC236}">
                <a16:creationId xmlns:a16="http://schemas.microsoft.com/office/drawing/2014/main" id="{72649564-0354-41E1-8F30-D0156D557D70}"/>
              </a:ext>
            </a:extLst>
          </p:cNvPr>
          <p:cNvSpPr/>
          <p:nvPr/>
        </p:nvSpPr>
        <p:spPr>
          <a:xfrm>
            <a:off x="3129178" y="2161467"/>
            <a:ext cx="897908"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ED519FB5-9798-4D95-9B62-00C43F54F4EE}"/>
              </a:ext>
            </a:extLst>
          </p:cNvPr>
          <p:cNvSpPr/>
          <p:nvPr/>
        </p:nvSpPr>
        <p:spPr>
          <a:xfrm>
            <a:off x="7805296" y="1999656"/>
            <a:ext cx="897908"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descr="A picture containing photo, different, small, old&#10;&#10;Description automatically generated">
            <a:extLst>
              <a:ext uri="{FF2B5EF4-FFF2-40B4-BE49-F238E27FC236}">
                <a16:creationId xmlns:a16="http://schemas.microsoft.com/office/drawing/2014/main" id="{930026B4-1BDD-4648-B882-DED1FD4C70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51144" y="3712686"/>
            <a:ext cx="995031" cy="745588"/>
          </a:xfrm>
          <a:prstGeom prst="rect">
            <a:avLst/>
          </a:prstGeom>
        </p:spPr>
      </p:pic>
      <p:sp>
        <p:nvSpPr>
          <p:cNvPr id="24" name="Rectangle 23">
            <a:extLst>
              <a:ext uri="{FF2B5EF4-FFF2-40B4-BE49-F238E27FC236}">
                <a16:creationId xmlns:a16="http://schemas.microsoft.com/office/drawing/2014/main" id="{075AF906-A40F-4313-A403-BD8ECA6D3D3B}"/>
              </a:ext>
            </a:extLst>
          </p:cNvPr>
          <p:cNvSpPr/>
          <p:nvPr/>
        </p:nvSpPr>
        <p:spPr>
          <a:xfrm>
            <a:off x="5295643" y="3622759"/>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2E3EC9D-04C6-400D-A8E9-F284F3034759}"/>
              </a:ext>
            </a:extLst>
          </p:cNvPr>
          <p:cNvSpPr txBox="1"/>
          <p:nvPr/>
        </p:nvSpPr>
        <p:spPr>
          <a:xfrm>
            <a:off x="5004797" y="4548200"/>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26" name="Picture 25">
            <a:extLst>
              <a:ext uri="{FF2B5EF4-FFF2-40B4-BE49-F238E27FC236}">
                <a16:creationId xmlns:a16="http://schemas.microsoft.com/office/drawing/2014/main" id="{D09FE8BC-940A-464F-9458-E26EF800BCED}"/>
              </a:ext>
            </a:extLst>
          </p:cNvPr>
          <p:cNvPicPr/>
          <p:nvPr/>
        </p:nvPicPr>
        <p:blipFill>
          <a:blip r:embed="rId10"/>
          <a:stretch/>
        </p:blipFill>
        <p:spPr>
          <a:xfrm>
            <a:off x="3750404" y="3797261"/>
            <a:ext cx="587830" cy="626426"/>
          </a:xfrm>
          <a:prstGeom prst="rect">
            <a:avLst/>
          </a:prstGeom>
          <a:ln w="0">
            <a:noFill/>
          </a:ln>
        </p:spPr>
      </p:pic>
      <p:sp>
        <p:nvSpPr>
          <p:cNvPr id="27" name="TextShape 32">
            <a:extLst>
              <a:ext uri="{FF2B5EF4-FFF2-40B4-BE49-F238E27FC236}">
                <a16:creationId xmlns:a16="http://schemas.microsoft.com/office/drawing/2014/main" id="{20F93C53-8AB7-4C72-877F-46907446DF9E}"/>
              </a:ext>
            </a:extLst>
          </p:cNvPr>
          <p:cNvSpPr txBox="1"/>
          <p:nvPr/>
        </p:nvSpPr>
        <p:spPr>
          <a:xfrm>
            <a:off x="3253429" y="4358333"/>
            <a:ext cx="1545572" cy="337371"/>
          </a:xfrm>
          <a:prstGeom prst="rect">
            <a:avLst/>
          </a:prstGeom>
          <a:noFill/>
          <a:ln w="0">
            <a:noFill/>
          </a:ln>
        </p:spPr>
        <p:txBody>
          <a:bodyPr lIns="90000" tIns="45000" rIns="90000" bIns="45000">
            <a:noAutofit/>
          </a:bodyPr>
          <a:lstStyle/>
          <a:p>
            <a:r>
              <a:rPr lang="en-IN" sz="1600" b="0" strike="noStrike" spc="-1" dirty="0">
                <a:latin typeface="Arial"/>
              </a:rPr>
              <a:t>   A test image</a:t>
            </a:r>
          </a:p>
        </p:txBody>
      </p:sp>
      <p:sp>
        <p:nvSpPr>
          <p:cNvPr id="28" name="Arrow: Right 27">
            <a:extLst>
              <a:ext uri="{FF2B5EF4-FFF2-40B4-BE49-F238E27FC236}">
                <a16:creationId xmlns:a16="http://schemas.microsoft.com/office/drawing/2014/main" id="{48FE2AA3-58F7-4287-B66D-6B7F1793E53D}"/>
              </a:ext>
            </a:extLst>
          </p:cNvPr>
          <p:cNvSpPr/>
          <p:nvPr/>
        </p:nvSpPr>
        <p:spPr>
          <a:xfrm>
            <a:off x="4459363" y="4025931"/>
            <a:ext cx="700269"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C8C25938-F944-4763-8A2F-9B284084AD2E}"/>
              </a:ext>
            </a:extLst>
          </p:cNvPr>
          <p:cNvSpPr/>
          <p:nvPr/>
        </p:nvSpPr>
        <p:spPr>
          <a:xfrm>
            <a:off x="6705812" y="4025931"/>
            <a:ext cx="700269"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Shape 35">
            <a:extLst>
              <a:ext uri="{FF2B5EF4-FFF2-40B4-BE49-F238E27FC236}">
                <a16:creationId xmlns:a16="http://schemas.microsoft.com/office/drawing/2014/main" id="{5BC57AEB-7FE7-431C-9E78-5921CFCD4745}"/>
              </a:ext>
            </a:extLst>
          </p:cNvPr>
          <p:cNvSpPr txBox="1"/>
          <p:nvPr/>
        </p:nvSpPr>
        <p:spPr>
          <a:xfrm>
            <a:off x="7653090" y="3942962"/>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pic>
        <p:nvPicPr>
          <p:cNvPr id="31" name="Picture 30">
            <a:extLst>
              <a:ext uri="{FF2B5EF4-FFF2-40B4-BE49-F238E27FC236}">
                <a16:creationId xmlns:a16="http://schemas.microsoft.com/office/drawing/2014/main" id="{3D1F32CC-2C47-4AC1-A37C-A97C06269B75}"/>
              </a:ext>
            </a:extLst>
          </p:cNvPr>
          <p:cNvPicPr>
            <a:picLocks noChangeAspect="1"/>
          </p:cNvPicPr>
          <p:nvPr/>
        </p:nvPicPr>
        <p:blipFill>
          <a:blip r:embed="rId11"/>
          <a:stretch>
            <a:fillRect/>
          </a:stretch>
        </p:blipFill>
        <p:spPr>
          <a:xfrm>
            <a:off x="58806" y="4716377"/>
            <a:ext cx="1010687" cy="965223"/>
          </a:xfrm>
          <a:prstGeom prst="rect">
            <a:avLst/>
          </a:prstGeom>
        </p:spPr>
      </p:pic>
      <p:sp>
        <p:nvSpPr>
          <p:cNvPr id="32" name="Speech Bubble: Rectangle 31">
            <a:extLst>
              <a:ext uri="{FF2B5EF4-FFF2-40B4-BE49-F238E27FC236}">
                <a16:creationId xmlns:a16="http://schemas.microsoft.com/office/drawing/2014/main" id="{6A90C94B-A448-47CE-A40F-1FADD935632B}"/>
              </a:ext>
            </a:extLst>
          </p:cNvPr>
          <p:cNvSpPr/>
          <p:nvPr/>
        </p:nvSpPr>
        <p:spPr>
          <a:xfrm>
            <a:off x="98218" y="3416850"/>
            <a:ext cx="3540470" cy="1045164"/>
          </a:xfrm>
          <a:prstGeom prst="wedgeRectCallout">
            <a:avLst>
              <a:gd name="adj1" fmla="val -37457"/>
              <a:gd name="adj2" fmla="val 87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rgbClr val="FF0000"/>
                </a:solidFill>
                <a:latin typeface="Abadi Extra Light" panose="020B0204020104020204" pitchFamily="34" charset="0"/>
              </a:rPr>
              <a:t>Important: </a:t>
            </a:r>
            <a:r>
              <a:rPr lang="en-IN" sz="1600" dirty="0">
                <a:solidFill>
                  <a:schemeClr val="tx1"/>
                </a:solidFill>
                <a:latin typeface="Abadi Extra Light" panose="020B0204020104020204" pitchFamily="34" charset="0"/>
              </a:rPr>
              <a:t>In ML (not just sup. learning but also </a:t>
            </a:r>
            <a:r>
              <a:rPr lang="en-IN" sz="1600" dirty="0" err="1">
                <a:solidFill>
                  <a:schemeClr val="tx1"/>
                </a:solidFill>
                <a:latin typeface="Abadi Extra Light" panose="020B0204020104020204" pitchFamily="34" charset="0"/>
              </a:rPr>
              <a:t>unsup</a:t>
            </a:r>
            <a:r>
              <a:rPr lang="en-IN" sz="1600" dirty="0">
                <a:solidFill>
                  <a:schemeClr val="tx1"/>
                </a:solidFill>
                <a:latin typeface="Abadi Extra Light" panose="020B0204020104020204" pitchFamily="34" charset="0"/>
              </a:rPr>
              <a:t>. and RL), training and test datasets should be “similar” (we don’t like “out-of-syllabus” questions in exams </a:t>
            </a:r>
            <a:r>
              <a:rPr lang="en-IN" sz="1600" dirty="0">
                <a:solidFill>
                  <a:schemeClr val="tx1"/>
                </a:solidFill>
                <a:latin typeface="Abadi Extra Light" panose="020B0204020104020204" pitchFamily="34" charset="0"/>
                <a:sym typeface="Wingdings" panose="05000000000000000000" pitchFamily="2" charset="2"/>
              </a:rPr>
              <a:t></a:t>
            </a:r>
            <a:r>
              <a:rPr lang="en-IN" sz="1600" dirty="0">
                <a:solidFill>
                  <a:schemeClr val="tx1"/>
                </a:solidFill>
                <a:latin typeface="Abadi Extra Light" panose="020B0204020104020204" pitchFamily="34" charset="0"/>
              </a:rPr>
              <a:t>)</a:t>
            </a:r>
          </a:p>
        </p:txBody>
      </p:sp>
      <p:sp>
        <p:nvSpPr>
          <p:cNvPr id="33" name="Speech Bubble: Rectangle 32">
            <a:extLst>
              <a:ext uri="{FF2B5EF4-FFF2-40B4-BE49-F238E27FC236}">
                <a16:creationId xmlns:a16="http://schemas.microsoft.com/office/drawing/2014/main" id="{13760350-397F-41C5-BB44-73A717F5D19E}"/>
              </a:ext>
            </a:extLst>
          </p:cNvPr>
          <p:cNvSpPr/>
          <p:nvPr/>
        </p:nvSpPr>
        <p:spPr>
          <a:xfrm>
            <a:off x="923734" y="5780482"/>
            <a:ext cx="2587120" cy="723133"/>
          </a:xfrm>
          <a:prstGeom prst="wedgeRectCallout">
            <a:avLst>
              <a:gd name="adj1" fmla="val -538"/>
              <a:gd name="adj2" fmla="val -744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More formally, the train and test data </a:t>
            </a:r>
            <a:r>
              <a:rPr lang="en-IN" sz="1600" u="sng" dirty="0">
                <a:solidFill>
                  <a:schemeClr val="tx1"/>
                </a:solidFill>
                <a:latin typeface="Abadi Extra Light" panose="020B0204020104020204" pitchFamily="34" charset="0"/>
              </a:rPr>
              <a:t>distributions</a:t>
            </a:r>
            <a:r>
              <a:rPr lang="en-IN" sz="1600" dirty="0">
                <a:solidFill>
                  <a:schemeClr val="tx1"/>
                </a:solidFill>
                <a:latin typeface="Abadi Extra Light" panose="020B0204020104020204" pitchFamily="34" charset="0"/>
              </a:rPr>
              <a:t> should be the same</a:t>
            </a:r>
          </a:p>
        </p:txBody>
      </p:sp>
      <p:sp>
        <p:nvSpPr>
          <p:cNvPr id="34" name="Speech Bubble: Rectangle 33">
            <a:extLst>
              <a:ext uri="{FF2B5EF4-FFF2-40B4-BE49-F238E27FC236}">
                <a16:creationId xmlns:a16="http://schemas.microsoft.com/office/drawing/2014/main" id="{FD58D8F5-C825-413F-971F-1A99D01506BF}"/>
              </a:ext>
            </a:extLst>
          </p:cNvPr>
          <p:cNvSpPr/>
          <p:nvPr/>
        </p:nvSpPr>
        <p:spPr>
          <a:xfrm>
            <a:off x="1278962" y="4619473"/>
            <a:ext cx="2630258" cy="965223"/>
          </a:xfrm>
          <a:prstGeom prst="wedgeRectCallout">
            <a:avLst>
              <a:gd name="adj1" fmla="val -2923"/>
              <a:gd name="adj2" fmla="val -6395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 the above example, it means that we can’t have test data with </a:t>
            </a:r>
            <a:r>
              <a:rPr lang="en-IN" sz="1600" dirty="0" err="1">
                <a:solidFill>
                  <a:schemeClr val="tx1"/>
                </a:solidFill>
                <a:latin typeface="Abadi Extra Light" panose="020B0204020104020204" pitchFamily="34" charset="0"/>
              </a:rPr>
              <a:t>BnW</a:t>
            </a:r>
            <a:r>
              <a:rPr lang="en-IN" sz="1600" dirty="0">
                <a:solidFill>
                  <a:schemeClr val="tx1"/>
                </a:solidFill>
                <a:latin typeface="Abadi Extra Light" panose="020B0204020104020204" pitchFamily="34" charset="0"/>
              </a:rPr>
              <a:t> images or sketches of cats and dogs</a:t>
            </a:r>
          </a:p>
        </p:txBody>
      </p:sp>
      <p:pic>
        <p:nvPicPr>
          <p:cNvPr id="37" name="Picture 2">
            <a:extLst>
              <a:ext uri="{FF2B5EF4-FFF2-40B4-BE49-F238E27FC236}">
                <a16:creationId xmlns:a16="http://schemas.microsoft.com/office/drawing/2014/main" id="{ED21A1AB-1EA1-49E8-8093-F5A43EFFD24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24762" y="4373212"/>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6" name="Speech Bubble: Rectangle 35">
            <a:extLst>
              <a:ext uri="{FF2B5EF4-FFF2-40B4-BE49-F238E27FC236}">
                <a16:creationId xmlns:a16="http://schemas.microsoft.com/office/drawing/2014/main" id="{B22DCD1E-BEF8-4C23-A832-1AB30A049A5F}"/>
              </a:ext>
            </a:extLst>
          </p:cNvPr>
          <p:cNvSpPr/>
          <p:nvPr/>
        </p:nvSpPr>
        <p:spPr>
          <a:xfrm>
            <a:off x="7907772" y="4737163"/>
            <a:ext cx="2696777" cy="519618"/>
          </a:xfrm>
          <a:prstGeom prst="wedgeRectCallout">
            <a:avLst>
              <a:gd name="adj1" fmla="val 61579"/>
              <a:gd name="adj2" fmla="val 190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Does it mean ML is useless if this assumption is violated?</a:t>
            </a:r>
          </a:p>
          <a:p>
            <a:endParaRPr lang="en-IN" sz="1600" dirty="0">
              <a:solidFill>
                <a:schemeClr val="tx1"/>
              </a:solidFill>
            </a:endParaRPr>
          </a:p>
        </p:txBody>
      </p:sp>
      <p:pic>
        <p:nvPicPr>
          <p:cNvPr id="38" name="Picture 37">
            <a:extLst>
              <a:ext uri="{FF2B5EF4-FFF2-40B4-BE49-F238E27FC236}">
                <a16:creationId xmlns:a16="http://schemas.microsoft.com/office/drawing/2014/main" id="{6F96836A-33A1-4E3F-9983-B328A684539F}"/>
              </a:ext>
            </a:extLst>
          </p:cNvPr>
          <p:cNvPicPr>
            <a:picLocks noChangeAspect="1"/>
          </p:cNvPicPr>
          <p:nvPr/>
        </p:nvPicPr>
        <p:blipFill>
          <a:blip r:embed="rId11"/>
          <a:stretch>
            <a:fillRect/>
          </a:stretch>
        </p:blipFill>
        <p:spPr>
          <a:xfrm>
            <a:off x="4181251" y="5478493"/>
            <a:ext cx="1010687" cy="965223"/>
          </a:xfrm>
          <a:prstGeom prst="rect">
            <a:avLst/>
          </a:prstGeom>
        </p:spPr>
      </p:pic>
      <p:sp>
        <p:nvSpPr>
          <p:cNvPr id="39" name="Speech Bubble: Rectangle 38">
            <a:extLst>
              <a:ext uri="{FF2B5EF4-FFF2-40B4-BE49-F238E27FC236}">
                <a16:creationId xmlns:a16="http://schemas.microsoft.com/office/drawing/2014/main" id="{1DF1FEC5-3F7F-4ABD-99A1-97165BB82E5B}"/>
              </a:ext>
            </a:extLst>
          </p:cNvPr>
          <p:cNvSpPr/>
          <p:nvPr/>
        </p:nvSpPr>
        <p:spPr>
          <a:xfrm>
            <a:off x="5239688" y="5487368"/>
            <a:ext cx="2696778" cy="112382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Of course not. </a:t>
            </a:r>
            <a:r>
              <a:rPr lang="en-IN" sz="1600" dirty="0">
                <a:solidFill>
                  <a:schemeClr val="tx1"/>
                </a:solidFill>
                <a:latin typeface="Abadi Extra Light" panose="020B0204020104020204" pitchFamily="34" charset="0"/>
                <a:sym typeface="Wingdings" panose="05000000000000000000" pitchFamily="2" charset="2"/>
              </a:rPr>
              <a:t></a:t>
            </a:r>
            <a:r>
              <a:rPr lang="en-IN" sz="1600" dirty="0">
                <a:solidFill>
                  <a:schemeClr val="tx1"/>
                </a:solidFill>
                <a:latin typeface="Abadi Extra Light" panose="020B0204020104020204" pitchFamily="34" charset="0"/>
              </a:rPr>
              <a:t> Many ML techniques exist to handle such situations (a bit advanced but will touch upon those later)</a:t>
            </a:r>
          </a:p>
        </p:txBody>
      </p:sp>
      <p:sp>
        <p:nvSpPr>
          <p:cNvPr id="40" name="Speech Bubble: Rectangle 39">
            <a:extLst>
              <a:ext uri="{FF2B5EF4-FFF2-40B4-BE49-F238E27FC236}">
                <a16:creationId xmlns:a16="http://schemas.microsoft.com/office/drawing/2014/main" id="{DC8FC59C-220A-46F0-8096-53D3D4EA66E8}"/>
              </a:ext>
            </a:extLst>
          </p:cNvPr>
          <p:cNvSpPr/>
          <p:nvPr/>
        </p:nvSpPr>
        <p:spPr>
          <a:xfrm>
            <a:off x="8074735" y="5772267"/>
            <a:ext cx="3002839" cy="72313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give you just the names for now – </a:t>
            </a:r>
            <a:r>
              <a:rPr lang="en-IN" sz="1600" dirty="0">
                <a:solidFill>
                  <a:srgbClr val="FF0000"/>
                </a:solidFill>
                <a:latin typeface="Abadi Extra Light" panose="020B0204020104020204" pitchFamily="34" charset="0"/>
              </a:rPr>
              <a:t>domain adaptation</a:t>
            </a:r>
            <a:r>
              <a:rPr lang="en-IN" sz="1600" dirty="0">
                <a:solidFill>
                  <a:schemeClr val="tx1"/>
                </a:solidFill>
                <a:latin typeface="Abadi Extra Light" panose="020B0204020104020204" pitchFamily="34" charset="0"/>
              </a:rPr>
              <a:t>, </a:t>
            </a:r>
            <a:r>
              <a:rPr lang="en-IN" sz="1600" dirty="0">
                <a:solidFill>
                  <a:srgbClr val="FF0000"/>
                </a:solidFill>
                <a:latin typeface="Abadi Extra Light" panose="020B0204020104020204" pitchFamily="34" charset="0"/>
              </a:rPr>
              <a:t>covariate shift</a:t>
            </a:r>
            <a:r>
              <a:rPr lang="en-IN" sz="1600" dirty="0">
                <a:solidFill>
                  <a:schemeClr val="tx1"/>
                </a:solidFill>
                <a:latin typeface="Abadi Extra Light" panose="020B0204020104020204" pitchFamily="34" charset="0"/>
              </a:rPr>
              <a:t>, </a:t>
            </a:r>
            <a:r>
              <a:rPr lang="en-IN" sz="1600" dirty="0">
                <a:solidFill>
                  <a:srgbClr val="FF0000"/>
                </a:solidFill>
                <a:latin typeface="Abadi Extra Light" panose="020B0204020104020204" pitchFamily="34" charset="0"/>
              </a:rPr>
              <a:t>transfer learning</a:t>
            </a:r>
            <a:r>
              <a:rPr lang="en-IN" sz="1600" dirty="0">
                <a:solidFill>
                  <a:schemeClr val="tx1"/>
                </a:solidFill>
                <a:latin typeface="Abadi Extra Light" panose="020B0204020104020204" pitchFamily="34" charset="0"/>
              </a:rPr>
              <a:t>, etc</a:t>
            </a:r>
          </a:p>
        </p:txBody>
      </p:sp>
    </p:spTree>
    <p:custDataLst>
      <p:tags r:id="rId1"/>
    </p:custDataLst>
    <p:extLst>
      <p:ext uri="{BB962C8B-B14F-4D97-AF65-F5344CB8AC3E}">
        <p14:creationId xmlns:p14="http://schemas.microsoft.com/office/powerpoint/2010/main" val="3585306627"/>
      </p:ext>
    </p:extLst>
  </p:cSld>
  <p:clrMapOvr>
    <a:masterClrMapping/>
  </p:clrMapOvr>
  <mc:AlternateContent xmlns:mc="http://schemas.openxmlformats.org/markup-compatibility/2006" xmlns:p14="http://schemas.microsoft.com/office/powerpoint/2010/main">
    <mc:Choice Requires="p14">
      <p:transition spd="slow" p14:dur="2000" advTm="141359"/>
    </mc:Choice>
    <mc:Fallback xmlns="">
      <p:transition spd="slow" advTm="1413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par>
                                <p:cTn id="61" presetID="22" presetClass="entr" presetSubtype="4"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par>
                                <p:cTn id="85" presetID="22" presetClass="entr" presetSubtype="4"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wipe(down)">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down)">
                                      <p:cBhvr>
                                        <p:cTn id="105" dur="500"/>
                                        <p:tgtEl>
                                          <p:spTgt spid="3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down)">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wipe(down)">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down)">
                                      <p:cBhvr>
                                        <p:cTn id="118" dur="500"/>
                                        <p:tgtEl>
                                          <p:spTgt spid="3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down)">
                                      <p:cBhvr>
                                        <p:cTn id="123" dur="500"/>
                                        <p:tgtEl>
                                          <p:spTgt spid="37"/>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down)">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wipe(down)">
                                      <p:cBhvr>
                                        <p:cTn id="131" dur="500"/>
                                        <p:tgtEl>
                                          <p:spTgt spid="38"/>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wipe(down)">
                                      <p:cBhvr>
                                        <p:cTn id="134" dur="500"/>
                                        <p:tgtEl>
                                          <p:spTgt spid="3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down)">
                                      <p:cBhvr>
                                        <p:cTn id="1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16" grpId="0"/>
      <p:bldP spid="17" grpId="0"/>
      <p:bldP spid="18" grpId="0"/>
      <p:bldP spid="20" grpId="0" animBg="1"/>
      <p:bldP spid="21" grpId="0"/>
      <p:bldP spid="3" grpId="0" animBg="1"/>
      <p:bldP spid="22" grpId="0" animBg="1"/>
      <p:bldP spid="24" grpId="0" animBg="1"/>
      <p:bldP spid="25" grpId="0"/>
      <p:bldP spid="27" grpId="0"/>
      <p:bldP spid="28" grpId="0" animBg="1"/>
      <p:bldP spid="29" grpId="0" animBg="1"/>
      <p:bldP spid="30" grpId="0"/>
      <p:bldP spid="32" grpId="0" animBg="1"/>
      <p:bldP spid="33" grpId="0" animBg="1"/>
      <p:bldP spid="34" grpId="0" animBg="1"/>
      <p:bldP spid="36"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Types of Supervised Learning Problems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fontScale="92500" lnSpcReduction="10000"/>
          </a:bodyPr>
          <a:lstStyle/>
          <a:p>
            <a:pPr>
              <a:buFont typeface="Wingdings" panose="05000000000000000000" pitchFamily="2" charset="2"/>
              <a:buChar char="§"/>
            </a:pPr>
            <a:r>
              <a:rPr lang="en-IN" sz="3200" dirty="0">
                <a:latin typeface="Abadi Extra Light" panose="020B0604020202020204" pitchFamily="34" charset="0"/>
              </a:rPr>
              <a:t>Consider building an ML module for an e-mail client</a:t>
            </a:r>
          </a:p>
          <a:p>
            <a:pPr marL="0" indent="0">
              <a:buNone/>
            </a:pPr>
            <a:endParaRPr lang="en-IN" sz="1200" dirty="0">
              <a:latin typeface="Abadi Extra Light" panose="020B0604020202020204" pitchFamily="34" charset="0"/>
            </a:endParaRPr>
          </a:p>
          <a:p>
            <a:pPr>
              <a:buFont typeface="Wingdings" panose="05000000000000000000" pitchFamily="2" charset="2"/>
              <a:buChar char="§"/>
            </a:pPr>
            <a:r>
              <a:rPr lang="en-IN" sz="3200" dirty="0">
                <a:latin typeface="Abadi Extra Light" panose="020B0604020202020204" pitchFamily="34" charset="0"/>
              </a:rPr>
              <a:t>Some tasks that we may want this module to perform</a:t>
            </a:r>
          </a:p>
          <a:p>
            <a:pPr lvl="1">
              <a:buFont typeface="Wingdings" panose="05000000000000000000" pitchFamily="2" charset="2"/>
              <a:buChar char="§"/>
            </a:pPr>
            <a:r>
              <a:rPr lang="en-IN" dirty="0">
                <a:latin typeface="Abadi Extra Light" panose="020B0604020202020204" pitchFamily="34" charset="0"/>
              </a:rPr>
              <a:t>Predicting whether an email of spam or normal: </a:t>
            </a:r>
            <a:r>
              <a:rPr lang="en-IN" dirty="0">
                <a:solidFill>
                  <a:srgbClr val="0000FF"/>
                </a:solidFill>
                <a:latin typeface="Abadi Extra Light" panose="020B0604020202020204" pitchFamily="34" charset="0"/>
              </a:rPr>
              <a:t>Binary Classification</a:t>
            </a:r>
          </a:p>
          <a:p>
            <a:pPr lvl="1">
              <a:buFont typeface="Wingdings" panose="05000000000000000000" pitchFamily="2" charset="2"/>
              <a:buChar char="§"/>
            </a:pPr>
            <a:r>
              <a:rPr lang="en-IN" dirty="0">
                <a:latin typeface="Abadi Extra Light" panose="020B0604020202020204" pitchFamily="34" charset="0"/>
              </a:rPr>
              <a:t>Predicting which of the many folders the email should be sent to: </a:t>
            </a:r>
            <a:r>
              <a:rPr lang="en-IN" dirty="0">
                <a:solidFill>
                  <a:srgbClr val="0000FF"/>
                </a:solidFill>
                <a:latin typeface="Abadi Extra Light" panose="020B0604020202020204" pitchFamily="34" charset="0"/>
              </a:rPr>
              <a:t>Multi-class Classification</a:t>
            </a:r>
          </a:p>
          <a:p>
            <a:pPr lvl="1">
              <a:buFont typeface="Wingdings" panose="05000000000000000000" pitchFamily="2" charset="2"/>
              <a:buChar char="§"/>
            </a:pPr>
            <a:r>
              <a:rPr lang="en-IN" dirty="0">
                <a:latin typeface="Abadi Extra Light" panose="020B0604020202020204" pitchFamily="34" charset="0"/>
              </a:rPr>
              <a:t>Predicting all the relevant tags for an email: </a:t>
            </a:r>
            <a:r>
              <a:rPr lang="en-IN" dirty="0">
                <a:solidFill>
                  <a:srgbClr val="0000FF"/>
                </a:solidFill>
                <a:latin typeface="Abadi Extra Light" panose="020B0604020202020204" pitchFamily="34" charset="0"/>
              </a:rPr>
              <a:t>Tagging </a:t>
            </a:r>
            <a:r>
              <a:rPr lang="en-IN" dirty="0">
                <a:latin typeface="Abadi Extra Light" panose="020B0604020202020204" pitchFamily="34" charset="0"/>
              </a:rPr>
              <a:t>or</a:t>
            </a:r>
            <a:r>
              <a:rPr lang="en-IN" dirty="0">
                <a:solidFill>
                  <a:srgbClr val="0000FF"/>
                </a:solidFill>
                <a:latin typeface="Abadi Extra Light" panose="020B0604020202020204" pitchFamily="34" charset="0"/>
              </a:rPr>
              <a:t> Multi-label Classification</a:t>
            </a:r>
            <a:endParaRPr lang="en-IN" dirty="0">
              <a:latin typeface="Abadi Extra Light" panose="020B0604020202020204" pitchFamily="34" charset="0"/>
            </a:endParaRPr>
          </a:p>
          <a:p>
            <a:pPr lvl="1">
              <a:buFont typeface="Wingdings" panose="05000000000000000000" pitchFamily="2" charset="2"/>
              <a:buChar char="§"/>
            </a:pPr>
            <a:r>
              <a:rPr lang="en-IN" dirty="0">
                <a:latin typeface="Abadi Extra Light" panose="020B0604020202020204" pitchFamily="34" charset="0"/>
              </a:rPr>
              <a:t>Predicting what’s the spam-score of an email: </a:t>
            </a:r>
            <a:r>
              <a:rPr lang="en-IN" dirty="0">
                <a:solidFill>
                  <a:srgbClr val="0000FF"/>
                </a:solidFill>
                <a:latin typeface="Abadi Extra Light" panose="020B0604020202020204" pitchFamily="34" charset="0"/>
              </a:rPr>
              <a:t>Regression</a:t>
            </a:r>
          </a:p>
          <a:p>
            <a:pPr lvl="1">
              <a:buFont typeface="Wingdings" panose="05000000000000000000" pitchFamily="2" charset="2"/>
              <a:buChar char="§"/>
            </a:pPr>
            <a:r>
              <a:rPr lang="en-IN" dirty="0">
                <a:latin typeface="Abadi Extra Light" panose="020B0604020202020204" pitchFamily="34" charset="0"/>
              </a:rPr>
              <a:t>Predicting which email(s) should be shown at the top: </a:t>
            </a:r>
            <a:r>
              <a:rPr lang="en-IN" dirty="0">
                <a:solidFill>
                  <a:srgbClr val="0000FF"/>
                </a:solidFill>
                <a:latin typeface="Abadi Extra Light" panose="020B0604020202020204" pitchFamily="34" charset="0"/>
              </a:rPr>
              <a:t>Ranking</a:t>
            </a:r>
          </a:p>
          <a:p>
            <a:pPr lvl="1">
              <a:buFont typeface="Wingdings" panose="05000000000000000000" pitchFamily="2" charset="2"/>
              <a:buChar char="§"/>
            </a:pPr>
            <a:r>
              <a:rPr lang="en-IN" dirty="0">
                <a:latin typeface="Abadi Extra Light" panose="020B0604020202020204" pitchFamily="34" charset="0"/>
              </a:rPr>
              <a:t>Predicting which emails are work/study-related emails: </a:t>
            </a:r>
            <a:r>
              <a:rPr lang="en-IN" dirty="0">
                <a:solidFill>
                  <a:srgbClr val="0000FF"/>
                </a:solidFill>
                <a:latin typeface="Abadi Extra Light" panose="020B0604020202020204" pitchFamily="34" charset="0"/>
              </a:rPr>
              <a:t>One-class Classification</a:t>
            </a:r>
            <a:endParaRPr lang="en-IN" dirty="0">
              <a:latin typeface="Abadi Extra Light" panose="020B0604020202020204" pitchFamily="34" charset="0"/>
            </a:endParaRPr>
          </a:p>
          <a:p>
            <a:pPr lvl="1">
              <a:buFont typeface="Wingdings" panose="05000000000000000000" pitchFamily="2" charset="2"/>
              <a:buChar char="§"/>
            </a:pPr>
            <a:endParaRPr lang="en-IN" dirty="0">
              <a:solidFill>
                <a:srgbClr val="0000FF"/>
              </a:solidFill>
              <a:latin typeface="Abadi Extra Light" panose="020B0604020202020204" pitchFamily="34" charset="0"/>
            </a:endParaRPr>
          </a:p>
          <a:p>
            <a:pPr>
              <a:buFont typeface="Wingdings" panose="05000000000000000000" pitchFamily="2" charset="2"/>
              <a:buChar char="§"/>
            </a:pPr>
            <a:r>
              <a:rPr lang="en-IN" dirty="0">
                <a:latin typeface="Abadi Extra Light" panose="020B0604020202020204" pitchFamily="34" charset="0"/>
              </a:rPr>
              <a:t>These predictive modeling tasks can be formulated as supervised learning problems</a:t>
            </a:r>
          </a:p>
          <a:p>
            <a:pPr marL="0" indent="0">
              <a:buNone/>
            </a:pPr>
            <a:endParaRPr lang="en-IN" dirty="0">
              <a:latin typeface="Abadi Extra Light" panose="020B0604020202020204" pitchFamily="34" charset="0"/>
            </a:endParaRPr>
          </a:p>
          <a:p>
            <a:pPr>
              <a:buFont typeface="Wingdings" panose="05000000000000000000" pitchFamily="2" charset="2"/>
              <a:buChar char="§"/>
            </a:pPr>
            <a:r>
              <a:rPr lang="en-IN" dirty="0">
                <a:latin typeface="Abadi Extra Light" panose="020B0604020202020204" pitchFamily="34" charset="0"/>
              </a:rPr>
              <a:t>Today: A very simple supervised learning model for binary/multi-class classification</a:t>
            </a:r>
          </a:p>
          <a:p>
            <a:pPr lvl="1">
              <a:buFont typeface="Wingdings" panose="05000000000000000000" pitchFamily="2" charset="2"/>
              <a:buChar char="§"/>
            </a:pPr>
            <a:r>
              <a:rPr lang="en-IN" dirty="0">
                <a:latin typeface="Abadi Extra Light" panose="020B0604020202020204" pitchFamily="34" charset="0"/>
              </a:rPr>
              <a:t>This model doesn’t require any fancy maths – just computing means and distances</a:t>
            </a:r>
          </a:p>
          <a:p>
            <a:pPr marL="457200" lvl="1" indent="0">
              <a:buNone/>
            </a:pPr>
            <a:endParaRPr lang="en-GB" dirty="0">
              <a:solidFill>
                <a:srgbClr val="0000FF"/>
              </a:solidFill>
              <a:latin typeface="Abadi Extra Light" panose="020B0604020202020204" pitchFamily="34" charset="0"/>
            </a:endParaRPr>
          </a:p>
        </p:txBody>
      </p:sp>
    </p:spTree>
    <p:custDataLst>
      <p:tags r:id="rId1"/>
    </p:custDataLst>
    <p:extLst>
      <p:ext uri="{BB962C8B-B14F-4D97-AF65-F5344CB8AC3E}">
        <p14:creationId xmlns:p14="http://schemas.microsoft.com/office/powerpoint/2010/main" val="4015667906"/>
      </p:ext>
    </p:extLst>
  </p:cSld>
  <p:clrMapOvr>
    <a:masterClrMapping/>
  </p:clrMapOvr>
  <mc:AlternateContent xmlns:mc="http://schemas.openxmlformats.org/markup-compatibility/2006" xmlns:p14="http://schemas.microsoft.com/office/powerpoint/2010/main">
    <mc:Choice Requires="p14">
      <p:transition spd="slow" p14:dur="2000" advTm="221205"/>
    </mc:Choice>
    <mc:Fallback xmlns="">
      <p:transition spd="slow" advTm="2212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6" end="6"/>
                                            </p:txEl>
                                          </p:spTgt>
                                        </p:tgtEl>
                                        <p:attrNameLst>
                                          <p:attrName>style.visibility</p:attrName>
                                        </p:attrNameLst>
                                      </p:cBhvr>
                                      <p:to>
                                        <p:strVal val="visible"/>
                                      </p:to>
                                    </p:set>
                                    <p:animEffect transition="in" filter="wipe(down)">
                                      <p:cBhvr>
                                        <p:cTn id="32" dur="500"/>
                                        <p:tgtEl>
                                          <p:spTgt spid="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xEl>
                                              <p:pRg st="7" end="7"/>
                                            </p:txEl>
                                          </p:spTgt>
                                        </p:tgtEl>
                                        <p:attrNameLst>
                                          <p:attrName>style.visibility</p:attrName>
                                        </p:attrNameLst>
                                      </p:cBhvr>
                                      <p:to>
                                        <p:strVal val="visible"/>
                                      </p:to>
                                    </p:set>
                                    <p:animEffect transition="in" filter="wipe(down)">
                                      <p:cBhvr>
                                        <p:cTn id="37" dur="500"/>
                                        <p:tgtEl>
                                          <p:spTgt spid="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xEl>
                                              <p:pRg st="8" end="8"/>
                                            </p:txEl>
                                          </p:spTgt>
                                        </p:tgtEl>
                                        <p:attrNameLst>
                                          <p:attrName>style.visibility</p:attrName>
                                        </p:attrNameLst>
                                      </p:cBhvr>
                                      <p:to>
                                        <p:strVal val="visible"/>
                                      </p:to>
                                    </p:set>
                                    <p:animEffect transition="in" filter="wipe(down)">
                                      <p:cBhvr>
                                        <p:cTn id="42" dur="500"/>
                                        <p:tgtEl>
                                          <p:spTgt spid="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10" end="10"/>
                                            </p:txEl>
                                          </p:spTgt>
                                        </p:tgtEl>
                                        <p:attrNameLst>
                                          <p:attrName>style.visibility</p:attrName>
                                        </p:attrNameLst>
                                      </p:cBhvr>
                                      <p:to>
                                        <p:strVal val="visible"/>
                                      </p:to>
                                    </p:set>
                                    <p:animEffect transition="in" filter="wipe(down)">
                                      <p:cBhvr>
                                        <p:cTn id="47" dur="500"/>
                                        <p:tgtEl>
                                          <p:spTgt spid="3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xEl>
                                              <p:pRg st="12" end="12"/>
                                            </p:txEl>
                                          </p:spTgt>
                                        </p:tgtEl>
                                        <p:attrNameLst>
                                          <p:attrName>style.visibility</p:attrName>
                                        </p:attrNameLst>
                                      </p:cBhvr>
                                      <p:to>
                                        <p:strVal val="visible"/>
                                      </p:to>
                                    </p:set>
                                    <p:animEffect transition="in" filter="wipe(down)">
                                      <p:cBhvr>
                                        <p:cTn id="52" dur="500"/>
                                        <p:tgtEl>
                                          <p:spTgt spid="3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13" end="13"/>
                                            </p:txEl>
                                          </p:spTgt>
                                        </p:tgtEl>
                                        <p:attrNameLst>
                                          <p:attrName>style.visibility</p:attrName>
                                        </p:attrNameLst>
                                      </p:cBhvr>
                                      <p:to>
                                        <p:strVal val="visible"/>
                                      </p:to>
                                    </p:set>
                                    <p:animEffect transition="in" filter="wipe(down)">
                                      <p:cBhvr>
                                        <p:cTn id="57" dur="500"/>
                                        <p:tgtEl>
                                          <p:spTgt spid="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Notation and Conventions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fontScale="92500" lnSpcReduction="10000"/>
              </a:bodyPr>
              <a:lstStyle/>
              <a:p>
                <a:pPr>
                  <a:buFont typeface="Wingdings" panose="05000000000000000000" pitchFamily="2" charset="2"/>
                  <a:buChar char="§"/>
                </a:pPr>
                <a:r>
                  <a:rPr lang="en-GB" sz="3200" dirty="0">
                    <a:latin typeface="Abadi Extra Light" panose="020B0604020202020204" pitchFamily="34" charset="0"/>
                  </a:rPr>
                  <a:t>In ML, inputs are usually represented by vectors</a:t>
                </a:r>
              </a:p>
              <a:p>
                <a:pPr>
                  <a:buFont typeface="Wingdings" panose="05000000000000000000" pitchFamily="2" charset="2"/>
                  <a:buChar char="§"/>
                </a:pPr>
                <a:r>
                  <a:rPr lang="en-GB" sz="3200" dirty="0">
                    <a:latin typeface="Abadi Extra Light" panose="020B0604020202020204" pitchFamily="34" charset="0"/>
                  </a:rPr>
                  <a:t>A vector consists of an array of scalar values</a:t>
                </a:r>
              </a:p>
              <a:p>
                <a:pPr>
                  <a:buFont typeface="Wingdings" panose="05000000000000000000" pitchFamily="2" charset="2"/>
                  <a:buChar char="§"/>
                </a:pPr>
                <a:r>
                  <a:rPr lang="en-GB" sz="3200" dirty="0">
                    <a:latin typeface="Abadi Extra Light" panose="020B0604020202020204" pitchFamily="34" charset="0"/>
                  </a:rPr>
                  <a:t>Geometrically, a vector is just a point in a vector space, e.g., </a:t>
                </a:r>
              </a:p>
              <a:p>
                <a:pPr lvl="1">
                  <a:buFont typeface="Wingdings" panose="05000000000000000000" pitchFamily="2" charset="2"/>
                  <a:buChar char="§"/>
                </a:pPr>
                <a:r>
                  <a:rPr lang="en-GB" sz="2800" dirty="0">
                    <a:latin typeface="Abadi Extra Light" panose="020B0604020202020204" pitchFamily="34" charset="0"/>
                  </a:rPr>
                  <a:t>A length 2 vector is a point in 2-dim vector space</a:t>
                </a:r>
              </a:p>
              <a:p>
                <a:pPr lvl="1">
                  <a:buFont typeface="Wingdings" panose="05000000000000000000" pitchFamily="2" charset="2"/>
                  <a:buChar char="§"/>
                </a:pPr>
                <a:r>
                  <a:rPr lang="en-GB" sz="2800" dirty="0">
                    <a:latin typeface="Abadi Extra Light" panose="020B0604020202020204" pitchFamily="34" charset="0"/>
                  </a:rPr>
                  <a:t>A length 3 vector is a point in 3-dim vector space</a:t>
                </a:r>
              </a:p>
              <a:p>
                <a:pPr marL="457200" lvl="1" indent="0">
                  <a:buNone/>
                </a:pPr>
                <a:endParaRPr lang="en-GB" dirty="0">
                  <a:latin typeface="Abadi Extra Light" panose="020B0604020202020204" pitchFamily="34" charset="0"/>
                </a:endParaRPr>
              </a:p>
              <a:p>
                <a:pPr>
                  <a:buFont typeface="Wingdings" panose="05000000000000000000" pitchFamily="2" charset="2"/>
                  <a:buChar char="§"/>
                </a:pPr>
                <a:endParaRPr lang="en-GB" sz="3200" dirty="0">
                  <a:latin typeface="Abadi Extra Light" panose="020B0604020202020204" pitchFamily="34" charset="0"/>
                </a:endParaRPr>
              </a:p>
              <a:p>
                <a:pPr>
                  <a:buFont typeface="Wingdings" panose="05000000000000000000" pitchFamily="2" charset="2"/>
                  <a:buChar char="§"/>
                </a:pPr>
                <a:endParaRPr lang="en-GB" sz="3200" dirty="0">
                  <a:latin typeface="Abadi Extra Light" panose="020B0604020202020204" pitchFamily="34" charset="0"/>
                </a:endParaRPr>
              </a:p>
              <a:p>
                <a:pPr marL="457200" lvl="1" indent="0">
                  <a:buNone/>
                </a:pPr>
                <a:endParaRPr lang="en-GB" sz="2800" dirty="0">
                  <a:latin typeface="Abadi Extra Light" panose="020B0604020202020204" pitchFamily="34" charset="0"/>
                </a:endParaRPr>
              </a:p>
              <a:p>
                <a:pPr>
                  <a:buFont typeface="Wingdings" panose="05000000000000000000" pitchFamily="2" charset="2"/>
                  <a:buChar char="§"/>
                </a:pPr>
                <a:r>
                  <a:rPr lang="en-GB" sz="3200" dirty="0">
                    <a:latin typeface="Abadi Extra Light" panose="020B0604020202020204" pitchFamily="34" charset="0"/>
                  </a:rPr>
                  <a:t>Unless specified otherwise</a:t>
                </a:r>
              </a:p>
              <a:p>
                <a:pPr lvl="1">
                  <a:buFont typeface="Wingdings" panose="05000000000000000000" pitchFamily="2" charset="2"/>
                  <a:buChar char="§"/>
                </a:pPr>
                <a:r>
                  <a:rPr lang="en-GB" sz="2800" dirty="0">
                    <a:latin typeface="Abadi Extra Light" panose="020B0604020202020204" pitchFamily="34" charset="0"/>
                  </a:rPr>
                  <a:t>Small letters in bold font will denote vectors, e.g., </a:t>
                </a:r>
                <a14:m>
                  <m:oMath xmlns:m="http://schemas.openxmlformats.org/officeDocument/2006/math">
                    <m:r>
                      <a:rPr lang="en-IN" sz="2800" b="1" i="0" smtClean="0">
                        <a:latin typeface="Cambria Math" panose="02040503050406030204" pitchFamily="18" charset="0"/>
                        <a:ea typeface="Cambria Math" panose="02040503050406030204" pitchFamily="18" charset="0"/>
                      </a:rPr>
                      <m:t>𝐱</m:t>
                    </m:r>
                  </m:oMath>
                </a14:m>
                <a:r>
                  <a:rPr lang="en-GB" sz="2800" dirty="0">
                    <a:latin typeface="Cambria Math" panose="02040503050406030204" pitchFamily="18" charset="0"/>
                    <a:ea typeface="Cambria Math" panose="02040503050406030204" pitchFamily="18" charset="0"/>
                  </a:rPr>
                  <a:t>,</a:t>
                </a:r>
                <a:r>
                  <a:rPr lang="en-IN" sz="2800" b="1" dirty="0">
                    <a:latin typeface="Cambria Math" panose="02040503050406030204" pitchFamily="18" charset="0"/>
                    <a:ea typeface="Cambria Math" panose="02040503050406030204" pitchFamily="18" charset="0"/>
                  </a:rPr>
                  <a:t> </a:t>
                </a:r>
                <a14:m>
                  <m:oMath xmlns:m="http://schemas.openxmlformats.org/officeDocument/2006/math">
                    <m:r>
                      <a:rPr lang="en-IN" sz="2800" b="1" i="0" smtClean="0">
                        <a:latin typeface="Cambria Math" panose="02040503050406030204" pitchFamily="18" charset="0"/>
                        <a:ea typeface="Cambria Math" panose="02040503050406030204" pitchFamily="18" charset="0"/>
                      </a:rPr>
                      <m:t>𝐚</m:t>
                    </m:r>
                  </m:oMath>
                </a14:m>
                <a:r>
                  <a:rPr lang="en-GB" sz="2800" dirty="0">
                    <a:latin typeface="Cambria Math" panose="02040503050406030204" pitchFamily="18" charset="0"/>
                    <a:ea typeface="Cambria Math" panose="02040503050406030204" pitchFamily="18" charset="0"/>
                  </a:rPr>
                  <a:t>,</a:t>
                </a:r>
                <a:r>
                  <a:rPr lang="en-IN" sz="2800" b="1" dirty="0">
                    <a:latin typeface="Cambria Math" panose="02040503050406030204" pitchFamily="18" charset="0"/>
                    <a:ea typeface="Cambria Math" panose="02040503050406030204" pitchFamily="18" charset="0"/>
                  </a:rPr>
                  <a:t> </a:t>
                </a:r>
                <a14:m>
                  <m:oMath xmlns:m="http://schemas.openxmlformats.org/officeDocument/2006/math">
                    <m:r>
                      <a:rPr lang="en-IN" sz="2800" b="1" i="0" smtClean="0">
                        <a:latin typeface="Cambria Math" panose="02040503050406030204" pitchFamily="18" charset="0"/>
                        <a:ea typeface="Cambria Math" panose="02040503050406030204" pitchFamily="18" charset="0"/>
                      </a:rPr>
                      <m:t>𝐛</m:t>
                    </m:r>
                  </m:oMath>
                </a14:m>
                <a:r>
                  <a:rPr lang="en-GB" sz="2800" dirty="0">
                    <a:latin typeface="Cambria Math" panose="02040503050406030204" pitchFamily="18" charset="0"/>
                    <a:ea typeface="Cambria Math" panose="02040503050406030204" pitchFamily="18" charset="0"/>
                  </a:rPr>
                  <a:t> </a:t>
                </a:r>
                <a:r>
                  <a:rPr lang="en-GB" sz="2800" dirty="0">
                    <a:latin typeface="Abadi Extra Light" panose="020B0604020202020204" pitchFamily="34" charset="0"/>
                  </a:rPr>
                  <a:t>etc.</a:t>
                </a:r>
              </a:p>
              <a:p>
                <a:pPr lvl="1">
                  <a:buFont typeface="Wingdings" panose="05000000000000000000" pitchFamily="2" charset="2"/>
                  <a:buChar char="§"/>
                </a:pPr>
                <a:r>
                  <a:rPr lang="en-GB" sz="2800" dirty="0">
                    <a:latin typeface="Abadi Extra Light" panose="020B0604020202020204" pitchFamily="34" charset="0"/>
                  </a:rPr>
                  <a:t>Small letters in normal font to denote scalars, e.g. </a:t>
                </a:r>
                <a14:m>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 </m:t>
                    </m:r>
                    <m:r>
                      <a:rPr lang="en-IN" sz="2800" b="0" i="1" smtClean="0">
                        <a:latin typeface="Cambria Math" panose="02040503050406030204" pitchFamily="18" charset="0"/>
                      </a:rPr>
                      <m:t>𝑎</m:t>
                    </m:r>
                    <m:r>
                      <a:rPr lang="en-IN" sz="2800" b="0" i="1" smtClean="0">
                        <a:latin typeface="Cambria Math" panose="02040503050406030204" pitchFamily="18" charset="0"/>
                      </a:rPr>
                      <m:t>, </m:t>
                    </m:r>
                    <m:r>
                      <a:rPr lang="en-IN" sz="2800" b="0" i="1" smtClean="0">
                        <a:latin typeface="Cambria Math" panose="02040503050406030204" pitchFamily="18" charset="0"/>
                      </a:rPr>
                      <m:t>𝑏</m:t>
                    </m:r>
                  </m:oMath>
                </a14:m>
                <a:r>
                  <a:rPr lang="en-GB" sz="2800" dirty="0">
                    <a:latin typeface="Abadi Extra Light" panose="020B0604020202020204" pitchFamily="34" charset="0"/>
                  </a:rPr>
                  <a:t>, etc</a:t>
                </a:r>
              </a:p>
              <a:p>
                <a:pPr lvl="1">
                  <a:buFont typeface="Wingdings" panose="05000000000000000000" pitchFamily="2" charset="2"/>
                  <a:buChar char="§"/>
                </a:pPr>
                <a:r>
                  <a:rPr lang="en-GB" sz="2800" dirty="0">
                    <a:latin typeface="Abadi Extra Light" panose="020B0604020202020204" pitchFamily="34" charset="0"/>
                  </a:rPr>
                  <a:t>Capital letters in bold font will denote matrices (2-dim arrays), e.g., </a:t>
                </a:r>
                <a14:m>
                  <m:oMath xmlns:m="http://schemas.openxmlformats.org/officeDocument/2006/math">
                    <m:r>
                      <a:rPr lang="en-IN" sz="2800" b="1" i="0" smtClean="0">
                        <a:latin typeface="Cambria Math" panose="02040503050406030204" pitchFamily="18" charset="0"/>
                      </a:rPr>
                      <m:t>𝐗</m:t>
                    </m:r>
                    <m:r>
                      <a:rPr lang="en-IN" sz="2800" b="1" i="0" smtClean="0">
                        <a:latin typeface="Cambria Math" panose="02040503050406030204" pitchFamily="18" charset="0"/>
                      </a:rPr>
                      <m:t>, </m:t>
                    </m:r>
                    <m:r>
                      <a:rPr lang="en-IN" sz="2800" b="1" i="0" smtClean="0">
                        <a:latin typeface="Cambria Math" panose="02040503050406030204" pitchFamily="18" charset="0"/>
                      </a:rPr>
                      <m:t>𝐀</m:t>
                    </m:r>
                    <m:r>
                      <a:rPr lang="en-IN" sz="2800" b="1" i="0" smtClean="0">
                        <a:latin typeface="Cambria Math" panose="02040503050406030204" pitchFamily="18" charset="0"/>
                      </a:rPr>
                      <m:t>, </m:t>
                    </m:r>
                    <m:r>
                      <a:rPr lang="en-IN" sz="2800" b="1" i="0" smtClean="0">
                        <a:latin typeface="Cambria Math" panose="02040503050406030204" pitchFamily="18" charset="0"/>
                      </a:rPr>
                      <m:t>𝐁</m:t>
                    </m:r>
                  </m:oMath>
                </a14:m>
                <a:r>
                  <a:rPr lang="en-GB" sz="2800" dirty="0">
                    <a:latin typeface="Abadi Extra Light" panose="020B0604020202020204" pitchFamily="34" charset="0"/>
                  </a:rPr>
                  <a:t>, etc</a:t>
                </a: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1091" t="-2961" b="-2522"/>
                </a:stretch>
              </a:blipFill>
            </p:spPr>
            <p:txBody>
              <a:bodyPr/>
              <a:lstStyle/>
              <a:p>
                <a:r>
                  <a:rPr lang="en-IN">
                    <a:noFill/>
                  </a:rPr>
                  <a:t> </a:t>
                </a:r>
              </a:p>
            </p:txBody>
          </p:sp>
        </mc:Fallback>
      </mc:AlternateContent>
      <p:graphicFrame>
        <p:nvGraphicFramePr>
          <p:cNvPr id="3" name="Table 3">
            <a:extLst>
              <a:ext uri="{FF2B5EF4-FFF2-40B4-BE49-F238E27FC236}">
                <a16:creationId xmlns:a16="http://schemas.microsoft.com/office/drawing/2014/main" id="{783A365E-8AB1-4CD8-A7F4-4D2414144BF4}"/>
              </a:ext>
            </a:extLst>
          </p:cNvPr>
          <p:cNvGraphicFramePr>
            <a:graphicFrameLocks noGrp="1"/>
          </p:cNvGraphicFramePr>
          <p:nvPr/>
        </p:nvGraphicFramePr>
        <p:xfrm>
          <a:off x="8305101" y="1483064"/>
          <a:ext cx="3447879" cy="238138"/>
        </p:xfrm>
        <a:graphic>
          <a:graphicData uri="http://schemas.openxmlformats.org/drawingml/2006/table">
            <a:tbl>
              <a:tblPr firstRow="1" bandRow="1">
                <a:tableStyleId>{5C22544A-7EE6-4342-B048-85BDC9FD1C3A}</a:tableStyleId>
              </a:tblPr>
              <a:tblGrid>
                <a:gridCol w="344788">
                  <a:extLst>
                    <a:ext uri="{9D8B030D-6E8A-4147-A177-3AD203B41FA5}">
                      <a16:colId xmlns:a16="http://schemas.microsoft.com/office/drawing/2014/main" val="3854861144"/>
                    </a:ext>
                  </a:extLst>
                </a:gridCol>
                <a:gridCol w="366970">
                  <a:extLst>
                    <a:ext uri="{9D8B030D-6E8A-4147-A177-3AD203B41FA5}">
                      <a16:colId xmlns:a16="http://schemas.microsoft.com/office/drawing/2014/main" val="256184923"/>
                    </a:ext>
                  </a:extLst>
                </a:gridCol>
                <a:gridCol w="322605">
                  <a:extLst>
                    <a:ext uri="{9D8B030D-6E8A-4147-A177-3AD203B41FA5}">
                      <a16:colId xmlns:a16="http://schemas.microsoft.com/office/drawing/2014/main" val="3866973990"/>
                    </a:ext>
                  </a:extLst>
                </a:gridCol>
                <a:gridCol w="344788">
                  <a:extLst>
                    <a:ext uri="{9D8B030D-6E8A-4147-A177-3AD203B41FA5}">
                      <a16:colId xmlns:a16="http://schemas.microsoft.com/office/drawing/2014/main" val="1879397274"/>
                    </a:ext>
                  </a:extLst>
                </a:gridCol>
                <a:gridCol w="344788">
                  <a:extLst>
                    <a:ext uri="{9D8B030D-6E8A-4147-A177-3AD203B41FA5}">
                      <a16:colId xmlns:a16="http://schemas.microsoft.com/office/drawing/2014/main" val="2986904658"/>
                    </a:ext>
                  </a:extLst>
                </a:gridCol>
                <a:gridCol w="344788">
                  <a:extLst>
                    <a:ext uri="{9D8B030D-6E8A-4147-A177-3AD203B41FA5}">
                      <a16:colId xmlns:a16="http://schemas.microsoft.com/office/drawing/2014/main" val="596298407"/>
                    </a:ext>
                  </a:extLst>
                </a:gridCol>
                <a:gridCol w="344788">
                  <a:extLst>
                    <a:ext uri="{9D8B030D-6E8A-4147-A177-3AD203B41FA5}">
                      <a16:colId xmlns:a16="http://schemas.microsoft.com/office/drawing/2014/main" val="362989291"/>
                    </a:ext>
                  </a:extLst>
                </a:gridCol>
                <a:gridCol w="344788">
                  <a:extLst>
                    <a:ext uri="{9D8B030D-6E8A-4147-A177-3AD203B41FA5}">
                      <a16:colId xmlns:a16="http://schemas.microsoft.com/office/drawing/2014/main" val="1572016170"/>
                    </a:ext>
                  </a:extLst>
                </a:gridCol>
                <a:gridCol w="344788">
                  <a:extLst>
                    <a:ext uri="{9D8B030D-6E8A-4147-A177-3AD203B41FA5}">
                      <a16:colId xmlns:a16="http://schemas.microsoft.com/office/drawing/2014/main" val="4250917338"/>
                    </a:ext>
                  </a:extLst>
                </a:gridCol>
                <a:gridCol w="344788">
                  <a:extLst>
                    <a:ext uri="{9D8B030D-6E8A-4147-A177-3AD203B41FA5}">
                      <a16:colId xmlns:a16="http://schemas.microsoft.com/office/drawing/2014/main" val="2123395191"/>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tc>
                  <a:txBody>
                    <a:bodyPr/>
                    <a:lstStyle/>
                    <a:p>
                      <a:r>
                        <a:rPr lang="en-IN" sz="800" dirty="0">
                          <a:solidFill>
                            <a:schemeClr val="tx1"/>
                          </a:solidFill>
                          <a:latin typeface="Abadi Extra Light" panose="020B0204020104020204" pitchFamily="34" charset="0"/>
                        </a:rPr>
                        <a:t>0.6</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0.1</a:t>
                      </a:r>
                    </a:p>
                  </a:txBody>
                  <a:tcPr>
                    <a:solidFill>
                      <a:schemeClr val="accent2"/>
                    </a:solidFill>
                  </a:tcPr>
                </a:tc>
                <a:tc>
                  <a:txBody>
                    <a:bodyPr/>
                    <a:lstStyle/>
                    <a:p>
                      <a:r>
                        <a:rPr lang="en-IN" sz="800" dirty="0">
                          <a:solidFill>
                            <a:schemeClr val="tx1"/>
                          </a:solidFill>
                          <a:latin typeface="Abadi Extra Light" panose="020B0204020104020204" pitchFamily="34" charset="0"/>
                        </a:rPr>
                        <a:t>0.2</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0.5</a:t>
                      </a:r>
                    </a:p>
                  </a:txBody>
                  <a:tcPr>
                    <a:solidFill>
                      <a:schemeClr val="accent2"/>
                    </a:solidFill>
                  </a:tcPr>
                </a:tc>
                <a:tc>
                  <a:txBody>
                    <a:bodyPr/>
                    <a:lstStyle/>
                    <a:p>
                      <a:r>
                        <a:rPr lang="en-IN" sz="800" dirty="0">
                          <a:solidFill>
                            <a:schemeClr val="tx1"/>
                          </a:solidFill>
                          <a:latin typeface="Abadi Extra Light" panose="020B0204020104020204" pitchFamily="34" charset="0"/>
                        </a:rPr>
                        <a:t>0.9</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0.2</a:t>
                      </a:r>
                    </a:p>
                  </a:txBody>
                  <a:tcPr>
                    <a:solidFill>
                      <a:schemeClr val="accent2"/>
                    </a:solidFill>
                  </a:tcPr>
                </a:tc>
                <a:tc>
                  <a:txBody>
                    <a:bodyPr/>
                    <a:lstStyle/>
                    <a:p>
                      <a:r>
                        <a:rPr lang="en-IN" sz="800" dirty="0">
                          <a:solidFill>
                            <a:schemeClr val="tx1"/>
                          </a:solidFill>
                          <a:latin typeface="Abadi Extra Light" panose="020B0204020104020204" pitchFamily="34" charset="0"/>
                        </a:rPr>
                        <a:t>0.1</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0.5</a:t>
                      </a:r>
                    </a:p>
                  </a:txBody>
                  <a:tcPr>
                    <a:solidFill>
                      <a:schemeClr val="accent2"/>
                    </a:solidFill>
                  </a:tcPr>
                </a:tc>
                <a:extLst>
                  <a:ext uri="{0D108BD9-81ED-4DB2-BD59-A6C34878D82A}">
                    <a16:rowId xmlns:a16="http://schemas.microsoft.com/office/drawing/2014/main" val="4227624515"/>
                  </a:ext>
                </a:extLst>
              </a:tr>
            </a:tbl>
          </a:graphicData>
        </a:graphic>
      </p:graphicFrame>
      <p:graphicFrame>
        <p:nvGraphicFramePr>
          <p:cNvPr id="5" name="Table 4">
            <a:extLst>
              <a:ext uri="{FF2B5EF4-FFF2-40B4-BE49-F238E27FC236}">
                <a16:creationId xmlns:a16="http://schemas.microsoft.com/office/drawing/2014/main" id="{26C6EE84-2309-4CDF-BD95-75DFD67A689A}"/>
              </a:ext>
            </a:extLst>
          </p:cNvPr>
          <p:cNvGraphicFramePr>
            <a:graphicFrameLocks noGrp="1"/>
          </p:cNvGraphicFramePr>
          <p:nvPr/>
        </p:nvGraphicFramePr>
        <p:xfrm>
          <a:off x="2565400" y="4089199"/>
          <a:ext cx="711758" cy="238138"/>
        </p:xfrm>
        <a:graphic>
          <a:graphicData uri="http://schemas.openxmlformats.org/drawingml/2006/table">
            <a:tbl>
              <a:tblPr firstRow="1" bandRow="1">
                <a:tableStyleId>{5C22544A-7EE6-4342-B048-85BDC9FD1C3A}</a:tableStyleId>
              </a:tblPr>
              <a:tblGrid>
                <a:gridCol w="344788">
                  <a:extLst>
                    <a:ext uri="{9D8B030D-6E8A-4147-A177-3AD203B41FA5}">
                      <a16:colId xmlns:a16="http://schemas.microsoft.com/office/drawing/2014/main" val="2783819659"/>
                    </a:ext>
                  </a:extLst>
                </a:gridCol>
                <a:gridCol w="366970">
                  <a:extLst>
                    <a:ext uri="{9D8B030D-6E8A-4147-A177-3AD203B41FA5}">
                      <a16:colId xmlns:a16="http://schemas.microsoft.com/office/drawing/2014/main" val="1108785770"/>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extLst>
                  <a:ext uri="{0D108BD9-81ED-4DB2-BD59-A6C34878D82A}">
                    <a16:rowId xmlns:a16="http://schemas.microsoft.com/office/drawing/2014/main" val="3127192186"/>
                  </a:ext>
                </a:extLst>
              </a:tr>
            </a:tbl>
          </a:graphicData>
        </a:graphic>
      </p:graphicFrame>
      <p:cxnSp>
        <p:nvCxnSpPr>
          <p:cNvPr id="7" name="Straight Arrow Connector 6">
            <a:extLst>
              <a:ext uri="{FF2B5EF4-FFF2-40B4-BE49-F238E27FC236}">
                <a16:creationId xmlns:a16="http://schemas.microsoft.com/office/drawing/2014/main" id="{BF4CC1C8-EB96-4856-854B-1E7D20C6D137}"/>
              </a:ext>
            </a:extLst>
          </p:cNvPr>
          <p:cNvCxnSpPr>
            <a:cxnSpLocks/>
          </p:cNvCxnSpPr>
          <p:nvPr/>
        </p:nvCxnSpPr>
        <p:spPr>
          <a:xfrm flipV="1">
            <a:off x="3796145" y="3608648"/>
            <a:ext cx="0" cy="1041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CB956F-1BC3-4597-B985-0083A2B96FC4}"/>
              </a:ext>
            </a:extLst>
          </p:cNvPr>
          <p:cNvCxnSpPr>
            <a:cxnSpLocks/>
          </p:cNvCxnSpPr>
          <p:nvPr/>
        </p:nvCxnSpPr>
        <p:spPr>
          <a:xfrm flipV="1">
            <a:off x="3796145" y="4650047"/>
            <a:ext cx="111298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003DBBAB-7F21-492A-BF21-53EC232A5FEF}"/>
              </a:ext>
            </a:extLst>
          </p:cNvPr>
          <p:cNvGraphicFramePr>
            <a:graphicFrameLocks noGrp="1"/>
          </p:cNvGraphicFramePr>
          <p:nvPr/>
        </p:nvGraphicFramePr>
        <p:xfrm>
          <a:off x="6455945" y="3941988"/>
          <a:ext cx="969687" cy="238138"/>
        </p:xfrm>
        <a:graphic>
          <a:graphicData uri="http://schemas.openxmlformats.org/drawingml/2006/table">
            <a:tbl>
              <a:tblPr firstRow="1" bandRow="1">
                <a:tableStyleId>{5C22544A-7EE6-4342-B048-85BDC9FD1C3A}</a:tableStyleId>
              </a:tblPr>
              <a:tblGrid>
                <a:gridCol w="323229">
                  <a:extLst>
                    <a:ext uri="{9D8B030D-6E8A-4147-A177-3AD203B41FA5}">
                      <a16:colId xmlns:a16="http://schemas.microsoft.com/office/drawing/2014/main" val="2783819659"/>
                    </a:ext>
                  </a:extLst>
                </a:gridCol>
                <a:gridCol w="323229">
                  <a:extLst>
                    <a:ext uri="{9D8B030D-6E8A-4147-A177-3AD203B41FA5}">
                      <a16:colId xmlns:a16="http://schemas.microsoft.com/office/drawing/2014/main" val="1108785770"/>
                    </a:ext>
                  </a:extLst>
                </a:gridCol>
                <a:gridCol w="323229">
                  <a:extLst>
                    <a:ext uri="{9D8B030D-6E8A-4147-A177-3AD203B41FA5}">
                      <a16:colId xmlns:a16="http://schemas.microsoft.com/office/drawing/2014/main" val="3754831555"/>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0.6</a:t>
                      </a:r>
                    </a:p>
                  </a:txBody>
                  <a:tcPr>
                    <a:solidFill>
                      <a:schemeClr val="accent2"/>
                    </a:solidFill>
                  </a:tcPr>
                </a:tc>
                <a:extLst>
                  <a:ext uri="{0D108BD9-81ED-4DB2-BD59-A6C34878D82A}">
                    <a16:rowId xmlns:a16="http://schemas.microsoft.com/office/drawing/2014/main" val="3127192186"/>
                  </a:ext>
                </a:extLst>
              </a:tr>
            </a:tbl>
          </a:graphicData>
        </a:graphic>
      </p:graphicFrame>
      <p:sp>
        <p:nvSpPr>
          <p:cNvPr id="18" name="Oval 17">
            <a:extLst>
              <a:ext uri="{FF2B5EF4-FFF2-40B4-BE49-F238E27FC236}">
                <a16:creationId xmlns:a16="http://schemas.microsoft.com/office/drawing/2014/main" id="{667D841A-6BF4-4A7D-A628-CA70C9A46688}"/>
              </a:ext>
            </a:extLst>
          </p:cNvPr>
          <p:cNvSpPr/>
          <p:nvPr/>
        </p:nvSpPr>
        <p:spPr>
          <a:xfrm>
            <a:off x="4340133" y="3815511"/>
            <a:ext cx="100800" cy="101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AA50976D-9BE1-4A13-9900-64C3F1B9A9DF}"/>
              </a:ext>
            </a:extLst>
          </p:cNvPr>
          <p:cNvCxnSpPr>
            <a:cxnSpLocks/>
          </p:cNvCxnSpPr>
          <p:nvPr/>
        </p:nvCxnSpPr>
        <p:spPr>
          <a:xfrm flipV="1">
            <a:off x="8083896" y="3461436"/>
            <a:ext cx="0" cy="1041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A590D5-69C3-4417-A37C-A9FA1B989335}"/>
              </a:ext>
            </a:extLst>
          </p:cNvPr>
          <p:cNvCxnSpPr>
            <a:cxnSpLocks/>
          </p:cNvCxnSpPr>
          <p:nvPr/>
        </p:nvCxnSpPr>
        <p:spPr>
          <a:xfrm flipV="1">
            <a:off x="8083896" y="4502835"/>
            <a:ext cx="111298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B4FF680-5C9B-446F-A143-91802335C541}"/>
              </a:ext>
            </a:extLst>
          </p:cNvPr>
          <p:cNvSpPr/>
          <p:nvPr/>
        </p:nvSpPr>
        <p:spPr>
          <a:xfrm>
            <a:off x="8350641" y="3840058"/>
            <a:ext cx="100800" cy="101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4170B402-DB3B-470B-BC2A-FCD66B95B68A}"/>
              </a:ext>
            </a:extLst>
          </p:cNvPr>
          <p:cNvCxnSpPr>
            <a:cxnSpLocks/>
          </p:cNvCxnSpPr>
          <p:nvPr/>
        </p:nvCxnSpPr>
        <p:spPr>
          <a:xfrm flipH="1">
            <a:off x="7365594" y="4506202"/>
            <a:ext cx="718301" cy="2724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D88F06-DE17-4F5B-BBE5-7913F1230BF4}"/>
              </a:ext>
            </a:extLst>
          </p:cNvPr>
          <p:cNvSpPr txBox="1"/>
          <p:nvPr/>
        </p:nvSpPr>
        <p:spPr>
          <a:xfrm>
            <a:off x="4427211" y="3630845"/>
            <a:ext cx="966931" cy="369332"/>
          </a:xfrm>
          <a:prstGeom prst="rect">
            <a:avLst/>
          </a:prstGeom>
          <a:noFill/>
        </p:spPr>
        <p:txBody>
          <a:bodyPr wrap="none" rtlCol="0">
            <a:spAutoFit/>
          </a:bodyPr>
          <a:lstStyle/>
          <a:p>
            <a:r>
              <a:rPr lang="en-IN" dirty="0"/>
              <a:t>(0.5,0.3)</a:t>
            </a:r>
          </a:p>
        </p:txBody>
      </p:sp>
      <p:sp>
        <p:nvSpPr>
          <p:cNvPr id="37" name="TextBox 36">
            <a:extLst>
              <a:ext uri="{FF2B5EF4-FFF2-40B4-BE49-F238E27FC236}">
                <a16:creationId xmlns:a16="http://schemas.microsoft.com/office/drawing/2014/main" id="{D184C58D-ED6E-4198-8C66-A82C1BF1B91F}"/>
              </a:ext>
            </a:extLst>
          </p:cNvPr>
          <p:cNvSpPr txBox="1"/>
          <p:nvPr/>
        </p:nvSpPr>
        <p:spPr>
          <a:xfrm>
            <a:off x="8403958" y="3655392"/>
            <a:ext cx="1316386" cy="369332"/>
          </a:xfrm>
          <a:prstGeom prst="rect">
            <a:avLst/>
          </a:prstGeom>
          <a:noFill/>
        </p:spPr>
        <p:txBody>
          <a:bodyPr wrap="none" rtlCol="0">
            <a:spAutoFit/>
          </a:bodyPr>
          <a:lstStyle/>
          <a:p>
            <a:r>
              <a:rPr lang="en-IN" dirty="0"/>
              <a:t>(0.5,0.3,0.6)</a:t>
            </a:r>
          </a:p>
        </p:txBody>
      </p:sp>
      <p:sp>
        <p:nvSpPr>
          <p:cNvPr id="38" name="Arrow: Right 37">
            <a:extLst>
              <a:ext uri="{FF2B5EF4-FFF2-40B4-BE49-F238E27FC236}">
                <a16:creationId xmlns:a16="http://schemas.microsoft.com/office/drawing/2014/main" id="{63FFA3F2-7157-4263-8DD3-5E6A5C88CAFE}"/>
              </a:ext>
            </a:extLst>
          </p:cNvPr>
          <p:cNvSpPr/>
          <p:nvPr/>
        </p:nvSpPr>
        <p:spPr>
          <a:xfrm rot="20534035">
            <a:off x="3424961" y="3998128"/>
            <a:ext cx="817373" cy="8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E4CEFAD5-5213-451D-8912-0288A8B9B42D}"/>
              </a:ext>
            </a:extLst>
          </p:cNvPr>
          <p:cNvSpPr/>
          <p:nvPr/>
        </p:nvSpPr>
        <p:spPr>
          <a:xfrm rot="21114023">
            <a:off x="7525718" y="3990622"/>
            <a:ext cx="694844" cy="63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40">
            <a:extLst>
              <a:ext uri="{FF2B5EF4-FFF2-40B4-BE49-F238E27FC236}">
                <a16:creationId xmlns:a16="http://schemas.microsoft.com/office/drawing/2014/main" id="{2772F419-39A1-4481-9761-C7D5D44BD622}"/>
              </a:ext>
            </a:extLst>
          </p:cNvPr>
          <p:cNvPicPr>
            <a:picLocks noChangeAspect="1"/>
          </p:cNvPicPr>
          <p:nvPr/>
        </p:nvPicPr>
        <p:blipFill>
          <a:blip r:embed="rId4"/>
          <a:stretch>
            <a:fillRect/>
          </a:stretch>
        </p:blipFill>
        <p:spPr>
          <a:xfrm>
            <a:off x="11082253" y="2756925"/>
            <a:ext cx="1010687" cy="965223"/>
          </a:xfrm>
          <a:prstGeom prst="rect">
            <a:avLst/>
          </a:prstGeom>
        </p:spPr>
      </p:pic>
      <p:sp>
        <p:nvSpPr>
          <p:cNvPr id="42" name="Speech Bubble: Rectangle 41">
            <a:extLst>
              <a:ext uri="{FF2B5EF4-FFF2-40B4-BE49-F238E27FC236}">
                <a16:creationId xmlns:a16="http://schemas.microsoft.com/office/drawing/2014/main" id="{0BCDD940-B39B-4E04-B889-E9B2DDF68BB2}"/>
              </a:ext>
            </a:extLst>
          </p:cNvPr>
          <p:cNvSpPr/>
          <p:nvPr/>
        </p:nvSpPr>
        <p:spPr>
          <a:xfrm>
            <a:off x="8741328" y="2817020"/>
            <a:ext cx="2233663" cy="723133"/>
          </a:xfrm>
          <a:prstGeom prst="wedgeRectCallout">
            <a:avLst>
              <a:gd name="adj1" fmla="val 67859"/>
              <a:gd name="adj2" fmla="val 16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Likewise for higher dimensions, even though harder to visualize</a:t>
            </a:r>
          </a:p>
        </p:txBody>
      </p:sp>
    </p:spTree>
    <p:custDataLst>
      <p:tags r:id="rId1"/>
    </p:custDataLst>
    <p:extLst>
      <p:ext uri="{BB962C8B-B14F-4D97-AF65-F5344CB8AC3E}">
        <p14:creationId xmlns:p14="http://schemas.microsoft.com/office/powerpoint/2010/main" val="3993459671"/>
      </p:ext>
    </p:extLst>
  </p:cSld>
  <p:clrMapOvr>
    <a:masterClrMapping/>
  </p:clrMapOvr>
  <mc:AlternateContent xmlns:mc="http://schemas.openxmlformats.org/markup-compatibility/2006" xmlns:p14="http://schemas.microsoft.com/office/powerpoint/2010/main">
    <mc:Choice Requires="p14">
      <p:transition spd="slow" p14:dur="2000" advTm="105536"/>
    </mc:Choice>
    <mc:Fallback xmlns="">
      <p:transition spd="slow" advTm="105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wipe(down)">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2" end="2"/>
                                            </p:txEl>
                                          </p:spTgt>
                                        </p:tgtEl>
                                        <p:attrNameLst>
                                          <p:attrName>style.visibility</p:attrName>
                                        </p:attrNameLst>
                                      </p:cBhvr>
                                      <p:to>
                                        <p:strVal val="visible"/>
                                      </p:to>
                                    </p:set>
                                    <p:animEffect transition="in" filter="wipe(down)">
                                      <p:cBhvr>
                                        <p:cTn id="22" dur="500"/>
                                        <p:tgtEl>
                                          <p:spTgt spid="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3" end="3"/>
                                            </p:txEl>
                                          </p:spTgt>
                                        </p:tgtEl>
                                        <p:attrNameLst>
                                          <p:attrName>style.visibility</p:attrName>
                                        </p:attrNameLst>
                                      </p:cBhvr>
                                      <p:to>
                                        <p:strVal val="visible"/>
                                      </p:to>
                                    </p:set>
                                    <p:animEffect transition="in" filter="wipe(down)">
                                      <p:cBhvr>
                                        <p:cTn id="27" dur="500"/>
                                        <p:tgtEl>
                                          <p:spTgt spid="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4" end="4"/>
                                            </p:txEl>
                                          </p:spTgt>
                                        </p:tgtEl>
                                        <p:attrNameLst>
                                          <p:attrName>style.visibility</p:attrName>
                                        </p:attrNameLst>
                                      </p:cBhvr>
                                      <p:to>
                                        <p:strVal val="visible"/>
                                      </p:to>
                                    </p:set>
                                    <p:animEffect transition="in" filter="wipe(down)">
                                      <p:cBhvr>
                                        <p:cTn id="32" dur="500"/>
                                        <p:tgtEl>
                                          <p:spTgt spid="3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par>
                                <p:cTn id="72" presetID="22" presetClass="entr" presetSubtype="4" fill="hold"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down)">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down)">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4">
                                            <p:txEl>
                                              <p:pRg st="9" end="9"/>
                                            </p:txEl>
                                          </p:spTgt>
                                        </p:tgtEl>
                                        <p:attrNameLst>
                                          <p:attrName>style.visibility</p:attrName>
                                        </p:attrNameLst>
                                      </p:cBhvr>
                                      <p:to>
                                        <p:strVal val="visible"/>
                                      </p:to>
                                    </p:set>
                                    <p:animEffect transition="in" filter="wipe(down)">
                                      <p:cBhvr>
                                        <p:cTn id="100" dur="500"/>
                                        <p:tgtEl>
                                          <p:spTgt spid="3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4">
                                            <p:txEl>
                                              <p:pRg st="10" end="10"/>
                                            </p:txEl>
                                          </p:spTgt>
                                        </p:tgtEl>
                                        <p:attrNameLst>
                                          <p:attrName>style.visibility</p:attrName>
                                        </p:attrNameLst>
                                      </p:cBhvr>
                                      <p:to>
                                        <p:strVal val="visible"/>
                                      </p:to>
                                    </p:set>
                                    <p:animEffect transition="in" filter="wipe(down)">
                                      <p:cBhvr>
                                        <p:cTn id="105" dur="500"/>
                                        <p:tgtEl>
                                          <p:spTgt spid="34">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4">
                                            <p:txEl>
                                              <p:pRg st="11" end="11"/>
                                            </p:txEl>
                                          </p:spTgt>
                                        </p:tgtEl>
                                        <p:attrNameLst>
                                          <p:attrName>style.visibility</p:attrName>
                                        </p:attrNameLst>
                                      </p:cBhvr>
                                      <p:to>
                                        <p:strVal val="visible"/>
                                      </p:to>
                                    </p:set>
                                    <p:animEffect transition="in" filter="wipe(down)">
                                      <p:cBhvr>
                                        <p:cTn id="110" dur="500"/>
                                        <p:tgtEl>
                                          <p:spTgt spid="34">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4">
                                            <p:txEl>
                                              <p:pRg st="12" end="12"/>
                                            </p:txEl>
                                          </p:spTgt>
                                        </p:tgtEl>
                                        <p:attrNameLst>
                                          <p:attrName>style.visibility</p:attrName>
                                        </p:attrNameLst>
                                      </p:cBhvr>
                                      <p:to>
                                        <p:strVal val="visible"/>
                                      </p:to>
                                    </p:set>
                                    <p:animEffect transition="in" filter="wipe(down)">
                                      <p:cBhvr>
                                        <p:cTn id="115" dur="500"/>
                                        <p:tgtEl>
                                          <p:spTgt spid="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18" grpId="0" animBg="1"/>
      <p:bldP spid="33" grpId="0" animBg="1"/>
      <p:bldP spid="36" grpId="0"/>
      <p:bldP spid="37" grpId="0"/>
      <p:bldP spid="38" grpId="0" animBg="1"/>
      <p:bldP spid="39"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Notation and Conventions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IN" dirty="0">
                    <a:latin typeface="Abadi Extra Light" panose="020B0204020104020204" pitchFamily="34" charset="0"/>
                  </a:rPr>
                  <a:t>A single vector will be assumed to be of the form </a:t>
                </a:r>
                <a14:m>
                  <m:oMath xmlns:m="http://schemas.openxmlformats.org/officeDocument/2006/math">
                    <m:r>
                      <a:rPr lang="en-IN" b="1" i="0" smtClean="0">
                        <a:latin typeface="Cambria Math" panose="02040503050406030204" pitchFamily="18" charset="0"/>
                      </a:rPr>
                      <m:t>𝐱</m:t>
                    </m:r>
                    <m:r>
                      <a:rPr lang="en-IN" b="0" i="0" smtClean="0">
                        <a:latin typeface="Cambria Math" panose="02040503050406030204" pitchFamily="18" charset="0"/>
                      </a:rPr>
                      <m:t>= </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𝐷</m:t>
                            </m:r>
                          </m:sub>
                        </m:sSub>
                      </m:e>
                    </m:d>
                  </m:oMath>
                </a14:m>
                <a:endParaRPr lang="en-IN" b="0" i="1" dirty="0">
                  <a:latin typeface="Cambria Math" panose="02040503050406030204" pitchFamily="18" charset="0"/>
                </a:endParaRPr>
              </a:p>
              <a:p>
                <a:pPr marL="0" indent="0">
                  <a:buNone/>
                </a:pPr>
                <a:endParaRPr lang="en-IN" sz="2000" b="0" i="1" dirty="0">
                  <a:latin typeface="Cambria Math" panose="02040503050406030204" pitchFamily="18" charset="0"/>
                </a:endParaRPr>
              </a:p>
              <a:p>
                <a:pPr>
                  <a:buFont typeface="Wingdings" panose="05000000000000000000" pitchFamily="2" charset="2"/>
                  <a:buChar char="§"/>
                </a:pPr>
                <a:r>
                  <a:rPr lang="en-GB" dirty="0">
                    <a:latin typeface="Abadi Extra Light" panose="020B0604020202020204" pitchFamily="34" charset="0"/>
                  </a:rPr>
                  <a:t>Unless specified otherwise, vectors will be assumed to be column vectors</a:t>
                </a:r>
              </a:p>
              <a:p>
                <a:pPr lvl="1">
                  <a:buFont typeface="Wingdings" panose="05000000000000000000" pitchFamily="2" charset="2"/>
                  <a:buChar char="§"/>
                </a:pPr>
                <a:r>
                  <a:rPr lang="en-GB" dirty="0">
                    <a:latin typeface="Abadi Extra Light" panose="020B0604020202020204" pitchFamily="34" charset="0"/>
                  </a:rPr>
                  <a:t>So we will assume </a:t>
                </a:r>
                <a14:m>
                  <m:oMath xmlns:m="http://schemas.openxmlformats.org/officeDocument/2006/math">
                    <m:r>
                      <a:rPr lang="en-IN" b="1">
                        <a:latin typeface="Cambria Math" panose="02040503050406030204" pitchFamily="18" charset="0"/>
                      </a:rPr>
                      <m:t>𝐱</m:t>
                    </m:r>
                    <m:r>
                      <a:rPr lang="en-IN">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𝐷</m:t>
                            </m:r>
                          </m:sub>
                        </m:sSub>
                      </m:e>
                    </m:d>
                  </m:oMath>
                </a14:m>
                <a:r>
                  <a:rPr lang="en-GB" dirty="0">
                    <a:latin typeface="Abadi Extra Light" panose="020B0604020202020204" pitchFamily="34" charset="0"/>
                  </a:rPr>
                  <a:t> to be a column vector of size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×1</m:t>
                    </m:r>
                  </m:oMath>
                </a14:m>
                <a:endParaRPr lang="en-GB" dirty="0">
                  <a:latin typeface="Abadi Extra Light" panose="020B0604020202020204" pitchFamily="34" charset="0"/>
                </a:endParaRPr>
              </a:p>
              <a:p>
                <a:pPr lvl="1">
                  <a:buFont typeface="Wingdings" panose="05000000000000000000" pitchFamily="2" charset="2"/>
                  <a:buChar char="§"/>
                </a:pPr>
                <a:r>
                  <a:rPr lang="en-GB" dirty="0">
                    <a:latin typeface="Abadi Extra Light" panose="020B0604020202020204" pitchFamily="34" charset="0"/>
                  </a:rPr>
                  <a:t>Assuming each element to be real-valued scalar, </a:t>
                </a:r>
                <a14:m>
                  <m:oMath xmlns:m="http://schemas.openxmlformats.org/officeDocument/2006/math">
                    <m:r>
                      <a:rPr lang="en-IN" b="1">
                        <a:latin typeface="Cambria Math" panose="02040503050406030204" pitchFamily="18" charset="0"/>
                      </a:rPr>
                      <m:t>𝐱</m:t>
                    </m:r>
                  </m:oMath>
                </a14:m>
                <a:r>
                  <a:rPr lang="en-GB" dirty="0">
                    <a:latin typeface="Abadi Extra Light" panose="020B0604020202020204" pitchFamily="34" charset="0"/>
                  </a:rPr>
                  <a:t>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𝐷</m:t>
                        </m:r>
                        <m:r>
                          <a:rPr lang="en-IN" b="0" i="1" smtClean="0">
                            <a:latin typeface="Cambria Math" panose="02040503050406030204" pitchFamily="18" charset="0"/>
                            <a:ea typeface="Cambria Math" panose="02040503050406030204" pitchFamily="18" charset="0"/>
                          </a:rPr>
                          <m:t>×1</m:t>
                        </m:r>
                      </m:sup>
                    </m:sSup>
                  </m:oMath>
                </a14:m>
                <a:r>
                  <a:rPr lang="en-GB" dirty="0">
                    <a:latin typeface="Abadi Extra Light" panose="020B0604020202020204" pitchFamily="34" charset="0"/>
                  </a:rPr>
                  <a:t> or </a:t>
                </a:r>
                <a14:m>
                  <m:oMath xmlns:m="http://schemas.openxmlformats.org/officeDocument/2006/math">
                    <m:r>
                      <a:rPr lang="en-IN" b="1">
                        <a:latin typeface="Cambria Math" panose="02040503050406030204" pitchFamily="18" charset="0"/>
                      </a:rPr>
                      <m:t>𝐱</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604020202020204" pitchFamily="34" charset="0"/>
                  </a:rPr>
                  <a:t> (</a:t>
                </a:r>
                <a14:m>
                  <m:oMath xmlns:m="http://schemas.openxmlformats.org/officeDocument/2006/math">
                    <m:r>
                      <a:rPr lang="en-IN" i="1">
                        <a:latin typeface="Cambria Math" panose="02040503050406030204" pitchFamily="18" charset="0"/>
                        <a:ea typeface="Cambria Math" panose="02040503050406030204" pitchFamily="18" charset="0"/>
                      </a:rPr>
                      <m:t>ℝ</m:t>
                    </m:r>
                  </m:oMath>
                </a14:m>
                <a:r>
                  <a:rPr lang="en-GB" dirty="0">
                    <a:latin typeface="Abadi Extra Light" panose="020B0604020202020204" pitchFamily="34" charset="0"/>
                  </a:rPr>
                  <a:t>: space of reals)</a:t>
                </a:r>
              </a:p>
              <a:p>
                <a:pPr marL="0" indent="0">
                  <a:buNone/>
                </a:pPr>
                <a:endParaRPr lang="en-IN" sz="2000" b="0" i="1" dirty="0">
                  <a:latin typeface="Cambria Math" panose="02040503050406030204" pitchFamily="18" charset="0"/>
                </a:endParaRPr>
              </a:p>
              <a:p>
                <a:pPr>
                  <a:buFont typeface="Wingdings" panose="05000000000000000000" pitchFamily="2" charset="2"/>
                  <a:buChar char="§"/>
                </a:pPr>
                <a:r>
                  <a:rPr lang="en-IN" dirty="0">
                    <a:latin typeface="Abadi Extra Light" panose="020B0204020104020204" pitchFamily="34" charset="0"/>
                  </a:rPr>
                  <a:t>If</a:t>
                </a:r>
                <a14:m>
                  <m:oMath xmlns:m="http://schemas.openxmlformats.org/officeDocument/2006/math">
                    <m:r>
                      <a:rPr lang="en-IN" b="0" i="0" smtClean="0">
                        <a:latin typeface="Cambria Math" panose="02040503050406030204" pitchFamily="18" charset="0"/>
                      </a:rPr>
                      <m:t> </m:t>
                    </m:r>
                    <m:r>
                      <a:rPr lang="en-IN" b="1">
                        <a:latin typeface="Cambria Math" panose="02040503050406030204" pitchFamily="18" charset="0"/>
                      </a:rPr>
                      <m:t>𝐱</m:t>
                    </m:r>
                    <m:r>
                      <a:rPr lang="en-IN">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𝐷</m:t>
                            </m:r>
                          </m:sub>
                        </m:sSub>
                      </m:e>
                    </m:d>
                  </m:oMath>
                </a14:m>
                <a:r>
                  <a:rPr lang="en-IN" dirty="0">
                    <a:latin typeface="Abadi Extra Light" panose="020B0204020104020204" pitchFamily="34" charset="0"/>
                  </a:rPr>
                  <a:t> is a feature vector representing, say an image, then</a:t>
                </a:r>
              </a:p>
              <a:p>
                <a:pPr lvl="1">
                  <a:buFont typeface="Wingdings" panose="05000000000000000000" pitchFamily="2" charset="2"/>
                  <a:buChar char="§"/>
                </a:pPr>
                <a14:m>
                  <m:oMath xmlns:m="http://schemas.openxmlformats.org/officeDocument/2006/math">
                    <m:r>
                      <a:rPr lang="en-IN" i="1">
                        <a:latin typeface="Cambria Math" panose="02040503050406030204" pitchFamily="18" charset="0"/>
                      </a:rPr>
                      <m:t>𝐷</m:t>
                    </m:r>
                  </m:oMath>
                </a14:m>
                <a:r>
                  <a:rPr lang="en-GB" dirty="0">
                    <a:latin typeface="Abadi Extra Light" panose="020B0604020202020204" pitchFamily="34" charset="0"/>
                  </a:rPr>
                  <a:t> denotes the dimensionality of this feature vector (number of features)</a:t>
                </a:r>
                <a:endParaRPr lang="en-IN" dirty="0">
                  <a:latin typeface="Abadi Extra Light" panose="020B0204020104020204" pitchFamily="34" charset="0"/>
                </a:endParaRPr>
              </a:p>
              <a:p>
                <a:pPr lvl="1">
                  <a:buFont typeface="Wingdings" panose="05000000000000000000" pitchFamily="2" charset="2"/>
                  <a:buChar char="§"/>
                </a:pPr>
                <a:r>
                  <a:rPr lang="en-IN" dirty="0">
                    <a:latin typeface="Abadi Extra Light" panose="020B0204020104020204" pitchFamily="34"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𝑖</m:t>
                        </m:r>
                      </m:sub>
                    </m:sSub>
                    <m:r>
                      <a:rPr lang="en-IN" i="1">
                        <a:latin typeface="Cambria Math" panose="02040503050406030204" pitchFamily="18" charset="0"/>
                      </a:rPr>
                      <m:t> </m:t>
                    </m:r>
                  </m:oMath>
                </a14:m>
                <a:r>
                  <a:rPr lang="en-GB" dirty="0">
                    <a:latin typeface="Abadi Extra Light" panose="020B0604020202020204" pitchFamily="34" charset="0"/>
                  </a:rPr>
                  <a:t>(a scalar) denotes the value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𝑡h</m:t>
                        </m:r>
                      </m:sup>
                    </m:sSup>
                    <m:r>
                      <a:rPr lang="en-IN" b="0" i="0" smtClean="0">
                        <a:latin typeface="Cambria Math" panose="02040503050406030204" pitchFamily="18" charset="0"/>
                      </a:rPr>
                      <m:t> </m:t>
                    </m:r>
                  </m:oMath>
                </a14:m>
                <a:r>
                  <a:rPr lang="en-GB" dirty="0">
                    <a:latin typeface="Abadi Extra Light" panose="020B0604020202020204" pitchFamily="34" charset="0"/>
                  </a:rPr>
                  <a:t>feature in the image</a:t>
                </a:r>
              </a:p>
              <a:p>
                <a:pPr marL="457200" lvl="1" indent="0">
                  <a:buNone/>
                </a:pPr>
                <a:endParaRPr lang="en-GB" dirty="0">
                  <a:latin typeface="Abadi Extra Light" panose="020B0604020202020204" pitchFamily="34" charset="0"/>
                </a:endParaRPr>
              </a:p>
              <a:p>
                <a:pPr>
                  <a:buFont typeface="Wingdings" panose="05000000000000000000" pitchFamily="2" charset="2"/>
                  <a:buChar char="§"/>
                </a:pPr>
                <a:r>
                  <a:rPr lang="en-GB" dirty="0">
                    <a:latin typeface="Abadi Extra Light" panose="020B0604020202020204" pitchFamily="34" charset="0"/>
                  </a:rPr>
                  <a:t>For denoting multiple vectors, we will use a subscript with each vector, e.g., </a:t>
                </a:r>
              </a:p>
              <a:p>
                <a:pPr lvl="1">
                  <a:buFont typeface="Wingdings" panose="05000000000000000000" pitchFamily="2" charset="2"/>
                  <a:buChar char="§"/>
                </a:pPr>
                <a:r>
                  <a:rPr lang="en-GB" dirty="0">
                    <a:latin typeface="Abadi Extra Light" panose="020B0604020202020204" pitchFamily="34" charset="0"/>
                  </a:rPr>
                  <a:t>N images denoted by N feature vectors </a:t>
                </a:r>
                <a14:m>
                  <m:oMath xmlns:m="http://schemas.openxmlformats.org/officeDocument/2006/math">
                    <m:sSub>
                      <m:sSubPr>
                        <m:ctrlPr>
                          <a:rPr lang="en-IN" b="1" i="1" smtClean="0">
                            <a:latin typeface="Cambria Math" panose="02040503050406030204" pitchFamily="18" charset="0"/>
                          </a:rPr>
                        </m:ctrlPr>
                      </m:sSubPr>
                      <m:e>
                        <m:r>
                          <a:rPr lang="en-IN" b="1">
                            <a:latin typeface="Cambria Math" panose="02040503050406030204" pitchFamily="18" charset="0"/>
                          </a:rPr>
                          <m:t>𝐱</m:t>
                        </m:r>
                      </m:e>
                      <m:sub>
                        <m:r>
                          <a:rPr lang="en-IN" b="0" i="0" smtClean="0">
                            <a:latin typeface="Cambria Math" panose="02040503050406030204" pitchFamily="18" charset="0"/>
                          </a:rPr>
                          <m:t>1</m:t>
                        </m:r>
                      </m:sub>
                    </m:sSub>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𝐱</m:t>
                        </m:r>
                      </m:e>
                      <m:sub>
                        <m:r>
                          <a:rPr lang="en-IN" b="0" i="0" smtClean="0">
                            <a:latin typeface="Cambria Math" panose="02040503050406030204" pitchFamily="18" charset="0"/>
                          </a:rPr>
                          <m:t>2</m:t>
                        </m:r>
                      </m:sub>
                    </m:sSub>
                    <m:r>
                      <a:rPr lang="en-IN" b="1" i="0" smtClean="0">
                        <a:latin typeface="Cambria Math" panose="02040503050406030204" pitchFamily="18" charset="0"/>
                      </a:rPr>
                      <m:t>,…,</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𝐱</m:t>
                        </m:r>
                      </m:e>
                      <m:sub>
                        <m:r>
                          <m:rPr>
                            <m:sty m:val="p"/>
                          </m:rPr>
                          <a:rPr lang="en-IN" b="0" i="0" smtClean="0">
                            <a:latin typeface="Cambria Math" panose="02040503050406030204" pitchFamily="18" charset="0"/>
                          </a:rPr>
                          <m:t>N</m:t>
                        </m:r>
                      </m:sub>
                    </m:sSub>
                  </m:oMath>
                </a14:m>
                <a:r>
                  <a:rPr lang="en-GB" dirty="0">
                    <a:latin typeface="Abadi Extra Light" panose="020B0604020202020204" pitchFamily="34" charset="0"/>
                  </a:rPr>
                  <a:t>, or compactly as </a:t>
                </a:r>
                <a14:m>
                  <m:oMath xmlns:m="http://schemas.openxmlformats.org/officeDocument/2006/math">
                    <m:sSubSup>
                      <m:sSubSupPr>
                        <m:ctrlPr>
                          <a:rPr lang="en-GB"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0" i="1" smtClean="0">
                                    <a:latin typeface="Cambria Math" panose="02040503050406030204" pitchFamily="18" charset="0"/>
                                  </a:rPr>
                                  <m:t>𝑛</m:t>
                                </m:r>
                              </m:sub>
                            </m:sSub>
                          </m:e>
                        </m:d>
                      </m:e>
                      <m:sub>
                        <m:r>
                          <a:rPr lang="en-IN" b="0" i="1" smtClean="0">
                            <a:latin typeface="Cambria Math" panose="02040503050406030204" pitchFamily="18" charset="0"/>
                          </a:rPr>
                          <m:t>𝑛</m:t>
                        </m:r>
                        <m:r>
                          <a:rPr lang="en-IN" b="0" i="1" smtClean="0">
                            <a:latin typeface="Cambria Math" panose="02040503050406030204" pitchFamily="18" charset="0"/>
                          </a:rPr>
                          <m:t>=1</m:t>
                        </m:r>
                      </m:sub>
                      <m:sup>
                        <m:r>
                          <a:rPr lang="en-IN" b="0" i="1" smtClean="0">
                            <a:latin typeface="Cambria Math" panose="02040503050406030204" pitchFamily="18" charset="0"/>
                          </a:rPr>
                          <m:t>𝑁</m:t>
                        </m:r>
                      </m:sup>
                    </m:sSubSup>
                  </m:oMath>
                </a14:m>
                <a:endParaRPr lang="en-GB" dirty="0">
                  <a:latin typeface="Abadi Extra Light" panose="020B0604020202020204" pitchFamily="34" charset="0"/>
                </a:endParaRPr>
              </a:p>
              <a:p>
                <a:pPr lvl="1">
                  <a:buFont typeface="Wingdings" panose="05000000000000000000" pitchFamily="2" charset="2"/>
                  <a:buChar char="§"/>
                </a:pPr>
                <a:r>
                  <a:rPr lang="en-GB" dirty="0">
                    <a:latin typeface="Abadi Extra Light" panose="020B0604020202020204" pitchFamily="34" charset="0"/>
                  </a:rPr>
                  <a:t>The vector </a:t>
                </a:r>
                <a14:m>
                  <m:oMath xmlns:m="http://schemas.openxmlformats.org/officeDocument/2006/math">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0" i="1" smtClean="0">
                            <a:latin typeface="Cambria Math" panose="02040503050406030204" pitchFamily="18" charset="0"/>
                          </a:rPr>
                          <m:t>𝑛</m:t>
                        </m:r>
                      </m:sub>
                    </m:sSub>
                  </m:oMath>
                </a14:m>
                <a:r>
                  <a:rPr lang="en-GB" dirty="0">
                    <a:latin typeface="Abadi Extra Light" panose="020B0604020202020204" pitchFamily="34" charset="0"/>
                  </a:rPr>
                  <a:t> denotes the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𝑛</m:t>
                        </m:r>
                      </m:e>
                      <m:sup>
                        <m:r>
                          <a:rPr lang="en-IN" i="1">
                            <a:latin typeface="Cambria Math" panose="02040503050406030204" pitchFamily="18" charset="0"/>
                          </a:rPr>
                          <m:t>𝑡h</m:t>
                        </m:r>
                      </m:sup>
                    </m:sSup>
                  </m:oMath>
                </a14:m>
                <a:r>
                  <a:rPr lang="en-GB" dirty="0">
                    <a:latin typeface="Abadi Extra Light" panose="020B0604020202020204" pitchFamily="34" charset="0"/>
                  </a:rPr>
                  <a:t> image</a:t>
                </a:r>
              </a:p>
              <a:p>
                <a:pPr lvl="1">
                  <a:buFont typeface="Wingdings" panose="05000000000000000000" pitchFamily="2" charset="2"/>
                  <a:buChar char="§"/>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𝑛𝑖</m:t>
                        </m:r>
                      </m:sub>
                    </m:sSub>
                  </m:oMath>
                </a14:m>
                <a:r>
                  <a:rPr lang="en-GB" dirty="0">
                    <a:latin typeface="Abadi Extra Light" panose="020B0604020202020204" pitchFamily="34" charset="0"/>
                  </a:rPr>
                  <a:t> (a scalar) denotes the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𝑡h</m:t>
                        </m:r>
                      </m:sup>
                    </m:sSup>
                  </m:oMath>
                </a14:m>
                <a:r>
                  <a:rPr lang="en-GB" dirty="0">
                    <a:latin typeface="Abadi Extra Light" panose="020B0604020202020204" pitchFamily="34" charset="0"/>
                  </a:rPr>
                  <a:t> feature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=1,2,…,</m:t>
                    </m:r>
                    <m:r>
                      <a:rPr lang="en-IN" b="0" i="1" smtClean="0">
                        <a:latin typeface="Cambria Math" panose="02040503050406030204" pitchFamily="18" charset="0"/>
                      </a:rPr>
                      <m:t>𝐷</m:t>
                    </m:r>
                  </m:oMath>
                </a14:m>
                <a:r>
                  <a:rPr lang="en-GB" dirty="0">
                    <a:latin typeface="Abadi Extra Light" panose="020B0604020202020204" pitchFamily="34" charset="0"/>
                  </a:rPr>
                  <a:t>) of the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𝑛</m:t>
                        </m:r>
                      </m:e>
                      <m:sup>
                        <m:r>
                          <a:rPr lang="en-IN" i="1">
                            <a:latin typeface="Cambria Math" panose="02040503050406030204" pitchFamily="18" charset="0"/>
                          </a:rPr>
                          <m:t>𝑡h</m:t>
                        </m:r>
                      </m:sup>
                    </m:sSup>
                  </m:oMath>
                </a14:m>
                <a:r>
                  <a:rPr lang="en-GB" dirty="0">
                    <a:latin typeface="Abadi Extra Light" panose="020B0604020202020204" pitchFamily="34" charset="0"/>
                  </a:rPr>
                  <a:t> image</a:t>
                </a:r>
              </a:p>
              <a:p>
                <a:pPr lvl="1">
                  <a:buFont typeface="Wingdings" panose="05000000000000000000" pitchFamily="2" charset="2"/>
                  <a:buChar char="§"/>
                </a:pPr>
                <a:endParaRPr lang="en-GB" dirty="0">
                  <a:latin typeface="Abadi Extra Light" panose="020B0604020202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2522" b="-548"/>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947815517"/>
      </p:ext>
    </p:extLst>
  </p:cSld>
  <p:clrMapOvr>
    <a:masterClrMapping/>
  </p:clrMapOvr>
  <mc:AlternateContent xmlns:mc="http://schemas.openxmlformats.org/markup-compatibility/2006" xmlns:p14="http://schemas.microsoft.com/office/powerpoint/2010/main">
    <mc:Choice Requires="p14">
      <p:transition spd="slow" p14:dur="2000" advTm="155556"/>
    </mc:Choice>
    <mc:Fallback xmlns="">
      <p:transition spd="slow" advTm="1555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6" end="6"/>
                                            </p:txEl>
                                          </p:spTgt>
                                        </p:tgtEl>
                                        <p:attrNameLst>
                                          <p:attrName>style.visibility</p:attrName>
                                        </p:attrNameLst>
                                      </p:cBhvr>
                                      <p:to>
                                        <p:strVal val="visible"/>
                                      </p:to>
                                    </p:set>
                                    <p:animEffect transition="in" filter="wipe(down)">
                                      <p:cBhvr>
                                        <p:cTn id="27" dur="500"/>
                                        <p:tgtEl>
                                          <p:spTgt spid="3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7" end="7"/>
                                            </p:txEl>
                                          </p:spTgt>
                                        </p:tgtEl>
                                        <p:attrNameLst>
                                          <p:attrName>style.visibility</p:attrName>
                                        </p:attrNameLst>
                                      </p:cBhvr>
                                      <p:to>
                                        <p:strVal val="visible"/>
                                      </p:to>
                                    </p:set>
                                    <p:animEffect transition="in" filter="wipe(down)">
                                      <p:cBhvr>
                                        <p:cTn id="32" dur="500"/>
                                        <p:tgtEl>
                                          <p:spTgt spid="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xEl>
                                              <p:pRg st="8" end="8"/>
                                            </p:txEl>
                                          </p:spTgt>
                                        </p:tgtEl>
                                        <p:attrNameLst>
                                          <p:attrName>style.visibility</p:attrName>
                                        </p:attrNameLst>
                                      </p:cBhvr>
                                      <p:to>
                                        <p:strVal val="visible"/>
                                      </p:to>
                                    </p:set>
                                    <p:animEffect transition="in" filter="wipe(down)">
                                      <p:cBhvr>
                                        <p:cTn id="37" dur="500"/>
                                        <p:tgtEl>
                                          <p:spTgt spid="3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xEl>
                                              <p:pRg st="10" end="10"/>
                                            </p:txEl>
                                          </p:spTgt>
                                        </p:tgtEl>
                                        <p:attrNameLst>
                                          <p:attrName>style.visibility</p:attrName>
                                        </p:attrNameLst>
                                      </p:cBhvr>
                                      <p:to>
                                        <p:strVal val="visible"/>
                                      </p:to>
                                    </p:set>
                                    <p:animEffect transition="in" filter="wipe(down)">
                                      <p:cBhvr>
                                        <p:cTn id="42" dur="500"/>
                                        <p:tgtEl>
                                          <p:spTgt spid="3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11" end="11"/>
                                            </p:txEl>
                                          </p:spTgt>
                                        </p:tgtEl>
                                        <p:attrNameLst>
                                          <p:attrName>style.visibility</p:attrName>
                                        </p:attrNameLst>
                                      </p:cBhvr>
                                      <p:to>
                                        <p:strVal val="visible"/>
                                      </p:to>
                                    </p:set>
                                    <p:animEffect transition="in" filter="wipe(down)">
                                      <p:cBhvr>
                                        <p:cTn id="47" dur="500"/>
                                        <p:tgtEl>
                                          <p:spTgt spid="3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xEl>
                                              <p:pRg st="12" end="12"/>
                                            </p:txEl>
                                          </p:spTgt>
                                        </p:tgtEl>
                                        <p:attrNameLst>
                                          <p:attrName>style.visibility</p:attrName>
                                        </p:attrNameLst>
                                      </p:cBhvr>
                                      <p:to>
                                        <p:strVal val="visible"/>
                                      </p:to>
                                    </p:set>
                                    <p:animEffect transition="in" filter="wipe(down)">
                                      <p:cBhvr>
                                        <p:cTn id="52" dur="500"/>
                                        <p:tgtEl>
                                          <p:spTgt spid="3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13" end="13"/>
                                            </p:txEl>
                                          </p:spTgt>
                                        </p:tgtEl>
                                        <p:attrNameLst>
                                          <p:attrName>style.visibility</p:attrName>
                                        </p:attrNameLst>
                                      </p:cBhvr>
                                      <p:to>
                                        <p:strVal val="visible"/>
                                      </p:to>
                                    </p:set>
                                    <p:animEffect transition="in" filter="wipe(down)">
                                      <p:cBhvr>
                                        <p:cTn id="57" dur="500"/>
                                        <p:tgtEl>
                                          <p:spTgt spid="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Basic Operations on Vectors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Addition/subtraction of two vectors gives another vector of the same size</a:t>
                </a:r>
              </a:p>
              <a:p>
                <a:pPr marL="0" indent="0">
                  <a:buNone/>
                </a:pPr>
                <a:endParaRPr lang="en-IN" sz="20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The mean </a:t>
                </a:r>
                <a14:m>
                  <m:oMath xmlns:m="http://schemas.openxmlformats.org/officeDocument/2006/math">
                    <m:r>
                      <a:rPr lang="en-IN" i="1">
                        <a:latin typeface="Cambria Math" panose="02040503050406030204" pitchFamily="18" charset="0"/>
                      </a:rPr>
                      <m:t>𝜇</m:t>
                    </m:r>
                  </m:oMath>
                </a14:m>
                <a:r>
                  <a:rPr lang="en-IN" dirty="0">
                    <a:latin typeface="Abadi Extra Light" panose="020B0204020104020204" pitchFamily="34" charset="0"/>
                  </a:rPr>
                  <a:t>(average or centroid) of </a:t>
                </a:r>
                <a14:m>
                  <m:oMath xmlns:m="http://schemas.openxmlformats.org/officeDocument/2006/math">
                    <m:r>
                      <a:rPr lang="en-IN" b="0" i="1" smtClean="0">
                        <a:latin typeface="Cambria Math" panose="02040503050406030204" pitchFamily="18" charset="0"/>
                      </a:rPr>
                      <m:t>𝑁</m:t>
                    </m:r>
                  </m:oMath>
                </a14:m>
                <a:r>
                  <a:rPr lang="en-IN" dirty="0">
                    <a:latin typeface="Abadi Extra Light" panose="020B0204020104020204" pitchFamily="34" charset="0"/>
                  </a:rPr>
                  <a:t> vectors </a:t>
                </a:r>
                <a14:m>
                  <m:oMath xmlns:m="http://schemas.openxmlformats.org/officeDocument/2006/math">
                    <m:sSubSup>
                      <m:sSubSupPr>
                        <m:ctrlPr>
                          <a:rPr lang="en-GB" i="1">
                            <a:latin typeface="Cambria Math" panose="02040503050406030204" pitchFamily="18" charset="0"/>
                          </a:rPr>
                        </m:ctrlPr>
                      </m:sSubSupPr>
                      <m:e>
                        <m:d>
                          <m:dPr>
                            <m:begChr m:val="{"/>
                            <m:endChr m:val="}"/>
                            <m:ctrlPr>
                              <a:rPr lang="en-IN" i="1">
                                <a:latin typeface="Cambria Math" panose="02040503050406030204" pitchFamily="18" charset="0"/>
                              </a:rPr>
                            </m:ctrlPr>
                          </m:dPr>
                          <m:e>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1" i="1">
                                    <a:latin typeface="Cambria Math" panose="02040503050406030204" pitchFamily="18" charset="0"/>
                                  </a:rPr>
                                  <m:t>𝒏</m:t>
                                </m:r>
                              </m:sub>
                            </m:sSub>
                          </m:e>
                        </m:d>
                      </m:e>
                      <m:sub>
                        <m: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sSubSup>
                  </m:oMath>
                </a14:m>
                <a:r>
                  <a:rPr lang="en-IN" dirty="0">
                    <a:latin typeface="Abadi Extra Light" panose="020B0204020104020204" pitchFamily="34" charset="0"/>
                  </a:rPr>
                  <a:t> </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The inner/dot product of two vectors </a:t>
                </a:r>
                <a14:m>
                  <m:oMath xmlns:m="http://schemas.openxmlformats.org/officeDocument/2006/math">
                    <m:r>
                      <a:rPr lang="en-IN" b="1" i="0" smtClean="0">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i="0" smtClean="0">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For a vector </a:t>
                </a:r>
                <a14:m>
                  <m:oMath xmlns:m="http://schemas.openxmlformats.org/officeDocument/2006/math">
                    <m:r>
                      <a:rPr lang="en-IN" b="1" smtClean="0">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IN" dirty="0">
                    <a:latin typeface="Abadi Extra Light" panose="020B0204020104020204" pitchFamily="34" charset="0"/>
                  </a:rPr>
                  <a:t>, its </a:t>
                </a:r>
                <a:r>
                  <a:rPr lang="en-IN" dirty="0">
                    <a:solidFill>
                      <a:srgbClr val="0000FF"/>
                    </a:solidFill>
                    <a:latin typeface="Abadi Extra Light" panose="020B0204020104020204" pitchFamily="34" charset="0"/>
                  </a:rPr>
                  <a:t>Euclidean norm </a:t>
                </a:r>
                <a:r>
                  <a:rPr lang="en-IN" dirty="0">
                    <a:latin typeface="Abadi Extra Light" panose="020B0204020104020204" pitchFamily="34" charset="0"/>
                  </a:rPr>
                  <a:t>is defined via its inner product with itself</a:t>
                </a:r>
                <a:endParaRPr lang="en-IN" dirty="0">
                  <a:solidFill>
                    <a:srgbClr val="0000FF"/>
                  </a:solidFill>
                  <a:latin typeface="Abadi Extra Light" panose="020B0204020104020204" pitchFamily="34" charset="0"/>
                </a:endParaRPr>
              </a:p>
              <a:p>
                <a:pPr marL="0" indent="0">
                  <a:buNone/>
                </a:pPr>
                <a:endParaRPr lang="en-IN" dirty="0">
                  <a:latin typeface="Abadi Extra Light" panose="020B0204020104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6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3C0F27-BA29-4308-B6CC-EA1F311C8179}"/>
                  </a:ext>
                </a:extLst>
              </p:cNvPr>
              <p:cNvSpPr txBox="1"/>
              <p:nvPr/>
            </p:nvSpPr>
            <p:spPr>
              <a:xfrm>
                <a:off x="4593773" y="2503657"/>
                <a:ext cx="1826334"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𝜇</m:t>
                      </m:r>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𝑁</m:t>
                          </m:r>
                        </m:den>
                      </m:f>
                      <m:nary>
                        <m:naryPr>
                          <m:chr m:val="∑"/>
                          <m:ctrlPr>
                            <a:rPr lang="en-IN" sz="2400" b="0" i="1" smtClean="0">
                              <a:latin typeface="Cambria Math" panose="02040503050406030204" pitchFamily="18" charset="0"/>
                            </a:rPr>
                          </m:ctrlPr>
                        </m:naryPr>
                        <m:sub>
                          <m:r>
                            <a:rPr lang="en-IN" sz="2400" b="0" i="1" smtClean="0">
                              <a:latin typeface="Cambria Math" panose="02040503050406030204" pitchFamily="18" charset="0"/>
                            </a:rPr>
                            <m:t>𝑛</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sSub>
                            <m:sSubPr>
                              <m:ctrlPr>
                                <a:rPr lang="en-IN" sz="2400" b="0" i="1" smtClean="0">
                                  <a:latin typeface="Cambria Math" panose="02040503050406030204" pitchFamily="18" charset="0"/>
                                </a:rPr>
                              </m:ctrlPr>
                            </m:sSubPr>
                            <m:e>
                              <m:r>
                                <a:rPr lang="en-IN" sz="2400" b="1" i="0" smtClean="0">
                                  <a:latin typeface="Cambria Math" panose="02040503050406030204" pitchFamily="18" charset="0"/>
                                </a:rPr>
                                <m:t>𝐱</m:t>
                              </m:r>
                            </m:e>
                            <m:sub>
                              <m:r>
                                <a:rPr lang="en-IN" sz="2400" b="0" i="1" smtClean="0">
                                  <a:latin typeface="Cambria Math" panose="02040503050406030204" pitchFamily="18" charset="0"/>
                                </a:rPr>
                                <m:t>𝑛</m:t>
                              </m:r>
                            </m:sub>
                          </m:sSub>
                        </m:e>
                      </m:nary>
                    </m:oMath>
                  </m:oMathPara>
                </a14:m>
                <a:endParaRPr lang="en-IN" sz="2400" dirty="0"/>
              </a:p>
            </p:txBody>
          </p:sp>
        </mc:Choice>
        <mc:Fallback xmlns="">
          <p:sp>
            <p:nvSpPr>
              <p:cNvPr id="4" name="TextBox 3">
                <a:extLst>
                  <a:ext uri="{FF2B5EF4-FFF2-40B4-BE49-F238E27FC236}">
                    <a16:creationId xmlns:a16="http://schemas.microsoft.com/office/drawing/2014/main" id="{EE3C0F27-BA29-4308-B6CC-EA1F311C8179}"/>
                  </a:ext>
                </a:extLst>
              </p:cNvPr>
              <p:cNvSpPr txBox="1">
                <a:spLocks noRot="1" noChangeAspect="1" noMove="1" noResize="1" noEditPoints="1" noAdjustHandles="1" noChangeArrowheads="1" noChangeShapeType="1" noTextEdit="1"/>
              </p:cNvSpPr>
              <p:nvPr/>
            </p:nvSpPr>
            <p:spPr>
              <a:xfrm>
                <a:off x="4593773" y="2503657"/>
                <a:ext cx="1826334" cy="103848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7C6525-A4E8-4FA8-AAB9-56E2BD5590B8}"/>
                  </a:ext>
                </a:extLst>
              </p:cNvPr>
              <p:cNvSpPr txBox="1"/>
              <p:nvPr/>
            </p:nvSpPr>
            <p:spPr>
              <a:xfrm>
                <a:off x="1125515" y="4417533"/>
                <a:ext cx="3468258" cy="398955"/>
              </a:xfrm>
              <a:prstGeom prst="rect">
                <a:avLst/>
              </a:prstGeom>
              <a:noFill/>
            </p:spPr>
            <p:txBody>
              <a:bodyPr wrap="square" lIns="0" tIns="0" rIns="0" bIns="0" rtlCol="0">
                <a:spAutoFit/>
              </a:bodyPr>
              <a:lstStyle/>
              <a:p>
                <a14:m>
                  <m:oMath xmlns:m="http://schemas.openxmlformats.org/officeDocument/2006/math">
                    <m:d>
                      <m:dPr>
                        <m:begChr m:val="⟨"/>
                        <m:endChr m:val="⟩"/>
                        <m:ctrlPr>
                          <a:rPr lang="en-IN" sz="240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1" i="0" smtClean="0">
                            <a:latin typeface="Cambria Math" panose="02040503050406030204" pitchFamily="18" charset="0"/>
                          </a:rPr>
                          <m:t>𝒂</m:t>
                        </m:r>
                      </m:e>
                      <m:sup>
                        <m:r>
                          <a:rPr lang="en-IN" sz="2400" i="1">
                            <a:latin typeface="Cambria Math" panose="02040503050406030204" pitchFamily="18" charset="0"/>
                          </a:rPr>
                          <m:t>⊤</m:t>
                        </m:r>
                      </m:sup>
                    </m:sSup>
                    <m:r>
                      <a:rPr lang="en-IN" sz="2400" b="1" i="1" smtClean="0">
                        <a:latin typeface="Cambria Math" panose="02040503050406030204" pitchFamily="18" charset="0"/>
                      </a:rPr>
                      <m:t>𝒃</m:t>
                    </m:r>
                    <m:r>
                      <a:rPr lang="en-IN" sz="2400" b="1"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1"/>
                          </m:rPr>
                          <a:rPr lang="en-IN" sz="2400" b="0" i="1" smtClean="0">
                            <a:latin typeface="Cambria Math" panose="02040503050406030204" pitchFamily="18" charset="0"/>
                          </a:rPr>
                          <m:t>𝑖</m:t>
                        </m:r>
                        <m:r>
                          <a:rPr lang="en-IN" sz="2400" i="1">
                            <a:latin typeface="Cambria Math" panose="02040503050406030204" pitchFamily="18" charset="0"/>
                          </a:rPr>
                          <m:t>=1</m:t>
                        </m:r>
                      </m:sub>
                      <m:sup>
                        <m:r>
                          <a:rPr lang="en-IN" sz="2400" b="0" i="1" smtClean="0">
                            <a:latin typeface="Cambria Math" panose="02040503050406030204" pitchFamily="18" charset="0"/>
                          </a:rPr>
                          <m:t>𝐷</m:t>
                        </m:r>
                      </m:sup>
                      <m:e>
                        <m:sSub>
                          <m:sSubPr>
                            <m:ctrlPr>
                              <a:rPr lang="en-IN" sz="2400" b="0" i="1" smtClean="0">
                                <a:latin typeface="Cambria Math" panose="02040503050406030204" pitchFamily="18" charset="0"/>
                              </a:rPr>
                            </m:ctrlPr>
                          </m:sSubPr>
                          <m:e>
                            <m:r>
                              <a:rPr lang="en-IN" sz="2400" i="1" smtClean="0">
                                <a:latin typeface="Cambria Math" panose="02040503050406030204" pitchFamily="18" charset="0"/>
                              </a:rPr>
                              <m:t>𝑎</m:t>
                            </m:r>
                          </m:e>
                          <m:sub>
                            <m:r>
                              <a:rPr lang="en-IN" sz="2400" b="0" i="1" smtClean="0">
                                <a:latin typeface="Cambria Math" panose="02040503050406030204" pitchFamily="18" charset="0"/>
                              </a:rPr>
                              <m:t>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nary>
                  </m:oMath>
                </a14:m>
                <a:endParaRPr lang="en-IN" sz="2400" b="1" dirty="0"/>
              </a:p>
            </p:txBody>
          </p:sp>
        </mc:Choice>
        <mc:Fallback xmlns="">
          <p:sp>
            <p:nvSpPr>
              <p:cNvPr id="5" name="TextBox 4">
                <a:extLst>
                  <a:ext uri="{FF2B5EF4-FFF2-40B4-BE49-F238E27FC236}">
                    <a16:creationId xmlns:a16="http://schemas.microsoft.com/office/drawing/2014/main" id="{F37C6525-A4E8-4FA8-AAB9-56E2BD5590B8}"/>
                  </a:ext>
                </a:extLst>
              </p:cNvPr>
              <p:cNvSpPr txBox="1">
                <a:spLocks noRot="1" noChangeAspect="1" noMove="1" noResize="1" noEditPoints="1" noAdjustHandles="1" noChangeArrowheads="1" noChangeShapeType="1" noTextEdit="1"/>
              </p:cNvSpPr>
              <p:nvPr/>
            </p:nvSpPr>
            <p:spPr>
              <a:xfrm>
                <a:off x="1125515" y="4417533"/>
                <a:ext cx="3468258" cy="398955"/>
              </a:xfrm>
              <a:prstGeom prst="rect">
                <a:avLst/>
              </a:prstGeom>
              <a:blipFill>
                <a:blip r:embed="rId5"/>
                <a:stretch>
                  <a:fillRect t="-20000" b="-4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BA43C3-1F8B-41C3-8C7D-DDD8F4592BD4}"/>
                  </a:ext>
                </a:extLst>
              </p:cNvPr>
              <p:cNvSpPr txBox="1"/>
              <p:nvPr/>
            </p:nvSpPr>
            <p:spPr>
              <a:xfrm>
                <a:off x="6991927" y="2901863"/>
                <a:ext cx="3966855" cy="461665"/>
              </a:xfrm>
              <a:prstGeom prst="rect">
                <a:avLst/>
              </a:prstGeom>
              <a:noFill/>
            </p:spPr>
            <p:txBody>
              <a:bodyPr wrap="none" rtlCol="0">
                <a:spAutoFit/>
              </a:bodyPr>
              <a:lstStyle/>
              <a:p>
                <a:r>
                  <a:rPr lang="en-IN" sz="2400" dirty="0">
                    <a:latin typeface="Abadi Extra Light" panose="020B0204020104020204" pitchFamily="34" charset="0"/>
                  </a:rPr>
                  <a:t>(of the same size as each </a:t>
                </a:r>
                <a14:m>
                  <m:oMath xmlns:m="http://schemas.openxmlformats.org/officeDocument/2006/math">
                    <m:sSub>
                      <m:sSubPr>
                        <m:ctrlPr>
                          <a:rPr lang="en-IN" sz="2400" i="1">
                            <a:latin typeface="Cambria Math" panose="02040503050406030204" pitchFamily="18" charset="0"/>
                          </a:rPr>
                        </m:ctrlPr>
                      </m:sSubPr>
                      <m:e>
                        <m:r>
                          <a:rPr lang="en-IN" sz="2400" b="1">
                            <a:latin typeface="Cambria Math" panose="02040503050406030204" pitchFamily="18" charset="0"/>
                          </a:rPr>
                          <m:t>𝐱</m:t>
                        </m:r>
                      </m:e>
                      <m:sub>
                        <m:r>
                          <a:rPr lang="en-IN" sz="2400" i="1">
                            <a:latin typeface="Cambria Math" panose="02040503050406030204" pitchFamily="18" charset="0"/>
                          </a:rPr>
                          <m:t>𝑛</m:t>
                        </m:r>
                      </m:sub>
                    </m:sSub>
                  </m:oMath>
                </a14:m>
                <a:r>
                  <a:rPr lang="en-IN" sz="2400" dirty="0">
                    <a:latin typeface="Abadi Extra Light" panose="020B0204020104020204" pitchFamily="34" charset="0"/>
                  </a:rPr>
                  <a:t>) </a:t>
                </a:r>
              </a:p>
            </p:txBody>
          </p:sp>
        </mc:Choice>
        <mc:Fallback xmlns="">
          <p:sp>
            <p:nvSpPr>
              <p:cNvPr id="7" name="TextBox 6">
                <a:extLst>
                  <a:ext uri="{FF2B5EF4-FFF2-40B4-BE49-F238E27FC236}">
                    <a16:creationId xmlns:a16="http://schemas.microsoft.com/office/drawing/2014/main" id="{B9BA43C3-1F8B-41C3-8C7D-DDD8F4592BD4}"/>
                  </a:ext>
                </a:extLst>
              </p:cNvPr>
              <p:cNvSpPr txBox="1">
                <a:spLocks noRot="1" noChangeAspect="1" noMove="1" noResize="1" noEditPoints="1" noAdjustHandles="1" noChangeArrowheads="1" noChangeShapeType="1" noTextEdit="1"/>
              </p:cNvSpPr>
              <p:nvPr/>
            </p:nvSpPr>
            <p:spPr>
              <a:xfrm>
                <a:off x="6991927" y="2901863"/>
                <a:ext cx="3966855" cy="461665"/>
              </a:xfrm>
              <a:prstGeom prst="rect">
                <a:avLst/>
              </a:prstGeom>
              <a:blipFill>
                <a:blip r:embed="rId6"/>
                <a:stretch>
                  <a:fillRect l="-2458" t="-11842" r="-1229" b="-276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22C00F-09D3-4253-B8B3-500C73CD6C65}"/>
                  </a:ext>
                </a:extLst>
              </p:cNvPr>
              <p:cNvSpPr txBox="1"/>
              <p:nvPr/>
            </p:nvSpPr>
            <p:spPr>
              <a:xfrm>
                <a:off x="4593773" y="4354343"/>
                <a:ext cx="7288277" cy="461665"/>
              </a:xfrm>
              <a:prstGeom prst="rect">
                <a:avLst/>
              </a:prstGeom>
              <a:noFill/>
            </p:spPr>
            <p:txBody>
              <a:bodyPr wrap="none" rtlCol="0">
                <a:spAutoFit/>
              </a:bodyPr>
              <a:lstStyle/>
              <a:p>
                <a:r>
                  <a:rPr lang="en-IN" sz="2400" dirty="0">
                    <a:latin typeface="Abadi Extra Light" panose="020B0204020104020204" pitchFamily="34" charset="0"/>
                  </a:rPr>
                  <a:t>(a real-valued number denoting how “similar” </a:t>
                </a:r>
                <a14:m>
                  <m:oMath xmlns:m="http://schemas.openxmlformats.org/officeDocument/2006/math">
                    <m:r>
                      <a:rPr lang="en-IN" sz="2400" b="1" i="1">
                        <a:latin typeface="Cambria Math" panose="02040503050406030204" pitchFamily="18" charset="0"/>
                      </a:rPr>
                      <m:t>𝒂</m:t>
                    </m:r>
                    <m:r>
                      <a:rPr lang="en-IN" sz="2400" b="1" i="1">
                        <a:latin typeface="Cambria Math" panose="02040503050406030204" pitchFamily="18" charset="0"/>
                      </a:rPr>
                      <m:t> </m:t>
                    </m:r>
                  </m:oMath>
                </a14:m>
                <a:r>
                  <a:rPr lang="en-IN" sz="2400" dirty="0">
                    <a:latin typeface="Abadi Extra Light" panose="020B0204020104020204" pitchFamily="34" charset="0"/>
                  </a:rPr>
                  <a:t>and </a:t>
                </a:r>
                <a14:m>
                  <m:oMath xmlns:m="http://schemas.openxmlformats.org/officeDocument/2006/math">
                    <m:r>
                      <a:rPr lang="en-IN" sz="2400" b="1" i="1" smtClean="0">
                        <a:latin typeface="Cambria Math" panose="02040503050406030204" pitchFamily="18" charset="0"/>
                      </a:rPr>
                      <m:t>𝒃</m:t>
                    </m:r>
                    <m:r>
                      <a:rPr lang="en-IN" sz="2400" b="1" i="1">
                        <a:latin typeface="Cambria Math" panose="02040503050406030204" pitchFamily="18" charset="0"/>
                      </a:rPr>
                      <m:t> </m:t>
                    </m:r>
                  </m:oMath>
                </a14:m>
                <a:r>
                  <a:rPr lang="en-IN" sz="2400" dirty="0">
                    <a:latin typeface="Abadi Extra Light" panose="020B0204020104020204" pitchFamily="34" charset="0"/>
                  </a:rPr>
                  <a:t>are) </a:t>
                </a:r>
              </a:p>
            </p:txBody>
          </p:sp>
        </mc:Choice>
        <mc:Fallback xmlns="">
          <p:sp>
            <p:nvSpPr>
              <p:cNvPr id="10" name="TextBox 9">
                <a:extLst>
                  <a:ext uri="{FF2B5EF4-FFF2-40B4-BE49-F238E27FC236}">
                    <a16:creationId xmlns:a16="http://schemas.microsoft.com/office/drawing/2014/main" id="{8222C00F-09D3-4253-B8B3-500C73CD6C65}"/>
                  </a:ext>
                </a:extLst>
              </p:cNvPr>
              <p:cNvSpPr txBox="1">
                <a:spLocks noRot="1" noChangeAspect="1" noMove="1" noResize="1" noEditPoints="1" noAdjustHandles="1" noChangeArrowheads="1" noChangeShapeType="1" noTextEdit="1"/>
              </p:cNvSpPr>
              <p:nvPr/>
            </p:nvSpPr>
            <p:spPr>
              <a:xfrm>
                <a:off x="4593773" y="4354343"/>
                <a:ext cx="7288277" cy="461665"/>
              </a:xfrm>
              <a:prstGeom prst="rect">
                <a:avLst/>
              </a:prstGeom>
              <a:blipFill>
                <a:blip r:embed="rId7"/>
                <a:stretch>
                  <a:fillRect l="-1339" t="-11842" r="-502" b="-276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582C691-F478-4CF1-A5D8-0F9C2C1D8BA6}"/>
                  </a:ext>
                </a:extLst>
              </p:cNvPr>
              <p:cNvSpPr txBox="1"/>
              <p:nvPr/>
            </p:nvSpPr>
            <p:spPr>
              <a:xfrm>
                <a:off x="1833418" y="5742036"/>
                <a:ext cx="3468258" cy="751552"/>
              </a:xfrm>
              <a:prstGeom prst="rect">
                <a:avLst/>
              </a:prstGeom>
              <a:noFill/>
            </p:spPr>
            <p:txBody>
              <a:bodyPr wrap="squar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d>
                          <m:dPr>
                            <m:begChr m:val="‖"/>
                            <m:endChr m:val="‖"/>
                            <m:ctrlPr>
                              <a:rPr lang="en-IN" sz="2400" i="1" smtClean="0">
                                <a:latin typeface="Cambria Math" panose="02040503050406030204" pitchFamily="18" charset="0"/>
                              </a:rPr>
                            </m:ctrlPr>
                          </m:dPr>
                          <m:e>
                            <m:r>
                              <a:rPr lang="en-IN" sz="2400" b="1">
                                <a:latin typeface="Cambria Math" panose="02040503050406030204" pitchFamily="18" charset="0"/>
                              </a:rPr>
                              <m:t>𝒂</m:t>
                            </m:r>
                          </m:e>
                        </m:d>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oMath>
                </a14:m>
                <a:r>
                  <a:rPr lang="en-IN" sz="2400" dirty="0"/>
                  <a:t> </a:t>
                </a:r>
                <a14:m>
                  <m:oMath xmlns:m="http://schemas.openxmlformats.org/officeDocument/2006/math">
                    <m:rad>
                      <m:radPr>
                        <m:degHide m:val="on"/>
                        <m:ctrlPr>
                          <a:rPr lang="en-IN" sz="2400" b="1" i="1" smtClean="0">
                            <a:latin typeface="Cambria Math" panose="02040503050406030204" pitchFamily="18" charset="0"/>
                          </a:rPr>
                        </m:ctrlPr>
                      </m:radPr>
                      <m:deg/>
                      <m:e>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a:latin typeface="Cambria Math" panose="02040503050406030204" pitchFamily="18" charset="0"/>
                          </a:rPr>
                          <m:t>𝒂</m:t>
                        </m:r>
                      </m:e>
                    </m:rad>
                    <m:r>
                      <a:rPr lang="en-IN" sz="2400" b="1" i="1" smtClean="0">
                        <a:latin typeface="Cambria Math" panose="02040503050406030204" pitchFamily="18" charset="0"/>
                      </a:rPr>
                      <m:t>=</m:t>
                    </m:r>
                  </m:oMath>
                </a14:m>
                <a:r>
                  <a:rPr lang="en-IN" sz="2400" b="1" dirty="0"/>
                  <a:t> </a:t>
                </a:r>
                <a14:m>
                  <m:oMath xmlns:m="http://schemas.openxmlformats.org/officeDocument/2006/math">
                    <m:rad>
                      <m:radPr>
                        <m:degHide m:val="on"/>
                        <m:ctrlPr>
                          <a:rPr lang="en-IN" sz="2400" b="1" i="1" dirty="0"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1"/>
                              </m:rP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𝑑</m:t>
                            </m:r>
                          </m:sup>
                          <m:e>
                            <m:sSubSup>
                              <m:sSubSupPr>
                                <m:ctrlPr>
                                  <a:rPr lang="en-IN" sz="2400" i="1">
                                    <a:latin typeface="Cambria Math" panose="02040503050406030204" pitchFamily="18" charset="0"/>
                                  </a:rPr>
                                </m:ctrlPr>
                              </m:sSubSupPr>
                              <m:e>
                                <m:r>
                                  <a:rPr lang="en-IN" sz="2400" i="1">
                                    <a:latin typeface="Cambria Math" panose="02040503050406030204" pitchFamily="18" charset="0"/>
                                  </a:rPr>
                                  <m:t>𝑎</m:t>
                                </m:r>
                              </m:e>
                              <m:sub>
                                <m:r>
                                  <a:rPr lang="en-IN" sz="2400" i="1">
                                    <a:latin typeface="Cambria Math" panose="02040503050406030204" pitchFamily="18" charset="0"/>
                                  </a:rPr>
                                  <m:t>𝑖</m:t>
                                </m:r>
                              </m:sub>
                              <m:sup>
                                <m:r>
                                  <a:rPr lang="en-IN" sz="2400" i="1">
                                    <a:latin typeface="Cambria Math" panose="02040503050406030204" pitchFamily="18" charset="0"/>
                                  </a:rPr>
                                  <m:t>2</m:t>
                                </m:r>
                              </m:sup>
                            </m:sSubSup>
                          </m:e>
                        </m:nary>
                      </m:e>
                    </m:rad>
                  </m:oMath>
                </a14:m>
                <a:endParaRPr lang="en-IN" sz="2400" b="1" dirty="0"/>
              </a:p>
            </p:txBody>
          </p:sp>
        </mc:Choice>
        <mc:Fallback xmlns="">
          <p:sp>
            <p:nvSpPr>
              <p:cNvPr id="13" name="TextBox 12">
                <a:extLst>
                  <a:ext uri="{FF2B5EF4-FFF2-40B4-BE49-F238E27FC236}">
                    <a16:creationId xmlns:a16="http://schemas.microsoft.com/office/drawing/2014/main" id="{1582C691-F478-4CF1-A5D8-0F9C2C1D8BA6}"/>
                  </a:ext>
                </a:extLst>
              </p:cNvPr>
              <p:cNvSpPr txBox="1">
                <a:spLocks noRot="1" noChangeAspect="1" noMove="1" noResize="1" noEditPoints="1" noAdjustHandles="1" noChangeArrowheads="1" noChangeShapeType="1" noTextEdit="1"/>
              </p:cNvSpPr>
              <p:nvPr/>
            </p:nvSpPr>
            <p:spPr>
              <a:xfrm>
                <a:off x="1833418" y="5742036"/>
                <a:ext cx="3468258" cy="75155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1366B76B-F9DB-4758-ADD0-E65F83CBC250}"/>
                  </a:ext>
                </a:extLst>
              </p:cNvPr>
              <p:cNvSpPr/>
              <p:nvPr/>
            </p:nvSpPr>
            <p:spPr>
              <a:xfrm>
                <a:off x="9462782" y="3725621"/>
                <a:ext cx="2348917" cy="532343"/>
              </a:xfrm>
              <a:prstGeom prst="wedgeRectCallout">
                <a:avLst>
                  <a:gd name="adj1" fmla="val -45928"/>
                  <a:gd name="adj2" fmla="val 8505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badi Extra Light" panose="020B0204020104020204" pitchFamily="34" charset="0"/>
                  </a:rPr>
                  <a:t>Assuming both </a:t>
                </a:r>
                <a14:m>
                  <m:oMath xmlns:m="http://schemas.openxmlformats.org/officeDocument/2006/math">
                    <m:r>
                      <a:rPr lang="en-IN" sz="1600" b="1" i="1" smtClean="0">
                        <a:solidFill>
                          <a:schemeClr val="tx1"/>
                        </a:solidFill>
                        <a:latin typeface="Cambria Math" panose="02040503050406030204" pitchFamily="18" charset="0"/>
                      </a:rPr>
                      <m:t>𝒂</m:t>
                    </m:r>
                    <m:r>
                      <a:rPr lang="en-IN" sz="1600" b="1" i="1"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b="1" i="1">
                        <a:solidFill>
                          <a:schemeClr val="tx1"/>
                        </a:solidFill>
                        <a:latin typeface="Cambria Math" panose="02040503050406030204" pitchFamily="18" charset="0"/>
                      </a:rPr>
                      <m:t>𝒃</m:t>
                    </m:r>
                  </m:oMath>
                </a14:m>
                <a:r>
                  <a:rPr lang="en-IN" sz="1600" dirty="0">
                    <a:solidFill>
                      <a:schemeClr val="tx1"/>
                    </a:solidFill>
                    <a:latin typeface="Abadi Extra Light" panose="020B0204020104020204" pitchFamily="34" charset="0"/>
                  </a:rPr>
                  <a:t> have unit </a:t>
                </a:r>
                <a:r>
                  <a:rPr lang="en-IN" sz="1600" dirty="0">
                    <a:solidFill>
                      <a:srgbClr val="0000FF"/>
                    </a:solidFill>
                    <a:latin typeface="Abadi Extra Light" panose="020B0204020104020204" pitchFamily="34" charset="0"/>
                  </a:rPr>
                  <a:t>Euclidean norm</a:t>
                </a:r>
              </a:p>
            </p:txBody>
          </p:sp>
        </mc:Choice>
        <mc:Fallback xmlns="">
          <p:sp>
            <p:nvSpPr>
              <p:cNvPr id="9" name="Speech Bubble: Rectangle 8">
                <a:extLst>
                  <a:ext uri="{FF2B5EF4-FFF2-40B4-BE49-F238E27FC236}">
                    <a16:creationId xmlns:a16="http://schemas.microsoft.com/office/drawing/2014/main" id="{1366B76B-F9DB-4758-ADD0-E65F83CBC250}"/>
                  </a:ext>
                </a:extLst>
              </p:cNvPr>
              <p:cNvSpPr>
                <a:spLocks noRot="1" noChangeAspect="1" noMove="1" noResize="1" noEditPoints="1" noAdjustHandles="1" noChangeArrowheads="1" noChangeShapeType="1" noTextEdit="1"/>
              </p:cNvSpPr>
              <p:nvPr/>
            </p:nvSpPr>
            <p:spPr>
              <a:xfrm>
                <a:off x="9462782" y="3725621"/>
                <a:ext cx="2348917" cy="532343"/>
              </a:xfrm>
              <a:prstGeom prst="wedgeRectCallout">
                <a:avLst>
                  <a:gd name="adj1" fmla="val -45928"/>
                  <a:gd name="adj2" fmla="val 85055"/>
                </a:avLst>
              </a:prstGeom>
              <a:blipFill>
                <a:blip r:embed="rId9"/>
                <a:stretch>
                  <a:fillRect t="-4959"/>
                </a:stretch>
              </a:blipFill>
              <a:ln w="12700">
                <a:solidFill>
                  <a:schemeClr val="accent2"/>
                </a:solidFill>
              </a:ln>
            </p:spPr>
            <p:txBody>
              <a:bodyPr/>
              <a:lstStyle/>
              <a:p>
                <a:r>
                  <a:rPr lang="en-IN">
                    <a:noFill/>
                  </a:rPr>
                  <a:t> </a:t>
                </a:r>
              </a:p>
            </p:txBody>
          </p:sp>
        </mc:Fallback>
      </mc:AlternateContent>
      <p:pic>
        <p:nvPicPr>
          <p:cNvPr id="14" name="Picture 13">
            <a:extLst>
              <a:ext uri="{FF2B5EF4-FFF2-40B4-BE49-F238E27FC236}">
                <a16:creationId xmlns:a16="http://schemas.microsoft.com/office/drawing/2014/main" id="{166CA9D7-3786-4CF7-B9EB-F19E127D45DE}"/>
              </a:ext>
            </a:extLst>
          </p:cNvPr>
          <p:cNvPicPr>
            <a:picLocks noChangeAspect="1"/>
          </p:cNvPicPr>
          <p:nvPr/>
        </p:nvPicPr>
        <p:blipFill>
          <a:blip r:embed="rId10"/>
          <a:stretch>
            <a:fillRect/>
          </a:stretch>
        </p:blipFill>
        <p:spPr>
          <a:xfrm>
            <a:off x="11119998" y="5528365"/>
            <a:ext cx="1010687" cy="965223"/>
          </a:xfrm>
          <a:prstGeom prst="rect">
            <a:avLst/>
          </a:prstGeom>
        </p:spPr>
      </p:pic>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A7DD8658-7B76-4B0A-95CF-BB1FED982AA8}"/>
                  </a:ext>
                </a:extLst>
              </p:cNvPr>
              <p:cNvSpPr/>
              <p:nvPr/>
            </p:nvSpPr>
            <p:spPr>
              <a:xfrm>
                <a:off x="6883931" y="5639679"/>
                <a:ext cx="4074851" cy="637368"/>
              </a:xfrm>
              <a:prstGeom prst="wedgeRectCallout">
                <a:avLst>
                  <a:gd name="adj1" fmla="val 58927"/>
                  <a:gd name="adj2" fmla="val -116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dirty="0">
                    <a:solidFill>
                      <a:schemeClr val="tx1"/>
                    </a:solidFill>
                    <a:latin typeface="Abadi Extra Light" panose="020B0204020104020204" pitchFamily="34" charset="0"/>
                  </a:rPr>
                  <a:t>Also the Euclidean distance of </a:t>
                </a:r>
                <a14:m>
                  <m:oMath xmlns:m="http://schemas.openxmlformats.org/officeDocument/2006/math">
                    <m:r>
                      <a:rPr lang="en-IN" sz="1600" b="1">
                        <a:solidFill>
                          <a:schemeClr val="tx1"/>
                        </a:solidFill>
                        <a:latin typeface="Cambria Math" panose="02040503050406030204" pitchFamily="18" charset="0"/>
                      </a:rPr>
                      <m:t>𝒂</m:t>
                    </m:r>
                  </m:oMath>
                </a14:m>
                <a:r>
                  <a:rPr lang="en-IN" sz="1600" dirty="0">
                    <a:solidFill>
                      <a:schemeClr val="tx1"/>
                    </a:solidFill>
                    <a:latin typeface="Abadi Extra Light" panose="020B0204020104020204" pitchFamily="34" charset="0"/>
                  </a:rPr>
                  <a:t> from origin</a:t>
                </a:r>
              </a:p>
              <a:p>
                <a:pPr marL="285750" indent="-285750">
                  <a:buFont typeface="Wingdings" panose="05000000000000000000" pitchFamily="2" charset="2"/>
                  <a:buChar char="§"/>
                </a:pPr>
                <a:r>
                  <a:rPr lang="en-IN" sz="1600" dirty="0">
                    <a:solidFill>
                      <a:schemeClr val="tx1"/>
                    </a:solidFill>
                    <a:latin typeface="Abadi Extra Light" panose="020B0204020104020204" pitchFamily="34" charset="0"/>
                  </a:rPr>
                  <a:t>Note: Euclidean norm is also called L2 norm</a:t>
                </a:r>
              </a:p>
            </p:txBody>
          </p:sp>
        </mc:Choice>
        <mc:Fallback xmlns="">
          <p:sp>
            <p:nvSpPr>
              <p:cNvPr id="17" name="Speech Bubble: Rectangle 16">
                <a:extLst>
                  <a:ext uri="{FF2B5EF4-FFF2-40B4-BE49-F238E27FC236}">
                    <a16:creationId xmlns:a16="http://schemas.microsoft.com/office/drawing/2014/main" id="{A7DD8658-7B76-4B0A-95CF-BB1FED982AA8}"/>
                  </a:ext>
                </a:extLst>
              </p:cNvPr>
              <p:cNvSpPr>
                <a:spLocks noRot="1" noChangeAspect="1" noMove="1" noResize="1" noEditPoints="1" noAdjustHandles="1" noChangeArrowheads="1" noChangeShapeType="1" noTextEdit="1"/>
              </p:cNvSpPr>
              <p:nvPr/>
            </p:nvSpPr>
            <p:spPr>
              <a:xfrm>
                <a:off x="6883931" y="5639679"/>
                <a:ext cx="4074851" cy="637368"/>
              </a:xfrm>
              <a:prstGeom prst="wedgeRectCallout">
                <a:avLst>
                  <a:gd name="adj1" fmla="val 58927"/>
                  <a:gd name="adj2" fmla="val -11685"/>
                </a:avLst>
              </a:prstGeom>
              <a:blipFill>
                <a:blip r:embed="rId11"/>
                <a:stretch>
                  <a:fillRect l="-407" b="-5556"/>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940310473"/>
      </p:ext>
    </p:extLst>
  </p:cSld>
  <p:clrMapOvr>
    <a:masterClrMapping/>
  </p:clrMapOvr>
  <mc:AlternateContent xmlns:mc="http://schemas.openxmlformats.org/markup-compatibility/2006" xmlns:p14="http://schemas.microsoft.com/office/powerpoint/2010/main">
    <mc:Choice Requires="p14">
      <p:transition spd="slow" p14:dur="2000" advTm="155334"/>
    </mc:Choice>
    <mc:Fallback xmlns="">
      <p:transition spd="slow" advTm="155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down)">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8" end="8"/>
                                            </p:txEl>
                                          </p:spTgt>
                                        </p:tgtEl>
                                        <p:attrNameLst>
                                          <p:attrName>style.visibility</p:attrName>
                                        </p:attrNameLst>
                                      </p:cBhvr>
                                      <p:to>
                                        <p:strVal val="visible"/>
                                      </p:to>
                                    </p:set>
                                    <p:animEffect transition="in" filter="wipe(down)">
                                      <p:cBhvr>
                                        <p:cTn id="47" dur="500"/>
                                        <p:tgtEl>
                                          <p:spTgt spid="3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4" grpId="0"/>
      <p:bldP spid="7" grpId="0"/>
      <p:bldP spid="10" grpId="0"/>
      <p:bldP spid="13" grpId="0"/>
      <p:bldP spid="9"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Computing Distances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Euclidean (L2 norm)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Weighted Euclidean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Absolute (L1 norm)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marL="0" indent="0">
                  <a:buNone/>
                </a:pPr>
                <a:endParaRPr lang="en-IN" sz="2000" dirty="0">
                  <a:latin typeface="Abadi Extra Light" panose="020B0204020104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7092D1-C1CB-47D4-9C90-DB6A3CF02232}"/>
                  </a:ext>
                </a:extLst>
              </p:cNvPr>
              <p:cNvSpPr txBox="1"/>
              <p:nvPr/>
            </p:nvSpPr>
            <p:spPr>
              <a:xfrm>
                <a:off x="186138" y="1598484"/>
                <a:ext cx="11819724"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2</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b="1" i="1">
                                  <a:latin typeface="Cambria Math" panose="02040503050406030204" pitchFamily="18" charset="0"/>
                                </a:rPr>
                                <m:t>𝒂</m:t>
                              </m:r>
                              <m:r>
                                <a:rPr lang="en-IN" sz="2400" i="1">
                                  <a:latin typeface="Cambria Math" panose="02040503050406030204" pitchFamily="18" charset="0"/>
                                </a:rPr>
                                <m:t>−</m:t>
                              </m:r>
                              <m:r>
                                <a:rPr lang="en-IN" sz="2400" b="1" i="1">
                                  <a:latin typeface="Cambria Math" panose="02040503050406030204" pitchFamily="18" charset="0"/>
                                </a:rPr>
                                <m:t>𝒃</m:t>
                              </m:r>
                            </m:e>
                          </m:d>
                          <m:r>
                            <a:rPr lang="en-IN" sz="2400" i="1">
                              <a:latin typeface="Cambria Math" panose="02040503050406030204" pitchFamily="18" charset="0"/>
                            </a:rPr>
                            <m:t>|</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25"/>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2</m:t>
                                  </m:r>
                                </m:sup>
                              </m:sSup>
                            </m:e>
                          </m:nary>
                        </m:e>
                      </m:ra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rad>
                      <m:r>
                        <a:rPr lang="en-IN" sz="2400" b="0" i="1" smtClean="0">
                          <a:latin typeface="Cambria Math" panose="02040503050406030204" pitchFamily="18" charset="0"/>
                        </a:rPr>
                        <m:t>=</m:t>
                      </m:r>
                      <m:rad>
                        <m:radPr>
                          <m:degHide m:val="on"/>
                          <m:ctrlPr>
                            <a:rPr lang="en-IN" sz="2400" i="1" smtClean="0">
                              <a:latin typeface="Cambria Math" panose="02040503050406030204" pitchFamily="18" charset="0"/>
                            </a:rPr>
                          </m:ctrlPr>
                        </m:radPr>
                        <m:deg/>
                        <m:e>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smtClean="0">
                              <a:latin typeface="Cambria Math" panose="02040503050406030204" pitchFamily="18" charset="0"/>
                            </a:rPr>
                            <m:t>𝒂</m:t>
                          </m:r>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r>
                                <a:rPr lang="en-IN" sz="2400" b="1" i="0" smtClean="0">
                                  <a:latin typeface="Cambria Math" panose="02040503050406030204" pitchFamily="18" charset="0"/>
                                </a:rPr>
                                <m:t>𝒃</m:t>
                              </m:r>
                            </m:e>
                            <m:sup>
                              <m:r>
                                <a:rPr lang="en-IN" sz="2400" i="1">
                                  <a:latin typeface="Cambria Math" panose="02040503050406030204" pitchFamily="18" charset="0"/>
                                </a:rPr>
                                <m:t>⊤</m:t>
                              </m:r>
                            </m:sup>
                          </m:sSup>
                          <m:r>
                            <a:rPr lang="en-IN" sz="2400" b="1" i="1">
                              <a:latin typeface="Cambria Math" panose="02040503050406030204" pitchFamily="18" charset="0"/>
                            </a:rPr>
                            <m:t>𝒃</m:t>
                          </m:r>
                          <m:r>
                            <a:rPr lang="en-IN" sz="2400" i="1">
                              <a:latin typeface="Cambria Math" panose="02040503050406030204" pitchFamily="18" charset="0"/>
                            </a:rPr>
                            <m:t>−2</m:t>
                          </m:r>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a:latin typeface="Cambria Math" panose="02040503050406030204" pitchFamily="18" charset="0"/>
                            </a:rPr>
                            <m:t>𝒃</m:t>
                          </m:r>
                        </m:e>
                      </m:rad>
                    </m:oMath>
                  </m:oMathPara>
                </a14:m>
                <a:endParaRPr lang="en-IN" sz="2400" dirty="0"/>
              </a:p>
            </p:txBody>
          </p:sp>
        </mc:Choice>
        <mc:Fallback xmlns="">
          <p:sp>
            <p:nvSpPr>
              <p:cNvPr id="3" name="TextBox 2">
                <a:extLst>
                  <a:ext uri="{FF2B5EF4-FFF2-40B4-BE49-F238E27FC236}">
                    <a16:creationId xmlns:a16="http://schemas.microsoft.com/office/drawing/2014/main" id="{8D7092D1-C1CB-47D4-9C90-DB6A3CF02232}"/>
                  </a:ext>
                </a:extLst>
              </p:cNvPr>
              <p:cNvSpPr txBox="1">
                <a:spLocks noRot="1" noChangeAspect="1" noMove="1" noResize="1" noEditPoints="1" noAdjustHandles="1" noChangeArrowheads="1" noChangeShapeType="1" noTextEdit="1"/>
              </p:cNvSpPr>
              <p:nvPr/>
            </p:nvSpPr>
            <p:spPr>
              <a:xfrm>
                <a:off x="186138" y="1598484"/>
                <a:ext cx="11819724" cy="1091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4792C12-4821-42C7-9804-ABE60DA6C6B8}"/>
                  </a:ext>
                </a:extLst>
              </p:cNvPr>
              <p:cNvSpPr txBox="1"/>
              <p:nvPr/>
            </p:nvSpPr>
            <p:spPr>
              <a:xfrm>
                <a:off x="2132635" y="3583915"/>
                <a:ext cx="7638504"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𝑤</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25"/>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sSup>
                                <m:sSupPr>
                                  <m:ctrlPr>
                                    <a:rPr lang="en-IN" sz="2400" b="0" i="1" smtClean="0">
                                      <a:latin typeface="Cambria Math" panose="02040503050406030204" pitchFamily="18" charset="0"/>
                                    </a:rPr>
                                  </m:ctrlPr>
                                </m:sSup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2</m:t>
                                  </m:r>
                                </m:sup>
                              </m:sSup>
                            </m:e>
                          </m:nary>
                        </m:e>
                      </m:ra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sup>
                              <m:r>
                                <a:rPr lang="en-IN" sz="2400" b="0" i="1" smtClean="0">
                                  <a:latin typeface="Cambria Math" panose="02040503050406030204" pitchFamily="18" charset="0"/>
                                </a:rPr>
                                <m:t>⊤</m:t>
                              </m:r>
                            </m:sup>
                          </m:sSup>
                          <m:r>
                            <a:rPr lang="en-IN" sz="2400" b="1" i="0" smtClean="0">
                              <a:latin typeface="Cambria Math" panose="02040503050406030204" pitchFamily="18" charset="0"/>
                            </a:rPr>
                            <m:t>𝐖</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rad>
                    </m:oMath>
                  </m:oMathPara>
                </a14:m>
                <a:endParaRPr lang="en-IN" sz="2400" dirty="0"/>
              </a:p>
            </p:txBody>
          </p:sp>
        </mc:Choice>
        <mc:Fallback xmlns="">
          <p:sp>
            <p:nvSpPr>
              <p:cNvPr id="21" name="TextBox 20">
                <a:extLst>
                  <a:ext uri="{FF2B5EF4-FFF2-40B4-BE49-F238E27FC236}">
                    <a16:creationId xmlns:a16="http://schemas.microsoft.com/office/drawing/2014/main" id="{74792C12-4821-42C7-9804-ABE60DA6C6B8}"/>
                  </a:ext>
                </a:extLst>
              </p:cNvPr>
              <p:cNvSpPr txBox="1">
                <a:spLocks noRot="1" noChangeAspect="1" noMove="1" noResize="1" noEditPoints="1" noAdjustHandles="1" noChangeArrowheads="1" noChangeShapeType="1" noTextEdit="1"/>
              </p:cNvSpPr>
              <p:nvPr/>
            </p:nvSpPr>
            <p:spPr>
              <a:xfrm>
                <a:off x="2132635" y="3583915"/>
                <a:ext cx="7638504" cy="109119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8CF62A4B-E7D5-42FF-969E-5E6CBA5064E4}"/>
                  </a:ext>
                </a:extLst>
              </p:cNvPr>
              <p:cNvSpPr/>
              <p:nvPr/>
            </p:nvSpPr>
            <p:spPr>
              <a:xfrm>
                <a:off x="8805358" y="3088375"/>
                <a:ext cx="3078490" cy="598379"/>
              </a:xfrm>
              <a:prstGeom prst="wedgeRectCallout">
                <a:avLst>
                  <a:gd name="adj1" fmla="val -53727"/>
                  <a:gd name="adj2" fmla="val 9734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1200" b="1" i="0" dirty="0" smtClean="0">
                        <a:solidFill>
                          <a:schemeClr val="tx1"/>
                        </a:solidFill>
                        <a:latin typeface="Cambria Math" panose="02040503050406030204" pitchFamily="18" charset="0"/>
                      </a:rPr>
                      <m:t>𝐖</m:t>
                    </m:r>
                  </m:oMath>
                </a14:m>
                <a:r>
                  <a:rPr lang="en-IN" sz="1200" dirty="0">
                    <a:solidFill>
                      <a:schemeClr val="tx1"/>
                    </a:solidFill>
                    <a:latin typeface="Abadi Extra Light" panose="020B0204020104020204" pitchFamily="34" charset="0"/>
                  </a:rPr>
                  <a:t> is a </a:t>
                </a:r>
                <a:r>
                  <a:rPr lang="en-IN" sz="1200" dirty="0" err="1">
                    <a:solidFill>
                      <a:schemeClr val="tx1"/>
                    </a:solidFill>
                    <a:latin typeface="Abadi Extra Light" panose="020B0204020104020204" pitchFamily="34" charset="0"/>
                  </a:rPr>
                  <a:t>DxD</a:t>
                </a:r>
                <a:r>
                  <a:rPr lang="en-IN" sz="1200" dirty="0">
                    <a:solidFill>
                      <a:schemeClr val="tx1"/>
                    </a:solidFill>
                    <a:latin typeface="Abadi Extra Light" panose="020B0204020104020204" pitchFamily="34" charset="0"/>
                  </a:rPr>
                  <a:t> diagonal matrix with weights  </a:t>
                </a:r>
                <a14:m>
                  <m:oMath xmlns:m="http://schemas.openxmlformats.org/officeDocument/2006/math">
                    <m:sSub>
                      <m:sSubPr>
                        <m:ctrlPr>
                          <a:rPr lang="en-IN" sz="1200" b="0" i="1" smtClean="0">
                            <a:solidFill>
                              <a:schemeClr val="tx1"/>
                            </a:solidFill>
                            <a:latin typeface="Cambria Math" panose="02040503050406030204" pitchFamily="18" charset="0"/>
                          </a:rPr>
                        </m:ctrlPr>
                      </m:sSubPr>
                      <m:e>
                        <m:r>
                          <a:rPr lang="en-IN" sz="1200" b="0" i="1" smtClean="0">
                            <a:solidFill>
                              <a:schemeClr val="tx1"/>
                            </a:solidFill>
                            <a:latin typeface="Cambria Math" panose="02040503050406030204" pitchFamily="18" charset="0"/>
                          </a:rPr>
                          <m:t>𝑤</m:t>
                        </m:r>
                      </m:e>
                      <m:sub>
                        <m:r>
                          <a:rPr lang="en-IN" sz="1200" b="0" i="1" smtClean="0">
                            <a:solidFill>
                              <a:schemeClr val="tx1"/>
                            </a:solidFill>
                            <a:latin typeface="Cambria Math" panose="02040503050406030204" pitchFamily="18" charset="0"/>
                          </a:rPr>
                          <m:t>𝑖</m:t>
                        </m:r>
                      </m:sub>
                    </m:sSub>
                  </m:oMath>
                </a14:m>
                <a:r>
                  <a:rPr lang="en-IN" sz="1200" dirty="0">
                    <a:solidFill>
                      <a:schemeClr val="tx1"/>
                    </a:solidFill>
                    <a:latin typeface="Abadi Extra Light" panose="020B0204020104020204" pitchFamily="34" charset="0"/>
                  </a:rPr>
                  <a:t> on its diagonals. Weights may be known or even learned from data (in ML problems)</a:t>
                </a:r>
                <a:endParaRPr lang="en-IN" sz="1200" b="0" dirty="0">
                  <a:solidFill>
                    <a:schemeClr val="tx1"/>
                  </a:solidFill>
                  <a:latin typeface="Cambria Math" panose="02040503050406030204" pitchFamily="18" charset="0"/>
                </a:endParaRPr>
              </a:p>
            </p:txBody>
          </p:sp>
        </mc:Choice>
        <mc:Fallback xmlns="">
          <p:sp>
            <p:nvSpPr>
              <p:cNvPr id="20" name="Speech Bubble: Rectangle 19">
                <a:extLst>
                  <a:ext uri="{FF2B5EF4-FFF2-40B4-BE49-F238E27FC236}">
                    <a16:creationId xmlns:a16="http://schemas.microsoft.com/office/drawing/2014/main" id="{8CF62A4B-E7D5-42FF-969E-5E6CBA5064E4}"/>
                  </a:ext>
                </a:extLst>
              </p:cNvPr>
              <p:cNvSpPr>
                <a:spLocks noRot="1" noChangeAspect="1" noMove="1" noResize="1" noEditPoints="1" noAdjustHandles="1" noChangeArrowheads="1" noChangeShapeType="1" noTextEdit="1"/>
              </p:cNvSpPr>
              <p:nvPr/>
            </p:nvSpPr>
            <p:spPr>
              <a:xfrm>
                <a:off x="8805358" y="3088375"/>
                <a:ext cx="3078490" cy="598379"/>
              </a:xfrm>
              <a:prstGeom prst="wedgeRectCallout">
                <a:avLst>
                  <a:gd name="adj1" fmla="val -53727"/>
                  <a:gd name="adj2" fmla="val 97342"/>
                </a:avLst>
              </a:prstGeom>
              <a:blipFill>
                <a:blip r:embed="rId6"/>
                <a:stretch>
                  <a:fillRect t="-2027" r="-938"/>
                </a:stretch>
              </a:blipFill>
              <a:ln>
                <a:solidFill>
                  <a:schemeClr val="accent2"/>
                </a:solidFill>
              </a:ln>
            </p:spPr>
            <p:txBody>
              <a:bodyPr/>
              <a:lstStyle/>
              <a:p>
                <a:r>
                  <a:rPr lang="en-IN">
                    <a:noFill/>
                  </a:rPr>
                  <a:t> </a:t>
                </a:r>
              </a:p>
            </p:txBody>
          </p:sp>
        </mc:Fallback>
      </mc:AlternateContent>
      <p:pic>
        <p:nvPicPr>
          <p:cNvPr id="26" name="Picture 25">
            <a:extLst>
              <a:ext uri="{FF2B5EF4-FFF2-40B4-BE49-F238E27FC236}">
                <a16:creationId xmlns:a16="http://schemas.microsoft.com/office/drawing/2014/main" id="{BD819ECF-6603-4A60-9196-CEB2A2FA20CA}"/>
              </a:ext>
            </a:extLst>
          </p:cNvPr>
          <p:cNvPicPr>
            <a:picLocks noChangeAspect="1"/>
          </p:cNvPicPr>
          <p:nvPr/>
        </p:nvPicPr>
        <p:blipFill>
          <a:blip r:embed="rId7"/>
          <a:stretch>
            <a:fillRect/>
          </a:stretch>
        </p:blipFill>
        <p:spPr>
          <a:xfrm>
            <a:off x="316382" y="3233517"/>
            <a:ext cx="1010687" cy="965223"/>
          </a:xfrm>
          <a:prstGeom prst="rect">
            <a:avLst/>
          </a:prstGeom>
        </p:spPr>
      </p:pic>
      <p:sp>
        <p:nvSpPr>
          <p:cNvPr id="27" name="Speech Bubble: Rectangle 26">
            <a:extLst>
              <a:ext uri="{FF2B5EF4-FFF2-40B4-BE49-F238E27FC236}">
                <a16:creationId xmlns:a16="http://schemas.microsoft.com/office/drawing/2014/main" id="{8F6182F0-FFE2-4EB6-9D7A-E6066917D1FB}"/>
              </a:ext>
            </a:extLst>
          </p:cNvPr>
          <p:cNvSpPr/>
          <p:nvPr/>
        </p:nvSpPr>
        <p:spPr>
          <a:xfrm>
            <a:off x="1238718" y="3128478"/>
            <a:ext cx="2393245" cy="614580"/>
          </a:xfrm>
          <a:prstGeom prst="wedgeRectCallout">
            <a:avLst>
              <a:gd name="adj1" fmla="val -60785"/>
              <a:gd name="adj2" fmla="val 389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Useful tip: Can achieve the effect of feature scaling by using weighted Euclidean distances!</a:t>
            </a:r>
          </a:p>
        </p:txBody>
      </p:sp>
      <mc:AlternateContent xmlns:mc="http://schemas.openxmlformats.org/markup-compatibility/2006" xmlns:a14="http://schemas.microsoft.com/office/drawing/2010/main">
        <mc:Choice Requires="a14">
          <p:sp>
            <p:nvSpPr>
              <p:cNvPr id="30" name="Speech Bubble: Rectangle 29">
                <a:extLst>
                  <a:ext uri="{FF2B5EF4-FFF2-40B4-BE49-F238E27FC236}">
                    <a16:creationId xmlns:a16="http://schemas.microsoft.com/office/drawing/2014/main" id="{9C0EEB56-7C5B-45D9-937A-8FECB5E45453}"/>
                  </a:ext>
                </a:extLst>
              </p:cNvPr>
              <p:cNvSpPr/>
              <p:nvPr/>
            </p:nvSpPr>
            <p:spPr>
              <a:xfrm>
                <a:off x="9654651" y="3924083"/>
                <a:ext cx="2427006" cy="593323"/>
              </a:xfrm>
              <a:prstGeom prst="wedgeRectCallout">
                <a:avLst>
                  <a:gd name="adj1" fmla="val -2212"/>
                  <a:gd name="adj2" fmla="val -845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solidFill>
                      <a:schemeClr val="tx1"/>
                    </a:solidFill>
                    <a:latin typeface="Abadi Extra Light" panose="020B0204020104020204" pitchFamily="34" charset="0"/>
                  </a:rPr>
                  <a:t>Note: If</a:t>
                </a:r>
                <a:r>
                  <a:rPr lang="en-IN" sz="1200" b="1" dirty="0">
                    <a:solidFill>
                      <a:schemeClr val="tx1"/>
                    </a:solidFill>
                  </a:rPr>
                  <a:t> </a:t>
                </a:r>
                <a14:m>
                  <m:oMath xmlns:m="http://schemas.openxmlformats.org/officeDocument/2006/math">
                    <m:r>
                      <a:rPr lang="en-IN" sz="1200" b="1" i="0" dirty="0" smtClean="0">
                        <a:solidFill>
                          <a:schemeClr val="tx1"/>
                        </a:solidFill>
                        <a:latin typeface="Cambria Math" panose="02040503050406030204" pitchFamily="18" charset="0"/>
                      </a:rPr>
                      <m:t>𝐖</m:t>
                    </m:r>
                  </m:oMath>
                </a14:m>
                <a:r>
                  <a:rPr lang="en-IN" sz="1200" dirty="0">
                    <a:solidFill>
                      <a:schemeClr val="tx1"/>
                    </a:solidFill>
                    <a:latin typeface="Abadi Extra Light" panose="020B0204020104020204" pitchFamily="34" charset="0"/>
                  </a:rPr>
                  <a:t> is a </a:t>
                </a:r>
                <a:r>
                  <a:rPr lang="en-IN" sz="1200" dirty="0" err="1">
                    <a:solidFill>
                      <a:schemeClr val="tx1"/>
                    </a:solidFill>
                    <a:latin typeface="Abadi Extra Light" panose="020B0204020104020204" pitchFamily="34" charset="0"/>
                  </a:rPr>
                  <a:t>DxD</a:t>
                </a:r>
                <a:r>
                  <a:rPr lang="en-IN" sz="1200" dirty="0">
                    <a:solidFill>
                      <a:schemeClr val="tx1"/>
                    </a:solidFill>
                    <a:latin typeface="Abadi Extra Light" panose="020B0204020104020204" pitchFamily="34" charset="0"/>
                  </a:rPr>
                  <a:t> symmetric matrix then it is called the </a:t>
                </a:r>
                <a:r>
                  <a:rPr lang="en-IN" sz="1200" b="1" dirty="0" err="1">
                    <a:solidFill>
                      <a:srgbClr val="0000FF"/>
                    </a:solidFill>
                    <a:latin typeface="Abadi Extra Light" panose="020B0204020104020204" pitchFamily="34" charset="0"/>
                  </a:rPr>
                  <a:t>Mahalanobis</a:t>
                </a:r>
                <a:r>
                  <a:rPr lang="en-IN" sz="1200" b="1" dirty="0">
                    <a:solidFill>
                      <a:srgbClr val="0000FF"/>
                    </a:solidFill>
                    <a:latin typeface="Abadi Extra Light" panose="020B0204020104020204" pitchFamily="34" charset="0"/>
                  </a:rPr>
                  <a:t> distance</a:t>
                </a:r>
                <a:r>
                  <a:rPr lang="en-IN" sz="1200" dirty="0">
                    <a:solidFill>
                      <a:schemeClr val="tx1"/>
                    </a:solidFill>
                    <a:latin typeface="Abadi Extra Light" panose="020B0204020104020204" pitchFamily="34" charset="0"/>
                  </a:rPr>
                  <a:t> (more on this later)</a:t>
                </a:r>
                <a:endParaRPr lang="en-IN" sz="1200" b="0" dirty="0">
                  <a:solidFill>
                    <a:schemeClr val="tx1"/>
                  </a:solidFill>
                  <a:latin typeface="Cambria Math" panose="02040503050406030204" pitchFamily="18" charset="0"/>
                </a:endParaRPr>
              </a:p>
            </p:txBody>
          </p:sp>
        </mc:Choice>
        <mc:Fallback xmlns="">
          <p:sp>
            <p:nvSpPr>
              <p:cNvPr id="30" name="Speech Bubble: Rectangle 29">
                <a:extLst>
                  <a:ext uri="{FF2B5EF4-FFF2-40B4-BE49-F238E27FC236}">
                    <a16:creationId xmlns:a16="http://schemas.microsoft.com/office/drawing/2014/main" id="{9C0EEB56-7C5B-45D9-937A-8FECB5E45453}"/>
                  </a:ext>
                </a:extLst>
              </p:cNvPr>
              <p:cNvSpPr>
                <a:spLocks noRot="1" noChangeAspect="1" noMove="1" noResize="1" noEditPoints="1" noAdjustHandles="1" noChangeArrowheads="1" noChangeShapeType="1" noTextEdit="1"/>
              </p:cNvSpPr>
              <p:nvPr/>
            </p:nvSpPr>
            <p:spPr>
              <a:xfrm>
                <a:off x="9654651" y="3924083"/>
                <a:ext cx="2427006" cy="593323"/>
              </a:xfrm>
              <a:prstGeom prst="wedgeRectCallout">
                <a:avLst>
                  <a:gd name="adj1" fmla="val -2212"/>
                  <a:gd name="adj2" fmla="val -84579"/>
                </a:avLst>
              </a:prstGeom>
              <a:blipFill>
                <a:blip r:embed="rId8"/>
                <a:stretch>
                  <a:fillRect b="-8209"/>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775DCFE-AFB4-49E0-9FF8-1BBF123A5FEC}"/>
                  </a:ext>
                </a:extLst>
              </p:cNvPr>
              <p:cNvSpPr txBox="1"/>
              <p:nvPr/>
            </p:nvSpPr>
            <p:spPr>
              <a:xfrm>
                <a:off x="4309557" y="5372996"/>
                <a:ext cx="4983060" cy="75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1</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𝐷</m:t>
                          </m:r>
                        </m:sup>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e>
                      </m:nary>
                    </m:oMath>
                  </m:oMathPara>
                </a14:m>
                <a:endParaRPr lang="en-IN" sz="2400" dirty="0"/>
              </a:p>
            </p:txBody>
          </p:sp>
        </mc:Choice>
        <mc:Fallback xmlns="">
          <p:sp>
            <p:nvSpPr>
              <p:cNvPr id="31" name="TextBox 30">
                <a:extLst>
                  <a:ext uri="{FF2B5EF4-FFF2-40B4-BE49-F238E27FC236}">
                    <a16:creationId xmlns:a16="http://schemas.microsoft.com/office/drawing/2014/main" id="{5775DCFE-AFB4-49E0-9FF8-1BBF123A5FEC}"/>
                  </a:ext>
                </a:extLst>
              </p:cNvPr>
              <p:cNvSpPr txBox="1">
                <a:spLocks noRot="1" noChangeAspect="1" noMove="1" noResize="1" noEditPoints="1" noAdjustHandles="1" noChangeArrowheads="1" noChangeShapeType="1" noTextEdit="1"/>
              </p:cNvSpPr>
              <p:nvPr/>
            </p:nvSpPr>
            <p:spPr>
              <a:xfrm>
                <a:off x="4309557" y="5372996"/>
                <a:ext cx="4983060" cy="755913"/>
              </a:xfrm>
              <a:prstGeom prst="rect">
                <a:avLst/>
              </a:prstGeom>
              <a:blipFill>
                <a:blip r:embed="rId9"/>
                <a:stretch>
                  <a:fillRect/>
                </a:stretch>
              </a:blipFill>
            </p:spPr>
            <p:txBody>
              <a:bodyPr/>
              <a:lstStyle/>
              <a:p>
                <a:r>
                  <a:rPr lang="en-IN">
                    <a:noFill/>
                  </a:rPr>
                  <a:t> </a:t>
                </a:r>
              </a:p>
            </p:txBody>
          </p:sp>
        </mc:Fallback>
      </mc:AlternateContent>
      <p:sp>
        <p:nvSpPr>
          <p:cNvPr id="32" name="Speech Bubble: Rectangle 31">
            <a:extLst>
              <a:ext uri="{FF2B5EF4-FFF2-40B4-BE49-F238E27FC236}">
                <a16:creationId xmlns:a16="http://schemas.microsoft.com/office/drawing/2014/main" id="{27759C8C-18F7-4C6D-8BE5-366B9FC58B8E}"/>
              </a:ext>
            </a:extLst>
          </p:cNvPr>
          <p:cNvSpPr/>
          <p:nvPr/>
        </p:nvSpPr>
        <p:spPr>
          <a:xfrm>
            <a:off x="7287603" y="1545249"/>
            <a:ext cx="1695411" cy="340168"/>
          </a:xfrm>
          <a:prstGeom prst="wedgeRectCallout">
            <a:avLst>
              <a:gd name="adj1" fmla="val -39979"/>
              <a:gd name="adj2" fmla="val 7478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Sqrt of Inner product of the difference vector!</a:t>
            </a:r>
          </a:p>
        </p:txBody>
      </p:sp>
      <p:sp>
        <p:nvSpPr>
          <p:cNvPr id="33" name="Speech Bubble: Rectangle 32">
            <a:extLst>
              <a:ext uri="{FF2B5EF4-FFF2-40B4-BE49-F238E27FC236}">
                <a16:creationId xmlns:a16="http://schemas.microsoft.com/office/drawing/2014/main" id="{C5AF9244-2773-4B64-B740-999D98B68CCC}"/>
              </a:ext>
            </a:extLst>
          </p:cNvPr>
          <p:cNvSpPr/>
          <p:nvPr/>
        </p:nvSpPr>
        <p:spPr>
          <a:xfrm>
            <a:off x="9629993" y="1503303"/>
            <a:ext cx="2427006" cy="356094"/>
          </a:xfrm>
          <a:prstGeom prst="wedgeRectCallout">
            <a:avLst>
              <a:gd name="adj1" fmla="val -44603"/>
              <a:gd name="adj2" fmla="val 752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Another expression in terms of inner products of individual vectors</a:t>
            </a:r>
          </a:p>
        </p:txBody>
      </p:sp>
      <p:pic>
        <p:nvPicPr>
          <p:cNvPr id="35" name="Picture 34">
            <a:extLst>
              <a:ext uri="{FF2B5EF4-FFF2-40B4-BE49-F238E27FC236}">
                <a16:creationId xmlns:a16="http://schemas.microsoft.com/office/drawing/2014/main" id="{240DDE33-A90F-4CB8-85E1-61CF748C79A0}"/>
              </a:ext>
            </a:extLst>
          </p:cNvPr>
          <p:cNvPicPr>
            <a:picLocks noChangeAspect="1"/>
          </p:cNvPicPr>
          <p:nvPr/>
        </p:nvPicPr>
        <p:blipFill>
          <a:blip r:embed="rId7"/>
          <a:stretch>
            <a:fillRect/>
          </a:stretch>
        </p:blipFill>
        <p:spPr>
          <a:xfrm>
            <a:off x="411080" y="5367525"/>
            <a:ext cx="1010687" cy="965223"/>
          </a:xfrm>
          <a:prstGeom prst="rect">
            <a:avLst/>
          </a:prstGeom>
        </p:spPr>
      </p:pic>
      <p:sp>
        <p:nvSpPr>
          <p:cNvPr id="36" name="Speech Bubble: Rectangle 35">
            <a:extLst>
              <a:ext uri="{FF2B5EF4-FFF2-40B4-BE49-F238E27FC236}">
                <a16:creationId xmlns:a16="http://schemas.microsoft.com/office/drawing/2014/main" id="{A0735C8F-B57A-4148-8564-2D4B2D652915}"/>
              </a:ext>
            </a:extLst>
          </p:cNvPr>
          <p:cNvSpPr/>
          <p:nvPr/>
        </p:nvSpPr>
        <p:spPr>
          <a:xfrm>
            <a:off x="1421766" y="5191390"/>
            <a:ext cx="2740949" cy="755912"/>
          </a:xfrm>
          <a:prstGeom prst="wedgeRectCallout">
            <a:avLst>
              <a:gd name="adj1" fmla="val -60785"/>
              <a:gd name="adj2" fmla="val 389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L1 norm distance is also known as the </a:t>
            </a:r>
            <a:r>
              <a:rPr lang="en-IN" sz="1200" dirty="0">
                <a:solidFill>
                  <a:srgbClr val="0000FF"/>
                </a:solidFill>
                <a:latin typeface="Abadi Extra Light" panose="020B0204020104020204" pitchFamily="34" charset="0"/>
              </a:rPr>
              <a:t>Manhattan distance </a:t>
            </a:r>
            <a:r>
              <a:rPr lang="en-IN" sz="1200" dirty="0">
                <a:solidFill>
                  <a:schemeClr val="tx1"/>
                </a:solidFill>
                <a:latin typeface="Abadi Extra Light" panose="020B0204020104020204" pitchFamily="34" charset="0"/>
              </a:rPr>
              <a:t>or </a:t>
            </a:r>
            <a:r>
              <a:rPr lang="en-IN" sz="1200" dirty="0">
                <a:solidFill>
                  <a:srgbClr val="0000FF"/>
                </a:solidFill>
                <a:latin typeface="Abadi Extra Light" panose="020B0204020104020204" pitchFamily="34" charset="0"/>
              </a:rPr>
              <a:t>Taxicab norm</a:t>
            </a:r>
          </a:p>
          <a:p>
            <a:r>
              <a:rPr lang="en-IN" sz="1200" dirty="0">
                <a:solidFill>
                  <a:schemeClr val="tx1"/>
                </a:solidFill>
                <a:latin typeface="Abadi Extra Light" panose="020B0204020104020204" pitchFamily="34" charset="0"/>
              </a:rPr>
              <a:t>(it’s a very natural notion of distance between two points in some vector space) </a:t>
            </a:r>
          </a:p>
        </p:txBody>
      </p:sp>
      <p:sp>
        <p:nvSpPr>
          <p:cNvPr id="38" name="Speech Bubble: Rectangle 37">
            <a:extLst>
              <a:ext uri="{FF2B5EF4-FFF2-40B4-BE49-F238E27FC236}">
                <a16:creationId xmlns:a16="http://schemas.microsoft.com/office/drawing/2014/main" id="{2DA2CD33-49A8-44CC-B830-A3D72BE42703}"/>
              </a:ext>
            </a:extLst>
          </p:cNvPr>
          <p:cNvSpPr/>
          <p:nvPr/>
        </p:nvSpPr>
        <p:spPr>
          <a:xfrm>
            <a:off x="1466737" y="6001567"/>
            <a:ext cx="2740949" cy="755912"/>
          </a:xfrm>
          <a:prstGeom prst="wedgeRectCallout">
            <a:avLst>
              <a:gd name="adj1" fmla="val -68437"/>
              <a:gd name="adj2" fmla="val -642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Yes. Another, although less commonly used, distance is the L-infinity distance (equals to max of abs-value of element-wise difference between two vectors</a:t>
            </a:r>
          </a:p>
        </p:txBody>
      </p:sp>
      <p:pic>
        <p:nvPicPr>
          <p:cNvPr id="39" name="Picture 38" descr="Clipart Thanksgiving Hand Clip Black And White Stock - Thinking Light Bulb Clip Art - Png Download (950x1015), Png Download">
            <a:extLst>
              <a:ext uri="{FF2B5EF4-FFF2-40B4-BE49-F238E27FC236}">
                <a16:creationId xmlns:a16="http://schemas.microsoft.com/office/drawing/2014/main" id="{D040CB67-5E48-4984-86C1-2F83094CA2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1189" y="5554724"/>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40" name="Speech Bubble: Rectangle 39">
            <a:extLst>
              <a:ext uri="{FF2B5EF4-FFF2-40B4-BE49-F238E27FC236}">
                <a16:creationId xmlns:a16="http://schemas.microsoft.com/office/drawing/2014/main" id="{45F98057-6739-4CAE-97BE-F26066D3FEA8}"/>
              </a:ext>
            </a:extLst>
          </p:cNvPr>
          <p:cNvSpPr/>
          <p:nvPr/>
        </p:nvSpPr>
        <p:spPr>
          <a:xfrm>
            <a:off x="9839118" y="5125816"/>
            <a:ext cx="1620243" cy="636318"/>
          </a:xfrm>
          <a:prstGeom prst="wedgeRectCallout">
            <a:avLst>
              <a:gd name="adj1" fmla="val 40324"/>
              <a:gd name="adj2" fmla="val 9539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Apart from L2 and L1. there other ways of defining distances?</a:t>
            </a:r>
          </a:p>
        </p:txBody>
      </p:sp>
    </p:spTree>
    <p:custDataLst>
      <p:tags r:id="rId1"/>
    </p:custDataLst>
    <p:extLst>
      <p:ext uri="{BB962C8B-B14F-4D97-AF65-F5344CB8AC3E}">
        <p14:creationId xmlns:p14="http://schemas.microsoft.com/office/powerpoint/2010/main" val="1056453846"/>
      </p:ext>
    </p:extLst>
  </p:cSld>
  <p:clrMapOvr>
    <a:masterClrMapping/>
  </p:clrMapOvr>
  <mc:AlternateContent xmlns:mc="http://schemas.openxmlformats.org/markup-compatibility/2006" xmlns:p14="http://schemas.microsoft.com/office/powerpoint/2010/main">
    <mc:Choice Requires="p14">
      <p:transition spd="slow" p14:dur="2000" advTm="341586"/>
    </mc:Choice>
    <mc:Fallback xmlns="">
      <p:transition spd="slow" advTm="341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3" end="3"/>
                                            </p:txEl>
                                          </p:spTgt>
                                        </p:tgtEl>
                                        <p:attrNameLst>
                                          <p:attrName>style.visibility</p:attrName>
                                        </p:attrNameLst>
                                      </p:cBhvr>
                                      <p:to>
                                        <p:strVal val="visible"/>
                                      </p:to>
                                    </p:set>
                                    <p:animEffect transition="in" filter="wipe(down)">
                                      <p:cBhvr>
                                        <p:cTn id="27" dur="500"/>
                                        <p:tgtEl>
                                          <p:spTgt spid="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7" end="7"/>
                                            </p:txEl>
                                          </p:spTgt>
                                        </p:tgtEl>
                                        <p:attrNameLst>
                                          <p:attrName>style.visibility</p:attrName>
                                        </p:attrNameLst>
                                      </p:cBhvr>
                                      <p:to>
                                        <p:strVal val="visible"/>
                                      </p:to>
                                    </p:set>
                                    <p:animEffect transition="in" filter="wipe(down)">
                                      <p:cBhvr>
                                        <p:cTn id="57" dur="500"/>
                                        <p:tgtEl>
                                          <p:spTgt spid="3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down)">
                                      <p:cBhvr>
                                        <p:cTn id="75" dur="500"/>
                                        <p:tgtEl>
                                          <p:spTgt spid="3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down)">
                                      <p:cBhvr>
                                        <p:cTn id="8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 grpId="0"/>
      <p:bldP spid="21" grpId="0"/>
      <p:bldP spid="20" grpId="0" animBg="1"/>
      <p:bldP spid="27" grpId="0" animBg="1"/>
      <p:bldP spid="30" grpId="0" animBg="1"/>
      <p:bldP spid="31" grpId="0"/>
      <p:bldP spid="32" grpId="0" animBg="1"/>
      <p:bldP spid="33" grpId="0" animBg="1"/>
      <p:bldP spid="36" grpId="0" animBg="1"/>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850747" y="2868063"/>
            <a:ext cx="8939071" cy="821500"/>
          </a:xfrm>
        </p:spPr>
        <p:txBody>
          <a:bodyPr>
            <a:noAutofit/>
          </a:bodyPr>
          <a:lstStyle/>
          <a:p>
            <a:r>
              <a:rPr lang="en-IN" sz="6000" b="1" dirty="0">
                <a:solidFill>
                  <a:schemeClr val="accent2">
                    <a:lumMod val="75000"/>
                  </a:schemeClr>
                </a:solidFill>
                <a:latin typeface="Abadi Extra Light" panose="020B0204020104020204" pitchFamily="34" charset="0"/>
              </a:rPr>
              <a:t>Our First Supervised Learner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669005668"/>
      </p:ext>
    </p:extLst>
  </p:cSld>
  <p:clrMapOvr>
    <a:masterClrMapping/>
  </p:clrMapOvr>
  <mc:AlternateContent xmlns:mc="http://schemas.openxmlformats.org/markup-compatibility/2006" xmlns:p14="http://schemas.microsoft.com/office/powerpoint/2010/main">
    <mc:Choice Requires="p14">
      <p:transition spd="slow" p14:dur="2000" advTm="24929"/>
    </mc:Choice>
    <mc:Fallback xmlns="">
      <p:transition spd="slow" advTm="249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Prelude: A Very Primitive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Consider a binary classification problem – cat vs dog</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training data with just 2 images – one         and one</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Given a new test image (cat/dog), how do we predict its label?</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simple idea: Predict using its distance from each of the 2 training images</a:t>
            </a:r>
          </a:p>
        </p:txBody>
      </p:sp>
      <p:pic>
        <p:nvPicPr>
          <p:cNvPr id="7" name="Picture 6">
            <a:extLst>
              <a:ext uri="{FF2B5EF4-FFF2-40B4-BE49-F238E27FC236}">
                <a16:creationId xmlns:a16="http://schemas.microsoft.com/office/drawing/2014/main" id="{CC5A6A0C-6608-4518-9A0E-73C377782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055" y="1759348"/>
            <a:ext cx="724303" cy="7822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B3DB59-06A7-4696-A560-40DFDAC511F0}"/>
              </a:ext>
            </a:extLst>
          </p:cNvPr>
          <p:cNvSpPr txBox="1"/>
          <p:nvPr/>
        </p:nvSpPr>
        <p:spPr>
          <a:xfrm>
            <a:off x="836525" y="3986978"/>
            <a:ext cx="10591189" cy="923330"/>
          </a:xfrm>
          <a:prstGeom prst="rect">
            <a:avLst/>
          </a:prstGeom>
          <a:noFill/>
        </p:spPr>
        <p:txBody>
          <a:bodyPr wrap="square" lIns="0" tIns="0" rIns="0" bIns="0" rtlCol="0">
            <a:spAutoFit/>
          </a:bodyPr>
          <a:lstStyle/>
          <a:p>
            <a:r>
              <a:rPr lang="en-IN" sz="6000" i="1" dirty="0"/>
              <a:t>d</a:t>
            </a:r>
            <a:r>
              <a:rPr lang="en-IN" sz="6000" dirty="0"/>
              <a:t>(     ,    ) &lt; </a:t>
            </a:r>
            <a:r>
              <a:rPr lang="en-IN" sz="6000" i="1" dirty="0"/>
              <a:t>d</a:t>
            </a:r>
            <a:r>
              <a:rPr lang="en-IN" sz="6000" dirty="0"/>
              <a:t>(     ,    ) ? </a:t>
            </a:r>
            <a:r>
              <a:rPr lang="en-IN" sz="3600" dirty="0"/>
              <a:t>Predict cat </a:t>
            </a:r>
            <a:r>
              <a:rPr lang="en-IN" sz="3600" u="sng" dirty="0"/>
              <a:t>else</a:t>
            </a:r>
            <a:r>
              <a:rPr lang="en-IN" sz="3600" dirty="0"/>
              <a:t> dog</a:t>
            </a:r>
            <a:r>
              <a:rPr lang="en-IN" sz="6000" dirty="0"/>
              <a:t> </a:t>
            </a:r>
          </a:p>
        </p:txBody>
      </p:sp>
      <p:sp>
        <p:nvSpPr>
          <p:cNvPr id="10" name="Rectangle 9">
            <a:extLst>
              <a:ext uri="{FF2B5EF4-FFF2-40B4-BE49-F238E27FC236}">
                <a16:creationId xmlns:a16="http://schemas.microsoft.com/office/drawing/2014/main" id="{A4C2B20C-53AC-46F3-ADAE-05AC672D0351}"/>
              </a:ext>
            </a:extLst>
          </p:cNvPr>
          <p:cNvSpPr/>
          <p:nvPr/>
        </p:nvSpPr>
        <p:spPr>
          <a:xfrm>
            <a:off x="1610714" y="4194012"/>
            <a:ext cx="665685" cy="590703"/>
          </a:xfrm>
          <a:prstGeom prst="rect">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Test</a:t>
            </a:r>
          </a:p>
          <a:p>
            <a:pPr algn="ctr"/>
            <a:r>
              <a:rPr lang="en-IN" sz="1400" dirty="0">
                <a:solidFill>
                  <a:schemeClr val="tx1"/>
                </a:solidFill>
              </a:rPr>
              <a:t>image</a:t>
            </a:r>
          </a:p>
        </p:txBody>
      </p:sp>
      <p:pic>
        <p:nvPicPr>
          <p:cNvPr id="6" name="Picture 2">
            <a:extLst>
              <a:ext uri="{FF2B5EF4-FFF2-40B4-BE49-F238E27FC236}">
                <a16:creationId xmlns:a16="http://schemas.microsoft.com/office/drawing/2014/main" id="{57E4D1E1-08E0-4151-820C-3C80CC74B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121" y="4153291"/>
            <a:ext cx="519378" cy="5907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7F8BEAE-54BF-4215-84A1-0E962DE35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116" y="1834474"/>
            <a:ext cx="621739" cy="70712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90E774A-8A05-4B57-B57F-66E5C8FDB333}"/>
              </a:ext>
            </a:extLst>
          </p:cNvPr>
          <p:cNvSpPr/>
          <p:nvPr/>
        </p:nvSpPr>
        <p:spPr>
          <a:xfrm>
            <a:off x="4873905" y="4170050"/>
            <a:ext cx="665685" cy="590703"/>
          </a:xfrm>
          <a:prstGeom prst="rect">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Test</a:t>
            </a:r>
          </a:p>
          <a:p>
            <a:pPr algn="ctr"/>
            <a:r>
              <a:rPr lang="en-IN" sz="1400" dirty="0">
                <a:solidFill>
                  <a:schemeClr val="tx1"/>
                </a:solidFill>
              </a:rPr>
              <a:t>image</a:t>
            </a:r>
          </a:p>
        </p:txBody>
      </p:sp>
      <p:pic>
        <p:nvPicPr>
          <p:cNvPr id="15" name="Picture 14">
            <a:extLst>
              <a:ext uri="{FF2B5EF4-FFF2-40B4-BE49-F238E27FC236}">
                <a16:creationId xmlns:a16="http://schemas.microsoft.com/office/drawing/2014/main" id="{42ACF0F3-56A6-431B-9291-3BE5C0F3D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907" y="4098240"/>
            <a:ext cx="665685" cy="7189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66BFC4D-153D-440A-88C1-66AF9DE6471B}"/>
              </a:ext>
            </a:extLst>
          </p:cNvPr>
          <p:cNvPicPr>
            <a:picLocks noChangeAspect="1"/>
          </p:cNvPicPr>
          <p:nvPr/>
        </p:nvPicPr>
        <p:blipFill>
          <a:blip r:embed="rId5"/>
          <a:stretch>
            <a:fillRect/>
          </a:stretch>
        </p:blipFill>
        <p:spPr>
          <a:xfrm>
            <a:off x="11119998" y="1230870"/>
            <a:ext cx="1010687" cy="965223"/>
          </a:xfrm>
          <a:prstGeom prst="rect">
            <a:avLst/>
          </a:prstGeom>
        </p:spPr>
      </p:pic>
      <p:sp>
        <p:nvSpPr>
          <p:cNvPr id="17" name="Speech Bubble: Rectangle 16">
            <a:extLst>
              <a:ext uri="{FF2B5EF4-FFF2-40B4-BE49-F238E27FC236}">
                <a16:creationId xmlns:a16="http://schemas.microsoft.com/office/drawing/2014/main" id="{77B2EE91-48AE-421F-A1C1-14AA7989E4FB}"/>
              </a:ext>
            </a:extLst>
          </p:cNvPr>
          <p:cNvSpPr/>
          <p:nvPr/>
        </p:nvSpPr>
        <p:spPr>
          <a:xfrm>
            <a:off x="8341606" y="199307"/>
            <a:ext cx="2982323" cy="1265092"/>
          </a:xfrm>
          <a:prstGeom prst="wedgeRectCallout">
            <a:avLst>
              <a:gd name="adj1" fmla="val 50264"/>
              <a:gd name="adj2" fmla="val 669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idea also applies to multi-class classification: Use one image per class, and predict label based on the distances of the test image from all such images</a:t>
            </a:r>
          </a:p>
        </p:txBody>
      </p:sp>
      <p:pic>
        <p:nvPicPr>
          <p:cNvPr id="18" name="Picture 17" descr="Clipart Thanksgiving Hand Clip Black And White Stock - Thinking Light Bulb Clip Art - Png Download (950x1015), Png Download">
            <a:extLst>
              <a:ext uri="{FF2B5EF4-FFF2-40B4-BE49-F238E27FC236}">
                <a16:creationId xmlns:a16="http://schemas.microsoft.com/office/drawing/2014/main" id="{D0F48E7A-57E6-4FF8-B831-C15AA4C218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31" y="5263016"/>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20" name="Speech Bubble: Rectangle 19">
            <a:extLst>
              <a:ext uri="{FF2B5EF4-FFF2-40B4-BE49-F238E27FC236}">
                <a16:creationId xmlns:a16="http://schemas.microsoft.com/office/drawing/2014/main" id="{73154AC5-50B6-44AE-A9E8-2070819210B3}"/>
              </a:ext>
            </a:extLst>
          </p:cNvPr>
          <p:cNvSpPr/>
          <p:nvPr/>
        </p:nvSpPr>
        <p:spPr>
          <a:xfrm>
            <a:off x="1610714" y="5117342"/>
            <a:ext cx="2596053" cy="826143"/>
          </a:xfrm>
          <a:prstGeom prst="wedgeRectCallout">
            <a:avLst>
              <a:gd name="adj1" fmla="val -66901"/>
              <a:gd name="adj2" fmla="val 3723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Wait. Is it ML? Seems to be like just a simple “rule”. Where is the “learning” part in this?</a:t>
            </a:r>
          </a:p>
        </p:txBody>
      </p:sp>
      <p:pic>
        <p:nvPicPr>
          <p:cNvPr id="21" name="Picture 20">
            <a:extLst>
              <a:ext uri="{FF2B5EF4-FFF2-40B4-BE49-F238E27FC236}">
                <a16:creationId xmlns:a16="http://schemas.microsoft.com/office/drawing/2014/main" id="{8DEF0695-A4A9-4DEF-8DC4-423531BB76C3}"/>
              </a:ext>
            </a:extLst>
          </p:cNvPr>
          <p:cNvPicPr>
            <a:picLocks noChangeAspect="1"/>
          </p:cNvPicPr>
          <p:nvPr/>
        </p:nvPicPr>
        <p:blipFill>
          <a:blip r:embed="rId5"/>
          <a:stretch>
            <a:fillRect/>
          </a:stretch>
        </p:blipFill>
        <p:spPr>
          <a:xfrm>
            <a:off x="10913058" y="5316701"/>
            <a:ext cx="1010687" cy="965223"/>
          </a:xfrm>
          <a:prstGeom prst="rect">
            <a:avLst/>
          </a:prstGeom>
        </p:spPr>
      </p:pic>
      <p:sp>
        <p:nvSpPr>
          <p:cNvPr id="22" name="Speech Bubble: Rectangle 21">
            <a:extLst>
              <a:ext uri="{FF2B5EF4-FFF2-40B4-BE49-F238E27FC236}">
                <a16:creationId xmlns:a16="http://schemas.microsoft.com/office/drawing/2014/main" id="{C2B7ABE7-8F19-4783-B356-D05AA72475F5}"/>
              </a:ext>
            </a:extLst>
          </p:cNvPr>
          <p:cNvSpPr/>
          <p:nvPr/>
        </p:nvSpPr>
        <p:spPr>
          <a:xfrm>
            <a:off x="7711887" y="5006319"/>
            <a:ext cx="3119054" cy="1441789"/>
          </a:xfrm>
          <a:prstGeom prst="wedgeRectCallout">
            <a:avLst>
              <a:gd name="adj1" fmla="val 57686"/>
              <a:gd name="adj2" fmla="val 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Excellent question! Glad you asked!</a:t>
            </a:r>
          </a:p>
          <a:p>
            <a:r>
              <a:rPr lang="en-IN" sz="1600" dirty="0">
                <a:solidFill>
                  <a:schemeClr val="tx1"/>
                </a:solidFill>
                <a:latin typeface="Abadi Extra Light" panose="020B0204020104020204" pitchFamily="34" charset="0"/>
              </a:rPr>
              <a:t>Even this simple model can be </a:t>
            </a:r>
            <a:r>
              <a:rPr lang="en-IN" sz="1600" u="sng" dirty="0">
                <a:solidFill>
                  <a:schemeClr val="tx1"/>
                </a:solidFill>
                <a:latin typeface="Abadi Extra Light" panose="020B0204020104020204" pitchFamily="34" charset="0"/>
              </a:rPr>
              <a:t>learned</a:t>
            </a:r>
            <a:r>
              <a:rPr lang="en-IN" sz="1600" dirty="0">
                <a:solidFill>
                  <a:schemeClr val="tx1"/>
                </a:solidFill>
                <a:latin typeface="Abadi Extra Light" panose="020B0204020104020204" pitchFamily="34" charset="0"/>
              </a:rPr>
              <a:t>. For example, for the feature extraction/selection part and/or for the distance computation part</a:t>
            </a:r>
          </a:p>
        </p:txBody>
      </p:sp>
      <p:sp>
        <p:nvSpPr>
          <p:cNvPr id="23" name="Speech Bubble: Rectangle 22">
            <a:extLst>
              <a:ext uri="{FF2B5EF4-FFF2-40B4-BE49-F238E27FC236}">
                <a16:creationId xmlns:a16="http://schemas.microsoft.com/office/drawing/2014/main" id="{4397A428-693C-4659-A706-A230072013EE}"/>
              </a:ext>
            </a:extLst>
          </p:cNvPr>
          <p:cNvSpPr/>
          <p:nvPr/>
        </p:nvSpPr>
        <p:spPr>
          <a:xfrm>
            <a:off x="4444254" y="5064174"/>
            <a:ext cx="3119054" cy="1735406"/>
          </a:xfrm>
          <a:prstGeom prst="wedgeRectCallout">
            <a:avLst>
              <a:gd name="adj1" fmla="val 56159"/>
              <a:gd name="adj2" fmla="val 5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Some possibilities: Use a feature learning/selection algorithm to extract features, and use a </a:t>
            </a:r>
            <a:r>
              <a:rPr lang="en-IN" sz="1600" dirty="0" err="1">
                <a:solidFill>
                  <a:schemeClr val="tx1"/>
                </a:solidFill>
                <a:latin typeface="Abadi Extra Light" panose="020B0204020104020204" pitchFamily="34" charset="0"/>
              </a:rPr>
              <a:t>Mahalanobis</a:t>
            </a:r>
            <a:r>
              <a:rPr lang="en-IN" sz="1600" dirty="0">
                <a:solidFill>
                  <a:schemeClr val="tx1"/>
                </a:solidFill>
                <a:latin typeface="Abadi Extra Light" panose="020B0204020104020204" pitchFamily="34" charset="0"/>
              </a:rPr>
              <a:t> distance where you learn the W matrix (instead of using a predefined W), using “distance metric learning” techniques</a:t>
            </a:r>
          </a:p>
        </p:txBody>
      </p:sp>
    </p:spTree>
    <p:custDataLst>
      <p:tags r:id="rId1"/>
    </p:custDataLst>
    <p:extLst>
      <p:ext uri="{BB962C8B-B14F-4D97-AF65-F5344CB8AC3E}">
        <p14:creationId xmlns:p14="http://schemas.microsoft.com/office/powerpoint/2010/main" val="4066653428"/>
      </p:ext>
    </p:extLst>
  </p:cSld>
  <p:clrMapOvr>
    <a:masterClrMapping/>
  </p:clrMapOvr>
  <mc:AlternateContent xmlns:mc="http://schemas.openxmlformats.org/markup-compatibility/2006" xmlns:p14="http://schemas.microsoft.com/office/powerpoint/2010/main">
    <mc:Choice Requires="p14">
      <p:transition spd="slow" p14:dur="2000" advTm="217087"/>
    </mc:Choice>
    <mc:Fallback xmlns="">
      <p:transition spd="slow" advTm="217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down)">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p:bldP spid="10" grpId="0" animBg="1"/>
      <p:bldP spid="14" grpId="0" animBg="1"/>
      <p:bldP spid="17" grpId="0" animBg="1"/>
      <p:bldP spid="20"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Our Primitive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Just one input per class may not sufficiently capture variations in a class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natural improvement can be by using more inputs per class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We will consider two approaches to do this</a:t>
            </a:r>
          </a:p>
          <a:p>
            <a:pPr lvl="1">
              <a:buFont typeface="Wingdings" panose="05000000000000000000" pitchFamily="2" charset="2"/>
              <a:buChar char="§"/>
            </a:pPr>
            <a:r>
              <a:rPr lang="en-GB" dirty="0">
                <a:latin typeface="Abadi Extra Light" panose="020B0204020104020204" pitchFamily="34" charset="0"/>
              </a:rPr>
              <a:t>Learning with Prototypes (</a:t>
            </a:r>
            <a:r>
              <a:rPr lang="en-GB" dirty="0" err="1">
                <a:latin typeface="Abadi Extra Light" panose="020B0204020104020204" pitchFamily="34" charset="0"/>
              </a:rPr>
              <a:t>LwP</a:t>
            </a:r>
            <a:r>
              <a:rPr lang="en-GB" dirty="0">
                <a:latin typeface="Abadi Extra Light" panose="020B0204020104020204" pitchFamily="34" charset="0"/>
              </a:rPr>
              <a:t>), also called “Nearest Class Mean” (NCM)</a:t>
            </a:r>
          </a:p>
          <a:p>
            <a:pPr lvl="1">
              <a:buFont typeface="Wingdings" panose="05000000000000000000" pitchFamily="2" charset="2"/>
              <a:buChar char="§"/>
            </a:pPr>
            <a:r>
              <a:rPr lang="en-GB" dirty="0">
                <a:latin typeface="Abadi Extra Light" panose="020B0204020104020204" pitchFamily="34" charset="0"/>
              </a:rPr>
              <a:t>Nearest </a:t>
            </a:r>
            <a:r>
              <a:rPr lang="en-GB" dirty="0" err="1">
                <a:latin typeface="Abadi Extra Light" panose="020B0204020104020204" pitchFamily="34" charset="0"/>
              </a:rPr>
              <a:t>Neighbors</a:t>
            </a:r>
            <a:r>
              <a:rPr lang="en-GB" dirty="0">
                <a:latin typeface="Abadi Extra Light" panose="020B0204020104020204" pitchFamily="34" charset="0"/>
              </a:rPr>
              <a:t> (NN – not “neural networks”, at least not for now </a:t>
            </a:r>
            <a:r>
              <a:rPr lang="en-GB" dirty="0">
                <a:latin typeface="Abadi Extra Light" panose="020B0204020104020204" pitchFamily="34" charset="0"/>
                <a:sym typeface="Wingdings" panose="05000000000000000000" pitchFamily="2" charset="2"/>
              </a:rPr>
              <a: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Both </a:t>
            </a:r>
            <a:r>
              <a:rPr lang="en-GB" dirty="0" err="1">
                <a:latin typeface="Abadi Extra Light" panose="020B0204020104020204" pitchFamily="34" charset="0"/>
              </a:rPr>
              <a:t>LwP</a:t>
            </a:r>
            <a:r>
              <a:rPr lang="en-GB" dirty="0">
                <a:latin typeface="Abadi Extra Light" panose="020B0204020104020204" pitchFamily="34" charset="0"/>
              </a:rPr>
              <a:t> and NN will use multiple inputs per class but in different ways</a:t>
            </a:r>
          </a:p>
          <a:p>
            <a:pPr marL="0" indent="0">
              <a:buNone/>
            </a:pPr>
            <a:endParaRPr lang="en-GB" sz="1100" dirty="0">
              <a:latin typeface="Abadi Extra Light" panose="020B0204020104020204" pitchFamily="34" charset="0"/>
            </a:endParaRPr>
          </a:p>
        </p:txBody>
      </p:sp>
      <p:pic>
        <p:nvPicPr>
          <p:cNvPr id="19" name="Picture 18">
            <a:extLst>
              <a:ext uri="{FF2B5EF4-FFF2-40B4-BE49-F238E27FC236}">
                <a16:creationId xmlns:a16="http://schemas.microsoft.com/office/drawing/2014/main" id="{2F05D7AE-C3F4-400C-B304-E908EBF70FA6}"/>
              </a:ext>
            </a:extLst>
          </p:cNvPr>
          <p:cNvPicPr/>
          <p:nvPr/>
        </p:nvPicPr>
        <p:blipFill>
          <a:blip r:embed="rId3"/>
          <a:stretch/>
        </p:blipFill>
        <p:spPr>
          <a:xfrm>
            <a:off x="6135553" y="2805175"/>
            <a:ext cx="494113" cy="418029"/>
          </a:xfrm>
          <a:prstGeom prst="rect">
            <a:avLst/>
          </a:prstGeom>
          <a:ln w="0">
            <a:noFill/>
          </a:ln>
        </p:spPr>
      </p:pic>
      <p:pic>
        <p:nvPicPr>
          <p:cNvPr id="24" name="Picture 23">
            <a:extLst>
              <a:ext uri="{FF2B5EF4-FFF2-40B4-BE49-F238E27FC236}">
                <a16:creationId xmlns:a16="http://schemas.microsoft.com/office/drawing/2014/main" id="{6D17033C-72EF-410A-AACE-089ADDD8C870}"/>
              </a:ext>
            </a:extLst>
          </p:cNvPr>
          <p:cNvPicPr/>
          <p:nvPr/>
        </p:nvPicPr>
        <p:blipFill>
          <a:blip r:embed="rId4"/>
          <a:stretch/>
        </p:blipFill>
        <p:spPr>
          <a:xfrm>
            <a:off x="5524273" y="3045129"/>
            <a:ext cx="487260" cy="393953"/>
          </a:xfrm>
          <a:prstGeom prst="rect">
            <a:avLst/>
          </a:prstGeom>
          <a:ln w="0">
            <a:noFill/>
          </a:ln>
        </p:spPr>
      </p:pic>
      <p:pic>
        <p:nvPicPr>
          <p:cNvPr id="25" name="Picture 24">
            <a:extLst>
              <a:ext uri="{FF2B5EF4-FFF2-40B4-BE49-F238E27FC236}">
                <a16:creationId xmlns:a16="http://schemas.microsoft.com/office/drawing/2014/main" id="{F5315DEF-070D-49E8-BFC0-93D3A45F8F4D}"/>
              </a:ext>
            </a:extLst>
          </p:cNvPr>
          <p:cNvPicPr/>
          <p:nvPr/>
        </p:nvPicPr>
        <p:blipFill>
          <a:blip r:embed="rId5"/>
          <a:stretch/>
        </p:blipFill>
        <p:spPr>
          <a:xfrm>
            <a:off x="5239288" y="2476335"/>
            <a:ext cx="451671" cy="419918"/>
          </a:xfrm>
          <a:prstGeom prst="rect">
            <a:avLst/>
          </a:prstGeom>
          <a:ln w="0">
            <a:noFill/>
          </a:ln>
        </p:spPr>
      </p:pic>
      <p:pic>
        <p:nvPicPr>
          <p:cNvPr id="26" name="Picture 25">
            <a:extLst>
              <a:ext uri="{FF2B5EF4-FFF2-40B4-BE49-F238E27FC236}">
                <a16:creationId xmlns:a16="http://schemas.microsoft.com/office/drawing/2014/main" id="{92C47261-5119-4FE4-83D5-BE6977402D66}"/>
              </a:ext>
            </a:extLst>
          </p:cNvPr>
          <p:cNvPicPr/>
          <p:nvPr/>
        </p:nvPicPr>
        <p:blipFill>
          <a:blip r:embed="rId6"/>
          <a:stretch/>
        </p:blipFill>
        <p:spPr>
          <a:xfrm>
            <a:off x="4293164" y="2613015"/>
            <a:ext cx="474725" cy="401174"/>
          </a:xfrm>
          <a:prstGeom prst="rect">
            <a:avLst/>
          </a:prstGeom>
          <a:ln w="0">
            <a:noFill/>
          </a:ln>
        </p:spPr>
      </p:pic>
      <p:pic>
        <p:nvPicPr>
          <p:cNvPr id="27" name="Picture 26">
            <a:extLst>
              <a:ext uri="{FF2B5EF4-FFF2-40B4-BE49-F238E27FC236}">
                <a16:creationId xmlns:a16="http://schemas.microsoft.com/office/drawing/2014/main" id="{783EE724-301C-4960-A0E8-ED34EDDDCEE0}"/>
              </a:ext>
            </a:extLst>
          </p:cNvPr>
          <p:cNvPicPr/>
          <p:nvPr/>
        </p:nvPicPr>
        <p:blipFill>
          <a:blip r:embed="rId7"/>
          <a:stretch/>
        </p:blipFill>
        <p:spPr>
          <a:xfrm>
            <a:off x="3691572" y="2841007"/>
            <a:ext cx="505914" cy="393840"/>
          </a:xfrm>
          <a:prstGeom prst="rect">
            <a:avLst/>
          </a:prstGeom>
          <a:ln w="0">
            <a:noFill/>
          </a:ln>
        </p:spPr>
      </p:pic>
      <p:pic>
        <p:nvPicPr>
          <p:cNvPr id="28" name="Picture 27">
            <a:extLst>
              <a:ext uri="{FF2B5EF4-FFF2-40B4-BE49-F238E27FC236}">
                <a16:creationId xmlns:a16="http://schemas.microsoft.com/office/drawing/2014/main" id="{9E0FB8ED-D90A-4EF3-B64D-31A19A445F66}"/>
              </a:ext>
            </a:extLst>
          </p:cNvPr>
          <p:cNvPicPr/>
          <p:nvPr/>
        </p:nvPicPr>
        <p:blipFill>
          <a:blip r:embed="rId8"/>
          <a:stretch/>
        </p:blipFill>
        <p:spPr>
          <a:xfrm>
            <a:off x="4700752" y="3193460"/>
            <a:ext cx="462469" cy="393840"/>
          </a:xfrm>
          <a:prstGeom prst="rect">
            <a:avLst/>
          </a:prstGeom>
          <a:ln w="0">
            <a:noFill/>
          </a:ln>
        </p:spPr>
      </p:pic>
      <p:sp>
        <p:nvSpPr>
          <p:cNvPr id="29" name="TextShape 3">
            <a:extLst>
              <a:ext uri="{FF2B5EF4-FFF2-40B4-BE49-F238E27FC236}">
                <a16:creationId xmlns:a16="http://schemas.microsoft.com/office/drawing/2014/main" id="{61C78AFB-61C4-440B-9198-CE7184DC67E6}"/>
              </a:ext>
            </a:extLst>
          </p:cNvPr>
          <p:cNvSpPr txBox="1"/>
          <p:nvPr/>
        </p:nvSpPr>
        <p:spPr>
          <a:xfrm>
            <a:off x="5933024" y="3242105"/>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1" name="TextShape 6">
            <a:extLst>
              <a:ext uri="{FF2B5EF4-FFF2-40B4-BE49-F238E27FC236}">
                <a16:creationId xmlns:a16="http://schemas.microsoft.com/office/drawing/2014/main" id="{0B810045-5BF5-4951-99D4-2ABA6DFEFB1D}"/>
              </a:ext>
            </a:extLst>
          </p:cNvPr>
          <p:cNvSpPr txBox="1"/>
          <p:nvPr/>
        </p:nvSpPr>
        <p:spPr>
          <a:xfrm>
            <a:off x="4092647" y="2970318"/>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32" name="TextShape 6">
            <a:extLst>
              <a:ext uri="{FF2B5EF4-FFF2-40B4-BE49-F238E27FC236}">
                <a16:creationId xmlns:a16="http://schemas.microsoft.com/office/drawing/2014/main" id="{2AE0498F-9706-4E70-AB24-FD82E8D2668F}"/>
              </a:ext>
            </a:extLst>
          </p:cNvPr>
          <p:cNvSpPr txBox="1"/>
          <p:nvPr/>
        </p:nvSpPr>
        <p:spPr>
          <a:xfrm>
            <a:off x="4700752" y="267376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33" name="TextShape 3">
            <a:extLst>
              <a:ext uri="{FF2B5EF4-FFF2-40B4-BE49-F238E27FC236}">
                <a16:creationId xmlns:a16="http://schemas.microsoft.com/office/drawing/2014/main" id="{EE256732-51FE-439E-8718-ECDBEBC14148}"/>
              </a:ext>
            </a:extLst>
          </p:cNvPr>
          <p:cNvSpPr txBox="1"/>
          <p:nvPr/>
        </p:nvSpPr>
        <p:spPr>
          <a:xfrm>
            <a:off x="6626967" y="300146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4" name="TextShape 3">
            <a:extLst>
              <a:ext uri="{FF2B5EF4-FFF2-40B4-BE49-F238E27FC236}">
                <a16:creationId xmlns:a16="http://schemas.microsoft.com/office/drawing/2014/main" id="{F0DE87CF-FB5E-48EB-A4FC-118F380075A1}"/>
              </a:ext>
            </a:extLst>
          </p:cNvPr>
          <p:cNvSpPr txBox="1"/>
          <p:nvPr/>
        </p:nvSpPr>
        <p:spPr>
          <a:xfrm>
            <a:off x="5629075" y="2673767"/>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5" name="TextShape 6">
            <a:extLst>
              <a:ext uri="{FF2B5EF4-FFF2-40B4-BE49-F238E27FC236}">
                <a16:creationId xmlns:a16="http://schemas.microsoft.com/office/drawing/2014/main" id="{73AA1300-3F61-4CEB-80D1-B4A166BDCF6B}"/>
              </a:ext>
            </a:extLst>
          </p:cNvPr>
          <p:cNvSpPr txBox="1"/>
          <p:nvPr/>
        </p:nvSpPr>
        <p:spPr>
          <a:xfrm>
            <a:off x="5099475" y="3298015"/>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Tree>
    <p:custDataLst>
      <p:tags r:id="rId1"/>
    </p:custDataLst>
    <p:extLst>
      <p:ext uri="{BB962C8B-B14F-4D97-AF65-F5344CB8AC3E}">
        <p14:creationId xmlns:p14="http://schemas.microsoft.com/office/powerpoint/2010/main" val="3441034946"/>
      </p:ext>
    </p:extLst>
  </p:cSld>
  <p:clrMapOvr>
    <a:masterClrMapping/>
  </p:clrMapOvr>
  <mc:AlternateContent xmlns:mc="http://schemas.openxmlformats.org/markup-compatibility/2006" xmlns:p14="http://schemas.microsoft.com/office/powerpoint/2010/main">
    <mc:Choice Requires="p14">
      <p:transition spd="slow" p14:dur="2000" advTm="83533"/>
    </mc:Choice>
    <mc:Fallback xmlns="">
      <p:transition spd="slow" advTm="835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par>
                                <p:cTn id="24" presetID="22" presetClass="entr" presetSubtype="4"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500"/>
                                        <p:tgtEl>
                                          <p:spTgt spid="3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down)">
                                      <p:cBhvr>
                                        <p:cTn id="44" dur="500"/>
                                        <p:tgtEl>
                                          <p:spTgt spid="3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wipe(down)">
                                      <p:cBhvr>
                                        <p:cTn id="55" dur="500"/>
                                        <p:tgtEl>
                                          <p:spTgt spid="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wipe(down)">
                                      <p:cBhvr>
                                        <p:cTn id="60" dur="500"/>
                                        <p:tgtEl>
                                          <p:spTgt spid="4">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wipe(down)">
                                      <p:cBhvr>
                                        <p:cTn id="65" dur="500"/>
                                        <p:tgtEl>
                                          <p:spTgt spid="4">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wipe(down)">
                                      <p:cBhvr>
                                        <p:cTn id="7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9"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Autofit/>
          </a:bodyPr>
          <a:lstStyle/>
          <a:p>
            <a:r>
              <a:rPr lang="en-IN" sz="4800" b="1" dirty="0">
                <a:latin typeface="Abadi Extra Light" panose="020B0204020104020204" pitchFamily="34" charset="0"/>
                <a:cs typeface="Angsana New" panose="020B0502040204020203" pitchFamily="18" charset="-34"/>
              </a:rPr>
              <a:t>Announcements</a:t>
            </a:r>
          </a:p>
        </p:txBody>
      </p:sp>
      <p:sp>
        <p:nvSpPr>
          <p:cNvPr id="3" name="Content Placeholder 2">
            <a:extLst>
              <a:ext uri="{FF2B5EF4-FFF2-40B4-BE49-F238E27FC236}">
                <a16:creationId xmlns:a16="http://schemas.microsoft.com/office/drawing/2014/main" id="{9EDB3B81-B223-4378-BF5F-DC75BC9A75A1}"/>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latin typeface="Abadi Extra Light" panose="020B0204020104020204" pitchFamily="34" charset="0"/>
              </a:rPr>
              <a:t>Python + NumPy refresher: Aug 5 (Saturday), 6pm, RM-101</a:t>
            </a:r>
          </a:p>
          <a:p>
            <a:pPr lvl="1">
              <a:buFont typeface="Wingdings" panose="05000000000000000000" pitchFamily="2" charset="2"/>
              <a:buChar char="§"/>
            </a:pPr>
            <a:r>
              <a:rPr lang="en-GB" dirty="0">
                <a:latin typeface="Abadi Extra Light" panose="020B0204020104020204" pitchFamily="34" charset="0"/>
              </a:rPr>
              <a:t>Conducted by CSE PhD students </a:t>
            </a:r>
            <a:r>
              <a:rPr lang="en-GB" dirty="0" err="1">
                <a:latin typeface="Abadi Extra Light" panose="020B0204020104020204" pitchFamily="34" charset="0"/>
              </a:rPr>
              <a:t>Avideep</a:t>
            </a:r>
            <a:r>
              <a:rPr lang="en-GB" dirty="0">
                <a:latin typeface="Abadi Extra Light" panose="020B0204020104020204" pitchFamily="34" charset="0"/>
              </a:rPr>
              <a:t> and Soumya</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plan to have a maths refresher next week (an extra session)</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Add-drop requests: Will be cleared by noon tomorrow (Aug 4)</a:t>
            </a:r>
          </a:p>
          <a:p>
            <a:pPr marL="0" indent="0">
              <a:lnSpc>
                <a:spcPct val="110000"/>
              </a:lnSpc>
              <a:buNone/>
            </a:pPr>
            <a:endParaRPr lang="en-GB"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6"/>
                </a:solidFill>
              </a:rPr>
              <a:t>2</a:t>
            </a:fld>
            <a:endParaRPr lang="en-IN" sz="2800" dirty="0">
              <a:solidFill>
                <a:schemeClr val="accent6"/>
              </a:solidFill>
            </a:endParaRPr>
          </a:p>
        </p:txBody>
      </p:sp>
    </p:spTree>
    <p:custDataLst>
      <p:tags r:id="rId1"/>
    </p:custDataLst>
    <p:extLst>
      <p:ext uri="{BB962C8B-B14F-4D97-AF65-F5344CB8AC3E}">
        <p14:creationId xmlns:p14="http://schemas.microsoft.com/office/powerpoint/2010/main" val="3316238225"/>
      </p:ext>
    </p:extLst>
  </p:cSld>
  <p:clrMapOvr>
    <a:masterClrMapping/>
  </p:clrMapOvr>
  <mc:AlternateContent xmlns:mc="http://schemas.openxmlformats.org/markup-compatibility/2006" xmlns:p14="http://schemas.microsoft.com/office/powerpoint/2010/main">
    <mc:Choice Requires="p14">
      <p:transition spd="slow" p14:dur="2000" advTm="106087"/>
    </mc:Choice>
    <mc:Fallback xmlns="">
      <p:transition spd="slow" advTm="106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Learning with Prototypes (</a:t>
            </a:r>
            <a:r>
              <a:rPr lang="en-IN" dirty="0" err="1">
                <a:solidFill>
                  <a:schemeClr val="accent2">
                    <a:lumMod val="75000"/>
                  </a:schemeClr>
                </a:solidFill>
              </a:rPr>
              <a:t>LwP</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Basic idea: Represent each class by a “prototype” vector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 Prototype: The “mean” or “average” of inputs from that class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 label of each test input based on its distances from the class prototypes</a:t>
            </a:r>
          </a:p>
          <a:p>
            <a:pPr lvl="1">
              <a:buFont typeface="Wingdings" panose="05000000000000000000" pitchFamily="2" charset="2"/>
              <a:buChar char="§"/>
            </a:pPr>
            <a:r>
              <a:rPr lang="en-GB" dirty="0">
                <a:latin typeface="Abadi Extra Light" panose="020B0204020104020204" pitchFamily="34" charset="0"/>
              </a:rPr>
              <a:t>Predicted label will be the class that is the closest to the test input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How we compute distances can have an effect on the accuracy of this model (may need to try Euclidean, weight Euclidean, </a:t>
            </a:r>
            <a:r>
              <a:rPr lang="en-GB" dirty="0" err="1">
                <a:latin typeface="Abadi Extra Light" panose="020B0204020104020204" pitchFamily="34" charset="0"/>
              </a:rPr>
              <a:t>Mahalanobis</a:t>
            </a:r>
            <a:r>
              <a:rPr lang="en-GB" dirty="0">
                <a:latin typeface="Abadi Extra Light" panose="020B0204020104020204" pitchFamily="34" charset="0"/>
              </a:rPr>
              <a:t>, or something else)</a:t>
            </a:r>
          </a:p>
          <a:p>
            <a:pPr marL="0" indent="0">
              <a:buNone/>
            </a:pPr>
            <a:endParaRPr lang="en-GB" sz="1100" dirty="0">
              <a:latin typeface="Abadi Extra Light" panose="020B0204020104020204" pitchFamily="34" charset="0"/>
            </a:endParaRPr>
          </a:p>
        </p:txBody>
      </p:sp>
      <p:pic>
        <p:nvPicPr>
          <p:cNvPr id="1026" name="Picture 2">
            <a:extLst>
              <a:ext uri="{FF2B5EF4-FFF2-40B4-BE49-F238E27FC236}">
                <a16:creationId xmlns:a16="http://schemas.microsoft.com/office/drawing/2014/main" id="{CB8CF9A4-04D7-4DCC-8F78-38D2D2CC5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325" y="2882818"/>
            <a:ext cx="2552700" cy="819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CE3C09-1F67-44F9-BE79-DEF1923FE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284" y="2898505"/>
            <a:ext cx="2621696" cy="832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F9CF9D-5DCF-4C35-82CD-D747D8D4E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880" y="2915033"/>
            <a:ext cx="2552701" cy="799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002A32-F8C2-4A9C-BD4E-C77E4E7233C8}"/>
              </a:ext>
            </a:extLst>
          </p:cNvPr>
          <p:cNvSpPr txBox="1"/>
          <p:nvPr/>
        </p:nvSpPr>
        <p:spPr>
          <a:xfrm>
            <a:off x="2955747" y="3685832"/>
            <a:ext cx="5730158" cy="369332"/>
          </a:xfrm>
          <a:prstGeom prst="rect">
            <a:avLst/>
          </a:prstGeom>
          <a:noFill/>
        </p:spPr>
        <p:txBody>
          <a:bodyPr wrap="none" rtlCol="0">
            <a:spAutoFit/>
          </a:bodyPr>
          <a:lstStyle/>
          <a:p>
            <a:r>
              <a:rPr lang="en-IN" dirty="0">
                <a:latin typeface="Abadi Extra Light" panose="020B0204020104020204" pitchFamily="34" charset="0"/>
              </a:rPr>
              <a:t>Averages (prototypes) of each of the handwritten digits 1-9</a:t>
            </a:r>
          </a:p>
        </p:txBody>
      </p:sp>
      <p:sp>
        <p:nvSpPr>
          <p:cNvPr id="6" name="TextBox 5">
            <a:extLst>
              <a:ext uri="{FF2B5EF4-FFF2-40B4-BE49-F238E27FC236}">
                <a16:creationId xmlns:a16="http://schemas.microsoft.com/office/drawing/2014/main" id="{827FF435-B493-4768-9A92-F2EDF48B6084}"/>
              </a:ext>
            </a:extLst>
          </p:cNvPr>
          <p:cNvSpPr txBox="1"/>
          <p:nvPr/>
        </p:nvSpPr>
        <p:spPr>
          <a:xfrm>
            <a:off x="67520" y="6549818"/>
            <a:ext cx="6694525" cy="276999"/>
          </a:xfrm>
          <a:prstGeom prst="rect">
            <a:avLst/>
          </a:prstGeom>
          <a:noFill/>
        </p:spPr>
        <p:txBody>
          <a:bodyPr wrap="none" rtlCol="0">
            <a:spAutoFit/>
          </a:bodyPr>
          <a:lstStyle/>
          <a:p>
            <a:r>
              <a:rPr lang="en-IN" sz="1200" dirty="0"/>
              <a:t>Pic from: https://www.reddit.com/r/dataisbeautiful/comments/3wgbv9/average_handwritten_digit_oc/</a:t>
            </a:r>
          </a:p>
        </p:txBody>
      </p:sp>
    </p:spTree>
    <p:custDataLst>
      <p:tags r:id="rId1"/>
    </p:custDataLst>
    <p:extLst>
      <p:ext uri="{BB962C8B-B14F-4D97-AF65-F5344CB8AC3E}">
        <p14:creationId xmlns:p14="http://schemas.microsoft.com/office/powerpoint/2010/main" val="3976387473"/>
      </p:ext>
    </p:extLst>
  </p:cSld>
  <p:clrMapOvr>
    <a:masterClrMapping/>
  </p:clrMapOvr>
  <mc:AlternateContent xmlns:mc="http://schemas.openxmlformats.org/markup-compatibility/2006" xmlns:p14="http://schemas.microsoft.com/office/powerpoint/2010/main">
    <mc:Choice Requires="p14">
      <p:transition spd="slow" p14:dur="2000" advTm="112624"/>
    </mc:Choice>
    <mc:Fallback xmlns="">
      <p:transition spd="slow" advTm="112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par>
                                <p:cTn id="18" presetID="22" presetClass="entr" presetSubtype="4"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00"/>
                                        <p:tgtEl>
                                          <p:spTgt spid="1028"/>
                                        </p:tgtEl>
                                      </p:cBhvr>
                                    </p:animEffect>
                                  </p:childTnLst>
                                </p:cTn>
                              </p:par>
                              <p:par>
                                <p:cTn id="21" presetID="22" presetClass="entr" presetSubtype="4"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wipe(down)">
                                      <p:cBhvr>
                                        <p:cTn id="23" dur="500"/>
                                        <p:tgtEl>
                                          <p:spTgt spid="10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down)">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wipe(down)">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Learning with Prototypes (</a:t>
            </a:r>
            <a:r>
              <a:rPr lang="en-IN" dirty="0" err="1">
                <a:solidFill>
                  <a:schemeClr val="accent2">
                    <a:lumMod val="75000"/>
                  </a:schemeClr>
                </a:solidFill>
              </a:rPr>
              <a:t>LwP</a:t>
            </a:r>
            <a:r>
              <a:rPr lang="en-IN" dirty="0">
                <a:solidFill>
                  <a:schemeClr val="accent2">
                    <a:lumMod val="75000"/>
                  </a:schemeClr>
                </a:solidFill>
              </a:rPr>
              <a:t>): An Illustration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Suppose the task is binary classification (two classes assumed </a:t>
                </a:r>
                <a:r>
                  <a:rPr lang="en-GB" dirty="0" err="1">
                    <a:latin typeface="Abadi Extra Light" panose="020B0204020104020204" pitchFamily="34" charset="0"/>
                  </a:rPr>
                  <a:t>pos</a:t>
                </a:r>
                <a:r>
                  <a:rPr lang="en-GB" dirty="0">
                    <a:latin typeface="Abadi Extra Light" panose="020B0204020104020204" pitchFamily="34" charset="0"/>
                  </a:rPr>
                  <a:t> and neg)</a:t>
                </a:r>
              </a:p>
              <a:p>
                <a:pPr>
                  <a:buFont typeface="Wingdings" panose="05000000000000000000" pitchFamily="2" charset="2"/>
                  <a:buChar char="§"/>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Training data: </a:t>
                </a:r>
                <a14:m>
                  <m:oMath xmlns:m="http://schemas.openxmlformats.org/officeDocument/2006/math">
                    <m:r>
                      <a:rPr lang="en-IN" b="0" i="1" smtClean="0">
                        <a:latin typeface="Cambria Math" panose="02040503050406030204" pitchFamily="18" charset="0"/>
                      </a:rPr>
                      <m:t>𝑁</m:t>
                    </m:r>
                  </m:oMath>
                </a14:m>
                <a:r>
                  <a:rPr lang="en-GB" dirty="0">
                    <a:latin typeface="Abadi Extra Light" panose="020B0204020104020204" pitchFamily="34" charset="0"/>
                  </a:rPr>
                  <a:t> labelled examples </a:t>
                </a:r>
                <a14:m>
                  <m:oMath xmlns:m="http://schemas.openxmlformats.org/officeDocument/2006/math">
                    <m:sSubSup>
                      <m:sSubSupPr>
                        <m:ctrlPr>
                          <a:rPr lang="pt-BR" i="1">
                            <a:latin typeface="Cambria Math" panose="02040503050406030204" pitchFamily="18" charset="0"/>
                          </a:rPr>
                        </m:ctrlPr>
                      </m:sSubSupPr>
                      <m:e>
                        <m:r>
                          <a:rPr lang="en-IN" i="1">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𝐱</m:t>
                                </m:r>
                              </m:e>
                              <m:sub>
                                <m:r>
                                  <a:rPr lang="pt-BR" i="1">
                                    <a:latin typeface="Cambria Math" panose="02040503050406030204" pitchFamily="18" charset="0"/>
                                  </a:rPr>
                                  <m:t>𝑛</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𝑛</m:t>
                                </m:r>
                              </m:sub>
                            </m:sSub>
                          </m:e>
                        </m:d>
                        <m:r>
                          <a:rPr lang="en-IN" i="1">
                            <a:latin typeface="Cambria Math" panose="02040503050406030204" pitchFamily="18" charset="0"/>
                          </a:rPr>
                          <m:t>}</m:t>
                        </m:r>
                      </m:e>
                      <m:sub>
                        <m:r>
                          <a:rPr lang="pt-BR" i="1">
                            <a:latin typeface="Cambria Math" panose="02040503050406030204" pitchFamily="18" charset="0"/>
                          </a:rPr>
                          <m:t>𝑛</m:t>
                        </m:r>
                        <m:r>
                          <a:rPr lang="pt-BR" i="1">
                            <a:latin typeface="Cambria Math" panose="02040503050406030204" pitchFamily="18" charset="0"/>
                          </a:rPr>
                          <m:t>=1</m:t>
                        </m:r>
                      </m:sub>
                      <m:sup>
                        <m:r>
                          <a:rPr lang="en-IN" i="1">
                            <a:latin typeface="Cambria Math" panose="02040503050406030204" pitchFamily="18" charset="0"/>
                          </a:rPr>
                          <m:t>𝑁</m:t>
                        </m:r>
                      </m:sup>
                    </m:sSubSup>
                  </m:oMath>
                </a14:m>
                <a:r>
                  <a:rPr lang="en-GB" dirty="0">
                    <a:latin typeface="Abadi Extra Light" panose="020B0204020104020204" pitchFamily="34" charset="0"/>
                  </a:rPr>
                  <a:t>,</a:t>
                </a:r>
                <a14:m>
                  <m:oMath xmlns:m="http://schemas.openxmlformats.org/officeDocument/2006/math">
                    <m:r>
                      <a:rPr lang="en-IN" b="0" i="0" smtClean="0">
                        <a:latin typeface="Cambria Math" panose="02040503050406030204" pitchFamily="18" charset="0"/>
                      </a:rPr>
                      <m:t>  </m:t>
                    </m:r>
                    <m:sSub>
                      <m:sSubPr>
                        <m:ctrlPr>
                          <a:rPr lang="pt-BR" i="1">
                            <a:latin typeface="Cambria Math" panose="02040503050406030204" pitchFamily="18" charset="0"/>
                          </a:rPr>
                        </m:ctrlPr>
                      </m:sSubPr>
                      <m:e>
                        <m:r>
                          <a:rPr lang="en-IN" b="0" i="1" smtClean="0">
                            <a:latin typeface="Cambria Math" panose="02040503050406030204" pitchFamily="18" charset="0"/>
                          </a:rPr>
                          <m:t> </m:t>
                        </m:r>
                        <m:r>
                          <a:rPr lang="pt-BR" i="1">
                            <a:latin typeface="Cambria Math" panose="02040503050406030204" pitchFamily="18" charset="0"/>
                          </a:rPr>
                          <m:t>𝐱</m:t>
                        </m:r>
                      </m:e>
                      <m:sub>
                        <m:r>
                          <a:rPr lang="pt-BR" b="0" i="1">
                            <a:latin typeface="Cambria Math" panose="02040503050406030204" pitchFamily="18" charset="0"/>
                          </a:rPr>
                          <m:t>𝑛</m:t>
                        </m:r>
                      </m:sub>
                    </m:sSub>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204020104020204" pitchFamily="34" charset="0"/>
                  </a:rPr>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 </m:t>
                        </m:r>
                        <m:r>
                          <a:rPr lang="en-IN" b="0" i="1" smtClean="0">
                            <a:latin typeface="Cambria Math" panose="02040503050406030204" pitchFamily="18" charset="0"/>
                          </a:rPr>
                          <m:t>𝑦</m:t>
                        </m:r>
                      </m:e>
                      <m:sub>
                        <m:r>
                          <a:rPr lang="pt-BR" b="0" i="1">
                            <a:latin typeface="Cambria Math" panose="02040503050406030204" pitchFamily="18" charset="0"/>
                          </a:rPr>
                          <m:t>𝑛</m:t>
                        </m:r>
                      </m:sub>
                    </m:sSub>
                    <m:r>
                      <a:rPr lang="en-IN" b="0" i="1" smtClean="0">
                        <a:latin typeface="Cambria Math" panose="02040503050406030204" pitchFamily="18" charset="0"/>
                      </a:rPr>
                      <m:t> </m:t>
                    </m:r>
                    <m:r>
                      <a:rPr lang="en-GB" i="1" dirty="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{−1,+1}</m:t>
                    </m:r>
                  </m:oMath>
                </a14:m>
                <a:r>
                  <a:rPr lang="en-GB" dirty="0">
                    <a:latin typeface="Abadi Extra Light" panose="020B0204020104020204" pitchFamily="34" charset="0"/>
                  </a:rPr>
                  <a:t> </a:t>
                </a:r>
              </a:p>
              <a:p>
                <a:pPr lvl="1">
                  <a:buFont typeface="Wingdings" panose="05000000000000000000" pitchFamily="2" charset="2"/>
                  <a:buChar char="§"/>
                </a:pPr>
                <a:r>
                  <a:rPr lang="en-IN" b="0" dirty="0">
                    <a:latin typeface="Abadi Extra Light" panose="020B0204020104020204" pitchFamily="34" charset="0"/>
                  </a:rPr>
                  <a:t>Assume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 from positive class,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examples from negative class</a:t>
                </a:r>
              </a:p>
              <a:p>
                <a:pPr lvl="1">
                  <a:buFont typeface="Wingdings" panose="05000000000000000000" pitchFamily="2" charset="2"/>
                  <a:buChar char="§"/>
                </a:pPr>
                <a:r>
                  <a:rPr lang="en-GB" dirty="0">
                    <a:latin typeface="Abadi Extra Light" panose="020B0204020104020204" pitchFamily="34" charset="0"/>
                  </a:rPr>
                  <a:t>Assume green is positive and red is negative</a:t>
                </a: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3" name="Star: 5 Points 2">
            <a:extLst>
              <a:ext uri="{FF2B5EF4-FFF2-40B4-BE49-F238E27FC236}">
                <a16:creationId xmlns:a16="http://schemas.microsoft.com/office/drawing/2014/main" id="{16661A94-83CC-4D43-B547-A721293DD2C8}"/>
              </a:ext>
            </a:extLst>
          </p:cNvPr>
          <p:cNvSpPr/>
          <p:nvPr/>
        </p:nvSpPr>
        <p:spPr>
          <a:xfrm>
            <a:off x="3560896" y="33299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E6F4BAA2-7249-48A4-8D48-861AC6A63B51}"/>
              </a:ext>
            </a:extLst>
          </p:cNvPr>
          <p:cNvSpPr/>
          <p:nvPr/>
        </p:nvSpPr>
        <p:spPr>
          <a:xfrm>
            <a:off x="4236062" y="32598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tar: 5 Points 19">
            <a:extLst>
              <a:ext uri="{FF2B5EF4-FFF2-40B4-BE49-F238E27FC236}">
                <a16:creationId xmlns:a16="http://schemas.microsoft.com/office/drawing/2014/main" id="{0157D6F5-3A67-4984-AF4F-F1350C02AB3F}"/>
              </a:ext>
            </a:extLst>
          </p:cNvPr>
          <p:cNvSpPr/>
          <p:nvPr/>
        </p:nvSpPr>
        <p:spPr>
          <a:xfrm>
            <a:off x="2905125" y="42348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A3625DEA-EAE0-4FA9-958F-53406C6FA076}"/>
              </a:ext>
            </a:extLst>
          </p:cNvPr>
          <p:cNvSpPr/>
          <p:nvPr/>
        </p:nvSpPr>
        <p:spPr>
          <a:xfrm>
            <a:off x="4586651" y="45777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5D3EC759-FE01-4440-AAA7-AD68D1346791}"/>
              </a:ext>
            </a:extLst>
          </p:cNvPr>
          <p:cNvSpPr/>
          <p:nvPr/>
        </p:nvSpPr>
        <p:spPr>
          <a:xfrm>
            <a:off x="4977176" y="34823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E154AD0A-03F4-4AEE-A7A7-C016CF3817E2}"/>
              </a:ext>
            </a:extLst>
          </p:cNvPr>
          <p:cNvSpPr/>
          <p:nvPr/>
        </p:nvSpPr>
        <p:spPr>
          <a:xfrm>
            <a:off x="3215051" y="4812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A8355CEC-9911-41AE-9690-DB353C3F151D}"/>
              </a:ext>
            </a:extLst>
          </p:cNvPr>
          <p:cNvSpPr/>
          <p:nvPr/>
        </p:nvSpPr>
        <p:spPr>
          <a:xfrm>
            <a:off x="4843826" y="401262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6C6EDA2E-1981-43C8-9A6F-ECD636031C1A}"/>
              </a:ext>
            </a:extLst>
          </p:cNvPr>
          <p:cNvSpPr/>
          <p:nvPr/>
        </p:nvSpPr>
        <p:spPr>
          <a:xfrm>
            <a:off x="4500926" y="379013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017E1B27-973E-498A-9B45-07D7E20E9873}"/>
              </a:ext>
            </a:extLst>
          </p:cNvPr>
          <p:cNvSpPr/>
          <p:nvPr/>
        </p:nvSpPr>
        <p:spPr>
          <a:xfrm>
            <a:off x="3053126" y="37456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EB17A92E-FC62-4A28-A64E-28A1DCC04709}"/>
              </a:ext>
            </a:extLst>
          </p:cNvPr>
          <p:cNvSpPr/>
          <p:nvPr/>
        </p:nvSpPr>
        <p:spPr>
          <a:xfrm>
            <a:off x="3912212" y="49362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A9C626A0-8356-41EE-AB8F-BD4001A92703}"/>
              </a:ext>
            </a:extLst>
          </p:cNvPr>
          <p:cNvSpPr/>
          <p:nvPr/>
        </p:nvSpPr>
        <p:spPr>
          <a:xfrm>
            <a:off x="3424588" y="38763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596EE2DF-7FB9-4380-AB54-A2CFB6C4A710}"/>
              </a:ext>
            </a:extLst>
          </p:cNvPr>
          <p:cNvSpPr/>
          <p:nvPr/>
        </p:nvSpPr>
        <p:spPr>
          <a:xfrm>
            <a:off x="4198326" y="464425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A0E490A-48CC-4A15-A04D-32ED365E74E0}"/>
              </a:ext>
            </a:extLst>
          </p:cNvPr>
          <p:cNvSpPr/>
          <p:nvPr/>
        </p:nvSpPr>
        <p:spPr>
          <a:xfrm>
            <a:off x="7315911" y="3434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57C45B1C-097E-4EA7-9B57-BDC42C7EF3B6}"/>
              </a:ext>
            </a:extLst>
          </p:cNvPr>
          <p:cNvSpPr/>
          <p:nvPr/>
        </p:nvSpPr>
        <p:spPr>
          <a:xfrm>
            <a:off x="7844951" y="35866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Star: 5 Points 30">
            <a:extLst>
              <a:ext uri="{FF2B5EF4-FFF2-40B4-BE49-F238E27FC236}">
                <a16:creationId xmlns:a16="http://schemas.microsoft.com/office/drawing/2014/main" id="{9CAA1BD6-7513-49D8-B8F8-56EC52DC6B1B}"/>
              </a:ext>
            </a:extLst>
          </p:cNvPr>
          <p:cNvSpPr/>
          <p:nvPr/>
        </p:nvSpPr>
        <p:spPr>
          <a:xfrm>
            <a:off x="6699005" y="3815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2B4249F-5A68-4631-A7C9-61D2148C060F}"/>
              </a:ext>
            </a:extLst>
          </p:cNvPr>
          <p:cNvSpPr/>
          <p:nvPr/>
        </p:nvSpPr>
        <p:spPr>
          <a:xfrm>
            <a:off x="8439098" y="467297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B4A9D564-5ABF-4C54-8C0B-6705C509ABF0}"/>
              </a:ext>
            </a:extLst>
          </p:cNvPr>
          <p:cNvSpPr/>
          <p:nvPr/>
        </p:nvSpPr>
        <p:spPr>
          <a:xfrm>
            <a:off x="8436916" y="361214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710BF30F-8031-40C1-B555-A06450149FE6}"/>
              </a:ext>
            </a:extLst>
          </p:cNvPr>
          <p:cNvSpPr/>
          <p:nvPr/>
        </p:nvSpPr>
        <p:spPr>
          <a:xfrm>
            <a:off x="7123939" y="44982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AFFADE1B-0ED7-428A-8427-033FC6801335}"/>
              </a:ext>
            </a:extLst>
          </p:cNvPr>
          <p:cNvSpPr/>
          <p:nvPr/>
        </p:nvSpPr>
        <p:spPr>
          <a:xfrm>
            <a:off x="8732172" y="414710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2EDAA31-D6A1-4C4D-82BF-89C8D4BF213E}"/>
              </a:ext>
            </a:extLst>
          </p:cNvPr>
          <p:cNvSpPr/>
          <p:nvPr/>
        </p:nvSpPr>
        <p:spPr>
          <a:xfrm>
            <a:off x="8109776" y="423482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C4D3B56B-6D04-4E46-A9E2-1503CED9FFDE}"/>
              </a:ext>
            </a:extLst>
          </p:cNvPr>
          <p:cNvSpPr/>
          <p:nvPr/>
        </p:nvSpPr>
        <p:spPr>
          <a:xfrm>
            <a:off x="7131991" y="382837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76C111E2-7750-4B30-B19D-4812690F9CD8}"/>
              </a:ext>
            </a:extLst>
          </p:cNvPr>
          <p:cNvSpPr/>
          <p:nvPr/>
        </p:nvSpPr>
        <p:spPr>
          <a:xfrm>
            <a:off x="7219552" y="506046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E76E4485-E37B-447F-AD04-733B4774B237}"/>
              </a:ext>
            </a:extLst>
          </p:cNvPr>
          <p:cNvSpPr/>
          <p:nvPr/>
        </p:nvSpPr>
        <p:spPr>
          <a:xfrm>
            <a:off x="6675900" y="45076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4FD7CC3F-C813-4D49-8CEE-F5CA71FA93E0}"/>
              </a:ext>
            </a:extLst>
          </p:cNvPr>
          <p:cNvSpPr/>
          <p:nvPr/>
        </p:nvSpPr>
        <p:spPr>
          <a:xfrm>
            <a:off x="7893991" y="492360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6727821D-AE03-45E9-8614-52A7B62A18B0}"/>
              </a:ext>
            </a:extLst>
          </p:cNvPr>
          <p:cNvSpPr/>
          <p:nvPr/>
        </p:nvSpPr>
        <p:spPr>
          <a:xfrm>
            <a:off x="8055916" y="321536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2DE113-30CC-460D-8047-5A0E04F069D2}"/>
                  </a:ext>
                </a:extLst>
              </p:cNvPr>
              <p:cNvSpPr txBox="1"/>
              <p:nvPr/>
            </p:nvSpPr>
            <p:spPr>
              <a:xfrm>
                <a:off x="3813702" y="3665363"/>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 name="TextBox 4">
                <a:extLst>
                  <a:ext uri="{FF2B5EF4-FFF2-40B4-BE49-F238E27FC236}">
                    <a16:creationId xmlns:a16="http://schemas.microsoft.com/office/drawing/2014/main" id="{272DE113-30CC-460D-8047-5A0E04F069D2}"/>
                  </a:ext>
                </a:extLst>
              </p:cNvPr>
              <p:cNvSpPr txBox="1">
                <a:spLocks noRot="1" noChangeAspect="1" noMove="1" noResize="1" noEditPoints="1" noAdjustHandles="1" noChangeArrowheads="1" noChangeShapeType="1" noTextEdit="1"/>
              </p:cNvSpPr>
              <p:nvPr/>
            </p:nvSpPr>
            <p:spPr>
              <a:xfrm>
                <a:off x="3813702" y="3665363"/>
                <a:ext cx="552459"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2D43AE5-9EBC-4319-AE50-968A84D3576A}"/>
                  </a:ext>
                </a:extLst>
              </p:cNvPr>
              <p:cNvSpPr txBox="1"/>
              <p:nvPr/>
            </p:nvSpPr>
            <p:spPr>
              <a:xfrm>
                <a:off x="7503457" y="3777572"/>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1" name="TextBox 50">
                <a:extLst>
                  <a:ext uri="{FF2B5EF4-FFF2-40B4-BE49-F238E27FC236}">
                    <a16:creationId xmlns:a16="http://schemas.microsoft.com/office/drawing/2014/main" id="{22D43AE5-9EBC-4319-AE50-968A84D3576A}"/>
                  </a:ext>
                </a:extLst>
              </p:cNvPr>
              <p:cNvSpPr txBox="1">
                <a:spLocks noRot="1" noChangeAspect="1" noMove="1" noResize="1" noEditPoints="1" noAdjustHandles="1" noChangeArrowheads="1" noChangeShapeType="1" noTextEdit="1"/>
              </p:cNvSpPr>
              <p:nvPr/>
            </p:nvSpPr>
            <p:spPr>
              <a:xfrm>
                <a:off x="7503457" y="3777572"/>
                <a:ext cx="552459" cy="492443"/>
              </a:xfrm>
              <a:prstGeom prst="rect">
                <a:avLst/>
              </a:prstGeom>
              <a:blipFill>
                <a:blip r:embed="rId5"/>
                <a:stretch>
                  <a:fillRect/>
                </a:stretch>
              </a:blipFill>
            </p:spPr>
            <p:txBody>
              <a:bodyPr/>
              <a:lstStyle/>
              <a:p>
                <a:r>
                  <a:rPr lang="en-IN">
                    <a:noFill/>
                  </a:rPr>
                  <a:t> </a:t>
                </a:r>
              </a:p>
            </p:txBody>
          </p:sp>
        </mc:Fallback>
      </mc:AlternateContent>
      <p:sp>
        <p:nvSpPr>
          <p:cNvPr id="52" name="Star: 5 Points 51">
            <a:extLst>
              <a:ext uri="{FF2B5EF4-FFF2-40B4-BE49-F238E27FC236}">
                <a16:creationId xmlns:a16="http://schemas.microsoft.com/office/drawing/2014/main" id="{A805B741-C327-40C7-B867-AF8A82B88E5D}"/>
              </a:ext>
            </a:extLst>
          </p:cNvPr>
          <p:cNvSpPr/>
          <p:nvPr/>
        </p:nvSpPr>
        <p:spPr>
          <a:xfrm>
            <a:off x="7676006" y="4272924"/>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EA4C04C6-0051-4E64-9B86-49B50BCC02F4}"/>
              </a:ext>
            </a:extLst>
          </p:cNvPr>
          <p:cNvSpPr/>
          <p:nvPr/>
        </p:nvSpPr>
        <p:spPr>
          <a:xfrm>
            <a:off x="3935346" y="4147103"/>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D32EC0D9-34ED-464A-86D8-B6E79417A108}"/>
              </a:ext>
            </a:extLst>
          </p:cNvPr>
          <p:cNvSpPr/>
          <p:nvPr/>
        </p:nvSpPr>
        <p:spPr>
          <a:xfrm>
            <a:off x="5023444" y="5566823"/>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AF44EF25-F5B8-42B4-B4AE-F4BD7DEF7DE5}"/>
              </a:ext>
            </a:extLst>
          </p:cNvPr>
          <p:cNvCxnSpPr>
            <a:cxnSpLocks/>
          </p:cNvCxnSpPr>
          <p:nvPr/>
        </p:nvCxnSpPr>
        <p:spPr>
          <a:xfrm flipH="1" flipV="1">
            <a:off x="4097272" y="4355234"/>
            <a:ext cx="1088097" cy="13526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D3022E-381C-4CB8-AE95-D26A0AE1E185}"/>
              </a:ext>
            </a:extLst>
          </p:cNvPr>
          <p:cNvCxnSpPr>
            <a:cxnSpLocks/>
          </p:cNvCxnSpPr>
          <p:nvPr/>
        </p:nvCxnSpPr>
        <p:spPr>
          <a:xfrm flipV="1">
            <a:off x="5162235" y="4425324"/>
            <a:ext cx="2682716" cy="12825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Star: 5 Points 55">
            <a:extLst>
              <a:ext uri="{FF2B5EF4-FFF2-40B4-BE49-F238E27FC236}">
                <a16:creationId xmlns:a16="http://schemas.microsoft.com/office/drawing/2014/main" id="{BB24AB21-9A0A-471F-BE72-BF4B68C8D2AE}"/>
              </a:ext>
            </a:extLst>
          </p:cNvPr>
          <p:cNvSpPr/>
          <p:nvPr/>
        </p:nvSpPr>
        <p:spPr>
          <a:xfrm>
            <a:off x="5018028" y="55668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09D9603D-C51B-439A-89E9-F947525BB1DD}"/>
              </a:ext>
            </a:extLst>
          </p:cNvPr>
          <p:cNvSpPr/>
          <p:nvPr/>
        </p:nvSpPr>
        <p:spPr>
          <a:xfrm>
            <a:off x="6575143" y="5496594"/>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Star: 5 Points 57">
            <a:extLst>
              <a:ext uri="{FF2B5EF4-FFF2-40B4-BE49-F238E27FC236}">
                <a16:creationId xmlns:a16="http://schemas.microsoft.com/office/drawing/2014/main" id="{6360B1EA-447A-4A2B-851B-99587FC7A911}"/>
              </a:ext>
            </a:extLst>
          </p:cNvPr>
          <p:cNvSpPr/>
          <p:nvPr/>
        </p:nvSpPr>
        <p:spPr>
          <a:xfrm>
            <a:off x="6575143" y="54930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DC757AC3-9EED-417E-BD9C-34CAE596BC64}"/>
              </a:ext>
            </a:extLst>
          </p:cNvPr>
          <p:cNvCxnSpPr>
            <a:cxnSpLocks/>
          </p:cNvCxnSpPr>
          <p:nvPr/>
        </p:nvCxnSpPr>
        <p:spPr>
          <a:xfrm flipV="1">
            <a:off x="6743700" y="4447390"/>
            <a:ext cx="1106667" cy="119515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5EA867-0DB6-4A75-805C-B86AC9C0544B}"/>
              </a:ext>
            </a:extLst>
          </p:cNvPr>
          <p:cNvCxnSpPr>
            <a:cxnSpLocks/>
          </p:cNvCxnSpPr>
          <p:nvPr/>
        </p:nvCxnSpPr>
        <p:spPr>
          <a:xfrm flipH="1" flipV="1">
            <a:off x="4098479" y="4366534"/>
            <a:ext cx="2627115" cy="127601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FE0DA3-FEE6-4FF2-8746-0DDA9A785E84}"/>
              </a:ext>
            </a:extLst>
          </p:cNvPr>
          <p:cNvSpPr txBox="1"/>
          <p:nvPr/>
        </p:nvSpPr>
        <p:spPr>
          <a:xfrm>
            <a:off x="4522176" y="5816782"/>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sp>
        <p:nvSpPr>
          <p:cNvPr id="65" name="TextBox 64">
            <a:extLst>
              <a:ext uri="{FF2B5EF4-FFF2-40B4-BE49-F238E27FC236}">
                <a16:creationId xmlns:a16="http://schemas.microsoft.com/office/drawing/2014/main" id="{F9BA5917-537B-4717-9480-39CB3C4A14E8}"/>
              </a:ext>
            </a:extLst>
          </p:cNvPr>
          <p:cNvSpPr txBox="1"/>
          <p:nvPr/>
        </p:nvSpPr>
        <p:spPr>
          <a:xfrm>
            <a:off x="6102368" y="5766713"/>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pic>
        <p:nvPicPr>
          <p:cNvPr id="66" name="Picture 65">
            <a:extLst>
              <a:ext uri="{FF2B5EF4-FFF2-40B4-BE49-F238E27FC236}">
                <a16:creationId xmlns:a16="http://schemas.microsoft.com/office/drawing/2014/main" id="{492C21C7-4153-4A4C-BB1E-8152C4D8DFD3}"/>
              </a:ext>
            </a:extLst>
          </p:cNvPr>
          <p:cNvPicPr>
            <a:picLocks noChangeAspect="1"/>
          </p:cNvPicPr>
          <p:nvPr/>
        </p:nvPicPr>
        <p:blipFill>
          <a:blip r:embed="rId6"/>
          <a:stretch>
            <a:fillRect/>
          </a:stretch>
        </p:blipFill>
        <p:spPr>
          <a:xfrm>
            <a:off x="117207" y="5722946"/>
            <a:ext cx="1010687" cy="965223"/>
          </a:xfrm>
          <a:prstGeom prst="rect">
            <a:avLst/>
          </a:prstGeom>
        </p:spPr>
      </p:pic>
      <p:sp>
        <p:nvSpPr>
          <p:cNvPr id="67" name="Speech Bubble: Rectangle 66">
            <a:extLst>
              <a:ext uri="{FF2B5EF4-FFF2-40B4-BE49-F238E27FC236}">
                <a16:creationId xmlns:a16="http://schemas.microsoft.com/office/drawing/2014/main" id="{7B5D74AD-488E-4A83-B19D-DF0B0EDC98AB}"/>
              </a:ext>
            </a:extLst>
          </p:cNvPr>
          <p:cNvSpPr/>
          <p:nvPr/>
        </p:nvSpPr>
        <p:spPr>
          <a:xfrm>
            <a:off x="1130602" y="5369641"/>
            <a:ext cx="3105824" cy="112382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straightforwardly generalizes to more than 2 classes as well (multi-class classification) – K prototypes for K classes</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DD9FEEE-C473-41FA-8191-A7221CCB982E}"/>
                  </a:ext>
                </a:extLst>
              </p:cNvPr>
              <p:cNvSpPr txBox="1"/>
              <p:nvPr/>
            </p:nvSpPr>
            <p:spPr>
              <a:xfrm>
                <a:off x="283281" y="3449801"/>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63" name="TextBox 62">
                <a:extLst>
                  <a:ext uri="{FF2B5EF4-FFF2-40B4-BE49-F238E27FC236}">
                    <a16:creationId xmlns:a16="http://schemas.microsoft.com/office/drawing/2014/main" id="{EDD9FEEE-C473-41FA-8191-A7221CCB982E}"/>
                  </a:ext>
                </a:extLst>
              </p:cNvPr>
              <p:cNvSpPr txBox="1">
                <a:spLocks noRot="1" noChangeAspect="1" noMove="1" noResize="1" noEditPoints="1" noAdjustHandles="1" noChangeArrowheads="1" noChangeShapeType="1" noTextEdit="1"/>
              </p:cNvSpPr>
              <p:nvPr/>
            </p:nvSpPr>
            <p:spPr>
              <a:xfrm>
                <a:off x="283281" y="3449801"/>
                <a:ext cx="2077620" cy="7850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8132704-EC52-434D-B72E-46CDDE2742FF}"/>
                  </a:ext>
                </a:extLst>
              </p:cNvPr>
              <p:cNvSpPr txBox="1"/>
              <p:nvPr/>
            </p:nvSpPr>
            <p:spPr>
              <a:xfrm>
                <a:off x="9533157" y="3372028"/>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70" name="TextBox 69">
                <a:extLst>
                  <a:ext uri="{FF2B5EF4-FFF2-40B4-BE49-F238E27FC236}">
                    <a16:creationId xmlns:a16="http://schemas.microsoft.com/office/drawing/2014/main" id="{F8132704-EC52-434D-B72E-46CDDE2742FF}"/>
                  </a:ext>
                </a:extLst>
              </p:cNvPr>
              <p:cNvSpPr txBox="1">
                <a:spLocks noRot="1" noChangeAspect="1" noMove="1" noResize="1" noEditPoints="1" noAdjustHandles="1" noChangeArrowheads="1" noChangeShapeType="1" noTextEdit="1"/>
              </p:cNvSpPr>
              <p:nvPr/>
            </p:nvSpPr>
            <p:spPr>
              <a:xfrm>
                <a:off x="9533157" y="3372028"/>
                <a:ext cx="2077620" cy="785023"/>
              </a:xfrm>
              <a:prstGeom prst="rect">
                <a:avLst/>
              </a:prstGeom>
              <a:blipFill>
                <a:blip r:embed="rId8"/>
                <a:stretch>
                  <a:fillRect/>
                </a:stretch>
              </a:blipFill>
            </p:spPr>
            <p:txBody>
              <a:bodyPr/>
              <a:lstStyle/>
              <a:p>
                <a:r>
                  <a:rPr lang="en-IN">
                    <a:noFill/>
                  </a:rPr>
                  <a:t> </a:t>
                </a:r>
              </a:p>
            </p:txBody>
          </p:sp>
        </mc:Fallback>
      </mc:AlternateContent>
      <p:pic>
        <p:nvPicPr>
          <p:cNvPr id="71" name="Picture 70">
            <a:extLst>
              <a:ext uri="{FF2B5EF4-FFF2-40B4-BE49-F238E27FC236}">
                <a16:creationId xmlns:a16="http://schemas.microsoft.com/office/drawing/2014/main" id="{124366FF-7C1E-4BD0-B8BC-4C33EE78D413}"/>
              </a:ext>
            </a:extLst>
          </p:cNvPr>
          <p:cNvPicPr>
            <a:picLocks noChangeAspect="1"/>
          </p:cNvPicPr>
          <p:nvPr/>
        </p:nvPicPr>
        <p:blipFill>
          <a:blip r:embed="rId6"/>
          <a:stretch>
            <a:fillRect/>
          </a:stretch>
        </p:blipFill>
        <p:spPr>
          <a:xfrm>
            <a:off x="10952538" y="5241059"/>
            <a:ext cx="1010687" cy="965223"/>
          </a:xfrm>
          <a:prstGeom prst="rect">
            <a:avLst/>
          </a:prstGeom>
        </p:spPr>
      </p:pic>
      <mc:AlternateContent xmlns:mc="http://schemas.openxmlformats.org/markup-compatibility/2006" xmlns:a14="http://schemas.microsoft.com/office/drawing/2010/main">
        <mc:Choice Requires="a14">
          <p:sp>
            <p:nvSpPr>
              <p:cNvPr id="72" name="Speech Bubble: Rectangle 71">
                <a:extLst>
                  <a:ext uri="{FF2B5EF4-FFF2-40B4-BE49-F238E27FC236}">
                    <a16:creationId xmlns:a16="http://schemas.microsoft.com/office/drawing/2014/main" id="{99C26967-831E-4946-9901-F6B1B37F855F}"/>
                  </a:ext>
                </a:extLst>
              </p:cNvPr>
              <p:cNvSpPr/>
              <p:nvPr/>
            </p:nvSpPr>
            <p:spPr>
              <a:xfrm>
                <a:off x="8485010" y="5330206"/>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For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the prototype vectors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1"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here) define the “model”</a:t>
                </a:r>
              </a:p>
            </p:txBody>
          </p:sp>
        </mc:Choice>
        <mc:Fallback xmlns="">
          <p:sp>
            <p:nvSpPr>
              <p:cNvPr id="72" name="Speech Bubble: Rectangle 71">
                <a:extLst>
                  <a:ext uri="{FF2B5EF4-FFF2-40B4-BE49-F238E27FC236}">
                    <a16:creationId xmlns:a16="http://schemas.microsoft.com/office/drawing/2014/main" id="{99C26967-831E-4946-9901-F6B1B37F855F}"/>
                  </a:ext>
                </a:extLst>
              </p:cNvPr>
              <p:cNvSpPr>
                <a:spLocks noRot="1" noChangeAspect="1" noMove="1" noResize="1" noEditPoints="1" noAdjustHandles="1" noChangeArrowheads="1" noChangeShapeType="1" noTextEdit="1"/>
              </p:cNvSpPr>
              <p:nvPr/>
            </p:nvSpPr>
            <p:spPr>
              <a:xfrm>
                <a:off x="8485010" y="5330206"/>
                <a:ext cx="2426949" cy="738929"/>
              </a:xfrm>
              <a:prstGeom prst="wedgeRectCallout">
                <a:avLst>
                  <a:gd name="adj1" fmla="val 65253"/>
                  <a:gd name="adj2" fmla="val -3958"/>
                </a:avLst>
              </a:prstGeom>
              <a:blipFill>
                <a:blip r:embed="rId9"/>
                <a:stretch>
                  <a:fillRect l="-1071" t="-7200" b="-1360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38194750"/>
      </p:ext>
    </p:extLst>
  </p:cSld>
  <p:clrMapOvr>
    <a:masterClrMapping/>
  </p:clrMapOvr>
  <mc:AlternateContent xmlns:mc="http://schemas.openxmlformats.org/markup-compatibility/2006" xmlns:p14="http://schemas.microsoft.com/office/powerpoint/2010/main">
    <mc:Choice Requires="p14">
      <p:transition spd="slow" p14:dur="2000" advTm="200169"/>
    </mc:Choice>
    <mc:Fallback xmlns="">
      <p:transition spd="slow" advTm="200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down)">
                                      <p:cBhvr>
                                        <p:cTn id="48" dur="500"/>
                                        <p:tgtEl>
                                          <p:spTgt spid="3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500"/>
                                        <p:tgtEl>
                                          <p:spTgt spid="2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down)">
                                      <p:cBhvr>
                                        <p:cTn id="83" dur="500"/>
                                        <p:tgtEl>
                                          <p:spTgt spid="3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down)">
                                      <p:cBhvr>
                                        <p:cTn id="89" dur="500"/>
                                        <p:tgtEl>
                                          <p:spTgt spid="4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down)">
                                      <p:cBhvr>
                                        <p:cTn id="92" dur="500"/>
                                        <p:tgtEl>
                                          <p:spTgt spid="47"/>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down)">
                                      <p:cBhvr>
                                        <p:cTn id="95" dur="500"/>
                                        <p:tgtEl>
                                          <p:spTgt spid="4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down)">
                                      <p:cBhvr>
                                        <p:cTn id="98" dur="500"/>
                                        <p:tgtEl>
                                          <p:spTgt spid="4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down)">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down)">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wipe(down)">
                                      <p:cBhvr>
                                        <p:cTn id="111" dur="500"/>
                                        <p:tgtEl>
                                          <p:spTgt spid="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down)">
                                      <p:cBhvr>
                                        <p:cTn id="116" dur="500"/>
                                        <p:tgtEl>
                                          <p:spTgt spid="6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down)">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down)">
                                      <p:cBhvr>
                                        <p:cTn id="131" dur="500"/>
                                        <p:tgtEl>
                                          <p:spTgt spid="7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wipe(down)">
                                      <p:cBhvr>
                                        <p:cTn id="139" dur="500"/>
                                        <p:tgtEl>
                                          <p:spTgt spid="7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down)">
                                      <p:cBhvr>
                                        <p:cTn id="144" dur="500"/>
                                        <p:tgtEl>
                                          <p:spTgt spid="54"/>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wipe(down)">
                                      <p:cBhvr>
                                        <p:cTn id="147" dur="500"/>
                                        <p:tgtEl>
                                          <p:spTgt spid="6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wipe(down)">
                                      <p:cBhvr>
                                        <p:cTn id="152" dur="500"/>
                                        <p:tgtEl>
                                          <p:spTgt spid="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down)">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54"/>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55"/>
                                        </p:tgtEl>
                                        <p:attrNameLst>
                                          <p:attrName>style.visibility</p:attrName>
                                        </p:attrNameLst>
                                      </p:cBhvr>
                                      <p:to>
                                        <p:strVal val="hidden"/>
                                      </p:to>
                                    </p:set>
                                  </p:childTnLst>
                                </p:cTn>
                              </p:par>
                              <p:par>
                                <p:cTn id="166" presetID="22" presetClass="entr" presetSubtype="4" fill="hold" grpId="0" nodeType="withEffect">
                                  <p:stCondLst>
                                    <p:cond delay="0"/>
                                  </p:stCondLst>
                                  <p:childTnLst>
                                    <p:set>
                                      <p:cBhvr>
                                        <p:cTn id="167" dur="1" fill="hold">
                                          <p:stCondLst>
                                            <p:cond delay="0"/>
                                          </p:stCondLst>
                                        </p:cTn>
                                        <p:tgtEl>
                                          <p:spTgt spid="56"/>
                                        </p:tgtEl>
                                        <p:attrNameLst>
                                          <p:attrName>style.visibility</p:attrName>
                                        </p:attrNameLst>
                                      </p:cBhvr>
                                      <p:to>
                                        <p:strVal val="visible"/>
                                      </p:to>
                                    </p:set>
                                    <p:animEffect transition="in" filter="wipe(down)">
                                      <p:cBhvr>
                                        <p:cTn id="168" dur="500"/>
                                        <p:tgtEl>
                                          <p:spTgt spid="5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wipe(down)">
                                      <p:cBhvr>
                                        <p:cTn id="173" dur="500"/>
                                        <p:tgtEl>
                                          <p:spTgt spid="57"/>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5"/>
                                        </p:tgtEl>
                                        <p:attrNameLst>
                                          <p:attrName>style.visibility</p:attrName>
                                        </p:attrNameLst>
                                      </p:cBhvr>
                                      <p:to>
                                        <p:strVal val="visible"/>
                                      </p:to>
                                    </p:set>
                                    <p:animEffect transition="in" filter="wipe(down)">
                                      <p:cBhvr>
                                        <p:cTn id="176" dur="500"/>
                                        <p:tgtEl>
                                          <p:spTgt spid="65"/>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60"/>
                                        </p:tgtEl>
                                        <p:attrNameLst>
                                          <p:attrName>style.visibility</p:attrName>
                                        </p:attrNameLst>
                                      </p:cBhvr>
                                      <p:to>
                                        <p:strVal val="visible"/>
                                      </p:to>
                                    </p:set>
                                    <p:animEffect transition="in" filter="wipe(down)">
                                      <p:cBhvr>
                                        <p:cTn id="181" dur="500"/>
                                        <p:tgtEl>
                                          <p:spTgt spid="6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59"/>
                                        </p:tgtEl>
                                        <p:attrNameLst>
                                          <p:attrName>style.visibility</p:attrName>
                                        </p:attrNameLst>
                                      </p:cBhvr>
                                      <p:to>
                                        <p:strVal val="visible"/>
                                      </p:to>
                                    </p:set>
                                    <p:animEffect transition="in" filter="wipe(down)">
                                      <p:cBhvr>
                                        <p:cTn id="186" dur="500"/>
                                        <p:tgtEl>
                                          <p:spTgt spid="59"/>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7"/>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5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59"/>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60"/>
                                        </p:tgtEl>
                                        <p:attrNameLst>
                                          <p:attrName>style.visibility</p:attrName>
                                        </p:attrNameLst>
                                      </p:cBhvr>
                                      <p:to>
                                        <p:strVal val="hidden"/>
                                      </p:to>
                                    </p:set>
                                  </p:childTnLst>
                                </p:cTn>
                              </p:par>
                              <p:par>
                                <p:cTn id="197" presetID="22" presetClass="entr" presetSubtype="4" fill="hold" grpId="0"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wipe(down)">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66"/>
                                        </p:tgtEl>
                                        <p:attrNameLst>
                                          <p:attrName>style.visibility</p:attrName>
                                        </p:attrNameLst>
                                      </p:cBhvr>
                                      <p:to>
                                        <p:strVal val="visible"/>
                                      </p:to>
                                    </p:set>
                                    <p:animEffect transition="in" filter="wipe(down)">
                                      <p:cBhvr>
                                        <p:cTn id="204" dur="500"/>
                                        <p:tgtEl>
                                          <p:spTgt spid="66"/>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67"/>
                                        </p:tgtEl>
                                        <p:attrNameLst>
                                          <p:attrName>style.visibility</p:attrName>
                                        </p:attrNameLst>
                                      </p:cBhvr>
                                      <p:to>
                                        <p:strVal val="visible"/>
                                      </p:to>
                                    </p:set>
                                    <p:animEffect transition="in" filter="wipe(down)">
                                      <p:cBhvr>
                                        <p:cTn id="20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P spid="18" grpId="0" animBg="1"/>
      <p:bldP spid="20" grpId="0" animBg="1"/>
      <p:bldP spid="21" grpId="0" animBg="1"/>
      <p:bldP spid="22" grpId="0" animBg="1"/>
      <p:bldP spid="23" grpId="0" animBg="1"/>
      <p:bldP spid="30" grpId="0" animBg="1"/>
      <p:bldP spid="36"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45" grpId="0" animBg="1"/>
      <p:bldP spid="46" grpId="0" animBg="1"/>
      <p:bldP spid="47" grpId="0" animBg="1"/>
      <p:bldP spid="48" grpId="0" animBg="1"/>
      <p:bldP spid="49" grpId="0" animBg="1"/>
      <p:bldP spid="50" grpId="0" animBg="1"/>
      <p:bldP spid="5" grpId="0"/>
      <p:bldP spid="51" grpId="0"/>
      <p:bldP spid="52" grpId="0" animBg="1"/>
      <p:bldP spid="53" grpId="0" animBg="1"/>
      <p:bldP spid="54" grpId="0" animBg="1"/>
      <p:bldP spid="54" grpId="1" animBg="1"/>
      <p:bldP spid="56" grpId="0" animBg="1"/>
      <p:bldP spid="57" grpId="0" animBg="1"/>
      <p:bldP spid="57" grpId="1" animBg="1"/>
      <p:bldP spid="58" grpId="0" animBg="1"/>
      <p:bldP spid="61" grpId="0"/>
      <p:bldP spid="65" grpId="0"/>
      <p:bldP spid="67" grpId="0" animBg="1"/>
      <p:bldP spid="63" grpId="0"/>
      <p:bldP spid="70" grpId="0"/>
      <p:bldP spid="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What does the prediction rule for </a:t>
            </a:r>
            <a:r>
              <a:rPr lang="en-GB" dirty="0" err="1">
                <a:latin typeface="Abadi Extra Light" panose="020B0204020104020204" pitchFamily="34" charset="0"/>
              </a:rPr>
              <a:t>LwP</a:t>
            </a:r>
            <a:r>
              <a:rPr lang="en-GB" dirty="0">
                <a:latin typeface="Abadi Extra Light" panose="020B0204020104020204" pitchFamily="34" charset="0"/>
              </a:rPr>
              <a:t> look like mathematically?</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we are using Euclidean distances here</a:t>
            </a: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62" name="Star: 5 Points 61">
            <a:extLst>
              <a:ext uri="{FF2B5EF4-FFF2-40B4-BE49-F238E27FC236}">
                <a16:creationId xmlns:a16="http://schemas.microsoft.com/office/drawing/2014/main" id="{2C168A34-FDE5-49A5-9CF6-312EB7BD3C5D}"/>
              </a:ext>
            </a:extLst>
          </p:cNvPr>
          <p:cNvSpPr/>
          <p:nvPr/>
        </p:nvSpPr>
        <p:spPr>
          <a:xfrm>
            <a:off x="6200675" y="26640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Star: 5 Points 63">
            <a:extLst>
              <a:ext uri="{FF2B5EF4-FFF2-40B4-BE49-F238E27FC236}">
                <a16:creationId xmlns:a16="http://schemas.microsoft.com/office/drawing/2014/main" id="{0C284521-EF2B-4D2B-A3F4-93FEE106C275}"/>
              </a:ext>
            </a:extLst>
          </p:cNvPr>
          <p:cNvSpPr/>
          <p:nvPr/>
        </p:nvSpPr>
        <p:spPr>
          <a:xfrm>
            <a:off x="6875841" y="25939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Star: 5 Points 67">
            <a:extLst>
              <a:ext uri="{FF2B5EF4-FFF2-40B4-BE49-F238E27FC236}">
                <a16:creationId xmlns:a16="http://schemas.microsoft.com/office/drawing/2014/main" id="{7A12B44A-2AA5-4EDC-ABC2-62CCC86D76C2}"/>
              </a:ext>
            </a:extLst>
          </p:cNvPr>
          <p:cNvSpPr/>
          <p:nvPr/>
        </p:nvSpPr>
        <p:spPr>
          <a:xfrm>
            <a:off x="5544904" y="35688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Star: 5 Points 68">
            <a:extLst>
              <a:ext uri="{FF2B5EF4-FFF2-40B4-BE49-F238E27FC236}">
                <a16:creationId xmlns:a16="http://schemas.microsoft.com/office/drawing/2014/main" id="{9EF2BA7E-2F81-44E9-AFF1-84AC0BF080B3}"/>
              </a:ext>
            </a:extLst>
          </p:cNvPr>
          <p:cNvSpPr/>
          <p:nvPr/>
        </p:nvSpPr>
        <p:spPr>
          <a:xfrm>
            <a:off x="7226430" y="39117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Star: 5 Points 70">
            <a:extLst>
              <a:ext uri="{FF2B5EF4-FFF2-40B4-BE49-F238E27FC236}">
                <a16:creationId xmlns:a16="http://schemas.microsoft.com/office/drawing/2014/main" id="{E7DB8CDE-3386-43D1-B81E-78586B28176D}"/>
              </a:ext>
            </a:extLst>
          </p:cNvPr>
          <p:cNvSpPr/>
          <p:nvPr/>
        </p:nvSpPr>
        <p:spPr>
          <a:xfrm>
            <a:off x="7616955" y="28164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E9647A91-6136-4601-8C6D-49A2BDAB9FC3}"/>
              </a:ext>
            </a:extLst>
          </p:cNvPr>
          <p:cNvSpPr/>
          <p:nvPr/>
        </p:nvSpPr>
        <p:spPr>
          <a:xfrm>
            <a:off x="5854830" y="41465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25E9025E-2FF9-4A89-ADDD-1220A836AB1F}"/>
              </a:ext>
            </a:extLst>
          </p:cNvPr>
          <p:cNvSpPr/>
          <p:nvPr/>
        </p:nvSpPr>
        <p:spPr>
          <a:xfrm>
            <a:off x="7483605" y="334669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96B20791-E427-411B-B157-4370389C6393}"/>
              </a:ext>
            </a:extLst>
          </p:cNvPr>
          <p:cNvSpPr/>
          <p:nvPr/>
        </p:nvSpPr>
        <p:spPr>
          <a:xfrm>
            <a:off x="7140705" y="31242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F16067EE-665A-4F9E-9102-8D1E6E379D93}"/>
              </a:ext>
            </a:extLst>
          </p:cNvPr>
          <p:cNvSpPr/>
          <p:nvPr/>
        </p:nvSpPr>
        <p:spPr>
          <a:xfrm>
            <a:off x="5692905" y="30797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EDA1B2A8-C770-45D4-B323-5C6EFBEEBA00}"/>
              </a:ext>
            </a:extLst>
          </p:cNvPr>
          <p:cNvSpPr/>
          <p:nvPr/>
        </p:nvSpPr>
        <p:spPr>
          <a:xfrm>
            <a:off x="6551991" y="42703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BDD49921-43F7-416C-8E82-3BF55FD8A6A2}"/>
              </a:ext>
            </a:extLst>
          </p:cNvPr>
          <p:cNvSpPr/>
          <p:nvPr/>
        </p:nvSpPr>
        <p:spPr>
          <a:xfrm>
            <a:off x="6064367" y="32103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1A43A891-0337-4EF5-9A8E-45E834698EF1}"/>
              </a:ext>
            </a:extLst>
          </p:cNvPr>
          <p:cNvSpPr/>
          <p:nvPr/>
        </p:nvSpPr>
        <p:spPr>
          <a:xfrm>
            <a:off x="6838105" y="3978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1A2A3058-CC25-434F-B3C8-1698F7D9F29B}"/>
              </a:ext>
            </a:extLst>
          </p:cNvPr>
          <p:cNvSpPr/>
          <p:nvPr/>
        </p:nvSpPr>
        <p:spPr>
          <a:xfrm>
            <a:off x="9955690" y="2768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F5D4E7F-9288-438A-80F1-593304D24690}"/>
              </a:ext>
            </a:extLst>
          </p:cNvPr>
          <p:cNvSpPr/>
          <p:nvPr/>
        </p:nvSpPr>
        <p:spPr>
          <a:xfrm>
            <a:off x="10484730" y="29207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Star: 5 Points 80">
            <a:extLst>
              <a:ext uri="{FF2B5EF4-FFF2-40B4-BE49-F238E27FC236}">
                <a16:creationId xmlns:a16="http://schemas.microsoft.com/office/drawing/2014/main" id="{47F9DA02-AA46-486E-8284-6DB725841125}"/>
              </a:ext>
            </a:extLst>
          </p:cNvPr>
          <p:cNvSpPr/>
          <p:nvPr/>
        </p:nvSpPr>
        <p:spPr>
          <a:xfrm>
            <a:off x="9338784" y="3149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Star: 5 Points 81">
            <a:extLst>
              <a:ext uri="{FF2B5EF4-FFF2-40B4-BE49-F238E27FC236}">
                <a16:creationId xmlns:a16="http://schemas.microsoft.com/office/drawing/2014/main" id="{90327C48-82CD-4DFE-B748-9B902F20D7B2}"/>
              </a:ext>
            </a:extLst>
          </p:cNvPr>
          <p:cNvSpPr/>
          <p:nvPr/>
        </p:nvSpPr>
        <p:spPr>
          <a:xfrm>
            <a:off x="11078877" y="400704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F5A7F363-026F-4488-B890-1B0EE7B7257C}"/>
              </a:ext>
            </a:extLst>
          </p:cNvPr>
          <p:cNvSpPr/>
          <p:nvPr/>
        </p:nvSpPr>
        <p:spPr>
          <a:xfrm>
            <a:off x="11076695" y="294620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Star: 5 Points 83">
            <a:extLst>
              <a:ext uri="{FF2B5EF4-FFF2-40B4-BE49-F238E27FC236}">
                <a16:creationId xmlns:a16="http://schemas.microsoft.com/office/drawing/2014/main" id="{DD976337-19E0-4C94-AF20-5C89E1590CB8}"/>
              </a:ext>
            </a:extLst>
          </p:cNvPr>
          <p:cNvSpPr/>
          <p:nvPr/>
        </p:nvSpPr>
        <p:spPr>
          <a:xfrm>
            <a:off x="9763718" y="38323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406EFEF3-9C6A-496C-A202-B512ADAD93BE}"/>
              </a:ext>
            </a:extLst>
          </p:cNvPr>
          <p:cNvSpPr/>
          <p:nvPr/>
        </p:nvSpPr>
        <p:spPr>
          <a:xfrm>
            <a:off x="11371951" y="34811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3E815095-3178-4095-86FC-AFFBDEFB9380}"/>
              </a:ext>
            </a:extLst>
          </p:cNvPr>
          <p:cNvSpPr/>
          <p:nvPr/>
        </p:nvSpPr>
        <p:spPr>
          <a:xfrm>
            <a:off x="10749555" y="35688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D8908C7B-C532-46B9-9283-DEDEC49F9AD8}"/>
              </a:ext>
            </a:extLst>
          </p:cNvPr>
          <p:cNvSpPr/>
          <p:nvPr/>
        </p:nvSpPr>
        <p:spPr>
          <a:xfrm>
            <a:off x="9771770" y="31624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E583079C-2F44-446A-B19B-BA99F9165BF5}"/>
              </a:ext>
            </a:extLst>
          </p:cNvPr>
          <p:cNvSpPr/>
          <p:nvPr/>
        </p:nvSpPr>
        <p:spPr>
          <a:xfrm>
            <a:off x="9859331" y="439453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C952031-4821-49E1-8549-8D7C38CEB8FF}"/>
              </a:ext>
            </a:extLst>
          </p:cNvPr>
          <p:cNvSpPr/>
          <p:nvPr/>
        </p:nvSpPr>
        <p:spPr>
          <a:xfrm>
            <a:off x="9315679" y="384170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B0D758B9-AD31-4C54-8B44-6A496B9EECE8}"/>
              </a:ext>
            </a:extLst>
          </p:cNvPr>
          <p:cNvSpPr/>
          <p:nvPr/>
        </p:nvSpPr>
        <p:spPr>
          <a:xfrm>
            <a:off x="10533770" y="425767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36016635-3FE6-43AF-BB5C-4B7D4795F8B3}"/>
              </a:ext>
            </a:extLst>
          </p:cNvPr>
          <p:cNvSpPr/>
          <p:nvPr/>
        </p:nvSpPr>
        <p:spPr>
          <a:xfrm>
            <a:off x="10695695" y="254942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8C0E394-4674-4B72-88A4-0DC697A617F6}"/>
                  </a:ext>
                </a:extLst>
              </p:cNvPr>
              <p:cNvSpPr txBox="1"/>
              <p:nvPr/>
            </p:nvSpPr>
            <p:spPr>
              <a:xfrm>
                <a:off x="6453481" y="299943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2" name="TextBox 91">
                <a:extLst>
                  <a:ext uri="{FF2B5EF4-FFF2-40B4-BE49-F238E27FC236}">
                    <a16:creationId xmlns:a16="http://schemas.microsoft.com/office/drawing/2014/main" id="{98C0E394-4674-4B72-88A4-0DC697A617F6}"/>
                  </a:ext>
                </a:extLst>
              </p:cNvPr>
              <p:cNvSpPr txBox="1">
                <a:spLocks noRot="1" noChangeAspect="1" noMove="1" noResize="1" noEditPoints="1" noAdjustHandles="1" noChangeArrowheads="1" noChangeShapeType="1" noTextEdit="1"/>
              </p:cNvSpPr>
              <p:nvPr/>
            </p:nvSpPr>
            <p:spPr>
              <a:xfrm>
                <a:off x="6453481" y="2999431"/>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60B867-4D24-4CEE-AA44-0DF32A39583F}"/>
                  </a:ext>
                </a:extLst>
              </p:cNvPr>
              <p:cNvSpPr txBox="1"/>
              <p:nvPr/>
            </p:nvSpPr>
            <p:spPr>
              <a:xfrm>
                <a:off x="10143236" y="3111640"/>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3" name="TextBox 92">
                <a:extLst>
                  <a:ext uri="{FF2B5EF4-FFF2-40B4-BE49-F238E27FC236}">
                    <a16:creationId xmlns:a16="http://schemas.microsoft.com/office/drawing/2014/main" id="{C060B867-4D24-4CEE-AA44-0DF32A39583F}"/>
                  </a:ext>
                </a:extLst>
              </p:cNvPr>
              <p:cNvSpPr txBox="1">
                <a:spLocks noRot="1" noChangeAspect="1" noMove="1" noResize="1" noEditPoints="1" noAdjustHandles="1" noChangeArrowheads="1" noChangeShapeType="1" noTextEdit="1"/>
              </p:cNvSpPr>
              <p:nvPr/>
            </p:nvSpPr>
            <p:spPr>
              <a:xfrm>
                <a:off x="10143236" y="3111640"/>
                <a:ext cx="552459" cy="492443"/>
              </a:xfrm>
              <a:prstGeom prst="rect">
                <a:avLst/>
              </a:prstGeom>
              <a:blipFill>
                <a:blip r:embed="rId4"/>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32047657-8375-4862-9D4A-037133370714}"/>
              </a:ext>
            </a:extLst>
          </p:cNvPr>
          <p:cNvSpPr/>
          <p:nvPr/>
        </p:nvSpPr>
        <p:spPr>
          <a:xfrm>
            <a:off x="10315785" y="3606992"/>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087682F8-0644-4BB9-B5A2-036198522734}"/>
              </a:ext>
            </a:extLst>
          </p:cNvPr>
          <p:cNvSpPr/>
          <p:nvPr/>
        </p:nvSpPr>
        <p:spPr>
          <a:xfrm>
            <a:off x="6575125" y="3481171"/>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C541D032-C4BC-428E-BC58-5EAEC2ED80E4}"/>
              </a:ext>
            </a:extLst>
          </p:cNvPr>
          <p:cNvSpPr/>
          <p:nvPr/>
        </p:nvSpPr>
        <p:spPr>
          <a:xfrm>
            <a:off x="7544592" y="455557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50BAC74-B081-460C-B94E-AC474BB07982}"/>
                  </a:ext>
                </a:extLst>
              </p:cNvPr>
              <p:cNvSpPr txBox="1"/>
              <p:nvPr/>
            </p:nvSpPr>
            <p:spPr>
              <a:xfrm>
                <a:off x="6925470" y="4846715"/>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104" name="TextBox 103">
                <a:extLst>
                  <a:ext uri="{FF2B5EF4-FFF2-40B4-BE49-F238E27FC236}">
                    <a16:creationId xmlns:a16="http://schemas.microsoft.com/office/drawing/2014/main" id="{750BAC74-B081-460C-B94E-AC474BB07982}"/>
                  </a:ext>
                </a:extLst>
              </p:cNvPr>
              <p:cNvSpPr txBox="1">
                <a:spLocks noRot="1" noChangeAspect="1" noMove="1" noResize="1" noEditPoints="1" noAdjustHandles="1" noChangeArrowheads="1" noChangeShapeType="1" noTextEdit="1"/>
              </p:cNvSpPr>
              <p:nvPr/>
            </p:nvSpPr>
            <p:spPr>
              <a:xfrm>
                <a:off x="6925470" y="4846715"/>
                <a:ext cx="1562094" cy="369332"/>
              </a:xfrm>
              <a:prstGeom prst="rect">
                <a:avLst/>
              </a:prstGeom>
              <a:blipFill>
                <a:blip r:embed="rId5"/>
                <a:stretch>
                  <a:fillRect l="-3125"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C6080F-8C06-4A02-BB60-7F2E50B40063}"/>
                  </a:ext>
                </a:extLst>
              </p:cNvPr>
              <p:cNvSpPr txBox="1"/>
              <p:nvPr/>
            </p:nvSpPr>
            <p:spPr>
              <a:xfrm>
                <a:off x="635414" y="3085595"/>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8" name="TextBox 7">
                <a:extLst>
                  <a:ext uri="{FF2B5EF4-FFF2-40B4-BE49-F238E27FC236}">
                    <a16:creationId xmlns:a16="http://schemas.microsoft.com/office/drawing/2014/main" id="{FBC6080F-8C06-4A02-BB60-7F2E50B40063}"/>
                  </a:ext>
                </a:extLst>
              </p:cNvPr>
              <p:cNvSpPr txBox="1">
                <a:spLocks noRot="1" noChangeAspect="1" noMove="1" noResize="1" noEditPoints="1" noAdjustHandles="1" noChangeArrowheads="1" noChangeShapeType="1" noTextEdit="1"/>
              </p:cNvSpPr>
              <p:nvPr/>
            </p:nvSpPr>
            <p:spPr>
              <a:xfrm>
                <a:off x="635414" y="3085595"/>
                <a:ext cx="4402615" cy="4081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293D5C-DDDE-4F3A-9382-44A82FF7A39A}"/>
                  </a:ext>
                </a:extLst>
              </p:cNvPr>
              <p:cNvSpPr txBox="1"/>
              <p:nvPr/>
            </p:nvSpPr>
            <p:spPr>
              <a:xfrm>
                <a:off x="624541" y="3643518"/>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106" name="TextBox 105">
                <a:extLst>
                  <a:ext uri="{FF2B5EF4-FFF2-40B4-BE49-F238E27FC236}">
                    <a16:creationId xmlns:a16="http://schemas.microsoft.com/office/drawing/2014/main" id="{DC293D5C-DDDE-4F3A-9382-44A82FF7A39A}"/>
                  </a:ext>
                </a:extLst>
              </p:cNvPr>
              <p:cNvSpPr txBox="1">
                <a:spLocks noRot="1" noChangeAspect="1" noMove="1" noResize="1" noEditPoints="1" noAdjustHandles="1" noChangeArrowheads="1" noChangeShapeType="1" noTextEdit="1"/>
              </p:cNvSpPr>
              <p:nvPr/>
            </p:nvSpPr>
            <p:spPr>
              <a:xfrm>
                <a:off x="624541" y="3643518"/>
                <a:ext cx="4402615" cy="40818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D59649-A496-4B60-93A1-2B88C7F18373}"/>
                  </a:ext>
                </a:extLst>
              </p:cNvPr>
              <p:cNvSpPr txBox="1"/>
              <p:nvPr/>
            </p:nvSpPr>
            <p:spPr>
              <a:xfrm>
                <a:off x="454335" y="5342140"/>
                <a:ext cx="11154079" cy="582147"/>
              </a:xfrm>
              <a:prstGeom prst="rect">
                <a:avLst/>
              </a:prstGeom>
              <a:noFill/>
            </p:spPr>
            <p:txBody>
              <a:bodyPr wrap="none" rtlCol="0">
                <a:spAutoFit/>
              </a:bodyPr>
              <a:lstStyle/>
              <a:p>
                <a:r>
                  <a:rPr lang="en-IN" sz="2400" b="1" dirty="0">
                    <a:latin typeface="Abadi Extra Light" panose="020B0204020104020204" pitchFamily="34" charset="0"/>
                  </a:rPr>
                  <a:t>Prediction Rule: </a:t>
                </a:r>
                <a:r>
                  <a:rPr lang="en-IN" sz="2400" dirty="0">
                    <a:latin typeface="Abadi Extra Light" panose="020B0204020104020204" pitchFamily="34" charset="0"/>
                  </a:rPr>
                  <a:t>Predict label as +1 if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1" i="0" smtClean="0">
                            <a:latin typeface="Cambria Math" panose="02040503050406030204" pitchFamily="18" charset="0"/>
                          </a:rPr>
                          <m:t>𝐱</m:t>
                        </m:r>
                      </m:e>
                    </m:d>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smtClean="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r>
                      <a:rPr lang="en-IN" sz="2400" b="0" i="1" smtClean="0">
                        <a:latin typeface="Cambria Math" panose="02040503050406030204" pitchFamily="18" charset="0"/>
                      </a:rPr>
                      <m:t>&gt;0</m:t>
                    </m:r>
                  </m:oMath>
                </a14:m>
                <a:r>
                  <a:rPr lang="en-IN" sz="2400" dirty="0">
                    <a:latin typeface="Abadi Extra Light" panose="020B0204020104020204" pitchFamily="34" charset="0"/>
                  </a:rPr>
                  <a:t> otherwise -1</a:t>
                </a:r>
              </a:p>
            </p:txBody>
          </p:sp>
        </mc:Choice>
        <mc:Fallback xmlns="">
          <p:sp>
            <p:nvSpPr>
              <p:cNvPr id="10" name="TextBox 9">
                <a:extLst>
                  <a:ext uri="{FF2B5EF4-FFF2-40B4-BE49-F238E27FC236}">
                    <a16:creationId xmlns:a16="http://schemas.microsoft.com/office/drawing/2014/main" id="{E1D59649-A496-4B60-93A1-2B88C7F18373}"/>
                  </a:ext>
                </a:extLst>
              </p:cNvPr>
              <p:cNvSpPr txBox="1">
                <a:spLocks noRot="1" noChangeAspect="1" noMove="1" noResize="1" noEditPoints="1" noAdjustHandles="1" noChangeArrowheads="1" noChangeShapeType="1" noTextEdit="1"/>
              </p:cNvSpPr>
              <p:nvPr/>
            </p:nvSpPr>
            <p:spPr>
              <a:xfrm>
                <a:off x="454335" y="5342140"/>
                <a:ext cx="11154079" cy="582147"/>
              </a:xfrm>
              <a:prstGeom prst="rect">
                <a:avLst/>
              </a:prstGeom>
              <a:blipFill>
                <a:blip r:embed="rId8"/>
                <a:stretch>
                  <a:fillRect l="-875" b="-1875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99367125"/>
      </p:ext>
    </p:extLst>
  </p:cSld>
  <p:clrMapOvr>
    <a:masterClrMapping/>
  </p:clrMapOvr>
  <mc:AlternateContent xmlns:mc="http://schemas.openxmlformats.org/markup-compatibility/2006" xmlns:p14="http://schemas.microsoft.com/office/powerpoint/2010/main">
    <mc:Choice Requires="p14">
      <p:transition spd="slow" p14:dur="2000" advTm="105273"/>
    </mc:Choice>
    <mc:Fallback xmlns="">
      <p:transition spd="slow" advTm="105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down)">
                                      <p:cBhvr>
                                        <p:cTn id="23" dur="500"/>
                                        <p:tgtEl>
                                          <p:spTgt spid="6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down)">
                                      <p:cBhvr>
                                        <p:cTn id="26" dur="500"/>
                                        <p:tgtEl>
                                          <p:spTgt spid="6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down)">
                                      <p:cBhvr>
                                        <p:cTn id="29" dur="500"/>
                                        <p:tgtEl>
                                          <p:spTgt spid="7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down)">
                                      <p:cBhvr>
                                        <p:cTn id="35" dur="500"/>
                                        <p:tgtEl>
                                          <p:spTgt spid="7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down)">
                                      <p:cBhvr>
                                        <p:cTn id="38" dur="500"/>
                                        <p:tgtEl>
                                          <p:spTgt spid="7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down)">
                                      <p:cBhvr>
                                        <p:cTn id="41" dur="500"/>
                                        <p:tgtEl>
                                          <p:spTgt spid="7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down)">
                                      <p:cBhvr>
                                        <p:cTn id="47" dur="500"/>
                                        <p:tgtEl>
                                          <p:spTgt spid="7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down)">
                                      <p:cBhvr>
                                        <p:cTn id="53" dur="500"/>
                                        <p:tgtEl>
                                          <p:spTgt spid="7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wipe(down)">
                                      <p:cBhvr>
                                        <p:cTn id="56" dur="500"/>
                                        <p:tgtEl>
                                          <p:spTgt spid="8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down)">
                                      <p:cBhvr>
                                        <p:cTn id="62" dur="500"/>
                                        <p:tgtEl>
                                          <p:spTgt spid="8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ipe(down)">
                                      <p:cBhvr>
                                        <p:cTn id="65" dur="500"/>
                                        <p:tgtEl>
                                          <p:spTgt spid="8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down)">
                                      <p:cBhvr>
                                        <p:cTn id="68" dur="500"/>
                                        <p:tgtEl>
                                          <p:spTgt spid="8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down)">
                                      <p:cBhvr>
                                        <p:cTn id="71" dur="500"/>
                                        <p:tgtEl>
                                          <p:spTgt spid="8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wipe(down)">
                                      <p:cBhvr>
                                        <p:cTn id="77" dur="500"/>
                                        <p:tgtEl>
                                          <p:spTgt spid="8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down)">
                                      <p:cBhvr>
                                        <p:cTn id="80" dur="500"/>
                                        <p:tgtEl>
                                          <p:spTgt spid="8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down)">
                                      <p:cBhvr>
                                        <p:cTn id="83" dur="500"/>
                                        <p:tgtEl>
                                          <p:spTgt spid="89"/>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down)">
                                      <p:cBhvr>
                                        <p:cTn id="86" dur="500"/>
                                        <p:tgtEl>
                                          <p:spTgt spid="9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down)">
                                      <p:cBhvr>
                                        <p:cTn id="89" dur="500"/>
                                        <p:tgtEl>
                                          <p:spTgt spid="9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down)">
                                      <p:cBhvr>
                                        <p:cTn id="92" dur="500"/>
                                        <p:tgtEl>
                                          <p:spTgt spid="9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down)">
                                      <p:cBhvr>
                                        <p:cTn id="95" dur="500"/>
                                        <p:tgtEl>
                                          <p:spTgt spid="9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wipe(down)">
                                      <p:cBhvr>
                                        <p:cTn id="98" dur="500"/>
                                        <p:tgtEl>
                                          <p:spTgt spid="94"/>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wipe(down)">
                                      <p:cBhvr>
                                        <p:cTn id="101" dur="500"/>
                                        <p:tgtEl>
                                          <p:spTgt spid="9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wipe(down)">
                                      <p:cBhvr>
                                        <p:cTn id="104" dur="500"/>
                                        <p:tgtEl>
                                          <p:spTgt spid="96"/>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animEffect transition="in" filter="wipe(down)">
                                      <p:cBhvr>
                                        <p:cTn id="107" dur="500"/>
                                        <p:tgtEl>
                                          <p:spTgt spid="10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
                                        </p:tgtEl>
                                        <p:attrNameLst>
                                          <p:attrName>style.visibility</p:attrName>
                                        </p:attrNameLst>
                                      </p:cBhvr>
                                      <p:to>
                                        <p:strVal val="visible"/>
                                      </p:to>
                                    </p:set>
                                    <p:animEffect transition="in" filter="wipe(down)">
                                      <p:cBhvr>
                                        <p:cTn id="117" dur="500"/>
                                        <p:tgtEl>
                                          <p:spTgt spid="10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2" grpId="0" animBg="1"/>
      <p:bldP spid="64" grpId="0" animBg="1"/>
      <p:bldP spid="68" grpId="0" animBg="1"/>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3" grpId="0"/>
      <p:bldP spid="94" grpId="0" animBg="1"/>
      <p:bldP spid="95" grpId="0" animBg="1"/>
      <p:bldP spid="96" grpId="0" animBg="1"/>
      <p:bldP spid="104" grpId="0"/>
      <p:bldP spid="8" grpId="0"/>
      <p:bldP spid="10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expand the prediction rule expression a bit more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Thus </a:t>
                </a:r>
                <a:r>
                  <a:rPr lang="en-GB" dirty="0" err="1">
                    <a:latin typeface="Abadi Extra Light" panose="020B0204020104020204" pitchFamily="34" charset="0"/>
                  </a:rPr>
                  <a:t>LwP</a:t>
                </a:r>
                <a:r>
                  <a:rPr lang="en-GB" dirty="0">
                    <a:latin typeface="Abadi Extra Light" panose="020B0204020104020204" pitchFamily="34" charset="0"/>
                  </a:rPr>
                  <a:t> with Euclidean distance is equivalent to a linear model with </a:t>
                </a:r>
              </a:p>
              <a:p>
                <a:pPr lvl="1">
                  <a:buFont typeface="Wingdings" panose="05000000000000000000" pitchFamily="2" charset="2"/>
                  <a:buChar char="§"/>
                </a:pPr>
                <a:r>
                  <a:rPr lang="en-GB" dirty="0">
                    <a:latin typeface="Abadi Extra Light" panose="020B0204020104020204" pitchFamily="34" charset="0"/>
                  </a:rPr>
                  <a:t>Weight vector </a:t>
                </a:r>
                <a14:m>
                  <m:oMath xmlns:m="http://schemas.openxmlformats.org/officeDocument/2006/math">
                    <m:r>
                      <a:rPr lang="en-IN" b="1" i="0">
                        <a:latin typeface="Cambria Math" panose="02040503050406030204" pitchFamily="18" charset="0"/>
                      </a:rPr>
                      <m:t>𝐰</m:t>
                    </m:r>
                    <m:r>
                      <a:rPr lang="en-IN" i="1">
                        <a:latin typeface="Cambria Math" panose="02040503050406030204" pitchFamily="18" charset="0"/>
                      </a:rPr>
                      <m:t>= </m:t>
                    </m:r>
                  </m:oMath>
                </a14:m>
                <a:r>
                  <a:rPr lang="en-IN" dirty="0"/>
                  <a:t>2(</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a:latin typeface="Cambria Math" panose="02040503050406030204" pitchFamily="18" charset="0"/>
                      </a:rPr>
                      <m:t>)</m:t>
                    </m:r>
                  </m:oMath>
                </a14:m>
                <a:r>
                  <a:rPr lang="en-IN" dirty="0"/>
                  <a:t> </a:t>
                </a:r>
              </a:p>
              <a:p>
                <a:pPr lvl="1">
                  <a:buFont typeface="Wingdings" panose="05000000000000000000" pitchFamily="2" charset="2"/>
                  <a:buChar char="§"/>
                </a:pPr>
                <a:r>
                  <a:rPr lang="en-IN" dirty="0">
                    <a:latin typeface="Abadi Extra Light" panose="020B0204020104020204" pitchFamily="34" charset="0"/>
                  </a:rPr>
                  <a:t>Bias term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r>
                      <a:rPr lang="en-IN">
                        <a:latin typeface="Cambria Math" panose="02040503050406030204" pitchFamily="18" charset="0"/>
                      </a:rPr>
                      <m:t> −</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Prediction rule therefore is: Predict +1 if </a:t>
                </a:r>
                <a14:m>
                  <m:oMath xmlns:m="http://schemas.openxmlformats.org/officeDocument/2006/math">
                    <m:d>
                      <m:dPr>
                        <m:begChr m:val="⟨"/>
                        <m:endChr m:val="⟩"/>
                        <m:ctrlPr>
                          <a:rPr lang="en-IN" i="1">
                            <a:latin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rPr>
                          <m:t>,</m:t>
                        </m:r>
                        <m:r>
                          <a:rPr lang="en-IN" b="1">
                            <a:latin typeface="Cambria Math" panose="02040503050406030204" pitchFamily="18" charset="0"/>
                          </a:rPr>
                          <m:t>𝐱</m:t>
                        </m:r>
                      </m:e>
                    </m:d>
                    <m:r>
                      <a:rPr lang="en-IN">
                        <a:latin typeface="Cambria Math" panose="02040503050406030204" pitchFamily="18" charset="0"/>
                      </a:rPr>
                      <m:t>+</m:t>
                    </m:r>
                    <m:r>
                      <a:rPr lang="en-IN" i="1">
                        <a:latin typeface="Cambria Math" panose="02040503050406030204" pitchFamily="18" charset="0"/>
                      </a:rPr>
                      <m:t>𝑏</m:t>
                    </m:r>
                  </m:oMath>
                </a14:m>
                <a:r>
                  <a:rPr lang="en-IN" dirty="0"/>
                  <a:t> &gt; 0</a:t>
                </a:r>
                <a:r>
                  <a:rPr lang="en-IN" dirty="0">
                    <a:latin typeface="Abadi Extra Light" panose="020B0204020104020204" pitchFamily="34" charset="0"/>
                  </a:rPr>
                  <a:t>, else predict -1</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179274E-33C8-4E00-B94C-3E9467FBFF87}"/>
                  </a:ext>
                </a:extLst>
              </p:cNvPr>
              <p:cNvSpPr txBox="1"/>
              <p:nvPr/>
            </p:nvSpPr>
            <p:spPr>
              <a:xfrm>
                <a:off x="1447800" y="1743075"/>
                <a:ext cx="8427243" cy="1931106"/>
              </a:xfrm>
              <a:prstGeom prst="rect">
                <a:avLst/>
              </a:prstGeom>
              <a:noFill/>
            </p:spPr>
            <p:txBody>
              <a:bodyPr wrap="none" rtlCol="0">
                <a:spAutoFit/>
              </a:bodyPr>
              <a:lstStyle/>
              <a:p>
                <a14:m>
                  <m:oMath xmlns:m="http://schemas.openxmlformats.org/officeDocument/2006/math">
                    <m:r>
                      <a:rPr lang="en-IN" sz="2400" i="1" smtClean="0">
                        <a:latin typeface="Cambria Math" panose="02040503050406030204" pitchFamily="18" charset="0"/>
                      </a:rPr>
                      <m:t>𝑓</m:t>
                    </m:r>
                    <m:d>
                      <m:dPr>
                        <m:ctrlPr>
                          <a:rPr lang="en-IN" sz="2400" i="1">
                            <a:latin typeface="Cambria Math" panose="02040503050406030204" pitchFamily="18" charset="0"/>
                          </a:rPr>
                        </m:ctrlPr>
                      </m:dPr>
                      <m:e>
                        <m:r>
                          <a:rPr lang="en-IN" sz="2400" b="1">
                            <a:latin typeface="Cambria Math" panose="02040503050406030204" pitchFamily="18" charset="0"/>
                          </a:rPr>
                          <m:t>𝐱</m:t>
                        </m:r>
                      </m:e>
                    </m:d>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e>
                            </m:d>
                          </m:e>
                        </m:d>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smtClean="0">
                                <a:solidFill>
                                  <a:srgbClr val="FF0000"/>
                                </a:solidFill>
                                <a:latin typeface="Cambria Math" panose="02040503050406030204" pitchFamily="18" charset="0"/>
                              </a:rPr>
                            </m:ctrlPr>
                          </m:sSubPr>
                          <m:e>
                            <m:r>
                              <a:rPr lang="en-IN" sz="2400" b="1" i="1">
                                <a:solidFill>
                                  <a:srgbClr val="FF0000"/>
                                </a:solidFill>
                                <a:latin typeface="Cambria Math" panose="02040503050406030204" pitchFamily="18" charset="0"/>
                              </a:rPr>
                              <m:t>𝝁</m:t>
                            </m:r>
                          </m:e>
                          <m:sub>
                            <m:r>
                              <a:rPr lang="en-IN" sz="2400" i="1">
                                <a:solidFill>
                                  <a:srgbClr val="FF0000"/>
                                </a:solidFill>
                                <a:latin typeface="Cambria Math" panose="02040503050406030204" pitchFamily="18" charset="0"/>
                              </a:rPr>
                              <m:t>+</m:t>
                            </m:r>
                          </m:sub>
                        </m:sSub>
                        <m:r>
                          <a:rPr lang="en-IN" sz="2400" b="0" i="1" smtClean="0">
                            <a:solidFill>
                              <a:srgbClr val="FF0000"/>
                            </a:solidFill>
                            <a:latin typeface="Cambria Math" panose="02040503050406030204" pitchFamily="18" charset="0"/>
                          </a:rPr>
                          <m:t>−</m:t>
                        </m:r>
                        <m:sSub>
                          <m:sSubPr>
                            <m:ctrlPr>
                              <a:rPr lang="en-IN" sz="2400" b="0"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𝝁</m:t>
                            </m:r>
                          </m:e>
                          <m:sub>
                            <m:r>
                              <a:rPr lang="en-IN" sz="2400" b="0" i="1" smtClean="0">
                                <a:solidFill>
                                  <a:srgbClr val="FF0000"/>
                                </a:solidFill>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r>
                  <a:rPr lang="en-IN" sz="2400" dirty="0"/>
                  <a:t> + </a:t>
                </a:r>
                <a14:m>
                  <m:oMath xmlns:m="http://schemas.openxmlformats.org/officeDocument/2006/math">
                    <m:sSup>
                      <m:sSupPr>
                        <m:ctrlPr>
                          <a:rPr lang="en-IN" sz="2400" i="1" smtClean="0">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r>
                      <a:rPr lang="en-IN" sz="2400" b="0" i="0" smtClean="0">
                        <a:solidFill>
                          <a:srgbClr val="0000FF"/>
                        </a:solidFill>
                        <a:latin typeface="Cambria Math" panose="02040503050406030204" pitchFamily="18" charset="0"/>
                      </a:rPr>
                      <m:t> −</m:t>
                    </m:r>
                    <m:sSup>
                      <m:sSupPr>
                        <m:ctrlPr>
                          <a:rPr lang="en-IN" sz="2400" i="1">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d>
                      <m:dPr>
                        <m:begChr m:val="⟨"/>
                        <m:endChr m:val="⟩"/>
                        <m:ctrlPr>
                          <a:rPr lang="en-IN" sz="2400" i="1">
                            <a:latin typeface="Cambria Math" panose="02040503050406030204" pitchFamily="18" charset="0"/>
                          </a:rPr>
                        </m:ctrlPr>
                      </m:dPr>
                      <m:e>
                        <m:r>
                          <a:rPr lang="en-IN" sz="2400" b="1" i="0" smtClean="0">
                            <a:solidFill>
                              <a:srgbClr val="FF0000"/>
                            </a:solidFill>
                            <a:latin typeface="Cambria Math" panose="02040503050406030204" pitchFamily="18" charset="0"/>
                          </a:rPr>
                          <m:t>𝐰</m:t>
                        </m:r>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m:t>
                    </m:r>
                    <m:r>
                      <a:rPr lang="en-IN" sz="2400" b="0" i="1" smtClean="0">
                        <a:solidFill>
                          <a:srgbClr val="0000FF"/>
                        </a:solidFill>
                        <a:latin typeface="Cambria Math" panose="02040503050406030204" pitchFamily="18" charset="0"/>
                      </a:rPr>
                      <m:t>𝑏</m:t>
                    </m:r>
                  </m:oMath>
                </a14:m>
                <a:r>
                  <a:rPr lang="en-IN" sz="2400" dirty="0"/>
                  <a:t>                    </a:t>
                </a:r>
              </a:p>
            </p:txBody>
          </p:sp>
        </mc:Choice>
        <mc:Fallback xmlns="">
          <p:sp>
            <p:nvSpPr>
              <p:cNvPr id="3" name="TextBox 2">
                <a:extLst>
                  <a:ext uri="{FF2B5EF4-FFF2-40B4-BE49-F238E27FC236}">
                    <a16:creationId xmlns:a16="http://schemas.microsoft.com/office/drawing/2014/main" id="{6179274E-33C8-4E00-B94C-3E9467FBFF87}"/>
                  </a:ext>
                </a:extLst>
              </p:cNvPr>
              <p:cNvSpPr txBox="1">
                <a:spLocks noRot="1" noChangeAspect="1" noMove="1" noResize="1" noEditPoints="1" noAdjustHandles="1" noChangeArrowheads="1" noChangeShapeType="1" noTextEdit="1"/>
              </p:cNvSpPr>
              <p:nvPr/>
            </p:nvSpPr>
            <p:spPr>
              <a:xfrm>
                <a:off x="1447800" y="1743075"/>
                <a:ext cx="8427243" cy="1931106"/>
              </a:xfrm>
              <a:prstGeom prst="rect">
                <a:avLst/>
              </a:prstGeom>
              <a:blipFill>
                <a:blip r:embed="rId4"/>
                <a:stretch>
                  <a:fillRect/>
                </a:stretch>
              </a:blipFill>
            </p:spPr>
            <p:txBody>
              <a:bodyPr/>
              <a:lstStyle/>
              <a:p>
                <a:r>
                  <a:rPr lang="en-IN">
                    <a:noFill/>
                  </a:rPr>
                  <a:t> </a:t>
                </a:r>
              </a:p>
            </p:txBody>
          </p:sp>
        </mc:Fallback>
      </mc:AlternateContent>
      <p:pic>
        <p:nvPicPr>
          <p:cNvPr id="41" name="Picture 40">
            <a:extLst>
              <a:ext uri="{FF2B5EF4-FFF2-40B4-BE49-F238E27FC236}">
                <a16:creationId xmlns:a16="http://schemas.microsoft.com/office/drawing/2014/main" id="{E99BFFB2-ED24-4984-BDD3-FBD94C082586}"/>
              </a:ext>
            </a:extLst>
          </p:cNvPr>
          <p:cNvPicPr>
            <a:picLocks noChangeAspect="1"/>
          </p:cNvPicPr>
          <p:nvPr/>
        </p:nvPicPr>
        <p:blipFill>
          <a:blip r:embed="rId5"/>
          <a:stretch>
            <a:fillRect/>
          </a:stretch>
        </p:blipFill>
        <p:spPr>
          <a:xfrm>
            <a:off x="10685838" y="4698638"/>
            <a:ext cx="1010687" cy="965223"/>
          </a:xfrm>
          <a:prstGeom prst="rect">
            <a:avLst/>
          </a:prstGeom>
        </p:spPr>
      </p:pic>
      <p:sp>
        <p:nvSpPr>
          <p:cNvPr id="42" name="Speech Bubble: Rectangle 41">
            <a:extLst>
              <a:ext uri="{FF2B5EF4-FFF2-40B4-BE49-F238E27FC236}">
                <a16:creationId xmlns:a16="http://schemas.microsoft.com/office/drawing/2014/main" id="{846C839C-60E5-4123-BBE7-698B8EE8B97B}"/>
              </a:ext>
            </a:extLst>
          </p:cNvPr>
          <p:cNvSpPr/>
          <p:nvPr/>
        </p:nvSpPr>
        <p:spPr>
          <a:xfrm>
            <a:off x="8218310" y="4787785"/>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look at linear models more formally and in more detail later</a:t>
            </a:r>
          </a:p>
        </p:txBody>
      </p:sp>
    </p:spTree>
    <p:custDataLst>
      <p:tags r:id="rId1"/>
    </p:custDataLst>
    <p:extLst>
      <p:ext uri="{BB962C8B-B14F-4D97-AF65-F5344CB8AC3E}">
        <p14:creationId xmlns:p14="http://schemas.microsoft.com/office/powerpoint/2010/main" val="2133142788"/>
      </p:ext>
    </p:extLst>
  </p:cSld>
  <p:clrMapOvr>
    <a:masterClrMapping/>
  </p:clrMapOvr>
  <mc:AlternateContent xmlns:mc="http://schemas.openxmlformats.org/markup-compatibility/2006" xmlns:p14="http://schemas.microsoft.com/office/powerpoint/2010/main">
    <mc:Choice Requires="p14">
      <p:transition spd="slow" p14:dur="2000" advTm="163009"/>
    </mc:Choice>
    <mc:Fallback xmlns="">
      <p:transition spd="slow" advTm="1630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Some Failure Cases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63529"/>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Here is a case where </a:t>
            </a:r>
            <a:r>
              <a:rPr lang="en-GB" dirty="0" err="1">
                <a:latin typeface="Abadi Extra Light" panose="020B0204020104020204" pitchFamily="34" charset="0"/>
              </a:rPr>
              <a:t>LwP</a:t>
            </a:r>
            <a:r>
              <a:rPr lang="en-GB" dirty="0">
                <a:latin typeface="Abadi Extra Light" panose="020B0204020104020204" pitchFamily="34" charset="0"/>
              </a:rPr>
              <a:t> with Euclidean distance may not work well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 general, if classes are not equisized and spherical, </a:t>
            </a:r>
            <a:r>
              <a:rPr lang="en-GB" dirty="0" err="1">
                <a:latin typeface="Abadi Extra Light" panose="020B0204020104020204" pitchFamily="34" charset="0"/>
              </a:rPr>
              <a:t>LwP</a:t>
            </a:r>
            <a:r>
              <a:rPr lang="en-GB" dirty="0">
                <a:latin typeface="Abadi Extra Light" panose="020B0204020104020204" pitchFamily="34" charset="0"/>
              </a:rPr>
              <a:t> with Euclidean distance will usually not work well (but improvements possible; will discuss later)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tar: 5 Points 7">
            <a:extLst>
              <a:ext uri="{FF2B5EF4-FFF2-40B4-BE49-F238E27FC236}">
                <a16:creationId xmlns:a16="http://schemas.microsoft.com/office/drawing/2014/main" id="{9F2C15FE-ADED-4459-99BE-E6383BEDD8A3}"/>
              </a:ext>
            </a:extLst>
          </p:cNvPr>
          <p:cNvSpPr/>
          <p:nvPr/>
        </p:nvSpPr>
        <p:spPr>
          <a:xfrm>
            <a:off x="3246732" y="2119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92ABA5ED-E367-4DAC-83CE-BFA66BFCF763}"/>
              </a:ext>
            </a:extLst>
          </p:cNvPr>
          <p:cNvSpPr/>
          <p:nvPr/>
        </p:nvSpPr>
        <p:spPr>
          <a:xfrm>
            <a:off x="3864906" y="257287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tar: 5 Points 9">
            <a:extLst>
              <a:ext uri="{FF2B5EF4-FFF2-40B4-BE49-F238E27FC236}">
                <a16:creationId xmlns:a16="http://schemas.microsoft.com/office/drawing/2014/main" id="{72F732FC-1BB3-417E-AC41-C15CE62BD737}"/>
              </a:ext>
            </a:extLst>
          </p:cNvPr>
          <p:cNvSpPr/>
          <p:nvPr/>
        </p:nvSpPr>
        <p:spPr>
          <a:xfrm>
            <a:off x="2468329" y="173056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4B5DDA83-7369-4736-B6D6-A5FE751BD8C2}"/>
              </a:ext>
            </a:extLst>
          </p:cNvPr>
          <p:cNvSpPr/>
          <p:nvPr/>
        </p:nvSpPr>
        <p:spPr>
          <a:xfrm>
            <a:off x="5417026" y="42390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80134D01-EB05-4278-86E8-F05789F37D1D}"/>
              </a:ext>
            </a:extLst>
          </p:cNvPr>
          <p:cNvSpPr/>
          <p:nvPr/>
        </p:nvSpPr>
        <p:spPr>
          <a:xfrm>
            <a:off x="3606848" y="339359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72B6BE53-6F7E-45BF-9495-CD3006DCF822}"/>
              </a:ext>
            </a:extLst>
          </p:cNvPr>
          <p:cNvSpPr/>
          <p:nvPr/>
        </p:nvSpPr>
        <p:spPr>
          <a:xfrm>
            <a:off x="4913733" y="43914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806EBBF1-1392-47E8-8304-95AF630587C5}"/>
              </a:ext>
            </a:extLst>
          </p:cNvPr>
          <p:cNvSpPr/>
          <p:nvPr/>
        </p:nvSpPr>
        <p:spPr>
          <a:xfrm>
            <a:off x="4589883" y="30453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38CE2E1-E935-461A-A301-1BBC2C3136AF}"/>
              </a:ext>
            </a:extLst>
          </p:cNvPr>
          <p:cNvSpPr/>
          <p:nvPr/>
        </p:nvSpPr>
        <p:spPr>
          <a:xfrm>
            <a:off x="5099288" y="35960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A530AE3A-6860-4807-91C0-A9A0F7E669D8}"/>
              </a:ext>
            </a:extLst>
          </p:cNvPr>
          <p:cNvSpPr/>
          <p:nvPr/>
        </p:nvSpPr>
        <p:spPr>
          <a:xfrm>
            <a:off x="2822659" y="243977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0FA762FD-7B6F-439C-8B18-FC2557C25034}"/>
              </a:ext>
            </a:extLst>
          </p:cNvPr>
          <p:cNvSpPr/>
          <p:nvPr/>
        </p:nvSpPr>
        <p:spPr>
          <a:xfrm>
            <a:off x="4242593" y="39031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2A5038E9-3085-496A-9834-83E9A2091EBE}"/>
              </a:ext>
            </a:extLst>
          </p:cNvPr>
          <p:cNvSpPr/>
          <p:nvPr/>
        </p:nvSpPr>
        <p:spPr>
          <a:xfrm>
            <a:off x="3245701" y="29435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D004F295-B85E-4183-8C93-5A01518693F8}"/>
              </a:ext>
            </a:extLst>
          </p:cNvPr>
          <p:cNvSpPr/>
          <p:nvPr/>
        </p:nvSpPr>
        <p:spPr>
          <a:xfrm>
            <a:off x="4777364" y="381247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78C0A920-A56C-453B-BC1D-D69EFC84AA51}"/>
              </a:ext>
            </a:extLst>
          </p:cNvPr>
          <p:cNvSpPr/>
          <p:nvPr/>
        </p:nvSpPr>
        <p:spPr>
          <a:xfrm>
            <a:off x="6627073" y="28162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Star: 5 Points 22">
            <a:extLst>
              <a:ext uri="{FF2B5EF4-FFF2-40B4-BE49-F238E27FC236}">
                <a16:creationId xmlns:a16="http://schemas.microsoft.com/office/drawing/2014/main" id="{FE4BD1E6-75CD-43B9-B756-699107A87DCA}"/>
              </a:ext>
            </a:extLst>
          </p:cNvPr>
          <p:cNvSpPr/>
          <p:nvPr/>
        </p:nvSpPr>
        <p:spPr>
          <a:xfrm>
            <a:off x="5966744" y="326513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B0AE66F6-DE3D-4A8F-842B-9D2D029F84DD}"/>
              </a:ext>
            </a:extLst>
          </p:cNvPr>
          <p:cNvSpPr/>
          <p:nvPr/>
        </p:nvSpPr>
        <p:spPr>
          <a:xfrm>
            <a:off x="7219744" y="36567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C8C6661E-AA90-441A-823D-317DDE6AB306}"/>
              </a:ext>
            </a:extLst>
          </p:cNvPr>
          <p:cNvSpPr/>
          <p:nvPr/>
        </p:nvSpPr>
        <p:spPr>
          <a:xfrm>
            <a:off x="7107819" y="28846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5D805239-1AC9-4D09-81AD-ADEA98368745}"/>
              </a:ext>
            </a:extLst>
          </p:cNvPr>
          <p:cNvSpPr/>
          <p:nvPr/>
        </p:nvSpPr>
        <p:spPr>
          <a:xfrm>
            <a:off x="6219656" y="366594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127CD0AF-9447-4045-969A-4E0FDD715CB7}"/>
              </a:ext>
            </a:extLst>
          </p:cNvPr>
          <p:cNvSpPr/>
          <p:nvPr/>
        </p:nvSpPr>
        <p:spPr>
          <a:xfrm>
            <a:off x="6998654" y="390583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818C7F78-BA18-4744-B3C7-7824D191EF8C}"/>
              </a:ext>
            </a:extLst>
          </p:cNvPr>
          <p:cNvSpPr/>
          <p:nvPr/>
        </p:nvSpPr>
        <p:spPr>
          <a:xfrm>
            <a:off x="7161865" y="317889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B20224EC-FEF8-4AA0-AD4E-8194FD60B20C}"/>
              </a:ext>
            </a:extLst>
          </p:cNvPr>
          <p:cNvSpPr/>
          <p:nvPr/>
        </p:nvSpPr>
        <p:spPr>
          <a:xfrm>
            <a:off x="6227708" y="29960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C4DF4DC-82A7-4E7F-8070-87170B17F025}"/>
              </a:ext>
            </a:extLst>
          </p:cNvPr>
          <p:cNvSpPr/>
          <p:nvPr/>
        </p:nvSpPr>
        <p:spPr>
          <a:xfrm>
            <a:off x="6543506" y="403089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8194DC-EF77-4A2B-A441-2A5749D1D0BE}"/>
                  </a:ext>
                </a:extLst>
              </p:cNvPr>
              <p:cNvSpPr txBox="1"/>
              <p:nvPr/>
            </p:nvSpPr>
            <p:spPr>
              <a:xfrm>
                <a:off x="3583209" y="271541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4" name="TextBox 33">
                <a:extLst>
                  <a:ext uri="{FF2B5EF4-FFF2-40B4-BE49-F238E27FC236}">
                    <a16:creationId xmlns:a16="http://schemas.microsoft.com/office/drawing/2014/main" id="{898194DC-EF77-4A2B-A441-2A5749D1D0BE}"/>
                  </a:ext>
                </a:extLst>
              </p:cNvPr>
              <p:cNvSpPr txBox="1">
                <a:spLocks noRot="1" noChangeAspect="1" noMove="1" noResize="1" noEditPoints="1" noAdjustHandles="1" noChangeArrowheads="1" noChangeShapeType="1" noTextEdit="1"/>
              </p:cNvSpPr>
              <p:nvPr/>
            </p:nvSpPr>
            <p:spPr>
              <a:xfrm>
                <a:off x="3583209" y="2715415"/>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CE2576-BDF3-4460-9026-EC23E2B8FACA}"/>
                  </a:ext>
                </a:extLst>
              </p:cNvPr>
              <p:cNvSpPr txBox="1"/>
              <p:nvPr/>
            </p:nvSpPr>
            <p:spPr>
              <a:xfrm>
                <a:off x="6580482" y="3038497"/>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5" name="TextBox 34">
                <a:extLst>
                  <a:ext uri="{FF2B5EF4-FFF2-40B4-BE49-F238E27FC236}">
                    <a16:creationId xmlns:a16="http://schemas.microsoft.com/office/drawing/2014/main" id="{09CE2576-BDF3-4460-9026-EC23E2B8FACA}"/>
                  </a:ext>
                </a:extLst>
              </p:cNvPr>
              <p:cNvSpPr txBox="1">
                <a:spLocks noRot="1" noChangeAspect="1" noMove="1" noResize="1" noEditPoints="1" noAdjustHandles="1" noChangeArrowheads="1" noChangeShapeType="1" noTextEdit="1"/>
              </p:cNvSpPr>
              <p:nvPr/>
            </p:nvSpPr>
            <p:spPr>
              <a:xfrm>
                <a:off x="6580482" y="3038497"/>
                <a:ext cx="552459" cy="492443"/>
              </a:xfrm>
              <a:prstGeom prst="rect">
                <a:avLst/>
              </a:prstGeom>
              <a:blipFill>
                <a:blip r:embed="rId4"/>
                <a:stretch>
                  <a:fillRect/>
                </a:stretch>
              </a:blipFill>
            </p:spPr>
            <p:txBody>
              <a:bodyPr/>
              <a:lstStyle/>
              <a:p>
                <a:r>
                  <a:rPr lang="en-IN">
                    <a:noFill/>
                  </a:rPr>
                  <a:t> </a:t>
                </a:r>
              </a:p>
            </p:txBody>
          </p:sp>
        </mc:Fallback>
      </mc:AlternateContent>
      <p:sp>
        <p:nvSpPr>
          <p:cNvPr id="36" name="Star: 5 Points 35">
            <a:extLst>
              <a:ext uri="{FF2B5EF4-FFF2-40B4-BE49-F238E27FC236}">
                <a16:creationId xmlns:a16="http://schemas.microsoft.com/office/drawing/2014/main" id="{40067887-8619-4439-9E80-5A25D3083F91}"/>
              </a:ext>
            </a:extLst>
          </p:cNvPr>
          <p:cNvSpPr/>
          <p:nvPr/>
        </p:nvSpPr>
        <p:spPr>
          <a:xfrm>
            <a:off x="6639639" y="3537039"/>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A56ACDFE-67AD-484A-AEC4-D8CB67C612BB}"/>
              </a:ext>
            </a:extLst>
          </p:cNvPr>
          <p:cNvSpPr/>
          <p:nvPr/>
        </p:nvSpPr>
        <p:spPr>
          <a:xfrm>
            <a:off x="4063799" y="3173242"/>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CD2A2D0A-44B2-45C2-A203-D8546F6924FA}"/>
              </a:ext>
            </a:extLst>
          </p:cNvPr>
          <p:cNvSpPr/>
          <p:nvPr/>
        </p:nvSpPr>
        <p:spPr>
          <a:xfrm>
            <a:off x="5717660" y="4506165"/>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0EB6023-8E18-47E4-9884-4EA49F2E2E56}"/>
                  </a:ext>
                </a:extLst>
              </p:cNvPr>
              <p:cNvSpPr txBox="1"/>
              <p:nvPr/>
            </p:nvSpPr>
            <p:spPr>
              <a:xfrm>
                <a:off x="5059759" y="4807347"/>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39" name="TextBox 38">
                <a:extLst>
                  <a:ext uri="{FF2B5EF4-FFF2-40B4-BE49-F238E27FC236}">
                    <a16:creationId xmlns:a16="http://schemas.microsoft.com/office/drawing/2014/main" id="{50EB6023-8E18-47E4-9884-4EA49F2E2E56}"/>
                  </a:ext>
                </a:extLst>
              </p:cNvPr>
              <p:cNvSpPr txBox="1">
                <a:spLocks noRot="1" noChangeAspect="1" noMove="1" noResize="1" noEditPoints="1" noAdjustHandles="1" noChangeArrowheads="1" noChangeShapeType="1" noTextEdit="1"/>
              </p:cNvSpPr>
              <p:nvPr/>
            </p:nvSpPr>
            <p:spPr>
              <a:xfrm>
                <a:off x="5059759" y="4807347"/>
                <a:ext cx="1562094" cy="369332"/>
              </a:xfrm>
              <a:prstGeom prst="rect">
                <a:avLst/>
              </a:prstGeom>
              <a:blipFill>
                <a:blip r:embed="rId5"/>
                <a:stretch>
                  <a:fillRect l="-3125" t="-10000" b="-26667"/>
                </a:stretch>
              </a:blipFill>
            </p:spPr>
            <p:txBody>
              <a:bodyPr/>
              <a:lstStyle/>
              <a:p>
                <a:r>
                  <a:rPr lang="en-IN">
                    <a:noFill/>
                  </a:rPr>
                  <a:t> </a:t>
                </a:r>
              </a:p>
            </p:txBody>
          </p:sp>
        </mc:Fallback>
      </mc:AlternateContent>
      <p:cxnSp>
        <p:nvCxnSpPr>
          <p:cNvPr id="40" name="Straight Connector 39">
            <a:extLst>
              <a:ext uri="{FF2B5EF4-FFF2-40B4-BE49-F238E27FC236}">
                <a16:creationId xmlns:a16="http://schemas.microsoft.com/office/drawing/2014/main" id="{FB64C094-3093-4474-9C0D-059BE8F875A5}"/>
              </a:ext>
            </a:extLst>
          </p:cNvPr>
          <p:cNvCxnSpPr>
            <a:cxnSpLocks/>
          </p:cNvCxnSpPr>
          <p:nvPr/>
        </p:nvCxnSpPr>
        <p:spPr>
          <a:xfrm flipH="1" flipV="1">
            <a:off x="4242593" y="3350196"/>
            <a:ext cx="1634332" cy="134600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C144B4-9FD2-4B05-8872-6441113E3129}"/>
              </a:ext>
            </a:extLst>
          </p:cNvPr>
          <p:cNvCxnSpPr>
            <a:cxnSpLocks/>
          </p:cNvCxnSpPr>
          <p:nvPr/>
        </p:nvCxnSpPr>
        <p:spPr>
          <a:xfrm flipV="1">
            <a:off x="5870854" y="3707894"/>
            <a:ext cx="898010" cy="10083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Star: 5 Points 47">
            <a:extLst>
              <a:ext uri="{FF2B5EF4-FFF2-40B4-BE49-F238E27FC236}">
                <a16:creationId xmlns:a16="http://schemas.microsoft.com/office/drawing/2014/main" id="{FAEB4118-3017-4CA3-AB14-8E554CD21BF5}"/>
              </a:ext>
            </a:extLst>
          </p:cNvPr>
          <p:cNvSpPr/>
          <p:nvPr/>
        </p:nvSpPr>
        <p:spPr>
          <a:xfrm>
            <a:off x="5715000" y="45025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9" name="Picture 48">
            <a:extLst>
              <a:ext uri="{FF2B5EF4-FFF2-40B4-BE49-F238E27FC236}">
                <a16:creationId xmlns:a16="http://schemas.microsoft.com/office/drawing/2014/main" id="{D5BC4B2D-65E7-4303-8793-6035D0A62119}"/>
              </a:ext>
            </a:extLst>
          </p:cNvPr>
          <p:cNvPicPr>
            <a:picLocks noChangeAspect="1"/>
          </p:cNvPicPr>
          <p:nvPr/>
        </p:nvPicPr>
        <p:blipFill>
          <a:blip r:embed="rId6"/>
          <a:stretch>
            <a:fillRect/>
          </a:stretch>
        </p:blipFill>
        <p:spPr>
          <a:xfrm>
            <a:off x="10936607" y="2179476"/>
            <a:ext cx="1010687" cy="965223"/>
          </a:xfrm>
          <a:prstGeom prst="rect">
            <a:avLst/>
          </a:prstGeom>
        </p:spPr>
      </p:pic>
      <p:sp>
        <p:nvSpPr>
          <p:cNvPr id="50" name="Speech Bubble: Rectangle 49">
            <a:extLst>
              <a:ext uri="{FF2B5EF4-FFF2-40B4-BE49-F238E27FC236}">
                <a16:creationId xmlns:a16="http://schemas.microsoft.com/office/drawing/2014/main" id="{1D42E504-7CAA-4890-9BFF-B7C062C6C911}"/>
              </a:ext>
            </a:extLst>
          </p:cNvPr>
          <p:cNvSpPr/>
          <p:nvPr/>
        </p:nvSpPr>
        <p:spPr>
          <a:xfrm>
            <a:off x="8067585" y="2138507"/>
            <a:ext cx="2781229" cy="965223"/>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use feature scaling or use </a:t>
            </a:r>
            <a:r>
              <a:rPr lang="en-IN" sz="1600" dirty="0" err="1">
                <a:solidFill>
                  <a:schemeClr val="tx1"/>
                </a:solidFill>
                <a:latin typeface="Abadi Extra Light" panose="020B0204020104020204" pitchFamily="34" charset="0"/>
              </a:rPr>
              <a:t>Mahalanobis</a:t>
            </a:r>
            <a:r>
              <a:rPr lang="en-IN" sz="1600" dirty="0">
                <a:solidFill>
                  <a:schemeClr val="tx1"/>
                </a:solidFill>
                <a:latin typeface="Abadi Extra Light" panose="020B0204020104020204" pitchFamily="34" charset="0"/>
              </a:rPr>
              <a:t> distance to handle such cases (will discuss this in the next lecture)</a:t>
            </a:r>
          </a:p>
        </p:txBody>
      </p:sp>
    </p:spTree>
    <p:custDataLst>
      <p:tags r:id="rId1"/>
    </p:custDataLst>
    <p:extLst>
      <p:ext uri="{BB962C8B-B14F-4D97-AF65-F5344CB8AC3E}">
        <p14:creationId xmlns:p14="http://schemas.microsoft.com/office/powerpoint/2010/main" val="2446156411"/>
      </p:ext>
    </p:extLst>
  </p:cSld>
  <p:clrMapOvr>
    <a:masterClrMapping/>
  </p:clrMapOvr>
  <mc:AlternateContent xmlns:mc="http://schemas.openxmlformats.org/markup-compatibility/2006" xmlns:p14="http://schemas.microsoft.com/office/powerpoint/2010/main">
    <mc:Choice Requires="p14">
      <p:transition spd="slow" p14:dur="2000" advTm="178394"/>
    </mc:Choice>
    <mc:Fallback xmlns="">
      <p:transition spd="slow" advTm="178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00"/>
                                        <p:tgtEl>
                                          <p:spTgt spid="3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down)">
                                      <p:cBhvr>
                                        <p:cTn id="81" dur="500"/>
                                        <p:tgtEl>
                                          <p:spTgt spid="3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down)">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down)">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4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down)">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4">
                                            <p:txEl>
                                              <p:pRg st="8" end="8"/>
                                            </p:txEl>
                                          </p:spTgt>
                                        </p:tgtEl>
                                        <p:attrNameLst>
                                          <p:attrName>style.visibility</p:attrName>
                                        </p:attrNameLst>
                                      </p:cBhvr>
                                      <p:to>
                                        <p:strVal val="visible"/>
                                      </p:to>
                                    </p:set>
                                    <p:animEffect transition="in" filter="wipe(down)">
                                      <p:cBhvr>
                                        <p:cTn id="120" dur="500"/>
                                        <p:tgtEl>
                                          <p:spTgt spid="4">
                                            <p:txEl>
                                              <p:pRg st="8" end="8"/>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wipe(down)">
                                      <p:cBhvr>
                                        <p:cTn id="125" dur="500"/>
                                        <p:tgtEl>
                                          <p:spTgt spid="49"/>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wipe(down)">
                                      <p:cBhvr>
                                        <p:cTn id="1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P spid="32" grpId="0" animBg="1"/>
      <p:bldP spid="34" grpId="0"/>
      <p:bldP spid="35" grpId="0"/>
      <p:bldP spid="36" grpId="0" animBg="1"/>
      <p:bldP spid="37" grpId="0" animBg="1"/>
      <p:bldP spid="38" grpId="0" animBg="1"/>
      <p:bldP spid="38" grpId="1" animBg="1"/>
      <p:bldP spid="39" grpId="0"/>
      <p:bldP spid="48"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Some Key Aspects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Very simple, interpretable, and lightweight model</a:t>
            </a:r>
          </a:p>
          <a:p>
            <a:pPr lvl="1">
              <a:buFont typeface="Wingdings" panose="05000000000000000000" pitchFamily="2" charset="2"/>
              <a:buChar char="§"/>
            </a:pPr>
            <a:r>
              <a:rPr lang="en-GB" dirty="0">
                <a:latin typeface="Abadi Extra Light" panose="020B0204020104020204" pitchFamily="34" charset="0"/>
              </a:rPr>
              <a:t>Just requires computing and storing the class prototype vectors</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Works with any number of classes (thus for multi-class classification as well)</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be generalized in various ways to improve it further, e.g., </a:t>
            </a:r>
          </a:p>
          <a:p>
            <a:pPr lvl="1">
              <a:buFont typeface="Wingdings" panose="05000000000000000000" pitchFamily="2" charset="2"/>
              <a:buChar char="§"/>
            </a:pPr>
            <a:r>
              <a:rPr lang="en-GB" dirty="0">
                <a:latin typeface="Abadi Extra Light" panose="020B0204020104020204" pitchFamily="34" charset="0"/>
              </a:rPr>
              <a:t>Modeling each class by a </a:t>
            </a:r>
            <a:r>
              <a:rPr lang="en-GB" dirty="0">
                <a:solidFill>
                  <a:srgbClr val="0000FF"/>
                </a:solidFill>
                <a:latin typeface="Abadi Extra Light" panose="020B0204020104020204" pitchFamily="34" charset="0"/>
              </a:rPr>
              <a:t>probability distribution </a:t>
            </a:r>
            <a:r>
              <a:rPr lang="en-GB" dirty="0">
                <a:latin typeface="Abadi Extra Light" panose="020B0204020104020204" pitchFamily="34" charset="0"/>
              </a:rPr>
              <a:t>rather than just a prototype vector</a:t>
            </a:r>
          </a:p>
          <a:p>
            <a:pPr lvl="1">
              <a:buFont typeface="Wingdings" panose="05000000000000000000" pitchFamily="2" charset="2"/>
              <a:buChar char="§"/>
            </a:pPr>
            <a:r>
              <a:rPr lang="en-GB" dirty="0">
                <a:latin typeface="Abadi Extra Light" panose="020B0204020104020204" pitchFamily="34" charset="0"/>
              </a:rPr>
              <a:t>Using distances other than the standard Euclidean distance (e.g., </a:t>
            </a:r>
            <a:r>
              <a:rPr lang="en-GB" dirty="0" err="1">
                <a:latin typeface="Abadi Extra Light" panose="020B0204020104020204" pitchFamily="34" charset="0"/>
              </a:rPr>
              <a:t>Mahalanobis</a:t>
            </a:r>
            <a:r>
              <a:rPr lang="en-GB" dirty="0">
                <a:latin typeface="Abadi Extra Light" panose="020B0204020104020204" pitchFamily="34" charset="0"/>
              </a:rPr>
              <a: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With a learned distance function, can work very well even with very few examples from each class (used in some “few-shot learning” models nowadays – if interested, please refer to “Prototypical Networks for Few-shot Learning”)</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well </a:t>
            </a:r>
            <a:r>
              <a:rPr lang="en-GB" dirty="0" err="1">
                <a:latin typeface="Abadi Extra Light" panose="020B0204020104020204" pitchFamily="34" charset="0"/>
              </a:rPr>
              <a:t>LwP</a:t>
            </a:r>
            <a:r>
              <a:rPr lang="en-GB" dirty="0">
                <a:latin typeface="Abadi Extra Light" panose="020B0204020104020204" pitchFamily="34" charset="0"/>
              </a:rPr>
              <a:t> works depends crucially on the way we compute distances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224858440"/>
      </p:ext>
    </p:extLst>
  </p:cSld>
  <p:clrMapOvr>
    <a:masterClrMapping/>
  </p:clrMapOvr>
  <mc:AlternateContent xmlns:mc="http://schemas.openxmlformats.org/markup-compatibility/2006" xmlns:p14="http://schemas.microsoft.com/office/powerpoint/2010/main">
    <mc:Choice Requires="p14">
      <p:transition spd="slow" p14:dur="2000" advTm="250959"/>
    </mc:Choice>
    <mc:Fallback xmlns="">
      <p:transition spd="slow" advTm="250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wipe(down)">
                                      <p:cBhvr>
                                        <p:cTn id="4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Next Class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Nearest Neighbors</a:t>
            </a:r>
          </a:p>
          <a:p>
            <a:pPr>
              <a:buFont typeface="Wingdings" panose="05000000000000000000" pitchFamily="2" charset="2"/>
              <a:buChar char="§"/>
            </a:pPr>
            <a:r>
              <a:rPr lang="en-GB" dirty="0">
                <a:latin typeface="Abadi Extra Light" panose="020B0204020104020204" pitchFamily="34" charset="0"/>
              </a:rPr>
              <a:t>Decision Trees and Forests/Ensembles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326896293"/>
      </p:ext>
    </p:extLst>
  </p:cSld>
  <p:clrMapOvr>
    <a:masterClrMapping/>
  </p:clrMapOvr>
  <mc:AlternateContent xmlns:mc="http://schemas.openxmlformats.org/markup-compatibility/2006" xmlns:p14="http://schemas.microsoft.com/office/powerpoint/2010/main">
    <mc:Choice Requires="p14">
      <p:transition spd="slow" p14:dur="2000" advTm="22892"/>
    </mc:Choice>
    <mc:Fallback xmlns="">
      <p:transition spd="slow" advTm="228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ML algos require a numeric </a:t>
            </a:r>
            <a:r>
              <a:rPr lang="en-GB" dirty="0">
                <a:solidFill>
                  <a:srgbClr val="060AB2"/>
                </a:solidFill>
                <a:latin typeface="Abadi Extra Light" panose="020B0204020104020204" pitchFamily="34" charset="0"/>
              </a:rPr>
              <a:t>feature representation </a:t>
            </a:r>
            <a:r>
              <a:rPr lang="en-GB" dirty="0">
                <a:latin typeface="Abadi Extra Light" panose="020B0204020104020204" pitchFamily="34" charset="0"/>
              </a:rPr>
              <a:t>of the inputs</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Features can be obtained using one of the two approaches</a:t>
            </a:r>
          </a:p>
          <a:p>
            <a:pPr lvl="1">
              <a:buFont typeface="Wingdings" panose="05000000000000000000" pitchFamily="2" charset="2"/>
              <a:buChar char="§"/>
            </a:pPr>
            <a:r>
              <a:rPr lang="en-GB" sz="2800" dirty="0">
                <a:latin typeface="Abadi Extra Light" panose="020B0204020104020204" pitchFamily="34" charset="0"/>
              </a:rPr>
              <a:t>Approach 1: Extracting/constructing features </a:t>
            </a:r>
            <a:r>
              <a:rPr lang="en-GB" sz="2800" u="sng" dirty="0">
                <a:latin typeface="Abadi Extra Light" panose="020B0204020104020204" pitchFamily="34" charset="0"/>
              </a:rPr>
              <a:t>manually</a:t>
            </a:r>
            <a:r>
              <a:rPr lang="en-GB" sz="2800" dirty="0">
                <a:latin typeface="Abadi Extra Light" panose="020B0204020104020204" pitchFamily="34" charset="0"/>
              </a:rPr>
              <a:t> from raw inputs</a:t>
            </a:r>
          </a:p>
          <a:p>
            <a:pPr lvl="1">
              <a:buFont typeface="Wingdings" panose="05000000000000000000" pitchFamily="2" charset="2"/>
              <a:buChar char="§"/>
            </a:pPr>
            <a:r>
              <a:rPr lang="en-GB" sz="2800" dirty="0">
                <a:latin typeface="Abadi Extra Light" panose="020B0204020104020204" pitchFamily="34" charset="0"/>
              </a:rPr>
              <a:t>Approach 2: </a:t>
            </a:r>
            <a:r>
              <a:rPr lang="en-GB" sz="2800" u="sng" dirty="0">
                <a:latin typeface="Abadi Extra Light" panose="020B0204020104020204" pitchFamily="34" charset="0"/>
              </a:rPr>
              <a:t>Learning</a:t>
            </a:r>
            <a:r>
              <a:rPr lang="en-GB" sz="2800" dirty="0">
                <a:latin typeface="Abadi Extra Light" panose="020B0204020104020204" pitchFamily="34" charset="0"/>
              </a:rPr>
              <a:t> the features from raw inputs</a:t>
            </a: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what we will focus on primarily for now</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2 is what is followed in </a:t>
            </a:r>
            <a:r>
              <a:rPr lang="en-GB" dirty="0">
                <a:solidFill>
                  <a:srgbClr val="FF0000"/>
                </a:solidFill>
                <a:latin typeface="Abadi Extra Light" panose="020B0204020104020204" pitchFamily="34" charset="0"/>
              </a:rPr>
              <a:t>Deep Learning </a:t>
            </a:r>
            <a:r>
              <a:rPr lang="en-GB" dirty="0">
                <a:latin typeface="Abadi Extra Light" panose="020B0204020104020204" pitchFamily="34" charset="0"/>
              </a:rPr>
              <a:t>algorithms (will see later)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Features represent semantics of the inputs. Being able to extract good features is key to the success of ML algos</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Consider some text data consisting of the following sentences: </a:t>
            </a:r>
          </a:p>
          <a:p>
            <a:pPr lvl="1">
              <a:buFont typeface="Wingdings" panose="05000000000000000000" pitchFamily="2" charset="2"/>
              <a:buChar char="§"/>
            </a:pPr>
            <a:r>
              <a:rPr lang="en-GB" dirty="0">
                <a:latin typeface="Abadi Extra Light" panose="020B0204020104020204" pitchFamily="34" charset="0"/>
              </a:rPr>
              <a:t>John likes to watch movies </a:t>
            </a:r>
          </a:p>
          <a:p>
            <a:pPr lvl="1">
              <a:buFont typeface="Wingdings" panose="05000000000000000000" pitchFamily="2" charset="2"/>
              <a:buChar char="§"/>
            </a:pPr>
            <a:r>
              <a:rPr lang="en-GB" dirty="0">
                <a:latin typeface="Abadi Extra Light" panose="020B0204020104020204" pitchFamily="34" charset="0"/>
              </a:rPr>
              <a:t>Mary likes movies too </a:t>
            </a:r>
          </a:p>
          <a:p>
            <a:pPr lvl="1">
              <a:buFont typeface="Wingdings" panose="05000000000000000000" pitchFamily="2" charset="2"/>
              <a:buChar char="§"/>
            </a:pPr>
            <a:r>
              <a:rPr lang="en-GB" dirty="0">
                <a:latin typeface="Abadi Extra Light" panose="020B0204020104020204" pitchFamily="34" charset="0"/>
              </a:rPr>
              <a:t>John also likes football</a:t>
            </a:r>
            <a:endParaRPr lang="en-GB" sz="2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Want to construct a </a:t>
            </a:r>
            <a:r>
              <a:rPr lang="en-GB" dirty="0">
                <a:solidFill>
                  <a:srgbClr val="FF0000"/>
                </a:solidFill>
                <a:latin typeface="Abadi Extra Light" panose="020B0204020104020204" pitchFamily="34" charset="0"/>
              </a:rPr>
              <a:t>feature representation </a:t>
            </a:r>
            <a:r>
              <a:rPr lang="en-GB" dirty="0">
                <a:latin typeface="Abadi Extra Light" panose="020B0204020104020204" pitchFamily="34" charset="0"/>
              </a:rPr>
              <a:t>for these sentences</a:t>
            </a:r>
          </a:p>
          <a:p>
            <a:pPr>
              <a:buFont typeface="Wingdings" panose="05000000000000000000" pitchFamily="2" charset="2"/>
              <a:buChar char="§"/>
            </a:pPr>
            <a:r>
              <a:rPr lang="en-GB" dirty="0">
                <a:latin typeface="Abadi Extra Light" panose="020B0204020104020204" pitchFamily="34" charset="0"/>
              </a:rPr>
              <a:t>Here is a </a:t>
            </a:r>
            <a:r>
              <a:rPr lang="en-GB" dirty="0">
                <a:solidFill>
                  <a:srgbClr val="FF0000"/>
                </a:solidFill>
                <a:latin typeface="Abadi Extra Light" panose="020B0204020104020204" pitchFamily="34" charset="0"/>
              </a:rPr>
              <a:t>“bag-of-words” </a:t>
            </a:r>
            <a:r>
              <a:rPr lang="en-GB" dirty="0">
                <a:latin typeface="Abadi Extra Light" panose="020B0204020104020204" pitchFamily="34" charset="0"/>
              </a:rPr>
              <a:t>(</a:t>
            </a:r>
            <a:r>
              <a:rPr lang="en-GB" dirty="0" err="1">
                <a:latin typeface="Abadi Extra Light" panose="020B0204020104020204" pitchFamily="34" charset="0"/>
              </a:rPr>
              <a:t>BoW</a:t>
            </a:r>
            <a:r>
              <a:rPr lang="en-GB" dirty="0">
                <a:latin typeface="Abadi Extra Light" panose="020B0204020104020204" pitchFamily="34" charset="0"/>
              </a:rPr>
              <a:t>) feature representation of these sentences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Each sentence is now represented as a </a:t>
            </a:r>
            <a:r>
              <a:rPr lang="en-IN" sz="2600" dirty="0">
                <a:solidFill>
                  <a:srgbClr val="FF0000"/>
                </a:solidFill>
                <a:latin typeface="Abadi Extra Light" panose="020B0204020104020204" pitchFamily="34" charset="0"/>
              </a:rPr>
              <a:t>binary vector </a:t>
            </a:r>
            <a:r>
              <a:rPr lang="en-IN" sz="2600" dirty="0">
                <a:latin typeface="Abadi Extra Light" panose="020B0204020104020204" pitchFamily="34" charset="0"/>
              </a:rPr>
              <a:t>(each feature is a binary value, denoting presence or absence of a word). </a:t>
            </a:r>
            <a:r>
              <a:rPr lang="en-IN" sz="2600" dirty="0" err="1">
                <a:latin typeface="Abadi Extra Light" panose="020B0204020104020204" pitchFamily="34" charset="0"/>
              </a:rPr>
              <a:t>BoW</a:t>
            </a:r>
            <a:r>
              <a:rPr lang="en-IN" sz="2600" dirty="0">
                <a:latin typeface="Abadi Extra Light" panose="020B0204020104020204" pitchFamily="34" charset="0"/>
              </a:rPr>
              <a:t> is also called </a:t>
            </a:r>
            <a:r>
              <a:rPr lang="en-IN" sz="2600" dirty="0">
                <a:solidFill>
                  <a:srgbClr val="FF0000"/>
                </a:solidFill>
                <a:latin typeface="Abadi Extra Light" panose="020B0204020104020204" pitchFamily="34" charset="0"/>
              </a:rPr>
              <a:t>“unigram” </a:t>
            </a:r>
            <a:r>
              <a:rPr lang="en-IN" sz="2600" dirty="0">
                <a:latin typeface="Abadi Extra Light" panose="020B0204020104020204" pitchFamily="34" charset="0"/>
              </a:rPr>
              <a:t>rep.</a:t>
            </a: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585358" y="1629112"/>
            <a:ext cx="4129169" cy="1173032"/>
          </a:xfrm>
          <a:prstGeom prst="wedgeRectCallout">
            <a:avLst>
              <a:gd name="adj1" fmla="val 62280"/>
              <a:gd name="adj2" fmla="val 119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latin typeface="Abadi Extra Light" panose="020B0204020104020204" pitchFamily="34" charset="0"/>
              </a:rPr>
              <a:t>BoW</a:t>
            </a:r>
            <a:r>
              <a:rPr lang="en-GB" sz="1600" dirty="0">
                <a:solidFill>
                  <a:schemeClr val="tx1"/>
                </a:solidFill>
                <a:latin typeface="Abadi Extra Light" panose="020B0204020104020204" pitchFamily="34" charset="0"/>
              </a:rPr>
              <a:t> is just one of the many ways of doing feature extraction for text data. Not the most optimal one, and has various flaws (can you think of some?), but often works reasonably well </a:t>
            </a:r>
            <a:endParaRPr lang="en-IN" sz="1600" dirty="0">
              <a:solidFill>
                <a:schemeClr val="tx1"/>
              </a:solidFill>
              <a:latin typeface="Abadi Extra Light" panose="020B0204020104020204" pitchFamily="34" charset="0"/>
            </a:endParaRPr>
          </a:p>
        </p:txBody>
      </p:sp>
      <p:sp>
        <p:nvSpPr>
          <p:cNvPr id="3" name="Speech Bubble: Rectangle 2">
            <a:extLst>
              <a:ext uri="{FF2B5EF4-FFF2-40B4-BE49-F238E27FC236}">
                <a16:creationId xmlns:a16="http://schemas.microsoft.com/office/drawing/2014/main" id="{1D23B404-2EE0-26D7-A6DF-D8266302675A}"/>
              </a:ext>
            </a:extLst>
          </p:cNvPr>
          <p:cNvSpPr/>
          <p:nvPr/>
        </p:nvSpPr>
        <p:spPr>
          <a:xfrm>
            <a:off x="9699956" y="524285"/>
            <a:ext cx="2427739" cy="965223"/>
          </a:xfrm>
          <a:prstGeom prst="wedgeRectCallout">
            <a:avLst>
              <a:gd name="adj1" fmla="val -40936"/>
              <a:gd name="adj2" fmla="val 693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Other similar approaches such as </a:t>
            </a:r>
            <a:r>
              <a:rPr lang="en-GB" sz="1400" dirty="0">
                <a:solidFill>
                  <a:srgbClr val="FF0000"/>
                </a:solidFill>
                <a:latin typeface="Abadi Extra Light" panose="020B0204020104020204" pitchFamily="34" charset="0"/>
              </a:rPr>
              <a:t>TF-IDF</a:t>
            </a:r>
            <a:r>
              <a:rPr lang="en-GB" sz="1400" dirty="0">
                <a:solidFill>
                  <a:schemeClr val="tx1"/>
                </a:solidFill>
                <a:latin typeface="Abadi Extra Light" panose="020B0204020104020204" pitchFamily="34" charset="0"/>
              </a:rPr>
              <a:t> (term frequency, inverse document frequency) are also widely used</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A very simple feature extraction approach for image data is </a:t>
            </a:r>
            <a:r>
              <a:rPr lang="en-IN" dirty="0">
                <a:solidFill>
                  <a:srgbClr val="FF0000"/>
                </a:solidFill>
                <a:latin typeface="Abadi Extra Light" panose="020B0204020104020204" pitchFamily="34" charset="0"/>
              </a:rPr>
              <a:t>flattening</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marL="0" indent="0">
              <a:buNone/>
            </a:pPr>
            <a:endParaRPr lang="en-IN" sz="2600" dirty="0">
              <a:latin typeface="Abadi Extra Light" panose="020B0204020104020204" pitchFamily="34" charset="0"/>
            </a:endParaRPr>
          </a:p>
          <a:p>
            <a:pPr>
              <a:buFont typeface="Wingdings" panose="05000000000000000000" pitchFamily="2" charset="2"/>
              <a:buChar char="§"/>
            </a:pPr>
            <a:r>
              <a:rPr lang="en-IN" sz="2600" dirty="0">
                <a:solidFill>
                  <a:srgbClr val="FF0000"/>
                </a:solidFill>
                <a:latin typeface="Abadi Extra Light" panose="020B0204020104020204" pitchFamily="34" charset="0"/>
              </a:rPr>
              <a:t>Histogram</a:t>
            </a:r>
            <a:r>
              <a:rPr lang="en-IN" sz="2600" dirty="0">
                <a:latin typeface="Abadi Extra Light" panose="020B0204020104020204" pitchFamily="34" charset="0"/>
              </a:rPr>
              <a:t> of visual patterns is another popular feature </a:t>
            </a:r>
            <a:r>
              <a:rPr lang="en-IN" sz="2600" dirty="0" err="1">
                <a:latin typeface="Abadi Extra Light" panose="020B0204020104020204" pitchFamily="34" charset="0"/>
              </a:rPr>
              <a:t>extr</a:t>
            </a:r>
            <a:r>
              <a:rPr lang="en-IN" sz="2600" dirty="0">
                <a:latin typeface="Abadi Extra Light" panose="020B0204020104020204" pitchFamily="34" charset="0"/>
              </a:rPr>
              <a:t>. method for images</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Many other manual feature extraction techniques developed in computer vision and image processing communities (SIFT, </a:t>
            </a:r>
            <a:r>
              <a:rPr lang="en-IN" sz="2600" dirty="0" err="1">
                <a:latin typeface="Abadi Extra Light" panose="020B0204020104020204" pitchFamily="34" charset="0"/>
              </a:rPr>
              <a:t>HoG</a:t>
            </a:r>
            <a:r>
              <a:rPr lang="en-IN" sz="2600" dirty="0">
                <a:latin typeface="Abadi Extra Light" panose="020B0204020104020204" pitchFamily="34" charset="0"/>
              </a:rPr>
              <a:t>, and others)</a:t>
            </a: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201163" cy="646331"/>
          </a:xfrm>
          <a:prstGeom prst="rect">
            <a:avLst/>
          </a:prstGeom>
          <a:noFill/>
        </p:spPr>
        <p:txBody>
          <a:bodyPr wrap="none" rtlCol="0">
            <a:spAutoFit/>
          </a:bodyPr>
          <a:lstStyle/>
          <a:p>
            <a:r>
              <a:rPr lang="en-IN" dirty="0">
                <a:latin typeface="Abadi Extra Light" panose="020B0204020104020204" pitchFamily="34" charset="0"/>
              </a:rPr>
              <a:t>7x7 image</a:t>
            </a:r>
          </a:p>
          <a:p>
            <a:r>
              <a:rPr lang="en-IN" dirty="0">
                <a:latin typeface="Abadi Extra Light" panose="020B0204020104020204" pitchFamily="34" charset="0"/>
              </a:rPr>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425455" cy="584775"/>
          </a:xfrm>
          <a:prstGeom prst="rect">
            <a:avLst/>
          </a:prstGeom>
          <a:noFill/>
        </p:spPr>
        <p:txBody>
          <a:bodyPr wrap="none" rtlCol="0">
            <a:spAutoFit/>
          </a:bodyPr>
          <a:lstStyle/>
          <a:p>
            <a:r>
              <a:rPr lang="en-IN" sz="1600" dirty="0">
                <a:latin typeface="Abadi Extra Light" panose="020B0204020104020204" pitchFamily="34" charset="0"/>
              </a:rPr>
              <a:t>Vector of pixel </a:t>
            </a:r>
          </a:p>
          <a:p>
            <a:r>
              <a:rPr lang="en-IN" sz="1600" dirty="0">
                <a:latin typeface="Abadi Extra Light" panose="020B0204020104020204" pitchFamily="34" charset="0"/>
              </a:rPr>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Flattening and histogram based methods destroy the spatial information in the image but often still work reasonably well</a:t>
            </a:r>
            <a:endParaRPr lang="en-IN" sz="1600" dirty="0">
              <a:solidFill>
                <a:schemeClr val="tx1"/>
              </a:solidFill>
              <a:latin typeface="Abadi Extra Light" panose="020B0204020104020204" pitchFamily="34" charset="0"/>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
        <p:nvSpPr>
          <p:cNvPr id="6" name="Speech Bubble: Rectangle 5">
            <a:extLst>
              <a:ext uri="{FF2B5EF4-FFF2-40B4-BE49-F238E27FC236}">
                <a16:creationId xmlns:a16="http://schemas.microsoft.com/office/drawing/2014/main" id="{D39E432F-7250-E08C-FD00-1A33D0B3D801}"/>
              </a:ext>
            </a:extLst>
          </p:cNvPr>
          <p:cNvSpPr/>
          <p:nvPr/>
        </p:nvSpPr>
        <p:spPr>
          <a:xfrm>
            <a:off x="5128161" y="5202947"/>
            <a:ext cx="2291421" cy="425066"/>
          </a:xfrm>
          <a:prstGeom prst="wedgeRectCallout">
            <a:avLst>
              <a:gd name="adj1" fmla="val 47857"/>
              <a:gd name="adj2" fmla="val -653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latin typeface="Abadi Extra Light" panose="020B0204020104020204" pitchFamily="34" charset="0"/>
              </a:rPr>
              <a:t>Suppose these are typical patterns in the images in the dataset</a:t>
            </a:r>
            <a:endParaRPr lang="en-IN" sz="1200" dirty="0">
              <a:solidFill>
                <a:schemeClr val="tx1"/>
              </a:solidFill>
              <a:latin typeface="Abadi Extra Light" panose="020B0204020104020204" pitchFamily="34" charset="0"/>
            </a:endParaRPr>
          </a:p>
        </p:txBody>
      </p:sp>
      <p:sp>
        <p:nvSpPr>
          <p:cNvPr id="7" name="Speech Bubble: Rectangle 6">
            <a:extLst>
              <a:ext uri="{FF2B5EF4-FFF2-40B4-BE49-F238E27FC236}">
                <a16:creationId xmlns:a16="http://schemas.microsoft.com/office/drawing/2014/main" id="{F0ACE29C-4922-796C-D230-34A6559B1205}"/>
              </a:ext>
            </a:extLst>
          </p:cNvPr>
          <p:cNvSpPr/>
          <p:nvPr/>
        </p:nvSpPr>
        <p:spPr>
          <a:xfrm>
            <a:off x="8629630" y="4039255"/>
            <a:ext cx="3475684" cy="1036112"/>
          </a:xfrm>
          <a:prstGeom prst="wedgeRectCallout">
            <a:avLst>
              <a:gd name="adj1" fmla="val -61523"/>
              <a:gd name="adj2" fmla="val -547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Bar heights in the histogram denote how the </a:t>
            </a:r>
            <a:r>
              <a:rPr lang="en-GB" sz="1400" dirty="0">
                <a:solidFill>
                  <a:srgbClr val="FF0000"/>
                </a:solidFill>
                <a:latin typeface="Abadi Extra Light" panose="020B0204020104020204" pitchFamily="34" charset="0"/>
              </a:rPr>
              <a:t>frequency of occurrence</a:t>
            </a:r>
            <a:r>
              <a:rPr lang="en-GB" sz="1400" dirty="0">
                <a:solidFill>
                  <a:schemeClr val="tx1"/>
                </a:solidFill>
                <a:latin typeface="Abadi Extra Light" panose="020B0204020104020204" pitchFamily="34" charset="0"/>
              </a:rPr>
              <a:t> of each of the patterns in the given image (this vector of frequencies can be used as the extracted feature vector for this image)</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wipe(down)">
                                      <p:cBhvr>
                                        <p:cTn id="49" dur="500"/>
                                        <p:tgtEl>
                                          <p:spTgt spid="4">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latin typeface="Abadi Extra Light" panose="020B0204020104020204" pitchFamily="34" charset="0"/>
              </a:rPr>
              <a:t>Not all the extracted features may be relevant for learning the model (some may even confuse the learner)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solidFill>
                  <a:srgbClr val="FF0000"/>
                </a:solidFill>
                <a:latin typeface="Abadi Extra Light" panose="020B0204020104020204" pitchFamily="34" charset="0"/>
              </a:rPr>
              <a:t>Feature selection </a:t>
            </a:r>
            <a:r>
              <a:rPr lang="en-GB" dirty="0">
                <a:latin typeface="Abadi Extra Light" panose="020B0204020104020204" pitchFamily="34" charset="0"/>
              </a:rPr>
              <a:t>(a step after feature extraction) can be used to identify the features that matter, and discard the others, for more effective learning</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Many techniques exist – some based on intuition, some based on algorithmic principles (will visit feature selection later)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More common in supervised learning but can also be done for </a:t>
            </a:r>
            <a:r>
              <a:rPr lang="en-GB" dirty="0" err="1">
                <a:latin typeface="Abadi Extra Light" panose="020B0204020104020204" pitchFamily="34" charset="0"/>
              </a:rPr>
              <a:t>unsup</a:t>
            </a:r>
            <a:r>
              <a:rPr lang="en-GB" dirty="0">
                <a:latin typeface="Abadi Extra Light" panose="020B0204020104020204" pitchFamily="34" charset="0"/>
              </a:rPr>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3" name="TextBox 2">
            <a:extLst>
              <a:ext uri="{FF2B5EF4-FFF2-40B4-BE49-F238E27FC236}">
                <a16:creationId xmlns:a16="http://schemas.microsoft.com/office/drawing/2014/main"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11073130" y="3322128"/>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8655053" y="3203311"/>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Calculating BMI from this data doesn’t require ML but this simple example is just to illustrate the idea of feature selection </a:t>
            </a:r>
            <a:r>
              <a:rPr lang="en-GB"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More Postprocessing: Feature Scaling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400" dirty="0">
                <a:latin typeface="Abadi Extra Light" panose="020B0204020104020204" pitchFamily="34" charset="0"/>
              </a:rPr>
              <a:t>Even after feature selection, the features may not be on the same scale</a:t>
            </a:r>
          </a:p>
          <a:p>
            <a:pPr>
              <a:buFont typeface="Wingdings" panose="05000000000000000000" pitchFamily="2" charset="2"/>
              <a:buChar char="§"/>
            </a:pPr>
            <a:r>
              <a:rPr lang="en-GB" sz="2400" dirty="0">
                <a:latin typeface="Abadi Extra Light" panose="020B0204020104020204" pitchFamily="34" charset="0"/>
              </a:rPr>
              <a:t>This can be problematic when comparing two inputs – features that have larger scales may dominate the result of such comparisons</a:t>
            </a:r>
          </a:p>
          <a:p>
            <a:pPr>
              <a:buFont typeface="Wingdings" panose="05000000000000000000" pitchFamily="2" charset="2"/>
              <a:buChar char="§"/>
            </a:pPr>
            <a:r>
              <a:rPr lang="en-GB" sz="2400" dirty="0">
                <a:latin typeface="Abadi Extra Light" panose="020B0204020104020204" pitchFamily="34" charset="0"/>
              </a:rPr>
              <a:t>Therefore helpful to standardize the features (e.g., by bringing all of them on the same scale such as between 0 to 1)</a:t>
            </a: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Also helpful for stabilizing the optimization techniques used in ML algos</a:t>
            </a:r>
          </a:p>
          <a:p>
            <a:pPr>
              <a:buFont typeface="Wingdings" panose="05000000000000000000" pitchFamily="2" charset="2"/>
              <a:buChar char="§"/>
            </a:pPr>
            <a:endParaRPr lang="en-GB" sz="2400" dirty="0"/>
          </a:p>
          <a:p>
            <a:pPr marL="0" indent="0">
              <a:buNone/>
            </a:pPr>
            <a:endParaRPr lang="en-GB" dirty="0"/>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5" name="Picture 4">
            <a:extLst>
              <a:ext uri="{FF2B5EF4-FFF2-40B4-BE49-F238E27FC236}">
                <a16:creationId xmlns:a16="http://schemas.microsoft.com/office/drawing/2014/main" id="{4929E617-A6B0-4EE3-8A77-FD4E11F4CCC5}"/>
              </a:ext>
            </a:extLst>
          </p:cNvPr>
          <p:cNvPicPr/>
          <p:nvPr/>
        </p:nvPicPr>
        <p:blipFill>
          <a:blip r:embed="rId3"/>
          <a:stretch/>
        </p:blipFill>
        <p:spPr>
          <a:xfrm>
            <a:off x="1074033" y="3199667"/>
            <a:ext cx="5299057" cy="2628478"/>
          </a:xfrm>
          <a:prstGeom prst="rect">
            <a:avLst/>
          </a:prstGeom>
          <a:ln>
            <a:noFill/>
          </a:ln>
        </p:spPr>
      </p:pic>
      <p:pic>
        <p:nvPicPr>
          <p:cNvPr id="1026" name="Picture 2" descr="Image for post">
            <a:extLst>
              <a:ext uri="{FF2B5EF4-FFF2-40B4-BE49-F238E27FC236}">
                <a16:creationId xmlns:a16="http://schemas.microsoft.com/office/drawing/2014/main" id="{9954D97E-1CEF-428B-BC4B-8F3098742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273" y="3188795"/>
            <a:ext cx="3971636" cy="2601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a:extLst>
              <a:ext uri="{FF2B5EF4-FFF2-40B4-BE49-F238E27FC236}">
                <a16:creationId xmlns:a16="http://schemas.microsoft.com/office/drawing/2014/main" id="{65CF910D-0E93-495C-90AE-0A4E22EFD95B}"/>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https://becominghuman.ai/demystifying-feature-scaling-baff53e9b3fd</a:t>
            </a:r>
            <a:r>
              <a:rPr lang="en-IN" sz="1100" b="0" strike="noStrike" spc="-1" dirty="0">
                <a:solidFill>
                  <a:srgbClr val="000000"/>
                </a:solidFill>
                <a:uFill>
                  <a:solidFill>
                    <a:srgbClr val="FFFFFF"/>
                  </a:solidFill>
                </a:uFill>
                <a:latin typeface="Arial"/>
              </a:rPr>
              <a:t>, </a:t>
            </a:r>
            <a:r>
              <a:rPr lang="en-IN" sz="1100" dirty="0"/>
              <a:t>https://stackoverflow.com/</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1487839840"/>
      </p:ext>
    </p:extLst>
  </p:cSld>
  <p:clrMapOvr>
    <a:masterClrMapping/>
  </p:clrMapOvr>
  <mc:AlternateContent xmlns:mc="http://schemas.openxmlformats.org/markup-compatibility/2006" xmlns:p14="http://schemas.microsoft.com/office/powerpoint/2010/main">
    <mc:Choice Requires="p14">
      <p:transition spd="slow" p14:dur="2000" advTm="123581"/>
    </mc:Choice>
    <mc:Fallback xmlns="">
      <p:transition spd="slow" advTm="1235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Deep Learning: An End-to-End Approach to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F5051411-A021-4407-AC38-66BB3F42DFCE}"/>
              </a:ext>
            </a:extLst>
          </p:cNvPr>
          <p:cNvPicPr>
            <a:picLocks noChangeAspect="1"/>
          </p:cNvPicPr>
          <p:nvPr/>
        </p:nvPicPr>
        <p:blipFill>
          <a:blip r:embed="rId3"/>
          <a:stretch>
            <a:fillRect/>
          </a:stretch>
        </p:blipFill>
        <p:spPr>
          <a:xfrm>
            <a:off x="1255824" y="3403321"/>
            <a:ext cx="8096250" cy="2076450"/>
          </a:xfrm>
          <a:prstGeom prst="rect">
            <a:avLst/>
          </a:prstGeom>
        </p:spPr>
      </p:pic>
      <p:sp>
        <p:nvSpPr>
          <p:cNvPr id="4" name="Rectangle: Rounded Corners 3">
            <a:extLst>
              <a:ext uri="{FF2B5EF4-FFF2-40B4-BE49-F238E27FC236}">
                <a16:creationId xmlns:a16="http://schemas.microsoft.com/office/drawing/2014/main" id="{669F82D3-3796-47EC-BF1E-DBD8B015CB87}"/>
              </a:ext>
            </a:extLst>
          </p:cNvPr>
          <p:cNvSpPr/>
          <p:nvPr/>
        </p:nvSpPr>
        <p:spPr>
          <a:xfrm rot="21266449">
            <a:off x="3247099" y="5513193"/>
            <a:ext cx="4315341" cy="5076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badi Extra Light" panose="020B0204020104020204" pitchFamily="34" charset="0"/>
              </a:rPr>
              <a:t>Feature Learning Module</a:t>
            </a:r>
          </a:p>
          <a:p>
            <a:pPr algn="ctr"/>
            <a:r>
              <a:rPr lang="en-IN" dirty="0">
                <a:solidFill>
                  <a:schemeClr val="tx1"/>
                </a:solidFill>
                <a:latin typeface="Abadi Extra Light" panose="020B0204020104020204" pitchFamily="34" charset="0"/>
              </a:rPr>
              <a:t>(one or more layers)</a:t>
            </a:r>
          </a:p>
        </p:txBody>
      </p:sp>
      <p:cxnSp>
        <p:nvCxnSpPr>
          <p:cNvPr id="6" name="Straight Arrow Connector 5">
            <a:extLst>
              <a:ext uri="{FF2B5EF4-FFF2-40B4-BE49-F238E27FC236}">
                <a16:creationId xmlns:a16="http://schemas.microsoft.com/office/drawing/2014/main" id="{FEDDB5D7-15AE-4824-B1E8-F0C48D117ED4}"/>
              </a:ext>
            </a:extLst>
          </p:cNvPr>
          <p:cNvCxnSpPr/>
          <p:nvPr/>
        </p:nvCxnSpPr>
        <p:spPr>
          <a:xfrm flipV="1">
            <a:off x="2659487" y="5281892"/>
            <a:ext cx="0" cy="418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C525E0-A118-45EE-881F-C8380819D8CA}"/>
              </a:ext>
            </a:extLst>
          </p:cNvPr>
          <p:cNvSpPr txBox="1"/>
          <p:nvPr/>
        </p:nvSpPr>
        <p:spPr>
          <a:xfrm>
            <a:off x="2091062" y="5676982"/>
            <a:ext cx="1136850" cy="369332"/>
          </a:xfrm>
          <a:prstGeom prst="rect">
            <a:avLst/>
          </a:prstGeom>
          <a:noFill/>
        </p:spPr>
        <p:txBody>
          <a:bodyPr wrap="none" rtlCol="0">
            <a:spAutoFit/>
          </a:bodyPr>
          <a:lstStyle/>
          <a:p>
            <a:r>
              <a:rPr lang="en-IN" dirty="0"/>
              <a:t>Raw Input</a:t>
            </a:r>
          </a:p>
        </p:txBody>
      </p:sp>
      <p:cxnSp>
        <p:nvCxnSpPr>
          <p:cNvPr id="9" name="Straight Arrow Connector 8">
            <a:extLst>
              <a:ext uri="{FF2B5EF4-FFF2-40B4-BE49-F238E27FC236}">
                <a16:creationId xmlns:a16="http://schemas.microsoft.com/office/drawing/2014/main" id="{A632D69A-8BC0-4158-BB2F-2D1FE6CE263D}"/>
              </a:ext>
            </a:extLst>
          </p:cNvPr>
          <p:cNvCxnSpPr>
            <a:cxnSpLocks/>
          </p:cNvCxnSpPr>
          <p:nvPr/>
        </p:nvCxnSpPr>
        <p:spPr>
          <a:xfrm flipH="1" flipV="1">
            <a:off x="7839332" y="5491174"/>
            <a:ext cx="441783" cy="2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82613C-743D-4E4E-8742-C2C7C8198684}"/>
              </a:ext>
            </a:extLst>
          </p:cNvPr>
          <p:cNvSpPr txBox="1"/>
          <p:nvPr/>
        </p:nvSpPr>
        <p:spPr>
          <a:xfrm>
            <a:off x="7839332" y="5764988"/>
            <a:ext cx="2022798" cy="646331"/>
          </a:xfrm>
          <a:prstGeom prst="rect">
            <a:avLst/>
          </a:prstGeom>
          <a:noFill/>
        </p:spPr>
        <p:txBody>
          <a:bodyPr wrap="none" rtlCol="0">
            <a:spAutoFit/>
          </a:bodyPr>
          <a:lstStyle/>
          <a:p>
            <a:r>
              <a:rPr lang="en-IN" dirty="0">
                <a:latin typeface="Abadi Extra Light" panose="020B0204020104020204" pitchFamily="34" charset="0"/>
              </a:rPr>
              <a:t>Learned Features</a:t>
            </a:r>
          </a:p>
          <a:p>
            <a:r>
              <a:rPr lang="en-IN" dirty="0">
                <a:latin typeface="Abadi Extra Light" panose="020B0204020104020204" pitchFamily="34" charset="0"/>
              </a:rPr>
              <a:t>(penultimate  layer)</a:t>
            </a:r>
          </a:p>
        </p:txBody>
      </p:sp>
      <p:sp>
        <p:nvSpPr>
          <p:cNvPr id="13" name="Rectangle: Rounded Corners 12">
            <a:extLst>
              <a:ext uri="{FF2B5EF4-FFF2-40B4-BE49-F238E27FC236}">
                <a16:creationId xmlns:a16="http://schemas.microsoft.com/office/drawing/2014/main" id="{45960879-156C-4C2D-B25B-C2C0CECC7593}"/>
              </a:ext>
            </a:extLst>
          </p:cNvPr>
          <p:cNvSpPr/>
          <p:nvPr/>
        </p:nvSpPr>
        <p:spPr>
          <a:xfrm rot="21127126">
            <a:off x="6117465" y="2938001"/>
            <a:ext cx="2582214" cy="53621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badi Extra Light" panose="020B0204020104020204" pitchFamily="34" charset="0"/>
              </a:rPr>
              <a:t>Classification Model Learning</a:t>
            </a:r>
          </a:p>
        </p:txBody>
      </p:sp>
      <p:sp>
        <p:nvSpPr>
          <p:cNvPr id="11" name="TextBox 10">
            <a:extLst>
              <a:ext uri="{FF2B5EF4-FFF2-40B4-BE49-F238E27FC236}">
                <a16:creationId xmlns:a16="http://schemas.microsoft.com/office/drawing/2014/main" id="{23A502CA-ED04-4601-9B8C-6809A066E309}"/>
              </a:ext>
            </a:extLst>
          </p:cNvPr>
          <p:cNvSpPr txBox="1"/>
          <p:nvPr/>
        </p:nvSpPr>
        <p:spPr>
          <a:xfrm>
            <a:off x="402350" y="1170952"/>
            <a:ext cx="10921580" cy="1384995"/>
          </a:xfrm>
          <a:prstGeom prst="rect">
            <a:avLst/>
          </a:prstGeom>
          <a:noFill/>
        </p:spPr>
        <p:txBody>
          <a:bodyPr wrap="none" rtlCol="0">
            <a:spAutoFit/>
          </a:bodyPr>
          <a:lstStyle/>
          <a:p>
            <a:r>
              <a:rPr lang="en-IN" sz="2800" dirty="0">
                <a:latin typeface="Abadi Extra Light" panose="020B0204020104020204" pitchFamily="34" charset="0"/>
              </a:rPr>
              <a:t>Deep Learning = ML with </a:t>
            </a:r>
            <a:r>
              <a:rPr lang="en-IN" sz="2800" dirty="0">
                <a:solidFill>
                  <a:srgbClr val="FF0000"/>
                </a:solidFill>
                <a:latin typeface="Abadi Extra Light" panose="020B0204020104020204" pitchFamily="34" charset="0"/>
              </a:rPr>
              <a:t>automated feature learning </a:t>
            </a:r>
            <a:r>
              <a:rPr lang="en-IN" sz="2800" dirty="0">
                <a:latin typeface="Abadi Extra Light" panose="020B0204020104020204" pitchFamily="34" charset="0"/>
              </a:rPr>
              <a:t>from the raw inputs</a:t>
            </a:r>
          </a:p>
          <a:p>
            <a:endParaRPr lang="en-IN" sz="2800" dirty="0">
              <a:latin typeface="Abadi Extra Light" panose="020B0204020104020204" pitchFamily="34" charset="0"/>
            </a:endParaRPr>
          </a:p>
          <a:p>
            <a:r>
              <a:rPr lang="en-IN" sz="2800" dirty="0">
                <a:latin typeface="Abadi Extra Light" panose="020B0204020104020204" pitchFamily="34" charset="0"/>
              </a:rPr>
              <a:t>Feature extraction part is automated via the feature learning module</a:t>
            </a:r>
          </a:p>
        </p:txBody>
      </p:sp>
      <p:sp>
        <p:nvSpPr>
          <p:cNvPr id="14" name="TextBox 13">
            <a:extLst>
              <a:ext uri="{FF2B5EF4-FFF2-40B4-BE49-F238E27FC236}">
                <a16:creationId xmlns:a16="http://schemas.microsoft.com/office/drawing/2014/main" id="{EA5812F0-F6D6-445D-8638-FBDB5A753453}"/>
              </a:ext>
            </a:extLst>
          </p:cNvPr>
          <p:cNvSpPr txBox="1"/>
          <p:nvPr/>
        </p:nvSpPr>
        <p:spPr>
          <a:xfrm>
            <a:off x="200851" y="6425907"/>
            <a:ext cx="3496470" cy="261610"/>
          </a:xfrm>
          <a:prstGeom prst="rect">
            <a:avLst/>
          </a:prstGeom>
          <a:noFill/>
        </p:spPr>
        <p:txBody>
          <a:bodyPr wrap="none" rtlCol="0">
            <a:spAutoFit/>
          </a:bodyPr>
          <a:lstStyle/>
          <a:p>
            <a:r>
              <a:rPr lang="en-IN" sz="1100" dirty="0"/>
              <a:t>Pic an adaptation of the original from: </a:t>
            </a:r>
            <a:r>
              <a:rPr lang="en-IN" sz="1100" dirty="0">
                <a:hlinkClick r:id="rId4"/>
              </a:rPr>
              <a:t>https://deepai.org/</a:t>
            </a:r>
            <a:endParaRPr lang="en-IN" sz="1100" dirty="0"/>
          </a:p>
        </p:txBody>
      </p:sp>
    </p:spTree>
    <p:custDataLst>
      <p:tags r:id="rId1"/>
    </p:custDataLst>
    <p:extLst>
      <p:ext uri="{BB962C8B-B14F-4D97-AF65-F5344CB8AC3E}">
        <p14:creationId xmlns:p14="http://schemas.microsoft.com/office/powerpoint/2010/main" val="1320086736"/>
      </p:ext>
    </p:extLst>
  </p:cSld>
  <p:clrMapOvr>
    <a:masterClrMapping/>
  </p:clrMapOvr>
  <mc:AlternateContent xmlns:mc="http://schemas.openxmlformats.org/markup-compatibility/2006" xmlns:p14="http://schemas.microsoft.com/office/powerpoint/2010/main">
    <mc:Choice Requires="p14">
      <p:transition spd="slow" p14:dur="2000" advTm="158312"/>
    </mc:Choice>
    <mc:Fallback xmlns="">
      <p:transition spd="slow" advTm="158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latin typeface="Abadi Extra Light" panose="020B0204020104020204" pitchFamily="34" charset="0"/>
                  </a:rPr>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latin typeface="Abadi Extra Light" panose="020B0204020104020204" pitchFamily="34" charset="0"/>
                  </a:rPr>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latin typeface="Abadi Extra Light" panose="020B0204020104020204" pitchFamily="34" charset="0"/>
                  </a:rPr>
                  <a:t> is (usually) a vector containing the values of the </a:t>
                </a:r>
                <a:r>
                  <a:rPr lang="en-GB" sz="2600" dirty="0">
                    <a:solidFill>
                      <a:srgbClr val="FF0000"/>
                    </a:solidFill>
                    <a:latin typeface="Abadi Extra Light" panose="020B0204020104020204" pitchFamily="34" charset="0"/>
                  </a:rPr>
                  <a:t>features</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attributes</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covariates</a:t>
                </a:r>
                <a:r>
                  <a:rPr lang="en-GB" sz="2600" dirty="0">
                    <a:latin typeface="Abadi Extra Light" panose="020B0204020104020204" pitchFamily="34" charset="0"/>
                  </a:rPr>
                  <a:t> that encode properties of the it represents, e.g.,</a:t>
                </a:r>
              </a:p>
              <a:p>
                <a:pPr lvl="1">
                  <a:buFont typeface="Wingdings" panose="05000000000000000000" pitchFamily="2" charset="2"/>
                  <a:buChar char="§"/>
                </a:pPr>
                <a:endParaRPr lang="en-GB" sz="1100" dirty="0">
                  <a:latin typeface="Abadi Extra Light" panose="020B0204020104020204" pitchFamily="34" charset="0"/>
                </a:endParaRPr>
              </a:p>
              <a:p>
                <a:pPr lvl="1">
                  <a:buFont typeface="Wingdings" panose="05000000000000000000" pitchFamily="2" charset="2"/>
                  <a:buChar char="§"/>
                </a:pPr>
                <a:r>
                  <a:rPr lang="en-GB" sz="2000" dirty="0">
                    <a:latin typeface="Abadi Extra Light" panose="020B0204020104020204" pitchFamily="34" charset="0"/>
                  </a:rPr>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latin typeface="Abadi Extra Light" panose="020B0204020104020204" pitchFamily="34" charset="0"/>
                  </a:rPr>
                  <a:t> can be a 49 × 1 vector of pixel intensities</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latin typeface="Abadi Extra Light" panose="020B0204020104020204" pitchFamily="34" charset="0"/>
                  </a:rPr>
                  <a:t> is the </a:t>
                </a:r>
                <a:r>
                  <a:rPr lang="en-GB" sz="2600" dirty="0">
                    <a:solidFill>
                      <a:srgbClr val="FF0000"/>
                    </a:solidFill>
                    <a:latin typeface="Abadi Extra Light" panose="020B0204020104020204" pitchFamily="34" charset="0"/>
                  </a:rPr>
                  <a:t>output</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response</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label</a:t>
                </a:r>
                <a:r>
                  <a:rPr lang="en-GB" sz="2600" dirty="0">
                    <a:latin typeface="Abadi Extra Light" panose="020B0204020104020204" pitchFamily="34" charset="0"/>
                  </a:rPr>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latin typeface="Abadi Extra Light" panose="020B0204020104020204" pitchFamily="34" charset="0"/>
                  </a:rPr>
                  <a:t> (and its value is known for the training inputs)</a:t>
                </a:r>
              </a:p>
              <a:p>
                <a:pPr marL="0" indent="0">
                  <a:buNone/>
                </a:pPr>
                <a:endParaRPr lang="en-GB" sz="800" dirty="0">
                  <a:latin typeface="Abadi Extra Light" panose="020B0204020104020204" pitchFamily="34" charset="0"/>
                </a:endParaRPr>
              </a:p>
              <a:p>
                <a:pPr lvl="1">
                  <a:buFont typeface="Wingdings" panose="05000000000000000000" pitchFamily="2" charset="2"/>
                  <a:buChar char="§"/>
                </a:pPr>
                <a:r>
                  <a:rPr lang="en-GB" sz="2000" dirty="0">
                    <a:latin typeface="Abadi Extra Light" panose="020B0204020104020204" pitchFamily="34" charset="0"/>
                  </a:rPr>
                  <a:t>Output can be a scalar, a vector of numbers, or even an structured object (more on this later)</a:t>
                </a:r>
                <a:endParaRPr lang="en-IN" sz="20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535" r="-109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FBA54FA-5660-4B28-833B-C5842F438506}"/>
              </a:ext>
            </a:extLst>
          </p:cNvPr>
          <p:cNvPicPr>
            <a:picLocks noChangeAspect="1"/>
          </p:cNvPicPr>
          <p:nvPr/>
        </p:nvPicPr>
        <p:blipFill>
          <a:blip r:embed="rId4"/>
          <a:stretch>
            <a:fillRect/>
          </a:stretch>
        </p:blipFill>
        <p:spPr>
          <a:xfrm>
            <a:off x="11069066" y="3818659"/>
            <a:ext cx="1010687" cy="965223"/>
          </a:xfrm>
          <a:prstGeom prst="rect">
            <a:avLst/>
          </a:prstGeom>
        </p:spPr>
      </p:pic>
      <mc:AlternateContent xmlns:mc="http://schemas.openxmlformats.org/markup-compatibility/2006">
        <mc:Choice xmlns:a14="http://schemas.microsoft.com/office/drawing/2010/main"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latin typeface="Abadi Extra Light" panose="020B0204020104020204" pitchFamily="34" charset="0"/>
                  </a:rPr>
                  <a:t> is commonly known as </a:t>
                </a:r>
                <a:r>
                  <a:rPr lang="en-GB" sz="1400" dirty="0">
                    <a:solidFill>
                      <a:srgbClr val="FF0000"/>
                    </a:solidFill>
                    <a:latin typeface="Abadi Extra Light" panose="020B0204020104020204" pitchFamily="34" charset="0"/>
                  </a:rPr>
                  <a:t>data/input dimensionality </a:t>
                </a:r>
                <a:r>
                  <a:rPr lang="en-GB" sz="1400" dirty="0">
                    <a:solidFill>
                      <a:schemeClr val="tx1"/>
                    </a:solidFill>
                    <a:latin typeface="Abadi Extra Light" panose="020B0204020104020204" pitchFamily="34" charset="0"/>
                  </a:rPr>
                  <a:t>or </a:t>
                </a:r>
                <a:r>
                  <a:rPr lang="en-GB" sz="1400" dirty="0">
                    <a:solidFill>
                      <a:srgbClr val="FF0000"/>
                    </a:solidFill>
                    <a:latin typeface="Abadi Extra Light" panose="020B0204020104020204" pitchFamily="34" charset="0"/>
                  </a:rPr>
                  <a:t>feature dimensionality </a:t>
                </a:r>
                <a:endParaRPr lang="en-IN" sz="1400" dirty="0">
                  <a:solidFill>
                    <a:srgbClr val="FF0000"/>
                  </a:solidFill>
                  <a:latin typeface="Abadi Extra Light" panose="020B0204020104020204" pitchFamily="34" charset="0"/>
                </a:endParaRPr>
              </a:p>
            </p:txBody>
          </p:sp>
        </mc:Choice>
        <mc:Fallback>
          <p:sp>
            <p:nvSpPr>
              <p:cNvPr id="7" name="Speech Bubble: Rectangle 6">
                <a:extLst>
                  <a:ext uri="{FF2B5EF4-FFF2-40B4-BE49-F238E27FC236}">
                    <a16:creationId xmlns:a16="http://schemas.microsoft.com/office/drawing/2014/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a:stretch>
                  <a:fillRect l="-336" b="-4688"/>
                </a:stretch>
              </a:blipFill>
              <a:ln w="19050">
                <a:solidFill>
                  <a:schemeClr val="accent2"/>
                </a:solid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id="{E373E387-2F47-4FD3-A4BC-4902DEC6E16B}"/>
              </a:ext>
            </a:extLst>
          </p:cNvPr>
          <p:cNvPicPr>
            <a:picLocks noChangeAspect="1"/>
          </p:cNvPicPr>
          <p:nvPr/>
        </p:nvPicPr>
        <p:blipFill>
          <a:blip r:embed="rId4"/>
          <a:stretch>
            <a:fillRect/>
          </a:stretch>
        </p:blipFill>
        <p:spPr>
          <a:xfrm>
            <a:off x="11121243" y="1711473"/>
            <a:ext cx="1010687" cy="965223"/>
          </a:xfrm>
          <a:prstGeom prst="rect">
            <a:avLst/>
          </a:prstGeom>
        </p:spPr>
      </p:pic>
      <p:sp>
        <p:nvSpPr>
          <p:cNvPr id="9" name="Speech Bubble: Rectangle 8">
            <a:extLst>
              <a:ext uri="{FF2B5EF4-FFF2-40B4-BE49-F238E27FC236}">
                <a16:creationId xmlns:a16="http://schemas.microsoft.com/office/drawing/2014/main" id="{B42477A3-5270-4FE4-AB4F-3D0899C6CE8E}"/>
              </a:ext>
            </a:extLst>
          </p:cNvPr>
          <p:cNvSpPr/>
          <p:nvPr/>
        </p:nvSpPr>
        <p:spPr>
          <a:xfrm>
            <a:off x="9384410" y="1711473"/>
            <a:ext cx="1735588" cy="762472"/>
          </a:xfrm>
          <a:prstGeom prst="wedgeRectCallout">
            <a:avLst>
              <a:gd name="adj1" fmla="val 65915"/>
              <a:gd name="adj2" fmla="val 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RL and other </a:t>
            </a:r>
            <a:r>
              <a:rPr lang="en-IN" sz="1400" dirty="0" err="1">
                <a:solidFill>
                  <a:schemeClr val="tx1"/>
                </a:solidFill>
                <a:latin typeface="Abadi Extra Light" panose="020B0204020104020204" pitchFamily="34" charset="0"/>
              </a:rPr>
              <a:t>flavors</a:t>
            </a:r>
            <a:r>
              <a:rPr lang="en-IN" sz="1400" dirty="0">
                <a:solidFill>
                  <a:schemeClr val="tx1"/>
                </a:solidFill>
                <a:latin typeface="Abadi Extra Light" panose="020B0204020104020204" pitchFamily="34" charset="0"/>
              </a:rPr>
              <a:t> of ML problems also use similar notation</a:t>
            </a:r>
            <a:endParaRPr lang="en-IN" sz="1400" dirty="0">
              <a:solidFill>
                <a:srgbClr val="FF0000"/>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890504830"/>
      </p:ext>
    </p:extLst>
  </p:cSld>
  <p:clrMapOvr>
    <a:masterClrMapping/>
  </p:clrMapOvr>
  <mc:AlternateContent xmlns:mc="http://schemas.openxmlformats.org/markup-compatibility/2006" xmlns:p14="http://schemas.microsoft.com/office/powerpoint/2010/main">
    <mc:Choice Requires="p14">
      <p:transition spd="slow" p14:dur="2000" advTm="151410"/>
    </mc:Choice>
    <mc:Fallback xmlns="">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down)">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down)">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7|7.9|6.4|10.4|15.5|13.2|13.1|15.6"/>
</p:tagLst>
</file>

<file path=ppt/tags/tag10.xml><?xml version="1.0" encoding="utf-8"?>
<p:tagLst xmlns:a="http://schemas.openxmlformats.org/drawingml/2006/main" xmlns:r="http://schemas.openxmlformats.org/officeDocument/2006/relationships" xmlns:p="http://schemas.openxmlformats.org/presentationml/2006/main">
  <p:tag name="TIMING" val="|4.7|7.5|2.4|2.4|0.9|4.7|3.5|1|1.5|2.9|2.6|32.6|22.1|10.6|7.7|19.4"/>
</p:tagLst>
</file>

<file path=ppt/tags/tag11.xml><?xml version="1.0" encoding="utf-8"?>
<p:tagLst xmlns:a="http://schemas.openxmlformats.org/drawingml/2006/main" xmlns:r="http://schemas.openxmlformats.org/officeDocument/2006/relationships" xmlns:p="http://schemas.openxmlformats.org/presentationml/2006/main">
  <p:tag name="TIMING" val="|6.3|10.5|6.5|10.2|26.1|38.3|18.7|22|51|6.6|10"/>
</p:tagLst>
</file>

<file path=ppt/tags/tag12.xml><?xml version="1.0" encoding="utf-8"?>
<p:tagLst xmlns:a="http://schemas.openxmlformats.org/drawingml/2006/main" xmlns:r="http://schemas.openxmlformats.org/officeDocument/2006/relationships" xmlns:p="http://schemas.openxmlformats.org/presentationml/2006/main">
  <p:tag name="TIMING" val="|8.4|7.9|5.5|6.9|9.6|4.5|4.8|1.2|2.4|1|2.7|4|0.1|1.8|3.6|18.7|6.3|5.3|3.6"/>
</p:tagLst>
</file>

<file path=ppt/tags/tag13.xml><?xml version="1.0" encoding="utf-8"?>
<p:tagLst xmlns:a="http://schemas.openxmlformats.org/drawingml/2006/main" xmlns:r="http://schemas.openxmlformats.org/officeDocument/2006/relationships" xmlns:p="http://schemas.openxmlformats.org/presentationml/2006/main">
  <p:tag name="TIMING" val="|0.2|17.3|8.5|7.4|19.2|9.6|15.1|18.6|15|17.3|5"/>
</p:tagLst>
</file>

<file path=ppt/tags/tag14.xml><?xml version="1.0" encoding="utf-8"?>
<p:tagLst xmlns:a="http://schemas.openxmlformats.org/drawingml/2006/main" xmlns:r="http://schemas.openxmlformats.org/officeDocument/2006/relationships" xmlns:p="http://schemas.openxmlformats.org/presentationml/2006/main">
  <p:tag name="TIMING" val="|7.3|11.1|10.5|9.4|7.3|9.7|26.8|15.7|11.2|10.6|17.3"/>
</p:tagLst>
</file>

<file path=ppt/tags/tag15.xml><?xml version="1.0" encoding="utf-8"?>
<p:tagLst xmlns:a="http://schemas.openxmlformats.org/drawingml/2006/main" xmlns:r="http://schemas.openxmlformats.org/officeDocument/2006/relationships" xmlns:p="http://schemas.openxmlformats.org/presentationml/2006/main">
  <p:tag name="TIMING" val="|14.7|8.1|29.9|23.5|4.1|8.8|45.9|37.9|33.1|1|50.7|12.6|3|43.6|10.3"/>
</p:tagLst>
</file>

<file path=ppt/tags/tag16.xml><?xml version="1.0" encoding="utf-8"?>
<p:tagLst xmlns:a="http://schemas.openxmlformats.org/drawingml/2006/main" xmlns:r="http://schemas.openxmlformats.org/officeDocument/2006/relationships" xmlns:p="http://schemas.openxmlformats.org/presentationml/2006/main">
  <p:tag name="TIMING" val="|1.8|11|16.3"/>
</p:tagLst>
</file>

<file path=ppt/tags/tag17.xml><?xml version="1.0" encoding="utf-8"?>
<p:tagLst xmlns:a="http://schemas.openxmlformats.org/drawingml/2006/main" xmlns:r="http://schemas.openxmlformats.org/officeDocument/2006/relationships" xmlns:p="http://schemas.openxmlformats.org/presentationml/2006/main">
  <p:tag name="TIMING" val="|9.9|11.2|12.8|9.3|9.2|38.7|16.9|32|73.6"/>
</p:tagLst>
</file>

<file path=ppt/tags/tag18.xml><?xml version="1.0" encoding="utf-8"?>
<p:tagLst xmlns:a="http://schemas.openxmlformats.org/drawingml/2006/main" xmlns:r="http://schemas.openxmlformats.org/officeDocument/2006/relationships" xmlns:p="http://schemas.openxmlformats.org/presentationml/2006/main">
  <p:tag name="TIMING" val="|6.9|14.9|12.5|4.2|18|6.6|9.4"/>
</p:tagLst>
</file>

<file path=ppt/tags/tag19.xml><?xml version="1.0" encoding="utf-8"?>
<p:tagLst xmlns:a="http://schemas.openxmlformats.org/drawingml/2006/main" xmlns:r="http://schemas.openxmlformats.org/officeDocument/2006/relationships" xmlns:p="http://schemas.openxmlformats.org/presentationml/2006/main">
  <p:tag name="TIMING" val="|5.3|8|15.7|19.6|21.3|41.2"/>
</p:tagLst>
</file>

<file path=ppt/tags/tag2.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20.xml><?xml version="1.0" encoding="utf-8"?>
<p:tagLst xmlns:a="http://schemas.openxmlformats.org/drawingml/2006/main" xmlns:r="http://schemas.openxmlformats.org/officeDocument/2006/relationships" xmlns:p="http://schemas.openxmlformats.org/presentationml/2006/main">
  <p:tag name="TIMING" val="|5.8|11.1|16.8|7.2|9|18.5|10.2|4.4|3.6|9|2.8|1.6|9.3|17.5|0.1|3.7|5.6|8.5|3.7|1.2|5.7|6.8"/>
</p:tagLst>
</file>

<file path=ppt/tags/tag21.xml><?xml version="1.0" encoding="utf-8"?>
<p:tagLst xmlns:a="http://schemas.openxmlformats.org/drawingml/2006/main" xmlns:r="http://schemas.openxmlformats.org/officeDocument/2006/relationships" xmlns:p="http://schemas.openxmlformats.org/presentationml/2006/main">
  <p:tag name="TIMING" val="|7.5|2.4|8.4|11.7|19.3|13.6"/>
</p:tagLst>
</file>

<file path=ppt/tags/tag22.xml><?xml version="1.0" encoding="utf-8"?>
<p:tagLst xmlns:a="http://schemas.openxmlformats.org/drawingml/2006/main" xmlns:r="http://schemas.openxmlformats.org/officeDocument/2006/relationships" xmlns:p="http://schemas.openxmlformats.org/presentationml/2006/main">
  <p:tag name="TIMING" val="|8.5|1.2|15.5|5.6|25.8|37.3|14.8|6.2|5.5|14.5"/>
</p:tagLst>
</file>

<file path=ppt/tags/tag23.xml><?xml version="1.0" encoding="utf-8"?>
<p:tagLst xmlns:a="http://schemas.openxmlformats.org/drawingml/2006/main" xmlns:r="http://schemas.openxmlformats.org/officeDocument/2006/relationships" xmlns:p="http://schemas.openxmlformats.org/presentationml/2006/main">
  <p:tag name="TIMING" val="|11|1.6|24|9|1.1|13.6|0.6|40.1|63.3"/>
</p:tagLst>
</file>

<file path=ppt/tags/tag24.xml><?xml version="1.0" encoding="utf-8"?>
<p:tagLst xmlns:a="http://schemas.openxmlformats.org/drawingml/2006/main" xmlns:r="http://schemas.openxmlformats.org/officeDocument/2006/relationships" xmlns:p="http://schemas.openxmlformats.org/presentationml/2006/main">
  <p:tag name="TIMING" val="|13.9|59|1.5|12.4|14.8|44.4|10|92.5"/>
</p:tagLst>
</file>

<file path=ppt/tags/tag25.xml><?xml version="1.0" encoding="utf-8"?>
<p:tagLst xmlns:a="http://schemas.openxmlformats.org/drawingml/2006/main" xmlns:r="http://schemas.openxmlformats.org/officeDocument/2006/relationships" xmlns:p="http://schemas.openxmlformats.org/presentationml/2006/main">
  <p:tag name="TIMING" val="|1.8|11|16.3"/>
</p:tagLst>
</file>

<file path=ppt/tags/tag3.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4.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5.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6.xml><?xml version="1.0" encoding="utf-8"?>
<p:tagLst xmlns:a="http://schemas.openxmlformats.org/drawingml/2006/main" xmlns:r="http://schemas.openxmlformats.org/officeDocument/2006/relationships" xmlns:p="http://schemas.openxmlformats.org/presentationml/2006/main">
  <p:tag name="TIMING" val="|12|9.4|22.9|10|38|10.8"/>
</p:tagLst>
</file>

<file path=ppt/tags/tag7.xml><?xml version="1.0" encoding="utf-8"?>
<p:tagLst xmlns:a="http://schemas.openxmlformats.org/drawingml/2006/main" xmlns:r="http://schemas.openxmlformats.org/officeDocument/2006/relationships" xmlns:p="http://schemas.openxmlformats.org/presentationml/2006/main">
  <p:tag name="TIMING" val="|45.5|5.9|7.9|26.4|2.8|0.1|56.4|12.3"/>
</p:tagLst>
</file>

<file path=ppt/tags/tag8.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9.xml><?xml version="1.0" encoding="utf-8"?>
<p:tagLst xmlns:a="http://schemas.openxmlformats.org/drawingml/2006/main" xmlns:r="http://schemas.openxmlformats.org/officeDocument/2006/relationships" xmlns:p="http://schemas.openxmlformats.org/presentationml/2006/main">
  <p:tag name="TIMING" val="|8.3|5.3|12.9|13.6|17|13.2"/>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2975</Words>
  <Application>Microsoft Office PowerPoint</Application>
  <PresentationFormat>Widescreen</PresentationFormat>
  <Paragraphs>425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 Extra Light</vt:lpstr>
      <vt:lpstr>Arial</vt:lpstr>
      <vt:lpstr>Calibri</vt:lpstr>
      <vt:lpstr>Calibri Light</vt:lpstr>
      <vt:lpstr>Cambria Math</vt:lpstr>
      <vt:lpstr>Garamond</vt:lpstr>
      <vt:lpstr>Wingdings</vt:lpstr>
      <vt:lpstr>Office Theme</vt:lpstr>
      <vt:lpstr>Data and Features, Supervised Learning by Computing Distances</vt:lpstr>
      <vt:lpstr>Announcements</vt:lpstr>
      <vt:lpstr>Data and Features</vt:lpstr>
      <vt:lpstr>Example: Feature Extraction for Text Data</vt:lpstr>
      <vt:lpstr>Example: Feature Extraction for Image Data</vt:lpstr>
      <vt:lpstr>Feature Selection</vt:lpstr>
      <vt:lpstr>Some More Postprocessing: Feature Scaling</vt:lpstr>
      <vt:lpstr>Deep Learning: An End-to-End Approach to ML</vt:lpstr>
      <vt:lpstr>Some Notation/Nomenclature/Convention</vt:lpstr>
      <vt:lpstr>Types of Features and Types of Outputs</vt:lpstr>
      <vt:lpstr>Supervised Learning</vt:lpstr>
      <vt:lpstr>Some Types of Supervised Learning Problems</vt:lpstr>
      <vt:lpstr>Some Notation and Conventions</vt:lpstr>
      <vt:lpstr>Some Notation and Conventions</vt:lpstr>
      <vt:lpstr>Some Basic Operations on Vectors</vt:lpstr>
      <vt:lpstr>Computing Distances</vt:lpstr>
      <vt:lpstr>Our First Supervised Learner</vt:lpstr>
      <vt:lpstr>Prelude: A Very Primitive Classifier</vt:lpstr>
      <vt:lpstr>Improving Our Primitive Classifier</vt:lpstr>
      <vt:lpstr>Learning with Prototypes (LwP)</vt:lpstr>
      <vt:lpstr>Learning with Prototypes (LwP): An Illustration</vt:lpstr>
      <vt:lpstr>LwP: The Prediction Rule, Mathematically</vt:lpstr>
      <vt:lpstr>LwP: The Prediction Rule, Mathematically</vt:lpstr>
      <vt:lpstr>LwP: Some Failure Cases</vt:lpstr>
      <vt:lpstr>LwP: Some Key Aspects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Piyush Rai</cp:lastModifiedBy>
  <cp:revision>166</cp:revision>
  <dcterms:created xsi:type="dcterms:W3CDTF">2020-07-07T20:42:16Z</dcterms:created>
  <dcterms:modified xsi:type="dcterms:W3CDTF">2023-08-03T12:17:04Z</dcterms:modified>
</cp:coreProperties>
</file>