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5" r:id="rId3"/>
    <p:sldId id="307" r:id="rId4"/>
    <p:sldId id="310" r:id="rId5"/>
    <p:sldId id="308" r:id="rId6"/>
    <p:sldId id="309" r:id="rId7"/>
    <p:sldId id="320" r:id="rId8"/>
    <p:sldId id="314" r:id="rId9"/>
    <p:sldId id="315" r:id="rId10"/>
    <p:sldId id="311" r:id="rId11"/>
    <p:sldId id="313" r:id="rId12"/>
    <p:sldId id="324" r:id="rId13"/>
    <p:sldId id="321" r:id="rId14"/>
    <p:sldId id="322" r:id="rId15"/>
    <p:sldId id="335" r:id="rId16"/>
    <p:sldId id="323" r:id="rId17"/>
    <p:sldId id="312" r:id="rId18"/>
    <p:sldId id="317" r:id="rId19"/>
    <p:sldId id="325" r:id="rId20"/>
    <p:sldId id="326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11.png"/><Relationship Id="rId5" Type="http://schemas.openxmlformats.org/officeDocument/2006/relationships/image" Target="../media/image30.png"/><Relationship Id="rId10" Type="http://schemas.openxmlformats.org/officeDocument/2006/relationships/image" Target="../media/image330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.png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5" Type="http://schemas.openxmlformats.org/officeDocument/2006/relationships/image" Target="../media/image340.png"/><Relationship Id="rId10" Type="http://schemas.openxmlformats.org/officeDocument/2006/relationships/image" Target="../media/image390.png"/><Relationship Id="rId9" Type="http://schemas.openxmlformats.org/officeDocument/2006/relationships/image" Target="../media/image380.png"/><Relationship Id="rId1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80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1" Type="http://schemas.openxmlformats.org/officeDocument/2006/relationships/tags" Target="../tags/tag3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.png"/><Relationship Id="rId15" Type="http://schemas.openxmlformats.org/officeDocument/2006/relationships/image" Target="../media/image11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83" y="3005279"/>
            <a:ext cx="10877550" cy="847441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LwP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), Nearest Neighbors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EF37FB8-D86A-4437-996D-E63A70AB33CD}"/>
              </a:ext>
            </a:extLst>
          </p:cNvPr>
          <p:cNvSpPr/>
          <p:nvPr/>
        </p:nvSpPr>
        <p:spPr>
          <a:xfrm>
            <a:off x="201082" y="1603507"/>
            <a:ext cx="7999327" cy="41289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(or “One”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A90B923-F3FA-4A3D-A938-C42FC85B48FF}"/>
              </a:ext>
            </a:extLst>
          </p:cNvPr>
          <p:cNvSpPr/>
          <p:nvPr/>
        </p:nvSpPr>
        <p:spPr>
          <a:xfrm>
            <a:off x="521817" y="36570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7D3F9201-3E99-444D-8694-6F25143BB735}"/>
              </a:ext>
            </a:extLst>
          </p:cNvPr>
          <p:cNvSpPr/>
          <p:nvPr/>
        </p:nvSpPr>
        <p:spPr>
          <a:xfrm>
            <a:off x="762203" y="2667489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4776F7E-617F-46AA-8B6D-16194BA0C7AB}"/>
              </a:ext>
            </a:extLst>
          </p:cNvPr>
          <p:cNvSpPr/>
          <p:nvPr/>
        </p:nvSpPr>
        <p:spPr>
          <a:xfrm>
            <a:off x="1283819" y="462583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A884C2D-8D79-4424-8E20-3E56C488657D}"/>
              </a:ext>
            </a:extLst>
          </p:cNvPr>
          <p:cNvSpPr/>
          <p:nvPr/>
        </p:nvSpPr>
        <p:spPr>
          <a:xfrm>
            <a:off x="1475496" y="349955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AD3E196-B639-4341-924F-BBB8A9C9F8AC}"/>
              </a:ext>
            </a:extLst>
          </p:cNvPr>
          <p:cNvSpPr/>
          <p:nvPr/>
        </p:nvSpPr>
        <p:spPr>
          <a:xfrm>
            <a:off x="2037962" y="26920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241AAFD-FA68-49C3-BAF8-06FD16633A30}"/>
              </a:ext>
            </a:extLst>
          </p:cNvPr>
          <p:cNvSpPr/>
          <p:nvPr/>
        </p:nvSpPr>
        <p:spPr>
          <a:xfrm>
            <a:off x="1929553" y="174363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C6B1FBC-CF57-4C81-BCF6-1F5CBC887C89}"/>
              </a:ext>
            </a:extLst>
          </p:cNvPr>
          <p:cNvSpPr/>
          <p:nvPr/>
        </p:nvSpPr>
        <p:spPr>
          <a:xfrm>
            <a:off x="3031704" y="288707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DFBAE4A-5332-4BA8-BA64-AC4855C1FE9A}"/>
              </a:ext>
            </a:extLst>
          </p:cNvPr>
          <p:cNvSpPr/>
          <p:nvPr/>
        </p:nvSpPr>
        <p:spPr>
          <a:xfrm>
            <a:off x="2466883" y="42181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9DB6DC10-3BCF-4DB9-896C-75DFB887C68D}"/>
              </a:ext>
            </a:extLst>
          </p:cNvPr>
          <p:cNvSpPr/>
          <p:nvPr/>
        </p:nvSpPr>
        <p:spPr>
          <a:xfrm>
            <a:off x="4805739" y="35732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9D09611-583A-433C-832E-DE9C2B39EFC6}"/>
              </a:ext>
            </a:extLst>
          </p:cNvPr>
          <p:cNvSpPr/>
          <p:nvPr/>
        </p:nvSpPr>
        <p:spPr>
          <a:xfrm>
            <a:off x="5200097" y="254744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66EBC04-0779-4349-A15A-A7C22E34CD57}"/>
              </a:ext>
            </a:extLst>
          </p:cNvPr>
          <p:cNvSpPr/>
          <p:nvPr/>
        </p:nvSpPr>
        <p:spPr>
          <a:xfrm>
            <a:off x="5949527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34A8152-54E7-43E3-A695-741B70E199D2}"/>
              </a:ext>
            </a:extLst>
          </p:cNvPr>
          <p:cNvSpPr/>
          <p:nvPr/>
        </p:nvSpPr>
        <p:spPr>
          <a:xfrm>
            <a:off x="5182811" y="458499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9EE726F-1224-469F-9FE4-AB876285364D}"/>
              </a:ext>
            </a:extLst>
          </p:cNvPr>
          <p:cNvSpPr/>
          <p:nvPr/>
        </p:nvSpPr>
        <p:spPr>
          <a:xfrm>
            <a:off x="6511995" y="23130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A466541-85A5-4F73-BBDA-4E91243501B3}"/>
              </a:ext>
            </a:extLst>
          </p:cNvPr>
          <p:cNvSpPr/>
          <p:nvPr/>
        </p:nvSpPr>
        <p:spPr>
          <a:xfrm>
            <a:off x="5776701" y="1833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6B49B47-B37B-4FC8-AE7D-F82540A7CA38}"/>
              </a:ext>
            </a:extLst>
          </p:cNvPr>
          <p:cNvSpPr/>
          <p:nvPr/>
        </p:nvSpPr>
        <p:spPr>
          <a:xfrm>
            <a:off x="7446821" y="2017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4CEAFD59-C0B8-4C91-8082-108BC02C1C21}"/>
              </a:ext>
            </a:extLst>
          </p:cNvPr>
          <p:cNvSpPr/>
          <p:nvPr/>
        </p:nvSpPr>
        <p:spPr>
          <a:xfrm>
            <a:off x="6138063" y="403391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1AD69E1-0863-4F8C-A1AF-875CE97E6E3E}"/>
              </a:ext>
            </a:extLst>
          </p:cNvPr>
          <p:cNvSpPr/>
          <p:nvPr/>
        </p:nvSpPr>
        <p:spPr>
          <a:xfrm>
            <a:off x="7069749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F45F2D-BF85-43B2-8B93-CEB3E561C425}"/>
              </a:ext>
            </a:extLst>
          </p:cNvPr>
          <p:cNvSpPr/>
          <p:nvPr/>
        </p:nvSpPr>
        <p:spPr>
          <a:xfrm>
            <a:off x="7335270" y="397351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BD90867F-A328-4E73-86E3-196CAD7C3D33}"/>
              </a:ext>
            </a:extLst>
          </p:cNvPr>
          <p:cNvSpPr/>
          <p:nvPr/>
        </p:nvSpPr>
        <p:spPr>
          <a:xfrm>
            <a:off x="3025420" y="4865208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08F58AD9-D2E7-4BD0-9E4D-8D52F98A8427}"/>
              </a:ext>
            </a:extLst>
          </p:cNvPr>
          <p:cNvSpPr/>
          <p:nvPr/>
        </p:nvSpPr>
        <p:spPr>
          <a:xfrm>
            <a:off x="4511149" y="4943216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7A5D7C-1D7E-4B5B-A051-C2C81877F594}"/>
              </a:ext>
            </a:extLst>
          </p:cNvPr>
          <p:cNvCxnSpPr>
            <a:stCxn id="13" idx="3"/>
          </p:cNvCxnSpPr>
          <p:nvPr/>
        </p:nvCxnSpPr>
        <p:spPr>
          <a:xfrm>
            <a:off x="2771940" y="4576396"/>
            <a:ext cx="442016" cy="4868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2770D8-4F37-4B74-AAB2-EBA8BCDEC52F}"/>
              </a:ext>
            </a:extLst>
          </p:cNvPr>
          <p:cNvCxnSpPr>
            <a:cxnSpLocks/>
          </p:cNvCxnSpPr>
          <p:nvPr/>
        </p:nvCxnSpPr>
        <p:spPr>
          <a:xfrm flipH="1">
            <a:off x="4699685" y="4799687"/>
            <a:ext cx="656476" cy="3226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44DA6A-A7D8-4DC4-874F-45AEC473E3D3}"/>
              </a:ext>
            </a:extLst>
          </p:cNvPr>
          <p:cNvCxnSpPr>
            <a:cxnSpLocks/>
          </p:cNvCxnSpPr>
          <p:nvPr/>
        </p:nvCxnSpPr>
        <p:spPr>
          <a:xfrm>
            <a:off x="782625" y="1619174"/>
            <a:ext cx="795324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E9311-9AF9-4672-8DCE-D7A9C03F23F7}"/>
              </a:ext>
            </a:extLst>
          </p:cNvPr>
          <p:cNvCxnSpPr>
            <a:cxnSpLocks/>
          </p:cNvCxnSpPr>
          <p:nvPr/>
        </p:nvCxnSpPr>
        <p:spPr>
          <a:xfrm flipH="1">
            <a:off x="1569768" y="2429237"/>
            <a:ext cx="1214021" cy="22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A0C027-D8BE-4FE8-8495-DE4BBC3F4333}"/>
              </a:ext>
            </a:extLst>
          </p:cNvPr>
          <p:cNvCxnSpPr>
            <a:cxnSpLocks/>
          </p:cNvCxnSpPr>
          <p:nvPr/>
        </p:nvCxnSpPr>
        <p:spPr>
          <a:xfrm>
            <a:off x="192769" y="3202725"/>
            <a:ext cx="985608" cy="285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697457-8BDB-47B4-94AD-45F68B1AC565}"/>
              </a:ext>
            </a:extLst>
          </p:cNvPr>
          <p:cNvCxnSpPr>
            <a:cxnSpLocks/>
          </p:cNvCxnSpPr>
          <p:nvPr/>
        </p:nvCxnSpPr>
        <p:spPr>
          <a:xfrm flipH="1">
            <a:off x="1179139" y="3098661"/>
            <a:ext cx="349233" cy="386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31EC6E-7613-4B35-9BA2-31EBB45AB6A7}"/>
              </a:ext>
            </a:extLst>
          </p:cNvPr>
          <p:cNvCxnSpPr>
            <a:cxnSpLocks/>
          </p:cNvCxnSpPr>
          <p:nvPr/>
        </p:nvCxnSpPr>
        <p:spPr>
          <a:xfrm flipH="1">
            <a:off x="186138" y="4247071"/>
            <a:ext cx="1130839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B165AA-91A9-4573-B39D-EDD88D7B1F39}"/>
              </a:ext>
            </a:extLst>
          </p:cNvPr>
          <p:cNvCxnSpPr>
            <a:cxnSpLocks/>
          </p:cNvCxnSpPr>
          <p:nvPr/>
        </p:nvCxnSpPr>
        <p:spPr>
          <a:xfrm flipH="1" flipV="1">
            <a:off x="1319211" y="4247072"/>
            <a:ext cx="657478" cy="39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7A7C51-0773-4F1F-BF30-AC7EEB749561}"/>
              </a:ext>
            </a:extLst>
          </p:cNvPr>
          <p:cNvCxnSpPr>
            <a:cxnSpLocks/>
          </p:cNvCxnSpPr>
          <p:nvPr/>
        </p:nvCxnSpPr>
        <p:spPr>
          <a:xfrm flipH="1" flipV="1">
            <a:off x="1983320" y="4264199"/>
            <a:ext cx="374268" cy="148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83FFCF-1522-409F-A795-785EFBCECED4}"/>
              </a:ext>
            </a:extLst>
          </p:cNvPr>
          <p:cNvCxnSpPr>
            <a:cxnSpLocks/>
          </p:cNvCxnSpPr>
          <p:nvPr/>
        </p:nvCxnSpPr>
        <p:spPr>
          <a:xfrm flipV="1">
            <a:off x="1971517" y="3626466"/>
            <a:ext cx="524306" cy="659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C04736C-76C0-46E1-B90F-3EC9A7D2349C}"/>
              </a:ext>
            </a:extLst>
          </p:cNvPr>
          <p:cNvCxnSpPr>
            <a:cxnSpLocks/>
          </p:cNvCxnSpPr>
          <p:nvPr/>
        </p:nvCxnSpPr>
        <p:spPr>
          <a:xfrm flipH="1" flipV="1">
            <a:off x="1528372" y="3054709"/>
            <a:ext cx="967451" cy="60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972B12-040A-4AC9-AA9A-D2A625BE15D9}"/>
              </a:ext>
            </a:extLst>
          </p:cNvPr>
          <p:cNvCxnSpPr>
            <a:cxnSpLocks/>
          </p:cNvCxnSpPr>
          <p:nvPr/>
        </p:nvCxnSpPr>
        <p:spPr>
          <a:xfrm flipV="1">
            <a:off x="2495823" y="2429237"/>
            <a:ext cx="287966" cy="1227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D1796B-4BD1-468A-BCAE-6F8110994CA4}"/>
              </a:ext>
            </a:extLst>
          </p:cNvPr>
          <p:cNvCxnSpPr>
            <a:cxnSpLocks/>
          </p:cNvCxnSpPr>
          <p:nvPr/>
        </p:nvCxnSpPr>
        <p:spPr>
          <a:xfrm flipH="1" flipV="1">
            <a:off x="2481593" y="3637213"/>
            <a:ext cx="1408193" cy="53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1296CC-8969-4098-AF1C-10FD49D626B7}"/>
              </a:ext>
            </a:extLst>
          </p:cNvPr>
          <p:cNvCxnSpPr>
            <a:cxnSpLocks/>
          </p:cNvCxnSpPr>
          <p:nvPr/>
        </p:nvCxnSpPr>
        <p:spPr>
          <a:xfrm flipH="1">
            <a:off x="1518640" y="2455977"/>
            <a:ext cx="59310" cy="63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16E3C7-29C4-41F2-995A-BAC1BA970F6F}"/>
              </a:ext>
            </a:extLst>
          </p:cNvPr>
          <p:cNvCxnSpPr>
            <a:cxnSpLocks/>
          </p:cNvCxnSpPr>
          <p:nvPr/>
        </p:nvCxnSpPr>
        <p:spPr>
          <a:xfrm>
            <a:off x="1192848" y="3482353"/>
            <a:ext cx="73690" cy="824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E50F874-D35C-4F75-A54A-B13B35736AD9}"/>
              </a:ext>
            </a:extLst>
          </p:cNvPr>
          <p:cNvCxnSpPr>
            <a:cxnSpLocks/>
          </p:cNvCxnSpPr>
          <p:nvPr/>
        </p:nvCxnSpPr>
        <p:spPr>
          <a:xfrm flipH="1">
            <a:off x="2783790" y="1568443"/>
            <a:ext cx="956191" cy="864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D2E3AC3-E558-42DC-8662-2AF33E3FE766}"/>
              </a:ext>
            </a:extLst>
          </p:cNvPr>
          <p:cNvCxnSpPr>
            <a:cxnSpLocks/>
            <a:stCxn id="108" idx="0"/>
          </p:cNvCxnSpPr>
          <p:nvPr/>
        </p:nvCxnSpPr>
        <p:spPr>
          <a:xfrm>
            <a:off x="4200746" y="1603507"/>
            <a:ext cx="116569" cy="1314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09B4A3A-F8AC-4B70-88C7-3F2B4C96E99B}"/>
              </a:ext>
            </a:extLst>
          </p:cNvPr>
          <p:cNvCxnSpPr>
            <a:cxnSpLocks/>
          </p:cNvCxnSpPr>
          <p:nvPr/>
        </p:nvCxnSpPr>
        <p:spPr>
          <a:xfrm>
            <a:off x="4457592" y="1601886"/>
            <a:ext cx="1664501" cy="1075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83216B-868C-424B-A188-5DBF7D818164}"/>
              </a:ext>
            </a:extLst>
          </p:cNvPr>
          <p:cNvCxnSpPr>
            <a:cxnSpLocks/>
          </p:cNvCxnSpPr>
          <p:nvPr/>
        </p:nvCxnSpPr>
        <p:spPr>
          <a:xfrm>
            <a:off x="6774480" y="1619174"/>
            <a:ext cx="557959" cy="1105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A14387F-A85B-4D2B-9EB4-631B16CE3523}"/>
              </a:ext>
            </a:extLst>
          </p:cNvPr>
          <p:cNvCxnSpPr>
            <a:cxnSpLocks/>
          </p:cNvCxnSpPr>
          <p:nvPr/>
        </p:nvCxnSpPr>
        <p:spPr>
          <a:xfrm>
            <a:off x="5628238" y="4142103"/>
            <a:ext cx="795369" cy="1590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6ABB1E-0498-4A93-A81D-8430666C1B0C}"/>
              </a:ext>
            </a:extLst>
          </p:cNvPr>
          <p:cNvCxnSpPr>
            <a:cxnSpLocks/>
          </p:cNvCxnSpPr>
          <p:nvPr/>
        </p:nvCxnSpPr>
        <p:spPr>
          <a:xfrm flipH="1">
            <a:off x="6826114" y="3818492"/>
            <a:ext cx="62953" cy="1913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D1052C-6025-4565-B5EC-4F06907CB357}"/>
              </a:ext>
            </a:extLst>
          </p:cNvPr>
          <p:cNvCxnSpPr>
            <a:cxnSpLocks/>
          </p:cNvCxnSpPr>
          <p:nvPr/>
        </p:nvCxnSpPr>
        <p:spPr>
          <a:xfrm flipH="1">
            <a:off x="6889067" y="3544437"/>
            <a:ext cx="1367372" cy="291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450B3C-BD42-45EA-ACA3-56B19D767CF4}"/>
              </a:ext>
            </a:extLst>
          </p:cNvPr>
          <p:cNvCxnSpPr>
            <a:cxnSpLocks/>
          </p:cNvCxnSpPr>
          <p:nvPr/>
        </p:nvCxnSpPr>
        <p:spPr>
          <a:xfrm flipH="1">
            <a:off x="6700531" y="2734920"/>
            <a:ext cx="634739" cy="368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BCFB990-8709-45AC-B2AB-DA6427E627D0}"/>
              </a:ext>
            </a:extLst>
          </p:cNvPr>
          <p:cNvCxnSpPr>
            <a:cxnSpLocks/>
          </p:cNvCxnSpPr>
          <p:nvPr/>
        </p:nvCxnSpPr>
        <p:spPr>
          <a:xfrm flipH="1" flipV="1">
            <a:off x="7331777" y="2734920"/>
            <a:ext cx="868633" cy="308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A8CC0C5-F60C-46ED-9321-7D067B715109}"/>
              </a:ext>
            </a:extLst>
          </p:cNvPr>
          <p:cNvCxnSpPr>
            <a:cxnSpLocks/>
          </p:cNvCxnSpPr>
          <p:nvPr/>
        </p:nvCxnSpPr>
        <p:spPr>
          <a:xfrm flipH="1">
            <a:off x="5652083" y="3626466"/>
            <a:ext cx="946216" cy="24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B92553D-28B6-40F6-85FA-64BAAA4DDB13}"/>
              </a:ext>
            </a:extLst>
          </p:cNvPr>
          <p:cNvCxnSpPr>
            <a:cxnSpLocks/>
          </p:cNvCxnSpPr>
          <p:nvPr/>
        </p:nvCxnSpPr>
        <p:spPr>
          <a:xfrm flipH="1" flipV="1">
            <a:off x="5411535" y="3312727"/>
            <a:ext cx="248894" cy="57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F77B7B-4AEA-483A-98D6-1B25E33B0655}"/>
              </a:ext>
            </a:extLst>
          </p:cNvPr>
          <p:cNvCxnSpPr>
            <a:cxnSpLocks/>
          </p:cNvCxnSpPr>
          <p:nvPr/>
        </p:nvCxnSpPr>
        <p:spPr>
          <a:xfrm flipH="1">
            <a:off x="5428821" y="2678620"/>
            <a:ext cx="709242" cy="66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CAF9761-10D9-4446-8B1F-DE2F73C75D18}"/>
              </a:ext>
            </a:extLst>
          </p:cNvPr>
          <p:cNvCxnSpPr>
            <a:cxnSpLocks/>
          </p:cNvCxnSpPr>
          <p:nvPr/>
        </p:nvCxnSpPr>
        <p:spPr>
          <a:xfrm flipH="1">
            <a:off x="4164305" y="4142103"/>
            <a:ext cx="1464238" cy="47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252A732-9CDB-4A2C-8F73-3534F1001079}"/>
              </a:ext>
            </a:extLst>
          </p:cNvPr>
          <p:cNvCxnSpPr>
            <a:cxnSpLocks/>
          </p:cNvCxnSpPr>
          <p:nvPr/>
        </p:nvCxnSpPr>
        <p:spPr>
          <a:xfrm flipV="1">
            <a:off x="3892228" y="4601024"/>
            <a:ext cx="239417" cy="1131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8F5433C-8BB4-4229-A546-8148C389014F}"/>
              </a:ext>
            </a:extLst>
          </p:cNvPr>
          <p:cNvCxnSpPr>
            <a:cxnSpLocks/>
          </p:cNvCxnSpPr>
          <p:nvPr/>
        </p:nvCxnSpPr>
        <p:spPr>
          <a:xfrm flipH="1" flipV="1">
            <a:off x="3877847" y="4143193"/>
            <a:ext cx="271514" cy="48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968336F-E97D-4E5D-9BAE-72AEA4D7A7C4}"/>
              </a:ext>
            </a:extLst>
          </p:cNvPr>
          <p:cNvCxnSpPr>
            <a:cxnSpLocks/>
          </p:cNvCxnSpPr>
          <p:nvPr/>
        </p:nvCxnSpPr>
        <p:spPr>
          <a:xfrm>
            <a:off x="6139637" y="2702421"/>
            <a:ext cx="567940" cy="430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5817758-146C-4CC3-BB20-8A86C1D408BB}"/>
              </a:ext>
            </a:extLst>
          </p:cNvPr>
          <p:cNvCxnSpPr>
            <a:cxnSpLocks/>
          </p:cNvCxnSpPr>
          <p:nvPr/>
        </p:nvCxnSpPr>
        <p:spPr>
          <a:xfrm flipH="1">
            <a:off x="6565583" y="3090296"/>
            <a:ext cx="115627" cy="553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8A5D4DF-7D5E-460D-9132-05438BD10F5B}"/>
              </a:ext>
            </a:extLst>
          </p:cNvPr>
          <p:cNvCxnSpPr>
            <a:cxnSpLocks/>
          </p:cNvCxnSpPr>
          <p:nvPr/>
        </p:nvCxnSpPr>
        <p:spPr>
          <a:xfrm flipH="1" flipV="1">
            <a:off x="4322733" y="2916609"/>
            <a:ext cx="1099365" cy="41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BF3500A-6786-4920-A0E3-49FA19F6F348}"/>
              </a:ext>
            </a:extLst>
          </p:cNvPr>
          <p:cNvCxnSpPr>
            <a:cxnSpLocks/>
          </p:cNvCxnSpPr>
          <p:nvPr/>
        </p:nvCxnSpPr>
        <p:spPr>
          <a:xfrm flipV="1">
            <a:off x="6125191" y="1619175"/>
            <a:ext cx="649288" cy="1006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9C7A93F-EE0B-4FD5-B3A5-FA82A0061B79}"/>
              </a:ext>
            </a:extLst>
          </p:cNvPr>
          <p:cNvCxnSpPr>
            <a:cxnSpLocks/>
          </p:cNvCxnSpPr>
          <p:nvPr/>
        </p:nvCxnSpPr>
        <p:spPr>
          <a:xfrm>
            <a:off x="6574658" y="3608852"/>
            <a:ext cx="322723" cy="227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EEF8582-77D3-42E1-AE06-3DD75D2661EE}"/>
              </a:ext>
            </a:extLst>
          </p:cNvPr>
          <p:cNvCxnSpPr>
            <a:cxnSpLocks/>
          </p:cNvCxnSpPr>
          <p:nvPr/>
        </p:nvCxnSpPr>
        <p:spPr>
          <a:xfrm flipH="1">
            <a:off x="3875657" y="2871155"/>
            <a:ext cx="465085" cy="12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CC54BD5-FC0A-46C7-9592-AA0BFDF55C96}"/>
              </a:ext>
            </a:extLst>
          </p:cNvPr>
          <p:cNvCxnSpPr>
            <a:cxnSpLocks/>
          </p:cNvCxnSpPr>
          <p:nvPr/>
        </p:nvCxnSpPr>
        <p:spPr>
          <a:xfrm flipV="1">
            <a:off x="5618517" y="3867682"/>
            <a:ext cx="31225" cy="307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Star: 5 Points 262">
            <a:extLst>
              <a:ext uri="{FF2B5EF4-FFF2-40B4-BE49-F238E27FC236}">
                <a16:creationId xmlns:a16="http://schemas.microsoft.com/office/drawing/2014/main" id="{CA99B25B-3186-41B2-AA7B-801DD4E15B28}"/>
              </a:ext>
            </a:extLst>
          </p:cNvPr>
          <p:cNvSpPr/>
          <p:nvPr/>
        </p:nvSpPr>
        <p:spPr>
          <a:xfrm>
            <a:off x="3038376" y="48563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CFF5C99A-55E7-489B-8B5B-5E98AE4F65CF}"/>
              </a:ext>
            </a:extLst>
          </p:cNvPr>
          <p:cNvSpPr/>
          <p:nvPr/>
        </p:nvSpPr>
        <p:spPr>
          <a:xfrm>
            <a:off x="4526093" y="495935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853A05E-BF22-4387-941A-824527CA9C8F}"/>
              </a:ext>
            </a:extLst>
          </p:cNvPr>
          <p:cNvSpPr txBox="1"/>
          <p:nvPr/>
        </p:nvSpPr>
        <p:spPr>
          <a:xfrm>
            <a:off x="2668348" y="5249661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BCFDA7F-7D1D-40A6-9056-1D21188C59BE}"/>
              </a:ext>
            </a:extLst>
          </p:cNvPr>
          <p:cNvSpPr txBox="1"/>
          <p:nvPr/>
        </p:nvSpPr>
        <p:spPr>
          <a:xfrm>
            <a:off x="4123681" y="5299986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757829D-2330-4D3A-9346-A922029AF255}"/>
              </a:ext>
            </a:extLst>
          </p:cNvPr>
          <p:cNvCxnSpPr>
            <a:cxnSpLocks/>
          </p:cNvCxnSpPr>
          <p:nvPr/>
        </p:nvCxnSpPr>
        <p:spPr>
          <a:xfrm>
            <a:off x="4193904" y="1614431"/>
            <a:ext cx="116569" cy="131460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C5634F2-7893-41BC-A2B5-964090D4F031}"/>
              </a:ext>
            </a:extLst>
          </p:cNvPr>
          <p:cNvCxnSpPr>
            <a:cxnSpLocks/>
          </p:cNvCxnSpPr>
          <p:nvPr/>
        </p:nvCxnSpPr>
        <p:spPr>
          <a:xfrm flipH="1">
            <a:off x="3852139" y="2920623"/>
            <a:ext cx="465085" cy="12656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95E55B5-8FCC-467E-AF7C-5C2162BC819D}"/>
              </a:ext>
            </a:extLst>
          </p:cNvPr>
          <p:cNvCxnSpPr>
            <a:cxnSpLocks/>
          </p:cNvCxnSpPr>
          <p:nvPr/>
        </p:nvCxnSpPr>
        <p:spPr>
          <a:xfrm flipH="1" flipV="1">
            <a:off x="3884570" y="4134648"/>
            <a:ext cx="271514" cy="48263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25DCECC-63F3-4F9E-A66B-B66B6001C7AE}"/>
              </a:ext>
            </a:extLst>
          </p:cNvPr>
          <p:cNvCxnSpPr>
            <a:cxnSpLocks/>
          </p:cNvCxnSpPr>
          <p:nvPr/>
        </p:nvCxnSpPr>
        <p:spPr>
          <a:xfrm flipV="1">
            <a:off x="3889021" y="4588621"/>
            <a:ext cx="239417" cy="113142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E30E9CAA-1AA3-496A-979A-635685D3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08" y="1463453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5284FA6A-96CE-45B7-A10A-9A573BE13582}"/>
              </a:ext>
            </a:extLst>
          </p:cNvPr>
          <p:cNvSpPr/>
          <p:nvPr/>
        </p:nvSpPr>
        <p:spPr>
          <a:xfrm>
            <a:off x="8490087" y="983476"/>
            <a:ext cx="2833842" cy="754625"/>
          </a:xfrm>
          <a:prstGeom prst="wedgeRectCallout">
            <a:avLst>
              <a:gd name="adj1" fmla="val 40324"/>
              <a:gd name="adj2" fmla="val 953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Interesting. Even with Euclidean distances, it can learn nonlinear decision boundaries?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AC6555E-5A5E-4427-B955-26929A4C8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503" y="2874654"/>
            <a:ext cx="1010687" cy="965223"/>
          </a:xfrm>
          <a:prstGeom prst="rect">
            <a:avLst/>
          </a:prstGeom>
        </p:spPr>
      </p:pic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1F2D55FF-A5E0-4DD9-85A7-537C352FBF74}"/>
              </a:ext>
            </a:extLst>
          </p:cNvPr>
          <p:cNvSpPr/>
          <p:nvPr/>
        </p:nvSpPr>
        <p:spPr>
          <a:xfrm>
            <a:off x="8669377" y="2777704"/>
            <a:ext cx="2580394" cy="1323956"/>
          </a:xfrm>
          <a:prstGeom prst="wedgeRectCallout">
            <a:avLst>
              <a:gd name="adj1" fmla="val 59138"/>
              <a:gd name="adj2" fmla="val -110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Indeed. And that’s possible since it is a “local” method (looks at a local </a:t>
            </a:r>
            <a:r>
              <a:rPr lang="en-IN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neighborhood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of the test point to make prediction)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44E0D3-BADC-451B-AE1D-DDF41774069A}"/>
              </a:ext>
            </a:extLst>
          </p:cNvPr>
          <p:cNvCxnSpPr>
            <a:cxnSpLocks/>
          </p:cNvCxnSpPr>
          <p:nvPr/>
        </p:nvCxnSpPr>
        <p:spPr>
          <a:xfrm flipH="1">
            <a:off x="4292591" y="1217486"/>
            <a:ext cx="928262" cy="61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D4F86F-B697-4865-B809-FB9AC73356F1}"/>
              </a:ext>
            </a:extLst>
          </p:cNvPr>
          <p:cNvSpPr txBox="1"/>
          <p:nvPr/>
        </p:nvSpPr>
        <p:spPr>
          <a:xfrm>
            <a:off x="5207810" y="983476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Decision boundary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411F8E-F96A-486C-82DD-CDF658134343}"/>
              </a:ext>
            </a:extLst>
          </p:cNvPr>
          <p:cNvSpPr txBox="1"/>
          <p:nvPr/>
        </p:nvSpPr>
        <p:spPr>
          <a:xfrm>
            <a:off x="8454115" y="4909616"/>
            <a:ext cx="3562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Nearest neighbour approach induces a </a:t>
            </a:r>
            <a:r>
              <a:rPr lang="en-IN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Voronoi tessellation</a:t>
            </a:r>
            <a:r>
              <a:rPr lang="en-IN" b="1" dirty="0">
                <a:latin typeface="Abadi Extra Light" panose="020B0204020104020204" pitchFamily="34" charset="0"/>
              </a:rPr>
              <a:t>/partition </a:t>
            </a:r>
            <a:r>
              <a:rPr lang="en-IN" dirty="0">
                <a:latin typeface="Abadi Extra Light" panose="020B0204020104020204" pitchFamily="34" charset="0"/>
              </a:rPr>
              <a:t>of the input space (all test points falling in a cell will get the label of the training input in that cell)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6AB4C5-5D3C-4303-B9CF-EE45C92A160C}"/>
              </a:ext>
            </a:extLst>
          </p:cNvPr>
          <p:cNvCxnSpPr>
            <a:cxnSpLocks/>
          </p:cNvCxnSpPr>
          <p:nvPr/>
        </p:nvCxnSpPr>
        <p:spPr>
          <a:xfrm flipH="1" flipV="1">
            <a:off x="8011938" y="5050971"/>
            <a:ext cx="693478" cy="2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762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60"/>
    </mc:Choice>
    <mc:Fallback xmlns="">
      <p:transition spd="slow" advTm="259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5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5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63" grpId="0" animBg="1"/>
      <p:bldP spid="264" grpId="0" animBg="1"/>
      <p:bldP spid="265" grpId="0"/>
      <p:bldP spid="266" grpId="0"/>
      <p:bldP spid="72" grpId="0" animBg="1"/>
      <p:bldP spid="74" grpId="0" animBg="1"/>
      <p:bldP spid="22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cases, it helps to look at not one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&gt; 1 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Essentially, taking more votes helps!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leads to smoother decision boundaries (less chances of overfitting on training data)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882AC0A8-860C-42FD-935D-6A889A7ACFE2}"/>
              </a:ext>
            </a:extLst>
          </p:cNvPr>
          <p:cNvSpPr/>
          <p:nvPr/>
        </p:nvSpPr>
        <p:spPr>
          <a:xfrm>
            <a:off x="1347442" y="36420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680B4C0C-F8BA-49B1-97AB-949C72B0C84B}"/>
              </a:ext>
            </a:extLst>
          </p:cNvPr>
          <p:cNvSpPr/>
          <p:nvPr/>
        </p:nvSpPr>
        <p:spPr>
          <a:xfrm>
            <a:off x="1587828" y="26524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7059EF73-4AB8-4E98-848E-8972EDFB5EF3}"/>
              </a:ext>
            </a:extLst>
          </p:cNvPr>
          <p:cNvSpPr/>
          <p:nvPr/>
        </p:nvSpPr>
        <p:spPr>
          <a:xfrm>
            <a:off x="2109444" y="461081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B3ED8BF-B03D-49B9-AED9-7188179005A2}"/>
              </a:ext>
            </a:extLst>
          </p:cNvPr>
          <p:cNvSpPr/>
          <p:nvPr/>
        </p:nvSpPr>
        <p:spPr>
          <a:xfrm>
            <a:off x="2301121" y="348453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88373309-C9B1-48DE-9001-2D896EB568B2}"/>
              </a:ext>
            </a:extLst>
          </p:cNvPr>
          <p:cNvSpPr/>
          <p:nvPr/>
        </p:nvSpPr>
        <p:spPr>
          <a:xfrm>
            <a:off x="2863587" y="267703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3EAC862-70D2-419D-B5F7-1A5C42C2DABE}"/>
              </a:ext>
            </a:extLst>
          </p:cNvPr>
          <p:cNvSpPr/>
          <p:nvPr/>
        </p:nvSpPr>
        <p:spPr>
          <a:xfrm>
            <a:off x="2915436" y="188057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81A75D3-AA15-434D-92D7-1035FA54562B}"/>
              </a:ext>
            </a:extLst>
          </p:cNvPr>
          <p:cNvSpPr/>
          <p:nvPr/>
        </p:nvSpPr>
        <p:spPr>
          <a:xfrm>
            <a:off x="4764668" y="285614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337AC611-3428-4B16-AB6C-C907E4013947}"/>
              </a:ext>
            </a:extLst>
          </p:cNvPr>
          <p:cNvSpPr/>
          <p:nvPr/>
        </p:nvSpPr>
        <p:spPr>
          <a:xfrm>
            <a:off x="3292508" y="42031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0F82DF0A-F198-4E82-B896-A43A41C397EA}"/>
              </a:ext>
            </a:extLst>
          </p:cNvPr>
          <p:cNvSpPr/>
          <p:nvPr/>
        </p:nvSpPr>
        <p:spPr>
          <a:xfrm>
            <a:off x="5612430" y="337732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C669F1F-BF5E-41B9-AA24-F5AB4456D246}"/>
              </a:ext>
            </a:extLst>
          </p:cNvPr>
          <p:cNvSpPr/>
          <p:nvPr/>
        </p:nvSpPr>
        <p:spPr>
          <a:xfrm>
            <a:off x="6368792" y="247412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C73E6143-CB90-4151-BD1B-00A343A53949}"/>
              </a:ext>
            </a:extLst>
          </p:cNvPr>
          <p:cNvSpPr/>
          <p:nvPr/>
        </p:nvSpPr>
        <p:spPr>
          <a:xfrm>
            <a:off x="7118222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661A0F4C-67D1-4765-A9FA-4A8B1628CAB1}"/>
              </a:ext>
            </a:extLst>
          </p:cNvPr>
          <p:cNvSpPr/>
          <p:nvPr/>
        </p:nvSpPr>
        <p:spPr>
          <a:xfrm>
            <a:off x="7680690" y="223974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F879CF56-ABD0-45A3-8348-D1F5BED0F8C9}"/>
              </a:ext>
            </a:extLst>
          </p:cNvPr>
          <p:cNvSpPr/>
          <p:nvPr/>
        </p:nvSpPr>
        <p:spPr>
          <a:xfrm>
            <a:off x="6945396" y="1759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554077D3-955C-464B-AB5D-6BB6AC2D7718}"/>
              </a:ext>
            </a:extLst>
          </p:cNvPr>
          <p:cNvSpPr/>
          <p:nvPr/>
        </p:nvSpPr>
        <p:spPr>
          <a:xfrm>
            <a:off x="8615516" y="1943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46853420-097D-47F1-BF0A-51B36150DEB7}"/>
              </a:ext>
            </a:extLst>
          </p:cNvPr>
          <p:cNvSpPr/>
          <p:nvPr/>
        </p:nvSpPr>
        <p:spPr>
          <a:xfrm>
            <a:off x="7306758" y="396058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51AD3ED-5F61-48DA-B194-9C3F7F534E02}"/>
              </a:ext>
            </a:extLst>
          </p:cNvPr>
          <p:cNvSpPr/>
          <p:nvPr/>
        </p:nvSpPr>
        <p:spPr>
          <a:xfrm>
            <a:off x="8238444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54DCC378-320C-40CE-92D1-33952830696D}"/>
              </a:ext>
            </a:extLst>
          </p:cNvPr>
          <p:cNvSpPr/>
          <p:nvPr/>
        </p:nvSpPr>
        <p:spPr>
          <a:xfrm>
            <a:off x="7996994" y="370027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129E77D4-E250-4D95-BB04-687D1C647A6A}"/>
              </a:ext>
            </a:extLst>
          </p:cNvPr>
          <p:cNvSpPr/>
          <p:nvPr/>
        </p:nvSpPr>
        <p:spPr>
          <a:xfrm>
            <a:off x="5763397" y="28734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64D71465-9943-4E2E-B627-BABD8EE2785E}"/>
              </a:ext>
            </a:extLst>
          </p:cNvPr>
          <p:cNvSpPr/>
          <p:nvPr/>
        </p:nvSpPr>
        <p:spPr>
          <a:xfrm>
            <a:off x="5056894" y="2424316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7205A5F8-7503-4A73-AB00-574F4FA03BBA}"/>
              </a:ext>
            </a:extLst>
          </p:cNvPr>
          <p:cNvSpPr/>
          <p:nvPr/>
        </p:nvSpPr>
        <p:spPr>
          <a:xfrm>
            <a:off x="3309792" y="35657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34F79-ED29-4D3D-9B52-DEACCAEA73A0}"/>
              </a:ext>
            </a:extLst>
          </p:cNvPr>
          <p:cNvCxnSpPr>
            <a:cxnSpLocks/>
          </p:cNvCxnSpPr>
          <p:nvPr/>
        </p:nvCxnSpPr>
        <p:spPr>
          <a:xfrm flipH="1">
            <a:off x="4980526" y="2597963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/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blipFill>
                <a:blip r:embed="rId6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tar: 5 Points 156">
            <a:extLst>
              <a:ext uri="{FF2B5EF4-FFF2-40B4-BE49-F238E27FC236}">
                <a16:creationId xmlns:a16="http://schemas.microsoft.com/office/drawing/2014/main" id="{6B80A7B9-F5AC-4953-BDDE-073054BDE226}"/>
              </a:ext>
            </a:extLst>
          </p:cNvPr>
          <p:cNvSpPr/>
          <p:nvPr/>
        </p:nvSpPr>
        <p:spPr>
          <a:xfrm>
            <a:off x="5048270" y="241224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/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blipFill>
                <a:blip r:embed="rId7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B31EB76-2249-424B-9F86-5A320AF41F69}"/>
              </a:ext>
            </a:extLst>
          </p:cNvPr>
          <p:cNvCxnSpPr>
            <a:cxnSpLocks/>
          </p:cNvCxnSpPr>
          <p:nvPr/>
        </p:nvCxnSpPr>
        <p:spPr>
          <a:xfrm>
            <a:off x="5247883" y="2626384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F708C0-2ED3-450E-808E-CFC6FFC903F2}"/>
              </a:ext>
            </a:extLst>
          </p:cNvPr>
          <p:cNvCxnSpPr>
            <a:cxnSpLocks/>
          </p:cNvCxnSpPr>
          <p:nvPr/>
        </p:nvCxnSpPr>
        <p:spPr>
          <a:xfrm>
            <a:off x="5283446" y="2605567"/>
            <a:ext cx="725523" cy="4452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F78BFD-8F61-4437-9FF1-50F7461347E0}"/>
              </a:ext>
            </a:extLst>
          </p:cNvPr>
          <p:cNvSpPr txBox="1"/>
          <p:nvPr/>
        </p:nvSpPr>
        <p:spPr>
          <a:xfrm>
            <a:off x="4204192" y="2151888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0B31387-8665-4540-897F-05C5FA74FCDE}"/>
              </a:ext>
            </a:extLst>
          </p:cNvPr>
          <p:cNvSpPr/>
          <p:nvPr/>
        </p:nvSpPr>
        <p:spPr>
          <a:xfrm>
            <a:off x="5053893" y="241815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57BDF5B-ED21-4CCD-8222-58F10483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298" y="1902095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35EA733A-BBA6-403F-A0F5-DFA9CB4F2DE5}"/>
              </a:ext>
            </a:extLst>
          </p:cNvPr>
          <p:cNvSpPr/>
          <p:nvPr/>
        </p:nvSpPr>
        <p:spPr>
          <a:xfrm>
            <a:off x="9059898" y="2437033"/>
            <a:ext cx="1511055" cy="617942"/>
          </a:xfrm>
          <a:prstGeom prst="wedgeRectCallout">
            <a:avLst>
              <a:gd name="adj1" fmla="val 76750"/>
              <a:gd name="adj2" fmla="val -183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pick the “right” K value?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CB8C621-D198-4AAA-94AC-6D267EDF70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1731" y="3565776"/>
            <a:ext cx="1010687" cy="965223"/>
          </a:xfrm>
          <a:prstGeom prst="rect">
            <a:avLst/>
          </a:prstGeom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898D2C03-0372-44FC-A052-631E827B5837}"/>
              </a:ext>
            </a:extLst>
          </p:cNvPr>
          <p:cNvSpPr/>
          <p:nvPr/>
        </p:nvSpPr>
        <p:spPr>
          <a:xfrm>
            <a:off x="8650602" y="3673174"/>
            <a:ext cx="2391129" cy="1106873"/>
          </a:xfrm>
          <a:prstGeom prst="wedgeRectCallout">
            <a:avLst>
              <a:gd name="adj1" fmla="val 59347"/>
              <a:gd name="adj2" fmla="val -21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 is this model’s “hyperparameter”. One way to choose it is using “cross-validation” (will see shortly)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05AB2EA0-020D-457F-988C-12E4F888304D}"/>
              </a:ext>
            </a:extLst>
          </p:cNvPr>
          <p:cNvSpPr/>
          <p:nvPr/>
        </p:nvSpPr>
        <p:spPr>
          <a:xfrm>
            <a:off x="8264329" y="4990071"/>
            <a:ext cx="2391129" cy="634398"/>
          </a:xfrm>
          <a:prstGeom prst="wedgeRectCallout">
            <a:avLst>
              <a:gd name="adj1" fmla="val 43168"/>
              <a:gd name="adj2" fmla="val -891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K should ideally be an odd number to avoid 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92"/>
    </mc:Choice>
    <mc:Fallback xmlns="">
      <p:transition spd="slow" advTm="2766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4" grpId="1" animBg="1"/>
      <p:bldP spid="154" grpId="2" animBg="1"/>
      <p:bldP spid="155" grpId="0" animBg="1"/>
      <p:bldP spid="22" grpId="0"/>
      <p:bldP spid="22" grpId="1"/>
      <p:bldP spid="157" grpId="0" animBg="1"/>
      <p:bldP spid="157" grpId="1" animBg="1"/>
      <p:bldP spid="158" grpId="0"/>
      <p:bldP spid="31" grpId="0"/>
      <p:bldP spid="32" grpId="0" animBg="1"/>
      <p:bldP spid="34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 in Python (NumPy) Code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B3B224-46F5-860C-4A75-BDE3CAD0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624" y="991182"/>
            <a:ext cx="572452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525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350"/>
    </mc:Choice>
    <mc:Fallback>
      <p:transition spd="slow" advTm="1713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Rather than looking at a fixed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IN" dirty="0">
                    <a:latin typeface="Abadi Extra Light" panose="020B0204020104020204" pitchFamily="34" charset="0"/>
                  </a:rPr>
                  <a:t>, can look inside a ball of a given radius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around the test input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6EFF0B9-3274-4824-A58A-B58C7D176B4B}"/>
              </a:ext>
            </a:extLst>
          </p:cNvPr>
          <p:cNvSpPr/>
          <p:nvPr/>
        </p:nvSpPr>
        <p:spPr>
          <a:xfrm>
            <a:off x="4916858" y="2786902"/>
            <a:ext cx="1397598" cy="1433043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ED74D6-A125-41C6-BED7-3ECC6C5CBD3E}"/>
              </a:ext>
            </a:extLst>
          </p:cNvPr>
          <p:cNvSpPr/>
          <p:nvPr/>
        </p:nvSpPr>
        <p:spPr>
          <a:xfrm>
            <a:off x="4354280" y="2258967"/>
            <a:ext cx="2557933" cy="2592265"/>
          </a:xfrm>
          <a:prstGeom prst="ellipse">
            <a:avLst/>
          </a:prstGeom>
          <a:solidFill>
            <a:schemeClr val="accent2">
              <a:alpha val="1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-Ball Nearest </a:t>
                </a:r>
                <a:r>
                  <a:rPr lang="en-IN" dirty="0" err="1">
                    <a:solidFill>
                      <a:schemeClr val="accent2">
                        <a:lumMod val="75000"/>
                      </a:schemeClr>
                    </a:solidFill>
                  </a:rPr>
                  <a:t>Neighbors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6"/>
                <a:stretch>
                  <a:fillRect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882AC0A8-860C-42FD-935D-6A889A7ACFE2}"/>
              </a:ext>
            </a:extLst>
          </p:cNvPr>
          <p:cNvSpPr/>
          <p:nvPr/>
        </p:nvSpPr>
        <p:spPr>
          <a:xfrm>
            <a:off x="1746025" y="44930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680B4C0C-F8BA-49B1-97AB-949C72B0C84B}"/>
              </a:ext>
            </a:extLst>
          </p:cNvPr>
          <p:cNvSpPr/>
          <p:nvPr/>
        </p:nvSpPr>
        <p:spPr>
          <a:xfrm>
            <a:off x="1986411" y="35034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7059EF73-4AB8-4E98-848E-8972EDFB5EF3}"/>
              </a:ext>
            </a:extLst>
          </p:cNvPr>
          <p:cNvSpPr/>
          <p:nvPr/>
        </p:nvSpPr>
        <p:spPr>
          <a:xfrm>
            <a:off x="2508027" y="546176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B3ED8BF-B03D-49B9-AED9-7188179005A2}"/>
              </a:ext>
            </a:extLst>
          </p:cNvPr>
          <p:cNvSpPr/>
          <p:nvPr/>
        </p:nvSpPr>
        <p:spPr>
          <a:xfrm>
            <a:off x="2699704" y="433548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88373309-C9B1-48DE-9001-2D896EB568B2}"/>
              </a:ext>
            </a:extLst>
          </p:cNvPr>
          <p:cNvSpPr/>
          <p:nvPr/>
        </p:nvSpPr>
        <p:spPr>
          <a:xfrm>
            <a:off x="3262170" y="352798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3EAC862-70D2-419D-B5F7-1A5C42C2DABE}"/>
              </a:ext>
            </a:extLst>
          </p:cNvPr>
          <p:cNvSpPr/>
          <p:nvPr/>
        </p:nvSpPr>
        <p:spPr>
          <a:xfrm>
            <a:off x="3314019" y="273152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81A75D3-AA15-434D-92D7-1035FA54562B}"/>
              </a:ext>
            </a:extLst>
          </p:cNvPr>
          <p:cNvSpPr/>
          <p:nvPr/>
        </p:nvSpPr>
        <p:spPr>
          <a:xfrm>
            <a:off x="5163251" y="370709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337AC611-3428-4B16-AB6C-C907E4013947}"/>
              </a:ext>
            </a:extLst>
          </p:cNvPr>
          <p:cNvSpPr/>
          <p:nvPr/>
        </p:nvSpPr>
        <p:spPr>
          <a:xfrm>
            <a:off x="3691091" y="50541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0F82DF0A-F198-4E82-B896-A43A41C397EA}"/>
              </a:ext>
            </a:extLst>
          </p:cNvPr>
          <p:cNvSpPr/>
          <p:nvPr/>
        </p:nvSpPr>
        <p:spPr>
          <a:xfrm>
            <a:off x="6011013" y="422826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C669F1F-BF5E-41B9-AA24-F5AB4456D246}"/>
              </a:ext>
            </a:extLst>
          </p:cNvPr>
          <p:cNvSpPr/>
          <p:nvPr/>
        </p:nvSpPr>
        <p:spPr>
          <a:xfrm>
            <a:off x="6920170" y="327407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C73E6143-CB90-4151-BD1B-00A343A53949}"/>
              </a:ext>
            </a:extLst>
          </p:cNvPr>
          <p:cNvSpPr/>
          <p:nvPr/>
        </p:nvSpPr>
        <p:spPr>
          <a:xfrm>
            <a:off x="7516805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661A0F4C-67D1-4765-A9FA-4A8B1628CAB1}"/>
              </a:ext>
            </a:extLst>
          </p:cNvPr>
          <p:cNvSpPr/>
          <p:nvPr/>
        </p:nvSpPr>
        <p:spPr>
          <a:xfrm>
            <a:off x="8079273" y="309069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F879CF56-ABD0-45A3-8348-D1F5BED0F8C9}"/>
              </a:ext>
            </a:extLst>
          </p:cNvPr>
          <p:cNvSpPr/>
          <p:nvPr/>
        </p:nvSpPr>
        <p:spPr>
          <a:xfrm>
            <a:off x="7343979" y="2610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554077D3-955C-464B-AB5D-6BB6AC2D7718}"/>
              </a:ext>
            </a:extLst>
          </p:cNvPr>
          <p:cNvSpPr/>
          <p:nvPr/>
        </p:nvSpPr>
        <p:spPr>
          <a:xfrm>
            <a:off x="9014099" y="2794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46853420-097D-47F1-BF0A-51B36150DEB7}"/>
              </a:ext>
            </a:extLst>
          </p:cNvPr>
          <p:cNvSpPr/>
          <p:nvPr/>
        </p:nvSpPr>
        <p:spPr>
          <a:xfrm>
            <a:off x="7705341" y="4811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51AD3ED-5F61-48DA-B194-9C3F7F534E02}"/>
              </a:ext>
            </a:extLst>
          </p:cNvPr>
          <p:cNvSpPr/>
          <p:nvPr/>
        </p:nvSpPr>
        <p:spPr>
          <a:xfrm>
            <a:off x="8637027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54DCC378-320C-40CE-92D1-33952830696D}"/>
              </a:ext>
            </a:extLst>
          </p:cNvPr>
          <p:cNvSpPr/>
          <p:nvPr/>
        </p:nvSpPr>
        <p:spPr>
          <a:xfrm>
            <a:off x="8395577" y="45512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129E77D4-E250-4D95-BB04-687D1C647A6A}"/>
              </a:ext>
            </a:extLst>
          </p:cNvPr>
          <p:cNvSpPr/>
          <p:nvPr/>
        </p:nvSpPr>
        <p:spPr>
          <a:xfrm>
            <a:off x="6263609" y="373044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64D71465-9943-4E2E-B627-BABD8EE2785E}"/>
              </a:ext>
            </a:extLst>
          </p:cNvPr>
          <p:cNvSpPr/>
          <p:nvPr/>
        </p:nvSpPr>
        <p:spPr>
          <a:xfrm>
            <a:off x="5455477" y="3275264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7205A5F8-7503-4A73-AB00-574F4FA03BBA}"/>
              </a:ext>
            </a:extLst>
          </p:cNvPr>
          <p:cNvSpPr/>
          <p:nvPr/>
        </p:nvSpPr>
        <p:spPr>
          <a:xfrm>
            <a:off x="3708375" y="44167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F78BFD-8F61-4437-9FF1-50F7461347E0}"/>
              </a:ext>
            </a:extLst>
          </p:cNvPr>
          <p:cNvSpPr txBox="1"/>
          <p:nvPr/>
        </p:nvSpPr>
        <p:spPr>
          <a:xfrm>
            <a:off x="4602775" y="3002836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E8CF45E3-EB43-49B3-9800-822724E81E93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4A3BAF5-3BBF-449A-ACD4-9908A9307D86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306B4895-2589-428B-BFA0-4BA25985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849" y="155570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/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changing</a:t>
                </a:r>
                <a:r>
                  <a:rPr lang="en-I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change the prediction. How to pick the “right”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value?</a:t>
                </a: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blipFill>
                <a:blip r:embed="rId8"/>
                <a:stretch>
                  <a:fillRect l="-839" t="-5385" b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E61F0634-C901-42A0-9935-8231D59C1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8156" y="508231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/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Just like K,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a “hyperparameter”. One way to choose it is using “cross-validation” (will see shortly)</a:t>
                </a: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blipFill>
                <a:blip r:embed="rId10"/>
                <a:stretch>
                  <a:fillRect l="-1155" b="-43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9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609"/>
    </mc:Choice>
    <mc:Fallback xmlns="">
      <p:transition spd="slow" advTm="127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0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5" grpId="0" animBg="1"/>
      <p:bldP spid="31" grpId="0"/>
      <p:bldP spid="38" grpId="0" animBg="1"/>
      <p:bldP spid="38" grpId="1" animBg="1"/>
      <p:bldP spid="39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standard KNN and 𝜖-NN treat all nearest </a:t>
            </a:r>
            <a:r>
              <a:rPr lang="en-IN" dirty="0" err="1">
                <a:latin typeface="Abadi Extra Light" panose="020B0204020104020204" pitchFamily="34" charset="0"/>
              </a:rPr>
              <a:t>neighbors</a:t>
            </a:r>
            <a:r>
              <a:rPr lang="en-IN" dirty="0">
                <a:latin typeface="Abadi Extra Light" panose="020B0204020104020204" pitchFamily="34" charset="0"/>
              </a:rPr>
              <a:t> equally (all vote equally)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improvement: When voting, give more importance to closer training inputs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Distance-weighted </a:t>
                </a:r>
                <a:r>
                  <a:rPr lang="en-IN" b="0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NN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5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CA9281D-27D7-4C6C-BD94-6E052947EF4D}"/>
              </a:ext>
            </a:extLst>
          </p:cNvPr>
          <p:cNvSpPr/>
          <p:nvPr/>
        </p:nvSpPr>
        <p:spPr>
          <a:xfrm>
            <a:off x="2558840" y="34346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3E44CED9-F307-4836-91E2-638CB68944AB}"/>
              </a:ext>
            </a:extLst>
          </p:cNvPr>
          <p:cNvSpPr/>
          <p:nvPr/>
        </p:nvSpPr>
        <p:spPr>
          <a:xfrm>
            <a:off x="2799226" y="24450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B53A953-EC76-4FB4-B6FA-14C5B8801D5E}"/>
              </a:ext>
            </a:extLst>
          </p:cNvPr>
          <p:cNvSpPr/>
          <p:nvPr/>
        </p:nvSpPr>
        <p:spPr>
          <a:xfrm>
            <a:off x="3392241" y="42097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B5693BAE-3CA3-4045-ABA7-B8F8FCDDC289}"/>
              </a:ext>
            </a:extLst>
          </p:cNvPr>
          <p:cNvSpPr/>
          <p:nvPr/>
        </p:nvSpPr>
        <p:spPr>
          <a:xfrm>
            <a:off x="3512519" y="32771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39987EF-9113-4033-9BA4-4493E8E54A9A}"/>
              </a:ext>
            </a:extLst>
          </p:cNvPr>
          <p:cNvSpPr/>
          <p:nvPr/>
        </p:nvSpPr>
        <p:spPr>
          <a:xfrm>
            <a:off x="4074985" y="246963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08153D83-4B47-4B3C-870E-6F64EA59E6A0}"/>
              </a:ext>
            </a:extLst>
          </p:cNvPr>
          <p:cNvSpPr/>
          <p:nvPr/>
        </p:nvSpPr>
        <p:spPr>
          <a:xfrm>
            <a:off x="4126834" y="167317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261CA9DA-6600-4828-AA14-67F0589283C9}"/>
              </a:ext>
            </a:extLst>
          </p:cNvPr>
          <p:cNvSpPr/>
          <p:nvPr/>
        </p:nvSpPr>
        <p:spPr>
          <a:xfrm>
            <a:off x="5718928" y="263170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32F687E3-02B8-42B3-BF79-0FC98D20D7BF}"/>
              </a:ext>
            </a:extLst>
          </p:cNvPr>
          <p:cNvSpPr/>
          <p:nvPr/>
        </p:nvSpPr>
        <p:spPr>
          <a:xfrm>
            <a:off x="4503906" y="39957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0AB46BFA-ADF2-460D-9F1D-BB7851CF4010}"/>
              </a:ext>
            </a:extLst>
          </p:cNvPr>
          <p:cNvSpPr/>
          <p:nvPr/>
        </p:nvSpPr>
        <p:spPr>
          <a:xfrm>
            <a:off x="6518979" y="324542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C2928CDB-3923-4923-AC9A-C49D508AB59B}"/>
              </a:ext>
            </a:extLst>
          </p:cNvPr>
          <p:cNvSpPr/>
          <p:nvPr/>
        </p:nvSpPr>
        <p:spPr>
          <a:xfrm>
            <a:off x="7275341" y="234222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9E3AB834-F3A5-4D98-8E87-E89F47C08044}"/>
              </a:ext>
            </a:extLst>
          </p:cNvPr>
          <p:cNvSpPr/>
          <p:nvPr/>
        </p:nvSpPr>
        <p:spPr>
          <a:xfrm>
            <a:off x="8024771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1B242E0C-14F1-42EE-AFFA-F29869F225A6}"/>
              </a:ext>
            </a:extLst>
          </p:cNvPr>
          <p:cNvSpPr/>
          <p:nvPr/>
        </p:nvSpPr>
        <p:spPr>
          <a:xfrm>
            <a:off x="8587239" y="21078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45E91110-EAD8-4ECC-A038-78698A73BC97}"/>
              </a:ext>
            </a:extLst>
          </p:cNvPr>
          <p:cNvSpPr/>
          <p:nvPr/>
        </p:nvSpPr>
        <p:spPr>
          <a:xfrm>
            <a:off x="7851945" y="1627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454F5E49-6170-4456-BE2C-C12437C07FB1}"/>
              </a:ext>
            </a:extLst>
          </p:cNvPr>
          <p:cNvSpPr/>
          <p:nvPr/>
        </p:nvSpPr>
        <p:spPr>
          <a:xfrm>
            <a:off x="9522065" y="1811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EC1912F8-1BE9-4A79-8FD1-E0ECAB475F00}"/>
              </a:ext>
            </a:extLst>
          </p:cNvPr>
          <p:cNvSpPr/>
          <p:nvPr/>
        </p:nvSpPr>
        <p:spPr>
          <a:xfrm>
            <a:off x="8213307" y="382869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8DC01914-0967-4F33-BFA0-19803C41B71B}"/>
              </a:ext>
            </a:extLst>
          </p:cNvPr>
          <p:cNvSpPr/>
          <p:nvPr/>
        </p:nvSpPr>
        <p:spPr>
          <a:xfrm>
            <a:off x="9144993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71FD23A-01C1-4DB7-9DBC-9684442B5A17}"/>
              </a:ext>
            </a:extLst>
          </p:cNvPr>
          <p:cNvSpPr/>
          <p:nvPr/>
        </p:nvSpPr>
        <p:spPr>
          <a:xfrm>
            <a:off x="8903543" y="3568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C40CA839-8656-4C8B-9554-0309124807C5}"/>
              </a:ext>
            </a:extLst>
          </p:cNvPr>
          <p:cNvSpPr/>
          <p:nvPr/>
        </p:nvSpPr>
        <p:spPr>
          <a:xfrm>
            <a:off x="6894803" y="285715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3EF65022-E945-41FE-91DB-326FF19A847C}"/>
              </a:ext>
            </a:extLst>
          </p:cNvPr>
          <p:cNvSpPr/>
          <p:nvPr/>
        </p:nvSpPr>
        <p:spPr>
          <a:xfrm>
            <a:off x="5963443" y="2292422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3865EC46-441C-4D37-B52E-331EE36A7D02}"/>
              </a:ext>
            </a:extLst>
          </p:cNvPr>
          <p:cNvSpPr/>
          <p:nvPr/>
        </p:nvSpPr>
        <p:spPr>
          <a:xfrm>
            <a:off x="4521190" y="33583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C043AC-91A0-458F-9F39-B7C3A245C811}"/>
              </a:ext>
            </a:extLst>
          </p:cNvPr>
          <p:cNvCxnSpPr>
            <a:cxnSpLocks/>
          </p:cNvCxnSpPr>
          <p:nvPr/>
        </p:nvCxnSpPr>
        <p:spPr>
          <a:xfrm flipH="1">
            <a:off x="5887075" y="2466069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/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blipFill>
                <a:blip r:embed="rId6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3F3AFF-68D1-465E-9ECE-24C1D7A23AB9}"/>
              </a:ext>
            </a:extLst>
          </p:cNvPr>
          <p:cNvCxnSpPr>
            <a:cxnSpLocks/>
          </p:cNvCxnSpPr>
          <p:nvPr/>
        </p:nvCxnSpPr>
        <p:spPr>
          <a:xfrm>
            <a:off x="6154432" y="2494490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C930B1-BDD3-4571-A3E0-F2D8B15D7477}"/>
              </a:ext>
            </a:extLst>
          </p:cNvPr>
          <p:cNvCxnSpPr>
            <a:cxnSpLocks/>
          </p:cNvCxnSpPr>
          <p:nvPr/>
        </p:nvCxnSpPr>
        <p:spPr>
          <a:xfrm>
            <a:off x="6189995" y="2473673"/>
            <a:ext cx="835075" cy="5579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722C49-54E2-421E-8E11-E0FBFE8F1FAC}"/>
              </a:ext>
            </a:extLst>
          </p:cNvPr>
          <p:cNvSpPr txBox="1"/>
          <p:nvPr/>
        </p:nvSpPr>
        <p:spPr>
          <a:xfrm>
            <a:off x="5110741" y="2019994"/>
            <a:ext cx="1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/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B026D013-CBDE-4B1B-B2E6-1EF9689B6A60}"/>
              </a:ext>
            </a:extLst>
          </p:cNvPr>
          <p:cNvSpPr/>
          <p:nvPr/>
        </p:nvSpPr>
        <p:spPr>
          <a:xfrm>
            <a:off x="3765059" y="533553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/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4B42E9FA-AE5B-4A3A-8044-BB7540149683}"/>
              </a:ext>
            </a:extLst>
          </p:cNvPr>
          <p:cNvSpPr/>
          <p:nvPr/>
        </p:nvSpPr>
        <p:spPr>
          <a:xfrm>
            <a:off x="4799262" y="5335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/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866553CA-D991-4127-9F89-AC1746A265FB}"/>
              </a:ext>
            </a:extLst>
          </p:cNvPr>
          <p:cNvSpPr/>
          <p:nvPr/>
        </p:nvSpPr>
        <p:spPr>
          <a:xfrm>
            <a:off x="5737228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011E2-B39B-45C7-97DE-F53C9CB409D4}"/>
              </a:ext>
            </a:extLst>
          </p:cNvPr>
          <p:cNvSpPr txBox="1"/>
          <p:nvPr/>
        </p:nvSpPr>
        <p:spPr>
          <a:xfrm>
            <a:off x="4148980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216213-5961-4A12-BE51-4EAC77FBF051}"/>
              </a:ext>
            </a:extLst>
          </p:cNvPr>
          <p:cNvSpPr txBox="1"/>
          <p:nvPr/>
        </p:nvSpPr>
        <p:spPr>
          <a:xfrm>
            <a:off x="5146747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857F2-0B7F-4A84-B973-649204D5E6CC}"/>
              </a:ext>
            </a:extLst>
          </p:cNvPr>
          <p:cNvSpPr txBox="1"/>
          <p:nvPr/>
        </p:nvSpPr>
        <p:spPr>
          <a:xfrm>
            <a:off x="6250434" y="52015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52B84146-7F56-491D-A601-CC8965003B7E}"/>
              </a:ext>
            </a:extLst>
          </p:cNvPr>
          <p:cNvSpPr/>
          <p:nvPr/>
        </p:nvSpPr>
        <p:spPr>
          <a:xfrm>
            <a:off x="6726982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391F3-1670-4B5A-B1D0-C1D6D4156B06}"/>
              </a:ext>
            </a:extLst>
          </p:cNvPr>
          <p:cNvSpPr txBox="1"/>
          <p:nvPr/>
        </p:nvSpPr>
        <p:spPr>
          <a:xfrm>
            <a:off x="368419" y="5368427"/>
            <a:ext cx="27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Unweighted KNN prediction: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/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0EA6E94F-098D-43DD-A96B-B8FB0E73E631}"/>
              </a:ext>
            </a:extLst>
          </p:cNvPr>
          <p:cNvSpPr/>
          <p:nvPr/>
        </p:nvSpPr>
        <p:spPr>
          <a:xfrm>
            <a:off x="3765059" y="60747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/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D9DA6828-C9D9-476E-B222-D6627954439A}"/>
              </a:ext>
            </a:extLst>
          </p:cNvPr>
          <p:cNvSpPr/>
          <p:nvPr/>
        </p:nvSpPr>
        <p:spPr>
          <a:xfrm>
            <a:off x="4799262" y="60747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/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Star: 5 Points 97">
            <a:extLst>
              <a:ext uri="{FF2B5EF4-FFF2-40B4-BE49-F238E27FC236}">
                <a16:creationId xmlns:a16="http://schemas.microsoft.com/office/drawing/2014/main" id="{87385507-F75B-4C3D-94EE-3AAB1114A643}"/>
              </a:ext>
            </a:extLst>
          </p:cNvPr>
          <p:cNvSpPr/>
          <p:nvPr/>
        </p:nvSpPr>
        <p:spPr>
          <a:xfrm>
            <a:off x="5737228" y="605458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8EFFE8-B615-4C32-AF1B-5648608EE0C1}"/>
              </a:ext>
            </a:extLst>
          </p:cNvPr>
          <p:cNvSpPr txBox="1"/>
          <p:nvPr/>
        </p:nvSpPr>
        <p:spPr>
          <a:xfrm>
            <a:off x="4148980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ABF098-F29E-48B2-95C0-2710740DC126}"/>
              </a:ext>
            </a:extLst>
          </p:cNvPr>
          <p:cNvSpPr txBox="1"/>
          <p:nvPr/>
        </p:nvSpPr>
        <p:spPr>
          <a:xfrm>
            <a:off x="5146747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D4FEC-9131-4589-9186-2905491410CE}"/>
              </a:ext>
            </a:extLst>
          </p:cNvPr>
          <p:cNvSpPr txBox="1"/>
          <p:nvPr/>
        </p:nvSpPr>
        <p:spPr>
          <a:xfrm>
            <a:off x="6250434" y="59407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id="{B42C0A93-0A18-4FED-907C-57E5F3CFEF41}"/>
              </a:ext>
            </a:extLst>
          </p:cNvPr>
          <p:cNvSpPr/>
          <p:nvPr/>
        </p:nvSpPr>
        <p:spPr>
          <a:xfrm>
            <a:off x="6726982" y="605458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594D60-6796-4F28-A7C9-41B408AD797A}"/>
              </a:ext>
            </a:extLst>
          </p:cNvPr>
          <p:cNvSpPr txBox="1"/>
          <p:nvPr/>
        </p:nvSpPr>
        <p:spPr>
          <a:xfrm>
            <a:off x="368419" y="6107626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Weighted KNN prediction: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AE0C3D4-5B82-4F0F-8E8F-77085C39EE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9998" y="5117573"/>
            <a:ext cx="1010687" cy="965223"/>
          </a:xfrm>
          <a:prstGeom prst="rect">
            <a:avLst/>
          </a:prstGeom>
        </p:spPr>
      </p:pic>
      <p:sp>
        <p:nvSpPr>
          <p:cNvPr id="105" name="Speech Bubble: Rectangle 104">
            <a:extLst>
              <a:ext uri="{FF2B5EF4-FFF2-40B4-BE49-F238E27FC236}">
                <a16:creationId xmlns:a16="http://schemas.microsoft.com/office/drawing/2014/main" id="{D338652E-2D61-42B8-8DD2-812ED68F082E}"/>
              </a:ext>
            </a:extLst>
          </p:cNvPr>
          <p:cNvSpPr/>
          <p:nvPr/>
        </p:nvSpPr>
        <p:spPr>
          <a:xfrm>
            <a:off x="7246294" y="5163976"/>
            <a:ext cx="3797397" cy="1277246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weighted approach, a single red training input is being given 3 times more importance than the other two green inputs since it is sort of “three times” closer to the test input than the other two green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/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-NN can also be made weighted likewise</a:t>
                </a:r>
              </a:p>
            </p:txBody>
          </p:sp>
        </mc:Choice>
        <mc:Fallback xmlns="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blipFill>
                <a:blip r:embed="rId14"/>
                <a:stretch>
                  <a:fillRect l="-1377" b="-126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18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885"/>
    </mc:Choice>
    <mc:Fallback xmlns="">
      <p:transition spd="slow" advTm="280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/>
      <p:bldP spid="67" grpId="0"/>
      <p:bldP spid="7" grpId="0"/>
      <p:bldP spid="69" grpId="0" animBg="1"/>
      <p:bldP spid="71" grpId="0"/>
      <p:bldP spid="82" grpId="0" animBg="1"/>
      <p:bldP spid="84" grpId="0"/>
      <p:bldP spid="90" grpId="0" animBg="1"/>
      <p:bldP spid="8" grpId="0"/>
      <p:bldP spid="91" grpId="0"/>
      <p:bldP spid="9" grpId="0"/>
      <p:bldP spid="92" grpId="0" animBg="1"/>
      <p:bldP spid="10" grpId="0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  <p:bldP spid="101" grpId="0"/>
      <p:bldP spid="102" grpId="0" animBg="1"/>
      <p:bldP spid="103" grpId="0"/>
      <p:bldP spid="105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apply KNN/𝜖-NN for other supervised learning problems as well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Multi-class classification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input’s label is categorical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possible values (assuming total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classes)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represent the label 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one-hot vector</a:t>
                </a:r>
                <a:r>
                  <a:rPr lang="en-GB" dirty="0">
                    <a:latin typeface="Abadi Extra Light" panose="020B0204020104020204" pitchFamily="34" charset="0"/>
                  </a:rPr>
                  <a:t> of length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Regression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input’s label is a real number</a:t>
                </a: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Tagging/multi-label learning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input’s label is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vector </a:t>
                </a:r>
                <a:r>
                  <a:rPr lang="en-GB" dirty="0">
                    <a:latin typeface="Abadi Extra Light" panose="020B0204020104020204" pitchFamily="34" charset="0"/>
                  </a:rPr>
                  <a:t>of length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number of tags – the goal is to predict the presence/absence of each tag)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NN/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 for Other Supervised Learning Problems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4"/>
                <a:stretch>
                  <a:fillRect l="-2130" t="-15556" r="-1195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0F1CE6-865D-7847-7B3F-15886FB25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683" y="3059907"/>
            <a:ext cx="3267282" cy="25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F7E120-C411-A75F-908C-2A8AEFD05909}"/>
              </a:ext>
            </a:extLst>
          </p:cNvPr>
          <p:cNvSpPr txBox="1"/>
          <p:nvPr/>
        </p:nvSpPr>
        <p:spPr>
          <a:xfrm>
            <a:off x="46990" y="6565207"/>
            <a:ext cx="4919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Pic source: https://www.microsoft.com/en-us/research/uploads/prod/2017/12/40250.jpg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C96F9-57A2-C05A-45B8-08376CB2A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8347" y="1655656"/>
            <a:ext cx="1010687" cy="67958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E8839BD-65AB-305A-AE97-31533075EC5B}"/>
              </a:ext>
            </a:extLst>
          </p:cNvPr>
          <p:cNvSpPr/>
          <p:nvPr/>
        </p:nvSpPr>
        <p:spPr>
          <a:xfrm>
            <a:off x="5850835" y="1563757"/>
            <a:ext cx="4961913" cy="1048035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Assuming discrete/categorical labels with 5 possible values, the one-hot representation will be an all zeros vector of size 5, except a single 1 denoting the value of the discrete label, e.g., if label = 3 then one-hot vector =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[0,0,</a:t>
            </a:r>
            <a:r>
              <a:rPr lang="en-IN" sz="16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1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,0,0]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5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230"/>
    </mc:Choice>
    <mc:Fallback>
      <p:transition spd="slow" advTm="214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3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denote the set of </a:t>
                </a:r>
                <a:r>
                  <a:rPr lang="en-GB" i="1" dirty="0">
                    <a:latin typeface="Abadi Extra Light" panose="020B0204020104020204" pitchFamily="34" charset="0"/>
                  </a:rPr>
                  <a:t>K </a:t>
                </a:r>
                <a:r>
                  <a:rPr lang="en-GB" dirty="0">
                    <a:latin typeface="Abadi Extra Light" panose="020B0204020104020204" pitchFamily="34" charset="0"/>
                  </a:rPr>
                  <a:t>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GB" dirty="0">
                    <a:latin typeface="Abadi Extra Light" panose="020B0204020104020204" pitchFamily="34" charset="0"/>
                  </a:rPr>
                  <a:t> of an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by</a:t>
                </a:r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 The unweighted KNN prediction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 test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form makes direct sense of regression and for cases where the each output is a vector (e.g.,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multi-class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classification</a:t>
                </a:r>
                <a:r>
                  <a:rPr lang="en-GB" dirty="0">
                    <a:latin typeface="Abadi Extra Light" panose="020B0204020104020204" pitchFamily="34" charset="0"/>
                  </a:rPr>
                  <a:t> where each output is a discrete value which can be represented 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one-hot vector</a:t>
                </a:r>
                <a:r>
                  <a:rPr lang="en-GB" dirty="0">
                    <a:latin typeface="Abadi Extra Light" panose="020B0204020104020204" pitchFamily="34" charset="0"/>
                  </a:rPr>
                  <a:t>, or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tagging/multi-label classification </a:t>
                </a:r>
                <a:r>
                  <a:rPr lang="en-GB" dirty="0">
                    <a:latin typeface="Abadi Extra Light" panose="020B0204020104020204" pitchFamily="34" charset="0"/>
                  </a:rPr>
                  <a:t>where each output is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vector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binary classification, assuming labels as +1/-1, we predict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5"/>
                          </m:rPr>
                          <a:rPr lang="en-IN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1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 Prediction Rule: The Mathematical Form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/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5"/>
                            </m:rPr>
                            <a:rPr lang="en-IN" sz="28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06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709"/>
    </mc:Choice>
    <mc:Fallback xmlns="">
      <p:transition spd="slow" advTm="243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old, classic but still very widely used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give deep neural networks a run for their money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Can work very well in practical with the right distance function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Comes with very nice theoretical guarantees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Also called a memory-based or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instance-based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non-parametric</a:t>
            </a:r>
            <a:r>
              <a:rPr lang="en-GB" dirty="0">
                <a:latin typeface="Abadi Extra Light" panose="020B0204020104020204" pitchFamily="34" charset="0"/>
              </a:rPr>
              <a:t>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 “model” is learned here (unlike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). Prediction step uses all the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Requires lots of storage (need to keep all the training data at test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Prediction step can be slow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each test point, need to compute its distance from all the training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data-structures or data-summarization techniques can provide speed-ups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4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789"/>
    </mc:Choice>
    <mc:Fallback xmlns="">
      <p:transition spd="slow" advTm="266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Can use techniques to reduce the training set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Several data summarization techniques exist that discard redundant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Now we will require fewer number of distance computations for each test input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</a:t>
            </a:r>
            <a:r>
              <a:rPr lang="en-IN" dirty="0">
                <a:latin typeface="Abadi Extra Light" panose="020B0204020104020204" pitchFamily="34" charset="0"/>
              </a:rPr>
              <a:t>techniques to reduce the data dimensionality (no. of features)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Won’t reduce no. of distance computations but each distance computation will be faster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Compressing each input into a small binary vector (a type of dim-red)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Distance/similarity computation between bin. </a:t>
            </a:r>
            <a:r>
              <a:rPr lang="en-GB" dirty="0" err="1">
                <a:latin typeface="Abadi Extra Light" panose="020B0204020104020204" pitchFamily="34" charset="0"/>
              </a:rPr>
              <a:t>vecs</a:t>
            </a:r>
            <a:r>
              <a:rPr lang="en-GB" dirty="0">
                <a:latin typeface="Abadi Extra Light" panose="020B0204020104020204" pitchFamily="34" charset="0"/>
              </a:rPr>
              <a:t> is very fast (can even be done in H/W)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other techniques as well,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Locality Sensitive Hashing (group training inputs into buckets)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 structures (e.g., k-D trees) to organize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divide-and-conquer type approach to narrow down the search region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18113-383D-4C21-9477-A866D1D0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068" y="5497595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7059B43-42E5-41DB-BD98-9E23CDBC5644}"/>
              </a:ext>
            </a:extLst>
          </p:cNvPr>
          <p:cNvSpPr/>
          <p:nvPr/>
        </p:nvSpPr>
        <p:spPr>
          <a:xfrm>
            <a:off x="7637069" y="4780897"/>
            <a:ext cx="4169664" cy="716698"/>
          </a:xfrm>
          <a:prstGeom prst="wedgeRectCallout">
            <a:avLst>
              <a:gd name="adj1" fmla="val 37240"/>
              <a:gd name="adj2" fmla="val 84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will look at Decision Trees which is also like a divide-and-conquer approach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3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97"/>
    </mc:Choice>
    <mc:Fallback xmlns="">
      <p:transition spd="slow" advTm="2550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59382-9155-F4ED-8814-3E14F521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971" y="4692379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Every ML model has some hyperparameters that need to be tuned,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i="1" dirty="0">
                    <a:latin typeface="Abadi Extra Light" panose="020B0204020104020204" pitchFamily="34" charset="0"/>
                  </a:rPr>
                  <a:t>K</a:t>
                </a:r>
                <a:r>
                  <a:rPr lang="en-IN" dirty="0">
                    <a:latin typeface="Abadi Extra Light" panose="020B0204020104020204" pitchFamily="34" charset="0"/>
                  </a:rPr>
                  <a:t> in KNN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-NN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Choice of distance to use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 or nearest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Would like to choose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h.p.</a:t>
                </a:r>
                <a:r>
                  <a:rPr lang="en-IN" dirty="0">
                    <a:latin typeface="Abadi Extra Light" panose="020B0204020104020204" pitchFamily="34" charset="0"/>
                  </a:rPr>
                  <a:t> values that would give best performance on test data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Hyperparameter Selection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184B22DE-3740-4A57-8AFD-AEF81F47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9" y="4060689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DD86AA0-5BDD-4563-8606-8B858123A8A4}"/>
              </a:ext>
            </a:extLst>
          </p:cNvPr>
          <p:cNvSpPr/>
          <p:nvPr/>
        </p:nvSpPr>
        <p:spPr>
          <a:xfrm>
            <a:off x="2414683" y="3194630"/>
            <a:ext cx="3722438" cy="1263379"/>
          </a:xfrm>
          <a:prstGeom prst="wedgeRectCallout">
            <a:avLst>
              <a:gd name="adj1" fmla="val -71373"/>
              <a:gd name="adj2" fmla="val 5583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Okay. So I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try multiple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values and choose the one that gives the best accuracy on the </a:t>
            </a: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test data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Simple, isn’t it?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4" name="Graphic 3" descr="Police">
            <a:extLst>
              <a:ext uri="{FF2B5EF4-FFF2-40B4-BE49-F238E27FC236}">
                <a16:creationId xmlns:a16="http://schemas.microsoft.com/office/drawing/2014/main" id="{6B432CE4-7617-4057-A86D-0A3063DA0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9284" y="3113472"/>
            <a:ext cx="1425697" cy="1425697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EAEB789-5659-4C67-8298-D2EED7EEBE61}"/>
              </a:ext>
            </a:extLst>
          </p:cNvPr>
          <p:cNvSpPr/>
          <p:nvPr/>
        </p:nvSpPr>
        <p:spPr>
          <a:xfrm>
            <a:off x="6850234" y="3151541"/>
            <a:ext cx="3528111" cy="1059239"/>
          </a:xfrm>
          <a:prstGeom prst="wedgeRectCallout">
            <a:avLst>
              <a:gd name="adj1" fmla="val 59872"/>
              <a:gd name="adj2" fmla="val -44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Beware. You are committing a crime. Never Ever touch your test data while building the model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8AD5CFE-DD9A-41E8-B893-F94C16276AE9}"/>
              </a:ext>
            </a:extLst>
          </p:cNvPr>
          <p:cNvSpPr/>
          <p:nvPr/>
        </p:nvSpPr>
        <p:spPr>
          <a:xfrm>
            <a:off x="204661" y="3266682"/>
            <a:ext cx="1425697" cy="856659"/>
          </a:xfrm>
          <a:prstGeom prst="wedgeRectCallout">
            <a:avLst>
              <a:gd name="adj1" fmla="val 35743"/>
              <a:gd name="adj2" fmla="val 10480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Oops, sorry!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to do then?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2322BCA-9E48-4A2D-8C97-887DFAE21037}"/>
              </a:ext>
            </a:extLst>
          </p:cNvPr>
          <p:cNvSpPr/>
          <p:nvPr/>
        </p:nvSpPr>
        <p:spPr>
          <a:xfrm>
            <a:off x="6197705" y="4308501"/>
            <a:ext cx="4833682" cy="965223"/>
          </a:xfrm>
          <a:prstGeom prst="wedgeRectCallout">
            <a:avLst>
              <a:gd name="adj1" fmla="val 56135"/>
              <a:gd name="adj2" fmla="val 133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</a:t>
            </a:r>
            <a:r>
              <a:rPr lang="en-IN" sz="20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cross-validation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– use a part of your training data (we will call it “validation/held-out set”) to select best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values.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923535F-F2C9-4A50-8A33-3D44A269ACF5}"/>
              </a:ext>
            </a:extLst>
          </p:cNvPr>
          <p:cNvSpPr/>
          <p:nvPr/>
        </p:nvSpPr>
        <p:spPr>
          <a:xfrm>
            <a:off x="2017072" y="5019562"/>
            <a:ext cx="2609629" cy="856660"/>
          </a:xfrm>
          <a:prstGeom prst="wedgeRectCallout">
            <a:avLst>
              <a:gd name="adj1" fmla="val -64574"/>
              <a:gd name="adj2" fmla="val -7775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Is validation set a good proxy to test set?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10CE7F3-89CC-41A8-80D4-910C644425E2}"/>
              </a:ext>
            </a:extLst>
          </p:cNvPr>
          <p:cNvSpPr/>
          <p:nvPr/>
        </p:nvSpPr>
        <p:spPr>
          <a:xfrm>
            <a:off x="7372239" y="5417003"/>
            <a:ext cx="3719732" cy="1235855"/>
          </a:xfrm>
          <a:prstGeom prst="wedgeRectCallout">
            <a:avLst>
              <a:gd name="adj1" fmla="val 44242"/>
              <a:gd name="adj2" fmla="val -650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yes since training set (from which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val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 is taken) and test sets are assumed to have similar distribution)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7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747"/>
    </mc:Choice>
    <mc:Fallback xmlns="">
      <p:transition spd="slow" advTm="259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does the prediction rule for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look like mathematically?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we are using Euclidean distances here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2C168A34-FDE5-49A5-9CF6-312EB7BD3C5D}"/>
              </a:ext>
            </a:extLst>
          </p:cNvPr>
          <p:cNvSpPr/>
          <p:nvPr/>
        </p:nvSpPr>
        <p:spPr>
          <a:xfrm>
            <a:off x="6200675" y="26640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0C284521-EF2B-4D2B-A3F4-93FEE106C275}"/>
              </a:ext>
            </a:extLst>
          </p:cNvPr>
          <p:cNvSpPr/>
          <p:nvPr/>
        </p:nvSpPr>
        <p:spPr>
          <a:xfrm>
            <a:off x="6875841" y="25939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7A12B44A-2AA5-4EDC-ABC2-62CCC86D76C2}"/>
              </a:ext>
            </a:extLst>
          </p:cNvPr>
          <p:cNvSpPr/>
          <p:nvPr/>
        </p:nvSpPr>
        <p:spPr>
          <a:xfrm>
            <a:off x="5544904" y="35688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9EF2BA7E-2F81-44E9-AFF1-84AC0BF080B3}"/>
              </a:ext>
            </a:extLst>
          </p:cNvPr>
          <p:cNvSpPr/>
          <p:nvPr/>
        </p:nvSpPr>
        <p:spPr>
          <a:xfrm>
            <a:off x="7226430" y="39117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E7DB8CDE-3386-43D1-B81E-78586B28176D}"/>
              </a:ext>
            </a:extLst>
          </p:cNvPr>
          <p:cNvSpPr/>
          <p:nvPr/>
        </p:nvSpPr>
        <p:spPr>
          <a:xfrm>
            <a:off x="7616955" y="28164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E9647A91-6136-4601-8C6D-49A2BDAB9FC3}"/>
              </a:ext>
            </a:extLst>
          </p:cNvPr>
          <p:cNvSpPr/>
          <p:nvPr/>
        </p:nvSpPr>
        <p:spPr>
          <a:xfrm>
            <a:off x="5854830" y="41465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25E9025E-2FF9-4A89-ADDD-1220A836AB1F}"/>
              </a:ext>
            </a:extLst>
          </p:cNvPr>
          <p:cNvSpPr/>
          <p:nvPr/>
        </p:nvSpPr>
        <p:spPr>
          <a:xfrm>
            <a:off x="7483605" y="334669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96B20791-E427-411B-B157-4370389C6393}"/>
              </a:ext>
            </a:extLst>
          </p:cNvPr>
          <p:cNvSpPr/>
          <p:nvPr/>
        </p:nvSpPr>
        <p:spPr>
          <a:xfrm>
            <a:off x="7140705" y="31242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F16067EE-665A-4F9E-9102-8D1E6E379D93}"/>
              </a:ext>
            </a:extLst>
          </p:cNvPr>
          <p:cNvSpPr/>
          <p:nvPr/>
        </p:nvSpPr>
        <p:spPr>
          <a:xfrm>
            <a:off x="5692905" y="30797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EDA1B2A8-C770-45D4-B323-5C6EFBEEBA00}"/>
              </a:ext>
            </a:extLst>
          </p:cNvPr>
          <p:cNvSpPr/>
          <p:nvPr/>
        </p:nvSpPr>
        <p:spPr>
          <a:xfrm>
            <a:off x="6551991" y="42703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BDD49921-43F7-416C-8E82-3BF55FD8A6A2}"/>
              </a:ext>
            </a:extLst>
          </p:cNvPr>
          <p:cNvSpPr/>
          <p:nvPr/>
        </p:nvSpPr>
        <p:spPr>
          <a:xfrm>
            <a:off x="6064367" y="32103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A43A891-0337-4EF5-9A8E-45E834698EF1}"/>
              </a:ext>
            </a:extLst>
          </p:cNvPr>
          <p:cNvSpPr/>
          <p:nvPr/>
        </p:nvSpPr>
        <p:spPr>
          <a:xfrm>
            <a:off x="6838105" y="3978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1A2A3058-CC25-434F-B3C8-1698F7D9F29B}"/>
              </a:ext>
            </a:extLst>
          </p:cNvPr>
          <p:cNvSpPr/>
          <p:nvPr/>
        </p:nvSpPr>
        <p:spPr>
          <a:xfrm>
            <a:off x="9955690" y="2768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F5D4E7F-9288-438A-80F1-593304D24690}"/>
              </a:ext>
            </a:extLst>
          </p:cNvPr>
          <p:cNvSpPr/>
          <p:nvPr/>
        </p:nvSpPr>
        <p:spPr>
          <a:xfrm>
            <a:off x="10484730" y="29207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47F9DA02-AA46-486E-8284-6DB725841125}"/>
              </a:ext>
            </a:extLst>
          </p:cNvPr>
          <p:cNvSpPr/>
          <p:nvPr/>
        </p:nvSpPr>
        <p:spPr>
          <a:xfrm>
            <a:off x="9338784" y="3149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90327C48-82CD-4DFE-B748-9B902F20D7B2}"/>
              </a:ext>
            </a:extLst>
          </p:cNvPr>
          <p:cNvSpPr/>
          <p:nvPr/>
        </p:nvSpPr>
        <p:spPr>
          <a:xfrm>
            <a:off x="11078877" y="400704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F5A7F363-026F-4488-B890-1B0EE7B7257C}"/>
              </a:ext>
            </a:extLst>
          </p:cNvPr>
          <p:cNvSpPr/>
          <p:nvPr/>
        </p:nvSpPr>
        <p:spPr>
          <a:xfrm>
            <a:off x="11076695" y="294620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Star: 5 Points 83">
            <a:extLst>
              <a:ext uri="{FF2B5EF4-FFF2-40B4-BE49-F238E27FC236}">
                <a16:creationId xmlns:a16="http://schemas.microsoft.com/office/drawing/2014/main" id="{DD976337-19E0-4C94-AF20-5C89E1590CB8}"/>
              </a:ext>
            </a:extLst>
          </p:cNvPr>
          <p:cNvSpPr/>
          <p:nvPr/>
        </p:nvSpPr>
        <p:spPr>
          <a:xfrm>
            <a:off x="9763718" y="38323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406EFEF3-9C6A-496C-A202-B512ADAD93BE}"/>
              </a:ext>
            </a:extLst>
          </p:cNvPr>
          <p:cNvSpPr/>
          <p:nvPr/>
        </p:nvSpPr>
        <p:spPr>
          <a:xfrm>
            <a:off x="11371951" y="34811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3E815095-3178-4095-86FC-AFFBDEFB9380}"/>
              </a:ext>
            </a:extLst>
          </p:cNvPr>
          <p:cNvSpPr/>
          <p:nvPr/>
        </p:nvSpPr>
        <p:spPr>
          <a:xfrm>
            <a:off x="10749555" y="35688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D8908C7B-C532-46B9-9283-DEDEC49F9AD8}"/>
              </a:ext>
            </a:extLst>
          </p:cNvPr>
          <p:cNvSpPr/>
          <p:nvPr/>
        </p:nvSpPr>
        <p:spPr>
          <a:xfrm>
            <a:off x="9771770" y="31624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E583079C-2F44-446A-B19B-BA99F9165BF5}"/>
              </a:ext>
            </a:extLst>
          </p:cNvPr>
          <p:cNvSpPr/>
          <p:nvPr/>
        </p:nvSpPr>
        <p:spPr>
          <a:xfrm>
            <a:off x="9859331" y="439453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6C952031-4821-49E1-8549-8D7C38CEB8FF}"/>
              </a:ext>
            </a:extLst>
          </p:cNvPr>
          <p:cNvSpPr/>
          <p:nvPr/>
        </p:nvSpPr>
        <p:spPr>
          <a:xfrm>
            <a:off x="9315679" y="384170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B0D758B9-AD31-4C54-8B44-6A496B9EECE8}"/>
              </a:ext>
            </a:extLst>
          </p:cNvPr>
          <p:cNvSpPr/>
          <p:nvPr/>
        </p:nvSpPr>
        <p:spPr>
          <a:xfrm>
            <a:off x="10533770" y="425767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36016635-3FE6-43AF-BB5C-4B7D4795F8B3}"/>
              </a:ext>
            </a:extLst>
          </p:cNvPr>
          <p:cNvSpPr/>
          <p:nvPr/>
        </p:nvSpPr>
        <p:spPr>
          <a:xfrm>
            <a:off x="10695695" y="254942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/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/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32047657-8375-4862-9D4A-037133370714}"/>
              </a:ext>
            </a:extLst>
          </p:cNvPr>
          <p:cNvSpPr/>
          <p:nvPr/>
        </p:nvSpPr>
        <p:spPr>
          <a:xfrm>
            <a:off x="10315785" y="3606992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087682F8-0644-4BB9-B5A2-036198522734}"/>
              </a:ext>
            </a:extLst>
          </p:cNvPr>
          <p:cNvSpPr/>
          <p:nvPr/>
        </p:nvSpPr>
        <p:spPr>
          <a:xfrm>
            <a:off x="6575125" y="3481171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C541D032-C4BC-428E-BC58-5EAEC2ED80E4}"/>
              </a:ext>
            </a:extLst>
          </p:cNvPr>
          <p:cNvSpPr/>
          <p:nvPr/>
        </p:nvSpPr>
        <p:spPr>
          <a:xfrm>
            <a:off x="7544592" y="455557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/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blipFill>
                <a:blip r:embed="rId5"/>
                <a:stretch>
                  <a:fillRect l="-312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/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/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/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>
                    <a:latin typeface="Abadi Extra Light" panose="020B0204020104020204" pitchFamily="34" charset="0"/>
                  </a:rPr>
                  <a:t>Prediction Rule: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Predict label as +1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otherwise -1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blipFill>
                <a:blip r:embed="rId8"/>
                <a:stretch>
                  <a:fillRect l="-875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93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73"/>
    </mc:Choice>
    <mc:Fallback xmlns="">
      <p:transition spd="slow" advTm="105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2" grpId="0" animBg="1"/>
      <p:bldP spid="64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 animBg="1"/>
      <p:bldP spid="96" grpId="0" animBg="1"/>
      <p:bldP spid="104" grpId="0"/>
      <p:bldP spid="8" grpId="0"/>
      <p:bldP spid="10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Cross-Validation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B879B-554B-408B-BBAE-A3A699DC5C95}"/>
              </a:ext>
            </a:extLst>
          </p:cNvPr>
          <p:cNvSpPr/>
          <p:nvPr/>
        </p:nvSpPr>
        <p:spPr>
          <a:xfrm rot="16200000">
            <a:off x="412960" y="187770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6AF-FC0C-4352-B4C6-EC396BE981EC}"/>
              </a:ext>
            </a:extLst>
          </p:cNvPr>
          <p:cNvSpPr/>
          <p:nvPr/>
        </p:nvSpPr>
        <p:spPr>
          <a:xfrm rot="16200000">
            <a:off x="654362" y="187770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3744FA-8FA5-4064-8C7E-D7FEA1983D08}"/>
              </a:ext>
            </a:extLst>
          </p:cNvPr>
          <p:cNvSpPr/>
          <p:nvPr/>
        </p:nvSpPr>
        <p:spPr>
          <a:xfrm rot="16200000">
            <a:off x="895764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CD0EE-7A36-45FE-99F0-1895D21BA485}"/>
              </a:ext>
            </a:extLst>
          </p:cNvPr>
          <p:cNvSpPr/>
          <p:nvPr/>
        </p:nvSpPr>
        <p:spPr>
          <a:xfrm rot="16200000">
            <a:off x="1137166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9B1F1-BAA3-46DB-A392-A84EE51B931D}"/>
              </a:ext>
            </a:extLst>
          </p:cNvPr>
          <p:cNvSpPr/>
          <p:nvPr/>
        </p:nvSpPr>
        <p:spPr>
          <a:xfrm rot="16200000">
            <a:off x="1378568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4B11CF-7B17-4977-978D-D24212468144}"/>
              </a:ext>
            </a:extLst>
          </p:cNvPr>
          <p:cNvSpPr/>
          <p:nvPr/>
        </p:nvSpPr>
        <p:spPr>
          <a:xfrm rot="16200000">
            <a:off x="1619970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18637-3996-4DE4-91B4-262258956E89}"/>
              </a:ext>
            </a:extLst>
          </p:cNvPr>
          <p:cNvSpPr/>
          <p:nvPr/>
        </p:nvSpPr>
        <p:spPr>
          <a:xfrm rot="16200000">
            <a:off x="1861372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18A3EE-1AE0-4140-95F6-AED6F8849437}"/>
              </a:ext>
            </a:extLst>
          </p:cNvPr>
          <p:cNvSpPr/>
          <p:nvPr/>
        </p:nvSpPr>
        <p:spPr>
          <a:xfrm rot="16200000">
            <a:off x="2102774" y="186997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F21C1E-3377-40D7-BE81-7181082C13CD}"/>
              </a:ext>
            </a:extLst>
          </p:cNvPr>
          <p:cNvSpPr/>
          <p:nvPr/>
        </p:nvSpPr>
        <p:spPr>
          <a:xfrm rot="16200000">
            <a:off x="2344176" y="1876715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BAD26-28BF-48FD-9747-6495ECB08952}"/>
              </a:ext>
            </a:extLst>
          </p:cNvPr>
          <p:cNvSpPr/>
          <p:nvPr/>
        </p:nvSpPr>
        <p:spPr>
          <a:xfrm rot="16200000">
            <a:off x="2567294" y="18776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13B476-2B77-475F-8197-4A4CDD884471}"/>
              </a:ext>
            </a:extLst>
          </p:cNvPr>
          <p:cNvSpPr/>
          <p:nvPr/>
        </p:nvSpPr>
        <p:spPr>
          <a:xfrm rot="16200000">
            <a:off x="2797731" y="186611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8CE900-2FB6-445C-90D9-955C425AF772}"/>
              </a:ext>
            </a:extLst>
          </p:cNvPr>
          <p:cNvSpPr/>
          <p:nvPr/>
        </p:nvSpPr>
        <p:spPr>
          <a:xfrm rot="16200000">
            <a:off x="3039133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902DD1-3558-4BAB-B1AC-314FC7715F72}"/>
              </a:ext>
            </a:extLst>
          </p:cNvPr>
          <p:cNvSpPr/>
          <p:nvPr/>
        </p:nvSpPr>
        <p:spPr>
          <a:xfrm rot="16200000">
            <a:off x="32805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466D9-24DF-426D-B4C1-EC8E2DE7B6E8}"/>
              </a:ext>
            </a:extLst>
          </p:cNvPr>
          <p:cNvSpPr/>
          <p:nvPr/>
        </p:nvSpPr>
        <p:spPr>
          <a:xfrm rot="16200000">
            <a:off x="3521937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2DC1A-85B8-4DE4-8F66-B4F52602E931}"/>
              </a:ext>
            </a:extLst>
          </p:cNvPr>
          <p:cNvSpPr/>
          <p:nvPr/>
        </p:nvSpPr>
        <p:spPr>
          <a:xfrm rot="16200000">
            <a:off x="3763339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D46BAC-A056-4423-9F33-544E19113EA6}"/>
              </a:ext>
            </a:extLst>
          </p:cNvPr>
          <p:cNvSpPr/>
          <p:nvPr/>
        </p:nvSpPr>
        <p:spPr>
          <a:xfrm rot="16200000">
            <a:off x="3975492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FDBA52-BF28-49D4-860E-7B25A0B4B09F}"/>
              </a:ext>
            </a:extLst>
          </p:cNvPr>
          <p:cNvSpPr/>
          <p:nvPr/>
        </p:nvSpPr>
        <p:spPr>
          <a:xfrm rot="16200000">
            <a:off x="5216835" y="186020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3968A8-B66C-491C-A6B8-1AADC5BE1D6B}"/>
              </a:ext>
            </a:extLst>
          </p:cNvPr>
          <p:cNvSpPr/>
          <p:nvPr/>
        </p:nvSpPr>
        <p:spPr>
          <a:xfrm rot="16200000">
            <a:off x="5458237" y="18601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2A901B-A1A5-422A-860A-2FCF54DDAE1E}"/>
              </a:ext>
            </a:extLst>
          </p:cNvPr>
          <p:cNvSpPr/>
          <p:nvPr/>
        </p:nvSpPr>
        <p:spPr>
          <a:xfrm rot="16200000">
            <a:off x="5699639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78173F-D0AC-4BE8-AFDF-FE288819C7DB}"/>
              </a:ext>
            </a:extLst>
          </p:cNvPr>
          <p:cNvSpPr/>
          <p:nvPr/>
        </p:nvSpPr>
        <p:spPr>
          <a:xfrm rot="16200000">
            <a:off x="5941041" y="186019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CBC68F-B236-462D-8275-ABBD86C62296}"/>
              </a:ext>
            </a:extLst>
          </p:cNvPr>
          <p:cNvSpPr/>
          <p:nvPr/>
        </p:nvSpPr>
        <p:spPr>
          <a:xfrm rot="16200000">
            <a:off x="6182443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D5F19-2D73-4CD5-9374-AE2F97D6FC52}"/>
              </a:ext>
            </a:extLst>
          </p:cNvPr>
          <p:cNvSpPr/>
          <p:nvPr/>
        </p:nvSpPr>
        <p:spPr>
          <a:xfrm rot="16200000">
            <a:off x="6423845" y="186019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1F436-631E-45A0-88C9-93FEFCF1DC93}"/>
              </a:ext>
            </a:extLst>
          </p:cNvPr>
          <p:cNvSpPr/>
          <p:nvPr/>
        </p:nvSpPr>
        <p:spPr>
          <a:xfrm rot="16200000">
            <a:off x="6665247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9F0E16-DAB1-4E05-B280-A5BF98AEACC4}"/>
              </a:ext>
            </a:extLst>
          </p:cNvPr>
          <p:cNvSpPr/>
          <p:nvPr/>
        </p:nvSpPr>
        <p:spPr>
          <a:xfrm rot="16200000">
            <a:off x="6877400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077A9-561C-4E86-8235-04745193F757}"/>
              </a:ext>
            </a:extLst>
          </p:cNvPr>
          <p:cNvSpPr txBox="1"/>
          <p:nvPr/>
        </p:nvSpPr>
        <p:spPr>
          <a:xfrm>
            <a:off x="2806730" y="282464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Randomly Split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FC0DF4-3E06-4D8E-B07E-7AF540C43F79}"/>
              </a:ext>
            </a:extLst>
          </p:cNvPr>
          <p:cNvSpPr txBox="1"/>
          <p:nvPr/>
        </p:nvSpPr>
        <p:spPr>
          <a:xfrm>
            <a:off x="6387791" y="821378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Set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D65AE-CC97-4CA7-A8F9-C28B4FE325D1}"/>
              </a:ext>
            </a:extLst>
          </p:cNvPr>
          <p:cNvSpPr/>
          <p:nvPr/>
        </p:nvSpPr>
        <p:spPr>
          <a:xfrm rot="16200000">
            <a:off x="4204695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A2B59B-A6A0-479F-9602-B10E8CD750AB}"/>
              </a:ext>
            </a:extLst>
          </p:cNvPr>
          <p:cNvSpPr/>
          <p:nvPr/>
        </p:nvSpPr>
        <p:spPr>
          <a:xfrm rot="16200000">
            <a:off x="44326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59E7BA-A084-4647-AFFB-EDB5C6A3FA66}"/>
              </a:ext>
            </a:extLst>
          </p:cNvPr>
          <p:cNvSpPr/>
          <p:nvPr/>
        </p:nvSpPr>
        <p:spPr>
          <a:xfrm rot="16200000">
            <a:off x="-71096" y="1873842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6CD3BB-72A9-42AD-9E25-A72D7F299A69}"/>
              </a:ext>
            </a:extLst>
          </p:cNvPr>
          <p:cNvSpPr/>
          <p:nvPr/>
        </p:nvSpPr>
        <p:spPr>
          <a:xfrm rot="16200000">
            <a:off x="170306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34AFA-024B-43B4-B258-50B25BD40414}"/>
              </a:ext>
            </a:extLst>
          </p:cNvPr>
          <p:cNvSpPr/>
          <p:nvPr/>
        </p:nvSpPr>
        <p:spPr>
          <a:xfrm rot="16200000">
            <a:off x="-104135" y="424333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270993-0F77-4391-AC17-156BCD84E9A3}"/>
              </a:ext>
            </a:extLst>
          </p:cNvPr>
          <p:cNvSpPr/>
          <p:nvPr/>
        </p:nvSpPr>
        <p:spPr>
          <a:xfrm rot="16200000">
            <a:off x="137267" y="42433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5DD649-03C6-4CAD-93A4-9EC0E1D79F4E}"/>
              </a:ext>
            </a:extLst>
          </p:cNvPr>
          <p:cNvSpPr/>
          <p:nvPr/>
        </p:nvSpPr>
        <p:spPr>
          <a:xfrm rot="16200000">
            <a:off x="378669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AEFCEB-DFC6-4381-9B53-98111B5B8556}"/>
              </a:ext>
            </a:extLst>
          </p:cNvPr>
          <p:cNvSpPr/>
          <p:nvPr/>
        </p:nvSpPr>
        <p:spPr>
          <a:xfrm rot="16200000">
            <a:off x="620071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01CAA4-BC32-4986-B7D3-50C8368648F4}"/>
              </a:ext>
            </a:extLst>
          </p:cNvPr>
          <p:cNvSpPr/>
          <p:nvPr/>
        </p:nvSpPr>
        <p:spPr>
          <a:xfrm rot="16200000">
            <a:off x="861473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621FF2-0BF2-401E-90E8-F33C94EE0729}"/>
              </a:ext>
            </a:extLst>
          </p:cNvPr>
          <p:cNvSpPr/>
          <p:nvPr/>
        </p:nvSpPr>
        <p:spPr>
          <a:xfrm rot="16200000">
            <a:off x="1102875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AA5C86-73D0-44DD-B069-4373CB641335}"/>
              </a:ext>
            </a:extLst>
          </p:cNvPr>
          <p:cNvSpPr/>
          <p:nvPr/>
        </p:nvSpPr>
        <p:spPr>
          <a:xfrm rot="16200000">
            <a:off x="1344277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A2A84F-3915-4DCE-87B2-177FB5F4DF9B}"/>
              </a:ext>
            </a:extLst>
          </p:cNvPr>
          <p:cNvSpPr/>
          <p:nvPr/>
        </p:nvSpPr>
        <p:spPr>
          <a:xfrm rot="16200000">
            <a:off x="-588191" y="423947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779188-277D-4508-9CB6-366313BA19E4}"/>
              </a:ext>
            </a:extLst>
          </p:cNvPr>
          <p:cNvSpPr/>
          <p:nvPr/>
        </p:nvSpPr>
        <p:spPr>
          <a:xfrm rot="16200000">
            <a:off x="-346789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A47BCE-6D4B-46DA-8C15-8E1403615BEA}"/>
              </a:ext>
            </a:extLst>
          </p:cNvPr>
          <p:cNvSpPr/>
          <p:nvPr/>
        </p:nvSpPr>
        <p:spPr>
          <a:xfrm rot="16200000">
            <a:off x="4489425" y="427267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D00FC9-D79F-40F6-86E0-285A021CAE06}"/>
              </a:ext>
            </a:extLst>
          </p:cNvPr>
          <p:cNvSpPr/>
          <p:nvPr/>
        </p:nvSpPr>
        <p:spPr>
          <a:xfrm rot="16200000">
            <a:off x="4730827" y="42765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B1E0EA-B956-4846-8BD5-5A79C83327AD}"/>
              </a:ext>
            </a:extLst>
          </p:cNvPr>
          <p:cNvSpPr/>
          <p:nvPr/>
        </p:nvSpPr>
        <p:spPr>
          <a:xfrm rot="16200000">
            <a:off x="4972229" y="426881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F6CE3-0463-4546-8508-EF0998903EB5}"/>
              </a:ext>
            </a:extLst>
          </p:cNvPr>
          <p:cNvSpPr/>
          <p:nvPr/>
        </p:nvSpPr>
        <p:spPr>
          <a:xfrm rot="16200000">
            <a:off x="5213631" y="4264947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5BB63B-CF0B-4720-AEA0-2C0ED53C5B68}"/>
              </a:ext>
            </a:extLst>
          </p:cNvPr>
          <p:cNvSpPr/>
          <p:nvPr/>
        </p:nvSpPr>
        <p:spPr>
          <a:xfrm rot="16200000">
            <a:off x="5451445" y="426495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1BB2B2-E7CF-45CE-B86D-C4408C964C35}"/>
              </a:ext>
            </a:extLst>
          </p:cNvPr>
          <p:cNvSpPr/>
          <p:nvPr/>
        </p:nvSpPr>
        <p:spPr>
          <a:xfrm rot="16200000">
            <a:off x="5667185" y="4264941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4FB4EA-0855-45F8-9C90-A00CD532BD0B}"/>
              </a:ext>
            </a:extLst>
          </p:cNvPr>
          <p:cNvSpPr/>
          <p:nvPr/>
        </p:nvSpPr>
        <p:spPr>
          <a:xfrm rot="16200000">
            <a:off x="5908588" y="4272674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AE2D7A-E5CD-4164-BCB8-B80FB61CB065}"/>
              </a:ext>
            </a:extLst>
          </p:cNvPr>
          <p:cNvSpPr/>
          <p:nvPr/>
        </p:nvSpPr>
        <p:spPr>
          <a:xfrm rot="16200000">
            <a:off x="1573441" y="4239465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B1523A-28AA-40FE-98CE-04441ECC850D}"/>
              </a:ext>
            </a:extLst>
          </p:cNvPr>
          <p:cNvSpPr/>
          <p:nvPr/>
        </p:nvSpPr>
        <p:spPr>
          <a:xfrm rot="16200000">
            <a:off x="1814843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371C02-DF2E-404C-83F3-3FDFE245C3A9}"/>
              </a:ext>
            </a:extLst>
          </p:cNvPr>
          <p:cNvSpPr/>
          <p:nvPr/>
        </p:nvSpPr>
        <p:spPr>
          <a:xfrm rot="16200000">
            <a:off x="2056245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093EE5-DC4E-4901-84EA-69AA04FBB0A9}"/>
              </a:ext>
            </a:extLst>
          </p:cNvPr>
          <p:cNvSpPr/>
          <p:nvPr/>
        </p:nvSpPr>
        <p:spPr>
          <a:xfrm rot="16200000">
            <a:off x="2297647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F72444-B5F5-49F5-9872-A00CC41B4058}"/>
              </a:ext>
            </a:extLst>
          </p:cNvPr>
          <p:cNvSpPr/>
          <p:nvPr/>
        </p:nvSpPr>
        <p:spPr>
          <a:xfrm rot="16200000">
            <a:off x="2539048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852978-EC34-41C8-8A9B-1FD55956587A}"/>
              </a:ext>
            </a:extLst>
          </p:cNvPr>
          <p:cNvSpPr txBox="1"/>
          <p:nvPr/>
        </p:nvSpPr>
        <p:spPr>
          <a:xfrm>
            <a:off x="5250881" y="2947893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Validation Set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B04CA-46C4-4B16-9476-C1B0A6B70906}"/>
              </a:ext>
            </a:extLst>
          </p:cNvPr>
          <p:cNvSpPr txBox="1"/>
          <p:nvPr/>
        </p:nvSpPr>
        <p:spPr>
          <a:xfrm>
            <a:off x="836368" y="2940278"/>
            <a:ext cx="19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Training Set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7EAF15-45CF-4857-9504-63F20E964BAA}"/>
              </a:ext>
            </a:extLst>
          </p:cNvPr>
          <p:cNvSpPr/>
          <p:nvPr/>
        </p:nvSpPr>
        <p:spPr>
          <a:xfrm rot="431953">
            <a:off x="3590042" y="3231121"/>
            <a:ext cx="1977885" cy="17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B430A5F6-6F0F-4DA9-AEB6-ABE3932C3EA8}"/>
              </a:ext>
            </a:extLst>
          </p:cNvPr>
          <p:cNvSpPr/>
          <p:nvPr/>
        </p:nvSpPr>
        <p:spPr>
          <a:xfrm rot="10299943">
            <a:off x="1874368" y="3240842"/>
            <a:ext cx="1720074" cy="152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80EA8-95D5-481B-B3C5-752DDFE7E992}"/>
              </a:ext>
            </a:extLst>
          </p:cNvPr>
          <p:cNvSpPr txBox="1"/>
          <p:nvPr/>
        </p:nvSpPr>
        <p:spPr>
          <a:xfrm>
            <a:off x="1006242" y="821378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Set (assuming bin. class. problem)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DB9F465-2222-4DF1-9FE2-FBC31D00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998" y="4951717"/>
            <a:ext cx="1010687" cy="965223"/>
          </a:xfrm>
          <a:prstGeom prst="rect">
            <a:avLst/>
          </a:prstGeom>
        </p:spPr>
      </p:pic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9B43D40C-C2C7-45AB-BE24-1DF81BA4215C}"/>
              </a:ext>
            </a:extLst>
          </p:cNvPr>
          <p:cNvSpPr/>
          <p:nvPr/>
        </p:nvSpPr>
        <p:spPr>
          <a:xfrm>
            <a:off x="7392367" y="3059390"/>
            <a:ext cx="4553386" cy="1832306"/>
          </a:xfrm>
          <a:prstGeom prst="wedgeRectCallout">
            <a:avLst>
              <a:gd name="adj1" fmla="val 38783"/>
              <a:gd name="adj2" fmla="val 63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Randomly split the original training data into actual training set and validation set. Using the actual training set, t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rain several times, each time using a different value of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Pick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best accuracy on the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A9D97907-DB64-4F92-8064-34F53E66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90" y="541157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D4322F1D-7EEE-4AB1-A44A-3AE231E47CD6}"/>
              </a:ext>
            </a:extLst>
          </p:cNvPr>
          <p:cNvSpPr/>
          <p:nvPr/>
        </p:nvSpPr>
        <p:spPr>
          <a:xfrm>
            <a:off x="382669" y="5326094"/>
            <a:ext cx="2297471" cy="1238251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the random split is unlucky (i.e., validation data is not like test data)?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8701ABC5-AE7F-45BB-B542-88204E3DF7D7}"/>
              </a:ext>
            </a:extLst>
          </p:cNvPr>
          <p:cNvSpPr/>
          <p:nvPr/>
        </p:nvSpPr>
        <p:spPr>
          <a:xfrm>
            <a:off x="5987557" y="5326094"/>
            <a:ext cx="5241882" cy="1238250"/>
          </a:xfrm>
          <a:prstGeom prst="wedgeRectCallout">
            <a:avLst>
              <a:gd name="adj1" fmla="val 51522"/>
              <a:gd name="adj2" fmla="val -639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fear an unlucky split, try multiple splits. Pick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the </a:t>
            </a:r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best average CV accuracy across all such splits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are using N splits, this is called N–fold cross validation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E2F65-EBB2-4C93-B034-31A3E57B8E8F}"/>
              </a:ext>
            </a:extLst>
          </p:cNvPr>
          <p:cNvSpPr txBox="1"/>
          <p:nvPr/>
        </p:nvSpPr>
        <p:spPr>
          <a:xfrm>
            <a:off x="4875810" y="161949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No peeking while building the model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C57D84C-32C7-4252-B3D2-44AD804F2A59}"/>
              </a:ext>
            </a:extLst>
          </p:cNvPr>
          <p:cNvCxnSpPr>
            <a:cxnSpLocks/>
          </p:cNvCxnSpPr>
          <p:nvPr/>
        </p:nvCxnSpPr>
        <p:spPr>
          <a:xfrm>
            <a:off x="6829909" y="550189"/>
            <a:ext cx="10762" cy="308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68450B0-1B18-4D91-A226-AF7D2869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556" y="562085"/>
            <a:ext cx="1010687" cy="965223"/>
          </a:xfrm>
          <a:prstGeom prst="rect">
            <a:avLst/>
          </a:prstGeom>
        </p:spPr>
      </p:pic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AD5B1CC9-2940-44F9-BB8A-B8167A7876AE}"/>
              </a:ext>
            </a:extLst>
          </p:cNvPr>
          <p:cNvSpPr/>
          <p:nvPr/>
        </p:nvSpPr>
        <p:spPr>
          <a:xfrm>
            <a:off x="8181724" y="968118"/>
            <a:ext cx="2902374" cy="1972159"/>
          </a:xfrm>
          <a:prstGeom prst="wedgeRectCallout">
            <a:avLst>
              <a:gd name="adj1" fmla="val 60441"/>
              <a:gd name="adj2" fmla="val -480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Note: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Not just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h.p.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selection; we can also use CV to pick the best ML model from a set of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different ML models (e.g., say we have to pick between two models we may have trained -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nearest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Can use CV to choose the better one.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4A5D2F-A3D3-49F2-868C-1189C2172173}"/>
              </a:ext>
            </a:extLst>
          </p:cNvPr>
          <p:cNvSpPr txBox="1"/>
          <p:nvPr/>
        </p:nvSpPr>
        <p:spPr>
          <a:xfrm>
            <a:off x="2077977" y="18406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07FCB9-CD3C-40B1-9DE3-DCCA8EC4AA73}"/>
              </a:ext>
            </a:extLst>
          </p:cNvPr>
          <p:cNvSpPr txBox="1"/>
          <p:nvPr/>
        </p:nvSpPr>
        <p:spPr>
          <a:xfrm>
            <a:off x="3933991" y="18476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5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214"/>
    </mc:Choice>
    <mc:Fallback xmlns="">
      <p:transition spd="slow" advTm="293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  <p:bldP spid="8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1" grpId="0" animBg="1"/>
      <p:bldP spid="92" grpId="0" animBg="1"/>
      <p:bldP spid="93" grpId="0"/>
      <p:bldP spid="95" grpId="0" animBg="1"/>
      <p:bldP spid="97" grpId="0" animBg="1"/>
      <p:bldP spid="98" grpId="0" animBg="1"/>
      <p:bldP spid="90" grpId="0"/>
      <p:bldP spid="1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Class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Decision Trees and Forests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8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54"/>
    </mc:Choice>
    <mc:Fallback xmlns="">
      <p:transition spd="slow" advTm="1687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expand the prediction rule expression a bit more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</a:t>
                </a:r>
                <a:r>
                  <a:rPr lang="en-GB" u="sng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u="sng" dirty="0">
                    <a:latin typeface="Abadi Extra Light" panose="020B0204020104020204" pitchFamily="34" charset="0"/>
                  </a:rPr>
                  <a:t> with Euclidean distance</a:t>
                </a:r>
                <a:r>
                  <a:rPr lang="en-GB" dirty="0">
                    <a:latin typeface="Abadi Extra Light" panose="020B0204020104020204" pitchFamily="34" charset="0"/>
                  </a:rPr>
                  <a:t> is equivalent to a </a:t>
                </a:r>
                <a:r>
                  <a:rPr lang="en-GB" b="1" u="sng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linear model</a:t>
                </a:r>
                <a:r>
                  <a:rPr lang="en-GB" dirty="0">
                    <a:latin typeface="Abadi Extra Light" panose="020B0204020104020204" pitchFamily="34" charset="0"/>
                  </a:rPr>
                  <a:t> with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 </a:t>
                </a:r>
                <a:r>
                  <a:rPr lang="en-GB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weight vector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/>
                  <a:t>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 scalar </a:t>
                </a:r>
                <a:r>
                  <a:rPr lang="en-IN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bias term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Prediction rule therefore is: Predict +1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&gt; 0</a:t>
                </a:r>
                <a:r>
                  <a:rPr lang="en-IN" dirty="0">
                    <a:latin typeface="Abadi Extra Light" panose="020B0204020104020204" pitchFamily="34" charset="0"/>
                  </a:rPr>
                  <a:t>, else predict -1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/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/>
                  <a:t>                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99BFFB2-ED24-4984-BDD3-FBD94C08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838" y="4698638"/>
            <a:ext cx="1010687" cy="965223"/>
          </a:xfrm>
          <a:prstGeom prst="rect">
            <a:avLst/>
          </a:prstGeom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846C839C-60E5-4123-BBE7-698B8EE8B97B}"/>
              </a:ext>
            </a:extLst>
          </p:cNvPr>
          <p:cNvSpPr/>
          <p:nvPr/>
        </p:nvSpPr>
        <p:spPr>
          <a:xfrm>
            <a:off x="8218310" y="4787785"/>
            <a:ext cx="2426949" cy="738929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look at linear models more formally and in more detail later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949BA5A-B012-54FD-2AFC-5CE16A9350A3}"/>
                  </a:ext>
                </a:extLst>
              </p:cNvPr>
              <p:cNvSpPr/>
              <p:nvPr/>
            </p:nvSpPr>
            <p:spPr>
              <a:xfrm>
                <a:off x="8218309" y="3429000"/>
                <a:ext cx="2426949" cy="614645"/>
              </a:xfrm>
              <a:prstGeom prst="wedgeRectCallout">
                <a:avLst>
                  <a:gd name="adj1" fmla="val -46049"/>
                  <a:gd name="adj2" fmla="val 789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Linear combination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input features</a:t>
                </a: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949BA5A-B012-54FD-2AFC-5CE16A935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09" y="3429000"/>
                <a:ext cx="2426949" cy="614645"/>
              </a:xfrm>
              <a:prstGeom prst="wedgeRectCallout">
                <a:avLst>
                  <a:gd name="adj1" fmla="val -46049"/>
                  <a:gd name="adj2" fmla="val 78918"/>
                </a:avLst>
              </a:prstGeom>
              <a:blipFill>
                <a:blip r:embed="rId6"/>
                <a:stretch>
                  <a:fillRect l="-99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331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009"/>
    </mc:Choice>
    <mc:Fallback xmlns="">
      <p:transition spd="slow" advTm="163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661A94-83CC-4D43-B547-A721293DD2C8}"/>
              </a:ext>
            </a:extLst>
          </p:cNvPr>
          <p:cNvSpPr/>
          <p:nvPr/>
        </p:nvSpPr>
        <p:spPr>
          <a:xfrm>
            <a:off x="3526413" y="12047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E6F4BAA2-7249-48A4-8D48-861AC6A63B51}"/>
              </a:ext>
            </a:extLst>
          </p:cNvPr>
          <p:cNvSpPr/>
          <p:nvPr/>
        </p:nvSpPr>
        <p:spPr>
          <a:xfrm>
            <a:off x="4201579" y="11346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157D6F5-3A67-4984-AF4F-F1350C02AB3F}"/>
              </a:ext>
            </a:extLst>
          </p:cNvPr>
          <p:cNvSpPr/>
          <p:nvPr/>
        </p:nvSpPr>
        <p:spPr>
          <a:xfrm>
            <a:off x="2870642" y="21096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A3625DEA-EAE0-4FA9-958F-53406C6FA076}"/>
              </a:ext>
            </a:extLst>
          </p:cNvPr>
          <p:cNvSpPr/>
          <p:nvPr/>
        </p:nvSpPr>
        <p:spPr>
          <a:xfrm>
            <a:off x="4552168" y="24525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D3EC759-FE01-4440-AAA7-AD68D1346791}"/>
              </a:ext>
            </a:extLst>
          </p:cNvPr>
          <p:cNvSpPr/>
          <p:nvPr/>
        </p:nvSpPr>
        <p:spPr>
          <a:xfrm>
            <a:off x="4942693" y="13571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154AD0A-03F4-4AEE-A7A7-C016CF3817E2}"/>
              </a:ext>
            </a:extLst>
          </p:cNvPr>
          <p:cNvSpPr/>
          <p:nvPr/>
        </p:nvSpPr>
        <p:spPr>
          <a:xfrm>
            <a:off x="3180568" y="26872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A8355CEC-9911-41AE-9690-DB353C3F151D}"/>
              </a:ext>
            </a:extLst>
          </p:cNvPr>
          <p:cNvSpPr/>
          <p:nvPr/>
        </p:nvSpPr>
        <p:spPr>
          <a:xfrm>
            <a:off x="4809343" y="188742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C6EDA2E-1981-43C8-9A6F-ECD636031C1A}"/>
              </a:ext>
            </a:extLst>
          </p:cNvPr>
          <p:cNvSpPr/>
          <p:nvPr/>
        </p:nvSpPr>
        <p:spPr>
          <a:xfrm>
            <a:off x="4466443" y="166493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017E1B27-973E-498A-9B45-07D7E20E9873}"/>
              </a:ext>
            </a:extLst>
          </p:cNvPr>
          <p:cNvSpPr/>
          <p:nvPr/>
        </p:nvSpPr>
        <p:spPr>
          <a:xfrm>
            <a:off x="3018643" y="16204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EB17A92E-FC62-4A28-A64E-28A1DCC04709}"/>
              </a:ext>
            </a:extLst>
          </p:cNvPr>
          <p:cNvSpPr/>
          <p:nvPr/>
        </p:nvSpPr>
        <p:spPr>
          <a:xfrm>
            <a:off x="3877729" y="28110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9C626A0-8356-41EE-AB8F-BD4001A92703}"/>
              </a:ext>
            </a:extLst>
          </p:cNvPr>
          <p:cNvSpPr/>
          <p:nvPr/>
        </p:nvSpPr>
        <p:spPr>
          <a:xfrm>
            <a:off x="3390105" y="17511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596EE2DF-7FB9-4380-AB54-A2CFB6C4A710}"/>
              </a:ext>
            </a:extLst>
          </p:cNvPr>
          <p:cNvSpPr/>
          <p:nvPr/>
        </p:nvSpPr>
        <p:spPr>
          <a:xfrm>
            <a:off x="4163843" y="251905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A0E490A-48CC-4A15-A04D-32ED365E74E0}"/>
              </a:ext>
            </a:extLst>
          </p:cNvPr>
          <p:cNvSpPr/>
          <p:nvPr/>
        </p:nvSpPr>
        <p:spPr>
          <a:xfrm>
            <a:off x="7281428" y="1309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7C45B1C-097E-4EA7-9B57-BDC42C7EF3B6}"/>
              </a:ext>
            </a:extLst>
          </p:cNvPr>
          <p:cNvSpPr/>
          <p:nvPr/>
        </p:nvSpPr>
        <p:spPr>
          <a:xfrm>
            <a:off x="7810468" y="14614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9CAA1BD6-7513-49D8-B8F8-56EC52DC6B1B}"/>
              </a:ext>
            </a:extLst>
          </p:cNvPr>
          <p:cNvSpPr/>
          <p:nvPr/>
        </p:nvSpPr>
        <p:spPr>
          <a:xfrm>
            <a:off x="6664522" y="1690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2B4249F-5A68-4631-A7C9-61D2148C060F}"/>
              </a:ext>
            </a:extLst>
          </p:cNvPr>
          <p:cNvSpPr/>
          <p:nvPr/>
        </p:nvSpPr>
        <p:spPr>
          <a:xfrm>
            <a:off x="8404615" y="254777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B4A9D564-5ABF-4C54-8C0B-6705C509ABF0}"/>
              </a:ext>
            </a:extLst>
          </p:cNvPr>
          <p:cNvSpPr/>
          <p:nvPr/>
        </p:nvSpPr>
        <p:spPr>
          <a:xfrm>
            <a:off x="8402433" y="14869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710BF30F-8031-40C1-B555-A06450149FE6}"/>
              </a:ext>
            </a:extLst>
          </p:cNvPr>
          <p:cNvSpPr/>
          <p:nvPr/>
        </p:nvSpPr>
        <p:spPr>
          <a:xfrm>
            <a:off x="7089456" y="23730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FFADE1B-0ED7-428A-8427-033FC6801335}"/>
              </a:ext>
            </a:extLst>
          </p:cNvPr>
          <p:cNvSpPr/>
          <p:nvPr/>
        </p:nvSpPr>
        <p:spPr>
          <a:xfrm>
            <a:off x="8697689" y="20219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2EDAA31-D6A1-4C4D-82BF-89C8D4BF213E}"/>
              </a:ext>
            </a:extLst>
          </p:cNvPr>
          <p:cNvSpPr/>
          <p:nvPr/>
        </p:nvSpPr>
        <p:spPr>
          <a:xfrm>
            <a:off x="8075293" y="210962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C4D3B56B-6D04-4E46-A9E2-1503CED9FFDE}"/>
              </a:ext>
            </a:extLst>
          </p:cNvPr>
          <p:cNvSpPr/>
          <p:nvPr/>
        </p:nvSpPr>
        <p:spPr>
          <a:xfrm>
            <a:off x="7097508" y="170317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6C111E2-7750-4B30-B19D-4812690F9CD8}"/>
              </a:ext>
            </a:extLst>
          </p:cNvPr>
          <p:cNvSpPr/>
          <p:nvPr/>
        </p:nvSpPr>
        <p:spPr>
          <a:xfrm>
            <a:off x="7185069" y="293526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E76E4485-E37B-447F-AD04-733B4774B237}"/>
              </a:ext>
            </a:extLst>
          </p:cNvPr>
          <p:cNvSpPr/>
          <p:nvPr/>
        </p:nvSpPr>
        <p:spPr>
          <a:xfrm>
            <a:off x="6641417" y="23824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FD7CC3F-C813-4D49-8CEE-F5CA71FA93E0}"/>
              </a:ext>
            </a:extLst>
          </p:cNvPr>
          <p:cNvSpPr/>
          <p:nvPr/>
        </p:nvSpPr>
        <p:spPr>
          <a:xfrm>
            <a:off x="7859508" y="279841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6727821D-AE03-45E9-8614-52A7B62A18B0}"/>
              </a:ext>
            </a:extLst>
          </p:cNvPr>
          <p:cNvSpPr/>
          <p:nvPr/>
        </p:nvSpPr>
        <p:spPr>
          <a:xfrm>
            <a:off x="8021433" y="10901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/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/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A805B741-C327-40C7-B867-AF8A82B88E5D}"/>
              </a:ext>
            </a:extLst>
          </p:cNvPr>
          <p:cNvSpPr/>
          <p:nvPr/>
        </p:nvSpPr>
        <p:spPr>
          <a:xfrm>
            <a:off x="7641523" y="214772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A4C04C6-0051-4E64-9B86-49B50BCC02F4}"/>
              </a:ext>
            </a:extLst>
          </p:cNvPr>
          <p:cNvSpPr/>
          <p:nvPr/>
        </p:nvSpPr>
        <p:spPr>
          <a:xfrm>
            <a:off x="3900863" y="2021906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7B5D74AD-488E-4A83-B19D-DF0B0EDC98AB}"/>
                  </a:ext>
                </a:extLst>
              </p:cNvPr>
              <p:cNvSpPr/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the “score” of a test point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weighted sum of its </a:t>
                </a:r>
                <a:r>
                  <a:rPr lang="en-IN" sz="16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similarities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each of the 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training inputs. Many supervised learning models have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this form as we will see later</a:t>
                </a:r>
              </a:p>
            </p:txBody>
          </p:sp>
        </mc:Choice>
        <mc:Fallback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7B5D74AD-488E-4A83-B19D-DF0B0EDC9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blipFill>
                <a:blip r:embed="rId7"/>
                <a:stretch>
                  <a:fillRect l="-583" r="-1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/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/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124366FF-7C1E-4BD0-B8BC-4C33EE78D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7774" y="323653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/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prototype vectors (or their difference) define the “</a:t>
                </a:r>
                <a:r>
                  <a:rPr lang="en-IN" sz="16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”.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(or just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Euclidean distance case) are the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 parameters.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>
                <a:blip r:embed="rId11"/>
                <a:stretch>
                  <a:fillRect l="-623" t="-2299" b="-74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F3F709-77A1-49CF-B5BE-949ABB7D7E9E}"/>
              </a:ext>
            </a:extLst>
          </p:cNvPr>
          <p:cNvCxnSpPr>
            <a:cxnSpLocks/>
          </p:cNvCxnSpPr>
          <p:nvPr/>
        </p:nvCxnSpPr>
        <p:spPr>
          <a:xfrm>
            <a:off x="4081882" y="2192225"/>
            <a:ext cx="3777626" cy="13238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945ED7-9FDF-4EB0-8F6C-D89C3662CDB7}"/>
                  </a:ext>
                </a:extLst>
              </p:cNvPr>
              <p:cNvSpPr/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945ED7-9FDF-4EB0-8F6C-D89C3662C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0593E5-ED1C-48F4-9A49-E20A7EA41F55}"/>
              </a:ext>
            </a:extLst>
          </p:cNvPr>
          <p:cNvCxnSpPr>
            <a:cxnSpLocks/>
          </p:cNvCxnSpPr>
          <p:nvPr/>
        </p:nvCxnSpPr>
        <p:spPr>
          <a:xfrm flipH="1">
            <a:off x="5728841" y="1031804"/>
            <a:ext cx="160343" cy="253152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52FE39-6654-4BE3-915D-6C6896B84CE7}"/>
                  </a:ext>
                </a:extLst>
              </p:cNvPr>
              <p:cNvSpPr/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52FE39-6654-4BE3-915D-6C6896B84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8529B25-87FF-4BB6-B296-E892E1E03972}"/>
              </a:ext>
            </a:extLst>
          </p:cNvPr>
          <p:cNvSpPr txBox="1"/>
          <p:nvPr/>
        </p:nvSpPr>
        <p:spPr>
          <a:xfrm>
            <a:off x="4155619" y="3454979"/>
            <a:ext cx="344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</a:t>
            </a:r>
            <a:r>
              <a:rPr lang="en-IN" dirty="0">
                <a:latin typeface="Abadi Extra Light" panose="020B0204020104020204" pitchFamily="34" charset="0"/>
              </a:rPr>
              <a:t>Decision boundary</a:t>
            </a:r>
          </a:p>
          <a:p>
            <a:r>
              <a:rPr lang="en-IN" dirty="0">
                <a:latin typeface="Abadi Extra Light" panose="020B0204020104020204" pitchFamily="34" charset="0"/>
              </a:rPr>
              <a:t>(perpendicular bisector of line joining the class prototype vectors)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54656-A88C-4FCF-B81E-A13130212733}"/>
                  </a:ext>
                </a:extLst>
              </p:cNvPr>
              <p:cNvSpPr txBox="1"/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/>
                  <a:t>                   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54656-A88C-4FCF-B81E-A1313021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blipFill>
                <a:blip r:embed="rId1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27754F-CBE0-4A10-92FB-1A9D2A83480B}"/>
                  </a:ext>
                </a:extLst>
              </p:cNvPr>
              <p:cNvSpPr txBox="1"/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&gt; 0 then predict +1 otherwise -1)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27754F-CBE0-4A10-92FB-1A9D2A83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blipFill>
                <a:blip r:embed="rId1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F8A225E5-483E-4223-BE8D-19F27744A757}"/>
              </a:ext>
            </a:extLst>
          </p:cNvPr>
          <p:cNvSpPr/>
          <p:nvPr/>
        </p:nvSpPr>
        <p:spPr>
          <a:xfrm>
            <a:off x="8852654" y="2655914"/>
            <a:ext cx="3105824" cy="336123"/>
          </a:xfrm>
          <a:prstGeom prst="wedgeRectCallout">
            <a:avLst>
              <a:gd name="adj1" fmla="val -4523"/>
              <a:gd name="adj2" fmla="val -850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Euclidean distance used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F5DDB54C-2EF9-4320-9C47-0E602515B73A}"/>
              </a:ext>
            </a:extLst>
          </p:cNvPr>
          <p:cNvSpPr/>
          <p:nvPr/>
        </p:nvSpPr>
        <p:spPr>
          <a:xfrm>
            <a:off x="7421358" y="4424668"/>
            <a:ext cx="4652618" cy="972949"/>
          </a:xfrm>
          <a:prstGeom prst="wedgeRectCallout">
            <a:avLst>
              <a:gd name="adj1" fmla="val -3873"/>
              <a:gd name="adj2" fmla="val -692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throw away training data after computing the prototypes and just need to keep the model parameters for the test time in such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“parametric”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models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8557D4A6-C663-484E-803F-C495DD021853}"/>
              </a:ext>
            </a:extLst>
          </p:cNvPr>
          <p:cNvSpPr/>
          <p:nvPr/>
        </p:nvSpPr>
        <p:spPr>
          <a:xfrm>
            <a:off x="228778" y="2349659"/>
            <a:ext cx="2292365" cy="707509"/>
          </a:xfrm>
          <a:prstGeom prst="wedgeRectCallout">
            <a:avLst>
              <a:gd name="adj1" fmla="val -42656"/>
              <a:gd name="adj2" fmla="val 828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Prediction rule for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(for binary classification with Euclidean distance)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210DC-DE24-43F0-8074-6E2A8C8F5D6A}"/>
                  </a:ext>
                </a:extLst>
              </p:cNvPr>
              <p:cNvSpPr txBox="1"/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210DC-DE24-43F0-8074-6E2A8C8F5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249E4A3-B57E-4FD0-B279-EDA593BF95CC}"/>
              </a:ext>
            </a:extLst>
          </p:cNvPr>
          <p:cNvSpPr txBox="1"/>
          <p:nvPr/>
        </p:nvSpPr>
        <p:spPr>
          <a:xfrm>
            <a:off x="43539" y="4181703"/>
            <a:ext cx="413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Exercise:</a:t>
            </a:r>
            <a:r>
              <a:rPr lang="en-IN" dirty="0">
                <a:latin typeface="Abadi Extra Light" panose="020B0204020104020204" pitchFamily="34" charset="0"/>
              </a:rPr>
              <a:t> Show that for the bin. </a:t>
            </a:r>
            <a:r>
              <a:rPr lang="en-IN" dirty="0" err="1">
                <a:latin typeface="Abadi Extra Light" panose="020B0204020104020204" pitchFamily="34" charset="0"/>
              </a:rPr>
              <a:t>classfn</a:t>
            </a:r>
            <a:r>
              <a:rPr lang="en-IN" dirty="0">
                <a:latin typeface="Abadi Extra Light" panose="020B0204020104020204" pitchFamily="34" charset="0"/>
              </a:rPr>
              <a:t>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peech Bubble: Rectangle 56">
                <a:extLst>
                  <a:ext uri="{FF2B5EF4-FFF2-40B4-BE49-F238E27FC236}">
                    <a16:creationId xmlns:a16="http://schemas.microsoft.com/office/drawing/2014/main" id="{66278876-7629-474C-B9A8-3F3515E17F71}"/>
                  </a:ext>
                </a:extLst>
              </p:cNvPr>
              <p:cNvSpPr/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Even though</a:t>
                </a:r>
                <a14:m>
                  <m:oMath xmlns:m="http://schemas.openxmlformats.org/officeDocument/2006/math">
                    <m: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expressed in this form, if </a:t>
                </a:r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 &gt; D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this may be more expensive to compute (O(N) time)as compared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(O(D) time). </a:t>
                </a:r>
              </a:p>
            </p:txBody>
          </p:sp>
        </mc:Choice>
        <mc:Fallback xmlns="">
          <p:sp>
            <p:nvSpPr>
              <p:cNvPr id="57" name="Speech Bubble: Rectangle 56">
                <a:extLst>
                  <a:ext uri="{FF2B5EF4-FFF2-40B4-BE49-F238E27FC236}">
                    <a16:creationId xmlns:a16="http://schemas.microsoft.com/office/drawing/2014/main" id="{66278876-7629-474C-B9A8-3F3515E17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blipFill>
                <a:blip r:embed="rId17"/>
                <a:stretch>
                  <a:fillRect r="-520" b="-17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F6C7E38B-C1C9-4637-B333-2D83D2DB8DB9}"/>
                  </a:ext>
                </a:extLst>
              </p:cNvPr>
              <p:cNvSpPr/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However the form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6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still very useful as we will see later when we discuss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kernel methods</a:t>
                </a: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F6C7E38B-C1C9-4637-B333-2D83D2DB8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blipFill>
                <a:blip r:embed="rId18"/>
                <a:stretch>
                  <a:fillRect l="-477" t="-12782" b="-4586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707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964"/>
    </mc:Choice>
    <mc:Fallback xmlns="">
      <p:transition spd="slow" advTm="457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0" grpId="0" animBg="1"/>
      <p:bldP spid="30" grpId="1" animBg="1"/>
      <p:bldP spid="36" grpId="0" animBg="1"/>
      <p:bldP spid="3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" grpId="0"/>
      <p:bldP spid="51" grpId="0"/>
      <p:bldP spid="52" grpId="0" animBg="1"/>
      <p:bldP spid="53" grpId="0" animBg="1"/>
      <p:bldP spid="67" grpId="0" animBg="1"/>
      <p:bldP spid="63" grpId="0"/>
      <p:bldP spid="70" grpId="0"/>
      <p:bldP spid="72" grpId="0" animBg="1"/>
      <p:bldP spid="68" grpId="0"/>
      <p:bldP spid="73" grpId="0"/>
      <p:bldP spid="9" grpId="0"/>
      <p:bldP spid="75" grpId="0"/>
      <p:bldP spid="76" grpId="0" animBg="1"/>
      <p:bldP spid="54" grpId="0" animBg="1"/>
      <p:bldP spid="55" grpId="0" animBg="1"/>
      <p:bldP spid="6" grpId="0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Failure Cases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63529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Here is a case where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may not work well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In general, if classes are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not equisized and spherical</a:t>
            </a:r>
            <a:r>
              <a:rPr lang="en-GB" dirty="0">
                <a:latin typeface="Abadi Extra Light" panose="020B0204020104020204" pitchFamily="34" charset="0"/>
              </a:rPr>
              <a:t>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will usually not work well (but improvements possible if features are learned, e.g., using </a:t>
            </a:r>
            <a:r>
              <a:rPr lang="en-GB" u="sng" dirty="0">
                <a:latin typeface="Abadi Extra Light" panose="020B0204020104020204" pitchFamily="34" charset="0"/>
              </a:rPr>
              <a:t>distance metric learning</a:t>
            </a:r>
            <a:r>
              <a:rPr lang="en-GB" dirty="0">
                <a:latin typeface="Abadi Extra Light" panose="020B0204020104020204" pitchFamily="34" charset="0"/>
              </a:rPr>
              <a:t> methods or </a:t>
            </a:r>
            <a:r>
              <a:rPr lang="en-GB" u="sng" dirty="0">
                <a:latin typeface="Abadi Extra Light" panose="020B0204020104020204" pitchFamily="34" charset="0"/>
              </a:rPr>
              <a:t>deep learning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9F2C15FE-ADED-4459-99BE-E6383BEDD8A3}"/>
              </a:ext>
            </a:extLst>
          </p:cNvPr>
          <p:cNvSpPr/>
          <p:nvPr/>
        </p:nvSpPr>
        <p:spPr>
          <a:xfrm>
            <a:off x="3246732" y="2119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92ABA5ED-E367-4DAC-83CE-BFA66BFCF763}"/>
              </a:ext>
            </a:extLst>
          </p:cNvPr>
          <p:cNvSpPr/>
          <p:nvPr/>
        </p:nvSpPr>
        <p:spPr>
          <a:xfrm>
            <a:off x="3864906" y="25728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2F732FC-1BB3-417E-AC41-C15CE62BD737}"/>
              </a:ext>
            </a:extLst>
          </p:cNvPr>
          <p:cNvSpPr/>
          <p:nvPr/>
        </p:nvSpPr>
        <p:spPr>
          <a:xfrm>
            <a:off x="2468329" y="173056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B5DDA83-7369-4736-B6D6-A5FE751BD8C2}"/>
              </a:ext>
            </a:extLst>
          </p:cNvPr>
          <p:cNvSpPr/>
          <p:nvPr/>
        </p:nvSpPr>
        <p:spPr>
          <a:xfrm>
            <a:off x="5417026" y="42390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0134D01-EB05-4278-86E8-F05789F37D1D}"/>
              </a:ext>
            </a:extLst>
          </p:cNvPr>
          <p:cNvSpPr/>
          <p:nvPr/>
        </p:nvSpPr>
        <p:spPr>
          <a:xfrm>
            <a:off x="3606848" y="339359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72B6BE53-6F7E-45BF-9495-CD3006DCF822}"/>
              </a:ext>
            </a:extLst>
          </p:cNvPr>
          <p:cNvSpPr/>
          <p:nvPr/>
        </p:nvSpPr>
        <p:spPr>
          <a:xfrm>
            <a:off x="4913733" y="43914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06EBBF1-1392-47E8-8304-95AF630587C5}"/>
              </a:ext>
            </a:extLst>
          </p:cNvPr>
          <p:cNvSpPr/>
          <p:nvPr/>
        </p:nvSpPr>
        <p:spPr>
          <a:xfrm>
            <a:off x="4589883" y="30453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38CE2E1-E935-461A-A301-1BBC2C3136AF}"/>
              </a:ext>
            </a:extLst>
          </p:cNvPr>
          <p:cNvSpPr/>
          <p:nvPr/>
        </p:nvSpPr>
        <p:spPr>
          <a:xfrm>
            <a:off x="5099288" y="35960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A530AE3A-6860-4807-91C0-A9A0F7E669D8}"/>
              </a:ext>
            </a:extLst>
          </p:cNvPr>
          <p:cNvSpPr/>
          <p:nvPr/>
        </p:nvSpPr>
        <p:spPr>
          <a:xfrm>
            <a:off x="2822659" y="243977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0FA762FD-7B6F-439C-8B18-FC2557C25034}"/>
              </a:ext>
            </a:extLst>
          </p:cNvPr>
          <p:cNvSpPr/>
          <p:nvPr/>
        </p:nvSpPr>
        <p:spPr>
          <a:xfrm>
            <a:off x="4242593" y="39031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A5038E9-3085-496A-9834-83E9A2091EBE}"/>
              </a:ext>
            </a:extLst>
          </p:cNvPr>
          <p:cNvSpPr/>
          <p:nvPr/>
        </p:nvSpPr>
        <p:spPr>
          <a:xfrm>
            <a:off x="3245701" y="29435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004F295-B85E-4183-8C93-5A01518693F8}"/>
              </a:ext>
            </a:extLst>
          </p:cNvPr>
          <p:cNvSpPr/>
          <p:nvPr/>
        </p:nvSpPr>
        <p:spPr>
          <a:xfrm>
            <a:off x="4777364" y="381247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8C0A920-A56C-453B-BC1D-D69EFC84AA51}"/>
              </a:ext>
            </a:extLst>
          </p:cNvPr>
          <p:cNvSpPr/>
          <p:nvPr/>
        </p:nvSpPr>
        <p:spPr>
          <a:xfrm>
            <a:off x="6627073" y="28162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FE4BD1E6-75CD-43B9-B756-699107A87DCA}"/>
              </a:ext>
            </a:extLst>
          </p:cNvPr>
          <p:cNvSpPr/>
          <p:nvPr/>
        </p:nvSpPr>
        <p:spPr>
          <a:xfrm>
            <a:off x="5966744" y="32651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B0AE66F6-DE3D-4A8F-842B-9D2D029F84DD}"/>
              </a:ext>
            </a:extLst>
          </p:cNvPr>
          <p:cNvSpPr/>
          <p:nvPr/>
        </p:nvSpPr>
        <p:spPr>
          <a:xfrm>
            <a:off x="7219744" y="36567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C6661E-AA90-441A-823D-317DDE6AB306}"/>
              </a:ext>
            </a:extLst>
          </p:cNvPr>
          <p:cNvSpPr/>
          <p:nvPr/>
        </p:nvSpPr>
        <p:spPr>
          <a:xfrm>
            <a:off x="7107819" y="28846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5D805239-1AC9-4D09-81AD-ADEA98368745}"/>
              </a:ext>
            </a:extLst>
          </p:cNvPr>
          <p:cNvSpPr/>
          <p:nvPr/>
        </p:nvSpPr>
        <p:spPr>
          <a:xfrm>
            <a:off x="6219656" y="366594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27CD0AF-9447-4045-969A-4E0FDD715CB7}"/>
              </a:ext>
            </a:extLst>
          </p:cNvPr>
          <p:cNvSpPr/>
          <p:nvPr/>
        </p:nvSpPr>
        <p:spPr>
          <a:xfrm>
            <a:off x="6998654" y="390583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18C7F78-BA18-4744-B3C7-7824D191EF8C}"/>
              </a:ext>
            </a:extLst>
          </p:cNvPr>
          <p:cNvSpPr/>
          <p:nvPr/>
        </p:nvSpPr>
        <p:spPr>
          <a:xfrm>
            <a:off x="7161865" y="317889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B20224EC-FEF8-4AA0-AD4E-8194FD60B20C}"/>
              </a:ext>
            </a:extLst>
          </p:cNvPr>
          <p:cNvSpPr/>
          <p:nvPr/>
        </p:nvSpPr>
        <p:spPr>
          <a:xfrm>
            <a:off x="6227708" y="29960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C4DF4DC-82A7-4E7F-8070-87170B17F025}"/>
              </a:ext>
            </a:extLst>
          </p:cNvPr>
          <p:cNvSpPr/>
          <p:nvPr/>
        </p:nvSpPr>
        <p:spPr>
          <a:xfrm>
            <a:off x="6543506" y="403089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/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/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40067887-8619-4439-9E80-5A25D3083F91}"/>
              </a:ext>
            </a:extLst>
          </p:cNvPr>
          <p:cNvSpPr/>
          <p:nvPr/>
        </p:nvSpPr>
        <p:spPr>
          <a:xfrm>
            <a:off x="6639639" y="3537039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56ACDFE-67AD-484A-AEC4-D8CB67C612BB}"/>
              </a:ext>
            </a:extLst>
          </p:cNvPr>
          <p:cNvSpPr/>
          <p:nvPr/>
        </p:nvSpPr>
        <p:spPr>
          <a:xfrm>
            <a:off x="4063799" y="317324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CD2A2D0A-44B2-45C2-A203-D8546F6924FA}"/>
              </a:ext>
            </a:extLst>
          </p:cNvPr>
          <p:cNvSpPr/>
          <p:nvPr/>
        </p:nvSpPr>
        <p:spPr>
          <a:xfrm>
            <a:off x="5717660" y="4506165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/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blipFill>
                <a:blip r:embed="rId5"/>
                <a:stretch>
                  <a:fillRect l="-312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4C094-3093-4474-9C0D-059BE8F875A5}"/>
              </a:ext>
            </a:extLst>
          </p:cNvPr>
          <p:cNvCxnSpPr>
            <a:cxnSpLocks/>
          </p:cNvCxnSpPr>
          <p:nvPr/>
        </p:nvCxnSpPr>
        <p:spPr>
          <a:xfrm flipH="1" flipV="1">
            <a:off x="4242593" y="3350196"/>
            <a:ext cx="1634332" cy="134600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C144B4-9FD2-4B05-8872-6441113E3129}"/>
              </a:ext>
            </a:extLst>
          </p:cNvPr>
          <p:cNvCxnSpPr>
            <a:cxnSpLocks/>
          </p:cNvCxnSpPr>
          <p:nvPr/>
        </p:nvCxnSpPr>
        <p:spPr>
          <a:xfrm flipV="1">
            <a:off x="5870854" y="3707894"/>
            <a:ext cx="898010" cy="10083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FAEB4118-3017-4CA3-AB14-8E554CD21BF5}"/>
              </a:ext>
            </a:extLst>
          </p:cNvPr>
          <p:cNvSpPr/>
          <p:nvPr/>
        </p:nvSpPr>
        <p:spPr>
          <a:xfrm>
            <a:off x="5715000" y="45025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BC4B2D-65E7-4303-8793-6035D0A62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607" y="2179476"/>
            <a:ext cx="1010687" cy="965223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1D42E504-7CAA-4890-9BFF-B7C062C6C911}"/>
              </a:ext>
            </a:extLst>
          </p:cNvPr>
          <p:cNvSpPr/>
          <p:nvPr/>
        </p:nvSpPr>
        <p:spPr>
          <a:xfrm>
            <a:off x="7477272" y="1669774"/>
            <a:ext cx="3160608" cy="1474925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also use a </a:t>
            </a:r>
            <a:r>
              <a:rPr lang="en-IN" sz="1600" u="sng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 distance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to handle such cases, or use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probabilistic models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that represent each class not by a “point” (its mean) but as a probability distribution like a Gaussian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08E25EF-9834-5667-A7F9-F470CEF00F74}"/>
              </a:ext>
            </a:extLst>
          </p:cNvPr>
          <p:cNvSpPr/>
          <p:nvPr/>
        </p:nvSpPr>
        <p:spPr>
          <a:xfrm>
            <a:off x="8643598" y="3258385"/>
            <a:ext cx="1587205" cy="583454"/>
          </a:xfrm>
          <a:prstGeom prst="wedgeRectCallout">
            <a:avLst>
              <a:gd name="adj1" fmla="val 47901"/>
              <a:gd name="adj2" fmla="val -891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study such approaches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1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94"/>
    </mc:Choice>
    <mc:Fallback xmlns="">
      <p:transition spd="slow" advTm="178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  <p:bldP spid="38" grpId="1" animBg="1"/>
      <p:bldP spid="39" grpId="0"/>
      <p:bldP spid="48" grpId="0" animBg="1"/>
      <p:bldP spid="50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Concluding Remarks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simple, interpretable, and lightweight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requires computing and storing the class prototype vectors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Works with any number of classes (thus for multi-class classification as well)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be generalized in various ways to improve it further, e.g.,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Modeling each class by 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probability distribution </a:t>
            </a:r>
            <a:r>
              <a:rPr lang="en-GB" dirty="0">
                <a:latin typeface="Abadi Extra Light" panose="020B0204020104020204" pitchFamily="34" charset="0"/>
              </a:rPr>
              <a:t>rather than just a prototype vector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distances other than the standard Euclidean distance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Only applicable for classification problems (not for regression)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8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59"/>
    </mc:Choice>
    <mc:Fallback xmlns="">
      <p:transition spd="slow" advTm="250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2567800"/>
            <a:ext cx="9859107" cy="1722399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    Nearest Neighbors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71"/>
    </mc:Choice>
    <mc:Fallback xmlns="">
      <p:transition spd="slow" advTm="1297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 idea. Simply do the following at test time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Compute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distances</a:t>
            </a:r>
            <a:r>
              <a:rPr lang="en-GB" dirty="0">
                <a:latin typeface="Abadi Extra Light" panose="020B0204020104020204" pitchFamily="34" charset="0"/>
              </a:rPr>
              <a:t> of the test point from all the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Sort the distances to find the “nearest” input(s) in training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the label using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majority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avg</a:t>
            </a:r>
            <a:r>
              <a:rPr lang="en-GB" dirty="0">
                <a:latin typeface="Abadi Extra Light" panose="020B0204020104020204" pitchFamily="34" charset="0"/>
              </a:rPr>
              <a:t> label of these inputs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Note: Can work with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similarities</a:t>
            </a:r>
            <a:r>
              <a:rPr lang="en-GB" dirty="0">
                <a:latin typeface="Abadi Extra Light" panose="020B0204020104020204" pitchFamily="34" charset="0"/>
              </a:rPr>
              <a:t> as well instead of distances</a:t>
            </a:r>
          </a:p>
          <a:p>
            <a:pPr marL="457200" lvl="1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Euclidean or other </a:t>
            </a:r>
            <a:r>
              <a:rPr lang="en-GB" dirty="0" err="1">
                <a:latin typeface="Abadi Extra Light" panose="020B0204020104020204" pitchFamily="34" charset="0"/>
              </a:rPr>
              <a:t>dist</a:t>
            </a:r>
            <a:r>
              <a:rPr lang="en-GB" dirty="0">
                <a:latin typeface="Abadi Extra Light" panose="020B0204020104020204" pitchFamily="34" charset="0"/>
              </a:rPr>
              <a:t>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). Choice imp just 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which does prototype based comparison, 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r>
              <a:rPr lang="en-GB" dirty="0">
                <a:latin typeface="Abadi Extra Light" panose="020B0204020104020204" pitchFamily="34" charset="0"/>
              </a:rPr>
              <a:t> method looks at the labels of individual training inputs to make prediction</a:t>
            </a:r>
          </a:p>
          <a:p>
            <a:pPr marL="0" indent="0">
              <a:buNone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Applicable to both </a:t>
            </a:r>
            <a:r>
              <a:rPr lang="en-GB" dirty="0" err="1">
                <a:latin typeface="Abadi Extra Light" panose="020B0204020104020204" pitchFamily="34" charset="0"/>
              </a:rPr>
              <a:t>classifn</a:t>
            </a:r>
            <a:r>
              <a:rPr lang="en-GB" dirty="0">
                <a:latin typeface="Abadi Extra Light" panose="020B0204020104020204" pitchFamily="34" charset="0"/>
              </a:rPr>
              <a:t> as well as regression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only works for </a:t>
            </a:r>
            <a:r>
              <a:rPr lang="en-GB" dirty="0" err="1">
                <a:latin typeface="Abadi Extra Light" panose="020B0204020104020204" pitchFamily="34" charset="0"/>
              </a:rPr>
              <a:t>classifn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3DC35B-E272-4DD9-BB5B-4337FD88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503" y="641668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254F9F0-AF3F-415C-BA76-4A8619F55C79}"/>
              </a:ext>
            </a:extLst>
          </p:cNvPr>
          <p:cNvSpPr/>
          <p:nvPr/>
        </p:nvSpPr>
        <p:spPr>
          <a:xfrm>
            <a:off x="7907772" y="261991"/>
            <a:ext cx="2916990" cy="761934"/>
          </a:xfrm>
          <a:prstGeom prst="wedgeRectCallout">
            <a:avLst>
              <a:gd name="adj1" fmla="val 63239"/>
              <a:gd name="adj2" fmla="val 967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Wait. Did you say distances from ALL the training points? That’s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gonna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be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sooooo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expensive!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2A4F4-3D8B-4FCE-916F-9395CC21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175" y="2187672"/>
            <a:ext cx="1010687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48655CD-D13F-41B3-A291-F17D42370B8F}"/>
              </a:ext>
            </a:extLst>
          </p:cNvPr>
          <p:cNvSpPr/>
          <p:nvPr/>
        </p:nvSpPr>
        <p:spPr>
          <a:xfrm>
            <a:off x="8693592" y="2205457"/>
            <a:ext cx="2297368" cy="1106873"/>
          </a:xfrm>
          <a:prstGeom prst="wedgeRectCallout">
            <a:avLst>
              <a:gd name="adj1" fmla="val 65404"/>
              <a:gd name="adj2" fmla="val -73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Yes, but let’s not worry about that at the moment. There are ways to speed up this step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5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350"/>
    </mc:Choice>
    <mc:Fallback xmlns="">
      <p:transition spd="slow" advTm="171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7" y="2289658"/>
            <a:ext cx="10351007" cy="1760333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sz="5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2826154"/>
            <a:ext cx="11740617" cy="16288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9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2"/>
    </mc:Choice>
    <mc:Fallback xmlns="">
      <p:transition spd="slow" advTm="111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.4|8.4|11.7|19.3|1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1|10|9.7|14.3|9.6|24.4|29.9|13.8|3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36.5|12.7|9.8|11.8|5|0.8|3.8|26.5|1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3|9.5|27.1|49.6|51.3|60.6|7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.6|5.2|5.9|36.9|30.3|7.5|23.9|15.6|27.9|3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7.9|8.6|19.8|55.1|5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.6|14.4|9.6|18.5|120.8|8.9|15.5|37.2|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4.4|35.5|7.3|12.2|30|35.9|35.6|4.2|7.1|10.3|27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3.7|11.6|26.5|10.4|43|37.3|15.7|33.4|24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8.4|13|23.4|48.1|40|5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.2|15.5|5.6|25.8|37.3|14.8|6.2|5.5|14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.2|14.4|0.3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.1|1.8|2.6|0.8|1.2|0.7|0.8|1|7.2|3.1|11.5|20.1|28.2|38.2|7.1|0.3|41.9|57.7|54.6|12.2|19.5|60.4|6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6|24|9|1.1|13.6|0.6|40.1|6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59|1.5|12.4|14.8|44.4|10|9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1|10|9.7|14.3|9.6|24.4|29.9|13.8|3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1.7|15.5|12.9|3|7.4|7|3.3|26.3|65.5|0.8|23.5|36.7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2162</Words>
  <Application>Microsoft Office PowerPoint</Application>
  <PresentationFormat>Widescreen</PresentationFormat>
  <Paragraphs>359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LwP (contd), Nearest Neighbors </vt:lpstr>
      <vt:lpstr>LwP: The Prediction Rule, Mathematically</vt:lpstr>
      <vt:lpstr>LwP: The Prediction Rule, Mathematically</vt:lpstr>
      <vt:lpstr>Learning with Prototypes (LwP)</vt:lpstr>
      <vt:lpstr>LwP: Some Failure Cases</vt:lpstr>
      <vt:lpstr>LwP: Some Concluding Remarks</vt:lpstr>
      <vt:lpstr>       Nearest Neighbors</vt:lpstr>
      <vt:lpstr>Nearest Neighbors</vt:lpstr>
      <vt:lpstr>Nearest Neighbors for Classification</vt:lpstr>
      <vt:lpstr>Nearest Neighbor (or “One” Nearest Neighbor)</vt:lpstr>
      <vt:lpstr>K Nearest Neighbors (KNN)</vt:lpstr>
      <vt:lpstr>KNN in Python (NumPy) Code</vt:lpstr>
      <vt:lpstr>ϵ-Ball Nearest Neighbors (ϵ-NN)</vt:lpstr>
      <vt:lpstr>Distance-weighted KNN and ϵ-NN</vt:lpstr>
      <vt:lpstr>KNN/ϵ-NN for Other Supervised Learning Problems</vt:lpstr>
      <vt:lpstr>KNN Prediction Rule: The Mathematical Form</vt:lpstr>
      <vt:lpstr>Nearest Neighbors: Some Comments</vt:lpstr>
      <vt:lpstr>Speeding-up Nearest Neighbors</vt:lpstr>
      <vt:lpstr>Hyperparameter Selection</vt:lpstr>
      <vt:lpstr>Cross-Validation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203</cp:revision>
  <dcterms:created xsi:type="dcterms:W3CDTF">2020-07-07T20:42:16Z</dcterms:created>
  <dcterms:modified xsi:type="dcterms:W3CDTF">2023-08-07T15:54:54Z</dcterms:modified>
</cp:coreProperties>
</file>