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43" r:id="rId3"/>
    <p:sldId id="345" r:id="rId4"/>
    <p:sldId id="344" r:id="rId5"/>
    <p:sldId id="353" r:id="rId6"/>
    <p:sldId id="354" r:id="rId7"/>
    <p:sldId id="346" r:id="rId8"/>
    <p:sldId id="349" r:id="rId9"/>
    <p:sldId id="350" r:id="rId10"/>
    <p:sldId id="355" r:id="rId11"/>
    <p:sldId id="351" r:id="rId12"/>
    <p:sldId id="356" r:id="rId13"/>
    <p:sldId id="357" r:id="rId14"/>
    <p:sldId id="368" r:id="rId15"/>
    <p:sldId id="360" r:id="rId16"/>
    <p:sldId id="362" r:id="rId17"/>
    <p:sldId id="369" r:id="rId18"/>
    <p:sldId id="370" r:id="rId19"/>
    <p:sldId id="361" r:id="rId20"/>
    <p:sldId id="3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png"/><Relationship Id="rId3" Type="http://schemas.openxmlformats.org/officeDocument/2006/relationships/image" Target="../media/image42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52.png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11.png"/><Relationship Id="rId5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11.png"/><Relationship Id="rId5" Type="http://schemas.openxmlformats.org/officeDocument/2006/relationships/image" Target="../media/image511.png"/><Relationship Id="rId9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1.png"/><Relationship Id="rId7" Type="http://schemas.openxmlformats.org/officeDocument/2006/relationships/image" Target="../media/image160.png"/><Relationship Id="rId12" Type="http://schemas.openxmlformats.org/officeDocument/2006/relationships/image" Target="../media/image213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tags" Target="../tags/tag17.xml"/><Relationship Id="rId6" Type="http://schemas.openxmlformats.org/officeDocument/2006/relationships/image" Target="../media/image150.png"/><Relationship Id="rId11" Type="http://schemas.openxmlformats.org/officeDocument/2006/relationships/image" Target="../media/image201.png"/><Relationship Id="rId5" Type="http://schemas.openxmlformats.org/officeDocument/2006/relationships/image" Target="../media/image140.png"/><Relationship Id="rId15" Type="http://schemas.openxmlformats.org/officeDocument/2006/relationships/image" Target="../media/image241.png"/><Relationship Id="rId10" Type="http://schemas.openxmlformats.org/officeDocument/2006/relationships/image" Target="../media/image190.png"/><Relationship Id="rId19" Type="http://schemas.openxmlformats.org/officeDocument/2006/relationships/image" Target="../media/image28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7" Type="http://schemas.openxmlformats.org/officeDocument/2006/relationships/image" Target="../media/image3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10.png"/><Relationship Id="rId5" Type="http://schemas.openxmlformats.org/officeDocument/2006/relationships/image" Target="../media/image610.png"/><Relationship Id="rId4" Type="http://schemas.openxmlformats.org/officeDocument/2006/relationships/image" Target="../media/image2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png"/><Relationship Id="rId3" Type="http://schemas.openxmlformats.org/officeDocument/2006/relationships/image" Target="../media/image12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3.png"/><Relationship Id="rId11" Type="http://schemas.openxmlformats.org/officeDocument/2006/relationships/image" Target="../media/image17.png"/><Relationship Id="rId5" Type="http://schemas.openxmlformats.org/officeDocument/2006/relationships/image" Target="../media/image113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40.png"/><Relationship Id="rId4" Type="http://schemas.openxmlformats.org/officeDocument/2006/relationships/image" Target="../media/image3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70.png"/><Relationship Id="rId5" Type="http://schemas.openxmlformats.org/officeDocument/2006/relationships/image" Target="../media/image2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56" y="2843867"/>
            <a:ext cx="10877550" cy="8977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Techniques for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5"/>
    </mc:Choice>
    <mc:Fallback xmlns=""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6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6"/>
    </mc:Choice>
    <mc:Fallback xmlns=""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15"/>
    </mc:Choice>
    <mc:Fallback xmlns=""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 for 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F5DAB2-4701-4DF8-A380-D96F4CEE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0" y="1090569"/>
            <a:ext cx="11895652" cy="53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8"/>
    </mc:Choice>
    <mc:Fallback xmlns="">
      <p:transition spd="slow" advTm="2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loss function to be optimized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atmost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no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specified, it is an unconstrained optimization problem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/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and ridge regression that we saw were unconstrained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a real-valued vector)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blipFill>
                <a:blip r:embed="rId7"/>
                <a:stretch>
                  <a:fillRect t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F946B80-BDD8-4C72-88B7-BD3E9109A654}"/>
              </a:ext>
            </a:extLst>
          </p:cNvPr>
          <p:cNvSpPr/>
          <p:nvPr/>
        </p:nvSpPr>
        <p:spPr>
          <a:xfrm>
            <a:off x="9296579" y="2124003"/>
            <a:ext cx="2488733" cy="1219070"/>
          </a:xfrm>
          <a:prstGeom prst="wedgeRectCallout">
            <a:avLst>
              <a:gd name="adj1" fmla="val -999"/>
              <a:gd name="adj2" fmla="val 66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However, possible to have linear/ridge regression where solution has some constraints (e.g., non-neg, sparsity, or even both)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617B15-FE70-4300-A8DF-75E85E98F86D}"/>
              </a:ext>
            </a:extLst>
          </p:cNvPr>
          <p:cNvSpPr/>
          <p:nvPr/>
        </p:nvSpPr>
        <p:spPr>
          <a:xfrm>
            <a:off x="205496" y="1593130"/>
            <a:ext cx="3389322" cy="662020"/>
          </a:xfrm>
          <a:prstGeom prst="wedgeRectCallout">
            <a:avLst>
              <a:gd name="adj1" fmla="val -610"/>
              <a:gd name="adj2" fmla="val 7614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a sum of the training error + </a:t>
            </a:r>
            <a:r>
              <a:rPr lang="en-IN" sz="2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</a:t>
            </a:r>
            <a:endParaRPr lang="en-IN" sz="2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"/>
    </mc:Choice>
    <mc:Fallback xmlns="">
      <p:transition spd="slow" advTm="60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948"/>
    </mc:Choice>
    <mc:Fallback xmlns=""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77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6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20"/>
    </mc:Choice>
    <mc:Fallback xmlns=""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805A2-70D6-4942-5FED-031D52B2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877" y="2544373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optima</a:t>
                </a:r>
                <a:r>
                  <a:rPr lang="en-GB" dirty="0">
                    <a:latin typeface="Abadi Extra Light" panose="020B0204020104020204" pitchFamily="34" charset="0"/>
                  </a:rPr>
                  <a:t> (maxima, minima), and maybe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unconstrained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86"/>
    </mc:Choice>
    <mc:Fallback xmlns=""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/>
      <p:bldP spid="20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class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Optimizing non-differentiable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Making GD faster: Stochastic 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Co-ordinate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Alternating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Practical issue in optimization for ML</a:t>
            </a:r>
            <a:endParaRPr lang="en-GB" sz="1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stationary points</a:t>
                </a:r>
                <a:r>
                  <a:rPr lang="en-IN" dirty="0">
                    <a:latin typeface="Abadi Extra Light" panose="020B0204020104020204" pitchFamily="34" charset="0"/>
                  </a:rPr>
                  <a:t> (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optima</a:t>
                </a:r>
                <a:r>
                  <a:rPr lang="en-IN" dirty="0">
                    <a:latin typeface="Abadi Extra Light" panose="020B0204020104020204" pitchFamily="34" charset="0"/>
                  </a:rPr>
                  <a:t> or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saddle points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“flat”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 xmlns="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5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13"/>
    </mc:Choice>
    <mc:Fallback xmlns=""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1" grpId="0" animBg="1"/>
      <p:bldP spid="52" grpId="0"/>
      <p:bldP spid="62" grpId="0"/>
      <p:bldP spid="6" grpId="0"/>
      <p:bldP spid="85" grpId="0"/>
      <p:bldP spid="86" grpId="0"/>
      <p:bldP spid="97" grpId="0"/>
      <p:bldP spid="99" grpId="0" animBg="1"/>
      <p:bldP spid="25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04" y="1932527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E29F40-D89D-7DC3-51B9-5BE6EA5DA75B}"/>
              </a:ext>
            </a:extLst>
          </p:cNvPr>
          <p:cNvSpPr/>
          <p:nvPr/>
        </p:nvSpPr>
        <p:spPr>
          <a:xfrm>
            <a:off x="2055303" y="2122415"/>
            <a:ext cx="2381076" cy="1015067"/>
          </a:xfrm>
          <a:prstGeom prst="wedgeRectCallout">
            <a:avLst>
              <a:gd name="adj1" fmla="val 99877"/>
              <a:gd name="adj2" fmla="val 437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Function might increase along one direction but decrease in a different direction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2"/>
    </mc:Choice>
    <mc:Fallback xmlns=""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01"/>
    </mc:Choice>
    <mc:Fallback xmlns=""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It is the rate of change of the first derivative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93F5043D-CFED-41CC-BE55-2A25AB03332B}"/>
              </a:ext>
            </a:extLst>
          </p:cNvPr>
          <p:cNvSpPr/>
          <p:nvPr/>
        </p:nvSpPr>
        <p:spPr>
          <a:xfrm>
            <a:off x="8066626" y="3656715"/>
            <a:ext cx="3020195" cy="1192122"/>
          </a:xfrm>
          <a:prstGeom prst="wedgeRectCallout">
            <a:avLst>
              <a:gd name="adj1" fmla="val 751"/>
              <a:gd name="adj2" fmla="val -7709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But,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behavior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of second derivative alone may not be enough to tell whether it’s a saddle point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79"/>
    </mc:Choice>
    <mc:Fallback xmlns="">
      <p:transition spd="slow" advTm="165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65021B-1DF2-033F-9F71-D5C6422BCE15}"/>
              </a:ext>
            </a:extLst>
          </p:cNvPr>
          <p:cNvSpPr/>
          <p:nvPr/>
        </p:nvSpPr>
        <p:spPr>
          <a:xfrm>
            <a:off x="9808801" y="5286782"/>
            <a:ext cx="2232427" cy="1267520"/>
          </a:xfrm>
          <a:prstGeom prst="wedgeRectCallout">
            <a:avLst>
              <a:gd name="adj1" fmla="val 4600"/>
              <a:gd name="adj2" fmla="val -616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Each curve here is the set of points at which the function has the same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1"/>
    </mc:Choice>
    <mc:Fallback xmlns=""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6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Conditions for optima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for one-dim case must be satisfied for all components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IN" b="1" u="sng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the multivariate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 matrix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0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26"/>
    </mc:Choice>
    <mc:Fallback xmlns=""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5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determinant of the Hessian is zero at saddle point (has at least one zero </a:t>
                </a:r>
                <a:r>
                  <a:rPr lang="en-IN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eig-val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3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10"/>
    </mc:Choice>
    <mc:Fallback xmlns=""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11195</TotalTime>
  <Words>1996</Words>
  <Application>Microsoft Office PowerPoint</Application>
  <PresentationFormat>Widescreen</PresentationFormat>
  <Paragraphs>365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Optimization Techniques for ML</vt:lpstr>
      <vt:lpstr>Functions and their optima</vt:lpstr>
      <vt:lpstr>Derivatives</vt:lpstr>
      <vt:lpstr>Saddle Points</vt:lpstr>
      <vt:lpstr>Rules of Derivatives</vt:lpstr>
      <vt:lpstr>Derivatives</vt:lpstr>
      <vt:lpstr>Multivariate Functions</vt:lpstr>
      <vt:lpstr>Derivatives of Multivariate Functions</vt:lpstr>
      <vt:lpstr>The Hessian</vt:lpstr>
      <vt:lpstr>Convex and Non-Convex Functions</vt:lpstr>
      <vt:lpstr>Convex Sets</vt:lpstr>
      <vt:lpstr>Convex Functions </vt:lpstr>
      <vt:lpstr>Some Basic Rules for Convex Functions 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Descent: An Illustration</vt:lpstr>
      <vt:lpstr>GD: An Example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337</cp:revision>
  <dcterms:created xsi:type="dcterms:W3CDTF">2020-07-07T20:42:16Z</dcterms:created>
  <dcterms:modified xsi:type="dcterms:W3CDTF">2023-08-21T14:46:40Z</dcterms:modified>
</cp:coreProperties>
</file>