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3"/>
  </p:notesMasterIdLst>
  <p:sldIdLst>
    <p:sldId id="695" r:id="rId2"/>
    <p:sldId id="532" r:id="rId3"/>
    <p:sldId id="545" r:id="rId4"/>
    <p:sldId id="544" r:id="rId5"/>
    <p:sldId id="546" r:id="rId6"/>
    <p:sldId id="536" r:id="rId7"/>
    <p:sldId id="665" r:id="rId8"/>
    <p:sldId id="559" r:id="rId9"/>
    <p:sldId id="571" r:id="rId10"/>
    <p:sldId id="558" r:id="rId11"/>
    <p:sldId id="696" r:id="rId12"/>
    <p:sldId id="552" r:id="rId13"/>
    <p:sldId id="686" r:id="rId14"/>
    <p:sldId id="697" r:id="rId15"/>
    <p:sldId id="698" r:id="rId16"/>
    <p:sldId id="705" r:id="rId17"/>
    <p:sldId id="699" r:id="rId18"/>
    <p:sldId id="700" r:id="rId19"/>
    <p:sldId id="701" r:id="rId20"/>
    <p:sldId id="702" r:id="rId21"/>
    <p:sldId id="703" r:id="rId22"/>
    <p:sldId id="704" r:id="rId23"/>
    <p:sldId id="678" r:id="rId24"/>
    <p:sldId id="627" r:id="rId25"/>
    <p:sldId id="601" r:id="rId26"/>
    <p:sldId id="596" r:id="rId27"/>
    <p:sldId id="602" r:id="rId28"/>
    <p:sldId id="603" r:id="rId29"/>
    <p:sldId id="606" r:id="rId30"/>
    <p:sldId id="605" r:id="rId31"/>
    <p:sldId id="636" r:id="rId32"/>
    <p:sldId id="607" r:id="rId33"/>
    <p:sldId id="608" r:id="rId34"/>
    <p:sldId id="609" r:id="rId35"/>
    <p:sldId id="604" r:id="rId36"/>
    <p:sldId id="706" r:id="rId37"/>
    <p:sldId id="610" r:id="rId38"/>
    <p:sldId id="688" r:id="rId39"/>
    <p:sldId id="692" r:id="rId40"/>
    <p:sldId id="613" r:id="rId41"/>
    <p:sldId id="689" r:id="rId42"/>
    <p:sldId id="693" r:id="rId43"/>
    <p:sldId id="615" r:id="rId44"/>
    <p:sldId id="690" r:id="rId45"/>
    <p:sldId id="694" r:id="rId46"/>
    <p:sldId id="617" r:id="rId47"/>
    <p:sldId id="618" r:id="rId48"/>
    <p:sldId id="619" r:id="rId49"/>
    <p:sldId id="521" r:id="rId50"/>
    <p:sldId id="682" r:id="rId51"/>
    <p:sldId id="52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5" autoAdjust="0"/>
    <p:restoredTop sz="91914" autoAdjust="0"/>
  </p:normalViewPr>
  <p:slideViewPr>
    <p:cSldViewPr>
      <p:cViewPr varScale="1">
        <p:scale>
          <a:sx n="84" d="100"/>
          <a:sy n="84" d="100"/>
        </p:scale>
        <p:origin x="4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201.png"/><Relationship Id="rId21" Type="http://schemas.openxmlformats.org/officeDocument/2006/relationships/image" Target="../media/image41.png"/><Relationship Id="rId12" Type="http://schemas.openxmlformats.org/officeDocument/2006/relationships/image" Target="../media/image541.png"/><Relationship Id="rId17" Type="http://schemas.openxmlformats.org/officeDocument/2006/relationships/image" Target="../media/image82.png"/><Relationship Id="rId2" Type="http://schemas.openxmlformats.org/officeDocument/2006/relationships/image" Target="../media/image16.png"/><Relationship Id="rId16" Type="http://schemas.openxmlformats.org/officeDocument/2006/relationships/image" Target="../media/image191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1701.png"/><Relationship Id="rId15" Type="http://schemas.openxmlformats.org/officeDocument/2006/relationships/image" Target="../media/image18.png"/><Relationship Id="rId10" Type="http://schemas.openxmlformats.org/officeDocument/2006/relationships/image" Target="../media/image1601.png"/><Relationship Id="rId19" Type="http://schemas.openxmlformats.org/officeDocument/2006/relationships/image" Target="../media/image220.png"/><Relationship Id="rId9" Type="http://schemas.openxmlformats.org/officeDocument/2006/relationships/image" Target="../media/image153.png"/><Relationship Id="rId1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1.png"/><Relationship Id="rId18" Type="http://schemas.openxmlformats.org/officeDocument/2006/relationships/image" Target="../media/image201.png"/><Relationship Id="rId12" Type="http://schemas.openxmlformats.org/officeDocument/2006/relationships/image" Target="../media/image200.png"/><Relationship Id="rId17" Type="http://schemas.openxmlformats.org/officeDocument/2006/relationships/image" Target="../media/image191.png"/><Relationship Id="rId2" Type="http://schemas.openxmlformats.org/officeDocument/2006/relationships/image" Target="../media/image1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1701.png"/><Relationship Id="rId15" Type="http://schemas.openxmlformats.org/officeDocument/2006/relationships/image" Target="../media/image73.png"/><Relationship Id="rId10" Type="http://schemas.openxmlformats.org/officeDocument/2006/relationships/image" Target="../media/image1601.png"/><Relationship Id="rId19" Type="http://schemas.openxmlformats.org/officeDocument/2006/relationships/image" Target="../media/image92.png"/><Relationship Id="rId9" Type="http://schemas.openxmlformats.org/officeDocument/2006/relationships/image" Target="../media/image153.png"/><Relationship Id="rId1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1.png"/><Relationship Id="rId13" Type="http://schemas.openxmlformats.org/officeDocument/2006/relationships/image" Target="../media/image292.png"/><Relationship Id="rId7" Type="http://schemas.openxmlformats.org/officeDocument/2006/relationships/image" Target="../media/image216.png"/><Relationship Id="rId12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2.png"/><Relationship Id="rId10" Type="http://schemas.openxmlformats.org/officeDocument/2006/relationships/image" Target="../media/image154.png"/><Relationship Id="rId9" Type="http://schemas.openxmlformats.org/officeDocument/2006/relationships/image" Target="../media/image1411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3" Type="http://schemas.openxmlformats.org/officeDocument/2006/relationships/image" Target="../media/image290.png"/><Relationship Id="rId12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5" Type="http://schemas.openxmlformats.org/officeDocument/2006/relationships/image" Target="../media/image310.png"/><Relationship Id="rId10" Type="http://schemas.openxmlformats.org/officeDocument/2006/relationships/image" Target="../media/image32.png"/><Relationship Id="rId9" Type="http://schemas.openxmlformats.org/officeDocument/2006/relationships/image" Target="../media/image2400.png"/><Relationship Id="rId14" Type="http://schemas.openxmlformats.org/officeDocument/2006/relationships/image" Target="../media/image30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310.png"/><Relationship Id="rId7" Type="http://schemas.openxmlformats.org/officeDocument/2006/relationships/image" Target="../media/image121.png"/><Relationship Id="rId12" Type="http://schemas.openxmlformats.org/officeDocument/2006/relationships/image" Target="../media/image181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51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21" Type="http://schemas.openxmlformats.org/officeDocument/2006/relationships/image" Target="../media/image35.png"/><Relationship Id="rId12" Type="http://schemas.openxmlformats.org/officeDocument/2006/relationships/image" Target="../media/image510.png"/><Relationship Id="rId17" Type="http://schemas.openxmlformats.org/officeDocument/2006/relationships/image" Target="../media/image290.png"/><Relationship Id="rId2" Type="http://schemas.openxmlformats.org/officeDocument/2006/relationships/image" Target="../media/image142.png"/><Relationship Id="rId16" Type="http://schemas.openxmlformats.org/officeDocument/2006/relationships/image" Target="../media/image280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0.png"/><Relationship Id="rId9" Type="http://schemas.openxmlformats.org/officeDocument/2006/relationships/image" Target="../media/image70.png"/><Relationship Id="rId14" Type="http://schemas.openxmlformats.org/officeDocument/2006/relationships/image" Target="../media/image162.png"/><Relationship Id="rId2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12" Type="http://schemas.openxmlformats.org/officeDocument/2006/relationships/image" Target="../media/image510.png"/><Relationship Id="rId17" Type="http://schemas.openxmlformats.org/officeDocument/2006/relationships/image" Target="../media/image290.png"/><Relationship Id="rId25" Type="http://schemas.openxmlformats.org/officeDocument/2006/relationships/image" Target="../media/image245.png"/><Relationship Id="rId2" Type="http://schemas.openxmlformats.org/officeDocument/2006/relationships/image" Target="../media/image212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33.png"/><Relationship Id="rId5" Type="http://schemas.openxmlformats.org/officeDocument/2006/relationships/image" Target="../media/image101.png"/><Relationship Id="rId23" Type="http://schemas.openxmlformats.org/officeDocument/2006/relationships/image" Target="../media/image162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0.png"/><Relationship Id="rId9" Type="http://schemas.openxmlformats.org/officeDocument/2006/relationships/image" Target="../media/image70.png"/><Relationship Id="rId14" Type="http://schemas.openxmlformats.org/officeDocument/2006/relationships/image" Target="../media/image2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26" Type="http://schemas.openxmlformats.org/officeDocument/2006/relationships/image" Target="../media/image233.png"/><Relationship Id="rId12" Type="http://schemas.openxmlformats.org/officeDocument/2006/relationships/image" Target="../media/image510.png"/><Relationship Id="rId17" Type="http://schemas.openxmlformats.org/officeDocument/2006/relationships/image" Target="../media/image290.png"/><Relationship Id="rId25" Type="http://schemas.openxmlformats.org/officeDocument/2006/relationships/image" Target="../media/image37.png"/><Relationship Id="rId2" Type="http://schemas.openxmlformats.org/officeDocument/2006/relationships/image" Target="../media/image212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45.png"/><Relationship Id="rId5" Type="http://schemas.openxmlformats.org/officeDocument/2006/relationships/image" Target="../media/image101.png"/><Relationship Id="rId23" Type="http://schemas.openxmlformats.org/officeDocument/2006/relationships/image" Target="../media/image162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0.png"/><Relationship Id="rId9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png"/><Relationship Id="rId12" Type="http://schemas.openxmlformats.org/officeDocument/2006/relationships/image" Target="../media/image5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32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2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0.png"/><Relationship Id="rId18" Type="http://schemas.openxmlformats.org/officeDocument/2006/relationships/image" Target="../media/image302.png"/><Relationship Id="rId12" Type="http://schemas.openxmlformats.org/officeDocument/2006/relationships/image" Target="../media/image5100.png"/><Relationship Id="rId17" Type="http://schemas.openxmlformats.org/officeDocument/2006/relationships/image" Target="../media/image291.png"/><Relationship Id="rId25" Type="http://schemas.openxmlformats.org/officeDocument/2006/relationships/image" Target="../media/image2450.png"/><Relationship Id="rId2" Type="http://schemas.openxmlformats.org/officeDocument/2006/relationships/image" Target="../media/image2120.png"/><Relationship Id="rId16" Type="http://schemas.openxmlformats.org/officeDocument/2006/relationships/image" Target="../media/image2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910.png"/><Relationship Id="rId24" Type="http://schemas.openxmlformats.org/officeDocument/2006/relationships/image" Target="../media/image2330.png"/><Relationship Id="rId5" Type="http://schemas.openxmlformats.org/officeDocument/2006/relationships/image" Target="../media/image1010.png"/><Relationship Id="rId23" Type="http://schemas.openxmlformats.org/officeDocument/2006/relationships/image" Target="../media/image163.png"/><Relationship Id="rId15" Type="http://schemas.openxmlformats.org/officeDocument/2006/relationships/image" Target="../media/image14100.png"/><Relationship Id="rId10" Type="http://schemas.openxmlformats.org/officeDocument/2006/relationships/image" Target="../media/image810.png"/><Relationship Id="rId19" Type="http://schemas.openxmlformats.org/officeDocument/2006/relationships/image" Target="../media/image312.png"/><Relationship Id="rId9" Type="http://schemas.openxmlformats.org/officeDocument/2006/relationships/image" Target="../media/image70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0.png"/><Relationship Id="rId12" Type="http://schemas.openxmlformats.org/officeDocument/2006/relationships/image" Target="../media/image5100.png"/><Relationship Id="rId2" Type="http://schemas.openxmlformats.org/officeDocument/2006/relationships/image" Target="../media/image2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910.png"/><Relationship Id="rId5" Type="http://schemas.openxmlformats.org/officeDocument/2006/relationships/image" Target="../media/image1010.png"/><Relationship Id="rId15" Type="http://schemas.openxmlformats.org/officeDocument/2006/relationships/image" Target="../media/image3210.png"/><Relationship Id="rId10" Type="http://schemas.openxmlformats.org/officeDocument/2006/relationships/image" Target="../media/image810.png"/><Relationship Id="rId9" Type="http://schemas.openxmlformats.org/officeDocument/2006/relationships/image" Target="../media/image700.png"/><Relationship Id="rId14" Type="http://schemas.openxmlformats.org/officeDocument/2006/relationships/image" Target="../media/image25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244.png"/><Relationship Id="rId3" Type="http://schemas.openxmlformats.org/officeDocument/2006/relationships/image" Target="../media/image440.png"/><Relationship Id="rId7" Type="http://schemas.openxmlformats.org/officeDocument/2006/relationships/image" Target="../media/image501.png"/><Relationship Id="rId12" Type="http://schemas.openxmlformats.org/officeDocument/2006/relationships/image" Target="../media/image171.png"/><Relationship Id="rId2" Type="http://schemas.openxmlformats.org/officeDocument/2006/relationships/image" Target="../media/image4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61.png"/><Relationship Id="rId5" Type="http://schemas.openxmlformats.org/officeDocument/2006/relationships/image" Target="../media/image300.png"/><Relationship Id="rId15" Type="http://schemas.openxmlformats.org/officeDocument/2006/relationships/image" Target="../media/image460.png"/><Relationship Id="rId10" Type="http://schemas.openxmlformats.org/officeDocument/2006/relationships/image" Target="../media/image151.png"/><Relationship Id="rId4" Type="http://schemas.openxmlformats.org/officeDocument/2006/relationships/image" Target="../media/image211.png"/><Relationship Id="rId9" Type="http://schemas.openxmlformats.org/officeDocument/2006/relationships/image" Target="../media/image450.png"/><Relationship Id="rId14" Type="http://schemas.openxmlformats.org/officeDocument/2006/relationships/image" Target="../media/image2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330.png"/><Relationship Id="rId7" Type="http://schemas.openxmlformats.org/officeDocument/2006/relationships/image" Target="../media/image34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0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0.png"/><Relationship Id="rId9" Type="http://schemas.openxmlformats.org/officeDocument/2006/relationships/image" Target="../media/image4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16" Type="http://schemas.openxmlformats.org/officeDocument/2006/relationships/image" Target="../media/image9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15" Type="http://schemas.openxmlformats.org/officeDocument/2006/relationships/image" Target="../media/image80.png"/><Relationship Id="rId23" Type="http://schemas.openxmlformats.org/officeDocument/2006/relationships/image" Target="../media/image1600.png"/><Relationship Id="rId10" Type="http://schemas.openxmlformats.org/officeDocument/2006/relationships/image" Target="../media/image302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26" Type="http://schemas.openxmlformats.org/officeDocument/2006/relationships/image" Target="../media/image422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25" Type="http://schemas.openxmlformats.org/officeDocument/2006/relationships/image" Target="../media/image413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39.png"/><Relationship Id="rId15" Type="http://schemas.openxmlformats.org/officeDocument/2006/relationships/image" Target="../media/image80.png"/><Relationship Id="rId23" Type="http://schemas.openxmlformats.org/officeDocument/2006/relationships/image" Target="../media/image1600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0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15" Type="http://schemas.openxmlformats.org/officeDocument/2006/relationships/image" Target="../media/image80.png"/><Relationship Id="rId23" Type="http://schemas.openxmlformats.org/officeDocument/2006/relationships/image" Target="../media/image1700.png"/><Relationship Id="rId28" Type="http://schemas.openxmlformats.org/officeDocument/2006/relationships/image" Target="../media/image1600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31" Type="http://schemas.openxmlformats.org/officeDocument/2006/relationships/image" Target="../media/image422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30" Type="http://schemas.openxmlformats.org/officeDocument/2006/relationships/image" Target="../media/image26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0.png"/><Relationship Id="rId21" Type="http://schemas.openxmlformats.org/officeDocument/2006/relationships/image" Target="../media/image140.png"/><Relationship Id="rId34" Type="http://schemas.openxmlformats.org/officeDocument/2006/relationships/image" Target="../media/image270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25" Type="http://schemas.openxmlformats.org/officeDocument/2006/relationships/image" Target="../media/image1900.png"/><Relationship Id="rId33" Type="http://schemas.openxmlformats.org/officeDocument/2006/relationships/image" Target="../media/image271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32" Type="http://schemas.openxmlformats.org/officeDocument/2006/relationships/image" Target="../media/image261.png"/><Relationship Id="rId15" Type="http://schemas.openxmlformats.org/officeDocument/2006/relationships/image" Target="../media/image80.png"/><Relationship Id="rId23" Type="http://schemas.openxmlformats.org/officeDocument/2006/relationships/image" Target="../media/image1700.png"/><Relationship Id="rId28" Type="http://schemas.openxmlformats.org/officeDocument/2006/relationships/image" Target="../media/image1600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31" Type="http://schemas.openxmlformats.org/officeDocument/2006/relationships/image" Target="../media/image2500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2200.png"/><Relationship Id="rId30" Type="http://schemas.openxmlformats.org/officeDocument/2006/relationships/image" Target="../media/image241.png"/><Relationship Id="rId35" Type="http://schemas.openxmlformats.org/officeDocument/2006/relationships/image" Target="../media/image422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1700.png"/><Relationship Id="rId39" Type="http://schemas.openxmlformats.org/officeDocument/2006/relationships/image" Target="../media/image364.png"/><Relationship Id="rId21" Type="http://schemas.openxmlformats.org/officeDocument/2006/relationships/image" Target="../media/image140.png"/><Relationship Id="rId34" Type="http://schemas.openxmlformats.org/officeDocument/2006/relationships/image" Target="../media/image331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25" Type="http://schemas.openxmlformats.org/officeDocument/2006/relationships/image" Target="../media/image231.png"/><Relationship Id="rId33" Type="http://schemas.openxmlformats.org/officeDocument/2006/relationships/image" Target="../media/image320.png"/><Relationship Id="rId38" Type="http://schemas.openxmlformats.org/officeDocument/2006/relationships/image" Target="../media/image322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29" Type="http://schemas.openxmlformats.org/officeDocument/2006/relationships/image" Target="../media/image2200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281.png"/><Relationship Id="rId37" Type="http://schemas.openxmlformats.org/officeDocument/2006/relationships/image" Target="../media/image1600.png"/><Relationship Id="rId40" Type="http://schemas.openxmlformats.org/officeDocument/2006/relationships/image" Target="../media/image371.png"/><Relationship Id="rId15" Type="http://schemas.openxmlformats.org/officeDocument/2006/relationships/image" Target="../media/image80.png"/><Relationship Id="rId23" Type="http://schemas.openxmlformats.org/officeDocument/2006/relationships/image" Target="../media/image1900.png"/><Relationship Id="rId28" Type="http://schemas.openxmlformats.org/officeDocument/2006/relationships/image" Target="../media/image2010.png"/><Relationship Id="rId36" Type="http://schemas.openxmlformats.org/officeDocument/2006/relationships/image" Target="../media/image351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31" Type="http://schemas.openxmlformats.org/officeDocument/2006/relationships/image" Target="../media/image303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180.png"/><Relationship Id="rId8" Type="http://schemas.openxmlformats.org/officeDocument/2006/relationships/image" Target="../media/image1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4" Type="http://schemas.openxmlformats.org/officeDocument/2006/relationships/image" Target="../media/image382.png"/><Relationship Id="rId9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9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12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47.png"/><Relationship Id="rId5" Type="http://schemas.openxmlformats.org/officeDocument/2006/relationships/image" Target="../media/image381.png"/><Relationship Id="rId15" Type="http://schemas.openxmlformats.org/officeDocument/2006/relationships/image" Target="../media/image53.png"/><Relationship Id="rId10" Type="http://schemas.openxmlformats.org/officeDocument/2006/relationships/image" Target="../media/image43.png"/><Relationship Id="rId4" Type="http://schemas.openxmlformats.org/officeDocument/2006/relationships/image" Target="../media/image382.png"/><Relationship Id="rId9" Type="http://schemas.openxmlformats.org/officeDocument/2006/relationships/image" Target="../media/image45.png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230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03.png"/><Relationship Id="rId4" Type="http://schemas.openxmlformats.org/officeDocument/2006/relationships/image" Target="../media/image19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132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12" Type="http://schemas.openxmlformats.org/officeDocument/2006/relationships/image" Target="../media/image122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114.png"/><Relationship Id="rId5" Type="http://schemas.openxmlformats.org/officeDocument/2006/relationships/image" Target="../media/image381.png"/><Relationship Id="rId15" Type="http://schemas.openxmlformats.org/officeDocument/2006/relationships/image" Target="../media/image55.png"/><Relationship Id="rId10" Type="http://schemas.openxmlformats.org/officeDocument/2006/relationships/image" Target="../media/image102.png"/><Relationship Id="rId4" Type="http://schemas.openxmlformats.org/officeDocument/2006/relationships/image" Target="../media/image382.png"/><Relationship Id="rId9" Type="http://schemas.openxmlformats.org/officeDocument/2006/relationships/image" Target="../media/image93.png"/><Relationship Id="rId14" Type="http://schemas.openxmlformats.org/officeDocument/2006/relationships/image" Target="../media/image1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56.png"/><Relationship Id="rId7" Type="http://schemas.openxmlformats.org/officeDocument/2006/relationships/image" Target="../media/image1210.png"/><Relationship Id="rId1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910.png"/><Relationship Id="rId5" Type="http://schemas.openxmlformats.org/officeDocument/2006/relationships/image" Target="../media/image1010.png"/><Relationship Id="rId10" Type="http://schemas.openxmlformats.org/officeDocument/2006/relationships/image" Target="../media/image810.png"/><Relationship Id="rId9" Type="http://schemas.openxmlformats.org/officeDocument/2006/relationships/image" Target="../media/image70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12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0.png"/><Relationship Id="rId11" Type="http://schemas.openxmlformats.org/officeDocument/2006/relationships/image" Target="../media/image432.png"/><Relationship Id="rId5" Type="http://schemas.openxmlformats.org/officeDocument/2006/relationships/image" Target="../media/image550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7.png"/><Relationship Id="rId3" Type="http://schemas.openxmlformats.org/officeDocument/2006/relationships/image" Target="../media/image531.png"/><Relationship Id="rId7" Type="http://schemas.openxmlformats.org/officeDocument/2006/relationships/image" Target="../media/image570.png"/><Relationship Id="rId12" Type="http://schemas.openxmlformats.org/officeDocument/2006/relationships/image" Target="../media/image44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1.png"/><Relationship Id="rId11" Type="http://schemas.openxmlformats.org/officeDocument/2006/relationships/image" Target="../media/image4320.png"/><Relationship Id="rId5" Type="http://schemas.openxmlformats.org/officeDocument/2006/relationships/image" Target="../media/image551.png"/><Relationship Id="rId10" Type="http://schemas.openxmlformats.org/officeDocument/2006/relationships/image" Target="../media/image600.png"/><Relationship Id="rId4" Type="http://schemas.openxmlformats.org/officeDocument/2006/relationships/image" Target="../media/image5400.png"/><Relationship Id="rId9" Type="http://schemas.openxmlformats.org/officeDocument/2006/relationships/image" Target="../media/image590.png"/><Relationship Id="rId1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3.png"/><Relationship Id="rId5" Type="http://schemas.openxmlformats.org/officeDocument/2006/relationships/image" Target="../media/image400.png"/><Relationship Id="rId10" Type="http://schemas.openxmlformats.org/officeDocument/2006/relationships/image" Target="../media/image22.png"/><Relationship Id="rId4" Type="http://schemas.openxmlformats.org/officeDocument/2006/relationships/image" Target="../media/image300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image" Target="../media/image3000.png"/><Relationship Id="rId7" Type="http://schemas.openxmlformats.org/officeDocument/2006/relationships/image" Target="../media/image71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0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18" Type="http://schemas.openxmlformats.org/officeDocument/2006/relationships/image" Target="../media/image8.png"/><Relationship Id="rId3" Type="http://schemas.openxmlformats.org/officeDocument/2006/relationships/image" Target="../media/image90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17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6" Type="http://schemas.openxmlformats.org/officeDocument/2006/relationships/image" Target="../media/image120.png"/><Relationship Id="rId24" Type="http://schemas.openxmlformats.org/officeDocument/2006/relationships/image" Target="../media/image14.png"/><Relationship Id="rId5" Type="http://schemas.openxmlformats.org/officeDocument/2006/relationships/image" Target="../media/image110.png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9" Type="http://schemas.openxmlformats.org/officeDocument/2006/relationships/image" Target="../media/image141.png"/><Relationship Id="rId4" Type="http://schemas.openxmlformats.org/officeDocument/2006/relationships/image" Target="../media/image100.png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.png"/><Relationship Id="rId9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4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19+20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presence of </a:t>
            </a:r>
            <a:r>
              <a:rPr lang="en-US" sz="2000" b="1" dirty="0">
                <a:solidFill>
                  <a:srgbClr val="0070C0"/>
                </a:solidFill>
              </a:rPr>
              <a:t>negative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0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the </a:t>
            </a:r>
            <a:r>
              <a:rPr lang="en-US" sz="1200" b="1" dirty="0">
                <a:solidFill>
                  <a:schemeClr val="tx1"/>
                </a:solidFill>
              </a:rPr>
              <a:t>optimal </a:t>
            </a:r>
            <a:r>
              <a:rPr lang="en-US" sz="1200" b="1" dirty="0" err="1">
                <a:solidFill>
                  <a:schemeClr val="tx1"/>
                </a:solidFill>
              </a:rPr>
              <a:t>subpath</a:t>
            </a:r>
            <a:r>
              <a:rPr lang="en-US" sz="1200" b="1" dirty="0">
                <a:solidFill>
                  <a:schemeClr val="tx1"/>
                </a:solidFill>
              </a:rPr>
              <a:t> 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>
                <a:solidFill>
                  <a:schemeClr val="tx1"/>
                </a:solidFill>
              </a:rPr>
              <a:t>may</a:t>
            </a:r>
            <a:r>
              <a:rPr lang="en-US" sz="1200" dirty="0">
                <a:solidFill>
                  <a:schemeClr val="tx1"/>
                </a:solidFill>
              </a:rPr>
              <a:t> get violated when the edge weights are negative.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3412322" y="3048000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to do ?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edge weights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>
                <a:solidFill>
                  <a:schemeClr val="tx1"/>
                </a:solidFill>
              </a:rPr>
              <a:t>subpath</a:t>
            </a:r>
            <a:r>
              <a:rPr lang="en-US" sz="1400" dirty="0">
                <a:solidFill>
                  <a:schemeClr val="tx1"/>
                </a:solidFill>
              </a:rPr>
              <a:t> property.</a:t>
            </a: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up !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how ?</a:t>
            </a: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>
                <a:solidFill>
                  <a:schemeClr val="tx1"/>
                </a:solidFill>
              </a:rPr>
              <a:t>generic example </a:t>
            </a:r>
            <a:r>
              <a:rPr lang="en-US" sz="1200" dirty="0">
                <a:solidFill>
                  <a:schemeClr val="tx1"/>
                </a:solidFill>
              </a:rPr>
              <a:t>where the property fails.</a:t>
            </a:r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there be a shorter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𝑪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𝝉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𝜸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𝝉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latin typeface="Cambria Math"/>
                      </a:rPr>
                      <m:t>𝜶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𝜶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𝜷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𝜸</m:t>
                      </m:r>
                      <m:r>
                        <a:rPr lang="en-US" b="1" i="1" dirty="0"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loud Callout 29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30" name="Cloud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Because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shortest path</a:t>
                </a:r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blipFill rotWithShape="1">
                <a:blip r:embed="rId20"/>
                <a:stretch>
                  <a:fillRect t="-6452" r="-16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green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than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blipFill rotWithShape="1">
                <a:blip r:embed="rId21"/>
                <a:stretch>
                  <a:fillRect t="-8197" r="-13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4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25" grpId="0" uiExpand="1" animBg="1"/>
      <p:bldP spid="32" grpId="0" uiExpand="1" animBg="1"/>
      <p:bldP spid="22" grpId="0" uiExpand="1"/>
      <p:bldP spid="23" grpId="0" uiExpand="1"/>
      <p:bldP spid="26" grpId="0" uiExpand="1"/>
      <p:bldP spid="28" grpId="0" uiExpand="1"/>
      <p:bldP spid="29" grpId="0" uiExpand="1"/>
      <p:bldP spid="10" grpId="0" uiExpand="1"/>
      <p:bldP spid="10" grpId="1"/>
      <p:bldP spid="11" grpId="0"/>
      <p:bldP spid="30" grpId="0" animBg="1"/>
      <p:bldP spid="9" grpId="0" animBg="1"/>
      <p:bldP spid="9" grpId="1" animBg="1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there be a shorter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must be </a:t>
                </a:r>
                <a:r>
                  <a:rPr lang="en-US" sz="1800" b="1" dirty="0"/>
                  <a:t>NEGATIVE</a:t>
                </a:r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85409C06-ABB7-E317-3A18-7141D2C947CB}"/>
                  </a:ext>
                </a:extLst>
              </p:cNvPr>
              <p:cNvSpPr/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85409C06-ABB7-E317-3A18-7141D2C94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BF78-C37D-2F6E-E246-02DD4C9B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</a:t>
            </a:r>
            <a:r>
              <a:rPr lang="en-US" sz="3600" b="1" dirty="0">
                <a:solidFill>
                  <a:srgbClr val="006C31"/>
                </a:solidFill>
              </a:rPr>
              <a:t> 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Property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no </a:t>
                </a:r>
                <a:r>
                  <a:rPr lang="en-US" sz="2000" b="1" dirty="0"/>
                  <a:t>negative weight </a:t>
                </a:r>
                <a:r>
                  <a:rPr lang="en-US" sz="2000" dirty="0"/>
                  <a:t>cycle,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: any subset of paths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 </a:t>
                </a:r>
                <a:r>
                  <a:rPr lang="en-US" sz="2000" dirty="0">
                    <a:sym typeface="Wingdings" pitchFamily="2" charset="2"/>
                  </a:rPr>
                  <a:t>every </a:t>
                </a:r>
                <a:r>
                  <a:rPr lang="en-US" sz="2000" dirty="0" err="1">
                    <a:sym typeface="Wingdings" pitchFamily="2" charset="2"/>
                  </a:rPr>
                  <a:t>subpath</a:t>
                </a:r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also belongs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Optimal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Property hold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Yes.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41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77D7-4CF5-F880-1D93-576F5FD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069AC-990F-596A-0FC3-B3D7EC4827C2}"/>
              </a:ext>
            </a:extLst>
          </p:cNvPr>
          <p:cNvSpPr/>
          <p:nvPr/>
        </p:nvSpPr>
        <p:spPr>
          <a:xfrm>
            <a:off x="2819400" y="2362200"/>
            <a:ext cx="4191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7003F1-277E-99A3-B073-4EB30E39644B}"/>
              </a:ext>
            </a:extLst>
          </p:cNvPr>
          <p:cNvGrpSpPr/>
          <p:nvPr/>
        </p:nvGrpSpPr>
        <p:grpSpPr>
          <a:xfrm>
            <a:off x="1828800" y="3352800"/>
            <a:ext cx="4391581" cy="457200"/>
            <a:chOff x="2466419" y="2895600"/>
            <a:chExt cx="4391581" cy="4572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6F80DC-E478-DDDF-94E4-0F1CBF23EB7C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249F3C6-2DEE-9C31-7628-1FBE2CE74561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50A76-85BA-0009-82D0-40A5429C868A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438A582-D6BA-E3CF-FC6D-5704994F99D5}"/>
                </a:ext>
              </a:extLst>
            </p:cNvPr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35F59C8-6C96-176B-89B2-DBB98BD6F905}"/>
                      </a:ext>
                    </a:extLst>
                  </p:cNvPr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3E6407A-1988-185F-CFCA-C20BE91D137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F3860C8-CC72-DBC4-0B9C-2EE52990A09A}"/>
                </a:ext>
              </a:extLst>
            </p:cNvPr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9D346D5-3EEA-6921-D14B-A796252F9E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4DF1C6A-35EA-AE26-CCD6-8BE287023336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4DFCE0-4450-AE06-BAFC-F518F3CB1A94}"/>
                </a:ext>
              </a:extLst>
            </p:cNvPr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A349594-57E6-EDEC-80D3-343CA99DF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FA86B2C-AD8D-065D-5BC7-F2A7738684F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93213-1EF0-6789-3ECA-C63C932A1BD3}"/>
                </a:ext>
              </a:extLst>
            </p:cNvPr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1DFCE70-8AA4-A7BB-D789-9FCE4302312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3A29741-420A-44C0-4A69-F07B1A4A774F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3152FF0-195D-C377-7AB6-8093742F3576}"/>
                </a:ext>
              </a:extLst>
            </p:cNvPr>
            <p:cNvCxnSpPr>
              <a:stCxn id="71" idx="6"/>
              <a:endCxn id="68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FA3D9C9-97DA-2158-F57E-00730833E776}"/>
                </a:ext>
              </a:extLst>
            </p:cNvPr>
            <p:cNvCxnSpPr>
              <a:endCxn id="7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306958D-18BE-6099-8600-BAEC20F73EE7}"/>
                </a:ext>
              </a:extLst>
            </p:cNvPr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EE46461-47A0-35C7-2086-27F8379EF928}"/>
                </a:ext>
              </a:extLst>
            </p:cNvPr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BC33379-D8F4-D9AE-CED2-E78940E97D35}"/>
              </a:ext>
            </a:extLst>
          </p:cNvPr>
          <p:cNvSpPr/>
          <p:nvPr/>
        </p:nvSpPr>
        <p:spPr>
          <a:xfrm rot="5400000">
            <a:off x="3357048" y="2482333"/>
            <a:ext cx="392666" cy="25908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EABD9B0-17BD-F743-EA01-2C72CDE80F37}"/>
              </a:ext>
            </a:extLst>
          </p:cNvPr>
          <p:cNvSpPr/>
          <p:nvPr/>
        </p:nvSpPr>
        <p:spPr>
          <a:xfrm>
            <a:off x="2895600" y="4572000"/>
            <a:ext cx="4191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6C7730-5589-EBBE-5132-4E0E5567414D}"/>
              </a:ext>
            </a:extLst>
          </p:cNvPr>
          <p:cNvSpPr/>
          <p:nvPr/>
        </p:nvSpPr>
        <p:spPr>
          <a:xfrm>
            <a:off x="1688314" y="4933874"/>
            <a:ext cx="4648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66BB9D-5BA1-0F14-51AE-C0AA0A0CFAEA}"/>
              </a:ext>
            </a:extLst>
          </p:cNvPr>
          <p:cNvGrpSpPr/>
          <p:nvPr/>
        </p:nvGrpSpPr>
        <p:grpSpPr>
          <a:xfrm>
            <a:off x="2061241" y="2816423"/>
            <a:ext cx="3757567" cy="841177"/>
            <a:chOff x="1901623" y="4114800"/>
            <a:chExt cx="3757567" cy="841177"/>
          </a:xfrm>
        </p:grpSpPr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A4409560-6D3D-EB67-13C6-7D177CDD5305}"/>
                </a:ext>
              </a:extLst>
            </p:cNvPr>
            <p:cNvSpPr/>
            <p:nvPr/>
          </p:nvSpPr>
          <p:spPr>
            <a:xfrm>
              <a:off x="3505200" y="4114800"/>
              <a:ext cx="457200" cy="457200"/>
            </a:xfrm>
            <a:prstGeom prst="smileyFac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EDFE97-01B9-5BBB-48C7-FECAB3B92136}"/>
                </a:ext>
              </a:extLst>
            </p:cNvPr>
            <p:cNvSpPr txBox="1"/>
            <p:nvPr/>
          </p:nvSpPr>
          <p:spPr>
            <a:xfrm>
              <a:off x="1901623" y="4648200"/>
              <a:ext cx="3757567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 spirit of a researcher proved to be very right.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0868EC06-91ED-97DF-6AB4-CE93C5F3DC45}"/>
                  </a:ext>
                </a:extLst>
              </p:cNvPr>
              <p:cNvSpPr/>
              <p:nvPr/>
            </p:nvSpPr>
            <p:spPr>
              <a:xfrm>
                <a:off x="4772581" y="3691414"/>
                <a:ext cx="5006679" cy="945119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condition should we enforce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0868EC06-91ED-97DF-6AB4-CE93C5F3D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81" y="3691414"/>
                <a:ext cx="5006679" cy="945119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/>
              <p:nvPr/>
            </p:nvSpPr>
            <p:spPr>
              <a:xfrm>
                <a:off x="3350441" y="3924776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41" y="3924776"/>
                <a:ext cx="405880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DCB53A-19AE-1B6A-7432-581BA38E638D}"/>
                  </a:ext>
                </a:extLst>
              </p:cNvPr>
              <p:cNvSpPr txBox="1"/>
              <p:nvPr/>
            </p:nvSpPr>
            <p:spPr>
              <a:xfrm>
                <a:off x="543610" y="6407945"/>
                <a:ext cx="448424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Not necessary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might not belong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DCB53A-19AE-1B6A-7432-581BA38E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0" y="6407945"/>
                <a:ext cx="4484241" cy="369332"/>
              </a:xfrm>
              <a:prstGeom prst="rect">
                <a:avLst/>
              </a:prstGeom>
              <a:blipFill>
                <a:blip r:embed="rId14"/>
                <a:stretch>
                  <a:fillRect l="-949" t="-6349" r="-13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47">
            <a:extLst>
              <a:ext uri="{FF2B5EF4-FFF2-40B4-BE49-F238E27FC236}">
                <a16:creationId xmlns:a16="http://schemas.microsoft.com/office/drawing/2014/main" id="{2F18B27D-BA3C-60BC-541A-54D228935461}"/>
              </a:ext>
            </a:extLst>
          </p:cNvPr>
          <p:cNvSpPr/>
          <p:nvPr/>
        </p:nvSpPr>
        <p:spPr>
          <a:xfrm>
            <a:off x="787805" y="4872753"/>
            <a:ext cx="5552519" cy="49208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4" grpId="0" animBg="1"/>
      <p:bldP spid="76" grpId="0" animBg="1"/>
      <p:bldP spid="77" grpId="0" animBg="1"/>
      <p:bldP spid="10" grpId="0" animBg="1"/>
      <p:bldP spid="11" grpId="0"/>
      <p:bldP spid="12" grpId="0" animBg="1"/>
      <p:bldP spid="12" grpId="1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suggests that if we know the </a:t>
                </a:r>
                <a:r>
                  <a:rPr lang="en-US" sz="2000" u="sng" dirty="0"/>
                  <a:t>number of edges on the shortest paths</a:t>
                </a:r>
                <a:r>
                  <a:rPr lang="en-US" sz="2000" dirty="0"/>
                  <a:t> to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vertex, then we can compute the shortest path to each vertex.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519307" y="3755827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448044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938816" y="16764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676400"/>
                <a:ext cx="928459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019800" y="252424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24244"/>
                <a:ext cx="370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3810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024539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3810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47">
            <a:extLst>
              <a:ext uri="{FF2B5EF4-FFF2-40B4-BE49-F238E27FC236}">
                <a16:creationId xmlns:a16="http://schemas.microsoft.com/office/drawing/2014/main" id="{75AE6334-6EDE-CC40-49E4-4F41739C8998}"/>
              </a:ext>
            </a:extLst>
          </p:cNvPr>
          <p:cNvSpPr/>
          <p:nvPr/>
        </p:nvSpPr>
        <p:spPr>
          <a:xfrm>
            <a:off x="3714750" y="4495800"/>
            <a:ext cx="4133850" cy="4572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42BD18E-F3B7-49A2-E3DC-023130DABAE7}"/>
              </a:ext>
            </a:extLst>
          </p:cNvPr>
          <p:cNvSpPr/>
          <p:nvPr/>
        </p:nvSpPr>
        <p:spPr>
          <a:xfrm>
            <a:off x="361950" y="5972239"/>
            <a:ext cx="4133850" cy="632436"/>
          </a:xfrm>
          <a:prstGeom prst="borderCallout1">
            <a:avLst>
              <a:gd name="adj1" fmla="val 46735"/>
              <a:gd name="adj2" fmla="val 99167"/>
              <a:gd name="adj3" fmla="val -160348"/>
              <a:gd name="adj4" fmla="val 1328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get this information ? It is too much to ask for.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322BA-0C26-D00D-C7C7-6A099EBA9E65}"/>
              </a:ext>
            </a:extLst>
          </p:cNvPr>
          <p:cNvSpPr/>
          <p:nvPr/>
        </p:nvSpPr>
        <p:spPr>
          <a:xfrm>
            <a:off x="2151199" y="4495800"/>
            <a:ext cx="336810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67A83-E3C0-16AC-C4BA-E2CF8665563D}"/>
              </a:ext>
            </a:extLst>
          </p:cNvPr>
          <p:cNvSpPr/>
          <p:nvPr/>
        </p:nvSpPr>
        <p:spPr>
          <a:xfrm>
            <a:off x="5524782" y="4510119"/>
            <a:ext cx="336810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D1259-DAF7-3DAD-0DE6-04D2DB685FDD}"/>
              </a:ext>
            </a:extLst>
          </p:cNvPr>
          <p:cNvSpPr/>
          <p:nvPr/>
        </p:nvSpPr>
        <p:spPr>
          <a:xfrm>
            <a:off x="1832610" y="4983837"/>
            <a:ext cx="5376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8">
            <a:extLst>
              <a:ext uri="{FF2B5EF4-FFF2-40B4-BE49-F238E27FC236}">
                <a16:creationId xmlns:a16="http://schemas.microsoft.com/office/drawing/2014/main" id="{146D77F8-1C57-7D37-E085-B15BF928E896}"/>
              </a:ext>
            </a:extLst>
          </p:cNvPr>
          <p:cNvSpPr/>
          <p:nvPr/>
        </p:nvSpPr>
        <p:spPr>
          <a:xfrm>
            <a:off x="3048000" y="4883945"/>
            <a:ext cx="5867400" cy="1219200"/>
          </a:xfrm>
          <a:prstGeom prst="cloudCallout">
            <a:avLst>
              <a:gd name="adj1" fmla="val -23171"/>
              <a:gd name="adj2" fmla="val 765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the difficulty in exploiting this observation to design </a:t>
            </a:r>
            <a:r>
              <a:rPr lang="en-US" b="1" dirty="0">
                <a:solidFill>
                  <a:schemeClr val="tx1"/>
                </a:solidFill>
              </a:rPr>
              <a:t>recursive formulation</a:t>
            </a:r>
            <a:r>
              <a:rPr lang="en-US" dirty="0">
                <a:solidFill>
                  <a:schemeClr val="tx1"/>
                </a:solidFill>
              </a:rPr>
              <a:t> of the solution ?</a:t>
            </a:r>
          </a:p>
        </p:txBody>
      </p:sp>
    </p:spTree>
    <p:extLst>
      <p:ext uri="{BB962C8B-B14F-4D97-AF65-F5344CB8AC3E}">
        <p14:creationId xmlns:p14="http://schemas.microsoft.com/office/powerpoint/2010/main" val="204633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  <p:bldP spid="7" grpId="0" animBg="1"/>
      <p:bldP spid="9" grpId="0" animBg="1"/>
      <p:bldP spid="10" grpId="0" animBg="1"/>
      <p:bldP spid="14" grpId="0" animBg="1"/>
      <p:bldP spid="15" grpId="0" animBg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3A93-9F35-58FC-F93E-6EA53EEE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85AA-D836-EFF8-B4ED-0EB3E91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might like to take a </a:t>
            </a:r>
            <a:r>
              <a:rPr lang="en-US" sz="2000" b="1" dirty="0"/>
              <a:t>break</a:t>
            </a:r>
            <a:r>
              <a:rPr lang="en-US" sz="2000" dirty="0"/>
              <a:t> to </a:t>
            </a:r>
            <a:r>
              <a:rPr lang="en-US" sz="2000" b="1" dirty="0"/>
              <a:t>internalize</a:t>
            </a:r>
            <a:r>
              <a:rPr lang="en-US" sz="2000" dirty="0"/>
              <a:t> our journey till now.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Make some attempts to design recursive formulation </a:t>
            </a:r>
          </a:p>
          <a:p>
            <a:pPr marL="0" indent="0">
              <a:buNone/>
            </a:pPr>
            <a:r>
              <a:rPr lang="en-US" sz="2000" dirty="0"/>
              <a:t>using </a:t>
            </a:r>
            <a:r>
              <a:rPr lang="en-US" sz="2000" b="1" dirty="0"/>
              <a:t>optimal </a:t>
            </a:r>
            <a:r>
              <a:rPr lang="en-US" sz="2000" b="1" dirty="0" err="1"/>
              <a:t>subpath</a:t>
            </a:r>
            <a:r>
              <a:rPr lang="en-US" sz="2000" b="1" dirty="0"/>
              <a:t> property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 through the next few slides </a:t>
            </a:r>
            <a:r>
              <a:rPr lang="en-US" sz="2000" b="1" u="sng" dirty="0"/>
              <a:t>very </a:t>
            </a:r>
            <a:r>
              <a:rPr lang="en-US" sz="2000" b="1" u="sng" dirty="0" err="1"/>
              <a:t>very</a:t>
            </a:r>
            <a:r>
              <a:rPr lang="en-US" sz="2000" b="1" u="sng" dirty="0"/>
              <a:t> slowly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3FB9-83B6-FECF-B316-B71D8122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among exponential number of paths?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5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the 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86963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2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loud Callout 45"/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Can you spot them ?</a:t>
                </a:r>
              </a:p>
            </p:txBody>
          </p:sp>
        </mc:Choice>
        <mc:Fallback xmlns=""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636155" y="52578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232" y="5257800"/>
                <a:ext cx="130676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-76200" y="3540383"/>
                <a:ext cx="4947444" cy="157894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set of all paths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consisting of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Edges.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Optimal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b="1" dirty="0">
                    <a:solidFill>
                      <a:schemeClr val="tx1"/>
                    </a:solidFill>
                  </a:rPr>
                  <a:t> Property </a:t>
                </a:r>
                <a:r>
                  <a:rPr lang="en-US" dirty="0">
                    <a:solidFill>
                      <a:schemeClr val="tx1"/>
                    </a:solidFill>
                  </a:rPr>
                  <a:t>holds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(Slide 13).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So, among all paths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belong to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this is the shortest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540383"/>
                <a:ext cx="4947444" cy="1578942"/>
              </a:xfrm>
              <a:prstGeom prst="roundRect">
                <a:avLst/>
              </a:prstGeom>
              <a:blipFill>
                <a:blip r:embed="rId21"/>
                <a:stretch>
                  <a:fillRect b="-1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  <a:stCxn id="2" idx="2"/>
          </p:cNvCxnSpPr>
          <p:nvPr/>
        </p:nvCxnSpPr>
        <p:spPr>
          <a:xfrm>
            <a:off x="2397522" y="5119325"/>
            <a:ext cx="1746516" cy="5217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Callout 45">
            <a:extLst>
              <a:ext uri="{FF2B5EF4-FFF2-40B4-BE49-F238E27FC236}">
                <a16:creationId xmlns:a16="http://schemas.microsoft.com/office/drawing/2014/main" id="{103AF82F-CFC2-034F-19AF-21EA6BAB2F05}"/>
              </a:ext>
            </a:extLst>
          </p:cNvPr>
          <p:cNvSpPr/>
          <p:nvPr/>
        </p:nvSpPr>
        <p:spPr>
          <a:xfrm>
            <a:off x="5363810" y="4573726"/>
            <a:ext cx="3597980" cy="836283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edges does it have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DCB740-5EEF-3714-8144-02442129111C}"/>
                  </a:ext>
                </a:extLst>
              </p:cNvPr>
              <p:cNvSpPr txBox="1"/>
              <p:nvPr/>
            </p:nvSpPr>
            <p:spPr>
              <a:xfrm>
                <a:off x="8255501" y="5298705"/>
                <a:ext cx="7360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DCB740-5EEF-3714-8144-02442129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501" y="5298705"/>
                <a:ext cx="73609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882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83" grpId="0"/>
      <p:bldP spid="14" grpId="0" animBg="1"/>
      <p:bldP spid="15" grpId="0" animBg="1"/>
      <p:bldP spid="2" grpId="0" animBg="1"/>
      <p:bldP spid="2" grpId="1" build="allAtOnce" animBg="1"/>
      <p:bldP spid="20" grpId="0" animBg="1"/>
      <p:bldP spid="20" grpId="1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loud Callout 64"/>
              <p:cNvSpPr/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any in-neighbor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blipFill>
                <a:blip r:embed="rId14"/>
                <a:stretch>
                  <a:fillRect t="-7463" r="-33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23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85" grpId="0" animBg="1"/>
      <p:bldP spid="2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/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Reason</a:t>
                </a:r>
                <a:r>
                  <a:rPr lang="en-US" dirty="0"/>
                  <a:t>: A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 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edges </a:t>
                </a:r>
              </a:p>
              <a:p>
                <a:r>
                  <a:rPr lang="en-US" dirty="0"/>
                  <a:t>concatenated with edge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is a potential candidate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blipFill>
                <a:blip r:embed="rId25"/>
                <a:stretch>
                  <a:fillRect l="-1211" t="-2513" r="-346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6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loud Callout 61">
            <a:extLst>
              <a:ext uri="{FF2B5EF4-FFF2-40B4-BE49-F238E27FC236}">
                <a16:creationId xmlns:a16="http://schemas.microsoft.com/office/drawing/2014/main" id="{87ECFB53-C0B6-DA44-A32C-A7DCE3FC273D}"/>
              </a:ext>
            </a:extLst>
          </p:cNvPr>
          <p:cNvSpPr/>
          <p:nvPr/>
        </p:nvSpPr>
        <p:spPr>
          <a:xfrm>
            <a:off x="38100" y="2300524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can we take care of Case 2  now ?</a:t>
            </a:r>
          </a:p>
        </p:txBody>
      </p:sp>
    </p:spTree>
    <p:extLst>
      <p:ext uri="{BB962C8B-B14F-4D97-AF65-F5344CB8AC3E}">
        <p14:creationId xmlns:p14="http://schemas.microsoft.com/office/powerpoint/2010/main" val="5591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4" grpId="0" animBg="1"/>
      <p:bldP spid="8" grpId="0" animBg="1"/>
      <p:bldP spid="8" grpId="1" animBg="1"/>
      <p:bldP spid="62" grpId="0" animBg="1"/>
      <p:bldP spid="6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000" r="-744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path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blipFill>
                <a:blip r:embed="rId7"/>
                <a:stretch>
                  <a:fillRect l="-1636" t="-10000" r="-9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blipFill>
                <a:blip r:embed="rId8"/>
                <a:stretch>
                  <a:fillRect l="-2368" t="-10000" r="-18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5" grpId="0" animBg="1"/>
      <p:bldP spid="43" grpId="0" uiExpand="1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BellMAN</a:t>
            </a:r>
            <a:r>
              <a:rPr lang="en-US" sz="3600" dirty="0">
                <a:solidFill>
                  <a:srgbClr val="0070C0"/>
                </a:solidFill>
              </a:rPr>
              <a:t>-Ford Algorithm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shortest paths in a graph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4634942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27872" y="6105565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it as </a:t>
            </a:r>
            <a:r>
              <a:rPr lang="en-US" sz="2400" b="1" dirty="0">
                <a:solidFill>
                  <a:srgbClr val="006C3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0623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Lecture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solves the problem in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crucial is the non-negative weights for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257800"/>
              </a:xfrm>
              <a:blipFill>
                <a:blip r:embed="rId2"/>
                <a:stretch>
                  <a:fillRect l="-702" t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DFB8A-8809-3FC1-D672-7A68F126A5A7}"/>
              </a:ext>
            </a:extLst>
          </p:cNvPr>
          <p:cNvSpPr/>
          <p:nvPr/>
        </p:nvSpPr>
        <p:spPr>
          <a:xfrm>
            <a:off x="5791200" y="1235075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FD590-28F9-15BB-4626-1854DA9DED22}"/>
              </a:ext>
            </a:extLst>
          </p:cNvPr>
          <p:cNvSpPr/>
          <p:nvPr/>
        </p:nvSpPr>
        <p:spPr>
          <a:xfrm>
            <a:off x="4114800" y="1143794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8646D-1AD1-7CA1-8C75-196060E2B2AA}"/>
              </a:ext>
            </a:extLst>
          </p:cNvPr>
          <p:cNvSpPr/>
          <p:nvPr/>
        </p:nvSpPr>
        <p:spPr>
          <a:xfrm>
            <a:off x="1600200" y="2743200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22036-D30C-3CA0-97FF-2DE4DCF8641A}"/>
              </a:ext>
            </a:extLst>
          </p:cNvPr>
          <p:cNvSpPr/>
          <p:nvPr/>
        </p:nvSpPr>
        <p:spPr>
          <a:xfrm>
            <a:off x="1447800" y="3124200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778E92-2F2B-C7BC-913C-445851910535}"/>
              </a:ext>
            </a:extLst>
          </p:cNvPr>
          <p:cNvSpPr/>
          <p:nvPr/>
        </p:nvSpPr>
        <p:spPr>
          <a:xfrm>
            <a:off x="5791200" y="5959475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ADCBB-3399-F547-5622-99DFD47FC4F2}"/>
              </a:ext>
            </a:extLst>
          </p:cNvPr>
          <p:cNvSpPr/>
          <p:nvPr/>
        </p:nvSpPr>
        <p:spPr>
          <a:xfrm>
            <a:off x="3048000" y="6015387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96630-BE64-02B8-6E09-E4226D792CE8}"/>
              </a:ext>
            </a:extLst>
          </p:cNvPr>
          <p:cNvSpPr/>
          <p:nvPr/>
        </p:nvSpPr>
        <p:spPr>
          <a:xfrm>
            <a:off x="1563030" y="5918899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Getting insight into the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An example in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274332"/>
            <a:chOff x="5791200" y="2057400"/>
            <a:chExt cx="457200" cy="2274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19219" y="4572000"/>
            <a:ext cx="2486581" cy="381000"/>
            <a:chOff x="5819219" y="4572000"/>
            <a:chExt cx="248658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72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cxnSpLocks/>
            <a:endCxn id="196" idx="0"/>
          </p:cNvCxnSpPr>
          <p:nvPr/>
        </p:nvCxnSpPr>
        <p:spPr>
          <a:xfrm flipH="1">
            <a:off x="1752600" y="1905000"/>
            <a:ext cx="202860" cy="76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4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cxnSpLocks/>
            <a:endCxn id="82" idx="0"/>
          </p:cNvCxnSpPr>
          <p:nvPr/>
        </p:nvCxnSpPr>
        <p:spPr>
          <a:xfrm flipH="1">
            <a:off x="1764155" y="1938125"/>
            <a:ext cx="173856" cy="461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A220E9-4866-06E5-63E4-540A2A54CCC1}"/>
              </a:ext>
            </a:extLst>
          </p:cNvPr>
          <p:cNvGrpSpPr/>
          <p:nvPr/>
        </p:nvGrpSpPr>
        <p:grpSpPr>
          <a:xfrm>
            <a:off x="1447800" y="1806482"/>
            <a:ext cx="2252311" cy="1165318"/>
            <a:chOff x="1447800" y="1806482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447800" y="1806482"/>
              <a:ext cx="2252311" cy="1165318"/>
            </a:xfrm>
            <a:prstGeom prst="arc">
              <a:avLst>
                <a:gd name="adj1" fmla="val 12393914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>
              <a:cxnSpLocks/>
            </p:cNvCxnSpPr>
            <p:nvPr/>
          </p:nvCxnSpPr>
          <p:spPr>
            <a:xfrm flipH="1">
              <a:off x="1690519" y="1879705"/>
              <a:ext cx="394843" cy="13199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8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DB4F8-7BA8-FC73-0C69-60CF3701593D}"/>
                  </a:ext>
                </a:extLst>
              </p:cNvPr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DB4F8-7BA8-FC73-0C69-60CF37015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C7E12-44F2-D5B4-C066-EEE515071F6B}"/>
                  </a:ext>
                </a:extLst>
              </p:cNvPr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C7E12-44F2-D5B4-C066-EEE51507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EB2C9-B940-1584-AF29-8BC6B7D12771}"/>
                  </a:ext>
                </a:extLst>
              </p:cNvPr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EB2C9-B940-1584-AF29-8BC6B7D1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509083-E446-8CB4-3232-BD33D016EACB}"/>
                  </a:ext>
                </a:extLst>
              </p:cNvPr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509083-E446-8CB4-3232-BD33D016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38EDEF4-787C-13E5-D124-492D99AF68B9}"/>
              </a:ext>
            </a:extLst>
          </p:cNvPr>
          <p:cNvGrpSpPr/>
          <p:nvPr/>
        </p:nvGrpSpPr>
        <p:grpSpPr>
          <a:xfrm>
            <a:off x="1447800" y="1806482"/>
            <a:ext cx="2252311" cy="1165318"/>
            <a:chOff x="1447800" y="1806482"/>
            <a:chExt cx="2252311" cy="116531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4E5FA208-954C-1640-4C65-27CEDA9DD637}"/>
                </a:ext>
              </a:extLst>
            </p:cNvPr>
            <p:cNvSpPr/>
            <p:nvPr/>
          </p:nvSpPr>
          <p:spPr>
            <a:xfrm>
              <a:off x="1447800" y="1806482"/>
              <a:ext cx="2252311" cy="1165318"/>
            </a:xfrm>
            <a:prstGeom prst="arc">
              <a:avLst>
                <a:gd name="adj1" fmla="val 12393914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07358C-617E-5088-D378-DA7AFC3A4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0519" y="1879705"/>
              <a:ext cx="394843" cy="13199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8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  <p:bldP spid="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no negative cycle,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using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can we reduce the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Computation of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requires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only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latin typeface="Cambria Math"/>
                      </a:rPr>
                      <m:t>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So keeping only two arrays of size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suffice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then we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blipFill>
                <a:blip r:embed="rId3"/>
                <a:stretch>
                  <a:fillRect l="-139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D48BA1-16C1-F80D-5CA6-88280D3591B6}"/>
              </a:ext>
            </a:extLst>
          </p:cNvPr>
          <p:cNvSpPr/>
          <p:nvPr/>
        </p:nvSpPr>
        <p:spPr>
          <a:xfrm>
            <a:off x="419100" y="2314545"/>
            <a:ext cx="30480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650A-383C-BFB1-579F-61BBF6B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D022-85FA-5AC1-FAED-5AA63CC7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Try to realize the current status: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have an algorithm that works if there is no negative weight cycle.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algorithm is of </a:t>
            </a:r>
            <a:r>
              <a:rPr lang="en-US" sz="2000" u="sng" dirty="0"/>
              <a:t>no use unless </a:t>
            </a:r>
            <a:r>
              <a:rPr lang="en-US" sz="2000" dirty="0"/>
              <a:t>we have an efficient algorithm to determine whether there is any negative weight cycle.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to design such an algorithm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Interestingly, a </a:t>
            </a:r>
            <a:r>
              <a:rPr lang="en-US" sz="2000" u="sng" dirty="0"/>
              <a:t>better insight </a:t>
            </a:r>
            <a:r>
              <a:rPr lang="en-US" sz="2000" dirty="0"/>
              <a:t>into the Bellman Ford algorithm will do this job a well </a:t>
            </a:r>
            <a:r>
              <a:rPr lang="en-US" sz="2000" dirty="0">
                <a:sym typeface="Wingdings" panose="05000000000000000000" pitchFamily="2" charset="2"/>
              </a:rPr>
              <a:t>.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 shall discuss a few such key observations now.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FFAC9-43C3-941E-B116-6173FBDE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7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Key Observations </a:t>
            </a:r>
            <a:r>
              <a:rPr lang="en-US" sz="3600" dirty="0"/>
              <a:t>on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Bellman-Ford 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56D1705-1643-B15C-20C9-15250460315D}"/>
              </a:ext>
            </a:extLst>
          </p:cNvPr>
          <p:cNvSpPr/>
          <p:nvPr/>
        </p:nvSpPr>
        <p:spPr>
          <a:xfrm>
            <a:off x="547809" y="5383026"/>
            <a:ext cx="5942068" cy="12686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23581-E4A0-3002-CBC5-A0B77511B0A0}"/>
              </a:ext>
            </a:extLst>
          </p:cNvPr>
          <p:cNvSpPr/>
          <p:nvPr/>
        </p:nvSpPr>
        <p:spPr>
          <a:xfrm>
            <a:off x="294090" y="1241469"/>
            <a:ext cx="4440861" cy="2899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8F9CFC-C318-D5E8-FC92-6AA76AD88473}"/>
              </a:ext>
            </a:extLst>
          </p:cNvPr>
          <p:cNvSpPr/>
          <p:nvPr/>
        </p:nvSpPr>
        <p:spPr>
          <a:xfrm>
            <a:off x="535443" y="3805858"/>
            <a:ext cx="448908" cy="746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B2160B-1D05-B082-6278-58ADA0EC1B08}"/>
              </a:ext>
            </a:extLst>
          </p:cNvPr>
          <p:cNvSpPr/>
          <p:nvPr/>
        </p:nvSpPr>
        <p:spPr>
          <a:xfrm rot="5400000">
            <a:off x="5802124" y="330489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8FB160-CFB6-1D70-CD6B-813F965E5E09}"/>
              </a:ext>
            </a:extLst>
          </p:cNvPr>
          <p:cNvSpPr/>
          <p:nvPr/>
        </p:nvSpPr>
        <p:spPr>
          <a:xfrm rot="5400000">
            <a:off x="5646656" y="329407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7">
                <a:extLst>
                  <a:ext uri="{FF2B5EF4-FFF2-40B4-BE49-F238E27FC236}">
                    <a16:creationId xmlns:a16="http://schemas.microsoft.com/office/drawing/2014/main" id="{BB438C98-9BD7-FF82-AB53-4D02DDA8E04D}"/>
                  </a:ext>
                </a:extLst>
              </p:cNvPr>
              <p:cNvSpPr/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6" name="Cloud Callout 7">
                <a:extLst>
                  <a:ext uri="{FF2B5EF4-FFF2-40B4-BE49-F238E27FC236}">
                    <a16:creationId xmlns:a16="http://schemas.microsoft.com/office/drawing/2014/main" id="{BB438C98-9BD7-FF82-AB53-4D02DDA8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0AB4D7B-C9B2-052E-828B-7D5A2D8DDAAD}"/>
              </a:ext>
            </a:extLst>
          </p:cNvPr>
          <p:cNvSpPr txBox="1"/>
          <p:nvPr/>
        </p:nvSpPr>
        <p:spPr>
          <a:xfrm>
            <a:off x="6895434" y="2056533"/>
            <a:ext cx="2487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28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63" grpId="0" animBg="1"/>
      <p:bldP spid="64" grpId="0" animBg="1"/>
      <p:bldP spid="65" grpId="0" animBg="1"/>
      <p:bldP spid="66" grpId="0" animBg="1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E9747-458E-4F76-112C-2CF6214C1BCC}"/>
              </a:ext>
            </a:extLst>
          </p:cNvPr>
          <p:cNvSpPr/>
          <p:nvPr/>
        </p:nvSpPr>
        <p:spPr>
          <a:xfrm>
            <a:off x="547809" y="5383026"/>
            <a:ext cx="5942068" cy="12686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802124" y="330489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A8688-CFFD-BD21-FE16-DFC9FA808D26}"/>
              </a:ext>
            </a:extLst>
          </p:cNvPr>
          <p:cNvSpPr/>
          <p:nvPr/>
        </p:nvSpPr>
        <p:spPr>
          <a:xfrm rot="5400000">
            <a:off x="5646656" y="329407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A9F7B-5EFC-CD2B-4D93-5167F9B84585}"/>
              </a:ext>
            </a:extLst>
          </p:cNvPr>
          <p:cNvSpPr/>
          <p:nvPr/>
        </p:nvSpPr>
        <p:spPr>
          <a:xfrm rot="5400000">
            <a:off x="5953712" y="330489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E6520-4DB1-968C-6479-7B8D1C0BCCCA}"/>
              </a:ext>
            </a:extLst>
          </p:cNvPr>
          <p:cNvSpPr/>
          <p:nvPr/>
        </p:nvSpPr>
        <p:spPr>
          <a:xfrm rot="5400000">
            <a:off x="6823826" y="2578968"/>
            <a:ext cx="2590800" cy="159234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63">
                <a:extLst>
                  <a:ext uri="{FF2B5EF4-FFF2-40B4-BE49-F238E27FC236}">
                    <a16:creationId xmlns:a16="http://schemas.microsoft.com/office/drawing/2014/main" id="{20ED5DC5-463E-251C-FAF4-7A51F7BBC633}"/>
                  </a:ext>
                </a:extLst>
              </p:cNvPr>
              <p:cNvSpPr/>
              <p:nvPr/>
            </p:nvSpPr>
            <p:spPr>
              <a:xfrm>
                <a:off x="1185057" y="43034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4" name="Down Ribbon 63">
                <a:extLst>
                  <a:ext uri="{FF2B5EF4-FFF2-40B4-BE49-F238E27FC236}">
                    <a16:creationId xmlns:a16="http://schemas.microsoft.com/office/drawing/2014/main" id="{20ED5DC5-463E-251C-FAF4-7A51F7BBC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57" y="43034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874C759-A1AF-82DC-F0B9-D12428768503}"/>
              </a:ext>
            </a:extLst>
          </p:cNvPr>
          <p:cNvSpPr/>
          <p:nvPr/>
        </p:nvSpPr>
        <p:spPr>
          <a:xfrm>
            <a:off x="294090" y="1241469"/>
            <a:ext cx="4440861" cy="2899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loud Callout 7">
                <a:extLst>
                  <a:ext uri="{FF2B5EF4-FFF2-40B4-BE49-F238E27FC236}">
                    <a16:creationId xmlns:a16="http://schemas.microsoft.com/office/drawing/2014/main" id="{64C25605-7C68-141D-5E9F-1AD8A9AF2E73}"/>
                  </a:ext>
                </a:extLst>
              </p:cNvPr>
              <p:cNvSpPr/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7" name="Cloud Callout 7">
                <a:extLst>
                  <a:ext uri="{FF2B5EF4-FFF2-40B4-BE49-F238E27FC236}">
                    <a16:creationId xmlns:a16="http://schemas.microsoft.com/office/drawing/2014/main" id="{64C25605-7C68-141D-5E9F-1AD8A9AF2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3D1133-AA0B-A2B9-098C-2FC85E53EE1E}"/>
                  </a:ext>
                </a:extLst>
              </p:cNvPr>
              <p:cNvSpPr/>
              <p:nvPr/>
            </p:nvSpPr>
            <p:spPr>
              <a:xfrm>
                <a:off x="1021842" y="5762243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3D1133-AA0B-A2B9-098C-2FC85E53E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42" y="5762243"/>
                <a:ext cx="6705601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9AB22-8F76-E024-873C-09EA4BDB5EFA}"/>
                  </a:ext>
                </a:extLst>
              </p:cNvPr>
              <p:cNvSpPr txBox="1"/>
              <p:nvPr/>
            </p:nvSpPr>
            <p:spPr>
              <a:xfrm>
                <a:off x="3518843" y="5741614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9AB22-8F76-E024-873C-09EA4BDB5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43" y="5741614"/>
                <a:ext cx="3289170" cy="509627"/>
              </a:xfrm>
              <a:prstGeom prst="rect">
                <a:avLst/>
              </a:prstGeom>
              <a:blipFill>
                <a:blip r:embed="rId12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C44F3B89-401C-8393-D685-5B180CAC4B83}"/>
              </a:ext>
            </a:extLst>
          </p:cNvPr>
          <p:cNvSpPr/>
          <p:nvPr/>
        </p:nvSpPr>
        <p:spPr>
          <a:xfrm>
            <a:off x="535443" y="3805858"/>
            <a:ext cx="448908" cy="746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6A4E084A-AC41-F653-7B34-CDD259A79729}"/>
              </a:ext>
            </a:extLst>
          </p:cNvPr>
          <p:cNvSpPr/>
          <p:nvPr/>
        </p:nvSpPr>
        <p:spPr>
          <a:xfrm>
            <a:off x="3365611" y="5283755"/>
            <a:ext cx="444389" cy="5489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7302F8-8D2D-F7E9-C2BB-BB21D624C437}"/>
              </a:ext>
            </a:extLst>
          </p:cNvPr>
          <p:cNvSpPr/>
          <p:nvPr/>
        </p:nvSpPr>
        <p:spPr>
          <a:xfrm>
            <a:off x="1109738" y="4092132"/>
            <a:ext cx="4769506" cy="14624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4392C2-CE69-AF18-3CFD-34BF996C39A7}"/>
                  </a:ext>
                </a:extLst>
              </p:cNvPr>
              <p:cNvSpPr/>
              <p:nvPr/>
            </p:nvSpPr>
            <p:spPr>
              <a:xfrm>
                <a:off x="685800" y="4734053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,                                                           )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4392C2-CE69-AF18-3CFD-34BF996C3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34053"/>
                <a:ext cx="6705601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DABEC1-24BA-B8C6-BB02-DA729BF5D9E1}"/>
                  </a:ext>
                </a:extLst>
              </p:cNvPr>
              <p:cNvSpPr txBox="1"/>
              <p:nvPr/>
            </p:nvSpPr>
            <p:spPr>
              <a:xfrm>
                <a:off x="3515012" y="4724400"/>
                <a:ext cx="2813078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DABEC1-24BA-B8C6-BB02-DA729BF5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012" y="4724400"/>
                <a:ext cx="2813078" cy="509627"/>
              </a:xfrm>
              <a:prstGeom prst="rect">
                <a:avLst/>
              </a:prstGeom>
              <a:blipFill>
                <a:blip r:embed="rId14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DA1709-0A15-D121-8B14-C1134A10560A}"/>
                  </a:ext>
                </a:extLst>
              </p:cNvPr>
              <p:cNvSpPr txBox="1"/>
              <p:nvPr/>
            </p:nvSpPr>
            <p:spPr>
              <a:xfrm>
                <a:off x="2510422" y="4739593"/>
                <a:ext cx="86914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DA1709-0A15-D121-8B14-C1134A105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22" y="4739593"/>
                <a:ext cx="869149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B4EB9E43-BA98-0F61-C754-4C7F9805D6FD}"/>
              </a:ext>
            </a:extLst>
          </p:cNvPr>
          <p:cNvGrpSpPr/>
          <p:nvPr/>
        </p:nvGrpSpPr>
        <p:grpSpPr>
          <a:xfrm>
            <a:off x="2684233" y="5063502"/>
            <a:ext cx="338554" cy="765218"/>
            <a:chOff x="76886" y="914400"/>
            <a:chExt cx="349888" cy="8382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29A4C8-7E14-BFB0-07D2-7D0F92DD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978A47-2937-6221-8ACF-53B94D539032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24ED701-0A05-809B-2AE3-508D8910CB57}"/>
              </a:ext>
            </a:extLst>
          </p:cNvPr>
          <p:cNvGrpSpPr/>
          <p:nvPr/>
        </p:nvGrpSpPr>
        <p:grpSpPr>
          <a:xfrm>
            <a:off x="4716963" y="5076443"/>
            <a:ext cx="338554" cy="765218"/>
            <a:chOff x="76886" y="914400"/>
            <a:chExt cx="349888" cy="8382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E48793-7185-F2D2-1D6F-88D877EE0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141FE7-F3D7-BDDC-9130-8C178E94E07B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BFF7725-89E4-D6FB-08FD-87398D659BC0}"/>
              </a:ext>
            </a:extLst>
          </p:cNvPr>
          <p:cNvGrpSpPr/>
          <p:nvPr/>
        </p:nvGrpSpPr>
        <p:grpSpPr>
          <a:xfrm rot="19982276">
            <a:off x="5805009" y="5041871"/>
            <a:ext cx="338554" cy="765218"/>
            <a:chOff x="76886" y="914400"/>
            <a:chExt cx="349888" cy="8382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C8F755-92F7-89CF-07E2-8D0782C21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E285CC-6E8F-642E-33E9-393F54251D20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3692F75-CCB4-31B2-B5E9-35543DD89B09}"/>
              </a:ext>
            </a:extLst>
          </p:cNvPr>
          <p:cNvSpPr txBox="1"/>
          <p:nvPr/>
        </p:nvSpPr>
        <p:spPr>
          <a:xfrm>
            <a:off x="6895434" y="2056533"/>
            <a:ext cx="2487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  <a:endParaRPr lang="en-IN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29AFA8-12F4-123F-E8B5-1E73E176C29C}"/>
              </a:ext>
            </a:extLst>
          </p:cNvPr>
          <p:cNvSpPr txBox="1"/>
          <p:nvPr/>
        </p:nvSpPr>
        <p:spPr>
          <a:xfrm>
            <a:off x="7059367" y="2069830"/>
            <a:ext cx="2487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  <a:endParaRPr lang="en-IN" sz="10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9A6DB15-229C-39D3-889D-EB26A0C1B60B}"/>
              </a:ext>
            </a:extLst>
          </p:cNvPr>
          <p:cNvGrpSpPr/>
          <p:nvPr/>
        </p:nvGrpSpPr>
        <p:grpSpPr>
          <a:xfrm>
            <a:off x="1167398" y="5063502"/>
            <a:ext cx="338554" cy="765218"/>
            <a:chOff x="76886" y="914400"/>
            <a:chExt cx="349888" cy="8382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C346A9-40DC-D468-715B-5E23C46E2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0F7112-9413-1304-4786-12387157FE39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46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5" grpId="0"/>
      <p:bldP spid="67" grpId="0" animBg="1"/>
      <p:bldP spid="69" grpId="0" animBg="1"/>
      <p:bldP spid="69" grpId="1" animBg="1"/>
      <p:bldP spid="70" grpId="0" animBg="1"/>
      <p:bldP spid="71" grpId="0"/>
      <p:bldP spid="72" grpId="0" animBg="1"/>
      <p:bldP spid="73" grpId="0" animBg="1"/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Revisiting </a:t>
            </a:r>
            <a:r>
              <a:rPr lang="en-US" sz="3200" b="1" dirty="0"/>
              <a:t>Lecture 11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We took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u="sng" dirty="0"/>
                  <a:t> approaches</a:t>
                </a:r>
                <a:r>
                  <a:rPr lang="en-US" sz="2000" dirty="0"/>
                  <a:t> for solving the shortest paths problem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1</a:t>
                </a:r>
                <a:r>
                  <a:rPr lang="en-US" sz="2000" dirty="0"/>
                  <a:t>:  </a:t>
                </a:r>
              </a:p>
              <a:p>
                <a:pPr lvl="1"/>
                <a:r>
                  <a:rPr lang="en-US" sz="1600" dirty="0"/>
                  <a:t>Made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1600" dirty="0">
                    <a:solidFill>
                      <a:srgbClr val="006C31"/>
                    </a:solidFill>
                  </a:rPr>
                  <a:t> </a:t>
                </a:r>
                <a:r>
                  <a:rPr lang="en-US" sz="1600" dirty="0"/>
                  <a:t>about  a vertex in the neighborhood  of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Followed the </a:t>
                </a:r>
                <a:r>
                  <a:rPr lang="en-US" sz="1600" b="1" dirty="0"/>
                  <a:t>generic greedy approach</a:t>
                </a:r>
                <a:r>
                  <a:rPr lang="en-US" sz="1600" dirty="0"/>
                  <a:t>. 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2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1600" dirty="0"/>
                  <a:t>Explored</a:t>
                </a:r>
                <a:r>
                  <a:rPr lang="en-US" sz="1600" b="1" dirty="0"/>
                  <a:t> the structure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Derived some crucial </a:t>
                </a:r>
                <a:r>
                  <a:rPr lang="en-US" sz="1600" b="1" dirty="0"/>
                  <a:t>properties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Used these properties to design </a:t>
                </a:r>
                <a:r>
                  <a:rPr lang="en-US" sz="1600" b="1" dirty="0" err="1"/>
                  <a:t>Dijkstra’s</a:t>
                </a:r>
                <a:r>
                  <a:rPr lang="en-US" sz="1600" b="1" dirty="0"/>
                  <a:t> algorithm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>
                <a:blip r:embed="rId2"/>
                <a:stretch>
                  <a:fillRect l="-660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786" y="5679764"/>
            <a:ext cx="88738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us explore how crucial was the role of “</a:t>
            </a:r>
            <a:r>
              <a:rPr lang="en-US" b="1" dirty="0"/>
              <a:t>non-negative edge weights</a:t>
            </a:r>
            <a:r>
              <a:rPr lang="en-US" dirty="0"/>
              <a:t>” in these approaches.</a:t>
            </a:r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27432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negative cycle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0" y="32445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3581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6C31"/>
                </a:solidFill>
              </a:rPr>
              <a:t>Optimal </a:t>
            </a:r>
            <a:r>
              <a:rPr lang="en-US" sz="1600" b="1" dirty="0" err="1">
                <a:solidFill>
                  <a:srgbClr val="006C31"/>
                </a:solidFill>
              </a:rPr>
              <a:t>Subpath</a:t>
            </a:r>
            <a:r>
              <a:rPr lang="en-US" sz="1600" b="1" dirty="0">
                <a:solidFill>
                  <a:srgbClr val="006C3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property holds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10000" y="4082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905000" y="44196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19600"/>
                <a:ext cx="4724400" cy="685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1054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1" y="4766846"/>
                <a:ext cx="4267200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with 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edges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4766846"/>
                <a:ext cx="4267200" cy="338554"/>
              </a:xfrm>
              <a:prstGeom prst="rect">
                <a:avLst/>
              </a:prstGeom>
              <a:blipFill>
                <a:blip r:embed="rId4"/>
                <a:stretch>
                  <a:fillRect l="-893" t="-7143" r="-208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828800" y="5486400"/>
                <a:ext cx="47244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486400"/>
                <a:ext cx="4724400" cy="914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70217" y="58336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17" y="5833646"/>
                <a:ext cx="2936766" cy="338554"/>
              </a:xfrm>
              <a:prstGeom prst="rect">
                <a:avLst/>
              </a:prstGeom>
              <a:blipFill>
                <a:blip r:embed="rId6"/>
                <a:stretch>
                  <a:fillRect l="-1293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590800" y="14478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13716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33547" y="6062246"/>
                <a:ext cx="1034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1600" b="1" dirty="0">
                          <a:latin typeface="Cambria Math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47" y="6062246"/>
                <a:ext cx="1034065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46" grpId="0" animBg="1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912D5-9F40-4F9D-B9AB-130A992C7641}"/>
                  </a:ext>
                </a:extLst>
              </p:cNvPr>
              <p:cNvSpPr txBox="1"/>
              <p:nvPr/>
            </p:nvSpPr>
            <p:spPr>
              <a:xfrm>
                <a:off x="5791200" y="2583296"/>
                <a:ext cx="386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912D5-9F40-4F9D-B9AB-130A992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83296"/>
                <a:ext cx="38664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41F0D1-AFAB-D7BB-99E4-335F1C4768B3}"/>
                  </a:ext>
                </a:extLst>
              </p:cNvPr>
              <p:cNvSpPr txBox="1"/>
              <p:nvPr/>
            </p:nvSpPr>
            <p:spPr>
              <a:xfrm>
                <a:off x="5699841" y="2591369"/>
                <a:ext cx="913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41F0D1-AFAB-D7BB-99E4-335F1C47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41" y="2591369"/>
                <a:ext cx="91376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B3682-D89E-F6B8-3D0F-4D33CF808833}"/>
                  </a:ext>
                </a:extLst>
              </p:cNvPr>
              <p:cNvSpPr txBox="1"/>
              <p:nvPr/>
            </p:nvSpPr>
            <p:spPr>
              <a:xfrm>
                <a:off x="6325233" y="2590800"/>
                <a:ext cx="913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B3682-D89E-F6B8-3D0F-4D33CF808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33" y="2590800"/>
                <a:ext cx="91376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542331-5068-1A13-BD4C-227FE61C6949}"/>
                  </a:ext>
                </a:extLst>
              </p:cNvPr>
              <p:cNvSpPr txBox="1"/>
              <p:nvPr/>
            </p:nvSpPr>
            <p:spPr>
              <a:xfrm>
                <a:off x="6477000" y="2590800"/>
                <a:ext cx="913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542331-5068-1A13-BD4C-227FE61C6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590800"/>
                <a:ext cx="91376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6774-CE6D-8C2A-BBF1-83F34508F232}"/>
                  </a:ext>
                </a:extLst>
              </p:cNvPr>
              <p:cNvSpPr txBox="1"/>
              <p:nvPr/>
            </p:nvSpPr>
            <p:spPr>
              <a:xfrm>
                <a:off x="6764076" y="45836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6774-CE6D-8C2A-BBF1-83F34508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76" y="4583668"/>
                <a:ext cx="327334" cy="369332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7BD479-4B68-F6E6-8F37-5853E6D2B8D6}"/>
                  </a:ext>
                </a:extLst>
              </p:cNvPr>
              <p:cNvSpPr txBox="1"/>
              <p:nvPr/>
            </p:nvSpPr>
            <p:spPr>
              <a:xfrm>
                <a:off x="5590199" y="2588331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7BD479-4B68-F6E6-8F37-5853E6D2B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99" y="2588331"/>
                <a:ext cx="3754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7">
                <a:extLst>
                  <a:ext uri="{FF2B5EF4-FFF2-40B4-BE49-F238E27FC236}">
                    <a16:creationId xmlns:a16="http://schemas.microsoft.com/office/drawing/2014/main" id="{48E7CDCF-35BA-9876-E56E-E9A3D165CDC9}"/>
                  </a:ext>
                </a:extLst>
              </p:cNvPr>
              <p:cNvSpPr/>
              <p:nvPr/>
            </p:nvSpPr>
            <p:spPr>
              <a:xfrm>
                <a:off x="3972953" y="1051678"/>
                <a:ext cx="5850303" cy="834373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is reachable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what is the smallest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finite</a:t>
                </a:r>
                <a:r>
                  <a:rPr lang="en-US" sz="1600" dirty="0">
                    <a:solidFill>
                      <a:schemeClr val="tx1"/>
                    </a:solidFill>
                  </a:rPr>
                  <a:t> value ?</a:t>
                </a:r>
              </a:p>
            </p:txBody>
          </p:sp>
        </mc:Choice>
        <mc:Fallback xmlns="">
          <p:sp>
            <p:nvSpPr>
              <p:cNvPr id="9" name="Cloud Callout 7">
                <a:extLst>
                  <a:ext uri="{FF2B5EF4-FFF2-40B4-BE49-F238E27FC236}">
                    <a16:creationId xmlns:a16="http://schemas.microsoft.com/office/drawing/2014/main" id="{48E7CDCF-35BA-9876-E56E-E9A3D165C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53" y="1051678"/>
                <a:ext cx="5850303" cy="834373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7" grpId="0"/>
      <p:bldP spid="63" grpId="0"/>
      <p:bldP spid="65" grpId="0"/>
      <p:bldP spid="67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1792AB-33EE-51D1-85A9-4B5A7C469995}"/>
              </a:ext>
            </a:extLst>
          </p:cNvPr>
          <p:cNvSpPr/>
          <p:nvPr/>
        </p:nvSpPr>
        <p:spPr>
          <a:xfrm>
            <a:off x="2969012" y="2590800"/>
            <a:ext cx="2667000" cy="2514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execution of </a:t>
            </a:r>
            <a:r>
              <a:rPr lang="en-US" sz="3200" b="1" dirty="0">
                <a:solidFill>
                  <a:srgbClr val="7030A0"/>
                </a:solidFill>
              </a:rPr>
              <a:t>Bellman Ford </a:t>
            </a:r>
            <a:r>
              <a:rPr lang="en-US" sz="3200" b="1" dirty="0"/>
              <a:t>algorithm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A642793-ABA1-7D89-558E-2BAE39A598D0}"/>
              </a:ext>
            </a:extLst>
          </p:cNvPr>
          <p:cNvSpPr/>
          <p:nvPr/>
        </p:nvSpPr>
        <p:spPr>
          <a:xfrm>
            <a:off x="3350012" y="2963079"/>
            <a:ext cx="1905000" cy="1752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7F42F941-EE24-D75E-000B-B17FCF7693FD}"/>
              </a:ext>
            </a:extLst>
          </p:cNvPr>
          <p:cNvSpPr/>
          <p:nvPr/>
        </p:nvSpPr>
        <p:spPr>
          <a:xfrm>
            <a:off x="4067838" y="3610868"/>
            <a:ext cx="427962" cy="4351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25851-97D3-0320-591F-CD9D132AC4AB}"/>
              </a:ext>
            </a:extLst>
          </p:cNvPr>
          <p:cNvSpPr txBox="1"/>
          <p:nvPr/>
        </p:nvSpPr>
        <p:spPr>
          <a:xfrm>
            <a:off x="3564200" y="835357"/>
            <a:ext cx="16561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Like a wave …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BF6080-937D-C988-3461-94DF41106BD1}"/>
                  </a:ext>
                </a:extLst>
              </p:cNvPr>
              <p:cNvSpPr txBox="1"/>
              <p:nvPr/>
            </p:nvSpPr>
            <p:spPr>
              <a:xfrm>
                <a:off x="1622769" y="6141303"/>
                <a:ext cx="5542671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reaches a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the first time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 </a:t>
                </a:r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least number of edges on any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BF6080-937D-C988-3461-94DF4110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69" y="6141303"/>
                <a:ext cx="5542671" cy="646331"/>
              </a:xfrm>
              <a:prstGeom prst="rect">
                <a:avLst/>
              </a:prstGeom>
              <a:blipFill>
                <a:blip r:embed="rId13"/>
                <a:stretch>
                  <a:fillRect l="-880" t="-4717" r="-11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6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13" grpId="0" animBg="1"/>
      <p:bldP spid="12" grpId="0" animBg="1"/>
      <p:bldP spid="17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>
                    <a:solidFill>
                      <a:srgbClr val="7030A0"/>
                    </a:solidFill>
                  </a:rPr>
                </a:br>
                <a:r>
                  <a:rPr lang="en-US" sz="3600" dirty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D2568FB-9F31-EF3E-520F-6FB2AAA5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E0EFFC-494F-1BBB-501E-5B2114DB511A}"/>
                  </a:ext>
                </a:extLst>
              </p:cNvPr>
              <p:cNvSpPr txBox="1"/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E0EFFC-494F-1BBB-501E-5B2114DB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blipFill>
                <a:blip r:embed="rId1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CF885A-8595-5012-E3EE-D5B90F10F4C6}"/>
                  </a:ext>
                </a:extLst>
              </p:cNvPr>
              <p:cNvSpPr txBox="1"/>
              <p:nvPr/>
            </p:nvSpPr>
            <p:spPr>
              <a:xfrm>
                <a:off x="4384456" y="3119735"/>
                <a:ext cx="49183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Once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been </a:t>
                </a:r>
                <a:r>
                  <a:rPr lang="en-US" sz="1800" b="1" i="1" dirty="0"/>
                  <a:t>reached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will happen to labels of its vertices in future?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CF885A-8595-5012-E3EE-D5B90F10F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56" y="3119735"/>
                <a:ext cx="4918334" cy="923330"/>
              </a:xfrm>
              <a:prstGeom prst="rect">
                <a:avLst/>
              </a:prstGeom>
              <a:blipFill>
                <a:blip r:embed="rId13"/>
                <a:stretch>
                  <a:fillRect l="-991" t="-3974" r="-496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3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BE53E32-D27A-BB7D-41D8-DC2A2E0CC415}"/>
              </a:ext>
            </a:extLst>
          </p:cNvPr>
          <p:cNvSpPr/>
          <p:nvPr/>
        </p:nvSpPr>
        <p:spPr>
          <a:xfrm>
            <a:off x="1650537" y="4343400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342B43-9CC1-7914-1F3B-C1A5A1C3F73B}"/>
              </a:ext>
            </a:extLst>
          </p:cNvPr>
          <p:cNvSpPr/>
          <p:nvPr/>
        </p:nvSpPr>
        <p:spPr>
          <a:xfrm>
            <a:off x="1663621" y="2516672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EE4E27-679D-C581-290D-8B33DB08EE33}"/>
              </a:ext>
            </a:extLst>
          </p:cNvPr>
          <p:cNvSpPr/>
          <p:nvPr/>
        </p:nvSpPr>
        <p:spPr>
          <a:xfrm>
            <a:off x="2743200" y="5024874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299ECC-36AE-1367-4DBD-F995E23D19D9}"/>
              </a:ext>
            </a:extLst>
          </p:cNvPr>
          <p:cNvSpPr/>
          <p:nvPr/>
        </p:nvSpPr>
        <p:spPr>
          <a:xfrm>
            <a:off x="3649818" y="4365506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EF9EED-D781-5679-812A-41BD4A959CD2}"/>
              </a:ext>
            </a:extLst>
          </p:cNvPr>
          <p:cNvSpPr/>
          <p:nvPr/>
        </p:nvSpPr>
        <p:spPr>
          <a:xfrm>
            <a:off x="3657598" y="3482297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6A105-C440-5738-58D9-007EE393251F}"/>
              </a:ext>
            </a:extLst>
          </p:cNvPr>
          <p:cNvSpPr/>
          <p:nvPr/>
        </p:nvSpPr>
        <p:spPr>
          <a:xfrm>
            <a:off x="3667902" y="2514014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1CDF76-3D80-6071-B4F4-A3B46B33B20D}"/>
              </a:ext>
            </a:extLst>
          </p:cNvPr>
          <p:cNvSpPr/>
          <p:nvPr/>
        </p:nvSpPr>
        <p:spPr>
          <a:xfrm>
            <a:off x="2757583" y="1914095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Answer: </a:t>
                </a:r>
                <a:r>
                  <a:rPr lang="en-US" sz="1600" dirty="0"/>
                  <a:t> Label of at least one vertex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will change in each subsequent  iteration.</a:t>
                </a:r>
                <a:endParaRPr lang="en-US" sz="1600" b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Proof: Consider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for any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It follows from the algorithm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If  no label changes during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in cycle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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A contradiction !!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  <a:blipFill>
                <a:blip r:embed="rId2"/>
                <a:stretch>
                  <a:fillRect l="-649" b="-12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876800" y="5715000"/>
            <a:ext cx="3733799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072" t="-8333" r="-67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B10D6F-5215-29D1-350A-ED24ED4C3718}"/>
                  </a:ext>
                </a:extLst>
              </p:cNvPr>
              <p:cNvSpPr txBox="1"/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B10D6F-5215-29D1-350A-ED24ED4C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blipFill>
                <a:blip r:embed="rId13"/>
                <a:stretch>
                  <a:fillRect t="-8197" r="-8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FD6454-1057-A6DF-5AC9-BBDAA8F0E277}"/>
                  </a:ext>
                </a:extLst>
              </p:cNvPr>
              <p:cNvSpPr txBox="1"/>
              <p:nvPr/>
            </p:nvSpPr>
            <p:spPr>
              <a:xfrm>
                <a:off x="1981200" y="337443"/>
                <a:ext cx="49183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Once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been </a:t>
                </a:r>
                <a:r>
                  <a:rPr lang="en-US" sz="1800" b="1" i="1" dirty="0"/>
                  <a:t>reached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will happen to labels of its vertices in future?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FD6454-1057-A6DF-5AC9-BBDAA8F0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7443"/>
                <a:ext cx="4918334" cy="923330"/>
              </a:xfrm>
              <a:prstGeom prst="rect">
                <a:avLst/>
              </a:prstGeom>
              <a:blipFill>
                <a:blip r:embed="rId14"/>
                <a:stretch>
                  <a:fillRect l="-991" t="-3289" r="-372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4F4DDCB-7229-2ADE-952E-685A9AC99C93}"/>
              </a:ext>
            </a:extLst>
          </p:cNvPr>
          <p:cNvSpPr/>
          <p:nvPr/>
        </p:nvSpPr>
        <p:spPr>
          <a:xfrm>
            <a:off x="5335121" y="3102683"/>
            <a:ext cx="2436157" cy="4098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5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5" grpId="0" uiExpand="1" build="p"/>
      <p:bldP spid="2" grpId="0" animBg="1"/>
      <p:bldP spid="3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cycle 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Bellman-Ford algorithm.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Run </a:t>
                </a:r>
                <a:r>
                  <a:rPr lang="en-US" sz="2000" b="1" u="sng" dirty="0"/>
                  <a:t>one more </a:t>
                </a:r>
                <a:r>
                  <a:rPr lang="en-US" sz="2000" dirty="0"/>
                  <a:t>iteration of the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loop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“there is </a:t>
                </a:r>
                <a:r>
                  <a:rPr lang="en-US" sz="2000" u="sng" dirty="0"/>
                  <a:t>a negative cycle</a:t>
                </a:r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the distance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shortest paths 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Shortest paths </a:t>
            </a:r>
            <a:r>
              <a:rPr lang="en-US" sz="3200" b="1" dirty="0"/>
              <a:t>in presence of </a:t>
            </a:r>
            <a:r>
              <a:rPr lang="en-US" sz="3200" b="1" dirty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is </a:t>
                </a:r>
                <a:r>
                  <a:rPr lang="en-US" sz="2000" b="1" dirty="0"/>
                  <a:t>no</a:t>
                </a:r>
                <a:r>
                  <a:rPr lang="en-US" sz="2000" dirty="0"/>
                  <a:t> polynomial time algorithm till date to compute shortest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u="sng" dirty="0"/>
                  <a:t>A firm belief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no such algorithm </a:t>
                </a:r>
                <a:r>
                  <a:rPr lang="en-US" sz="2000" b="1" dirty="0"/>
                  <a:t>can ever be </a:t>
                </a:r>
                <a:r>
                  <a:rPr lang="en-US" sz="2000" dirty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97FD2F6B-B663-0E00-99E1-13FF0DFEA959}"/>
              </a:ext>
            </a:extLst>
          </p:cNvPr>
          <p:cNvSpPr/>
          <p:nvPr/>
        </p:nvSpPr>
        <p:spPr>
          <a:xfrm>
            <a:off x="3657600" y="35052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positive edge weights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distance/shortest-path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Solutions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any vertex in this picture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2 1"/>
              <p:cNvSpPr/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Line Callout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blipFill rotWithShape="1">
                <a:blip r:embed="rId14"/>
                <a:stretch>
                  <a:fillRect t="-1266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5741" y="3276600"/>
            <a:ext cx="228600" cy="283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/>
      <p:bldP spid="2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weights 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Bellman-Ford’s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eft Arrow 1"/>
              <p:cNvSpPr/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How to improve it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Left Arrow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All-pairs shortest paths in 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dirty="0"/>
                  <a:t>) time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 b="-1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graphs 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weights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7A8FC-27BB-272D-4FE9-AD8A1CFC291B}"/>
              </a:ext>
            </a:extLst>
          </p:cNvPr>
          <p:cNvSpPr txBox="1"/>
          <p:nvPr/>
        </p:nvSpPr>
        <p:spPr>
          <a:xfrm>
            <a:off x="3657600" y="5300147"/>
            <a:ext cx="16376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Next lecture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1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Down Ribbon 1">
            <a:extLst>
              <a:ext uri="{FF2B5EF4-FFF2-40B4-BE49-F238E27FC236}">
                <a16:creationId xmlns:a16="http://schemas.microsoft.com/office/drawing/2014/main" id="{471B0B23-93B6-1840-A939-3EF0DBDFA12B}"/>
              </a:ext>
            </a:extLst>
          </p:cNvPr>
          <p:cNvSpPr/>
          <p:nvPr/>
        </p:nvSpPr>
        <p:spPr>
          <a:xfrm>
            <a:off x="2775857" y="5262405"/>
            <a:ext cx="3668486" cy="983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 1 </a:t>
            </a:r>
            <a:r>
              <a:rPr lang="en-US" b="1" dirty="0">
                <a:solidFill>
                  <a:srgbClr val="C00000"/>
                </a:solidFill>
              </a:rPr>
              <a:t>fails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CA1E9D67-8D25-1706-3E4A-3CCB8D799ABC}"/>
              </a:ext>
            </a:extLst>
          </p:cNvPr>
          <p:cNvSpPr/>
          <p:nvPr/>
        </p:nvSpPr>
        <p:spPr>
          <a:xfrm rot="2676912">
            <a:off x="4058466" y="148044"/>
            <a:ext cx="914400" cy="914400"/>
          </a:xfrm>
          <a:prstGeom prst="plus">
            <a:avLst>
              <a:gd name="adj" fmla="val 4303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  <p:bldP spid="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is not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replace it by a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will give us a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 which is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contradicts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41"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34" name="Group 33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endCxn id="50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0" idx="6"/>
              <a:endCxn id="48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4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52" name="Arc 51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76962" y="2590799"/>
            <a:ext cx="1800038" cy="1143001"/>
            <a:chOff x="6234808" y="3428998"/>
            <a:chExt cx="1613792" cy="1143000"/>
          </a:xfrm>
        </p:grpSpPr>
        <p:sp>
          <p:nvSpPr>
            <p:cNvPr id="55" name="Arc 54"/>
            <p:cNvSpPr/>
            <p:nvPr/>
          </p:nvSpPr>
          <p:spPr>
            <a:xfrm rot="10800000">
              <a:off x="6234808" y="3428998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/>
          <p:cNvSpPr/>
          <p:nvPr/>
        </p:nvSpPr>
        <p:spPr>
          <a:xfrm rot="5400000">
            <a:off x="4065957" y="1976962"/>
            <a:ext cx="273203" cy="256768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2941" y="2247817"/>
            <a:ext cx="685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used 2 </a:t>
            </a:r>
            <a:r>
              <a:rPr lang="en-US" b="1" dirty="0"/>
              <a:t>properties </a:t>
            </a:r>
            <a:r>
              <a:rPr lang="en-US" dirty="0"/>
              <a:t>of a shortest path to design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7292215" y="3886200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03172" y="4016513"/>
            <a:ext cx="154082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proof is incomplete.</a:t>
            </a:r>
          </a:p>
          <a:p>
            <a:r>
              <a:rPr lang="en-US" sz="1600" dirty="0"/>
              <a:t>Can you spot that 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loud Callout 70"/>
              <p:cNvSpPr/>
              <p:nvPr/>
            </p:nvSpPr>
            <p:spPr>
              <a:xfrm>
                <a:off x="917694" y="5171234"/>
                <a:ext cx="4267200" cy="98306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if there is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shorter</a:t>
                </a:r>
                <a:r>
                  <a:rPr lang="en-US" sz="1600" dirty="0">
                    <a:solidFill>
                      <a:schemeClr val="tx1"/>
                    </a:solidFill>
                  </a:rPr>
                  <a:t> path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1" name="Cloud Callout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4" y="5171234"/>
                <a:ext cx="4267200" cy="983064"/>
              </a:xfrm>
              <a:prstGeom prst="cloudCallou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2313" y="5745089"/>
                <a:ext cx="4267201" cy="73866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Exploiting the fact that edge weights are non-negative, </a:t>
                </a:r>
              </a:p>
              <a:p>
                <a:pPr algn="ctr"/>
                <a:r>
                  <a:rPr lang="en-US" sz="1400" dirty="0"/>
                  <a:t>argue that the green path from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is shorter than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Contradiction 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313" y="5745089"/>
                <a:ext cx="4267201" cy="738664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/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𝑸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D2FE2-939F-356E-BC2C-9CCBDBA10787}"/>
                  </a:ext>
                </a:extLst>
              </p:cNvPr>
              <p:cNvSpPr txBox="1"/>
              <p:nvPr/>
            </p:nvSpPr>
            <p:spPr>
              <a:xfrm>
                <a:off x="7554899" y="2450068"/>
                <a:ext cx="1360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D2FE2-939F-356E-BC2C-9CCBDBA1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99" y="2450068"/>
                <a:ext cx="1360501" cy="369332"/>
              </a:xfrm>
              <a:prstGeom prst="rect">
                <a:avLst/>
              </a:prstGeom>
              <a:blipFill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47F9C-5F71-2A8B-899C-127BA3E1750B}"/>
              </a:ext>
            </a:extLst>
          </p:cNvPr>
          <p:cNvGrpSpPr/>
          <p:nvPr/>
        </p:nvGrpSpPr>
        <p:grpSpPr>
          <a:xfrm>
            <a:off x="2743199" y="2153045"/>
            <a:ext cx="3663245" cy="742555"/>
            <a:chOff x="2743199" y="2153045"/>
            <a:chExt cx="3663245" cy="742555"/>
          </a:xfrm>
        </p:grpSpPr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0C244840-FE6D-11AB-F4B1-971E74C89238}"/>
                </a:ext>
              </a:extLst>
            </p:cNvPr>
            <p:cNvSpPr/>
            <p:nvPr/>
          </p:nvSpPr>
          <p:spPr>
            <a:xfrm>
              <a:off x="2743199" y="2153045"/>
              <a:ext cx="2841185" cy="705729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9E72F4-4AF7-70C7-ACE3-53AD6C32B876}"/>
                </a:ext>
              </a:extLst>
            </p:cNvPr>
            <p:cNvCxnSpPr/>
            <p:nvPr/>
          </p:nvCxnSpPr>
          <p:spPr>
            <a:xfrm>
              <a:off x="5638800" y="2895600"/>
              <a:ext cx="7676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/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Length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blipFill>
                <a:blip r:embed="rId18"/>
                <a:stretch>
                  <a:fillRect t="-8197" r="-36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D438898A-5647-2236-EE14-317CC28B64B0}"/>
              </a:ext>
            </a:extLst>
          </p:cNvPr>
          <p:cNvSpPr/>
          <p:nvPr/>
        </p:nvSpPr>
        <p:spPr>
          <a:xfrm>
            <a:off x="1752600" y="1144240"/>
            <a:ext cx="6177346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F5F010-12B2-924E-B22E-D5F19F0C5C6A}"/>
              </a:ext>
            </a:extLst>
          </p:cNvPr>
          <p:cNvSpPr/>
          <p:nvPr/>
        </p:nvSpPr>
        <p:spPr>
          <a:xfrm>
            <a:off x="4066165" y="4507468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7E5629-0E1B-84A2-642D-24A1B98A7952}"/>
              </a:ext>
            </a:extLst>
          </p:cNvPr>
          <p:cNvSpPr/>
          <p:nvPr/>
        </p:nvSpPr>
        <p:spPr>
          <a:xfrm>
            <a:off x="3352800" y="4876800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/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FD713D97-B5C8-DDDC-69E6-92341FF3E187}"/>
              </a:ext>
            </a:extLst>
          </p:cNvPr>
          <p:cNvSpPr txBox="1"/>
          <p:nvPr/>
        </p:nvSpPr>
        <p:spPr>
          <a:xfrm>
            <a:off x="1224322" y="6273225"/>
            <a:ext cx="359118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argument of the proof won’t work.</a:t>
            </a:r>
          </a:p>
          <a:p>
            <a:pPr algn="ctr"/>
            <a:r>
              <a:rPr lang="en-US" sz="1600" dirty="0"/>
              <a:t>What to do ? </a:t>
            </a:r>
            <a:r>
              <a:rPr lang="en-US" sz="1600" dirty="0">
                <a:sym typeface="Wingdings" panose="05000000000000000000" pitchFamily="2" charset="2"/>
              </a:rPr>
              <a:t>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6F5631-F121-5E83-84A1-611D0521D2C6}"/>
                  </a:ext>
                </a:extLst>
              </p:cNvPr>
              <p:cNvSpPr txBox="1"/>
              <p:nvPr/>
            </p:nvSpPr>
            <p:spPr>
              <a:xfrm>
                <a:off x="953197" y="6011615"/>
                <a:ext cx="4245522" cy="584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We need to show that any path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cannot be  </a:t>
                </a:r>
                <a:r>
                  <a:rPr lang="en-US" sz="1600" u="sng" dirty="0"/>
                  <a:t>shorter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6F5631-F121-5E83-84A1-611D0521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97" y="6011615"/>
                <a:ext cx="4245522" cy="584775"/>
              </a:xfrm>
              <a:prstGeom prst="rect">
                <a:avLst/>
              </a:prstGeom>
              <a:blipFill>
                <a:blip r:embed="rId20"/>
                <a:stretch>
                  <a:fillRect l="-143"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8AAA01-29CF-4593-5277-CB310ABB3792}"/>
                  </a:ext>
                </a:extLst>
              </p:cNvPr>
              <p:cNvSpPr txBox="1"/>
              <p:nvPr/>
            </p:nvSpPr>
            <p:spPr>
              <a:xfrm>
                <a:off x="5900330" y="2173069"/>
                <a:ext cx="27520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 is nonnegative, </a:t>
                </a:r>
              </a:p>
              <a:p>
                <a:r>
                  <a:rPr lang="en-US" dirty="0"/>
                  <a:t>So observe that </a:t>
                </a:r>
                <a:endParaRPr lang="en-IN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8AAA01-29CF-4593-5277-CB310ABB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30" y="2173069"/>
                <a:ext cx="2752035" cy="646331"/>
              </a:xfrm>
              <a:prstGeom prst="rect">
                <a:avLst/>
              </a:prstGeom>
              <a:blipFill>
                <a:blip r:embed="rId21"/>
                <a:stretch>
                  <a:fillRect l="-1996" t="-4673" r="-887" b="-13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/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7A8876-C619-15D2-977F-F8E5C934D558}"/>
                  </a:ext>
                </a:extLst>
              </p:cNvPr>
              <p:cNvSpPr txBox="1"/>
              <p:nvPr/>
            </p:nvSpPr>
            <p:spPr>
              <a:xfrm>
                <a:off x="158811" y="5750005"/>
                <a:ext cx="3275833" cy="584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Let us consider any path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7A8876-C619-15D2-977F-F8E5C93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1" y="5750005"/>
                <a:ext cx="3275833" cy="584775"/>
              </a:xfrm>
              <a:prstGeom prst="rect">
                <a:avLst/>
              </a:prstGeom>
              <a:blipFill>
                <a:blip r:embed="rId23"/>
                <a:stretch>
                  <a:fillRect l="-371"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1BE75D-E29F-5176-84D8-F7D987754678}"/>
                  </a:ext>
                </a:extLst>
              </p:cNvPr>
              <p:cNvSpPr txBox="1"/>
              <p:nvPr/>
            </p:nvSpPr>
            <p:spPr>
              <a:xfrm>
                <a:off x="217333" y="1746332"/>
                <a:ext cx="3110852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Suppose this path is </a:t>
                </a:r>
                <a:r>
                  <a:rPr lang="en-US" sz="1600" u="sng" dirty="0"/>
                  <a:t>shorter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1BE75D-E29F-5176-84D8-F7D987754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" y="1746332"/>
                <a:ext cx="3110852" cy="338554"/>
              </a:xfrm>
              <a:prstGeom prst="rect">
                <a:avLst/>
              </a:prstGeom>
              <a:blipFill>
                <a:blip r:embed="rId24"/>
                <a:stretch>
                  <a:fillRect l="-586"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47">
            <a:extLst>
              <a:ext uri="{FF2B5EF4-FFF2-40B4-BE49-F238E27FC236}">
                <a16:creationId xmlns:a16="http://schemas.microsoft.com/office/drawing/2014/main" id="{BED79B2D-D254-B70E-C775-2DBA50718F3E}"/>
              </a:ext>
            </a:extLst>
          </p:cNvPr>
          <p:cNvSpPr/>
          <p:nvPr/>
        </p:nvSpPr>
        <p:spPr>
          <a:xfrm>
            <a:off x="7557669" y="239789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67" grpId="0"/>
      <p:bldP spid="67" grpId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71" grpId="0" animBg="1"/>
      <p:bldP spid="71" grpId="1" animBg="1"/>
      <p:bldP spid="31" grpId="0" animBg="1"/>
      <p:bldP spid="25" grpId="0"/>
      <p:bldP spid="30" grpId="0" animBg="1"/>
      <p:bldP spid="30" grpId="1" animBg="1"/>
      <p:bldP spid="79" grpId="0" animBg="1"/>
      <p:bldP spid="80" grpId="0" animBg="1"/>
      <p:bldP spid="81" grpId="0" animBg="1"/>
      <p:bldP spid="82" grpId="0" animBg="1"/>
      <p:bldP spid="83" grpId="0"/>
      <p:bldP spid="83" grpId="1"/>
      <p:bldP spid="84" grpId="0" animBg="1"/>
      <p:bldP spid="84" grpId="1" animBg="1"/>
      <p:bldP spid="85" grpId="0" animBg="1"/>
      <p:bldP spid="85" grpId="1" build="allAtOnce" animBg="1"/>
      <p:bldP spid="86" grpId="0"/>
      <p:bldP spid="86" grpId="1" build="allAtOnce"/>
      <p:bldP spid="32" grpId="0"/>
      <p:bldP spid="58" grpId="0" animBg="1"/>
      <p:bldP spid="58" grpId="1" build="allAtOnce" animBg="1"/>
      <p:bldP spid="74" grpId="0" animBg="1"/>
      <p:bldP spid="74" grpId="1" build="allAtOnce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33" name="Cloud Callout 32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Which of these properties will fail to hold if edge weights are allowed to be negative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78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33" grpId="0" animBg="1"/>
      <p:bldP spid="33" grpId="1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of length &lt;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/>
                  <a:t> that passes through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60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924174" y="43434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8" grpId="0"/>
      <p:bldP spid="76" grpId="0"/>
      <p:bldP spid="76" grpId="1"/>
      <p:bldP spid="22" grpId="0" uiExpand="1" animBg="1"/>
      <p:bldP spid="23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16402</TotalTime>
  <Words>4473</Words>
  <Application>Microsoft Office PowerPoint</Application>
  <PresentationFormat>On-screen Show (4:3)</PresentationFormat>
  <Paragraphs>1190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Shortest pathS in a graph</vt:lpstr>
      <vt:lpstr>Problem Definition</vt:lpstr>
      <vt:lpstr>Revisiting Lecture 11</vt:lpstr>
      <vt:lpstr>Approach  1 </vt:lpstr>
      <vt:lpstr>Approach  1 </vt:lpstr>
      <vt:lpstr>What properties does Dijkstra’s algorithm exploit ? </vt:lpstr>
      <vt:lpstr>What properties does Dijkstra’s algorithm exploit ? </vt:lpstr>
      <vt:lpstr>Violating the Optimal subpath property </vt:lpstr>
      <vt:lpstr>Violating the Optimal subpath property </vt:lpstr>
      <vt:lpstr>Violating the Optimal subpath property </vt:lpstr>
      <vt:lpstr>Violating the Optimal subpath property </vt:lpstr>
      <vt:lpstr>The Optimal Subpath Property</vt:lpstr>
      <vt:lpstr>shortest paths in a graph </vt:lpstr>
      <vt:lpstr>Exploiting the Optimal subpath property </vt:lpstr>
      <vt:lpstr>PowerPoint Presentation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Base case: L(v,1)</vt:lpstr>
      <vt:lpstr> </vt:lpstr>
      <vt:lpstr>BellMAN-Ford Algorithm </vt:lpstr>
      <vt:lpstr>Bellman-Ford algorithm </vt:lpstr>
      <vt:lpstr>Execution of Bellman-Ford algorithm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Bellman-Ford algorithm </vt:lpstr>
      <vt:lpstr>PowerPoint Presentation</vt:lpstr>
      <vt:lpstr>Key Observations on Bellman-Ford algorithm </vt:lpstr>
      <vt:lpstr>Observation 1</vt:lpstr>
      <vt:lpstr>Observation 1</vt:lpstr>
      <vt:lpstr>Observations 2 </vt:lpstr>
      <vt:lpstr>Observation 3</vt:lpstr>
      <vt:lpstr>The execution of Bellman Ford algorithm </vt:lpstr>
      <vt:lpstr>Detecting negative cycle in G</vt:lpstr>
      <vt:lpstr>PowerPoint Presentation</vt:lpstr>
      <vt:lpstr>PowerPoint Presentation</vt:lpstr>
      <vt:lpstr>Detecting negative cycle in G</vt:lpstr>
      <vt:lpstr>shortest paths in a graph </vt:lpstr>
      <vt:lpstr>Shortest paths in presence of negative weight cycles</vt:lpstr>
      <vt:lpstr>All-pairs shortest paths in a graph with positive edge weights</vt:lpstr>
      <vt:lpstr>All-pairs shortest paths in a graph with negative edge weights but no negative cycle</vt:lpstr>
      <vt:lpstr>All-pairs shortest paths in  O(n^3)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1446</cp:revision>
  <dcterms:created xsi:type="dcterms:W3CDTF">2011-12-03T04:13:03Z</dcterms:created>
  <dcterms:modified xsi:type="dcterms:W3CDTF">2023-09-13T11:52:15Z</dcterms:modified>
</cp:coreProperties>
</file>