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628" r:id="rId2"/>
    <p:sldId id="615" r:id="rId3"/>
    <p:sldId id="704" r:id="rId4"/>
    <p:sldId id="603" r:id="rId5"/>
    <p:sldId id="618" r:id="rId6"/>
    <p:sldId id="619" r:id="rId7"/>
    <p:sldId id="521" r:id="rId8"/>
    <p:sldId id="515" r:id="rId9"/>
    <p:sldId id="520" r:id="rId10"/>
    <p:sldId id="531" r:id="rId11"/>
    <p:sldId id="694" r:id="rId12"/>
    <p:sldId id="522" r:id="rId13"/>
    <p:sldId id="631" r:id="rId14"/>
    <p:sldId id="513" r:id="rId15"/>
    <p:sldId id="697" r:id="rId16"/>
    <p:sldId id="698" r:id="rId17"/>
    <p:sldId id="699" r:id="rId18"/>
    <p:sldId id="701" r:id="rId19"/>
    <p:sldId id="702" r:id="rId20"/>
    <p:sldId id="700" r:id="rId21"/>
    <p:sldId id="483" r:id="rId22"/>
    <p:sldId id="487" r:id="rId23"/>
    <p:sldId id="543" r:id="rId24"/>
    <p:sldId id="540" r:id="rId25"/>
    <p:sldId id="705" r:id="rId26"/>
    <p:sldId id="542" r:id="rId27"/>
    <p:sldId id="516" r:id="rId28"/>
    <p:sldId id="706" r:id="rId29"/>
    <p:sldId id="707" r:id="rId30"/>
    <p:sldId id="70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94143" autoAdjust="0"/>
  </p:normalViewPr>
  <p:slideViewPr>
    <p:cSldViewPr>
      <p:cViewPr varScale="1">
        <p:scale>
          <a:sx n="86" d="100"/>
          <a:sy n="86" d="100"/>
        </p:scale>
        <p:origin x="13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10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10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120.png"/><Relationship Id="rId12" Type="http://schemas.openxmlformats.org/officeDocument/2006/relationships/image" Target="../media/image70.png"/><Relationship Id="rId17" Type="http://schemas.openxmlformats.org/officeDocument/2006/relationships/image" Target="../media/image610.png"/><Relationship Id="rId2" Type="http://schemas.openxmlformats.org/officeDocument/2006/relationships/image" Target="../media/image3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00.png"/><Relationship Id="rId15" Type="http://schemas.openxmlformats.org/officeDocument/2006/relationships/image" Target="../media/image100.png"/><Relationship Id="rId10" Type="http://schemas.openxmlformats.org/officeDocument/2006/relationships/image" Target="../media/image590.png"/><Relationship Id="rId19" Type="http://schemas.openxmlformats.org/officeDocument/2006/relationships/image" Target="../media/image131.png"/><Relationship Id="rId1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7" Type="http://schemas.openxmlformats.org/officeDocument/2006/relationships/image" Target="../media/image20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png"/><Relationship Id="rId11" Type="http://schemas.openxmlformats.org/officeDocument/2006/relationships/image" Target="../media/image6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321.png"/><Relationship Id="rId7" Type="http://schemas.openxmlformats.org/officeDocument/2006/relationships/image" Target="../media/image20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png"/><Relationship Id="rId11" Type="http://schemas.openxmlformats.org/officeDocument/2006/relationships/image" Target="../media/image7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9.png"/><Relationship Id="rId3" Type="http://schemas.openxmlformats.org/officeDocument/2006/relationships/image" Target="../media/image50.png"/><Relationship Id="rId7" Type="http://schemas.openxmlformats.org/officeDocument/2006/relationships/image" Target="../media/image201.png"/><Relationship Id="rId12" Type="http://schemas.openxmlformats.org/officeDocument/2006/relationships/image" Target="../media/image7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50.png"/><Relationship Id="rId7" Type="http://schemas.openxmlformats.org/officeDocument/2006/relationships/image" Target="../media/image20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201.png"/><Relationship Id="rId12" Type="http://schemas.openxmlformats.org/officeDocument/2006/relationships/image" Target="../media/image82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9" Type="http://schemas.openxmlformats.org/officeDocument/2006/relationships/image" Target="../media/image2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373.png"/><Relationship Id="rId7" Type="http://schemas.openxmlformats.org/officeDocument/2006/relationships/image" Target="../media/image201.png"/><Relationship Id="rId12" Type="http://schemas.openxmlformats.org/officeDocument/2006/relationships/image" Target="../media/image12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1.png"/><Relationship Id="rId5" Type="http://schemas.openxmlformats.org/officeDocument/2006/relationships/image" Target="../media/image181.png"/><Relationship Id="rId10" Type="http://schemas.openxmlformats.org/officeDocument/2006/relationships/image" Target="../media/image22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6.png"/><Relationship Id="rId5" Type="http://schemas.openxmlformats.org/officeDocument/2006/relationships/image" Target="../media/image160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7.png"/><Relationship Id="rId5" Type="http://schemas.openxmlformats.org/officeDocument/2006/relationships/image" Target="../media/image29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9" Type="http://schemas.openxmlformats.org/officeDocument/2006/relationships/image" Target="../media/image3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8.png"/><Relationship Id="rId7" Type="http://schemas.openxmlformats.org/officeDocument/2006/relationships/image" Target="../media/image351.png"/><Relationship Id="rId12" Type="http://schemas.openxmlformats.org/officeDocument/2006/relationships/image" Target="../media/image4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11" Type="http://schemas.openxmlformats.org/officeDocument/2006/relationships/image" Target="../media/image163.png"/><Relationship Id="rId5" Type="http://schemas.openxmlformats.org/officeDocument/2006/relationships/image" Target="../media/image29.png"/><Relationship Id="rId10" Type="http://schemas.openxmlformats.org/officeDocument/2006/relationships/image" Target="../media/image121.png"/><Relationship Id="rId4" Type="http://schemas.openxmlformats.org/officeDocument/2006/relationships/image" Target="../media/image28.png"/><Relationship Id="rId9" Type="http://schemas.openxmlformats.org/officeDocument/2006/relationships/image" Target="../media/image3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1.png"/><Relationship Id="rId7" Type="http://schemas.openxmlformats.org/officeDocument/2006/relationships/image" Target="../media/image1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71.png"/><Relationship Id="rId4" Type="http://schemas.openxmlformats.org/officeDocument/2006/relationships/image" Target="../media/image1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7" Type="http://schemas.openxmlformats.org/officeDocument/2006/relationships/image" Target="../media/image1210.png"/><Relationship Id="rId1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11" Type="http://schemas.openxmlformats.org/officeDocument/2006/relationships/image" Target="../media/image910.png"/><Relationship Id="rId5" Type="http://schemas.openxmlformats.org/officeDocument/2006/relationships/image" Target="../media/image1010.png"/><Relationship Id="rId10" Type="http://schemas.openxmlformats.org/officeDocument/2006/relationships/image" Target="../media/image810.png"/><Relationship Id="rId9" Type="http://schemas.openxmlformats.org/officeDocument/2006/relationships/image" Target="../media/image70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21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in presence of </a:t>
            </a:r>
            <a:r>
              <a:rPr lang="en-US" sz="2000" b="1" dirty="0">
                <a:solidFill>
                  <a:srgbClr val="0070C0"/>
                </a:solidFill>
              </a:rPr>
              <a:t>negative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FB4F7-31EC-F14C-8CC0-0215C8F27C6E}"/>
              </a:ext>
            </a:extLst>
          </p:cNvPr>
          <p:cNvSpPr txBox="1"/>
          <p:nvPr/>
        </p:nvSpPr>
        <p:spPr>
          <a:xfrm>
            <a:off x="2702681" y="4918326"/>
            <a:ext cx="38751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Dynamic Programming </a:t>
            </a:r>
            <a:r>
              <a:rPr lang="en-US" sz="1800" dirty="0">
                <a:solidFill>
                  <a:schemeClr val="tx1"/>
                </a:solidFill>
              </a:rPr>
              <a:t>– (Final lecture)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6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used “</a:t>
                </a:r>
                <a:r>
                  <a:rPr lang="en-US" sz="2000" u="sng" dirty="0"/>
                  <a:t>no. of edges</a:t>
                </a:r>
                <a:r>
                  <a:rPr lang="en-US" sz="2000" dirty="0"/>
                  <a:t>” for a recursive formulation of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[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Bellman Ford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length of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having </a:t>
                </a:r>
                <a:r>
                  <a:rPr lang="en-US" sz="2000" b="1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edges.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Expressed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recursvely in terms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Base case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if 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otherwise.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81200" y="274022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482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864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67091" y="1916668"/>
            <a:ext cx="6782295" cy="597932"/>
            <a:chOff x="1167091" y="1916668"/>
            <a:chExt cx="6782295" cy="597932"/>
          </a:xfrm>
        </p:grpSpPr>
        <p:sp>
          <p:nvSpPr>
            <p:cNvPr id="34" name="Right Brace 33"/>
            <p:cNvSpPr/>
            <p:nvPr/>
          </p:nvSpPr>
          <p:spPr>
            <a:xfrm rot="5400000" flipH="1">
              <a:off x="4413183" y="-1021604"/>
              <a:ext cx="290112" cy="6782295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edges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88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143001" y="3215088"/>
            <a:ext cx="5943601" cy="594912"/>
            <a:chOff x="1143001" y="3215088"/>
            <a:chExt cx="5943601" cy="594912"/>
          </a:xfrm>
        </p:grpSpPr>
        <p:sp>
          <p:nvSpPr>
            <p:cNvPr id="35" name="Right Brace 34"/>
            <p:cNvSpPr/>
            <p:nvPr/>
          </p:nvSpPr>
          <p:spPr>
            <a:xfrm rot="16200000" flipH="1">
              <a:off x="3969746" y="388343"/>
              <a:ext cx="290112" cy="5943601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edges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5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20C3FDA-C459-4EF7-7BAC-08368444E6E4}"/>
              </a:ext>
            </a:extLst>
          </p:cNvPr>
          <p:cNvSpPr/>
          <p:nvPr/>
        </p:nvSpPr>
        <p:spPr>
          <a:xfrm>
            <a:off x="4419600" y="4408065"/>
            <a:ext cx="29717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DBFDA7-0138-8689-8DD7-C12F37E677B5}"/>
              </a:ext>
            </a:extLst>
          </p:cNvPr>
          <p:cNvSpPr/>
          <p:nvPr/>
        </p:nvSpPr>
        <p:spPr>
          <a:xfrm>
            <a:off x="1409700" y="4434681"/>
            <a:ext cx="32385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AA94F-1C21-2E25-0D71-91158D3F7496}"/>
              </a:ext>
            </a:extLst>
          </p:cNvPr>
          <p:cNvSpPr/>
          <p:nvPr/>
        </p:nvSpPr>
        <p:spPr>
          <a:xfrm>
            <a:off x="1828801" y="4876800"/>
            <a:ext cx="29717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 uiExpand="1"/>
      <p:bldP spid="8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length of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having </a:t>
                </a:r>
                <a:r>
                  <a:rPr lang="en-US" sz="2000" b="1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edges.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73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81200" y="274022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482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864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67091" y="1916668"/>
            <a:ext cx="6782295" cy="597932"/>
            <a:chOff x="1167091" y="1916668"/>
            <a:chExt cx="6782295" cy="597932"/>
          </a:xfrm>
        </p:grpSpPr>
        <p:sp>
          <p:nvSpPr>
            <p:cNvPr id="34" name="Right Brace 33"/>
            <p:cNvSpPr/>
            <p:nvPr/>
          </p:nvSpPr>
          <p:spPr>
            <a:xfrm rot="5400000" flipH="1">
              <a:off x="4413183" y="-1021604"/>
              <a:ext cx="290112" cy="6782295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edges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88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143001" y="3215088"/>
            <a:ext cx="5943601" cy="594912"/>
            <a:chOff x="1143001" y="3215088"/>
            <a:chExt cx="5943601" cy="594912"/>
          </a:xfrm>
        </p:grpSpPr>
        <p:sp>
          <p:nvSpPr>
            <p:cNvPr id="35" name="Right Brace 34"/>
            <p:cNvSpPr/>
            <p:nvPr/>
          </p:nvSpPr>
          <p:spPr>
            <a:xfrm rot="16200000" flipH="1">
              <a:off x="3969746" y="388343"/>
              <a:ext cx="290112" cy="5943601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edges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5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A351317-EAD4-544A-917A-272E11A9DFFF}"/>
              </a:ext>
            </a:extLst>
          </p:cNvPr>
          <p:cNvSpPr/>
          <p:nvPr/>
        </p:nvSpPr>
        <p:spPr>
          <a:xfrm>
            <a:off x="4419600" y="4408065"/>
            <a:ext cx="29717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B895F-AFBC-BAA7-16E7-9DC7C396D03E}"/>
              </a:ext>
            </a:extLst>
          </p:cNvPr>
          <p:cNvSpPr/>
          <p:nvPr/>
        </p:nvSpPr>
        <p:spPr>
          <a:xfrm>
            <a:off x="1409700" y="4434681"/>
            <a:ext cx="32385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F47C8-C27B-08E2-4EE2-577CDBA9C068}"/>
              </a:ext>
            </a:extLst>
          </p:cNvPr>
          <p:cNvSpPr/>
          <p:nvPr/>
        </p:nvSpPr>
        <p:spPr>
          <a:xfrm>
            <a:off x="1828801" y="4876800"/>
            <a:ext cx="29717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/>
      <p:bldP spid="8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“</a:t>
                </a:r>
                <a:r>
                  <a:rPr lang="en-US" sz="2000" b="1" u="sng" dirty="0"/>
                  <a:t>vertices</a:t>
                </a:r>
                <a:r>
                  <a:rPr lang="en-US" sz="2000" dirty="0"/>
                  <a:t>” for recursive formulation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95400" y="2740223"/>
            <a:ext cx="6553200" cy="167045"/>
            <a:chOff x="1295400" y="2740223"/>
            <a:chExt cx="6553200" cy="167045"/>
          </a:xfrm>
        </p:grpSpPr>
        <p:grpSp>
          <p:nvGrpSpPr>
            <p:cNvPr id="13" name="Group 12"/>
            <p:cNvGrpSpPr/>
            <p:nvPr/>
          </p:nvGrpSpPr>
          <p:grpSpPr>
            <a:xfrm>
              <a:off x="1981200" y="2740223"/>
              <a:ext cx="5181600" cy="167045"/>
              <a:chOff x="1981200" y="2740223"/>
              <a:chExt cx="5181600" cy="16704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74022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104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133600" y="2740223"/>
                <a:ext cx="4876800" cy="167045"/>
                <a:chOff x="2133600" y="2740223"/>
                <a:chExt cx="4876800" cy="16704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33600" y="2740223"/>
                  <a:ext cx="4876800" cy="152400"/>
                  <a:chOff x="2133600" y="4191000"/>
                  <a:chExt cx="4876800" cy="15240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28194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576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2133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9718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6324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3810000" y="2754868"/>
                  <a:ext cx="2514600" cy="152400"/>
                  <a:chOff x="3810000" y="2740223"/>
                  <a:chExt cx="2514600" cy="1524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44958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38100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53340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6482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61722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54864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6" name="Straight Arrow Connector 35"/>
            <p:cNvCxnSpPr/>
            <p:nvPr/>
          </p:nvCxnSpPr>
          <p:spPr>
            <a:xfrm>
              <a:off x="71628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2954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90600" y="2740223"/>
            <a:ext cx="386644" cy="445532"/>
            <a:chOff x="990600" y="2740223"/>
            <a:chExt cx="386644" cy="445532"/>
          </a:xfrm>
        </p:grpSpPr>
        <p:sp>
          <p:nvSpPr>
            <p:cNvPr id="44" name="Oval 43"/>
            <p:cNvSpPr/>
            <p:nvPr/>
          </p:nvSpPr>
          <p:spPr>
            <a:xfrm>
              <a:off x="1143000" y="2740223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696200" y="2740223"/>
            <a:ext cx="375423" cy="445532"/>
            <a:chOff x="7696200" y="2740223"/>
            <a:chExt cx="375423" cy="445532"/>
          </a:xfrm>
        </p:grpSpPr>
        <p:sp>
          <p:nvSpPr>
            <p:cNvPr id="35" name="Oval 34"/>
            <p:cNvSpPr/>
            <p:nvPr/>
          </p:nvSpPr>
          <p:spPr>
            <a:xfrm>
              <a:off x="7873187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4754" t="-8197" r="-278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97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 recursive formulation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use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max-index</a:t>
                </a:r>
                <a:r>
                  <a:rPr lang="en-US" sz="2000" dirty="0"/>
                  <a:t> of </a:t>
                </a:r>
                <a:r>
                  <a:rPr lang="en-US" sz="2000" b="1" u="sng" dirty="0"/>
                  <a:t>intermediate vertices</a:t>
                </a:r>
                <a:r>
                  <a:rPr lang="en-US" sz="2000" u="sng" dirty="0"/>
                  <a:t> </a:t>
                </a:r>
                <a:r>
                  <a:rPr lang="en-US" sz="2000" dirty="0"/>
                  <a:t>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0" y="2816423"/>
            <a:ext cx="4876800" cy="14645"/>
            <a:chOff x="2133600" y="2816423"/>
            <a:chExt cx="4876800" cy="1464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1336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482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864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23738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73868"/>
                <a:ext cx="5132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49119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19" y="2362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2362200"/>
                <a:ext cx="5132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62200"/>
                <a:ext cx="513282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5518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518" y="2362200"/>
                <a:ext cx="3754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19800" y="23738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373868"/>
                <a:ext cx="51328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1200" y="2743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0" y="2362200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62200"/>
                <a:ext cx="51328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81800" y="2373868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373868"/>
                <a:ext cx="5132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 flipH="1">
            <a:off x="4406476" y="-470324"/>
            <a:ext cx="275422" cy="5389626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47864" y="2971800"/>
            <a:ext cx="1233736" cy="826532"/>
            <a:chOff x="3947864" y="2971800"/>
            <a:chExt cx="1233736" cy="826532"/>
          </a:xfrm>
        </p:grpSpPr>
        <p:sp>
          <p:nvSpPr>
            <p:cNvPr id="8" name="Right Arrow 7"/>
            <p:cNvSpPr/>
            <p:nvPr/>
          </p:nvSpPr>
          <p:spPr>
            <a:xfrm rot="16200000">
              <a:off x="4346600" y="3083206"/>
              <a:ext cx="489205" cy="2663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47864" y="3429000"/>
              <a:ext cx="123373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max-index</a:t>
              </a:r>
              <a:r>
                <a:rPr lang="en-US" b="1" dirty="0"/>
                <a:t>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8800" y="3200400"/>
            <a:ext cx="1995742" cy="597932"/>
            <a:chOff x="1828800" y="3200400"/>
            <a:chExt cx="1995742" cy="597932"/>
          </a:xfrm>
        </p:grpSpPr>
        <p:sp>
          <p:nvSpPr>
            <p:cNvPr id="34" name="Right Brace 33"/>
            <p:cNvSpPr/>
            <p:nvPr/>
          </p:nvSpPr>
          <p:spPr>
            <a:xfrm rot="16200000" flipH="1">
              <a:off x="2674271" y="2354929"/>
              <a:ext cx="304800" cy="1995742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3429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02174" y="3200400"/>
            <a:ext cx="2036826" cy="597932"/>
            <a:chOff x="5202174" y="3200400"/>
            <a:chExt cx="2036826" cy="597932"/>
          </a:xfrm>
        </p:grpSpPr>
        <p:sp>
          <p:nvSpPr>
            <p:cNvPr id="36" name="Right Brace 35"/>
            <p:cNvSpPr/>
            <p:nvPr/>
          </p:nvSpPr>
          <p:spPr>
            <a:xfrm rot="16200000" flipH="1">
              <a:off x="6068186" y="2334388"/>
              <a:ext cx="304801" cy="2036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96000" y="3429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0800" y="3505200"/>
                <a:ext cx="5757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𝟑𝟓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575799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8511" t="-8197" r="-180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01201" y="3505200"/>
                <a:ext cx="5757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01" y="3505200"/>
                <a:ext cx="575799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8421" t="-8197" r="-178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535C3D4-A4A0-3A4C-B143-8A3E9F345FA2}"/>
              </a:ext>
            </a:extLst>
          </p:cNvPr>
          <p:cNvSpPr/>
          <p:nvPr/>
        </p:nvSpPr>
        <p:spPr>
          <a:xfrm>
            <a:off x="3161682" y="4876800"/>
            <a:ext cx="36963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9" grpId="0" animBg="1"/>
      <p:bldP spid="10" grpId="0" animBg="1"/>
      <p:bldP spid="26" grpId="0" animBg="1"/>
      <p:bldP spid="28" grpId="0" animBg="1"/>
      <p:bldP spid="30" grpId="0" animBg="1"/>
      <p:bldP spid="3" grpId="0"/>
      <p:bldP spid="24" grpId="0"/>
      <p:bldP spid="25" grpId="0" animBg="1"/>
      <p:bldP spid="25" grpId="1" animBg="1"/>
      <p:bldP spid="25" grpId="2" animBg="1"/>
      <p:bldP spid="32" grpId="0"/>
      <p:bldP spid="33" grpId="0"/>
      <p:bldP spid="44" grpId="0" animBg="1"/>
      <p:bldP spid="49" grpId="0"/>
      <p:bldP spid="50" grpId="0"/>
      <p:bldP spid="7" grpId="0" animBg="1"/>
      <p:bldP spid="11" grpId="0" animBg="1"/>
      <p:bldP spid="38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Term for 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3200" b="1" i="1" dirty="0">
                        <a:latin typeface="Cambria Math"/>
                      </a:rPr>
                      <m:t>(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3200" b="1" i="1" dirty="0">
                        <a:latin typeface="Cambria Math"/>
                      </a:rPr>
                      <m:t>,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           :  the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u="sng" dirty="0"/>
                  <a:t>intermediate vertices</a:t>
                </a:r>
                <a:r>
                  <a:rPr lang="en-US" sz="2000" dirty="0"/>
                  <a:t> of index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can we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What is recursive formulation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419600"/>
                <a:ext cx="2180853" cy="58657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 (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)∈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∞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19600"/>
                <a:ext cx="2180853" cy="586571"/>
              </a:xfrm>
              <a:prstGeom prst="rect">
                <a:avLst/>
              </a:prstGeom>
              <a:blipFill rotWithShape="1">
                <a:blip r:embed="rId4"/>
                <a:stretch>
                  <a:fillRect r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124" y="1611868"/>
                <a:ext cx="97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4" y="1611868"/>
                <a:ext cx="97167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15B36DB-32F2-984B-9CC3-9B4DB7B39612}"/>
              </a:ext>
            </a:extLst>
          </p:cNvPr>
          <p:cNvSpPr/>
          <p:nvPr/>
        </p:nvSpPr>
        <p:spPr>
          <a:xfrm>
            <a:off x="1524000" y="1529834"/>
            <a:ext cx="29717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024E4-C97C-7047-87EF-64B1DF4380DE}"/>
              </a:ext>
            </a:extLst>
          </p:cNvPr>
          <p:cNvSpPr/>
          <p:nvPr/>
        </p:nvSpPr>
        <p:spPr>
          <a:xfrm>
            <a:off x="4495800" y="1600200"/>
            <a:ext cx="4343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B3F83-0CA3-E7BC-6219-854651ED7F35}"/>
              </a:ext>
            </a:extLst>
          </p:cNvPr>
          <p:cNvSpPr/>
          <p:nvPr/>
        </p:nvSpPr>
        <p:spPr>
          <a:xfrm>
            <a:off x="4495799" y="2667000"/>
            <a:ext cx="29717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505E81-E02B-8C5E-D0FD-D9179B30D54E}"/>
              </a:ext>
            </a:extLst>
          </p:cNvPr>
          <p:cNvSpPr/>
          <p:nvPr/>
        </p:nvSpPr>
        <p:spPr>
          <a:xfrm>
            <a:off x="1600201" y="2667000"/>
            <a:ext cx="29717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1F46D-571E-29FA-E44C-C81941B47B80}"/>
              </a:ext>
            </a:extLst>
          </p:cNvPr>
          <p:cNvSpPr/>
          <p:nvPr/>
        </p:nvSpPr>
        <p:spPr>
          <a:xfrm>
            <a:off x="1447800" y="3048000"/>
            <a:ext cx="29717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23F33C-8938-6737-D552-005FA7722714}"/>
              </a:ext>
            </a:extLst>
          </p:cNvPr>
          <p:cNvSpPr/>
          <p:nvPr/>
        </p:nvSpPr>
        <p:spPr>
          <a:xfrm>
            <a:off x="4648199" y="5181600"/>
            <a:ext cx="29717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2BD29-E2E1-93F7-806A-BAF29B09E424}"/>
              </a:ext>
            </a:extLst>
          </p:cNvPr>
          <p:cNvSpPr/>
          <p:nvPr/>
        </p:nvSpPr>
        <p:spPr>
          <a:xfrm>
            <a:off x="1600201" y="5181600"/>
            <a:ext cx="31241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br>
                  <a:rPr lang="en-US" sz="2800" b="1" dirty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38492"/>
            <a:ext cx="6553200" cy="167045"/>
            <a:chOff x="1295400" y="3638492"/>
            <a:chExt cx="65532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1628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104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333" t="-9836" r="-17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F1A86B-C135-178D-7F50-6B2E11787D97}"/>
              </a:ext>
            </a:extLst>
          </p:cNvPr>
          <p:cNvGrpSpPr/>
          <p:nvPr/>
        </p:nvGrpSpPr>
        <p:grpSpPr>
          <a:xfrm>
            <a:off x="1199860" y="2756893"/>
            <a:ext cx="3295940" cy="907286"/>
            <a:chOff x="3720104" y="1968379"/>
            <a:chExt cx="2528296" cy="666354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DF1B417-F7EA-3876-5428-5F92F217EC88}"/>
                </a:ext>
              </a:extLst>
            </p:cNvPr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A01D128-C27E-5D38-7E31-02C43319C10C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9DFC81-0B06-BDBD-1219-39B3D7A5EF4C}"/>
              </a:ext>
            </a:extLst>
          </p:cNvPr>
          <p:cNvGrpSpPr/>
          <p:nvPr/>
        </p:nvGrpSpPr>
        <p:grpSpPr>
          <a:xfrm>
            <a:off x="1151862" y="2695339"/>
            <a:ext cx="6696738" cy="934462"/>
            <a:chOff x="2743199" y="2049511"/>
            <a:chExt cx="6696738" cy="934462"/>
          </a:xfrm>
        </p:grpSpPr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01D1B378-A2FE-8B79-CE91-9516BE249531}"/>
                </a:ext>
              </a:extLst>
            </p:cNvPr>
            <p:cNvSpPr/>
            <p:nvPr/>
          </p:nvSpPr>
          <p:spPr>
            <a:xfrm>
              <a:off x="2743199" y="2049511"/>
              <a:ext cx="3380852" cy="809263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BFC047-12D5-8CBE-C5DC-48187F581EA4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V="1">
              <a:off x="6124052" y="2943711"/>
              <a:ext cx="3315885" cy="402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1CB8B-73AD-380C-CC5E-1E49D01D0D63}"/>
              </a:ext>
            </a:extLst>
          </p:cNvPr>
          <p:cNvSpPr/>
          <p:nvPr/>
        </p:nvSpPr>
        <p:spPr>
          <a:xfrm>
            <a:off x="1390057" y="2012478"/>
            <a:ext cx="3486743" cy="3649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860691-1F3B-0B1F-3C8F-B0DB6BD6184E}"/>
              </a:ext>
            </a:extLst>
          </p:cNvPr>
          <p:cNvSpPr/>
          <p:nvPr/>
        </p:nvSpPr>
        <p:spPr>
          <a:xfrm>
            <a:off x="1322222" y="2478407"/>
            <a:ext cx="3762995" cy="2960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37">
                <a:extLst>
                  <a:ext uri="{FF2B5EF4-FFF2-40B4-BE49-F238E27FC236}">
                    <a16:creationId xmlns:a16="http://schemas.microsoft.com/office/drawing/2014/main" id="{044276DA-9EC6-4441-A089-BF726FF70D28}"/>
                  </a:ext>
                </a:extLst>
              </p:cNvPr>
              <p:cNvSpPr/>
              <p:nvPr/>
            </p:nvSpPr>
            <p:spPr>
              <a:xfrm>
                <a:off x="1073034" y="4846319"/>
                <a:ext cx="4046020" cy="140207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Proof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this is </a:t>
                </a:r>
                <a:r>
                  <a:rPr lang="en-US" u="sng" dirty="0">
                    <a:solidFill>
                      <a:schemeClr val="tx1"/>
                    </a:solidFill>
                  </a:rPr>
                  <a:t>longer</a:t>
                </a:r>
                <a:r>
                  <a:rPr lang="en-US" dirty="0">
                    <a:solidFill>
                      <a:schemeClr val="tx1"/>
                    </a:solidFill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>
                    <a:solidFill>
                      <a:schemeClr val="tx1"/>
                    </a:solidFill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</a:rPr>
                  <a:t> give a </a:t>
                </a:r>
                <a:r>
                  <a:rPr lang="en-US" u="sng" dirty="0">
                    <a:solidFill>
                      <a:schemeClr val="tx1"/>
                    </a:solidFill>
                  </a:rPr>
                  <a:t>shorter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A contradiction!</a:t>
                </a:r>
              </a:p>
            </p:txBody>
          </p:sp>
        </mc:Choice>
        <mc:Fallback xmlns="">
          <p:sp>
            <p:nvSpPr>
              <p:cNvPr id="12" name="Rounded Rectangle 37">
                <a:extLst>
                  <a:ext uri="{FF2B5EF4-FFF2-40B4-BE49-F238E27FC236}">
                    <a16:creationId xmlns:a16="http://schemas.microsoft.com/office/drawing/2014/main" id="{044276DA-9EC6-4441-A089-BF726FF70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34" y="4846319"/>
                <a:ext cx="4046020" cy="1402079"/>
              </a:xfrm>
              <a:prstGeom prst="roundRect">
                <a:avLst/>
              </a:prstGeom>
              <a:blipFill>
                <a:blip r:embed="rId11"/>
                <a:stretch>
                  <a:fillRect t="-3419" b="-8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57B29-9CDF-10CB-E329-1D1FF907958D}"/>
              </a:ext>
            </a:extLst>
          </p:cNvPr>
          <p:cNvCxnSpPr/>
          <p:nvPr/>
        </p:nvCxnSpPr>
        <p:spPr>
          <a:xfrm>
            <a:off x="1752600" y="4218802"/>
            <a:ext cx="0" cy="62751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4.72222E-6 -0.12616 C -4.72222E-6 -0.18264 0.02257 -0.25209 0.04098 -0.25209 L 0.08212 -0.25209 " pathEditMode="relative" rAng="0" ptsTypes="AAAA">
                                      <p:cBhvr>
                                        <p:cTn id="10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-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5" grpId="0" animBg="1"/>
      <p:bldP spid="33" grpId="0"/>
      <p:bldP spid="50" grpId="0"/>
      <p:bldP spid="2" grpId="0" animBg="1"/>
      <p:bldP spid="2" grpId="1" animBg="1"/>
      <p:bldP spid="2" grpId="2" animBg="1"/>
      <p:bldP spid="23" grpId="0" animBg="1"/>
      <p:bldP spid="24" grpId="0" animBg="1"/>
      <p:bldP spid="12" grpId="0" animBg="1"/>
      <p:bldP spid="12" grpI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br>
                  <a:rPr lang="en-US" sz="2800" b="1" dirty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38492"/>
            <a:ext cx="6553200" cy="167045"/>
            <a:chOff x="1295400" y="3638492"/>
            <a:chExt cx="65532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1628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104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1286" y="4022469"/>
            <a:ext cx="3313514" cy="778131"/>
            <a:chOff x="3657600" y="3036334"/>
            <a:chExt cx="3313514" cy="778131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333" t="-9836" r="-17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F1A86B-C135-178D-7F50-6B2E11787D97}"/>
              </a:ext>
            </a:extLst>
          </p:cNvPr>
          <p:cNvGrpSpPr/>
          <p:nvPr/>
        </p:nvGrpSpPr>
        <p:grpSpPr>
          <a:xfrm>
            <a:off x="4552660" y="2756893"/>
            <a:ext cx="3295940" cy="907286"/>
            <a:chOff x="3720104" y="1968379"/>
            <a:chExt cx="2528296" cy="666354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DF1B417-F7EA-3876-5428-5F92F217EC88}"/>
                </a:ext>
              </a:extLst>
            </p:cNvPr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A01D128-C27E-5D38-7E31-02C43319C10C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9DFC81-0B06-BDBD-1219-39B3D7A5EF4C}"/>
              </a:ext>
            </a:extLst>
          </p:cNvPr>
          <p:cNvGrpSpPr/>
          <p:nvPr/>
        </p:nvGrpSpPr>
        <p:grpSpPr>
          <a:xfrm>
            <a:off x="1179915" y="2667000"/>
            <a:ext cx="6696737" cy="968242"/>
            <a:chOff x="2771252" y="2021172"/>
            <a:chExt cx="6696737" cy="968242"/>
          </a:xfrm>
        </p:grpSpPr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01D1B378-A2FE-8B79-CE91-9516BE249531}"/>
                </a:ext>
              </a:extLst>
            </p:cNvPr>
            <p:cNvSpPr/>
            <p:nvPr/>
          </p:nvSpPr>
          <p:spPr>
            <a:xfrm>
              <a:off x="6087137" y="2021172"/>
              <a:ext cx="3380852" cy="968242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BFC047-12D5-8CBE-C5DC-48187F581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252" y="2943711"/>
              <a:ext cx="3315885" cy="402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42">
                <a:extLst>
                  <a:ext uri="{FF2B5EF4-FFF2-40B4-BE49-F238E27FC236}">
                    <a16:creationId xmlns:a16="http://schemas.microsoft.com/office/drawing/2014/main" id="{7CD46141-91DF-57D5-7FD9-5FA574B247E3}"/>
                  </a:ext>
                </a:extLst>
              </p:cNvPr>
              <p:cNvSpPr/>
              <p:nvPr/>
            </p:nvSpPr>
            <p:spPr>
              <a:xfrm>
                <a:off x="4876800" y="4818518"/>
                <a:ext cx="3809999" cy="13692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Proof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this is </a:t>
                </a:r>
                <a:r>
                  <a:rPr lang="en-US" u="sng" dirty="0">
                    <a:solidFill>
                      <a:schemeClr val="tx1"/>
                    </a:solidFill>
                  </a:rPr>
                  <a:t>longer</a:t>
                </a:r>
                <a:r>
                  <a:rPr lang="en-US" dirty="0">
                    <a:solidFill>
                      <a:schemeClr val="tx1"/>
                    </a:solidFill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>
                    <a:solidFill>
                      <a:schemeClr val="tx1"/>
                    </a:solidFill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</a:rPr>
                  <a:t> give a </a:t>
                </a:r>
                <a:r>
                  <a:rPr lang="en-US" u="sng" dirty="0">
                    <a:solidFill>
                      <a:schemeClr val="tx1"/>
                    </a:solidFill>
                  </a:rPr>
                  <a:t>shorter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A contradiction!</a:t>
                </a:r>
              </a:p>
            </p:txBody>
          </p:sp>
        </mc:Choice>
        <mc:Fallback xmlns="">
          <p:sp>
            <p:nvSpPr>
              <p:cNvPr id="12" name="Rounded Rectangle 42">
                <a:extLst>
                  <a:ext uri="{FF2B5EF4-FFF2-40B4-BE49-F238E27FC236}">
                    <a16:creationId xmlns:a16="http://schemas.microsoft.com/office/drawing/2014/main" id="{7CD46141-91DF-57D5-7FD9-5FA574B24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18518"/>
                <a:ext cx="3809999" cy="1369200"/>
              </a:xfrm>
              <a:prstGeom prst="roundRect">
                <a:avLst/>
              </a:prstGeom>
              <a:blipFill>
                <a:blip r:embed="rId11"/>
                <a:stretch>
                  <a:fillRect t="-4803" b="-96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EA88A9-8388-CA2C-0948-3C888AB7FDD8}"/>
              </a:ext>
            </a:extLst>
          </p:cNvPr>
          <p:cNvCxnSpPr/>
          <p:nvPr/>
        </p:nvCxnSpPr>
        <p:spPr>
          <a:xfrm>
            <a:off x="5556366" y="4191000"/>
            <a:ext cx="0" cy="62751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02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1.38889E-6 -0.12894 C 1.38889E-6 -0.18681 0.02257 -0.25787 0.04097 -0.25787 L 0.08194 -0.25787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12" grpId="0" animBg="1"/>
      <p:bldP spid="12" grpI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br>
                  <a:rPr lang="en-US" sz="2800" b="1" dirty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609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60949"/>
              </a:xfrm>
              <a:blipFill>
                <a:blip r:embed="rId3"/>
                <a:stretch>
                  <a:fillRect l="-772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38492"/>
            <a:ext cx="6553200" cy="167045"/>
            <a:chOff x="1295400" y="3638492"/>
            <a:chExt cx="65532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1628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104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1286" y="4022469"/>
            <a:ext cx="3313514" cy="778131"/>
            <a:chOff x="3657600" y="3036334"/>
            <a:chExt cx="3313514" cy="778131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/>
              <p:cNvSpPr/>
              <p:nvPr/>
            </p:nvSpPr>
            <p:spPr>
              <a:xfrm>
                <a:off x="2302319" y="5118735"/>
                <a:ext cx="4860481" cy="9481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is the guarantee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::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a path ?</a:t>
                </a:r>
              </a:p>
            </p:txBody>
          </p:sp>
        </mc:Choice>
        <mc:Fallback xmlns=""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19" y="5118735"/>
                <a:ext cx="4860481" cy="9481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FCA80D-3F5B-C9AE-8CFB-B973852D5311}"/>
                  </a:ext>
                </a:extLst>
              </p:cNvPr>
              <p:cNvSpPr txBox="1"/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FCA80D-3F5B-C9AE-8CFB-B973852D5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blipFill>
                <a:blip r:embed="rId12"/>
                <a:stretch>
                  <a:fillRect l="-851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loud Callout 56">
                <a:extLst>
                  <a:ext uri="{FF2B5EF4-FFF2-40B4-BE49-F238E27FC236}">
                    <a16:creationId xmlns:a16="http://schemas.microsoft.com/office/drawing/2014/main" id="{E81D25AA-E5CC-A8B2-BFA2-C19033FC2AD2}"/>
                  </a:ext>
                </a:extLst>
              </p:cNvPr>
              <p:cNvSpPr/>
              <p:nvPr/>
            </p:nvSpPr>
            <p:spPr>
              <a:xfrm>
                <a:off x="1587915" y="5139588"/>
                <a:ext cx="6289288" cy="1194445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In other words, what is the guarantee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rgbClr val="006C31"/>
                    </a:solidFill>
                  </a:rPr>
                  <a:t> ::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does not have a cycle ?</a:t>
                </a:r>
              </a:p>
            </p:txBody>
          </p:sp>
        </mc:Choice>
        <mc:Fallback xmlns="">
          <p:sp>
            <p:nvSpPr>
              <p:cNvPr id="13" name="Cloud Callout 56">
                <a:extLst>
                  <a:ext uri="{FF2B5EF4-FFF2-40B4-BE49-F238E27FC236}">
                    <a16:creationId xmlns:a16="http://schemas.microsoft.com/office/drawing/2014/main" id="{E81D25AA-E5CC-A8B2-BFA2-C19033FC2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915" y="5139588"/>
                <a:ext cx="6289288" cy="1194445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8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br>
                  <a:rPr lang="en-US" sz="2800" b="1" dirty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609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60949"/>
              </a:xfrm>
              <a:blipFill>
                <a:blip r:embed="rId3"/>
                <a:stretch>
                  <a:fillRect l="-772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38492"/>
            <a:ext cx="3352800" cy="167045"/>
            <a:chOff x="1295400" y="3638492"/>
            <a:chExt cx="33528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FCA80D-3F5B-C9AE-8CFB-B973852D5311}"/>
                  </a:ext>
                </a:extLst>
              </p:cNvPr>
              <p:cNvSpPr txBox="1"/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FCA80D-3F5B-C9AE-8CFB-B973852D5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blipFill>
                <a:blip r:embed="rId11"/>
                <a:stretch>
                  <a:fillRect l="-851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947A7BC-762D-32AC-54B5-DEED4E2CCAF8}"/>
              </a:ext>
            </a:extLst>
          </p:cNvPr>
          <p:cNvGrpSpPr/>
          <p:nvPr/>
        </p:nvGrpSpPr>
        <p:grpSpPr>
          <a:xfrm flipH="1">
            <a:off x="2065844" y="2852183"/>
            <a:ext cx="2486815" cy="811996"/>
            <a:chOff x="3720104" y="1968379"/>
            <a:chExt cx="2528296" cy="666354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A881E92-A1B9-F3B0-2B92-AE4FC4B6E0E1}"/>
                </a:ext>
              </a:extLst>
            </p:cNvPr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9CECA5-0670-F120-B370-323543F08A63}"/>
                </a:ext>
              </a:extLst>
            </p:cNvPr>
            <p:cNvCxnSpPr>
              <a:stCxn id="14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69E212-1D48-84A0-2F25-2FBCAE287382}"/>
              </a:ext>
            </a:extLst>
          </p:cNvPr>
          <p:cNvCxnSpPr/>
          <p:nvPr/>
        </p:nvCxnSpPr>
        <p:spPr>
          <a:xfrm>
            <a:off x="2133600" y="3714692"/>
            <a:ext cx="68580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A27A4A-E117-785C-9742-AE1C1307E373}"/>
              </a:ext>
            </a:extLst>
          </p:cNvPr>
          <p:cNvGrpSpPr/>
          <p:nvPr/>
        </p:nvGrpSpPr>
        <p:grpSpPr>
          <a:xfrm flipV="1">
            <a:off x="2895600" y="3722184"/>
            <a:ext cx="5029200" cy="1002216"/>
            <a:chOff x="3720104" y="1960432"/>
            <a:chExt cx="2528296" cy="666353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83486F7-609F-89A8-9A63-FB89E8C005EE}"/>
                </a:ext>
              </a:extLst>
            </p:cNvPr>
            <p:cNvSpPr/>
            <p:nvPr/>
          </p:nvSpPr>
          <p:spPr>
            <a:xfrm>
              <a:off x="3720104" y="1960432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C3D65C2-A353-B486-2027-893CF8643072}"/>
                </a:ext>
              </a:extLst>
            </p:cNvPr>
            <p:cNvCxnSpPr>
              <a:stCxn id="21" idx="6"/>
            </p:cNvCxnSpPr>
            <p:nvPr/>
          </p:nvCxnSpPr>
          <p:spPr>
            <a:xfrm>
              <a:off x="6226629" y="2571966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3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br>
                  <a:rPr lang="en-US" sz="2800" b="1" dirty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609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60949"/>
              </a:xfrm>
              <a:blipFill>
                <a:blip r:embed="rId3"/>
                <a:stretch>
                  <a:fillRect l="-772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95400" y="3638492"/>
            <a:ext cx="3352800" cy="167045"/>
            <a:chOff x="1295400" y="3638492"/>
            <a:chExt cx="33528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FCA80D-3F5B-C9AE-8CFB-B973852D5311}"/>
                  </a:ext>
                </a:extLst>
              </p:cNvPr>
              <p:cNvSpPr txBox="1"/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FCA80D-3F5B-C9AE-8CFB-B973852D5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582211" cy="369332"/>
              </a:xfrm>
              <a:prstGeom prst="rect">
                <a:avLst/>
              </a:prstGeom>
              <a:blipFill>
                <a:blip r:embed="rId11"/>
                <a:stretch>
                  <a:fillRect l="-851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947A7BC-762D-32AC-54B5-DEED4E2CCAF8}"/>
              </a:ext>
            </a:extLst>
          </p:cNvPr>
          <p:cNvGrpSpPr/>
          <p:nvPr/>
        </p:nvGrpSpPr>
        <p:grpSpPr>
          <a:xfrm flipH="1">
            <a:off x="2065844" y="2852183"/>
            <a:ext cx="2486815" cy="811996"/>
            <a:chOff x="3720104" y="1968379"/>
            <a:chExt cx="2528296" cy="666354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A881E92-A1B9-F3B0-2B92-AE4FC4B6E0E1}"/>
                </a:ext>
              </a:extLst>
            </p:cNvPr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9CECA5-0670-F120-B370-323543F08A63}"/>
                </a:ext>
              </a:extLst>
            </p:cNvPr>
            <p:cNvCxnSpPr>
              <a:stCxn id="14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69E212-1D48-84A0-2F25-2FBCAE287382}"/>
              </a:ext>
            </a:extLst>
          </p:cNvPr>
          <p:cNvCxnSpPr/>
          <p:nvPr/>
        </p:nvCxnSpPr>
        <p:spPr>
          <a:xfrm>
            <a:off x="2133600" y="3714692"/>
            <a:ext cx="68580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A27A4A-E117-785C-9742-AE1C1307E373}"/>
              </a:ext>
            </a:extLst>
          </p:cNvPr>
          <p:cNvGrpSpPr/>
          <p:nvPr/>
        </p:nvGrpSpPr>
        <p:grpSpPr>
          <a:xfrm flipV="1">
            <a:off x="2895600" y="3722184"/>
            <a:ext cx="5029200" cy="1002216"/>
            <a:chOff x="3720104" y="1960432"/>
            <a:chExt cx="2528296" cy="666353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83486F7-609F-89A8-9A63-FB89E8C005EE}"/>
                </a:ext>
              </a:extLst>
            </p:cNvPr>
            <p:cNvSpPr/>
            <p:nvPr/>
          </p:nvSpPr>
          <p:spPr>
            <a:xfrm>
              <a:off x="3720104" y="1960432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C3D65C2-A353-B486-2027-893CF8643072}"/>
                </a:ext>
              </a:extLst>
            </p:cNvPr>
            <p:cNvCxnSpPr>
              <a:stCxn id="21" idx="6"/>
            </p:cNvCxnSpPr>
            <p:nvPr/>
          </p:nvCxnSpPr>
          <p:spPr>
            <a:xfrm>
              <a:off x="6226629" y="2571966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B61B75-F44B-C1E9-47D6-2C47E07795B4}"/>
              </a:ext>
            </a:extLst>
          </p:cNvPr>
          <p:cNvGrpSpPr/>
          <p:nvPr/>
        </p:nvGrpSpPr>
        <p:grpSpPr>
          <a:xfrm flipH="1">
            <a:off x="2057400" y="2845604"/>
            <a:ext cx="2486815" cy="811996"/>
            <a:chOff x="3720104" y="1968379"/>
            <a:chExt cx="2528296" cy="666354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C2C9BFC-9D34-F109-763C-E3C623319071}"/>
                </a:ext>
              </a:extLst>
            </p:cNvPr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683491B-027D-6C59-71FB-3E27B318A1C9}"/>
                </a:ext>
              </a:extLst>
            </p:cNvPr>
            <p:cNvCxnSpPr>
              <a:stCxn id="20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481BD5-9A2D-50DC-154C-109F320990A1}"/>
              </a:ext>
            </a:extLst>
          </p:cNvPr>
          <p:cNvGrpSpPr/>
          <p:nvPr/>
        </p:nvGrpSpPr>
        <p:grpSpPr>
          <a:xfrm>
            <a:off x="2133600" y="3719155"/>
            <a:ext cx="2362200" cy="14645"/>
            <a:chOff x="2286000" y="3867092"/>
            <a:chExt cx="2362200" cy="1464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F00131-64FA-FF07-F1AB-981039B5E5BB}"/>
                </a:ext>
              </a:extLst>
            </p:cNvPr>
            <p:cNvCxnSpPr/>
            <p:nvPr/>
          </p:nvCxnSpPr>
          <p:spPr>
            <a:xfrm>
              <a:off x="2286000" y="3867092"/>
              <a:ext cx="685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59D511-FED5-2ECF-6D5B-CDC4F03E1200}"/>
                </a:ext>
              </a:extLst>
            </p:cNvPr>
            <p:cNvCxnSpPr/>
            <p:nvPr/>
          </p:nvCxnSpPr>
          <p:spPr>
            <a:xfrm>
              <a:off x="3124200" y="3867092"/>
              <a:ext cx="685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39E6E8A-65BB-B4F1-856E-7EA866F6E60A}"/>
                </a:ext>
              </a:extLst>
            </p:cNvPr>
            <p:cNvCxnSpPr/>
            <p:nvPr/>
          </p:nvCxnSpPr>
          <p:spPr>
            <a:xfrm>
              <a:off x="3962400" y="3881737"/>
              <a:ext cx="685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Down Ribbon 12">
                <a:extLst>
                  <a:ext uri="{FF2B5EF4-FFF2-40B4-BE49-F238E27FC236}">
                    <a16:creationId xmlns:a16="http://schemas.microsoft.com/office/drawing/2014/main" id="{FDE2EC01-54EA-3924-619C-912A2E9D2D4E}"/>
                  </a:ext>
                </a:extLst>
              </p:cNvPr>
              <p:cNvSpPr/>
              <p:nvPr/>
            </p:nvSpPr>
            <p:spPr>
              <a:xfrm>
                <a:off x="979449" y="5372745"/>
                <a:ext cx="7772400" cy="145969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The cycle passes through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and its weight must be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non-negative</a:t>
                </a:r>
                <a:r>
                  <a:rPr lang="en-US" sz="1600" dirty="0">
                    <a:solidFill>
                      <a:schemeClr val="tx1"/>
                    </a:solidFill>
                  </a:rPr>
                  <a:t>.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you see a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shorter or same length</a:t>
                </a:r>
                <a:r>
                  <a:rPr lang="en-US" sz="1600" dirty="0">
                    <a:solidFill>
                      <a:schemeClr val="tx1"/>
                    </a:solidFill>
                  </a:rPr>
                  <a:t> path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which does  not pass through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 contradiction 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Down Ribbon 12">
                <a:extLst>
                  <a:ext uri="{FF2B5EF4-FFF2-40B4-BE49-F238E27FC236}">
                    <a16:creationId xmlns:a16="http://schemas.microsoft.com/office/drawing/2014/main" id="{FDE2EC01-54EA-3924-619C-912A2E9D2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49" y="5372745"/>
                <a:ext cx="7772400" cy="145969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3"/>
                <a:stretch>
                  <a:fillRect b="-7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68">
            <a:extLst>
              <a:ext uri="{FF2B5EF4-FFF2-40B4-BE49-F238E27FC236}">
                <a16:creationId xmlns:a16="http://schemas.microsoft.com/office/drawing/2014/main" id="{E4CE6F7F-18EC-9C83-CBBC-4E09230B227F}"/>
              </a:ext>
            </a:extLst>
          </p:cNvPr>
          <p:cNvSpPr/>
          <p:nvPr/>
        </p:nvSpPr>
        <p:spPr>
          <a:xfrm flipV="1">
            <a:off x="2799637" y="3946718"/>
            <a:ext cx="5125163" cy="864935"/>
          </a:xfrm>
          <a:custGeom>
            <a:avLst/>
            <a:gdLst>
              <a:gd name="connsiteX0" fmla="*/ 2810 w 2506525"/>
              <a:gd name="connsiteY0" fmla="*/ 633307 h 633307"/>
              <a:gd name="connsiteX1" fmla="*/ 68125 w 2506525"/>
              <a:gd name="connsiteY1" fmla="*/ 328507 h 633307"/>
              <a:gd name="connsiteX2" fmla="*/ 460010 w 2506525"/>
              <a:gd name="connsiteY2" fmla="*/ 176107 h 633307"/>
              <a:gd name="connsiteX3" fmla="*/ 1080496 w 2506525"/>
              <a:gd name="connsiteY3" fmla="*/ 1935 h 633307"/>
              <a:gd name="connsiteX4" fmla="*/ 1494153 w 2506525"/>
              <a:gd name="connsiteY4" fmla="*/ 295850 h 633307"/>
              <a:gd name="connsiteX5" fmla="*/ 2212610 w 2506525"/>
              <a:gd name="connsiteY5" fmla="*/ 252307 h 633307"/>
              <a:gd name="connsiteX6" fmla="*/ 2506525 w 2506525"/>
              <a:gd name="connsiteY6" fmla="*/ 611535 h 633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6525" h="633307">
                <a:moveTo>
                  <a:pt x="2810" y="633307"/>
                </a:moveTo>
                <a:cubicBezTo>
                  <a:pt x="-2633" y="519007"/>
                  <a:pt x="-8075" y="404707"/>
                  <a:pt x="68125" y="328507"/>
                </a:cubicBezTo>
                <a:cubicBezTo>
                  <a:pt x="144325" y="252307"/>
                  <a:pt x="291282" y="230536"/>
                  <a:pt x="460010" y="176107"/>
                </a:cubicBezTo>
                <a:cubicBezTo>
                  <a:pt x="628738" y="121678"/>
                  <a:pt x="908139" y="-18022"/>
                  <a:pt x="1080496" y="1935"/>
                </a:cubicBezTo>
                <a:cubicBezTo>
                  <a:pt x="1252853" y="21892"/>
                  <a:pt x="1305467" y="254121"/>
                  <a:pt x="1494153" y="295850"/>
                </a:cubicBezTo>
                <a:cubicBezTo>
                  <a:pt x="1682839" y="337579"/>
                  <a:pt x="2043881" y="199693"/>
                  <a:pt x="2212610" y="252307"/>
                </a:cubicBezTo>
                <a:cubicBezTo>
                  <a:pt x="2381339" y="304921"/>
                  <a:pt x="2443932" y="458228"/>
                  <a:pt x="2506525" y="611535"/>
                </a:cubicBezTo>
              </a:path>
            </a:pathLst>
          </a:cu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1DD0CC-0FBA-BE9C-0855-DBE96043D29E}"/>
              </a:ext>
            </a:extLst>
          </p:cNvPr>
          <p:cNvCxnSpPr>
            <a:cxnSpLocks/>
          </p:cNvCxnSpPr>
          <p:nvPr/>
        </p:nvCxnSpPr>
        <p:spPr>
          <a:xfrm>
            <a:off x="1246520" y="3872028"/>
            <a:ext cx="158963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3741DE-A1A8-F9F4-A5F2-D2E5D18FB352}"/>
              </a:ext>
            </a:extLst>
          </p:cNvPr>
          <p:cNvSpPr txBox="1"/>
          <p:nvPr/>
        </p:nvSpPr>
        <p:spPr>
          <a:xfrm>
            <a:off x="2894069" y="3249480"/>
            <a:ext cx="86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5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 animBg="1"/>
      <p:bldP spid="32" grpId="1" build="allAtOnce" animBg="1"/>
      <p:bldP spid="36" grpId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RECAP </a:t>
            </a:r>
            <a:r>
              <a:rPr lang="en-US" sz="3600" dirty="0"/>
              <a:t>of the Last Lecture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br>
                  <a:rPr lang="en-US" sz="2800" b="1" dirty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)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 b="-8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42955"/>
            <a:ext cx="3352800" cy="167045"/>
            <a:chOff x="1295400" y="3638492"/>
            <a:chExt cx="33528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1286" y="4022469"/>
            <a:ext cx="3313514" cy="778131"/>
            <a:chOff x="3657600" y="3036334"/>
            <a:chExt cx="3313514" cy="778131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85217" y="2438400"/>
                <a:ext cx="380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380642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80" t="-9836" r="-11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F07480-C4CE-EC6C-8CE0-0C1E022E93C6}"/>
              </a:ext>
            </a:extLst>
          </p:cNvPr>
          <p:cNvGrpSpPr/>
          <p:nvPr/>
        </p:nvGrpSpPr>
        <p:grpSpPr>
          <a:xfrm>
            <a:off x="4648200" y="3641469"/>
            <a:ext cx="3200400" cy="164068"/>
            <a:chOff x="4648200" y="3641469"/>
            <a:chExt cx="3200400" cy="1640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A27936-4C1A-2ABE-E76B-4413BE8D1F69}"/>
                </a:ext>
              </a:extLst>
            </p:cNvPr>
            <p:cNvCxnSpPr/>
            <p:nvPr/>
          </p:nvCxnSpPr>
          <p:spPr>
            <a:xfrm>
              <a:off x="6324600" y="3719155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BE5B1A-85A4-A6B4-A25C-89A71A771F50}"/>
                </a:ext>
              </a:extLst>
            </p:cNvPr>
            <p:cNvCxnSpPr/>
            <p:nvPr/>
          </p:nvCxnSpPr>
          <p:spPr>
            <a:xfrm>
              <a:off x="4648200" y="37338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F4B7A3-3E68-C491-5674-BC030CFCCB63}"/>
                </a:ext>
              </a:extLst>
            </p:cNvPr>
            <p:cNvCxnSpPr/>
            <p:nvPr/>
          </p:nvCxnSpPr>
          <p:spPr>
            <a:xfrm>
              <a:off x="5486400" y="37338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AF9357-AF3A-0E01-F10D-223AD7EB4C9B}"/>
                </a:ext>
              </a:extLst>
            </p:cNvPr>
            <p:cNvCxnSpPr/>
            <p:nvPr/>
          </p:nvCxnSpPr>
          <p:spPr>
            <a:xfrm>
              <a:off x="7162800" y="372213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C29D58-3B62-5A38-4067-01856AAA5B26}"/>
                </a:ext>
              </a:extLst>
            </p:cNvPr>
            <p:cNvSpPr/>
            <p:nvPr/>
          </p:nvSpPr>
          <p:spPr>
            <a:xfrm>
              <a:off x="53340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1F687A-646E-8066-E3F8-F8B219F587B0}"/>
                </a:ext>
              </a:extLst>
            </p:cNvPr>
            <p:cNvSpPr/>
            <p:nvPr/>
          </p:nvSpPr>
          <p:spPr>
            <a:xfrm>
              <a:off x="61722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DB4AA77-79D7-9BEC-1EB9-C2DE2D2D1130}"/>
                </a:ext>
              </a:extLst>
            </p:cNvPr>
            <p:cNvSpPr/>
            <p:nvPr/>
          </p:nvSpPr>
          <p:spPr>
            <a:xfrm>
              <a:off x="70104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>
                <a:extLst>
                  <a:ext uri="{FF2B5EF4-FFF2-40B4-BE49-F238E27FC236}">
                    <a16:creationId xmlns:a16="http://schemas.microsoft.com/office/drawing/2014/main" id="{8D402B9C-A3B5-D246-3EFE-55A20E393EEF}"/>
                  </a:ext>
                </a:extLst>
              </p:cNvPr>
              <p:cNvSpPr/>
              <p:nvPr/>
            </p:nvSpPr>
            <p:spPr>
              <a:xfrm>
                <a:off x="97667" y="5083191"/>
                <a:ext cx="4860481" cy="9481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get an unconditional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Cloud Callout 6">
                <a:extLst>
                  <a:ext uri="{FF2B5EF4-FFF2-40B4-BE49-F238E27FC236}">
                    <a16:creationId xmlns:a16="http://schemas.microsoft.com/office/drawing/2014/main" id="{8D402B9C-A3B5-D246-3EFE-55A20E39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7" y="5083191"/>
                <a:ext cx="4860481" cy="9481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loud Callout 6">
                <a:extLst>
                  <a:ext uri="{FF2B5EF4-FFF2-40B4-BE49-F238E27FC236}">
                    <a16:creationId xmlns:a16="http://schemas.microsoft.com/office/drawing/2014/main" id="{7C7C65E6-8573-ACDB-15E2-E4E671C62E8D}"/>
                  </a:ext>
                </a:extLst>
              </p:cNvPr>
              <p:cNvSpPr/>
              <p:nvPr/>
            </p:nvSpPr>
            <p:spPr>
              <a:xfrm>
                <a:off x="-29401" y="5076128"/>
                <a:ext cx="5114618" cy="9481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you now get a recursive formulation for a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Case 2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0" name="Cloud Callout 6">
                <a:extLst>
                  <a:ext uri="{FF2B5EF4-FFF2-40B4-BE49-F238E27FC236}">
                    <a16:creationId xmlns:a16="http://schemas.microsoft.com/office/drawing/2014/main" id="{7C7C65E6-8573-ACDB-15E2-E4E671C62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01" y="5076128"/>
                <a:ext cx="5114618" cy="9481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4382CDE-31AB-324A-2478-3F6797819A67}"/>
              </a:ext>
            </a:extLst>
          </p:cNvPr>
          <p:cNvSpPr txBox="1"/>
          <p:nvPr/>
        </p:nvSpPr>
        <p:spPr>
          <a:xfrm>
            <a:off x="457200" y="2877551"/>
            <a:ext cx="123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Therefore,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86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5" grpId="0" animBg="1"/>
      <p:bldP spid="50" grpId="0"/>
      <p:bldP spid="2" grpId="0" animBg="1"/>
      <p:bldP spid="51" grpId="0" animBg="1"/>
      <p:bldP spid="7" grpId="0" animBg="1"/>
      <p:bldP spid="7" grpId="1" animBg="1"/>
      <p:bldP spid="20" grpId="0" animBg="1"/>
      <p:bldP spid="2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Floyd </a:t>
            </a:r>
            <a:r>
              <a:rPr lang="en-US" sz="3200" dirty="0" err="1">
                <a:solidFill>
                  <a:srgbClr val="7030A0"/>
                </a:solidFill>
              </a:rPr>
              <a:t>Warshal</a:t>
            </a:r>
            <a:r>
              <a:rPr lang="en-US" sz="3200" dirty="0">
                <a:solidFill>
                  <a:srgbClr val="7030A0"/>
                </a:solidFill>
              </a:rPr>
              <a:t> Algorithm </a:t>
            </a:r>
            <a:r>
              <a:rPr lang="en-US" sz="3200" dirty="0"/>
              <a:t>for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All 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in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time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space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Floyd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Warshal</a:t>
            </a:r>
            <a:r>
              <a:rPr lang="en-US" sz="3600" b="1" dirty="0" err="1"/>
              <a:t>’s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Floyd-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Warshal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,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1800" dirty="0"/>
                  <a:t> length of the 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with all intermediate vertices of indices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638800"/>
              </a:xfrm>
              <a:blipFill>
                <a:blip r:embed="rId2"/>
                <a:stretch>
                  <a:fillRect l="-708" t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57094" y="3077784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94" y="3077784"/>
                <a:ext cx="48893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65532" y="48884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32" y="4888468"/>
                <a:ext cx="825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8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398" y="4888468"/>
                <a:ext cx="2438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8" y="4888468"/>
                <a:ext cx="243840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06784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784" y="51816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762500" y="2209800"/>
            <a:ext cx="2394976" cy="1219200"/>
            <a:chOff x="5090078" y="2209800"/>
            <a:chExt cx="2394976" cy="1219200"/>
          </a:xfrm>
        </p:grpSpPr>
        <p:sp>
          <p:nvSpPr>
            <p:cNvPr id="12" name="Right Brace 11"/>
            <p:cNvSpPr/>
            <p:nvPr/>
          </p:nvSpPr>
          <p:spPr>
            <a:xfrm>
              <a:off x="5090078" y="2209800"/>
              <a:ext cx="320122" cy="12192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987980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Computing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latin typeface="Cambria Math"/>
                        </a:rPr>
                        <m:t>∗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879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761" t="-8333" r="-429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712512" y="4383025"/>
            <a:ext cx="2453721" cy="990604"/>
            <a:chOff x="5085145" y="2401528"/>
            <a:chExt cx="2377735" cy="607144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401528"/>
              <a:ext cx="457888" cy="60714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95492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95492"/>
                  <a:ext cx="1965806" cy="2263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711" t="-8197" r="-24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132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32" y="2286000"/>
                <a:ext cx="8254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3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E7A44B9-277C-1B03-4B6A-C38624BA4501}"/>
              </a:ext>
            </a:extLst>
          </p:cNvPr>
          <p:cNvSpPr/>
          <p:nvPr/>
        </p:nvSpPr>
        <p:spPr>
          <a:xfrm>
            <a:off x="2438401" y="5867400"/>
            <a:ext cx="38861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A31EE6-8A02-21DA-7C9C-0FDB06377F24}"/>
              </a:ext>
            </a:extLst>
          </p:cNvPr>
          <p:cNvSpPr/>
          <p:nvPr/>
        </p:nvSpPr>
        <p:spPr>
          <a:xfrm>
            <a:off x="1440139" y="5845927"/>
            <a:ext cx="38861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loud Callout 6">
                <a:extLst>
                  <a:ext uri="{FF2B5EF4-FFF2-40B4-BE49-F238E27FC236}">
                    <a16:creationId xmlns:a16="http://schemas.microsoft.com/office/drawing/2014/main" id="{E4D8887B-BC0F-9426-8862-C95604D4092F}"/>
                  </a:ext>
                </a:extLst>
              </p:cNvPr>
              <p:cNvSpPr/>
              <p:nvPr/>
            </p:nvSpPr>
            <p:spPr>
              <a:xfrm>
                <a:off x="3778266" y="3352800"/>
                <a:ext cx="5289534" cy="1055223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The algorithm uses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Matrices.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Hence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space </a:t>
                </a:r>
                <a:r>
                  <a:rPr 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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you reduce it?</a:t>
                </a:r>
              </a:p>
            </p:txBody>
          </p:sp>
        </mc:Choice>
        <mc:Fallback xmlns="">
          <p:sp>
            <p:nvSpPr>
              <p:cNvPr id="20" name="Cloud Callout 6">
                <a:extLst>
                  <a:ext uri="{FF2B5EF4-FFF2-40B4-BE49-F238E27FC236}">
                    <a16:creationId xmlns:a16="http://schemas.microsoft.com/office/drawing/2014/main" id="{E4D8887B-BC0F-9426-8862-C95604D40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266" y="3352800"/>
                <a:ext cx="5289534" cy="1055223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89587-BB0D-A31F-B785-82D79ABAB3F5}"/>
                  </a:ext>
                </a:extLst>
              </p:cNvPr>
              <p:cNvSpPr txBox="1"/>
              <p:nvPr/>
            </p:nvSpPr>
            <p:spPr>
              <a:xfrm>
                <a:off x="5791200" y="4489567"/>
                <a:ext cx="254120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Keep only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matrices </a:t>
                </a:r>
                <a:r>
                  <a:rPr lang="en-US" dirty="0">
                    <a:sym typeface="Wingdings" panose="05000000000000000000" pitchFamily="2" charset="2"/>
                  </a:rPr>
                  <a:t> </a:t>
                </a:r>
                <a:r>
                  <a:rPr lang="en-US" dirty="0"/>
                  <a:t>  </a:t>
                </a:r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89587-BB0D-A31F-B785-82D79ABAB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489567"/>
                <a:ext cx="2541208" cy="369332"/>
              </a:xfrm>
              <a:prstGeom prst="rect">
                <a:avLst/>
              </a:prstGeom>
              <a:blipFill>
                <a:blip r:embed="rId11"/>
                <a:stretch>
                  <a:fillRect l="-1918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loud Callout 6">
            <a:extLst>
              <a:ext uri="{FF2B5EF4-FFF2-40B4-BE49-F238E27FC236}">
                <a16:creationId xmlns:a16="http://schemas.microsoft.com/office/drawing/2014/main" id="{34B67BC8-8BEC-9E95-0884-240AEA39DE83}"/>
              </a:ext>
            </a:extLst>
          </p:cNvPr>
          <p:cNvSpPr/>
          <p:nvPr/>
        </p:nvSpPr>
        <p:spPr>
          <a:xfrm>
            <a:off x="3679833" y="3459698"/>
            <a:ext cx="5289533" cy="837387"/>
          </a:xfrm>
          <a:prstGeom prst="cloudCallout">
            <a:avLst>
              <a:gd name="adj1" fmla="val -24493"/>
              <a:gd name="adj2" fmla="val 718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manage with single matrix ?</a:t>
            </a:r>
          </a:p>
        </p:txBody>
      </p:sp>
    </p:spTree>
    <p:extLst>
      <p:ext uri="{BB962C8B-B14F-4D97-AF65-F5344CB8AC3E}">
        <p14:creationId xmlns:p14="http://schemas.microsoft.com/office/powerpoint/2010/main" val="4775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5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Floyd </a:t>
            </a:r>
            <a:r>
              <a:rPr lang="en-US" sz="3200" dirty="0" err="1">
                <a:solidFill>
                  <a:srgbClr val="7030A0"/>
                </a:solidFill>
              </a:rPr>
              <a:t>Warshal</a:t>
            </a:r>
            <a:r>
              <a:rPr lang="en-US" sz="3200" dirty="0">
                <a:solidFill>
                  <a:srgbClr val="7030A0"/>
                </a:solidFill>
              </a:rPr>
              <a:t> Algorithm </a:t>
            </a:r>
            <a:r>
              <a:rPr lang="en-US" sz="3200" dirty="0"/>
              <a:t>for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All 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in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time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space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)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25174"/>
              </p:ext>
            </p:extLst>
          </p:nvPr>
        </p:nvGraphicFramePr>
        <p:xfrm>
          <a:off x="3200400" y="2209800"/>
          <a:ext cx="30480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67417"/>
              </p:ext>
            </p:extLst>
          </p:nvPr>
        </p:nvGraphicFramePr>
        <p:xfrm>
          <a:off x="3200400" y="405384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105400" y="2209800"/>
            <a:ext cx="381000" cy="2971800"/>
            <a:chOff x="6248400" y="2209800"/>
            <a:chExt cx="381000" cy="2971800"/>
          </a:xfrm>
        </p:grpSpPr>
        <p:sp>
          <p:nvSpPr>
            <p:cNvPr id="10" name="Rectangle 9"/>
            <p:cNvSpPr/>
            <p:nvPr/>
          </p:nvSpPr>
          <p:spPr>
            <a:xfrm>
              <a:off x="6248400" y="2209800"/>
              <a:ext cx="38100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48400" y="2583679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48400" y="2895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48400" y="3276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48400" y="3657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48400" y="4038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48400" y="4408918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800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8400" y="5181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97168" y="1539954"/>
                <a:ext cx="74738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168" y="1539954"/>
                <a:ext cx="747384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4688" r="-9677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4688" r="-13483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963168" y="27172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62400" y="33147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81787" y="3352800"/>
            <a:ext cx="1080613" cy="369332"/>
            <a:chOff x="2881787" y="3352800"/>
            <a:chExt cx="1080613" cy="369332"/>
          </a:xfrm>
        </p:grpSpPr>
        <p:cxnSp>
          <p:nvCxnSpPr>
            <p:cNvPr id="28" name="Straight Connector 27"/>
            <p:cNvCxnSpPr>
              <a:endCxn id="26" idx="1"/>
            </p:cNvCxnSpPr>
            <p:nvPr/>
          </p:nvCxnSpPr>
          <p:spPr>
            <a:xfrm>
              <a:off x="3124200" y="35052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81787" y="33528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787" y="33528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3962400" y="3657600"/>
            <a:ext cx="327334" cy="1905000"/>
            <a:chOff x="3962400" y="3657600"/>
            <a:chExt cx="327334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962400" y="5193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93268"/>
                  <a:ext cx="327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>
              <a:stCxn id="32" idx="0"/>
            </p:cNvCxnSpPr>
            <p:nvPr/>
          </p:nvCxnSpPr>
          <p:spPr>
            <a:xfrm flipH="1" flipV="1">
              <a:off x="4114800" y="3657600"/>
              <a:ext cx="11267" cy="1535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105400" y="3276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2400" y="4038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343400" y="3505200"/>
            <a:ext cx="9525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120434" y="3695700"/>
            <a:ext cx="8982" cy="5392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ibbon: Tilted Down 1">
                <a:extLst>
                  <a:ext uri="{FF2B5EF4-FFF2-40B4-BE49-F238E27FC236}">
                    <a16:creationId xmlns:a16="http://schemas.microsoft.com/office/drawing/2014/main" id="{100EA0FF-951D-85FC-359C-028F9ACF20A4}"/>
                  </a:ext>
                </a:extLst>
              </p:cNvPr>
              <p:cNvSpPr/>
              <p:nvPr/>
            </p:nvSpPr>
            <p:spPr>
              <a:xfrm>
                <a:off x="2133600" y="524405"/>
                <a:ext cx="48768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Let us revisit the way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ibbon: Tilted Down 1">
                <a:extLst>
                  <a:ext uri="{FF2B5EF4-FFF2-40B4-BE49-F238E27FC236}">
                    <a16:creationId xmlns:a16="http://schemas.microsoft.com/office/drawing/2014/main" id="{100EA0FF-951D-85FC-359C-028F9ACF2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24405"/>
                <a:ext cx="48768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0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6">
                <a:extLst>
                  <a:ext uri="{FF2B5EF4-FFF2-40B4-BE49-F238E27FC236}">
                    <a16:creationId xmlns:a16="http://schemas.microsoft.com/office/drawing/2014/main" id="{46C00164-6DC8-61CF-132C-C39A9E40929B}"/>
                  </a:ext>
                </a:extLst>
              </p:cNvPr>
              <p:cNvSpPr/>
              <p:nvPr/>
            </p:nvSpPr>
            <p:spPr>
              <a:xfrm>
                <a:off x="2267277" y="5932813"/>
                <a:ext cx="5289533" cy="8373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Which entries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are required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in the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loud Callout 6">
                <a:extLst>
                  <a:ext uri="{FF2B5EF4-FFF2-40B4-BE49-F238E27FC236}">
                    <a16:creationId xmlns:a16="http://schemas.microsoft.com/office/drawing/2014/main" id="{46C00164-6DC8-61CF-132C-C39A9E409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77" y="5932813"/>
                <a:ext cx="5289533" cy="837387"/>
              </a:xfrm>
              <a:prstGeom prst="cloudCallout">
                <a:avLst>
                  <a:gd name="adj1" fmla="val -24493"/>
                  <a:gd name="adj2" fmla="val 71857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2" grpId="0"/>
      <p:bldP spid="23" grpId="0" animBg="1"/>
      <p:bldP spid="24" grpId="0" animBg="1"/>
      <p:bldP spid="25" grpId="0" animBg="1"/>
      <p:bldP spid="26" grpId="0" animBg="1"/>
      <p:bldP spid="37" grpId="0"/>
      <p:bldP spid="38" grpId="0"/>
      <p:bldP spid="39" grpId="0" animBg="1"/>
      <p:bldP spid="40" grpId="0" animBg="1"/>
      <p:bldP spid="2" grpId="0" animBg="1"/>
      <p:bldP spid="3" grpId="0" animBg="1"/>
      <p:bldP spid="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)</a:t>
                </a:r>
              </a:p>
              <a:p>
                <a:pPr marL="0" indent="0">
                  <a:buNone/>
                </a:pPr>
                <a:r>
                  <a:rPr lang="en-US" sz="1800" dirty="0"/>
                  <a:t>For any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, we need …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...</a:t>
                </a:r>
              </a:p>
              <a:p>
                <a:pPr marL="0" indent="0">
                  <a:buNone/>
                </a:pPr>
                <a:r>
                  <a:rPr lang="en-US" sz="1800" dirty="0"/>
                  <a:t>Moreover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800" dirty="0"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00400" y="2209800"/>
          <a:ext cx="3048000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00400" y="405384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105400" y="2209800"/>
            <a:ext cx="381000" cy="2971800"/>
            <a:chOff x="6248400" y="2209800"/>
            <a:chExt cx="381000" cy="2971800"/>
          </a:xfrm>
        </p:grpSpPr>
        <p:sp>
          <p:nvSpPr>
            <p:cNvPr id="10" name="Rectangle 9"/>
            <p:cNvSpPr/>
            <p:nvPr/>
          </p:nvSpPr>
          <p:spPr>
            <a:xfrm>
              <a:off x="6248400" y="2209800"/>
              <a:ext cx="38100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248400" y="2583679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48400" y="2895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48400" y="3276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48400" y="3657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48400" y="4038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248400" y="4408918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4800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8400" y="5181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0330"/>
                <a:ext cx="747384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4688" r="-9677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8" y="4017948"/>
                <a:ext cx="527772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4688" r="-13483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963168" y="27172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67400" y="4800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81787" y="4812268"/>
            <a:ext cx="2985613" cy="369332"/>
            <a:chOff x="2881787" y="4812268"/>
            <a:chExt cx="2985613" cy="369332"/>
          </a:xfrm>
        </p:grpSpPr>
        <p:cxnSp>
          <p:nvCxnSpPr>
            <p:cNvPr id="28" name="Straight Connector 27"/>
            <p:cNvCxnSpPr>
              <a:stCxn id="31" idx="3"/>
              <a:endCxn id="26" idx="1"/>
            </p:cNvCxnSpPr>
            <p:nvPr/>
          </p:nvCxnSpPr>
          <p:spPr>
            <a:xfrm flipV="1">
              <a:off x="3204311" y="4991100"/>
              <a:ext cx="2663089" cy="583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881787" y="48122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787" y="4812268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921066" y="5131832"/>
            <a:ext cx="327334" cy="495300"/>
            <a:chOff x="3962400" y="5131832"/>
            <a:chExt cx="327334" cy="4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962400" y="52578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257800"/>
                  <a:ext cx="327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V="1">
              <a:off x="4126067" y="5131832"/>
              <a:ext cx="0" cy="2021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828800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050268"/>
                <a:ext cx="3786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867400" y="4038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05400" y="4800600"/>
            <a:ext cx="381000" cy="381000"/>
          </a:xfrm>
          <a:prstGeom prst="rect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57900" y="4234934"/>
            <a:ext cx="0" cy="565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6" idx="1"/>
          </p:cNvCxnSpPr>
          <p:nvPr/>
        </p:nvCxnSpPr>
        <p:spPr>
          <a:xfrm>
            <a:off x="5295900" y="4991100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90283" y="5896274"/>
                <a:ext cx="38088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column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83" y="5896274"/>
                <a:ext cx="3808863" cy="369332"/>
              </a:xfrm>
              <a:prstGeom prst="rect">
                <a:avLst/>
              </a:prstGeom>
              <a:blipFill>
                <a:blip r:embed="rId10"/>
                <a:stretch>
                  <a:fillRect l="-997" t="-6667" r="-3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57599" y="6228021"/>
                <a:ext cx="2749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6228021"/>
                <a:ext cx="27494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774" t="-8333" r="-28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84A1035-BEAE-0E28-C566-010F27466746}"/>
              </a:ext>
            </a:extLst>
          </p:cNvPr>
          <p:cNvSpPr/>
          <p:nvPr/>
        </p:nvSpPr>
        <p:spPr>
          <a:xfrm>
            <a:off x="3690099" y="6250136"/>
            <a:ext cx="38861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390531-689D-E65F-F7E2-DD1027B69CE8}"/>
              </a:ext>
            </a:extLst>
          </p:cNvPr>
          <p:cNvSpPr/>
          <p:nvPr/>
        </p:nvSpPr>
        <p:spPr>
          <a:xfrm>
            <a:off x="5196671" y="6188075"/>
            <a:ext cx="38861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D8CF7F-7CD4-60F6-410D-D12161FC14FE}"/>
              </a:ext>
            </a:extLst>
          </p:cNvPr>
          <p:cNvSpPr/>
          <p:nvPr/>
        </p:nvSpPr>
        <p:spPr>
          <a:xfrm>
            <a:off x="2354844" y="6209553"/>
            <a:ext cx="38861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E78EC3-0D4F-0C8C-ECEA-A1D90802319E}"/>
                  </a:ext>
                </a:extLst>
              </p:cNvPr>
              <p:cNvSpPr txBox="1"/>
              <p:nvPr/>
            </p:nvSpPr>
            <p:spPr>
              <a:xfrm>
                <a:off x="2818865" y="449871"/>
                <a:ext cx="3368486" cy="8077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Hence we can just overwrite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algn="ctr"/>
                <a:r>
                  <a:rPr lang="en-US" sz="1400" dirty="0"/>
                  <a:t>instead of creating a separate matrix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E78EC3-0D4F-0C8C-ECEA-A1D90802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65" y="449871"/>
                <a:ext cx="3368486" cy="807785"/>
              </a:xfrm>
              <a:prstGeom prst="rect">
                <a:avLst/>
              </a:prstGeom>
              <a:blipFill>
                <a:blip r:embed="rId12"/>
                <a:stretch>
                  <a:fillRect b="-10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ibbon: Tilted Down 28">
                <a:extLst>
                  <a:ext uri="{FF2B5EF4-FFF2-40B4-BE49-F238E27FC236}">
                    <a16:creationId xmlns:a16="http://schemas.microsoft.com/office/drawing/2014/main" id="{5995EDFE-88AE-4CD0-7FFB-6AFF3C96A2CE}"/>
                  </a:ext>
                </a:extLst>
              </p:cNvPr>
              <p:cNvSpPr/>
              <p:nvPr/>
            </p:nvSpPr>
            <p:spPr>
              <a:xfrm>
                <a:off x="2133600" y="524405"/>
                <a:ext cx="48768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Let us revisit the way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ibbon: Tilted Down 28">
                <a:extLst>
                  <a:ext uri="{FF2B5EF4-FFF2-40B4-BE49-F238E27FC236}">
                    <a16:creationId xmlns:a16="http://schemas.microsoft.com/office/drawing/2014/main" id="{5995EDFE-88AE-4CD0-7FFB-6AFF3C96A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24405"/>
                <a:ext cx="48768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4FB04F-729C-A748-26F6-995A234209AA}"/>
                  </a:ext>
                </a:extLst>
              </p:cNvPr>
              <p:cNvSpPr txBox="1"/>
              <p:nvPr/>
            </p:nvSpPr>
            <p:spPr>
              <a:xfrm>
                <a:off x="4297168" y="1539954"/>
                <a:ext cx="74738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4FB04F-729C-A748-26F6-995A2342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168" y="1539954"/>
                <a:ext cx="747384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77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6" grpId="0" animBg="1"/>
      <p:bldP spid="39" grpId="0" animBg="1"/>
      <p:bldP spid="40" grpId="0" animBg="1"/>
      <p:bldP spid="2" grpId="0" animBg="1"/>
      <p:bldP spid="11" grpId="0" animBg="1"/>
      <p:bldP spid="13" grpId="0" animBg="1"/>
      <p:bldP spid="27" grpId="0" animBg="1"/>
      <p:bldP spid="9" grpId="0" animBg="1"/>
      <p:bldP spid="2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Floyd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Warshal</a:t>
            </a:r>
            <a:r>
              <a:rPr lang="en-US" sz="3600" b="1" dirty="0" err="1"/>
              <a:t>’s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868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Floyd-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Warshal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</a:t>
                </a:r>
                <a:r>
                  <a:rPr lang="en-US" sz="2000" b="1" dirty="0"/>
                  <a:t>If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6C31"/>
                        </a:solidFill>
                      </a:rPr>
                      <m:t>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err="1">
                    <a:solidFill>
                      <a:srgbClr val="C00000"/>
                    </a:solidFill>
                  </a:rPr>
                  <a:t>Lemma</a:t>
                </a:r>
                <a:r>
                  <a:rPr lang="en-US" sz="1800" dirty="0" err="1"/>
                  <a:t>:At</a:t>
                </a:r>
                <a:r>
                  <a:rPr lang="en-US" sz="1800" dirty="0"/>
                  <a:t> the end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iteration,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= length of the 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86800" cy="5410200"/>
              </a:xfrm>
              <a:blipFill rotWithShape="1">
                <a:blip r:embed="rId2"/>
                <a:stretch>
                  <a:fillRect l="-702" t="-563" b="-1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6784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784" y="51816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39873" y="6400800"/>
                <a:ext cx="4304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all intermediate vertices of indices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73" y="6400800"/>
                <a:ext cx="43041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75" t="-8197" r="-141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7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digraph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</a:t>
            </a:r>
            <a:r>
              <a:rPr lang="en-US" sz="2800" b="1" dirty="0">
                <a:solidFill>
                  <a:srgbClr val="0070C0"/>
                </a:solidFill>
              </a:rPr>
              <a:t>negative ed</a:t>
            </a:r>
            <a:r>
              <a:rPr lang="en-US" sz="2800" b="1" dirty="0"/>
              <a:t>ge weights 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compute all-pairs distances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space requirement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r>
                  <a:rPr lang="en-US" sz="2000" dirty="0"/>
                  <a:t>How to retrieve shortest path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/>
                  <a:t>: Augment the given algorithm with a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size data structure.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(that stores all-pairs shortest paths </a:t>
                </a:r>
                <a:r>
                  <a:rPr lang="en-US" sz="2000" b="1" u="sng" dirty="0"/>
                  <a:t>implicitly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,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925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length of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925375" cy="369332"/>
              </a:xfrm>
              <a:prstGeom prst="rect">
                <a:avLst/>
              </a:prstGeom>
              <a:blipFill>
                <a:blip r:embed="rId8"/>
                <a:stretch>
                  <a:fillRect l="-64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6">
            <a:extLst>
              <a:ext uri="{FF2B5EF4-FFF2-40B4-BE49-F238E27FC236}">
                <a16:creationId xmlns:a16="http://schemas.microsoft.com/office/drawing/2014/main" id="{13F19679-7BF8-389D-AD97-5B09B4D519E4}"/>
              </a:ext>
            </a:extLst>
          </p:cNvPr>
          <p:cNvSpPr/>
          <p:nvPr/>
        </p:nvSpPr>
        <p:spPr>
          <a:xfrm>
            <a:off x="3679833" y="3459698"/>
            <a:ext cx="5289533" cy="837387"/>
          </a:xfrm>
          <a:prstGeom prst="cloudCallout">
            <a:avLst>
              <a:gd name="adj1" fmla="val -24493"/>
              <a:gd name="adj2" fmla="val 718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we clean this pseudocode as well ?</a:t>
            </a:r>
          </a:p>
        </p:txBody>
      </p:sp>
    </p:spTree>
    <p:extLst>
      <p:ext uri="{BB962C8B-B14F-4D97-AF65-F5344CB8AC3E}">
        <p14:creationId xmlns:p14="http://schemas.microsoft.com/office/powerpoint/2010/main" val="271237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,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       )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 l="-741" t="-563" r="-2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488934" cy="369332"/>
              </a:xfrm>
              <a:prstGeom prst="rect">
                <a:avLst/>
              </a:prstGeom>
              <a:blipFill>
                <a:blip r:embed="rId3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0" y="4191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191000"/>
                <a:ext cx="82546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81600" y="42026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202668"/>
                <a:ext cx="24384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31ED79-8AC0-D590-8581-7F1CB3638F4E}"/>
                  </a:ext>
                </a:extLst>
              </p:cNvPr>
              <p:cNvSpPr txBox="1"/>
              <p:nvPr/>
            </p:nvSpPr>
            <p:spPr>
              <a:xfrm>
                <a:off x="538688" y="6336268"/>
                <a:ext cx="7925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length of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31ED79-8AC0-D590-8581-7F1CB363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925375" cy="369332"/>
              </a:xfrm>
              <a:prstGeom prst="rect">
                <a:avLst/>
              </a:prstGeom>
              <a:blipFill>
                <a:blip r:embed="rId6"/>
                <a:stretch>
                  <a:fillRect l="-64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FD8E3D-D3F7-86D1-5D1F-0B90E97655D3}"/>
                  </a:ext>
                </a:extLst>
              </p:cNvPr>
              <p:cNvSpPr txBox="1"/>
              <p:nvPr/>
            </p:nvSpPr>
            <p:spPr>
              <a:xfrm>
                <a:off x="2027710" y="6336268"/>
                <a:ext cx="41069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FD8E3D-D3F7-86D1-5D1F-0B90E9765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10" y="6336268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A4293B-69CB-08A2-4AE3-68883EAD3FC7}"/>
                  </a:ext>
                </a:extLst>
              </p:cNvPr>
              <p:cNvSpPr txBox="1"/>
              <p:nvPr/>
            </p:nvSpPr>
            <p:spPr>
              <a:xfrm>
                <a:off x="3124200" y="2690336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A4293B-69CB-08A2-4AE3-68883EAD3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690336"/>
                <a:ext cx="48893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6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1792AB-33EE-51D1-85A9-4B5A7C469995}"/>
              </a:ext>
            </a:extLst>
          </p:cNvPr>
          <p:cNvSpPr/>
          <p:nvPr/>
        </p:nvSpPr>
        <p:spPr>
          <a:xfrm>
            <a:off x="2969012" y="2590800"/>
            <a:ext cx="2667000" cy="2514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visualization should help you design the algorithm on your own </a:t>
            </a:r>
          </a:p>
          <a:p>
            <a:pPr marL="0" indent="0">
              <a:buNone/>
            </a:pPr>
            <a:r>
              <a:rPr lang="en-US" sz="1800" dirty="0"/>
              <a:t>in case you forget it ever in future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execution of </a:t>
            </a:r>
            <a:r>
              <a:rPr lang="en-US" sz="3200" b="1" dirty="0">
                <a:solidFill>
                  <a:srgbClr val="7030A0"/>
                </a:solidFill>
              </a:rPr>
              <a:t>Bellman Ford </a:t>
            </a:r>
            <a:r>
              <a:rPr lang="en-US" sz="3200" b="1" dirty="0"/>
              <a:t>algorithm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BA642793-ABA1-7D89-558E-2BAE39A598D0}"/>
              </a:ext>
            </a:extLst>
          </p:cNvPr>
          <p:cNvSpPr/>
          <p:nvPr/>
        </p:nvSpPr>
        <p:spPr>
          <a:xfrm>
            <a:off x="3350012" y="2963079"/>
            <a:ext cx="1905000" cy="1752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7F42F941-EE24-D75E-000B-B17FCF7693FD}"/>
              </a:ext>
            </a:extLst>
          </p:cNvPr>
          <p:cNvSpPr/>
          <p:nvPr/>
        </p:nvSpPr>
        <p:spPr>
          <a:xfrm>
            <a:off x="4067838" y="3610868"/>
            <a:ext cx="427962" cy="4351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EF66B-38E5-C532-AEE6-10AAAAA59673}"/>
              </a:ext>
            </a:extLst>
          </p:cNvPr>
          <p:cNvSpPr txBox="1"/>
          <p:nvPr/>
        </p:nvSpPr>
        <p:spPr>
          <a:xfrm>
            <a:off x="3564200" y="835357"/>
            <a:ext cx="16561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Like a wave …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0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build="p"/>
      <p:bldP spid="5" grpId="0"/>
      <p:bldP spid="13" grpId="0" animBg="1"/>
      <p:bldP spid="12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81D6-69E7-5824-2305-F54A60EF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A8E39-EE78-8DA1-8EF3-91EB9E3EA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62000"/>
                <a:ext cx="9144000" cy="5364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Please do not infer that any arbitrary attempt to make pseudocode may work.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Floyd-</a:t>
                </a:r>
                <a:r>
                  <a:rPr lang="en-US" sz="2000" dirty="0" err="1"/>
                  <a:t>Warshal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we first developed an insight into the computation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This insight helped us keep a single matrix.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For Bellman-Ford as well, 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there is a similar (not same) insight. 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Ask yourself : </a:t>
                </a:r>
              </a:p>
              <a:p>
                <a:pPr marL="0" indent="0">
                  <a:buNone/>
                </a:pPr>
                <a:r>
                  <a:rPr lang="en-IN" sz="2000" dirty="0"/>
                  <a:t>How important is it to have the `wave like’ implementation of Bellman-Ford algorithm?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</a:t>
                </a:r>
              </a:p>
              <a:p>
                <a:pPr marL="0" indent="0">
                  <a:buNone/>
                </a:pPr>
                <a:r>
                  <a:rPr lang="en-IN" sz="2000" dirty="0"/>
                  <a:t>What goes wrong if we do not follow </a:t>
                </a:r>
                <a:r>
                  <a:rPr lang="en-IN" sz="2000" u="sng" dirty="0"/>
                  <a:t>the order</a:t>
                </a:r>
                <a:r>
                  <a:rPr lang="en-IN" sz="2000" dirty="0"/>
                  <a:t> given in the </a:t>
                </a:r>
                <a:r>
                  <a:rPr lang="en-IN" sz="2000" dirty="0" err="1"/>
                  <a:t>pseudocde</a:t>
                </a:r>
                <a:r>
                  <a:rPr lang="en-IN" sz="2000" dirty="0"/>
                  <a:t> in </a:t>
                </a:r>
                <a:r>
                  <a:rPr lang="en-IN" sz="1600" dirty="0"/>
                  <a:t>28</a:t>
                </a:r>
                <a:r>
                  <a:rPr lang="en-IN" sz="1600" baseline="30000" dirty="0"/>
                  <a:t>th</a:t>
                </a:r>
                <a:r>
                  <a:rPr lang="en-IN" sz="2000" dirty="0"/>
                  <a:t> slide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A8E39-EE78-8DA1-8EF3-91EB9E3EA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000"/>
                <a:ext cx="9144000" cy="5364163"/>
              </a:xfrm>
              <a:blipFill>
                <a:blip r:embed="rId2"/>
                <a:stretch>
                  <a:fillRect l="-667" t="-568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A5CC5-5E67-AE55-62CA-878C52B7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,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shortest paths 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Having Negative weight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Shortest paths </a:t>
            </a:r>
            <a:r>
              <a:rPr lang="en-US" sz="3200" b="1" dirty="0"/>
              <a:t>in presence of </a:t>
            </a:r>
            <a:r>
              <a:rPr lang="en-US" sz="3200" b="1" dirty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a negative weight cycle reachable from source,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There is </a:t>
                </a:r>
                <a:r>
                  <a:rPr lang="en-US" sz="2000" b="1" dirty="0"/>
                  <a:t>no</a:t>
                </a:r>
                <a:r>
                  <a:rPr lang="en-US" sz="2000" dirty="0"/>
                  <a:t> polynomial time algorithm till date that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 firm belief : no such algorithm </a:t>
                </a:r>
                <a:r>
                  <a:rPr lang="en-US" sz="2000" b="1" dirty="0"/>
                  <a:t>can ever be </a:t>
                </a:r>
                <a:r>
                  <a:rPr lang="en-US" sz="2000" dirty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positive edge weights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distance/shortest-path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Solutions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Execute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Total time =</a:t>
                </a:r>
                <a:r>
                  <a:rPr lang="en-US" sz="2000" dirty="0"/>
                  <a:t>  </a:t>
                </a:r>
                <a:r>
                  <a:rPr lang="en-US" sz="2000" b="1" dirty="0"/>
                  <a:t>O(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 </a:t>
                </a:r>
                <a:r>
                  <a:rPr lang="en-US" sz="2000" dirty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Space taken by the data structure </a:t>
                </a: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weights 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distance/shortest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Execute Bellman-Ford’s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Total time =</a:t>
                </a:r>
                <a:r>
                  <a:rPr lang="en-US" sz="2000" dirty="0"/>
                  <a:t>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 </a:t>
                </a:r>
                <a:r>
                  <a:rPr lang="en-US" sz="2000" dirty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Space taken by the data structure </a:t>
                </a: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eft Arrow 1"/>
              <p:cNvSpPr/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How to improve it to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Left Arrow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All-pairs shortest paths in 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r>
                  <a:rPr lang="en-US" sz="32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dirty="0"/>
                  <a:t>) time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 b="-1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graphs 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weights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3A6DA2-5B2E-6945-DA80-BD37B1818CFC}"/>
                  </a:ext>
                </a:extLst>
              </p:cNvPr>
              <p:cNvSpPr txBox="1"/>
              <p:nvPr/>
            </p:nvSpPr>
            <p:spPr>
              <a:xfrm>
                <a:off x="990600" y="5257800"/>
                <a:ext cx="68551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Assume that vertices are numbered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(instead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3A6DA2-5B2E-6945-DA80-BD37B181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257800"/>
                <a:ext cx="6855146" cy="369332"/>
              </a:xfrm>
              <a:prstGeom prst="rect">
                <a:avLst/>
              </a:prstGeom>
              <a:blipFill>
                <a:blip r:embed="rId3"/>
                <a:stretch>
                  <a:fillRect l="-801" t="-1000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1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14116</TotalTime>
  <Words>2830</Words>
  <Application>Microsoft Office PowerPoint</Application>
  <PresentationFormat>On-screen Show (4:3)</PresentationFormat>
  <Paragraphs>540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Design and Analysis of Algorithms </vt:lpstr>
      <vt:lpstr>RECAP of the Last Lecture</vt:lpstr>
      <vt:lpstr>The execution of Bellman Ford algorithm </vt:lpstr>
      <vt:lpstr>Bellman-Ford algorithm </vt:lpstr>
      <vt:lpstr>shortest paths in a graph </vt:lpstr>
      <vt:lpstr>Shortest paths in presence of negative weight cycles</vt:lpstr>
      <vt:lpstr>All-pairs shortest paths in a graph with positive edge weights</vt:lpstr>
      <vt:lpstr>All-pairs shortest paths in a graph with negative edge weights but no negative cycle</vt:lpstr>
      <vt:lpstr>All-pairs shortest paths in  O(n^3) time </vt:lpstr>
      <vt:lpstr>The Optimal subpath property </vt:lpstr>
      <vt:lpstr>The Optimal subpath property </vt:lpstr>
      <vt:lpstr>The Optimal subpath property </vt:lpstr>
      <vt:lpstr>The Optimal subpath property </vt:lpstr>
      <vt:lpstr>Term for Recursive formulation of δ(u,v) ?</vt:lpstr>
      <vt:lpstr>Recursive formulation of D_k (i,j) </vt:lpstr>
      <vt:lpstr>Recursive formulation of D_k (i,j) </vt:lpstr>
      <vt:lpstr>Recursive formulation of D_k (i,j) </vt:lpstr>
      <vt:lpstr>Recursive formulation of D_k (i,j) </vt:lpstr>
      <vt:lpstr>Recursive formulation of D_k (i,j) </vt:lpstr>
      <vt:lpstr>Recursive formulation of D_k (i,j) </vt:lpstr>
      <vt:lpstr>Floyd Warshal Algorithm for  All Pairs Shortest Paths</vt:lpstr>
      <vt:lpstr>Floyd  and Warshal’s algorithm </vt:lpstr>
      <vt:lpstr>Floyd Warshal Algorithm for  All Pairs Shortest Paths</vt:lpstr>
      <vt:lpstr>PowerPoint Presentation</vt:lpstr>
      <vt:lpstr>PowerPoint Presentation</vt:lpstr>
      <vt:lpstr>Floyd  and Warshal’s algorithm </vt:lpstr>
      <vt:lpstr>All-pairs shortest paths in a digraph with negative edge weights but no negative cycle</vt:lpstr>
      <vt:lpstr>Bellman-Ford algorithm </vt:lpstr>
      <vt:lpstr>Bellman-Ford algorithm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1351</cp:revision>
  <dcterms:created xsi:type="dcterms:W3CDTF">2011-12-03T04:13:03Z</dcterms:created>
  <dcterms:modified xsi:type="dcterms:W3CDTF">2023-09-15T09:10:36Z</dcterms:modified>
</cp:coreProperties>
</file>