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359" r:id="rId3"/>
    <p:sldId id="372" r:id="rId4"/>
    <p:sldId id="373" r:id="rId5"/>
    <p:sldId id="374" r:id="rId6"/>
    <p:sldId id="375" r:id="rId7"/>
    <p:sldId id="376" r:id="rId8"/>
    <p:sldId id="490" r:id="rId9"/>
    <p:sldId id="378" r:id="rId10"/>
    <p:sldId id="391" r:id="rId11"/>
    <p:sldId id="380" r:id="rId12"/>
    <p:sldId id="381" r:id="rId13"/>
    <p:sldId id="382" r:id="rId14"/>
    <p:sldId id="383" r:id="rId15"/>
    <p:sldId id="390" r:id="rId16"/>
    <p:sldId id="384" r:id="rId17"/>
    <p:sldId id="385" r:id="rId18"/>
    <p:sldId id="386" r:id="rId19"/>
    <p:sldId id="387" r:id="rId20"/>
    <p:sldId id="3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Rai" initials="PR" lastIdx="1" clrIdx="0">
    <p:extLst>
      <p:ext uri="{19B8F6BF-5375-455C-9EA6-DF929625EA0E}">
        <p15:presenceInfo xmlns:p15="http://schemas.microsoft.com/office/powerpoint/2012/main" userId="S-1-5-21-1815594393-203851566-323931515-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60AB2"/>
    <a:srgbClr val="1D67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16" autoAdjust="0"/>
    <p:restoredTop sz="94660"/>
  </p:normalViewPr>
  <p:slideViewPr>
    <p:cSldViewPr snapToGrid="0">
      <p:cViewPr varScale="1">
        <p:scale>
          <a:sx n="99" d="100"/>
          <a:sy n="99" d="100"/>
        </p:scale>
        <p:origin x="5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079FB-1158-44A5-81BA-70742E8B8B87}" type="datetimeFigureOut">
              <a:rPr lang="en-IN" smtClean="0"/>
              <a:t>11-09-2023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C2274-7721-4180-95CA-BE03DFC6FB35}" type="slidenum">
              <a:rPr lang="en-IN" smtClean="0"/>
              <a:t>‹#›</a:t>
            </a:fld>
            <a:endParaRPr lang="en-IN"/>
          </a:p>
        </p:txBody>
      </p:sp>
    </p:spTree>
    <p:extLst>
      <p:ext uri="{BB962C8B-B14F-4D97-AF65-F5344CB8AC3E}">
        <p14:creationId xmlns:p14="http://schemas.microsoft.com/office/powerpoint/2010/main" val="3338326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02E8B-E765-4F58-A257-0E1E2EC1E1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B0D9F0-86A6-48DF-B30E-B84487765E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7E9CD7-9DDA-4CF9-AA93-4DE94EF05F48}"/>
              </a:ext>
            </a:extLst>
          </p:cNvPr>
          <p:cNvSpPr>
            <a:spLocks noGrp="1"/>
          </p:cNvSpPr>
          <p:nvPr>
            <p:ph type="dt" sz="half" idx="10"/>
          </p:nvPr>
        </p:nvSpPr>
        <p:spPr/>
        <p:txBody>
          <a:bodyPr/>
          <a:lstStyle/>
          <a:p>
            <a:fld id="{66A9955A-2DC5-4511-A53D-598F496EDEEE}" type="datetime1">
              <a:rPr lang="en-IN" smtClean="0"/>
              <a:t>11-09-2023</a:t>
            </a:fld>
            <a:endParaRPr lang="en-IN"/>
          </a:p>
        </p:txBody>
      </p:sp>
      <p:sp>
        <p:nvSpPr>
          <p:cNvPr id="5" name="Footer Placeholder 4">
            <a:extLst>
              <a:ext uri="{FF2B5EF4-FFF2-40B4-BE49-F238E27FC236}">
                <a16:creationId xmlns:a16="http://schemas.microsoft.com/office/drawing/2014/main" id="{1C5422E9-1D05-4AD0-BFC0-2527F7121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BFB85C-0DA1-4C64-8F01-7A91FEF10534}"/>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72145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9521F-28F4-406E-9485-88EB85F4DD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4819DE-9E94-437E-8A68-6E165BAA9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872149-A870-4DC0-8F9C-DDB1FD582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F4BED7-7934-4480-A6EE-DA8954235B6B}"/>
              </a:ext>
            </a:extLst>
          </p:cNvPr>
          <p:cNvSpPr>
            <a:spLocks noGrp="1"/>
          </p:cNvSpPr>
          <p:nvPr>
            <p:ph type="dt" sz="half" idx="10"/>
          </p:nvPr>
        </p:nvSpPr>
        <p:spPr/>
        <p:txBody>
          <a:bodyPr/>
          <a:lstStyle/>
          <a:p>
            <a:fld id="{9ECCF262-89E0-4714-A1CF-8A83C222FB9B}" type="datetime1">
              <a:rPr lang="en-IN" smtClean="0"/>
              <a:t>11-09-2023</a:t>
            </a:fld>
            <a:endParaRPr lang="en-IN"/>
          </a:p>
        </p:txBody>
      </p:sp>
      <p:sp>
        <p:nvSpPr>
          <p:cNvPr id="6" name="Footer Placeholder 5">
            <a:extLst>
              <a:ext uri="{FF2B5EF4-FFF2-40B4-BE49-F238E27FC236}">
                <a16:creationId xmlns:a16="http://schemas.microsoft.com/office/drawing/2014/main" id="{BC7CB16A-A6D8-4778-B7F0-21B6BFD28B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254C42-23E8-4F2C-AC3E-A5BBDF4E66E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412317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F842-6D8B-4C86-8F39-4F97C9A089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19E737-F70E-42FA-A4AC-876FA6F163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11A242-E710-4C98-92C7-184F6C186352}"/>
              </a:ext>
            </a:extLst>
          </p:cNvPr>
          <p:cNvSpPr>
            <a:spLocks noGrp="1"/>
          </p:cNvSpPr>
          <p:nvPr>
            <p:ph type="dt" sz="half" idx="10"/>
          </p:nvPr>
        </p:nvSpPr>
        <p:spPr/>
        <p:txBody>
          <a:bodyPr/>
          <a:lstStyle/>
          <a:p>
            <a:fld id="{C7CCAA5C-2D5F-4D58-9A50-D19B643441D4}" type="datetime1">
              <a:rPr lang="en-IN" smtClean="0"/>
              <a:t>11-09-2023</a:t>
            </a:fld>
            <a:endParaRPr lang="en-IN"/>
          </a:p>
        </p:txBody>
      </p:sp>
      <p:sp>
        <p:nvSpPr>
          <p:cNvPr id="5" name="Footer Placeholder 4">
            <a:extLst>
              <a:ext uri="{FF2B5EF4-FFF2-40B4-BE49-F238E27FC236}">
                <a16:creationId xmlns:a16="http://schemas.microsoft.com/office/drawing/2014/main" id="{84C3ABB8-F14F-4280-A105-4070853E67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F30805-AFD9-468A-8350-47B0059B70D1}"/>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11891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3CE3C8-84F1-4290-9648-5C9E9A2324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CFA146-680D-4C44-80AE-61ACEA18EF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2229F1-7D33-4055-BCFB-C0B4E177D5C8}"/>
              </a:ext>
            </a:extLst>
          </p:cNvPr>
          <p:cNvSpPr>
            <a:spLocks noGrp="1"/>
          </p:cNvSpPr>
          <p:nvPr>
            <p:ph type="dt" sz="half" idx="10"/>
          </p:nvPr>
        </p:nvSpPr>
        <p:spPr/>
        <p:txBody>
          <a:bodyPr/>
          <a:lstStyle/>
          <a:p>
            <a:fld id="{24DF1576-788D-4E35-9930-DF0255718A2B}" type="datetime1">
              <a:rPr lang="en-IN" smtClean="0"/>
              <a:t>11-09-2023</a:t>
            </a:fld>
            <a:endParaRPr lang="en-IN"/>
          </a:p>
        </p:txBody>
      </p:sp>
      <p:sp>
        <p:nvSpPr>
          <p:cNvPr id="5" name="Footer Placeholder 4">
            <a:extLst>
              <a:ext uri="{FF2B5EF4-FFF2-40B4-BE49-F238E27FC236}">
                <a16:creationId xmlns:a16="http://schemas.microsoft.com/office/drawing/2014/main" id="{A958B88A-8C21-46C7-8EDF-2F9AEE5A2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1208B-689D-4C89-B6D0-6D893F5C0C63}"/>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38470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DEA5-031B-494A-B467-EFFEB2766D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AD22B5-97C1-4FAC-9285-AA741BFE1F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7785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27FE-0F44-497F-BF33-83303D147F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6ABBA3-F0E8-4C36-916A-E54529F140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6A16D18-BB11-4BFD-9E7A-8DFB408A75BB}"/>
              </a:ext>
            </a:extLst>
          </p:cNvPr>
          <p:cNvSpPr>
            <a:spLocks noGrp="1"/>
          </p:cNvSpPr>
          <p:nvPr>
            <p:ph type="dt" sz="half" idx="10"/>
          </p:nvPr>
        </p:nvSpPr>
        <p:spPr/>
        <p:txBody>
          <a:bodyPr/>
          <a:lstStyle/>
          <a:p>
            <a:fld id="{4CFD7B4F-85E2-411C-AFB6-1A374A5D39B8}" type="datetime1">
              <a:rPr lang="en-IN" smtClean="0"/>
              <a:t>11-09-2023</a:t>
            </a:fld>
            <a:endParaRPr lang="en-IN"/>
          </a:p>
        </p:txBody>
      </p:sp>
      <p:sp>
        <p:nvSpPr>
          <p:cNvPr id="5" name="Footer Placeholder 4">
            <a:extLst>
              <a:ext uri="{FF2B5EF4-FFF2-40B4-BE49-F238E27FC236}">
                <a16:creationId xmlns:a16="http://schemas.microsoft.com/office/drawing/2014/main" id="{8533F1CC-7685-4FAD-B5F7-982834C412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65F9D9-79E8-4C23-9200-19A6857E3D87}"/>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1613195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A6550-E91F-4D00-83FE-9437519949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4E5A4F-9318-4630-A9C7-16E2FD6AF7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95E241-2474-417E-B544-69CF286112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73449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4DE6-F5FA-4EAA-848D-A77AAE5BE4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8C00C-37B0-705B-60EA-9AF3B6CAC9E9}"/>
              </a:ext>
            </a:extLst>
          </p:cNvPr>
          <p:cNvSpPr>
            <a:spLocks noGrp="1"/>
          </p:cNvSpPr>
          <p:nvPr>
            <p:ph type="dt" sz="half" idx="10"/>
          </p:nvPr>
        </p:nvSpPr>
        <p:spPr/>
        <p:txBody>
          <a:bodyPr/>
          <a:lstStyle/>
          <a:p>
            <a:fld id="{A4176463-DA8A-478C-9FC8-00C83590963D}" type="datetime1">
              <a:rPr lang="en-IN" smtClean="0"/>
              <a:t>11-09-2023</a:t>
            </a:fld>
            <a:endParaRPr lang="en-IN"/>
          </a:p>
        </p:txBody>
      </p:sp>
      <p:sp>
        <p:nvSpPr>
          <p:cNvPr id="4" name="Footer Placeholder 3">
            <a:extLst>
              <a:ext uri="{FF2B5EF4-FFF2-40B4-BE49-F238E27FC236}">
                <a16:creationId xmlns:a16="http://schemas.microsoft.com/office/drawing/2014/main" id="{55CC7435-2B6B-F9C3-9A4E-A7EBB5BDA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083EE0-0FFE-7317-6147-89715EE04818}"/>
              </a:ext>
            </a:extLst>
          </p:cNvPr>
          <p:cNvSpPr>
            <a:spLocks noGrp="1"/>
          </p:cNvSpPr>
          <p:nvPr>
            <p:ph type="sldNum" sz="quarter" idx="12"/>
          </p:nvPr>
        </p:nvSpPr>
        <p:spPr/>
        <p:txBody>
          <a:bodyPr/>
          <a:lstStyle/>
          <a:p>
            <a:fld id="{80FED9D3-AF84-488D-8A6A-726D5349CDAB}" type="slidenum">
              <a:rPr lang="en-IN" smtClean="0"/>
              <a:t>‹#›</a:t>
            </a:fld>
            <a:endParaRPr lang="en-IN" dirty="0"/>
          </a:p>
        </p:txBody>
      </p:sp>
    </p:spTree>
    <p:extLst>
      <p:ext uri="{BB962C8B-B14F-4D97-AF65-F5344CB8AC3E}">
        <p14:creationId xmlns:p14="http://schemas.microsoft.com/office/powerpoint/2010/main" val="3582180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F0B88-78D9-4019-8BFF-8F7C0DCD4F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60B707-0551-48AD-BAF3-CE20FCE94C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A6066B9-A417-4624-91D6-6D6295C210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5A6971-440D-4631-80F7-B3123104A6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684CD4-B32C-429C-8FDB-C3993DE51CF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C11BC8-FB4C-4B9C-8A71-BB4D1F6A2DBB}"/>
              </a:ext>
            </a:extLst>
          </p:cNvPr>
          <p:cNvSpPr>
            <a:spLocks noGrp="1"/>
          </p:cNvSpPr>
          <p:nvPr>
            <p:ph type="dt" sz="half" idx="10"/>
          </p:nvPr>
        </p:nvSpPr>
        <p:spPr/>
        <p:txBody>
          <a:bodyPr/>
          <a:lstStyle/>
          <a:p>
            <a:fld id="{E1C471E0-72C8-4CC8-AE53-DCEAAFB58B8B}" type="datetime1">
              <a:rPr lang="en-IN" smtClean="0"/>
              <a:t>11-09-2023</a:t>
            </a:fld>
            <a:endParaRPr lang="en-IN"/>
          </a:p>
        </p:txBody>
      </p:sp>
      <p:sp>
        <p:nvSpPr>
          <p:cNvPr id="8" name="Footer Placeholder 7">
            <a:extLst>
              <a:ext uri="{FF2B5EF4-FFF2-40B4-BE49-F238E27FC236}">
                <a16:creationId xmlns:a16="http://schemas.microsoft.com/office/drawing/2014/main" id="{3783E117-C4A9-4FF3-9C91-FFD40695E5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29C272-E75C-4778-96BF-8B2BC996BA08}"/>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4161606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DEF5-DE48-45E6-AB10-8EDCE19D9B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21AE6-4821-4359-BA0A-71E21BF0BC09}"/>
              </a:ext>
            </a:extLst>
          </p:cNvPr>
          <p:cNvSpPr>
            <a:spLocks noGrp="1"/>
          </p:cNvSpPr>
          <p:nvPr>
            <p:ph type="dt" sz="half" idx="10"/>
          </p:nvPr>
        </p:nvSpPr>
        <p:spPr/>
        <p:txBody>
          <a:bodyPr/>
          <a:lstStyle/>
          <a:p>
            <a:fld id="{71899225-93B0-4D75-98A5-1AA74F5D545B}" type="datetime1">
              <a:rPr lang="en-IN" smtClean="0"/>
              <a:t>11-09-2023</a:t>
            </a:fld>
            <a:endParaRPr lang="en-IN"/>
          </a:p>
        </p:txBody>
      </p:sp>
      <p:sp>
        <p:nvSpPr>
          <p:cNvPr id="4" name="Footer Placeholder 3">
            <a:extLst>
              <a:ext uri="{FF2B5EF4-FFF2-40B4-BE49-F238E27FC236}">
                <a16:creationId xmlns:a16="http://schemas.microsoft.com/office/drawing/2014/main" id="{7C427195-022D-4F59-91AC-F6EF60F074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BCDE4F-8C95-4584-8FBF-AF73E2F5BF9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387832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37068-89ED-42F9-9A72-92111C5A53CC}"/>
              </a:ext>
            </a:extLst>
          </p:cNvPr>
          <p:cNvSpPr>
            <a:spLocks noGrp="1"/>
          </p:cNvSpPr>
          <p:nvPr>
            <p:ph type="dt" sz="half" idx="10"/>
          </p:nvPr>
        </p:nvSpPr>
        <p:spPr/>
        <p:txBody>
          <a:bodyPr/>
          <a:lstStyle/>
          <a:p>
            <a:fld id="{EA2F8A65-8968-44A1-8A19-3117F08B5A38}" type="datetime1">
              <a:rPr lang="en-IN" smtClean="0"/>
              <a:t>11-09-2023</a:t>
            </a:fld>
            <a:endParaRPr lang="en-IN"/>
          </a:p>
        </p:txBody>
      </p:sp>
      <p:sp>
        <p:nvSpPr>
          <p:cNvPr id="3" name="Footer Placeholder 2">
            <a:extLst>
              <a:ext uri="{FF2B5EF4-FFF2-40B4-BE49-F238E27FC236}">
                <a16:creationId xmlns:a16="http://schemas.microsoft.com/office/drawing/2014/main" id="{CFD62B2C-1FE1-496D-9296-45C99FB44B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BFDE75-9B7A-49B3-9B56-47588999928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172041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39A8-6449-4746-8F81-EF24B3122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88EEFD-9C86-41A8-9E20-FB51AE365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7D5B7E-7597-4AD6-A029-CB20B9FBF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0E2B30-B4F2-4EC2-B501-40677FFA1103}"/>
              </a:ext>
            </a:extLst>
          </p:cNvPr>
          <p:cNvSpPr>
            <a:spLocks noGrp="1"/>
          </p:cNvSpPr>
          <p:nvPr>
            <p:ph type="dt" sz="half" idx="10"/>
          </p:nvPr>
        </p:nvSpPr>
        <p:spPr/>
        <p:txBody>
          <a:bodyPr/>
          <a:lstStyle/>
          <a:p>
            <a:fld id="{26D3029C-FE30-49AA-946C-8160924AD21C}" type="datetime1">
              <a:rPr lang="en-IN" smtClean="0"/>
              <a:t>11-09-2023</a:t>
            </a:fld>
            <a:endParaRPr lang="en-IN"/>
          </a:p>
        </p:txBody>
      </p:sp>
      <p:sp>
        <p:nvSpPr>
          <p:cNvPr id="6" name="Footer Placeholder 5">
            <a:extLst>
              <a:ext uri="{FF2B5EF4-FFF2-40B4-BE49-F238E27FC236}">
                <a16:creationId xmlns:a16="http://schemas.microsoft.com/office/drawing/2014/main" id="{EFD346B0-D5A7-4730-8667-0678E78485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353FD6-F916-41FC-BA8C-069D6DA07BA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25853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B49AE5-850C-4D68-B1A0-D1411569DCF5}"/>
              </a:ext>
            </a:extLst>
          </p:cNvPr>
          <p:cNvPicPr>
            <a:picLocks noChangeAspect="1"/>
          </p:cNvPicPr>
          <p:nvPr userDrawn="1"/>
        </p:nvPicPr>
        <p:blipFill>
          <a:blip r:embed="rId14">
            <a:lum bright="70000" contrast="-70000"/>
            <a:extLst>
              <a:ext uri="{28A0092B-C50C-407E-A947-70E740481C1C}">
                <a14:useLocalDpi xmlns:a14="http://schemas.microsoft.com/office/drawing/2010/main" val="0"/>
              </a:ext>
            </a:extLst>
          </a:blip>
          <a:stretch>
            <a:fillRect/>
          </a:stretch>
        </p:blipFill>
        <p:spPr>
          <a:xfrm>
            <a:off x="10741313" y="5372525"/>
            <a:ext cx="1224973" cy="1166387"/>
          </a:xfrm>
          <a:prstGeom prst="rect">
            <a:avLst/>
          </a:prstGeom>
        </p:spPr>
      </p:pic>
      <p:sp>
        <p:nvSpPr>
          <p:cNvPr id="9" name="TextBox 8">
            <a:extLst>
              <a:ext uri="{FF2B5EF4-FFF2-40B4-BE49-F238E27FC236}">
                <a16:creationId xmlns:a16="http://schemas.microsoft.com/office/drawing/2014/main" id="{17F7CEE4-2B80-48B3-9B66-3F5A2C62C75F}"/>
              </a:ext>
            </a:extLst>
          </p:cNvPr>
          <p:cNvSpPr txBox="1"/>
          <p:nvPr userDrawn="1"/>
        </p:nvSpPr>
        <p:spPr>
          <a:xfrm>
            <a:off x="10456460" y="6492875"/>
            <a:ext cx="1735540" cy="338554"/>
          </a:xfrm>
          <a:prstGeom prst="rect">
            <a:avLst/>
          </a:prstGeom>
          <a:solidFill>
            <a:schemeClr val="bg1"/>
          </a:solidFill>
        </p:spPr>
        <p:txBody>
          <a:bodyPr wrap="none" rtlCol="0">
            <a:spAutoFit/>
          </a:bodyPr>
          <a:lstStyle/>
          <a:p>
            <a:r>
              <a:rPr lang="en-IN" sz="1600" dirty="0">
                <a:solidFill>
                  <a:schemeClr val="tx1"/>
                </a:solidFill>
              </a:rPr>
              <a:t>CS771: Intro to ML</a:t>
            </a:r>
          </a:p>
        </p:txBody>
      </p:sp>
      <p:sp>
        <p:nvSpPr>
          <p:cNvPr id="2" name="Title Placeholder 1">
            <a:extLst>
              <a:ext uri="{FF2B5EF4-FFF2-40B4-BE49-F238E27FC236}">
                <a16:creationId xmlns:a16="http://schemas.microsoft.com/office/drawing/2014/main" id="{D83DB4A9-B55E-4623-A2D9-A87B7B558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CCFFDC-2115-4CD1-967C-545001D0D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39EF888-538C-4F90-BE4E-FDD77BCBC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76463-DA8A-478C-9FC8-00C83590963D}" type="datetime1">
              <a:rPr lang="en-IN" smtClean="0"/>
              <a:t>11-09-2023</a:t>
            </a:fld>
            <a:endParaRPr lang="en-IN"/>
          </a:p>
        </p:txBody>
      </p:sp>
      <p:sp>
        <p:nvSpPr>
          <p:cNvPr id="5" name="Footer Placeholder 4">
            <a:extLst>
              <a:ext uri="{FF2B5EF4-FFF2-40B4-BE49-F238E27FC236}">
                <a16:creationId xmlns:a16="http://schemas.microsoft.com/office/drawing/2014/main" id="{A65CDA8E-891B-4E76-B24D-670B7EB40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F6AB6D-2CD0-4185-A303-317BFF965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ED9D3-AF84-488D-8A6A-726D5349CDAB}" type="slidenum">
              <a:rPr lang="en-IN" smtClean="0"/>
              <a:t>‹#›</a:t>
            </a:fld>
            <a:endParaRPr lang="en-IN" dirty="0"/>
          </a:p>
        </p:txBody>
      </p:sp>
    </p:spTree>
    <p:extLst>
      <p:ext uri="{BB962C8B-B14F-4D97-AF65-F5344CB8AC3E}">
        <p14:creationId xmlns:p14="http://schemas.microsoft.com/office/powerpoint/2010/main" val="1595129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11.png"/></Relationships>
</file>

<file path=ppt/slides/_rels/slide11.xml.rels><?xml version="1.0" encoding="UTF-8" standalone="yes"?>
<Relationships xmlns="http://schemas.openxmlformats.org/package/2006/relationships"><Relationship Id="rId8" Type="http://schemas.openxmlformats.org/officeDocument/2006/relationships/image" Target="../media/image140.png"/><Relationship Id="rId7" Type="http://schemas.openxmlformats.org/officeDocument/2006/relationships/image" Target="../media/image130.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20.png"/><Relationship Id="rId5" Type="http://schemas.openxmlformats.org/officeDocument/2006/relationships/image" Target="../media/image110.png"/><Relationship Id="rId10" Type="http://schemas.openxmlformats.org/officeDocument/2006/relationships/image" Target="../media/image11.png"/><Relationship Id="rId9" Type="http://schemas.openxmlformats.org/officeDocument/2006/relationships/image" Target="../media/image150.png"/></Relationships>
</file>

<file path=ppt/slides/_rels/slide12.xml.rels><?xml version="1.0" encoding="UTF-8" standalone="yes"?>
<Relationships xmlns="http://schemas.openxmlformats.org/package/2006/relationships"><Relationship Id="rId8" Type="http://schemas.openxmlformats.org/officeDocument/2006/relationships/image" Target="../media/image190.png"/><Relationship Id="rId7" Type="http://schemas.openxmlformats.org/officeDocument/2006/relationships/image" Target="../media/image180.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1.png"/><Relationship Id="rId5" Type="http://schemas.openxmlformats.org/officeDocument/2006/relationships/image" Target="../media/image160.png"/><Relationship Id="rId10" Type="http://schemas.openxmlformats.org/officeDocument/2006/relationships/image" Target="../media/image210.png"/><Relationship Id="rId9" Type="http://schemas.openxmlformats.org/officeDocument/2006/relationships/image" Target="../media/image200.png"/></Relationships>
</file>

<file path=ppt/slides/_rels/slide13.xml.rels><?xml version="1.0" encoding="UTF-8" standalone="yes"?>
<Relationships xmlns="http://schemas.openxmlformats.org/package/2006/relationships"><Relationship Id="rId8" Type="http://schemas.openxmlformats.org/officeDocument/2006/relationships/image" Target="../media/image250.png"/><Relationship Id="rId7" Type="http://schemas.openxmlformats.org/officeDocument/2006/relationships/image" Target="../media/image240.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30.png"/><Relationship Id="rId11" Type="http://schemas.openxmlformats.org/officeDocument/2006/relationships/image" Target="../media/image280.png"/><Relationship Id="rId5" Type="http://schemas.openxmlformats.org/officeDocument/2006/relationships/image" Target="../media/image220.png"/><Relationship Id="rId10" Type="http://schemas.openxmlformats.org/officeDocument/2006/relationships/image" Target="../media/image270.png"/><Relationship Id="rId9" Type="http://schemas.openxmlformats.org/officeDocument/2006/relationships/image" Target="../media/image260.png"/></Relationships>
</file>

<file path=ppt/slides/_rels/slide14.xml.rels><?xml version="1.0" encoding="UTF-8" standalone="yes"?>
<Relationships xmlns="http://schemas.openxmlformats.org/package/2006/relationships"><Relationship Id="rId8" Type="http://schemas.openxmlformats.org/officeDocument/2006/relationships/image" Target="../media/image311.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4.png"/><Relationship Id="rId5" Type="http://schemas.openxmlformats.org/officeDocument/2006/relationships/image" Target="../media/image290.png"/></Relationships>
</file>

<file path=ppt/slides/_rels/slide15.xml.rels><?xml version="1.0" encoding="UTF-8" standalone="yes"?>
<Relationships xmlns="http://schemas.openxmlformats.org/package/2006/relationships"><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5.png"/><Relationship Id="rId5" Type="http://schemas.openxmlformats.org/officeDocument/2006/relationships/image" Target="../media/image320.png"/></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7" Type="http://schemas.openxmlformats.org/officeDocument/2006/relationships/image" Target="../media/image360.png"/><Relationship Id="rId12"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50.png"/><Relationship Id="rId11" Type="http://schemas.openxmlformats.org/officeDocument/2006/relationships/image" Target="../media/image400.png"/><Relationship Id="rId5" Type="http://schemas.openxmlformats.org/officeDocument/2006/relationships/image" Target="../media/image340.png"/><Relationship Id="rId15" Type="http://schemas.openxmlformats.org/officeDocument/2006/relationships/image" Target="../media/image11.png"/><Relationship Id="rId10" Type="http://schemas.openxmlformats.org/officeDocument/2006/relationships/image" Target="../media/image39.png"/><Relationship Id="rId9" Type="http://schemas.openxmlformats.org/officeDocument/2006/relationships/image" Target="../media/image38.png"/><Relationship Id="rId14" Type="http://schemas.openxmlformats.org/officeDocument/2006/relationships/image" Target="../media/image4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45.png"/><Relationship Id="rId5" Type="http://schemas.openxmlformats.org/officeDocument/2006/relationships/image" Target="../media/image44.png"/></Relationships>
</file>

<file path=ppt/slides/_rels/slide18.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3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56.png"/><Relationship Id="rId7"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59.png"/><Relationship Id="rId11" Type="http://schemas.openxmlformats.org/officeDocument/2006/relationships/image" Target="../media/image11.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3.png"/><Relationship Id="rId5" Type="http://schemas.openxmlformats.org/officeDocument/2006/relationships/image" Target="../media/image131.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1.png"/><Relationship Id="rId5" Type="http://schemas.openxmlformats.org/officeDocument/2006/relationships/image" Target="../media/image1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9.png"/><Relationship Id="rId5" Type="http://schemas.openxmlformats.org/officeDocument/2006/relationships/image" Target="../media/image32.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310.png"/></Relationships>
</file>

<file path=ppt/slides/_rels/slide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11.png"/><Relationship Id="rId7"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510.png"/><Relationship Id="rId11" Type="http://schemas.openxmlformats.org/officeDocument/2006/relationships/image" Target="../media/image100.png"/><Relationship Id="rId10" Type="http://schemas.openxmlformats.org/officeDocument/2006/relationships/image" Target="../media/image9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70">
          <a:fgClr>
            <a:srgbClr val="7030A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AC89-BE04-43C0-8DE4-613238CF2617}"/>
              </a:ext>
            </a:extLst>
          </p:cNvPr>
          <p:cNvSpPr>
            <a:spLocks noGrp="1"/>
          </p:cNvSpPr>
          <p:nvPr>
            <p:ph type="ctrTitle"/>
          </p:nvPr>
        </p:nvSpPr>
        <p:spPr>
          <a:xfrm>
            <a:off x="112869" y="2578981"/>
            <a:ext cx="11760199" cy="1694831"/>
          </a:xfrm>
        </p:spPr>
        <p:txBody>
          <a:bodyPr>
            <a:normAutofit fontScale="90000"/>
          </a:bodyPr>
          <a:lstStyle/>
          <a:p>
            <a:r>
              <a:rPr lang="en-IN" b="1" dirty="0">
                <a:solidFill>
                  <a:schemeClr val="bg1"/>
                </a:solidFill>
                <a:latin typeface="Garamond" panose="02020404030301010803" pitchFamily="18" charset="0"/>
                <a:cs typeface="Aldhabi" panose="020B0604020202020204" pitchFamily="2" charset="-78"/>
              </a:rPr>
              <a:t>Probabilistic Modeling of Data: </a:t>
            </a:r>
            <a:br>
              <a:rPr lang="en-IN" b="1" dirty="0">
                <a:solidFill>
                  <a:schemeClr val="bg1"/>
                </a:solidFill>
                <a:latin typeface="Garamond" panose="02020404030301010803" pitchFamily="18" charset="0"/>
                <a:cs typeface="Aldhabi" panose="020B0604020202020204" pitchFamily="2" charset="-78"/>
              </a:rPr>
            </a:br>
            <a:r>
              <a:rPr lang="en-IN" b="1" dirty="0">
                <a:solidFill>
                  <a:schemeClr val="bg1"/>
                </a:solidFill>
                <a:latin typeface="Garamond" panose="02020404030301010803" pitchFamily="18" charset="0"/>
                <a:cs typeface="Aldhabi" panose="020B0604020202020204" pitchFamily="2" charset="-78"/>
              </a:rPr>
              <a:t>The Basics</a:t>
            </a:r>
          </a:p>
        </p:txBody>
      </p:sp>
      <p:sp>
        <p:nvSpPr>
          <p:cNvPr id="3" name="Subtitle 2">
            <a:extLst>
              <a:ext uri="{FF2B5EF4-FFF2-40B4-BE49-F238E27FC236}">
                <a16:creationId xmlns:a16="http://schemas.microsoft.com/office/drawing/2014/main" id="{18A059B3-A292-45C9-BE13-9562DE36CC68}"/>
              </a:ext>
            </a:extLst>
          </p:cNvPr>
          <p:cNvSpPr>
            <a:spLocks noGrp="1"/>
          </p:cNvSpPr>
          <p:nvPr>
            <p:ph type="subTitle" idx="1"/>
          </p:nvPr>
        </p:nvSpPr>
        <p:spPr>
          <a:xfrm>
            <a:off x="2896763" y="4830266"/>
            <a:ext cx="6282137" cy="1153276"/>
          </a:xfrm>
        </p:spPr>
        <p:txBody>
          <a:bodyPr>
            <a:normAutofit fontScale="85000" lnSpcReduction="10000"/>
          </a:bodyPr>
          <a:lstStyle/>
          <a:p>
            <a:r>
              <a:rPr lang="en-IN" sz="3200" dirty="0">
                <a:solidFill>
                  <a:schemeClr val="bg1"/>
                </a:solidFill>
                <a:latin typeface="Garamond" panose="02020404030301010803" pitchFamily="18" charset="0"/>
              </a:rPr>
              <a:t>CS771: Introduction to Machine Learning</a:t>
            </a:r>
          </a:p>
          <a:p>
            <a:r>
              <a:rPr lang="en-IN" sz="3200" dirty="0">
                <a:solidFill>
                  <a:schemeClr val="bg1"/>
                </a:solidFill>
                <a:latin typeface="Garamond" panose="02020404030301010803" pitchFamily="18" charset="0"/>
              </a:rPr>
              <a:t>Piyush Rai</a:t>
            </a:r>
          </a:p>
        </p:txBody>
      </p:sp>
    </p:spTree>
    <p:extLst>
      <p:ext uri="{BB962C8B-B14F-4D97-AF65-F5344CB8AC3E}">
        <p14:creationId xmlns:p14="http://schemas.microsoft.com/office/powerpoint/2010/main" val="433224388"/>
      </p:ext>
    </p:extLst>
  </p:cSld>
  <p:clrMapOvr>
    <a:masterClrMapping/>
  </p:clrMapOvr>
  <mc:AlternateContent xmlns:mc="http://schemas.openxmlformats.org/markup-compatibility/2006" xmlns:p14="http://schemas.microsoft.com/office/powerpoint/2010/main">
    <mc:Choice Requires="p14">
      <p:transition spd="slow" p14:dur="2000" advTm="32319"/>
    </mc:Choice>
    <mc:Fallback xmlns="">
      <p:transition spd="slow" advTm="3231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Posterior</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10</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Posterior distribution tells us how probable different parameter values are </a:t>
            </a:r>
            <a:r>
              <a:rPr lang="en-GB" u="sng" dirty="0">
                <a:latin typeface="Abadi Extra Light" panose="020B0204020104020204" pitchFamily="34" charset="0"/>
              </a:rPr>
              <a:t>after</a:t>
            </a:r>
            <a:r>
              <a:rPr lang="en-GB" dirty="0">
                <a:latin typeface="Abadi Extra Light" panose="020B0204020104020204" pitchFamily="34" charset="0"/>
              </a:rPr>
              <a:t> we have observed some data</a:t>
            </a:r>
          </a:p>
          <a:p>
            <a:pPr>
              <a:buFont typeface="Wingdings" panose="05000000000000000000" pitchFamily="2" charset="2"/>
              <a:buChar char="§"/>
            </a:pPr>
            <a:r>
              <a:rPr lang="en-GB" dirty="0">
                <a:latin typeface="Abadi Extra Light" panose="020B0204020104020204" pitchFamily="34" charset="0"/>
              </a:rPr>
              <a:t>Height of posterior at each value gives the posterior probability of that value</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Can think of the posterior as a “hybrid” obtained by combining information from the likelihood and the prior</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p:cxnSp>
        <p:nvCxnSpPr>
          <p:cNvPr id="7" name="Straight Arrow Connector 6">
            <a:extLst>
              <a:ext uri="{FF2B5EF4-FFF2-40B4-BE49-F238E27FC236}">
                <a16:creationId xmlns:a16="http://schemas.microsoft.com/office/drawing/2014/main" id="{B619B740-C151-4DC0-B07A-B1605D4CC0D5}"/>
              </a:ext>
            </a:extLst>
          </p:cNvPr>
          <p:cNvCxnSpPr>
            <a:cxnSpLocks/>
          </p:cNvCxnSpPr>
          <p:nvPr/>
        </p:nvCxnSpPr>
        <p:spPr>
          <a:xfrm>
            <a:off x="5110676" y="4836528"/>
            <a:ext cx="2818918" cy="16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670DAB8-BB71-4134-9D02-38E89AEA8CD6}"/>
              </a:ext>
            </a:extLst>
          </p:cNvPr>
          <p:cNvCxnSpPr>
            <a:cxnSpLocks/>
          </p:cNvCxnSpPr>
          <p:nvPr/>
        </p:nvCxnSpPr>
        <p:spPr>
          <a:xfrm flipV="1">
            <a:off x="5110676" y="2930829"/>
            <a:ext cx="0" cy="19056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3D732DA-503D-40C5-AE60-9B0ED23F9395}"/>
              </a:ext>
            </a:extLst>
          </p:cNvPr>
          <p:cNvSpPr txBox="1"/>
          <p:nvPr/>
        </p:nvSpPr>
        <p:spPr>
          <a:xfrm>
            <a:off x="6111800" y="4790390"/>
            <a:ext cx="380232" cy="276999"/>
          </a:xfrm>
          <a:prstGeom prst="rect">
            <a:avLst/>
          </a:prstGeom>
          <a:noFill/>
        </p:spPr>
        <p:txBody>
          <a:bodyPr wrap="none" rtlCol="0">
            <a:spAutoFit/>
          </a:bodyPr>
          <a:lstStyle/>
          <a:p>
            <a:r>
              <a:rPr lang="en-IN" sz="1200" dirty="0"/>
              <a:t>0.5</a:t>
            </a:r>
          </a:p>
        </p:txBody>
      </p:sp>
      <p:sp>
        <p:nvSpPr>
          <p:cNvPr id="10" name="TextBox 9">
            <a:extLst>
              <a:ext uri="{FF2B5EF4-FFF2-40B4-BE49-F238E27FC236}">
                <a16:creationId xmlns:a16="http://schemas.microsoft.com/office/drawing/2014/main" id="{9E64B31C-5FBC-4D78-A9EC-93997829D6EE}"/>
              </a:ext>
            </a:extLst>
          </p:cNvPr>
          <p:cNvSpPr txBox="1"/>
          <p:nvPr/>
        </p:nvSpPr>
        <p:spPr>
          <a:xfrm>
            <a:off x="6691007" y="4791574"/>
            <a:ext cx="458780" cy="276999"/>
          </a:xfrm>
          <a:prstGeom prst="rect">
            <a:avLst/>
          </a:prstGeom>
          <a:noFill/>
        </p:spPr>
        <p:txBody>
          <a:bodyPr wrap="none" rtlCol="0">
            <a:spAutoFit/>
          </a:bodyPr>
          <a:lstStyle/>
          <a:p>
            <a:r>
              <a:rPr lang="en-IN" sz="1200" dirty="0"/>
              <a:t>0.75</a:t>
            </a:r>
          </a:p>
        </p:txBody>
      </p:sp>
      <p:sp>
        <p:nvSpPr>
          <p:cNvPr id="11" name="TextBox 10">
            <a:extLst>
              <a:ext uri="{FF2B5EF4-FFF2-40B4-BE49-F238E27FC236}">
                <a16:creationId xmlns:a16="http://schemas.microsoft.com/office/drawing/2014/main" id="{2681D86A-CA0C-40F4-ABFC-6043F8125C9F}"/>
              </a:ext>
            </a:extLst>
          </p:cNvPr>
          <p:cNvSpPr txBox="1"/>
          <p:nvPr/>
        </p:nvSpPr>
        <p:spPr>
          <a:xfrm>
            <a:off x="7348762" y="4790389"/>
            <a:ext cx="263214" cy="276999"/>
          </a:xfrm>
          <a:prstGeom prst="rect">
            <a:avLst/>
          </a:prstGeom>
          <a:noFill/>
        </p:spPr>
        <p:txBody>
          <a:bodyPr wrap="none" rtlCol="0">
            <a:spAutoFit/>
          </a:bodyPr>
          <a:lstStyle/>
          <a:p>
            <a:r>
              <a:rPr lang="en-IN" sz="1200" dirty="0"/>
              <a:t>1</a:t>
            </a:r>
          </a:p>
        </p:txBody>
      </p:sp>
      <p:sp>
        <p:nvSpPr>
          <p:cNvPr id="13" name="TextBox 12">
            <a:extLst>
              <a:ext uri="{FF2B5EF4-FFF2-40B4-BE49-F238E27FC236}">
                <a16:creationId xmlns:a16="http://schemas.microsoft.com/office/drawing/2014/main" id="{A07DC894-82C7-4D41-B501-DE1D33CD7D4B}"/>
              </a:ext>
            </a:extLst>
          </p:cNvPr>
          <p:cNvSpPr txBox="1"/>
          <p:nvPr/>
        </p:nvSpPr>
        <p:spPr>
          <a:xfrm>
            <a:off x="5549100" y="4790389"/>
            <a:ext cx="458780" cy="276999"/>
          </a:xfrm>
          <a:prstGeom prst="rect">
            <a:avLst/>
          </a:prstGeom>
          <a:noFill/>
        </p:spPr>
        <p:txBody>
          <a:bodyPr wrap="none" rtlCol="0">
            <a:spAutoFit/>
          </a:bodyPr>
          <a:lstStyle/>
          <a:p>
            <a:r>
              <a:rPr lang="en-IN" sz="1200" dirty="0"/>
              <a:t>0.25</a:t>
            </a:r>
          </a:p>
        </p:txBody>
      </p:sp>
      <p:sp>
        <p:nvSpPr>
          <p:cNvPr id="14" name="TextBox 13">
            <a:extLst>
              <a:ext uri="{FF2B5EF4-FFF2-40B4-BE49-F238E27FC236}">
                <a16:creationId xmlns:a16="http://schemas.microsoft.com/office/drawing/2014/main" id="{F9F64BBD-E35F-4C71-A849-3ABD9C907947}"/>
              </a:ext>
            </a:extLst>
          </p:cNvPr>
          <p:cNvSpPr txBox="1"/>
          <p:nvPr/>
        </p:nvSpPr>
        <p:spPr>
          <a:xfrm>
            <a:off x="4919925" y="4780338"/>
            <a:ext cx="263214" cy="276999"/>
          </a:xfrm>
          <a:prstGeom prst="rect">
            <a:avLst/>
          </a:prstGeom>
          <a:noFill/>
        </p:spPr>
        <p:txBody>
          <a:bodyPr wrap="none" rtlCol="0">
            <a:spAutoFit/>
          </a:bodyPr>
          <a:lstStyle/>
          <a:p>
            <a:r>
              <a:rPr lang="en-IN" sz="1200" dirty="0"/>
              <a:t>0</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16DCC12-CFCC-4667-9C96-8F0418C8B723}"/>
                  </a:ext>
                </a:extLst>
              </p:cNvPr>
              <p:cNvSpPr txBox="1"/>
              <p:nvPr/>
            </p:nvSpPr>
            <p:spPr>
              <a:xfrm>
                <a:off x="4331078" y="3017724"/>
                <a:ext cx="7204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𝜃</m:t>
                      </m:r>
                      <m:r>
                        <a:rPr lang="en-IN" b="0" i="1" smtClean="0">
                          <a:latin typeface="Cambria Math" panose="02040503050406030204" pitchFamily="18" charset="0"/>
                        </a:rPr>
                        <m:t>|</m:t>
                      </m:r>
                      <m:r>
                        <a:rPr lang="en-IN" b="1" i="1" smtClean="0">
                          <a:latin typeface="Cambria Math" panose="02040503050406030204" pitchFamily="18" charset="0"/>
                        </a:rPr>
                        <m:t>𝒚</m:t>
                      </m:r>
                      <m:r>
                        <a:rPr lang="en-IN" b="0" i="1" smtClean="0">
                          <a:latin typeface="Cambria Math" panose="02040503050406030204" pitchFamily="18" charset="0"/>
                        </a:rPr>
                        <m:t>)</m:t>
                      </m:r>
                    </m:oMath>
                  </m:oMathPara>
                </a14:m>
                <a:endParaRPr lang="en-IN" dirty="0"/>
              </a:p>
            </p:txBody>
          </p:sp>
        </mc:Choice>
        <mc:Fallback xmlns="">
          <p:sp>
            <p:nvSpPr>
              <p:cNvPr id="15" name="TextBox 14">
                <a:extLst>
                  <a:ext uri="{FF2B5EF4-FFF2-40B4-BE49-F238E27FC236}">
                    <a16:creationId xmlns:a16="http://schemas.microsoft.com/office/drawing/2014/main" id="{D16DCC12-CFCC-4667-9C96-8F0418C8B723}"/>
                  </a:ext>
                </a:extLst>
              </p:cNvPr>
              <p:cNvSpPr txBox="1">
                <a:spLocks noRot="1" noChangeAspect="1" noMove="1" noResize="1" noEditPoints="1" noAdjustHandles="1" noChangeArrowheads="1" noChangeShapeType="1" noTextEdit="1"/>
              </p:cNvSpPr>
              <p:nvPr/>
            </p:nvSpPr>
            <p:spPr>
              <a:xfrm>
                <a:off x="4331078" y="3017724"/>
                <a:ext cx="720454" cy="276999"/>
              </a:xfrm>
              <a:prstGeom prst="rect">
                <a:avLst/>
              </a:prstGeom>
              <a:blipFill>
                <a:blip r:embed="rId3"/>
                <a:stretch>
                  <a:fillRect l="-8403" t="-2222" r="-11765" b="-355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C3EC9F-F973-418F-B946-956F3BDBE590}"/>
                  </a:ext>
                </a:extLst>
              </p:cNvPr>
              <p:cNvSpPr txBox="1"/>
              <p:nvPr/>
            </p:nvSpPr>
            <p:spPr>
              <a:xfrm>
                <a:off x="7672605" y="4854487"/>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𝜃</m:t>
                      </m:r>
                    </m:oMath>
                  </m:oMathPara>
                </a14:m>
                <a:endParaRPr lang="en-IN" dirty="0"/>
              </a:p>
            </p:txBody>
          </p:sp>
        </mc:Choice>
        <mc:Fallback xmlns="">
          <p:sp>
            <p:nvSpPr>
              <p:cNvPr id="16" name="TextBox 15">
                <a:extLst>
                  <a:ext uri="{FF2B5EF4-FFF2-40B4-BE49-F238E27FC236}">
                    <a16:creationId xmlns:a16="http://schemas.microsoft.com/office/drawing/2014/main" id="{EDC3EC9F-F973-418F-B946-956F3BDBE590}"/>
                  </a:ext>
                </a:extLst>
              </p:cNvPr>
              <p:cNvSpPr txBox="1">
                <a:spLocks noRot="1" noChangeAspect="1" noMove="1" noResize="1" noEditPoints="1" noAdjustHandles="1" noChangeArrowheads="1" noChangeShapeType="1" noTextEdit="1"/>
              </p:cNvSpPr>
              <p:nvPr/>
            </p:nvSpPr>
            <p:spPr>
              <a:xfrm>
                <a:off x="7672605" y="4854487"/>
                <a:ext cx="189474" cy="276999"/>
              </a:xfrm>
              <a:prstGeom prst="rect">
                <a:avLst/>
              </a:prstGeom>
              <a:blipFill>
                <a:blip r:embed="rId4"/>
                <a:stretch>
                  <a:fillRect l="-32258" r="-22581" b="-6522"/>
                </a:stretch>
              </a:blipFill>
            </p:spPr>
            <p:txBody>
              <a:bodyPr/>
              <a:lstStyle/>
              <a:p>
                <a:r>
                  <a:rPr lang="en-IN">
                    <a:noFill/>
                  </a:rPr>
                  <a:t> </a:t>
                </a:r>
              </a:p>
            </p:txBody>
          </p:sp>
        </mc:Fallback>
      </mc:AlternateContent>
      <p:sp>
        <p:nvSpPr>
          <p:cNvPr id="18" name="Freeform: Shape 17">
            <a:extLst>
              <a:ext uri="{FF2B5EF4-FFF2-40B4-BE49-F238E27FC236}">
                <a16:creationId xmlns:a16="http://schemas.microsoft.com/office/drawing/2014/main" id="{986B4D5A-00F2-4AF0-8EAC-726B0D37F1C3}"/>
              </a:ext>
            </a:extLst>
          </p:cNvPr>
          <p:cNvSpPr/>
          <p:nvPr/>
        </p:nvSpPr>
        <p:spPr>
          <a:xfrm>
            <a:off x="5128557" y="3698177"/>
            <a:ext cx="2282616" cy="1155206"/>
          </a:xfrm>
          <a:custGeom>
            <a:avLst/>
            <a:gdLst>
              <a:gd name="connsiteX0" fmla="*/ 0 w 2376119"/>
              <a:gd name="connsiteY0" fmla="*/ 1223495 h 1327107"/>
              <a:gd name="connsiteX1" fmla="*/ 1474631 w 2376119"/>
              <a:gd name="connsiteY1" fmla="*/ 2 h 1327107"/>
              <a:gd name="connsiteX2" fmla="*/ 2298879 w 2376119"/>
              <a:gd name="connsiteY2" fmla="*/ 1210616 h 1327107"/>
              <a:gd name="connsiteX3" fmla="*/ 2292440 w 2376119"/>
              <a:gd name="connsiteY3" fmla="*/ 1210616 h 1327107"/>
              <a:gd name="connsiteX0" fmla="*/ 0 w 2373289"/>
              <a:gd name="connsiteY0" fmla="*/ 1223496 h 1294685"/>
              <a:gd name="connsiteX1" fmla="*/ 1474631 w 2373289"/>
              <a:gd name="connsiteY1" fmla="*/ 3 h 1294685"/>
              <a:gd name="connsiteX2" fmla="*/ 2298879 w 2373289"/>
              <a:gd name="connsiteY2" fmla="*/ 1210617 h 1294685"/>
              <a:gd name="connsiteX3" fmla="*/ 2285930 w 2373289"/>
              <a:gd name="connsiteY3" fmla="*/ 1126392 h 1294685"/>
              <a:gd name="connsiteX0" fmla="*/ 0 w 2399183"/>
              <a:gd name="connsiteY0" fmla="*/ 1223496 h 1368038"/>
              <a:gd name="connsiteX1" fmla="*/ 1474631 w 2399183"/>
              <a:gd name="connsiteY1" fmla="*/ 3 h 1368038"/>
              <a:gd name="connsiteX2" fmla="*/ 2298879 w 2399183"/>
              <a:gd name="connsiteY2" fmla="*/ 1210617 h 1368038"/>
              <a:gd name="connsiteX3" fmla="*/ 2338009 w 2399183"/>
              <a:gd name="connsiteY3" fmla="*/ 1287824 h 1368038"/>
              <a:gd name="connsiteX0" fmla="*/ 0 w 2376519"/>
              <a:gd name="connsiteY0" fmla="*/ 1224717 h 1318461"/>
              <a:gd name="connsiteX1" fmla="*/ 1474631 w 2376519"/>
              <a:gd name="connsiteY1" fmla="*/ 1224 h 1318461"/>
              <a:gd name="connsiteX2" fmla="*/ 2240290 w 2376519"/>
              <a:gd name="connsiteY2" fmla="*/ 1001275 h 1318461"/>
              <a:gd name="connsiteX3" fmla="*/ 2338009 w 2376519"/>
              <a:gd name="connsiteY3" fmla="*/ 1289045 h 1318461"/>
              <a:gd name="connsiteX0" fmla="*/ 0 w 2429540"/>
              <a:gd name="connsiteY0" fmla="*/ 1224731 h 1370335"/>
              <a:gd name="connsiteX1" fmla="*/ 1474631 w 2429540"/>
              <a:gd name="connsiteY1" fmla="*/ 1238 h 1370335"/>
              <a:gd name="connsiteX2" fmla="*/ 2240290 w 2429540"/>
              <a:gd name="connsiteY2" fmla="*/ 1001289 h 1370335"/>
              <a:gd name="connsiteX3" fmla="*/ 2403108 w 2429540"/>
              <a:gd name="connsiteY3" fmla="*/ 1345209 h 1370335"/>
              <a:gd name="connsiteX0" fmla="*/ 0 w 2413692"/>
              <a:gd name="connsiteY0" fmla="*/ 1226583 h 1365611"/>
              <a:gd name="connsiteX1" fmla="*/ 1474631 w 2413692"/>
              <a:gd name="connsiteY1" fmla="*/ 3090 h 1365611"/>
              <a:gd name="connsiteX2" fmla="*/ 2012443 w 2413692"/>
              <a:gd name="connsiteY2" fmla="*/ 890841 h 1365611"/>
              <a:gd name="connsiteX3" fmla="*/ 2403108 w 2413692"/>
              <a:gd name="connsiteY3" fmla="*/ 1347061 h 1365611"/>
              <a:gd name="connsiteX0" fmla="*/ 0 w 2412452"/>
              <a:gd name="connsiteY0" fmla="*/ 1231235 h 1371475"/>
              <a:gd name="connsiteX1" fmla="*/ 1474631 w 2412452"/>
              <a:gd name="connsiteY1" fmla="*/ 7742 h 1371475"/>
              <a:gd name="connsiteX2" fmla="*/ 2012443 w 2412452"/>
              <a:gd name="connsiteY2" fmla="*/ 895493 h 1371475"/>
              <a:gd name="connsiteX3" fmla="*/ 2403108 w 2412452"/>
              <a:gd name="connsiteY3" fmla="*/ 1351713 h 1371475"/>
              <a:gd name="connsiteX0" fmla="*/ 0 w 2368605"/>
              <a:gd name="connsiteY0" fmla="*/ 1226561 h 1332833"/>
              <a:gd name="connsiteX1" fmla="*/ 1474631 w 2368605"/>
              <a:gd name="connsiteY1" fmla="*/ 3068 h 1332833"/>
              <a:gd name="connsiteX2" fmla="*/ 2012443 w 2368605"/>
              <a:gd name="connsiteY2" fmla="*/ 890819 h 1332833"/>
              <a:gd name="connsiteX3" fmla="*/ 2356770 w 2368605"/>
              <a:gd name="connsiteY3" fmla="*/ 1312940 h 1332833"/>
              <a:gd name="connsiteX0" fmla="*/ 0 w 2368605"/>
              <a:gd name="connsiteY0" fmla="*/ 1226508 h 1255092"/>
              <a:gd name="connsiteX1" fmla="*/ 1474631 w 2368605"/>
              <a:gd name="connsiteY1" fmla="*/ 3015 h 1255092"/>
              <a:gd name="connsiteX2" fmla="*/ 2012443 w 2368605"/>
              <a:gd name="connsiteY2" fmla="*/ 890766 h 1255092"/>
              <a:gd name="connsiteX3" fmla="*/ 2356771 w 2368605"/>
              <a:gd name="connsiteY3" fmla="*/ 1231050 h 1255092"/>
              <a:gd name="connsiteX0" fmla="*/ 0 w 2394337"/>
              <a:gd name="connsiteY0" fmla="*/ 1226556 h 1326300"/>
              <a:gd name="connsiteX1" fmla="*/ 1474631 w 2394337"/>
              <a:gd name="connsiteY1" fmla="*/ 3063 h 1326300"/>
              <a:gd name="connsiteX2" fmla="*/ 2012443 w 2394337"/>
              <a:gd name="connsiteY2" fmla="*/ 890814 h 1326300"/>
              <a:gd name="connsiteX3" fmla="*/ 2383251 w 2394337"/>
              <a:gd name="connsiteY3" fmla="*/ 1306116 h 1326300"/>
              <a:gd name="connsiteX0" fmla="*/ 0 w 2330696"/>
              <a:gd name="connsiteY0" fmla="*/ 1226507 h 1253238"/>
              <a:gd name="connsiteX1" fmla="*/ 1474631 w 2330696"/>
              <a:gd name="connsiteY1" fmla="*/ 3014 h 1253238"/>
              <a:gd name="connsiteX2" fmla="*/ 2012443 w 2330696"/>
              <a:gd name="connsiteY2" fmla="*/ 890765 h 1253238"/>
              <a:gd name="connsiteX3" fmla="*/ 2317551 w 2330696"/>
              <a:gd name="connsiteY3" fmla="*/ 1229077 h 1253238"/>
              <a:gd name="connsiteX0" fmla="*/ 0 w 2328935"/>
              <a:gd name="connsiteY0" fmla="*/ 1227002 h 1255603"/>
              <a:gd name="connsiteX1" fmla="*/ 1474631 w 2328935"/>
              <a:gd name="connsiteY1" fmla="*/ 3509 h 1255603"/>
              <a:gd name="connsiteX2" fmla="*/ 2012443 w 2328935"/>
              <a:gd name="connsiteY2" fmla="*/ 891260 h 1255603"/>
              <a:gd name="connsiteX3" fmla="*/ 2317551 w 2328935"/>
              <a:gd name="connsiteY3" fmla="*/ 1229572 h 1255603"/>
            </a:gdLst>
            <a:ahLst/>
            <a:cxnLst>
              <a:cxn ang="0">
                <a:pos x="connsiteX0" y="connsiteY0"/>
              </a:cxn>
              <a:cxn ang="0">
                <a:pos x="connsiteX1" y="connsiteY1"/>
              </a:cxn>
              <a:cxn ang="0">
                <a:pos x="connsiteX2" y="connsiteY2"/>
              </a:cxn>
              <a:cxn ang="0">
                <a:pos x="connsiteX3" y="connsiteY3"/>
              </a:cxn>
            </a:cxnLst>
            <a:rect l="l" t="t" r="r" b="b"/>
            <a:pathLst>
              <a:path w="2328935" h="1255603">
                <a:moveTo>
                  <a:pt x="0" y="1227002"/>
                </a:moveTo>
                <a:cubicBezTo>
                  <a:pt x="545742" y="616328"/>
                  <a:pt x="1139224" y="59466"/>
                  <a:pt x="1474631" y="3509"/>
                </a:cubicBezTo>
                <a:cubicBezTo>
                  <a:pt x="1810038" y="-52448"/>
                  <a:pt x="1885097" y="574930"/>
                  <a:pt x="2012443" y="891260"/>
                </a:cubicBezTo>
                <a:cubicBezTo>
                  <a:pt x="2105050" y="1121297"/>
                  <a:pt x="2388921" y="1330456"/>
                  <a:pt x="2317551" y="1229572"/>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Star: 5 Points 19">
            <a:extLst>
              <a:ext uri="{FF2B5EF4-FFF2-40B4-BE49-F238E27FC236}">
                <a16:creationId xmlns:a16="http://schemas.microsoft.com/office/drawing/2014/main" id="{C53A7A2B-FA13-4BEA-A961-341B6933DC4E}"/>
              </a:ext>
            </a:extLst>
          </p:cNvPr>
          <p:cNvSpPr/>
          <p:nvPr/>
        </p:nvSpPr>
        <p:spPr>
          <a:xfrm>
            <a:off x="5204021" y="4761348"/>
            <a:ext cx="132188" cy="1293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Star: 5 Points 20">
            <a:extLst>
              <a:ext uri="{FF2B5EF4-FFF2-40B4-BE49-F238E27FC236}">
                <a16:creationId xmlns:a16="http://schemas.microsoft.com/office/drawing/2014/main" id="{472F1984-C17F-481A-9029-E6FD63F7785F}"/>
              </a:ext>
            </a:extLst>
          </p:cNvPr>
          <p:cNvSpPr/>
          <p:nvPr/>
        </p:nvSpPr>
        <p:spPr>
          <a:xfrm>
            <a:off x="5362830" y="4761347"/>
            <a:ext cx="132188" cy="1293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Star: 5 Points 21">
            <a:extLst>
              <a:ext uri="{FF2B5EF4-FFF2-40B4-BE49-F238E27FC236}">
                <a16:creationId xmlns:a16="http://schemas.microsoft.com/office/drawing/2014/main" id="{036A5D8A-B99E-4155-A6C1-2EE57250D4AF}"/>
              </a:ext>
            </a:extLst>
          </p:cNvPr>
          <p:cNvSpPr/>
          <p:nvPr/>
        </p:nvSpPr>
        <p:spPr>
          <a:xfrm>
            <a:off x="7215153" y="4761346"/>
            <a:ext cx="132188" cy="1293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tar: 5 Points 22">
            <a:extLst>
              <a:ext uri="{FF2B5EF4-FFF2-40B4-BE49-F238E27FC236}">
                <a16:creationId xmlns:a16="http://schemas.microsoft.com/office/drawing/2014/main" id="{913E88D3-9D34-4B94-98F7-EBC63DC31A2B}"/>
              </a:ext>
            </a:extLst>
          </p:cNvPr>
          <p:cNvSpPr/>
          <p:nvPr/>
        </p:nvSpPr>
        <p:spPr>
          <a:xfrm>
            <a:off x="7078228" y="4760586"/>
            <a:ext cx="132188" cy="1293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5 Points 23">
            <a:extLst>
              <a:ext uri="{FF2B5EF4-FFF2-40B4-BE49-F238E27FC236}">
                <a16:creationId xmlns:a16="http://schemas.microsoft.com/office/drawing/2014/main" id="{56C09EF6-B86A-4011-8EA5-3445CFF63036}"/>
              </a:ext>
            </a:extLst>
          </p:cNvPr>
          <p:cNvSpPr/>
          <p:nvPr/>
        </p:nvSpPr>
        <p:spPr>
          <a:xfrm>
            <a:off x="6443818" y="4766966"/>
            <a:ext cx="132188" cy="12934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Star: 5 Points 24">
            <a:extLst>
              <a:ext uri="{FF2B5EF4-FFF2-40B4-BE49-F238E27FC236}">
                <a16:creationId xmlns:a16="http://schemas.microsoft.com/office/drawing/2014/main" id="{55D1A623-AA02-4031-82E2-E87894408AAA}"/>
              </a:ext>
            </a:extLst>
          </p:cNvPr>
          <p:cNvSpPr/>
          <p:nvPr/>
        </p:nvSpPr>
        <p:spPr>
          <a:xfrm>
            <a:off x="6576006" y="4766374"/>
            <a:ext cx="132188" cy="12934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tar: 5 Points 25">
            <a:extLst>
              <a:ext uri="{FF2B5EF4-FFF2-40B4-BE49-F238E27FC236}">
                <a16:creationId xmlns:a16="http://schemas.microsoft.com/office/drawing/2014/main" id="{747961D1-2952-4CF9-8077-D719944E1BFA}"/>
              </a:ext>
            </a:extLst>
          </p:cNvPr>
          <p:cNvSpPr/>
          <p:nvPr/>
        </p:nvSpPr>
        <p:spPr>
          <a:xfrm>
            <a:off x="8299629" y="3091552"/>
            <a:ext cx="132188" cy="12934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Star: 5 Points 26">
            <a:extLst>
              <a:ext uri="{FF2B5EF4-FFF2-40B4-BE49-F238E27FC236}">
                <a16:creationId xmlns:a16="http://schemas.microsoft.com/office/drawing/2014/main" id="{0F64D668-C63E-4177-9779-1E7AF44F8485}"/>
              </a:ext>
            </a:extLst>
          </p:cNvPr>
          <p:cNvSpPr/>
          <p:nvPr/>
        </p:nvSpPr>
        <p:spPr>
          <a:xfrm>
            <a:off x="8298320" y="3509188"/>
            <a:ext cx="132188" cy="1293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F168BF9F-979D-4BE7-8E88-8D4C53FF6A7E}"/>
              </a:ext>
            </a:extLst>
          </p:cNvPr>
          <p:cNvSpPr txBox="1"/>
          <p:nvPr/>
        </p:nvSpPr>
        <p:spPr>
          <a:xfrm>
            <a:off x="8564451" y="2971556"/>
            <a:ext cx="1767279" cy="369332"/>
          </a:xfrm>
          <a:prstGeom prst="rect">
            <a:avLst/>
          </a:prstGeom>
          <a:noFill/>
        </p:spPr>
        <p:txBody>
          <a:bodyPr wrap="none" rtlCol="0">
            <a:spAutoFit/>
          </a:bodyPr>
          <a:lstStyle/>
          <a:p>
            <a:r>
              <a:rPr lang="en-IN" dirty="0">
                <a:latin typeface="Abadi Extra Light" panose="020B0204020104020204" pitchFamily="34" charset="0"/>
              </a:rPr>
              <a:t>More likely values</a:t>
            </a:r>
          </a:p>
        </p:txBody>
      </p:sp>
      <p:sp>
        <p:nvSpPr>
          <p:cNvPr id="29" name="TextBox 28">
            <a:extLst>
              <a:ext uri="{FF2B5EF4-FFF2-40B4-BE49-F238E27FC236}">
                <a16:creationId xmlns:a16="http://schemas.microsoft.com/office/drawing/2014/main" id="{E1A97D79-3206-4EEF-A9FC-45CA8C75E1F5}"/>
              </a:ext>
            </a:extLst>
          </p:cNvPr>
          <p:cNvSpPr txBox="1"/>
          <p:nvPr/>
        </p:nvSpPr>
        <p:spPr>
          <a:xfrm>
            <a:off x="8564451" y="3389192"/>
            <a:ext cx="1749582" cy="369332"/>
          </a:xfrm>
          <a:prstGeom prst="rect">
            <a:avLst/>
          </a:prstGeom>
          <a:noFill/>
        </p:spPr>
        <p:txBody>
          <a:bodyPr wrap="none" rtlCol="0">
            <a:spAutoFit/>
          </a:bodyPr>
          <a:lstStyle/>
          <a:p>
            <a:r>
              <a:rPr lang="en-IN" dirty="0">
                <a:latin typeface="Abadi Extra Light" panose="020B0204020104020204" pitchFamily="34" charset="0"/>
              </a:rPr>
              <a:t>Less likely values</a:t>
            </a:r>
          </a:p>
        </p:txBody>
      </p:sp>
    </p:spTree>
    <p:custDataLst>
      <p:tags r:id="rId1"/>
    </p:custDataLst>
    <p:extLst>
      <p:ext uri="{BB962C8B-B14F-4D97-AF65-F5344CB8AC3E}">
        <p14:creationId xmlns:p14="http://schemas.microsoft.com/office/powerpoint/2010/main" val="268873566"/>
      </p:ext>
    </p:extLst>
  </p:cSld>
  <p:clrMapOvr>
    <a:masterClrMapping/>
  </p:clrMapOvr>
  <mc:AlternateContent xmlns:mc="http://schemas.openxmlformats.org/markup-compatibility/2006" xmlns:p14="http://schemas.microsoft.com/office/powerpoint/2010/main">
    <mc:Choice Requires="p14">
      <p:transition spd="slow" p14:dur="2000" advTm="78641"/>
    </mc:Choice>
    <mc:Fallback xmlns="">
      <p:transition spd="slow" advTm="786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wipe(down)">
                                      <p:cBhvr>
                                        <p:cTn id="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Maximum-a-Posteriori (MAP) Estimation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11</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The MAP estimation approach reports the maxima/mode of the posterior</a:t>
                </a: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Since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m:t>
                    </m:r>
                    <m:r>
                      <a:rPr lang="en-GB" i="1" dirty="0" smtClean="0">
                        <a:latin typeface="Cambria Math" panose="02040503050406030204" pitchFamily="18" charset="0"/>
                      </a:rPr>
                      <m:t>𝑦</m:t>
                    </m:r>
                    <m:r>
                      <a:rPr lang="en-GB" i="1" dirty="0" smtClean="0">
                        <a:latin typeface="Cambria Math" panose="02040503050406030204" pitchFamily="18" charset="0"/>
                      </a:rPr>
                      <m:t>)</m:t>
                    </m:r>
                  </m:oMath>
                </a14:m>
                <a:r>
                  <a:rPr lang="en-GB" dirty="0">
                    <a:latin typeface="Abadi Extra Light" panose="020B0204020104020204" pitchFamily="34" charset="0"/>
                  </a:rPr>
                  <a:t> is constant </a:t>
                </a:r>
                <a:r>
                  <a:rPr lang="en-GB" dirty="0" err="1">
                    <a:latin typeface="Abadi Extra Light" panose="020B0204020104020204" pitchFamily="34" charset="0"/>
                  </a:rPr>
                  <a:t>w.r.t.</a:t>
                </a:r>
                <a:r>
                  <a:rPr lang="en-GB" dirty="0">
                    <a:latin typeface="Abadi Extra Light" panose="020B0204020104020204" pitchFamily="34" charset="0"/>
                  </a:rPr>
                  <a:t> </a:t>
                </a:r>
                <a14:m>
                  <m:oMath xmlns:m="http://schemas.openxmlformats.org/officeDocument/2006/math">
                    <m:r>
                      <a:rPr lang="en-GB" i="1" dirty="0" smtClean="0">
                        <a:latin typeface="Cambria Math" panose="02040503050406030204" pitchFamily="18" charset="0"/>
                      </a:rPr>
                      <m:t>𝜃</m:t>
                    </m:r>
                  </m:oMath>
                </a14:m>
                <a:r>
                  <a:rPr lang="en-GB" dirty="0">
                    <a:latin typeface="Abadi Extra Light" panose="020B0204020104020204" pitchFamily="34" charset="0"/>
                  </a:rPr>
                  <a:t>, the above simplifies to</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Same as MLE with an extra log-prior-distribution term (acts as a </a:t>
                </a:r>
                <a:r>
                  <a:rPr lang="en-GB" dirty="0" err="1">
                    <a:latin typeface="Abadi Extra Light" panose="020B0204020104020204" pitchFamily="34" charset="0"/>
                  </a:rPr>
                  <a:t>regularizer</a:t>
                </a:r>
                <a:r>
                  <a:rPr lang="en-GB" dirty="0">
                    <a:latin typeface="Abadi Extra Light" panose="020B0204020104020204" pitchFamily="34" charset="0"/>
                  </a:rPr>
                  <a:t>) </a:t>
                </a:r>
                <a:r>
                  <a:rPr lang="en-GB" dirty="0">
                    <a:latin typeface="Abadi Extra Light" panose="020B0204020104020204" pitchFamily="34" charset="0"/>
                    <a:sym typeface="Wingdings" panose="05000000000000000000" pitchFamily="2" charset="2"/>
                  </a:rPr>
                  <a:t></a:t>
                </a: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If the prior is absent or </a:t>
                </a:r>
                <a:r>
                  <a:rPr lang="en-GB" u="sng" dirty="0">
                    <a:latin typeface="Abadi Extra Light" panose="020B0204020104020204" pitchFamily="34" charset="0"/>
                  </a:rPr>
                  <a:t>uniform</a:t>
                </a:r>
                <a:r>
                  <a:rPr lang="en-GB" dirty="0">
                    <a:latin typeface="Abadi Extra Light" panose="020B0204020104020204" pitchFamily="34" charset="0"/>
                  </a:rPr>
                  <a:t> (all values equally likely a prior) then MAP=MLE</a:t>
                </a: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r>
                  <a:rPr lang="en-GB" dirty="0">
                    <a:latin typeface="Abadi Extra Light" panose="020B0204020104020204" pitchFamily="34" charset="0"/>
                  </a:rPr>
                  <a:t>          </a:t>
                </a: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B253901-90AC-4B77-8154-D12002E2C893}"/>
                  </a:ext>
                </a:extLst>
              </p:cNvPr>
              <p:cNvSpPr txBox="1"/>
              <p:nvPr/>
            </p:nvSpPr>
            <p:spPr>
              <a:xfrm>
                <a:off x="1179137" y="1726879"/>
                <a:ext cx="9503499" cy="7822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IN" sz="2400" i="1">
                              <a:latin typeface="Cambria Math" panose="02040503050406030204" pitchFamily="18" charset="0"/>
                            </a:rPr>
                            <m:t>𝜃</m:t>
                          </m:r>
                        </m:e>
                        <m:sub>
                          <m:r>
                            <a:rPr lang="en-IN" sz="2400" i="1">
                              <a:latin typeface="Cambria Math" panose="02040503050406030204" pitchFamily="18" charset="0"/>
                            </a:rPr>
                            <m:t>𝑀</m:t>
                          </m:r>
                          <m:r>
                            <a:rPr lang="en-IN" sz="2400" b="0" i="1" smtClean="0">
                              <a:latin typeface="Cambria Math" panose="02040503050406030204" pitchFamily="18" charset="0"/>
                            </a:rPr>
                            <m:t>𝐴𝑃</m:t>
                          </m:r>
                        </m:sub>
                      </m:sSub>
                      <m:r>
                        <a:rPr lang="en-IN" sz="2400" i="1">
                          <a:latin typeface="Cambria Math" panose="02040503050406030204" pitchFamily="18" charset="0"/>
                        </a:rPr>
                        <m:t>=</m:t>
                      </m:r>
                      <m:r>
                        <m:rPr>
                          <m:sty m:val="p"/>
                        </m:rPr>
                        <a:rPr lang="en-IN" sz="2400" i="1">
                          <a:latin typeface="Cambria Math" panose="02040503050406030204" pitchFamily="18" charset="0"/>
                        </a:rPr>
                        <m:t>arg</m:t>
                      </m:r>
                      <m:r>
                        <a:rPr lang="en-IN" sz="2400" b="0" i="1" smtClean="0">
                          <a:latin typeface="Cambria Math" panose="02040503050406030204" pitchFamily="18" charset="0"/>
                        </a:rPr>
                        <m:t> </m:t>
                      </m:r>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max</m:t>
                          </m:r>
                          <m:r>
                            <a:rPr lang="en-IN" sz="2400">
                              <a:latin typeface="Cambria Math" panose="02040503050406030204" pitchFamily="18" charset="0"/>
                            </a:rPr>
                            <m:t> </m:t>
                          </m:r>
                        </m:e>
                        <m:lim>
                          <m:r>
                            <a:rPr lang="en-IN" sz="2400" i="1">
                              <a:latin typeface="Cambria Math" panose="02040503050406030204" pitchFamily="18" charset="0"/>
                            </a:rPr>
                            <m:t>𝜃</m:t>
                          </m:r>
                        </m:lim>
                      </m:limLow>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𝜃</m:t>
                          </m:r>
                        </m:e>
                        <m:e>
                          <m:r>
                            <a:rPr lang="en-IN" sz="2400" b="0" i="1" smtClean="0">
                              <a:latin typeface="Cambria Math" panose="02040503050406030204" pitchFamily="18" charset="0"/>
                            </a:rPr>
                            <m:t>𝑦</m:t>
                          </m:r>
                        </m:e>
                      </m:d>
                      <m:r>
                        <a:rPr lang="en-IN" sz="2400" b="0" i="1" smtClean="0">
                          <a:latin typeface="Cambria Math" panose="02040503050406030204" pitchFamily="18" charset="0"/>
                        </a:rPr>
                        <m:t>=</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a:rPr lang="en-IN" sz="2400" b="0" i="0" smtClean="0">
                              <a:latin typeface="Cambria Math" panose="02040503050406030204" pitchFamily="18" charset="0"/>
                            </a:rPr>
                            <m:t> </m:t>
                          </m:r>
                          <m:r>
                            <m:rPr>
                              <m:sty m:val="p"/>
                            </m:rPr>
                            <a:rPr lang="en-IN" sz="2400">
                              <a:latin typeface="Cambria Math" panose="02040503050406030204" pitchFamily="18" charset="0"/>
                            </a:rPr>
                            <m:t>max</m:t>
                          </m:r>
                          <m:r>
                            <a:rPr lang="en-IN" sz="2400">
                              <a:latin typeface="Cambria Math" panose="02040503050406030204" pitchFamily="18" charset="0"/>
                            </a:rPr>
                            <m:t> </m:t>
                          </m:r>
                        </m:e>
                        <m:lim>
                          <m:r>
                            <a:rPr lang="en-IN" sz="2400" i="1">
                              <a:latin typeface="Cambria Math" panose="02040503050406030204" pitchFamily="18" charset="0"/>
                            </a:rPr>
                            <m:t>𝜃</m:t>
                          </m:r>
                        </m:lim>
                      </m:limLow>
                      <m:r>
                        <m:rPr>
                          <m:sty m:val="p"/>
                        </m:rPr>
                        <a:rPr lang="en-IN" sz="2400" b="0" i="1" smtClean="0">
                          <a:solidFill>
                            <a:schemeClr val="tx1"/>
                          </a:solidFill>
                          <a:latin typeface="Cambria Math" panose="02040503050406030204" pitchFamily="18" charset="0"/>
                        </a:rPr>
                        <m:t>log</m:t>
                      </m:r>
                      <m:r>
                        <a:rPr lang="en-IN" sz="2400" b="0" i="1" smtClean="0">
                          <a:latin typeface="Cambria Math" panose="02040503050406030204" pitchFamily="18" charset="0"/>
                        </a:rPr>
                        <m:t> </m:t>
                      </m:r>
                      <m:r>
                        <a:rPr lang="en-IN" sz="2400" i="1">
                          <a:latin typeface="Cambria Math" panose="02040503050406030204" pitchFamily="18" charset="0"/>
                        </a:rPr>
                        <m:t>𝑝</m:t>
                      </m:r>
                      <m:d>
                        <m:dPr>
                          <m:ctrlPr>
                            <a:rPr lang="en-IN" sz="2400" i="1">
                              <a:latin typeface="Cambria Math" panose="02040503050406030204" pitchFamily="18" charset="0"/>
                            </a:rPr>
                          </m:ctrlPr>
                        </m:dPr>
                        <m:e>
                          <m:r>
                            <a:rPr lang="en-IN" sz="2400" i="1">
                              <a:latin typeface="Cambria Math" panose="02040503050406030204" pitchFamily="18" charset="0"/>
                            </a:rPr>
                            <m:t>𝜃</m:t>
                          </m:r>
                        </m:e>
                        <m:e>
                          <m:r>
                            <a:rPr lang="en-IN" sz="2400" i="1">
                              <a:latin typeface="Cambria Math" panose="02040503050406030204" pitchFamily="18" charset="0"/>
                            </a:rPr>
                            <m:t>𝑦</m:t>
                          </m:r>
                        </m:e>
                      </m:d>
                      <m:r>
                        <a:rPr lang="en-IN" sz="2400" i="1">
                          <a:latin typeface="Cambria Math" panose="02040503050406030204" pitchFamily="18" charset="0"/>
                        </a:rPr>
                        <m:t>=</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a:rPr lang="en-IN" sz="2400" b="0" i="0" smtClean="0">
                              <a:latin typeface="Cambria Math" panose="02040503050406030204" pitchFamily="18" charset="0"/>
                            </a:rPr>
                            <m:t> </m:t>
                          </m:r>
                          <m:r>
                            <m:rPr>
                              <m:sty m:val="p"/>
                            </m:rPr>
                            <a:rPr lang="en-IN" sz="2400">
                              <a:latin typeface="Cambria Math" panose="02040503050406030204" pitchFamily="18" charset="0"/>
                            </a:rPr>
                            <m:t>max</m:t>
                          </m:r>
                          <m:r>
                            <a:rPr lang="en-IN" sz="2400">
                              <a:latin typeface="Cambria Math" panose="02040503050406030204" pitchFamily="18" charset="0"/>
                            </a:rPr>
                            <m:t> </m:t>
                          </m:r>
                        </m:e>
                        <m:lim>
                          <m:r>
                            <a:rPr lang="en-IN" sz="2400" i="1">
                              <a:latin typeface="Cambria Math" panose="02040503050406030204" pitchFamily="18" charset="0"/>
                            </a:rPr>
                            <m:t>𝜃</m:t>
                          </m:r>
                        </m:lim>
                      </m:limLow>
                      <m:r>
                        <m:rPr>
                          <m:sty m:val="p"/>
                        </m:rPr>
                        <a:rPr lang="en-IN" sz="2400" b="0" i="1" smtClean="0">
                          <a:latin typeface="Cambria Math" panose="02040503050406030204" pitchFamily="18" charset="0"/>
                        </a:rPr>
                        <m:t>log</m:t>
                      </m:r>
                      <m:r>
                        <a:rPr lang="en-IN" sz="2400" b="0" i="1" smtClean="0">
                          <a:latin typeface="Cambria Math" panose="02040503050406030204" pitchFamily="18" charset="0"/>
                        </a:rPr>
                        <m:t> </m:t>
                      </m:r>
                      <m:f>
                        <m:fPr>
                          <m:ctrlPr>
                            <a:rPr lang="en-IN" sz="2400" i="1">
                              <a:latin typeface="Cambria Math" panose="02040503050406030204" pitchFamily="18" charset="0"/>
                            </a:rPr>
                          </m:ctrlPr>
                        </m:fPr>
                        <m:num>
                          <m:r>
                            <a:rPr lang="en-IN" sz="2400" i="1" smtClean="0">
                              <a:solidFill>
                                <a:srgbClr val="00B050"/>
                              </a:solidFill>
                              <a:latin typeface="Cambria Math" panose="02040503050406030204" pitchFamily="18" charset="0"/>
                            </a:rPr>
                            <m:t>𝑝</m:t>
                          </m:r>
                          <m:d>
                            <m:dPr>
                              <m:ctrlPr>
                                <a:rPr lang="en-IN" sz="2400" i="1">
                                  <a:solidFill>
                                    <a:srgbClr val="00B050"/>
                                  </a:solidFill>
                                  <a:latin typeface="Cambria Math" panose="02040503050406030204" pitchFamily="18" charset="0"/>
                                </a:rPr>
                              </m:ctrlPr>
                            </m:dPr>
                            <m:e>
                              <m:r>
                                <a:rPr lang="en-IN" sz="2400" i="1">
                                  <a:solidFill>
                                    <a:srgbClr val="00B050"/>
                                  </a:solidFill>
                                  <a:latin typeface="Cambria Math" panose="02040503050406030204" pitchFamily="18" charset="0"/>
                                </a:rPr>
                                <m:t>𝜃</m:t>
                              </m:r>
                            </m:e>
                          </m:d>
                          <m:r>
                            <a:rPr lang="en-IN" sz="2400" i="1" smtClean="0">
                              <a:solidFill>
                                <a:srgbClr val="0000FF"/>
                              </a:solidFill>
                              <a:latin typeface="Cambria Math" panose="02040503050406030204" pitchFamily="18" charset="0"/>
                            </a:rPr>
                            <m:t>𝑝</m:t>
                          </m:r>
                          <m:r>
                            <a:rPr lang="en-IN" sz="2400" i="1" smtClean="0">
                              <a:solidFill>
                                <a:srgbClr val="0000FF"/>
                              </a:solidFill>
                              <a:latin typeface="Cambria Math" panose="02040503050406030204" pitchFamily="18" charset="0"/>
                            </a:rPr>
                            <m:t>(</m:t>
                          </m:r>
                          <m:r>
                            <a:rPr lang="en-IN" sz="2400" b="1" i="1">
                              <a:solidFill>
                                <a:srgbClr val="0000FF"/>
                              </a:solidFill>
                              <a:latin typeface="Cambria Math" panose="02040503050406030204" pitchFamily="18" charset="0"/>
                            </a:rPr>
                            <m:t>𝒚</m:t>
                          </m:r>
                          <m:r>
                            <a:rPr lang="en-IN" sz="2400" i="1">
                              <a:solidFill>
                                <a:srgbClr val="0000FF"/>
                              </a:solidFill>
                              <a:latin typeface="Cambria Math" panose="02040503050406030204" pitchFamily="18" charset="0"/>
                            </a:rPr>
                            <m:t>|</m:t>
                          </m:r>
                          <m:r>
                            <a:rPr lang="en-IN" sz="2400" i="1">
                              <a:solidFill>
                                <a:srgbClr val="0000FF"/>
                              </a:solidFill>
                              <a:latin typeface="Cambria Math" panose="02040503050406030204" pitchFamily="18" charset="0"/>
                            </a:rPr>
                            <m:t>𝜃</m:t>
                          </m:r>
                          <m:r>
                            <a:rPr lang="en-IN" sz="2400" i="1">
                              <a:solidFill>
                                <a:srgbClr val="0000FF"/>
                              </a:solidFill>
                              <a:latin typeface="Cambria Math" panose="02040503050406030204" pitchFamily="18" charset="0"/>
                            </a:rPr>
                            <m:t>)</m:t>
                          </m:r>
                        </m:num>
                        <m:den>
                          <m:r>
                            <a:rPr lang="en-IN" sz="2400" i="1" smtClean="0">
                              <a:solidFill>
                                <a:srgbClr val="FF0000"/>
                              </a:solidFill>
                              <a:latin typeface="Cambria Math" panose="02040503050406030204" pitchFamily="18" charset="0"/>
                            </a:rPr>
                            <m:t>𝑝</m:t>
                          </m:r>
                          <m:r>
                            <a:rPr lang="en-IN" sz="2400"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𝒚</m:t>
                          </m:r>
                          <m:r>
                            <a:rPr lang="en-IN" sz="2400" i="1">
                              <a:solidFill>
                                <a:srgbClr val="FF0000"/>
                              </a:solidFill>
                              <a:latin typeface="Cambria Math" panose="02040503050406030204" pitchFamily="18" charset="0"/>
                            </a:rPr>
                            <m:t>)</m:t>
                          </m:r>
                        </m:den>
                      </m:f>
                    </m:oMath>
                  </m:oMathPara>
                </a14:m>
                <a:endParaRPr lang="en-IN" sz="2400" dirty="0"/>
              </a:p>
            </p:txBody>
          </p:sp>
        </mc:Choice>
        <mc:Fallback xmlns="">
          <p:sp>
            <p:nvSpPr>
              <p:cNvPr id="3" name="TextBox 2">
                <a:extLst>
                  <a:ext uri="{FF2B5EF4-FFF2-40B4-BE49-F238E27FC236}">
                    <a16:creationId xmlns:a16="http://schemas.microsoft.com/office/drawing/2014/main" id="{CB253901-90AC-4B77-8154-D12002E2C893}"/>
                  </a:ext>
                </a:extLst>
              </p:cNvPr>
              <p:cNvSpPr txBox="1">
                <a:spLocks noRot="1" noChangeAspect="1" noMove="1" noResize="1" noEditPoints="1" noAdjustHandles="1" noChangeArrowheads="1" noChangeShapeType="1" noTextEdit="1"/>
              </p:cNvSpPr>
              <p:nvPr/>
            </p:nvSpPr>
            <p:spPr>
              <a:xfrm>
                <a:off x="1179137" y="1726879"/>
                <a:ext cx="9503499" cy="782265"/>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7C8564D-621D-4E58-8940-B659EE382B98}"/>
                  </a:ext>
                </a:extLst>
              </p:cNvPr>
              <p:cNvSpPr txBox="1"/>
              <p:nvPr/>
            </p:nvSpPr>
            <p:spPr>
              <a:xfrm>
                <a:off x="3346941" y="3255981"/>
                <a:ext cx="5343194" cy="483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IN" sz="2400" i="1">
                              <a:latin typeface="Cambria Math" panose="02040503050406030204" pitchFamily="18" charset="0"/>
                            </a:rPr>
                            <m:t>𝜃</m:t>
                          </m:r>
                        </m:e>
                        <m:sub>
                          <m:r>
                            <a:rPr lang="en-IN" sz="2400" i="1">
                              <a:latin typeface="Cambria Math" panose="02040503050406030204" pitchFamily="18" charset="0"/>
                            </a:rPr>
                            <m:t>𝑀</m:t>
                          </m:r>
                          <m:r>
                            <a:rPr lang="en-IN" sz="2400" b="0" i="1" smtClean="0">
                              <a:latin typeface="Cambria Math" panose="02040503050406030204" pitchFamily="18" charset="0"/>
                            </a:rPr>
                            <m:t>𝐴𝑃</m:t>
                          </m:r>
                        </m:sub>
                      </m:sSub>
                      <m:r>
                        <a:rPr lang="en-IN" sz="2400" i="1">
                          <a:latin typeface="Cambria Math" panose="02040503050406030204" pitchFamily="18" charset="0"/>
                        </a:rPr>
                        <m:t>=</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a:rPr lang="en-IN" sz="2400" b="0" i="0" smtClean="0">
                              <a:latin typeface="Cambria Math" panose="02040503050406030204" pitchFamily="18" charset="0"/>
                            </a:rPr>
                            <m:t> </m:t>
                          </m:r>
                          <m:r>
                            <m:rPr>
                              <m:sty m:val="p"/>
                            </m:rPr>
                            <a:rPr lang="en-IN" sz="2400">
                              <a:latin typeface="Cambria Math" panose="02040503050406030204" pitchFamily="18" charset="0"/>
                            </a:rPr>
                            <m:t>max</m:t>
                          </m:r>
                          <m:r>
                            <a:rPr lang="en-IN" sz="2400">
                              <a:latin typeface="Cambria Math" panose="02040503050406030204" pitchFamily="18" charset="0"/>
                            </a:rPr>
                            <m:t> </m:t>
                          </m:r>
                        </m:e>
                        <m:lim>
                          <m:r>
                            <a:rPr lang="en-IN" sz="2400" i="1">
                              <a:latin typeface="Cambria Math" panose="02040503050406030204" pitchFamily="18" charset="0"/>
                            </a:rPr>
                            <m:t>𝜃</m:t>
                          </m:r>
                        </m:lim>
                      </m:limLow>
                      <m:r>
                        <a:rPr lang="en-IN" sz="2400" b="0" i="1" smtClean="0">
                          <a:latin typeface="Cambria Math" panose="02040503050406030204" pitchFamily="18" charset="0"/>
                        </a:rPr>
                        <m:t>[</m:t>
                      </m:r>
                      <m:r>
                        <m:rPr>
                          <m:sty m:val="p"/>
                        </m:rPr>
                        <a:rPr lang="en-IN" sz="2400" b="0" i="1" smtClean="0">
                          <a:solidFill>
                            <a:srgbClr val="0000FF"/>
                          </a:solidFill>
                          <a:latin typeface="Cambria Math" panose="02040503050406030204" pitchFamily="18" charset="0"/>
                        </a:rPr>
                        <m:t>log</m:t>
                      </m:r>
                      <m:r>
                        <a:rPr lang="en-IN" sz="2400" b="0" i="1" smtClean="0">
                          <a:solidFill>
                            <a:srgbClr val="0000FF"/>
                          </a:solidFill>
                          <a:latin typeface="Cambria Math" panose="02040503050406030204" pitchFamily="18" charset="0"/>
                        </a:rPr>
                        <m:t> </m:t>
                      </m:r>
                      <m:r>
                        <a:rPr lang="en-IN" sz="2400" b="0" i="1" smtClean="0">
                          <a:solidFill>
                            <a:srgbClr val="0000FF"/>
                          </a:solidFill>
                          <a:latin typeface="Cambria Math" panose="02040503050406030204" pitchFamily="18" charset="0"/>
                        </a:rPr>
                        <m:t>𝑝</m:t>
                      </m:r>
                      <m:d>
                        <m:dPr>
                          <m:ctrlPr>
                            <a:rPr lang="en-IN" sz="2400" b="0" i="1" smtClean="0">
                              <a:solidFill>
                                <a:srgbClr val="0000FF"/>
                              </a:solidFill>
                              <a:latin typeface="Cambria Math" panose="02040503050406030204" pitchFamily="18" charset="0"/>
                            </a:rPr>
                          </m:ctrlPr>
                        </m:dPr>
                        <m:e>
                          <m:r>
                            <a:rPr lang="en-IN" sz="2400" b="0" i="1" smtClean="0">
                              <a:solidFill>
                                <a:srgbClr val="0000FF"/>
                              </a:solidFill>
                              <a:latin typeface="Cambria Math" panose="02040503050406030204" pitchFamily="18" charset="0"/>
                            </a:rPr>
                            <m:t>𝑦</m:t>
                          </m:r>
                        </m:e>
                        <m:e>
                          <m:r>
                            <a:rPr lang="en-IN" sz="2400" b="0" i="1" smtClean="0">
                              <a:solidFill>
                                <a:srgbClr val="0000FF"/>
                              </a:solidFill>
                              <a:latin typeface="Cambria Math" panose="02040503050406030204" pitchFamily="18" charset="0"/>
                            </a:rPr>
                            <m:t>𝜃</m:t>
                          </m:r>
                        </m:e>
                      </m:d>
                      <m:r>
                        <a:rPr lang="en-IN" sz="2400" b="0" i="1" smtClean="0">
                          <a:solidFill>
                            <a:srgbClr val="00B050"/>
                          </a:solidFill>
                          <a:latin typeface="Cambria Math" panose="02040503050406030204" pitchFamily="18" charset="0"/>
                        </a:rPr>
                        <m:t>+ </m:t>
                      </m:r>
                      <m:r>
                        <m:rPr>
                          <m:sty m:val="p"/>
                        </m:rPr>
                        <a:rPr lang="en-IN" sz="2400" b="0" i="1" smtClean="0">
                          <a:solidFill>
                            <a:srgbClr val="00B050"/>
                          </a:solidFill>
                          <a:latin typeface="Cambria Math" panose="02040503050406030204" pitchFamily="18" charset="0"/>
                        </a:rPr>
                        <m:t>log</m:t>
                      </m:r>
                      <m:r>
                        <a:rPr lang="en-IN" sz="2400" b="0" i="1" smtClean="0">
                          <a:solidFill>
                            <a:srgbClr val="00B050"/>
                          </a:solidFill>
                          <a:latin typeface="Cambria Math" panose="02040503050406030204" pitchFamily="18" charset="0"/>
                        </a:rPr>
                        <m:t> </m:t>
                      </m:r>
                      <m:r>
                        <a:rPr lang="en-IN" sz="2400" b="0" i="1" smtClean="0">
                          <a:solidFill>
                            <a:srgbClr val="00B050"/>
                          </a:solidFill>
                          <a:latin typeface="Cambria Math" panose="02040503050406030204" pitchFamily="18" charset="0"/>
                        </a:rPr>
                        <m:t>𝑝</m:t>
                      </m:r>
                      <m:d>
                        <m:dPr>
                          <m:ctrlPr>
                            <a:rPr lang="en-IN" sz="2400" b="0" i="1" smtClean="0">
                              <a:solidFill>
                                <a:srgbClr val="00B050"/>
                              </a:solidFill>
                              <a:latin typeface="Cambria Math" panose="02040503050406030204" pitchFamily="18" charset="0"/>
                            </a:rPr>
                          </m:ctrlPr>
                        </m:dPr>
                        <m:e>
                          <m:r>
                            <a:rPr lang="en-IN" sz="2400" b="0" i="1" smtClean="0">
                              <a:solidFill>
                                <a:srgbClr val="00B050"/>
                              </a:solidFill>
                              <a:latin typeface="Cambria Math" panose="02040503050406030204" pitchFamily="18" charset="0"/>
                            </a:rPr>
                            <m:t>𝜃</m:t>
                          </m:r>
                        </m:e>
                      </m:d>
                      <m:r>
                        <a:rPr lang="en-IN" sz="2400" b="0" i="1" smtClean="0">
                          <a:latin typeface="Cambria Math" panose="02040503050406030204" pitchFamily="18" charset="0"/>
                        </a:rPr>
                        <m:t>]</m:t>
                      </m:r>
                    </m:oMath>
                  </m:oMathPara>
                </a14:m>
                <a:endParaRPr lang="en-IN" sz="2400" dirty="0"/>
              </a:p>
            </p:txBody>
          </p:sp>
        </mc:Choice>
        <mc:Fallback xmlns="">
          <p:sp>
            <p:nvSpPr>
              <p:cNvPr id="23" name="TextBox 22">
                <a:extLst>
                  <a:ext uri="{FF2B5EF4-FFF2-40B4-BE49-F238E27FC236}">
                    <a16:creationId xmlns:a16="http://schemas.microsoft.com/office/drawing/2014/main" id="{67C8564D-621D-4E58-8940-B659EE382B98}"/>
                  </a:ext>
                </a:extLst>
              </p:cNvPr>
              <p:cNvSpPr txBox="1">
                <a:spLocks noRot="1" noChangeAspect="1" noMove="1" noResize="1" noEditPoints="1" noAdjustHandles="1" noChangeArrowheads="1" noChangeShapeType="1" noTextEdit="1"/>
              </p:cNvSpPr>
              <p:nvPr/>
            </p:nvSpPr>
            <p:spPr>
              <a:xfrm>
                <a:off x="3346941" y="3255981"/>
                <a:ext cx="5343194" cy="483209"/>
              </a:xfrm>
              <a:prstGeom prst="rect">
                <a:avLst/>
              </a:prstGeom>
              <a:blipFill>
                <a:blip r:embed="rId7"/>
                <a:stretch>
                  <a:fillRect l="-798" r="-1596" b="-164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A90A716-C1D6-456A-A63C-C7CC7017909C}"/>
                  </a:ext>
                </a:extLst>
              </p:cNvPr>
              <p:cNvSpPr txBox="1"/>
              <p:nvPr/>
            </p:nvSpPr>
            <p:spPr>
              <a:xfrm>
                <a:off x="4077049" y="3865648"/>
                <a:ext cx="4778224" cy="4809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rPr>
                        <m:t>=</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a:rPr lang="en-IN" sz="2400" b="0" i="0" smtClean="0">
                              <a:latin typeface="Cambria Math" panose="02040503050406030204" pitchFamily="18" charset="0"/>
                            </a:rPr>
                            <m:t> </m:t>
                          </m:r>
                          <m:r>
                            <m:rPr>
                              <m:sty m:val="p"/>
                            </m:rPr>
                            <a:rPr lang="en-IN" sz="2400" b="0" i="0" smtClean="0">
                              <a:latin typeface="Cambria Math" panose="02040503050406030204" pitchFamily="18" charset="0"/>
                            </a:rPr>
                            <m:t>min</m:t>
                          </m:r>
                          <m:r>
                            <a:rPr lang="en-IN" sz="2400">
                              <a:latin typeface="Cambria Math" panose="02040503050406030204" pitchFamily="18" charset="0"/>
                            </a:rPr>
                            <m:t> </m:t>
                          </m:r>
                        </m:e>
                        <m:lim>
                          <m:r>
                            <a:rPr lang="en-IN" sz="2400" i="1">
                              <a:latin typeface="Cambria Math" panose="02040503050406030204" pitchFamily="18" charset="0"/>
                            </a:rPr>
                            <m:t>𝜃</m:t>
                          </m:r>
                        </m:lim>
                      </m:limLow>
                      <m:r>
                        <a:rPr lang="en-IN" sz="2400" b="0" i="1" smtClean="0">
                          <a:latin typeface="Cambria Math" panose="02040503050406030204" pitchFamily="18" charset="0"/>
                        </a:rPr>
                        <m:t>[</m:t>
                      </m:r>
                      <m:r>
                        <a:rPr lang="en-IN" sz="2400" b="0" i="1" smtClean="0">
                          <a:solidFill>
                            <a:srgbClr val="0000FF"/>
                          </a:solidFill>
                          <a:latin typeface="Cambria Math" panose="02040503050406030204" pitchFamily="18" charset="0"/>
                        </a:rPr>
                        <m:t>−</m:t>
                      </m:r>
                      <m:r>
                        <m:rPr>
                          <m:sty m:val="p"/>
                        </m:rPr>
                        <a:rPr lang="en-IN" sz="2400" b="0" i="1" smtClean="0">
                          <a:solidFill>
                            <a:srgbClr val="0000FF"/>
                          </a:solidFill>
                          <a:latin typeface="Cambria Math" panose="02040503050406030204" pitchFamily="18" charset="0"/>
                        </a:rPr>
                        <m:t>log</m:t>
                      </m:r>
                      <m:r>
                        <a:rPr lang="en-IN" sz="2400" b="0" i="1" smtClean="0">
                          <a:solidFill>
                            <a:srgbClr val="0000FF"/>
                          </a:solidFill>
                          <a:latin typeface="Cambria Math" panose="02040503050406030204" pitchFamily="18" charset="0"/>
                        </a:rPr>
                        <m:t> </m:t>
                      </m:r>
                      <m:r>
                        <a:rPr lang="en-IN" sz="2400" b="0" i="1" smtClean="0">
                          <a:solidFill>
                            <a:srgbClr val="0000FF"/>
                          </a:solidFill>
                          <a:latin typeface="Cambria Math" panose="02040503050406030204" pitchFamily="18" charset="0"/>
                        </a:rPr>
                        <m:t>𝑝</m:t>
                      </m:r>
                      <m:d>
                        <m:dPr>
                          <m:ctrlPr>
                            <a:rPr lang="en-IN" sz="2400" b="0" i="1" smtClean="0">
                              <a:solidFill>
                                <a:srgbClr val="0000FF"/>
                              </a:solidFill>
                              <a:latin typeface="Cambria Math" panose="02040503050406030204" pitchFamily="18" charset="0"/>
                            </a:rPr>
                          </m:ctrlPr>
                        </m:dPr>
                        <m:e>
                          <m:r>
                            <a:rPr lang="en-IN" sz="2400" b="0" i="1" smtClean="0">
                              <a:solidFill>
                                <a:srgbClr val="0000FF"/>
                              </a:solidFill>
                              <a:latin typeface="Cambria Math" panose="02040503050406030204" pitchFamily="18" charset="0"/>
                            </a:rPr>
                            <m:t>𝑦</m:t>
                          </m:r>
                        </m:e>
                        <m:e>
                          <m:r>
                            <a:rPr lang="en-IN" sz="2400" b="0" i="1" smtClean="0">
                              <a:solidFill>
                                <a:srgbClr val="0000FF"/>
                              </a:solidFill>
                              <a:latin typeface="Cambria Math" panose="02040503050406030204" pitchFamily="18" charset="0"/>
                            </a:rPr>
                            <m:t>𝜃</m:t>
                          </m:r>
                        </m:e>
                      </m:d>
                      <m:r>
                        <a:rPr lang="en-IN" sz="2400" b="0" i="1" smtClean="0">
                          <a:solidFill>
                            <a:srgbClr val="00B050"/>
                          </a:solidFill>
                          <a:latin typeface="Cambria Math" panose="02040503050406030204" pitchFamily="18" charset="0"/>
                        </a:rPr>
                        <m:t>− </m:t>
                      </m:r>
                      <m:r>
                        <m:rPr>
                          <m:sty m:val="p"/>
                        </m:rPr>
                        <a:rPr lang="en-IN" sz="2400" b="0" i="1" smtClean="0">
                          <a:solidFill>
                            <a:srgbClr val="00B050"/>
                          </a:solidFill>
                          <a:latin typeface="Cambria Math" panose="02040503050406030204" pitchFamily="18" charset="0"/>
                        </a:rPr>
                        <m:t>log</m:t>
                      </m:r>
                      <m:r>
                        <a:rPr lang="en-IN" sz="2400" b="0" i="1" smtClean="0">
                          <a:solidFill>
                            <a:srgbClr val="00B050"/>
                          </a:solidFill>
                          <a:latin typeface="Cambria Math" panose="02040503050406030204" pitchFamily="18" charset="0"/>
                        </a:rPr>
                        <m:t> </m:t>
                      </m:r>
                      <m:r>
                        <a:rPr lang="en-IN" sz="2400" b="0" i="1" smtClean="0">
                          <a:solidFill>
                            <a:srgbClr val="00B050"/>
                          </a:solidFill>
                          <a:latin typeface="Cambria Math" panose="02040503050406030204" pitchFamily="18" charset="0"/>
                        </a:rPr>
                        <m:t>𝑝</m:t>
                      </m:r>
                      <m:d>
                        <m:dPr>
                          <m:ctrlPr>
                            <a:rPr lang="en-IN" sz="2400" b="0" i="1" smtClean="0">
                              <a:solidFill>
                                <a:srgbClr val="00B050"/>
                              </a:solidFill>
                              <a:latin typeface="Cambria Math" panose="02040503050406030204" pitchFamily="18" charset="0"/>
                            </a:rPr>
                          </m:ctrlPr>
                        </m:dPr>
                        <m:e>
                          <m:r>
                            <a:rPr lang="en-IN" sz="2400" b="0" i="1" smtClean="0">
                              <a:solidFill>
                                <a:srgbClr val="00B050"/>
                              </a:solidFill>
                              <a:latin typeface="Cambria Math" panose="02040503050406030204" pitchFamily="18" charset="0"/>
                            </a:rPr>
                            <m:t>𝜃</m:t>
                          </m:r>
                        </m:e>
                      </m:d>
                      <m:r>
                        <a:rPr lang="en-IN" sz="2400" b="0" i="1" smtClean="0">
                          <a:latin typeface="Cambria Math" panose="02040503050406030204" pitchFamily="18" charset="0"/>
                        </a:rPr>
                        <m:t>]</m:t>
                      </m:r>
                    </m:oMath>
                  </m:oMathPara>
                </a14:m>
                <a:endParaRPr lang="en-IN" sz="2400" dirty="0"/>
              </a:p>
            </p:txBody>
          </p:sp>
        </mc:Choice>
        <mc:Fallback xmlns="">
          <p:sp>
            <p:nvSpPr>
              <p:cNvPr id="30" name="TextBox 29">
                <a:extLst>
                  <a:ext uri="{FF2B5EF4-FFF2-40B4-BE49-F238E27FC236}">
                    <a16:creationId xmlns:a16="http://schemas.microsoft.com/office/drawing/2014/main" id="{3A90A716-C1D6-456A-A63C-C7CC7017909C}"/>
                  </a:ext>
                </a:extLst>
              </p:cNvPr>
              <p:cNvSpPr txBox="1">
                <a:spLocks noRot="1" noChangeAspect="1" noMove="1" noResize="1" noEditPoints="1" noAdjustHandles="1" noChangeArrowheads="1" noChangeShapeType="1" noTextEdit="1"/>
              </p:cNvSpPr>
              <p:nvPr/>
            </p:nvSpPr>
            <p:spPr>
              <a:xfrm>
                <a:off x="4077049" y="3865648"/>
                <a:ext cx="4778224" cy="480901"/>
              </a:xfrm>
              <a:prstGeom prst="rect">
                <a:avLst/>
              </a:prstGeom>
              <a:blipFill>
                <a:blip r:embed="rId8"/>
                <a:stretch>
                  <a:fillRect l="-128" r="-1786" b="-164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3C57EC1-F4E9-42F7-A4AD-0AB80969DB9E}"/>
                  </a:ext>
                </a:extLst>
              </p:cNvPr>
              <p:cNvSpPr txBox="1"/>
              <p:nvPr/>
            </p:nvSpPr>
            <p:spPr>
              <a:xfrm>
                <a:off x="2996272" y="4594971"/>
                <a:ext cx="5518558" cy="4809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𝜃</m:t>
                          </m:r>
                        </m:e>
                        <m:sub>
                          <m:r>
                            <a:rPr lang="en-IN" sz="2400" b="0" i="1" smtClean="0">
                              <a:latin typeface="Cambria Math" panose="02040503050406030204" pitchFamily="18" charset="0"/>
                            </a:rPr>
                            <m:t>𝑀𝐴𝑃</m:t>
                          </m:r>
                        </m:sub>
                      </m:sSub>
                      <m:r>
                        <a:rPr lang="en-IN" sz="2400" b="0" i="1" smtClean="0">
                          <a:latin typeface="Cambria Math" panose="02040503050406030204" pitchFamily="18" charset="0"/>
                        </a:rPr>
                        <m:t> </m:t>
                      </m:r>
                      <m:r>
                        <a:rPr lang="en-IN" sz="2400" i="1" smtClean="0">
                          <a:latin typeface="Cambria Math" panose="02040503050406030204" pitchFamily="18" charset="0"/>
                        </a:rPr>
                        <m:t>=</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a:rPr lang="en-IN" sz="2400" b="0" i="0" smtClean="0">
                              <a:latin typeface="Cambria Math" panose="02040503050406030204" pitchFamily="18" charset="0"/>
                            </a:rPr>
                            <m:t> </m:t>
                          </m:r>
                          <m:r>
                            <m:rPr>
                              <m:sty m:val="p"/>
                            </m:rPr>
                            <a:rPr lang="en-IN" sz="2400" b="0" i="0" smtClean="0">
                              <a:latin typeface="Cambria Math" panose="02040503050406030204" pitchFamily="18" charset="0"/>
                            </a:rPr>
                            <m:t>min</m:t>
                          </m:r>
                          <m:r>
                            <a:rPr lang="en-IN" sz="2400">
                              <a:latin typeface="Cambria Math" panose="02040503050406030204" pitchFamily="18" charset="0"/>
                            </a:rPr>
                            <m:t> </m:t>
                          </m:r>
                        </m:e>
                        <m:lim>
                          <m:r>
                            <a:rPr lang="en-IN" sz="2400" i="1">
                              <a:latin typeface="Cambria Math" panose="02040503050406030204" pitchFamily="18" charset="0"/>
                            </a:rPr>
                            <m:t>𝜃</m:t>
                          </m:r>
                        </m:lim>
                      </m:limLow>
                      <m:r>
                        <a:rPr lang="en-IN" sz="2400" b="0" i="1" smtClean="0">
                          <a:latin typeface="Cambria Math" panose="02040503050406030204" pitchFamily="18" charset="0"/>
                        </a:rPr>
                        <m:t>[</m:t>
                      </m:r>
                      <m:r>
                        <a:rPr lang="en-IN" sz="2400" b="0" i="1" smtClean="0">
                          <a:solidFill>
                            <a:srgbClr val="0000FF"/>
                          </a:solidFill>
                          <a:latin typeface="Cambria Math" panose="02040503050406030204" pitchFamily="18" charset="0"/>
                        </a:rPr>
                        <m:t>𝑁𝐿𝐿</m:t>
                      </m:r>
                      <m:r>
                        <a:rPr lang="en-IN" sz="2400" b="0" i="1" smtClean="0">
                          <a:solidFill>
                            <a:srgbClr val="0000FF"/>
                          </a:solidFill>
                          <a:latin typeface="Cambria Math" panose="02040503050406030204" pitchFamily="18" charset="0"/>
                        </a:rPr>
                        <m:t>(</m:t>
                      </m:r>
                      <m:r>
                        <a:rPr lang="en-IN" sz="2400" b="0" i="1" smtClean="0">
                          <a:solidFill>
                            <a:srgbClr val="0000FF"/>
                          </a:solidFill>
                          <a:latin typeface="Cambria Math" panose="02040503050406030204" pitchFamily="18" charset="0"/>
                        </a:rPr>
                        <m:t>𝜃</m:t>
                      </m:r>
                      <m:r>
                        <a:rPr lang="en-IN" sz="2400" b="0" i="1" smtClean="0">
                          <a:solidFill>
                            <a:srgbClr val="0000FF"/>
                          </a:solidFill>
                          <a:latin typeface="Cambria Math" panose="02040503050406030204" pitchFamily="18" charset="0"/>
                        </a:rPr>
                        <m:t>)− </m:t>
                      </m:r>
                      <m:r>
                        <m:rPr>
                          <m:sty m:val="p"/>
                        </m:rPr>
                        <a:rPr lang="en-IN" sz="2400" b="0" i="1" smtClean="0">
                          <a:solidFill>
                            <a:srgbClr val="00B050"/>
                          </a:solidFill>
                          <a:latin typeface="Cambria Math" panose="02040503050406030204" pitchFamily="18" charset="0"/>
                        </a:rPr>
                        <m:t>log</m:t>
                      </m:r>
                      <m:r>
                        <a:rPr lang="en-IN" sz="2400" b="0" i="1" smtClean="0">
                          <a:solidFill>
                            <a:srgbClr val="00B050"/>
                          </a:solidFill>
                          <a:latin typeface="Cambria Math" panose="02040503050406030204" pitchFamily="18" charset="0"/>
                        </a:rPr>
                        <m:t> </m:t>
                      </m:r>
                      <m:r>
                        <a:rPr lang="en-IN" sz="2400" b="0" i="1" smtClean="0">
                          <a:solidFill>
                            <a:srgbClr val="00B050"/>
                          </a:solidFill>
                          <a:latin typeface="Cambria Math" panose="02040503050406030204" pitchFamily="18" charset="0"/>
                        </a:rPr>
                        <m:t>𝑝</m:t>
                      </m:r>
                      <m:d>
                        <m:dPr>
                          <m:ctrlPr>
                            <a:rPr lang="en-IN" sz="2400" b="0" i="1" smtClean="0">
                              <a:solidFill>
                                <a:srgbClr val="00B050"/>
                              </a:solidFill>
                              <a:latin typeface="Cambria Math" panose="02040503050406030204" pitchFamily="18" charset="0"/>
                            </a:rPr>
                          </m:ctrlPr>
                        </m:dPr>
                        <m:e>
                          <m:r>
                            <a:rPr lang="en-IN" sz="2400" b="0" i="1" smtClean="0">
                              <a:solidFill>
                                <a:srgbClr val="00B050"/>
                              </a:solidFill>
                              <a:latin typeface="Cambria Math" panose="02040503050406030204" pitchFamily="18" charset="0"/>
                            </a:rPr>
                            <m:t>𝜃</m:t>
                          </m:r>
                        </m:e>
                      </m:d>
                      <m:r>
                        <a:rPr lang="en-IN" sz="2400" b="0" i="1" smtClean="0">
                          <a:latin typeface="Cambria Math" panose="02040503050406030204" pitchFamily="18" charset="0"/>
                        </a:rPr>
                        <m:t>]</m:t>
                      </m:r>
                    </m:oMath>
                  </m:oMathPara>
                </a14:m>
                <a:endParaRPr lang="en-IN" sz="2400" dirty="0"/>
              </a:p>
            </p:txBody>
          </p:sp>
        </mc:Choice>
        <mc:Fallback xmlns="">
          <p:sp>
            <p:nvSpPr>
              <p:cNvPr id="35" name="TextBox 34">
                <a:extLst>
                  <a:ext uri="{FF2B5EF4-FFF2-40B4-BE49-F238E27FC236}">
                    <a16:creationId xmlns:a16="http://schemas.microsoft.com/office/drawing/2014/main" id="{93C57EC1-F4E9-42F7-A4AD-0AB80969DB9E}"/>
                  </a:ext>
                </a:extLst>
              </p:cNvPr>
              <p:cNvSpPr txBox="1">
                <a:spLocks noRot="1" noChangeAspect="1" noMove="1" noResize="1" noEditPoints="1" noAdjustHandles="1" noChangeArrowheads="1" noChangeShapeType="1" noTextEdit="1"/>
              </p:cNvSpPr>
              <p:nvPr/>
            </p:nvSpPr>
            <p:spPr>
              <a:xfrm>
                <a:off x="2996272" y="4594971"/>
                <a:ext cx="5518558" cy="480901"/>
              </a:xfrm>
              <a:prstGeom prst="rect">
                <a:avLst/>
              </a:prstGeom>
              <a:blipFill>
                <a:blip r:embed="rId9"/>
                <a:stretch>
                  <a:fillRect b="-15190"/>
                </a:stretch>
              </a:blipFill>
            </p:spPr>
            <p:txBody>
              <a:bodyPr/>
              <a:lstStyle/>
              <a:p>
                <a:r>
                  <a:rPr lang="en-IN">
                    <a:noFill/>
                  </a:rPr>
                  <a:t> </a:t>
                </a:r>
              </a:p>
            </p:txBody>
          </p:sp>
        </mc:Fallback>
      </mc:AlternateContent>
      <p:sp>
        <p:nvSpPr>
          <p:cNvPr id="6" name="Rectangle 5">
            <a:extLst>
              <a:ext uri="{FF2B5EF4-FFF2-40B4-BE49-F238E27FC236}">
                <a16:creationId xmlns:a16="http://schemas.microsoft.com/office/drawing/2014/main" id="{8D0B556F-F843-4F81-987F-B0DBED261874}"/>
              </a:ext>
            </a:extLst>
          </p:cNvPr>
          <p:cNvSpPr/>
          <p:nvPr/>
        </p:nvSpPr>
        <p:spPr>
          <a:xfrm>
            <a:off x="3162650" y="4496499"/>
            <a:ext cx="5167889" cy="599195"/>
          </a:xfrm>
          <a:prstGeom prst="rect">
            <a:avLst/>
          </a:prstGeom>
          <a:solidFill>
            <a:schemeClr val="accent1">
              <a:alpha val="0"/>
            </a:scheme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7" name="Picture 36">
            <a:extLst>
              <a:ext uri="{FF2B5EF4-FFF2-40B4-BE49-F238E27FC236}">
                <a16:creationId xmlns:a16="http://schemas.microsoft.com/office/drawing/2014/main" id="{EC3A819D-F869-4ECD-B300-07F26F2E1F1E}"/>
              </a:ext>
            </a:extLst>
          </p:cNvPr>
          <p:cNvPicPr>
            <a:picLocks noChangeAspect="1"/>
          </p:cNvPicPr>
          <p:nvPr/>
        </p:nvPicPr>
        <p:blipFill>
          <a:blip r:embed="rId10"/>
          <a:stretch>
            <a:fillRect/>
          </a:stretch>
        </p:blipFill>
        <p:spPr>
          <a:xfrm>
            <a:off x="11036049" y="3298674"/>
            <a:ext cx="1004822" cy="965223"/>
          </a:xfrm>
          <a:prstGeom prst="rect">
            <a:avLst/>
          </a:prstGeom>
        </p:spPr>
      </p:pic>
      <p:sp>
        <p:nvSpPr>
          <p:cNvPr id="40" name="Speech Bubble: Rectangle 39">
            <a:extLst>
              <a:ext uri="{FF2B5EF4-FFF2-40B4-BE49-F238E27FC236}">
                <a16:creationId xmlns:a16="http://schemas.microsoft.com/office/drawing/2014/main" id="{7072741E-E341-44FD-8DE3-705F75E15B11}"/>
              </a:ext>
            </a:extLst>
          </p:cNvPr>
          <p:cNvSpPr/>
          <p:nvPr/>
        </p:nvSpPr>
        <p:spPr>
          <a:xfrm>
            <a:off x="8855273" y="3255981"/>
            <a:ext cx="2041663" cy="1655962"/>
          </a:xfrm>
          <a:prstGeom prst="wedgeRectCallout">
            <a:avLst>
              <a:gd name="adj1" fmla="val 71119"/>
              <a:gd name="adj2" fmla="val -2184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The NLL term acts like the training loss and the (negative) log-prior acts as </a:t>
            </a:r>
            <a:r>
              <a:rPr lang="en-IN" dirty="0" err="1">
                <a:solidFill>
                  <a:schemeClr val="tx1"/>
                </a:solidFill>
                <a:latin typeface="Abadi Extra Light" panose="020B0204020104020204" pitchFamily="34" charset="0"/>
              </a:rPr>
              <a:t>regularizer</a:t>
            </a:r>
            <a:r>
              <a:rPr lang="en-IN" dirty="0">
                <a:solidFill>
                  <a:schemeClr val="tx1"/>
                </a:solidFill>
                <a:latin typeface="Abadi Extra Light" panose="020B0204020104020204" pitchFamily="34" charset="0"/>
              </a:rPr>
              <a:t>. Keep in mind this analogy. </a:t>
            </a:r>
            <a:r>
              <a:rPr lang="en-IN" dirty="0">
                <a:solidFill>
                  <a:schemeClr val="tx1"/>
                </a:solidFill>
                <a:latin typeface="Abadi Extra Light" panose="020B0204020104020204" pitchFamily="34" charset="0"/>
                <a:sym typeface="Wingdings" panose="05000000000000000000" pitchFamily="2" charset="2"/>
              </a:rPr>
              <a:t></a:t>
            </a:r>
            <a:endParaRPr lang="en-IN"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3150105497"/>
      </p:ext>
    </p:extLst>
  </p:cSld>
  <p:clrMapOvr>
    <a:masterClrMapping/>
  </p:clrMapOvr>
  <mc:AlternateContent xmlns:mc="http://schemas.openxmlformats.org/markup-compatibility/2006" xmlns:p14="http://schemas.microsoft.com/office/powerpoint/2010/main">
    <mc:Choice Requires="p14">
      <p:transition spd="slow" p14:dur="2000" advTm="227157"/>
    </mc:Choice>
    <mc:Fallback xmlns="">
      <p:transition spd="slow" advTm="2271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down)">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down)">
                                      <p:cBhvr>
                                        <p:cTn id="32" dur="500"/>
                                        <p:tgtEl>
                                          <p:spTgt spid="35"/>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wipe(down)">
                                      <p:cBhvr>
                                        <p:cTn id="40" dur="500"/>
                                        <p:tgtEl>
                                          <p:spTgt spid="4">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down)">
                                      <p:cBhvr>
                                        <p:cTn id="45" dur="500"/>
                                        <p:tgtEl>
                                          <p:spTgt spid="37"/>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down)">
                                      <p:cBhvr>
                                        <p:cTn id="48" dur="500"/>
                                        <p:tgtEl>
                                          <p:spTgt spid="4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animEffect transition="in" filter="wipe(down)">
                                      <p:cBhvr>
                                        <p:cTn id="53"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p:bldP spid="30" grpId="0"/>
      <p:bldP spid="35" grpId="0"/>
      <p:bldP spid="6" grpId="0" animBg="1"/>
      <p:bldP spid="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MAP Estimation: An Example</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12</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Let’s again consider the coin-toss problem (estimating the bias of the coin)</a:t>
                </a: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Each likelihood term is Bernoulli </a:t>
                </a:r>
              </a:p>
              <a:p>
                <a:pPr marL="0" indent="0">
                  <a:buNone/>
                </a:pPr>
                <a:r>
                  <a:rPr lang="en-GB" dirty="0">
                    <a:latin typeface="Abadi Extra Light" panose="020B0204020104020204" pitchFamily="34" charset="0"/>
                  </a:rPr>
                  <a:t>		</a:t>
                </a:r>
                <a:endParaRPr lang="en-IN" dirty="0"/>
              </a:p>
              <a:p>
                <a:pPr>
                  <a:buFont typeface="Wingdings" panose="05000000000000000000" pitchFamily="2" charset="2"/>
                  <a:buChar char="§"/>
                </a:pPr>
                <a:endParaRPr lang="en-GB" sz="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Also need a prior since we want to do MAP estimation</a:t>
                </a:r>
              </a:p>
              <a:p>
                <a:pPr marL="0" indent="0">
                  <a:buNone/>
                </a:pPr>
                <a:endParaRPr lang="en-GB" sz="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Since </a:t>
                </a:r>
                <a14:m>
                  <m:oMath xmlns:m="http://schemas.openxmlformats.org/officeDocument/2006/math">
                    <m:r>
                      <a:rPr lang="en-GB" i="1" dirty="0" smtClean="0">
                        <a:latin typeface="Cambria Math" panose="02040503050406030204" pitchFamily="18" charset="0"/>
                      </a:rPr>
                      <m:t>𝜃</m:t>
                    </m:r>
                    <m:r>
                      <a:rPr lang="en-GB" i="1" dirty="0" smtClean="0">
                        <a:latin typeface="Cambria Math" panose="02040503050406030204" pitchFamily="18" charset="0"/>
                      </a:rPr>
                      <m:t>∈ (0,1)</m:t>
                    </m:r>
                  </m:oMath>
                </a14:m>
                <a:r>
                  <a:rPr lang="en-GB" dirty="0">
                    <a:latin typeface="Abadi Extra Light" panose="020B0204020104020204" pitchFamily="34" charset="0"/>
                  </a:rPr>
                  <a:t>, a reasonable choice of prior for </a:t>
                </a:r>
                <a14:m>
                  <m:oMath xmlns:m="http://schemas.openxmlformats.org/officeDocument/2006/math">
                    <m:r>
                      <a:rPr lang="en-GB" i="1" dirty="0" smtClean="0">
                        <a:latin typeface="Cambria Math" panose="02040503050406030204" pitchFamily="18" charset="0"/>
                      </a:rPr>
                      <m:t>𝜃</m:t>
                    </m:r>
                    <m:r>
                      <a:rPr lang="en-GB" i="1" dirty="0" smtClean="0">
                        <a:latin typeface="Cambria Math" panose="02040503050406030204" pitchFamily="18" charset="0"/>
                      </a:rPr>
                      <m:t> </m:t>
                    </m:r>
                  </m:oMath>
                </a14:m>
                <a:r>
                  <a:rPr lang="en-GB" dirty="0">
                    <a:latin typeface="Abadi Extra Light" panose="020B0204020104020204" pitchFamily="34" charset="0"/>
                  </a:rPr>
                  <a:t>would be </a:t>
                </a:r>
                <a:r>
                  <a:rPr lang="en-GB" dirty="0">
                    <a:solidFill>
                      <a:srgbClr val="0000FF"/>
                    </a:solidFill>
                    <a:latin typeface="Abadi Extra Light" panose="020B0204020104020204" pitchFamily="34" charset="0"/>
                  </a:rPr>
                  <a:t>Beta distribution</a:t>
                </a: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a:stretch>
              </a:blipFill>
            </p:spPr>
            <p:txBody>
              <a:bodyPr/>
              <a:lstStyle/>
              <a:p>
                <a:r>
                  <a:rPr lang="en-IN">
                    <a:noFill/>
                  </a:rPr>
                  <a:t> </a:t>
                </a:r>
              </a:p>
            </p:txBody>
          </p:sp>
        </mc:Fallback>
      </mc:AlternateContent>
      <p:pic>
        <p:nvPicPr>
          <p:cNvPr id="1026" name="Picture 2">
            <a:extLst>
              <a:ext uri="{FF2B5EF4-FFF2-40B4-BE49-F238E27FC236}">
                <a16:creationId xmlns:a16="http://schemas.microsoft.com/office/drawing/2014/main" id="{2A666EDC-DD1E-4B44-A710-57B36042B4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5911" y="4353742"/>
            <a:ext cx="3369396" cy="246030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D52C031-5451-4101-9626-CF6B33B6A0DF}"/>
                  </a:ext>
                </a:extLst>
              </p:cNvPr>
              <p:cNvSpPr txBox="1"/>
              <p:nvPr/>
            </p:nvSpPr>
            <p:spPr>
              <a:xfrm>
                <a:off x="5680208" y="4353742"/>
                <a:ext cx="5305683" cy="7657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𝜃</m:t>
                          </m:r>
                        </m:e>
                        <m:e>
                          <m:r>
                            <a:rPr lang="en-IN" sz="2400" b="0" i="1" smtClean="0">
                              <a:latin typeface="Cambria Math" panose="02040503050406030204" pitchFamily="18" charset="0"/>
                            </a:rPr>
                            <m:t>𝛼</m:t>
                          </m:r>
                          <m:r>
                            <a:rPr lang="en-IN" sz="2400" b="0" i="1" smtClean="0">
                              <a:latin typeface="Cambria Math" panose="02040503050406030204" pitchFamily="18" charset="0"/>
                            </a:rPr>
                            <m:t>,</m:t>
                          </m:r>
                          <m:r>
                            <a:rPr lang="en-IN" sz="2400" b="0" i="1" smtClean="0">
                              <a:latin typeface="Cambria Math" panose="02040503050406030204" pitchFamily="18" charset="0"/>
                            </a:rPr>
                            <m:t>𝛽</m:t>
                          </m:r>
                        </m:e>
                      </m:d>
                      <m:r>
                        <a:rPr lang="en-IN" sz="2400" b="0" i="1" smtClean="0">
                          <a:latin typeface="Cambria Math" panose="02040503050406030204" pitchFamily="18" charset="0"/>
                        </a:rPr>
                        <m:t>= </m:t>
                      </m:r>
                      <m:f>
                        <m:fPr>
                          <m:ctrlPr>
                            <a:rPr lang="en-IN" sz="2400" b="0" i="1" smtClean="0">
                              <a:latin typeface="Cambria Math" panose="02040503050406030204" pitchFamily="18" charset="0"/>
                            </a:rPr>
                          </m:ctrlPr>
                        </m:fPr>
                        <m:num>
                          <m:r>
                            <m:rPr>
                              <m:sty m:val="p"/>
                            </m:rPr>
                            <a:rPr lang="en-IN" sz="2400" b="0" i="0" smtClean="0">
                              <a:latin typeface="Cambria Math" panose="02040503050406030204" pitchFamily="18" charset="0"/>
                            </a:rPr>
                            <m:t>Γ</m:t>
                          </m:r>
                          <m:r>
                            <a:rPr lang="en-IN" sz="2400" b="0" i="1" smtClean="0">
                              <a:latin typeface="Cambria Math" panose="02040503050406030204" pitchFamily="18" charset="0"/>
                            </a:rPr>
                            <m:t>(</m:t>
                          </m:r>
                          <m:r>
                            <a:rPr lang="en-IN" sz="2400" b="0" i="1" smtClean="0">
                              <a:latin typeface="Cambria Math" panose="02040503050406030204" pitchFamily="18" charset="0"/>
                            </a:rPr>
                            <m:t>𝛼</m:t>
                          </m:r>
                          <m:r>
                            <a:rPr lang="en-IN" sz="2400" b="0" i="1" smtClean="0">
                              <a:latin typeface="Cambria Math" panose="02040503050406030204" pitchFamily="18" charset="0"/>
                            </a:rPr>
                            <m:t>+</m:t>
                          </m:r>
                          <m:r>
                            <a:rPr lang="en-IN" sz="2400" b="0" i="1" smtClean="0">
                              <a:latin typeface="Cambria Math" panose="02040503050406030204" pitchFamily="18" charset="0"/>
                            </a:rPr>
                            <m:t>𝛽</m:t>
                          </m:r>
                          <m:r>
                            <a:rPr lang="en-IN" sz="2400" b="0" i="1" smtClean="0">
                              <a:latin typeface="Cambria Math" panose="02040503050406030204" pitchFamily="18" charset="0"/>
                            </a:rPr>
                            <m:t>)</m:t>
                          </m:r>
                        </m:num>
                        <m:den>
                          <m:r>
                            <m:rPr>
                              <m:sty m:val="p"/>
                            </m:rPr>
                            <a:rPr lang="en-IN" sz="2400" b="0" i="0" smtClean="0">
                              <a:latin typeface="Cambria Math" panose="02040503050406030204" pitchFamily="18" charset="0"/>
                            </a:rPr>
                            <m:t>Γ</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𝛼</m:t>
                              </m:r>
                            </m:e>
                          </m:d>
                          <m:r>
                            <m:rPr>
                              <m:sty m:val="p"/>
                            </m:rPr>
                            <a:rPr lang="en-IN" sz="2400" b="0" i="0" smtClean="0">
                              <a:latin typeface="Cambria Math" panose="02040503050406030204" pitchFamily="18" charset="0"/>
                            </a:rPr>
                            <m:t>Γ</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𝛽</m:t>
                              </m:r>
                            </m:e>
                          </m:d>
                        </m:den>
                      </m:f>
                      <m:r>
                        <a:rPr lang="en-IN" sz="2400" b="0" i="1" smtClean="0">
                          <a:latin typeface="Cambria Math" panose="02040503050406030204" pitchFamily="18" charset="0"/>
                        </a:rPr>
                        <m:t> </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𝜃</m:t>
                          </m:r>
                        </m:e>
                        <m:sup>
                          <m:r>
                            <a:rPr lang="en-IN" sz="2400" b="0" i="1" smtClean="0">
                              <a:latin typeface="Cambria Math" panose="02040503050406030204" pitchFamily="18" charset="0"/>
                            </a:rPr>
                            <m:t>𝛼</m:t>
                          </m:r>
                          <m:r>
                            <a:rPr lang="en-IN" sz="2400" b="0" i="1" smtClean="0">
                              <a:latin typeface="Cambria Math" panose="02040503050406030204" pitchFamily="18" charset="0"/>
                            </a:rPr>
                            <m:t>−1</m:t>
                          </m:r>
                        </m:sup>
                      </m:sSup>
                      <m:sSup>
                        <m:sSupPr>
                          <m:ctrlPr>
                            <a:rPr lang="en-IN" sz="2400" b="0" i="1" smtClean="0">
                              <a:latin typeface="Cambria Math" panose="02040503050406030204" pitchFamily="18" charset="0"/>
                            </a:rPr>
                          </m:ctrlPr>
                        </m:sSupPr>
                        <m:e>
                          <m:d>
                            <m:dPr>
                              <m:ctrlPr>
                                <a:rPr lang="en-IN" sz="2400" b="0" i="1" smtClean="0">
                                  <a:latin typeface="Cambria Math" panose="02040503050406030204" pitchFamily="18" charset="0"/>
                                </a:rPr>
                              </m:ctrlPr>
                            </m:dPr>
                            <m:e>
                              <m:r>
                                <a:rPr lang="en-IN" sz="2400" b="0" i="1" smtClean="0">
                                  <a:latin typeface="Cambria Math" panose="02040503050406030204" pitchFamily="18" charset="0"/>
                                </a:rPr>
                                <m:t>1−</m:t>
                              </m:r>
                              <m:r>
                                <a:rPr lang="en-IN" sz="2400" b="0" i="1" smtClean="0">
                                  <a:latin typeface="Cambria Math" panose="02040503050406030204" pitchFamily="18" charset="0"/>
                                </a:rPr>
                                <m:t>𝜃</m:t>
                              </m:r>
                            </m:e>
                          </m:d>
                        </m:e>
                        <m:sup>
                          <m:r>
                            <a:rPr lang="en-IN" sz="2400" b="0" i="1" smtClean="0">
                              <a:latin typeface="Cambria Math" panose="02040503050406030204" pitchFamily="18" charset="0"/>
                            </a:rPr>
                            <m:t>𝛽</m:t>
                          </m:r>
                          <m:r>
                            <a:rPr lang="en-IN" sz="2400" b="0" i="1" smtClean="0">
                              <a:latin typeface="Cambria Math" panose="02040503050406030204" pitchFamily="18" charset="0"/>
                            </a:rPr>
                            <m:t>−1 </m:t>
                          </m:r>
                        </m:sup>
                      </m:sSup>
                      <m:r>
                        <a:rPr lang="en-IN" sz="2400" b="0" i="1" smtClean="0">
                          <a:latin typeface="Cambria Math" panose="02040503050406030204" pitchFamily="18" charset="0"/>
                        </a:rPr>
                        <m:t> </m:t>
                      </m:r>
                    </m:oMath>
                  </m:oMathPara>
                </a14:m>
                <a:endParaRPr lang="en-IN" sz="2400" dirty="0"/>
              </a:p>
            </p:txBody>
          </p:sp>
        </mc:Choice>
        <mc:Fallback xmlns="">
          <p:sp>
            <p:nvSpPr>
              <p:cNvPr id="5" name="TextBox 4">
                <a:extLst>
                  <a:ext uri="{FF2B5EF4-FFF2-40B4-BE49-F238E27FC236}">
                    <a16:creationId xmlns:a16="http://schemas.microsoft.com/office/drawing/2014/main" id="{FD52C031-5451-4101-9626-CF6B33B6A0DF}"/>
                  </a:ext>
                </a:extLst>
              </p:cNvPr>
              <p:cNvSpPr txBox="1">
                <a:spLocks noRot="1" noChangeAspect="1" noMove="1" noResize="1" noEditPoints="1" noAdjustHandles="1" noChangeArrowheads="1" noChangeShapeType="1" noTextEdit="1"/>
              </p:cNvSpPr>
              <p:nvPr/>
            </p:nvSpPr>
            <p:spPr>
              <a:xfrm>
                <a:off x="5680208" y="4353742"/>
                <a:ext cx="5305683" cy="765722"/>
              </a:xfrm>
              <a:prstGeom prst="rect">
                <a:avLst/>
              </a:prstGeom>
              <a:blipFill>
                <a:blip r:embed="rId7"/>
                <a:stretch>
                  <a:fillRect/>
                </a:stretch>
              </a:blipFill>
            </p:spPr>
            <p:txBody>
              <a:bodyPr/>
              <a:lstStyle/>
              <a:p>
                <a:r>
                  <a:rPr lang="en-IN">
                    <a:noFill/>
                  </a:rPr>
                  <a:t> </a:t>
                </a:r>
              </a:p>
            </p:txBody>
          </p:sp>
        </mc:Fallback>
      </mc:AlternateContent>
      <p:sp>
        <p:nvSpPr>
          <p:cNvPr id="13" name="Speech Bubble: Rectangle 12">
            <a:extLst>
              <a:ext uri="{FF2B5EF4-FFF2-40B4-BE49-F238E27FC236}">
                <a16:creationId xmlns:a16="http://schemas.microsoft.com/office/drawing/2014/main" id="{9E74615C-8AF9-40FD-9D1B-D37D454A5E85}"/>
              </a:ext>
            </a:extLst>
          </p:cNvPr>
          <p:cNvSpPr/>
          <p:nvPr/>
        </p:nvSpPr>
        <p:spPr>
          <a:xfrm>
            <a:off x="5541081" y="5262577"/>
            <a:ext cx="2023200" cy="277000"/>
          </a:xfrm>
          <a:prstGeom prst="wedgeRectCallout">
            <a:avLst>
              <a:gd name="adj1" fmla="val 39707"/>
              <a:gd name="adj2" fmla="val -12867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The gamma function</a:t>
            </a:r>
          </a:p>
        </p:txBody>
      </p:sp>
      <mc:AlternateContent xmlns:mc="http://schemas.openxmlformats.org/markup-compatibility/2006" xmlns:a14="http://schemas.microsoft.com/office/drawing/2010/main">
        <mc:Choice Requires="a14">
          <p:sp>
            <p:nvSpPr>
              <p:cNvPr id="14" name="Speech Bubble: Rectangle 13">
                <a:extLst>
                  <a:ext uri="{FF2B5EF4-FFF2-40B4-BE49-F238E27FC236}">
                    <a16:creationId xmlns:a16="http://schemas.microsoft.com/office/drawing/2014/main" id="{96AD600C-5D82-4B6C-9498-3B2D44173C4E}"/>
                  </a:ext>
                </a:extLst>
              </p:cNvPr>
              <p:cNvSpPr/>
              <p:nvPr/>
            </p:nvSpPr>
            <p:spPr>
              <a:xfrm>
                <a:off x="8508860" y="5244967"/>
                <a:ext cx="3497001" cy="849701"/>
              </a:xfrm>
              <a:prstGeom prst="wedgeRectCallout">
                <a:avLst>
                  <a:gd name="adj1" fmla="val -46071"/>
                  <a:gd name="adj2" fmla="val -7163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IN" i="1" dirty="0" smtClean="0">
                        <a:solidFill>
                          <a:schemeClr val="tx1"/>
                        </a:solidFill>
                        <a:latin typeface="Cambria Math" panose="02040503050406030204" pitchFamily="18" charset="0"/>
                      </a:rPr>
                      <m:t>𝛼</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and </a:t>
                </a:r>
                <a14:m>
                  <m:oMath xmlns:m="http://schemas.openxmlformats.org/officeDocument/2006/math">
                    <m:r>
                      <a:rPr lang="en-IN" i="1" dirty="0" smtClean="0">
                        <a:solidFill>
                          <a:schemeClr val="tx1"/>
                        </a:solidFill>
                        <a:latin typeface="Cambria Math" panose="02040503050406030204" pitchFamily="18" charset="0"/>
                      </a:rPr>
                      <m:t>𝛽</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(both non-negative reals) are the two hyperparameters of this Beta prior</a:t>
                </a:r>
              </a:p>
            </p:txBody>
          </p:sp>
        </mc:Choice>
        <mc:Fallback xmlns="">
          <p:sp>
            <p:nvSpPr>
              <p:cNvPr id="14" name="Speech Bubble: Rectangle 13">
                <a:extLst>
                  <a:ext uri="{FF2B5EF4-FFF2-40B4-BE49-F238E27FC236}">
                    <a16:creationId xmlns:a16="http://schemas.microsoft.com/office/drawing/2014/main" id="{96AD600C-5D82-4B6C-9498-3B2D44173C4E}"/>
                  </a:ext>
                </a:extLst>
              </p:cNvPr>
              <p:cNvSpPr>
                <a:spLocks noRot="1" noChangeAspect="1" noMove="1" noResize="1" noEditPoints="1" noAdjustHandles="1" noChangeArrowheads="1" noChangeShapeType="1" noTextEdit="1"/>
              </p:cNvSpPr>
              <p:nvPr/>
            </p:nvSpPr>
            <p:spPr>
              <a:xfrm>
                <a:off x="8508860" y="5244967"/>
                <a:ext cx="3497001" cy="849701"/>
              </a:xfrm>
              <a:prstGeom prst="wedgeRectCallout">
                <a:avLst>
                  <a:gd name="adj1" fmla="val -46071"/>
                  <a:gd name="adj2" fmla="val -71636"/>
                </a:avLst>
              </a:prstGeom>
              <a:blipFill>
                <a:blip r:embed="rId8"/>
                <a:stretch>
                  <a:fillRect l="-1389" b="-10857"/>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Speech Bubble: Rectangle 14">
                <a:extLst>
                  <a:ext uri="{FF2B5EF4-FFF2-40B4-BE49-F238E27FC236}">
                    <a16:creationId xmlns:a16="http://schemas.microsoft.com/office/drawing/2014/main" id="{32C4A83F-4F45-4C31-9C63-E3DADC316017}"/>
                  </a:ext>
                </a:extLst>
              </p:cNvPr>
              <p:cNvSpPr/>
              <p:nvPr/>
            </p:nvSpPr>
            <p:spPr>
              <a:xfrm>
                <a:off x="5070940" y="5679181"/>
                <a:ext cx="3262110" cy="561542"/>
              </a:xfrm>
              <a:prstGeom prst="wedgeRectCallout">
                <a:avLst>
                  <a:gd name="adj1" fmla="val 55252"/>
                  <a:gd name="adj2" fmla="val -4300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Using</a:t>
                </a:r>
                <a:r>
                  <a:rPr lang="en-IN" dirty="0">
                    <a:solidFill>
                      <a:schemeClr val="tx1"/>
                    </a:solidFill>
                  </a:rPr>
                  <a:t> </a:t>
                </a:r>
                <a14:m>
                  <m:oMath xmlns:m="http://schemas.openxmlformats.org/officeDocument/2006/math">
                    <m:r>
                      <a:rPr lang="en-IN" i="1" dirty="0" smtClean="0">
                        <a:solidFill>
                          <a:schemeClr val="tx1"/>
                        </a:solidFill>
                        <a:latin typeface="Cambria Math" panose="02040503050406030204" pitchFamily="18" charset="0"/>
                      </a:rPr>
                      <m:t>𝛼</m:t>
                    </m:r>
                    <m:r>
                      <a:rPr lang="en-IN" b="0" i="1" dirty="0" smtClean="0">
                        <a:solidFill>
                          <a:schemeClr val="tx1"/>
                        </a:solidFill>
                        <a:latin typeface="Cambria Math" panose="02040503050406030204" pitchFamily="18" charset="0"/>
                      </a:rPr>
                      <m:t>=1</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and </a:t>
                </a:r>
                <a14:m>
                  <m:oMath xmlns:m="http://schemas.openxmlformats.org/officeDocument/2006/math">
                    <m:r>
                      <a:rPr lang="en-IN" i="1" dirty="0" smtClean="0">
                        <a:solidFill>
                          <a:schemeClr val="tx1"/>
                        </a:solidFill>
                        <a:latin typeface="Cambria Math" panose="02040503050406030204" pitchFamily="18" charset="0"/>
                      </a:rPr>
                      <m:t>𝛽</m:t>
                    </m:r>
                    <m:r>
                      <a:rPr lang="en-IN" b="0" i="1" dirty="0" smtClean="0">
                        <a:solidFill>
                          <a:schemeClr val="tx1"/>
                        </a:solidFill>
                        <a:latin typeface="Cambria Math" panose="02040503050406030204" pitchFamily="18" charset="0"/>
                      </a:rPr>
                      <m:t>=1</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will make the Beta prior a uniform prior</a:t>
                </a:r>
              </a:p>
            </p:txBody>
          </p:sp>
        </mc:Choice>
        <mc:Fallback xmlns="">
          <p:sp>
            <p:nvSpPr>
              <p:cNvPr id="15" name="Speech Bubble: Rectangle 14">
                <a:extLst>
                  <a:ext uri="{FF2B5EF4-FFF2-40B4-BE49-F238E27FC236}">
                    <a16:creationId xmlns:a16="http://schemas.microsoft.com/office/drawing/2014/main" id="{32C4A83F-4F45-4C31-9C63-E3DADC316017}"/>
                  </a:ext>
                </a:extLst>
              </p:cNvPr>
              <p:cNvSpPr>
                <a:spLocks noRot="1" noChangeAspect="1" noMove="1" noResize="1" noEditPoints="1" noAdjustHandles="1" noChangeArrowheads="1" noChangeShapeType="1" noTextEdit="1"/>
              </p:cNvSpPr>
              <p:nvPr/>
            </p:nvSpPr>
            <p:spPr>
              <a:xfrm>
                <a:off x="5070940" y="5679181"/>
                <a:ext cx="3262110" cy="561542"/>
              </a:xfrm>
              <a:prstGeom prst="wedgeRectCallout">
                <a:avLst>
                  <a:gd name="adj1" fmla="val 55252"/>
                  <a:gd name="adj2" fmla="val -43005"/>
                </a:avLst>
              </a:prstGeom>
              <a:blipFill>
                <a:blip r:embed="rId9"/>
                <a:stretch>
                  <a:fillRect l="-1404" t="-12632" b="-21053"/>
                </a:stretch>
              </a:blipFill>
              <a:ln w="19050">
                <a:solidFill>
                  <a:schemeClr val="accent2"/>
                </a:solidFill>
              </a:ln>
            </p:spPr>
            <p:txBody>
              <a:bodyPr/>
              <a:lstStyle/>
              <a:p>
                <a:r>
                  <a:rPr lang="en-IN">
                    <a:noFill/>
                  </a:rPr>
                  <a:t> </a:t>
                </a:r>
              </a:p>
            </p:txBody>
          </p:sp>
        </mc:Fallback>
      </mc:AlternateContent>
      <p:sp>
        <p:nvSpPr>
          <p:cNvPr id="16" name="Speech Bubble: Rectangle 15">
            <a:extLst>
              <a:ext uri="{FF2B5EF4-FFF2-40B4-BE49-F238E27FC236}">
                <a16:creationId xmlns:a16="http://schemas.microsoft.com/office/drawing/2014/main" id="{D120AAAA-74BA-4956-8654-2BC77B6FDC8F}"/>
              </a:ext>
            </a:extLst>
          </p:cNvPr>
          <p:cNvSpPr/>
          <p:nvPr/>
        </p:nvSpPr>
        <p:spPr>
          <a:xfrm>
            <a:off x="8420955" y="6220171"/>
            <a:ext cx="3497001" cy="589482"/>
          </a:xfrm>
          <a:prstGeom prst="wedgeRectCallout">
            <a:avLst>
              <a:gd name="adj1" fmla="val 3347"/>
              <a:gd name="adj2" fmla="val -8159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Can set these based on intuition, cross-validation, or even learn them</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9E8160-1C7B-4829-86E5-D24E8D1D25F5}"/>
                  </a:ext>
                </a:extLst>
              </p:cNvPr>
              <p:cNvSpPr txBox="1"/>
              <p:nvPr/>
            </p:nvSpPr>
            <p:spPr>
              <a:xfrm>
                <a:off x="2793534" y="2370723"/>
                <a:ext cx="712143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𝑛</m:t>
                              </m:r>
                            </m:sub>
                          </m:sSub>
                        </m:e>
                        <m:e>
                          <m:r>
                            <a:rPr lang="en-IN" sz="2800" i="1">
                              <a:latin typeface="Cambria Math" panose="02040503050406030204" pitchFamily="18" charset="0"/>
                            </a:rPr>
                            <m:t>𝜃</m:t>
                          </m:r>
                        </m:e>
                      </m:d>
                      <m:r>
                        <a:rPr lang="en-IN" sz="2800">
                          <a:latin typeface="Cambria Math" panose="02040503050406030204" pitchFamily="18" charset="0"/>
                        </a:rPr>
                        <m:t>=</m:t>
                      </m:r>
                      <m:r>
                        <m:rPr>
                          <m:sty m:val="p"/>
                        </m:rPr>
                        <a:rPr lang="en-IN" sz="2800">
                          <a:latin typeface="Cambria Math" panose="02040503050406030204" pitchFamily="18" charset="0"/>
                        </a:rPr>
                        <m:t>Bernoulli</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m:rPr>
                                  <m:sty m:val="p"/>
                                </m:rPr>
                                <a:rPr lang="en-IN" sz="2800">
                                  <a:latin typeface="Cambria Math" panose="02040503050406030204" pitchFamily="18" charset="0"/>
                                </a:rPr>
                                <m:t>n</m:t>
                              </m:r>
                            </m:sub>
                          </m:sSub>
                        </m:e>
                        <m:e>
                          <m:r>
                            <a:rPr lang="en-IN" sz="2800" i="1">
                              <a:latin typeface="Cambria Math" panose="02040503050406030204" pitchFamily="18" charset="0"/>
                            </a:rPr>
                            <m:t>𝜃</m:t>
                          </m:r>
                        </m:e>
                      </m:d>
                      <m:r>
                        <a:rPr lang="en-IN" sz="2800" i="1">
                          <a:latin typeface="Cambria Math" panose="02040503050406030204" pitchFamily="18" charset="0"/>
                        </a:rPr>
                        <m:t>= </m:t>
                      </m:r>
                      <m:sSup>
                        <m:sSupPr>
                          <m:ctrlPr>
                            <a:rPr lang="en-IN" sz="2800" i="1">
                              <a:latin typeface="Cambria Math" panose="02040503050406030204" pitchFamily="18" charset="0"/>
                            </a:rPr>
                          </m:ctrlPr>
                        </m:sSupPr>
                        <m:e>
                          <m:r>
                            <a:rPr lang="en-IN" sz="2800" i="1">
                              <a:latin typeface="Cambria Math" panose="02040503050406030204" pitchFamily="18" charset="0"/>
                            </a:rPr>
                            <m:t>𝜃</m:t>
                          </m:r>
                        </m:e>
                        <m:sup>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𝑛</m:t>
                              </m:r>
                            </m:sub>
                          </m:sSub>
                        </m:sup>
                      </m:sSup>
                      <m:r>
                        <m:rPr>
                          <m:nor/>
                        </m:rPr>
                        <a:rPr lang="en-IN" sz="2800" dirty="0"/>
                        <m:t> </m:t>
                      </m:r>
                      <m:sSup>
                        <m:sSupPr>
                          <m:ctrlPr>
                            <a:rPr lang="en-IN" sz="2800" i="1">
                              <a:latin typeface="Cambria Math" panose="02040503050406030204" pitchFamily="18" charset="0"/>
                            </a:rPr>
                          </m:ctrlPr>
                        </m:sSupPr>
                        <m:e>
                          <m:r>
                            <a:rPr lang="en-IN" sz="2800" i="1">
                              <a:latin typeface="Cambria Math" panose="02040503050406030204" pitchFamily="18" charset="0"/>
                            </a:rPr>
                            <m:t>(1−</m:t>
                          </m:r>
                          <m:r>
                            <a:rPr lang="en-IN" sz="2800" i="1">
                              <a:latin typeface="Cambria Math" panose="02040503050406030204" pitchFamily="18" charset="0"/>
                            </a:rPr>
                            <m:t>𝜃</m:t>
                          </m:r>
                          <m:r>
                            <a:rPr lang="en-IN" sz="2800" i="1">
                              <a:latin typeface="Cambria Math" panose="02040503050406030204" pitchFamily="18" charset="0"/>
                            </a:rPr>
                            <m:t>)</m:t>
                          </m:r>
                        </m:e>
                        <m:sup>
                          <m:r>
                            <a:rPr lang="en-IN" sz="2800" i="1">
                              <a:latin typeface="Cambria Math" panose="02040503050406030204" pitchFamily="18" charset="0"/>
                            </a:rPr>
                            <m:t>1−</m:t>
                          </m:r>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𝑛</m:t>
                              </m:r>
                            </m:sub>
                          </m:sSub>
                        </m:sup>
                      </m:sSup>
                    </m:oMath>
                  </m:oMathPara>
                </a14:m>
                <a:endParaRPr lang="en-IN" sz="2800" dirty="0"/>
              </a:p>
            </p:txBody>
          </p:sp>
        </mc:Choice>
        <mc:Fallback xmlns="">
          <p:sp>
            <p:nvSpPr>
              <p:cNvPr id="7" name="TextBox 6">
                <a:extLst>
                  <a:ext uri="{FF2B5EF4-FFF2-40B4-BE49-F238E27FC236}">
                    <a16:creationId xmlns:a16="http://schemas.microsoft.com/office/drawing/2014/main" id="{F19E8160-1C7B-4829-86E5-D24E8D1D25F5}"/>
                  </a:ext>
                </a:extLst>
              </p:cNvPr>
              <p:cNvSpPr txBox="1">
                <a:spLocks noRot="1" noChangeAspect="1" noMove="1" noResize="1" noEditPoints="1" noAdjustHandles="1" noChangeArrowheads="1" noChangeShapeType="1" noTextEdit="1"/>
              </p:cNvSpPr>
              <p:nvPr/>
            </p:nvSpPr>
            <p:spPr>
              <a:xfrm>
                <a:off x="2793534" y="2370723"/>
                <a:ext cx="7121437" cy="430887"/>
              </a:xfrm>
              <a:prstGeom prst="rect">
                <a:avLst/>
              </a:prstGeom>
              <a:blipFill>
                <a:blip r:embed="rId10"/>
                <a:stretch>
                  <a:fillRect/>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3917556016"/>
      </p:ext>
    </p:extLst>
  </p:cSld>
  <p:clrMapOvr>
    <a:masterClrMapping/>
  </p:clrMapOvr>
  <mc:AlternateContent xmlns:mc="http://schemas.openxmlformats.org/markup-compatibility/2006" xmlns:p14="http://schemas.microsoft.com/office/powerpoint/2010/main">
    <mc:Choice Requires="p14">
      <p:transition spd="slow" p14:dur="2000" advTm="224847"/>
    </mc:Choice>
    <mc:Fallback xmlns="">
      <p:transition spd="slow" advTm="2248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wipe(down)">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wipe(down)">
                                      <p:cBhvr>
                                        <p:cTn id="32" dur="500"/>
                                        <p:tgtEl>
                                          <p:spTgt spid="10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down)">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animBg="1"/>
      <p:bldP spid="14" grpId="0" animBg="1"/>
      <p:bldP spid="15" grpId="0" animBg="1"/>
      <p:bldP spid="16"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MAP Estimation: An Example (</a:t>
            </a:r>
            <a:r>
              <a:rPr lang="en-IN" dirty="0" err="1">
                <a:solidFill>
                  <a:schemeClr val="accent2">
                    <a:lumMod val="75000"/>
                  </a:schemeClr>
                </a:solidFill>
              </a:rPr>
              <a:t>Contd</a:t>
            </a:r>
            <a:r>
              <a:rPr lang="en-IN" dirty="0">
                <a:solidFill>
                  <a:schemeClr val="accent2">
                    <a:lumMod val="75000"/>
                  </a:schemeClr>
                </a:solidFill>
              </a:rPr>
              <a:t>)</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13</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The log posterior for the coin-toss model is log-</a:t>
                </a:r>
                <a:r>
                  <a:rPr lang="en-GB" dirty="0" err="1">
                    <a:latin typeface="Abadi Extra Light" panose="020B0204020104020204" pitchFamily="34" charset="0"/>
                  </a:rPr>
                  <a:t>lik</a:t>
                </a:r>
                <a:r>
                  <a:rPr lang="en-GB" dirty="0">
                    <a:latin typeface="Abadi Extra Light" panose="020B0204020104020204" pitchFamily="34" charset="0"/>
                  </a:rPr>
                  <a:t> + log-prior</a:t>
                </a: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Plugging in the expressions for Bernoulli and Beta and ignoring any terms that don’t depend on </a:t>
                </a:r>
                <a14:m>
                  <m:oMath xmlns:m="http://schemas.openxmlformats.org/officeDocument/2006/math">
                    <m:r>
                      <a:rPr lang="en-GB" i="1" dirty="0" smtClean="0">
                        <a:latin typeface="Cambria Math" panose="02040503050406030204" pitchFamily="18" charset="0"/>
                      </a:rPr>
                      <m:t>𝜃</m:t>
                    </m:r>
                  </m:oMath>
                </a14:m>
                <a:r>
                  <a:rPr lang="en-GB" dirty="0">
                    <a:latin typeface="Abadi Extra Light" panose="020B0204020104020204" pitchFamily="34" charset="0"/>
                  </a:rPr>
                  <a:t>, the log posterior simplifies to</a:t>
                </a: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sz="4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 Maximizing the above log post. (or min. of its negative) </a:t>
                </a:r>
                <a:r>
                  <a:rPr lang="en-GB" dirty="0" err="1">
                    <a:latin typeface="Abadi Extra Light" panose="020B0204020104020204" pitchFamily="34" charset="0"/>
                  </a:rPr>
                  <a:t>w.r.t.</a:t>
                </a:r>
                <a:r>
                  <a:rPr lang="en-GB" dirty="0">
                    <a:latin typeface="Abadi Extra Light" panose="020B0204020104020204" pitchFamily="34" charset="0"/>
                  </a:rPr>
                  <a:t> 𝜃 gives</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IN" dirty="0"/>
              </a:p>
              <a:p>
                <a:pPr>
                  <a:buFont typeface="Wingdings" panose="05000000000000000000" pitchFamily="2" charset="2"/>
                  <a:buChar char="§"/>
                </a:pPr>
                <a:endParaRPr lang="en-GB" sz="1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25CEC46-1C80-4513-BC5A-E5E755B5EDC0}"/>
                  </a:ext>
                </a:extLst>
              </p:cNvPr>
              <p:cNvSpPr txBox="1"/>
              <p:nvPr/>
            </p:nvSpPr>
            <p:spPr>
              <a:xfrm>
                <a:off x="3063403" y="1656825"/>
                <a:ext cx="5716180" cy="75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𝐿𝑃</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𝜃</m:t>
                          </m:r>
                        </m:e>
                      </m:d>
                      <m:r>
                        <a:rPr lang="en-IN" sz="2400" b="0" i="1" smtClean="0">
                          <a:latin typeface="Cambria Math" panose="02040503050406030204" pitchFamily="18" charset="0"/>
                        </a:rPr>
                        <m:t>=</m:t>
                      </m:r>
                      <m:nary>
                        <m:naryPr>
                          <m:chr m:val="∑"/>
                          <m:limLoc m:val="subSup"/>
                          <m:ctrlPr>
                            <a:rPr lang="en-IN" sz="2400" i="1" smtClean="0">
                              <a:latin typeface="Cambria Math" panose="02040503050406030204" pitchFamily="18" charset="0"/>
                            </a:rPr>
                          </m:ctrlPr>
                        </m:naryPr>
                        <m:sub>
                          <m:r>
                            <m:rPr>
                              <m:brk m:alnAt="25"/>
                            </m:rPr>
                            <a:rPr lang="en-IN" sz="2400" i="1">
                              <a:latin typeface="Cambria Math" panose="02040503050406030204" pitchFamily="18" charset="0"/>
                            </a:rPr>
                            <m:t>𝑛</m:t>
                          </m:r>
                          <m:r>
                            <a:rPr lang="en-IN" sz="2400" i="1">
                              <a:latin typeface="Cambria Math" panose="02040503050406030204" pitchFamily="18" charset="0"/>
                            </a:rPr>
                            <m:t>=1</m:t>
                          </m:r>
                        </m:sub>
                        <m:sup>
                          <m:r>
                            <a:rPr lang="en-IN" sz="2400" i="1">
                              <a:latin typeface="Cambria Math" panose="02040503050406030204" pitchFamily="18" charset="0"/>
                            </a:rPr>
                            <m:t>𝑁</m:t>
                          </m:r>
                        </m:sup>
                        <m:e>
                          <m:r>
                            <m:rPr>
                              <m:sty m:val="p"/>
                            </m:rPr>
                            <a:rPr lang="en-IN" sz="2400" i="1" smtClean="0">
                              <a:solidFill>
                                <a:srgbClr val="0000FF"/>
                              </a:solidFill>
                              <a:latin typeface="Cambria Math" panose="02040503050406030204" pitchFamily="18" charset="0"/>
                            </a:rPr>
                            <m:t>log</m:t>
                          </m:r>
                          <m:r>
                            <a:rPr lang="en-IN" sz="2400" i="1" smtClean="0">
                              <a:solidFill>
                                <a:srgbClr val="0000FF"/>
                              </a:solidFill>
                              <a:latin typeface="Cambria Math" panose="02040503050406030204" pitchFamily="18" charset="0"/>
                            </a:rPr>
                            <m:t> </m:t>
                          </m:r>
                          <m:r>
                            <a:rPr lang="en-IN" sz="2400" i="1" smtClean="0">
                              <a:solidFill>
                                <a:srgbClr val="0000FF"/>
                              </a:solidFill>
                              <a:latin typeface="Cambria Math" panose="02040503050406030204" pitchFamily="18" charset="0"/>
                            </a:rPr>
                            <m:t>𝑝</m:t>
                          </m:r>
                          <m:d>
                            <m:dPr>
                              <m:ctrlPr>
                                <a:rPr lang="en-IN" sz="2400" i="1">
                                  <a:solidFill>
                                    <a:srgbClr val="0000FF"/>
                                  </a:solidFill>
                                  <a:latin typeface="Cambria Math" panose="02040503050406030204" pitchFamily="18" charset="0"/>
                                </a:rPr>
                              </m:ctrlPr>
                            </m:dPr>
                            <m:e>
                              <m:sSub>
                                <m:sSubPr>
                                  <m:ctrlPr>
                                    <a:rPr lang="en-IN" sz="2400" i="1">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𝑦</m:t>
                                  </m:r>
                                </m:e>
                                <m:sub>
                                  <m:r>
                                    <a:rPr lang="en-IN" sz="2400" i="1">
                                      <a:solidFill>
                                        <a:srgbClr val="0000FF"/>
                                      </a:solidFill>
                                      <a:latin typeface="Cambria Math" panose="02040503050406030204" pitchFamily="18" charset="0"/>
                                    </a:rPr>
                                    <m:t>𝑛</m:t>
                                  </m:r>
                                </m:sub>
                              </m:sSub>
                            </m:e>
                            <m:e>
                              <m:r>
                                <a:rPr lang="en-IN" sz="2400" i="1">
                                  <a:solidFill>
                                    <a:srgbClr val="0000FF"/>
                                  </a:solidFill>
                                  <a:latin typeface="Cambria Math" panose="02040503050406030204" pitchFamily="18" charset="0"/>
                                </a:rPr>
                                <m:t>𝜃</m:t>
                              </m:r>
                            </m:e>
                          </m:d>
                          <m:r>
                            <a:rPr lang="en-IN" sz="2400" i="1">
                              <a:latin typeface="Cambria Math" panose="02040503050406030204" pitchFamily="18" charset="0"/>
                            </a:rPr>
                            <m:t> </m:t>
                          </m:r>
                        </m:e>
                      </m:nary>
                      <m:r>
                        <a:rPr lang="en-IN" sz="2400" b="0" i="0" smtClean="0">
                          <a:latin typeface="Cambria Math" panose="02040503050406030204" pitchFamily="18" charset="0"/>
                        </a:rPr>
                        <m:t>+</m:t>
                      </m:r>
                      <m:r>
                        <m:rPr>
                          <m:sty m:val="p"/>
                        </m:rPr>
                        <a:rPr lang="en-IN" sz="2400" b="0" i="0" smtClean="0">
                          <a:solidFill>
                            <a:srgbClr val="00B050"/>
                          </a:solidFill>
                          <a:latin typeface="Cambria Math" panose="02040503050406030204" pitchFamily="18" charset="0"/>
                        </a:rPr>
                        <m:t>log</m:t>
                      </m:r>
                      <m:r>
                        <a:rPr lang="en-IN" sz="2400" b="0" i="0" smtClean="0">
                          <a:solidFill>
                            <a:srgbClr val="00B050"/>
                          </a:solidFill>
                          <a:latin typeface="Cambria Math" panose="02040503050406030204" pitchFamily="18" charset="0"/>
                        </a:rPr>
                        <m:t> </m:t>
                      </m:r>
                      <m:r>
                        <a:rPr lang="en-IN" sz="2400" b="0" i="1" smtClean="0">
                          <a:solidFill>
                            <a:srgbClr val="00B050"/>
                          </a:solidFill>
                          <a:latin typeface="Cambria Math" panose="02040503050406030204" pitchFamily="18" charset="0"/>
                        </a:rPr>
                        <m:t>𝑝</m:t>
                      </m:r>
                      <m:d>
                        <m:dPr>
                          <m:ctrlPr>
                            <a:rPr lang="en-IN" sz="2400" b="0" i="1" smtClean="0">
                              <a:solidFill>
                                <a:srgbClr val="00B050"/>
                              </a:solidFill>
                              <a:latin typeface="Cambria Math" panose="02040503050406030204" pitchFamily="18" charset="0"/>
                            </a:rPr>
                          </m:ctrlPr>
                        </m:dPr>
                        <m:e>
                          <m:r>
                            <a:rPr lang="en-IN" sz="2400" b="0" i="1" smtClean="0">
                              <a:solidFill>
                                <a:srgbClr val="00B050"/>
                              </a:solidFill>
                              <a:latin typeface="Cambria Math" panose="02040503050406030204" pitchFamily="18" charset="0"/>
                            </a:rPr>
                            <m:t>𝜃</m:t>
                          </m:r>
                        </m:e>
                        <m:e>
                          <m:r>
                            <a:rPr lang="en-IN" sz="2400" b="0" i="1" smtClean="0">
                              <a:solidFill>
                                <a:srgbClr val="00B050"/>
                              </a:solidFill>
                              <a:latin typeface="Cambria Math" panose="02040503050406030204" pitchFamily="18" charset="0"/>
                            </a:rPr>
                            <m:t>𝛼</m:t>
                          </m:r>
                          <m:r>
                            <a:rPr lang="en-IN" sz="2400" b="0" i="1" smtClean="0">
                              <a:solidFill>
                                <a:srgbClr val="00B050"/>
                              </a:solidFill>
                              <a:latin typeface="Cambria Math" panose="02040503050406030204" pitchFamily="18" charset="0"/>
                            </a:rPr>
                            <m:t>,</m:t>
                          </m:r>
                          <m:r>
                            <a:rPr lang="en-IN" sz="2400" b="0" i="1" smtClean="0">
                              <a:solidFill>
                                <a:srgbClr val="00B050"/>
                              </a:solidFill>
                              <a:latin typeface="Cambria Math" panose="02040503050406030204" pitchFamily="18" charset="0"/>
                            </a:rPr>
                            <m:t>𝛽</m:t>
                          </m:r>
                        </m:e>
                      </m:d>
                    </m:oMath>
                  </m:oMathPara>
                </a14:m>
                <a:endParaRPr lang="en-IN" sz="2400" dirty="0"/>
              </a:p>
            </p:txBody>
          </p:sp>
        </mc:Choice>
        <mc:Fallback xmlns="">
          <p:sp>
            <p:nvSpPr>
              <p:cNvPr id="3" name="TextBox 2">
                <a:extLst>
                  <a:ext uri="{FF2B5EF4-FFF2-40B4-BE49-F238E27FC236}">
                    <a16:creationId xmlns:a16="http://schemas.microsoft.com/office/drawing/2014/main" id="{A25CEC46-1C80-4513-BC5A-E5E755B5EDC0}"/>
                  </a:ext>
                </a:extLst>
              </p:cNvPr>
              <p:cNvSpPr txBox="1">
                <a:spLocks noRot="1" noChangeAspect="1" noMove="1" noResize="1" noEditPoints="1" noAdjustHandles="1" noChangeArrowheads="1" noChangeShapeType="1" noTextEdit="1"/>
              </p:cNvSpPr>
              <p:nvPr/>
            </p:nvSpPr>
            <p:spPr>
              <a:xfrm>
                <a:off x="3063403" y="1656825"/>
                <a:ext cx="5716180" cy="755913"/>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53392FF-BE79-4583-A345-980E83ABF655}"/>
                  </a:ext>
                </a:extLst>
              </p:cNvPr>
              <p:cNvSpPr txBox="1"/>
              <p:nvPr/>
            </p:nvSpPr>
            <p:spPr>
              <a:xfrm>
                <a:off x="667527" y="3373852"/>
                <a:ext cx="10856946" cy="75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𝐿𝑃</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𝜃</m:t>
                          </m:r>
                        </m:e>
                      </m:d>
                      <m:r>
                        <a:rPr lang="en-IN" sz="2400" b="0" i="1" smtClean="0">
                          <a:latin typeface="Cambria Math" panose="02040503050406030204" pitchFamily="18" charset="0"/>
                        </a:rPr>
                        <m:t>=</m:t>
                      </m:r>
                      <m:nary>
                        <m:naryPr>
                          <m:chr m:val="∑"/>
                          <m:limLoc m:val="subSup"/>
                          <m:ctrlPr>
                            <a:rPr lang="en-IN" sz="2400" i="1" smtClean="0">
                              <a:latin typeface="Cambria Math" panose="02040503050406030204" pitchFamily="18" charset="0"/>
                            </a:rPr>
                          </m:ctrlPr>
                        </m:naryPr>
                        <m:sub>
                          <m:r>
                            <m:rPr>
                              <m:brk m:alnAt="25"/>
                            </m:rPr>
                            <a:rPr lang="en-IN" sz="2400" i="1">
                              <a:latin typeface="Cambria Math" panose="02040503050406030204" pitchFamily="18" charset="0"/>
                            </a:rPr>
                            <m:t>𝑛</m:t>
                          </m:r>
                          <m:r>
                            <a:rPr lang="en-IN" sz="2400" i="1">
                              <a:latin typeface="Cambria Math" panose="02040503050406030204" pitchFamily="18" charset="0"/>
                            </a:rPr>
                            <m:t>=1</m:t>
                          </m:r>
                        </m:sub>
                        <m:sup>
                          <m:r>
                            <a:rPr lang="en-IN" sz="2400" i="1">
                              <a:latin typeface="Cambria Math" panose="02040503050406030204" pitchFamily="18" charset="0"/>
                            </a:rPr>
                            <m:t>𝑁</m:t>
                          </m:r>
                        </m:sup>
                        <m:e>
                          <m:d>
                            <m:dPr>
                              <m:begChr m:val="["/>
                              <m:ctrlPr>
                                <a:rPr lang="en-IN" sz="2400" i="1" smtClean="0">
                                  <a:solidFill>
                                    <a:srgbClr val="0000FF"/>
                                  </a:solidFill>
                                  <a:latin typeface="Cambria Math" panose="02040503050406030204" pitchFamily="18" charset="0"/>
                                </a:rPr>
                              </m:ctrlPr>
                            </m:dPr>
                            <m:e>
                              <m:sSub>
                                <m:sSubPr>
                                  <m:ctrlPr>
                                    <a:rPr lang="en-IN" sz="2400" i="1" smtClean="0">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𝑦</m:t>
                                  </m:r>
                                </m:e>
                                <m:sub>
                                  <m:r>
                                    <a:rPr lang="en-IN" sz="2400" i="1">
                                      <a:solidFill>
                                        <a:srgbClr val="0000FF"/>
                                      </a:solidFill>
                                      <a:latin typeface="Cambria Math" panose="02040503050406030204" pitchFamily="18" charset="0"/>
                                    </a:rPr>
                                    <m:t>𝑛</m:t>
                                  </m:r>
                                </m:sub>
                              </m:sSub>
                              <m:r>
                                <m:rPr>
                                  <m:sty m:val="p"/>
                                </m:rPr>
                                <a:rPr lang="en-IN" sz="2400" i="1">
                                  <a:solidFill>
                                    <a:srgbClr val="0000FF"/>
                                  </a:solidFill>
                                  <a:latin typeface="Cambria Math" panose="02040503050406030204" pitchFamily="18" charset="0"/>
                                </a:rPr>
                                <m:t>log</m:t>
                              </m:r>
                              <m:r>
                                <m:rPr>
                                  <m:nor/>
                                </m:rPr>
                                <a:rPr lang="en-IN" sz="2400">
                                  <a:solidFill>
                                    <a:srgbClr val="0000FF"/>
                                  </a:solidFill>
                                  <a:latin typeface="Cambria Math" panose="02040503050406030204" pitchFamily="18" charset="0"/>
                                </a:rPr>
                                <m:t> </m:t>
                              </m:r>
                              <m:r>
                                <m:rPr>
                                  <m:sty m:val="p"/>
                                </m:rPr>
                                <a:rPr lang="en-IN" sz="2400" i="1">
                                  <a:solidFill>
                                    <a:srgbClr val="0000FF"/>
                                  </a:solidFill>
                                  <a:latin typeface="Cambria Math" panose="02040503050406030204" pitchFamily="18" charset="0"/>
                                </a:rPr>
                                <m:t>θ</m:t>
                              </m:r>
                              <m:r>
                                <a:rPr lang="en-IN" sz="2400" i="1">
                                  <a:solidFill>
                                    <a:srgbClr val="0000FF"/>
                                  </a:solidFill>
                                  <a:latin typeface="Cambria Math" panose="02040503050406030204" pitchFamily="18" charset="0"/>
                                </a:rPr>
                                <m:t>+</m:t>
                              </m:r>
                              <m:r>
                                <m:rPr>
                                  <m:nor/>
                                </m:rPr>
                                <a:rPr lang="en-IN" sz="2400" dirty="0">
                                  <a:solidFill>
                                    <a:srgbClr val="0000FF"/>
                                  </a:solidFill>
                                </a:rPr>
                                <m:t> (</m:t>
                              </m:r>
                              <m:r>
                                <a:rPr lang="en-IN" sz="2400" i="1" dirty="0">
                                  <a:solidFill>
                                    <a:srgbClr val="0000FF"/>
                                  </a:solidFill>
                                  <a:latin typeface="Cambria Math" panose="02040503050406030204" pitchFamily="18" charset="0"/>
                                </a:rPr>
                                <m:t>1−</m:t>
                              </m:r>
                              <m:sSub>
                                <m:sSubPr>
                                  <m:ctrlPr>
                                    <a:rPr lang="en-IN" sz="2400" i="1" dirty="0">
                                      <a:solidFill>
                                        <a:srgbClr val="0000FF"/>
                                      </a:solidFill>
                                      <a:latin typeface="Cambria Math" panose="02040503050406030204" pitchFamily="18" charset="0"/>
                                    </a:rPr>
                                  </m:ctrlPr>
                                </m:sSubPr>
                                <m:e>
                                  <m:r>
                                    <a:rPr lang="en-IN" sz="2400" i="1" dirty="0">
                                      <a:solidFill>
                                        <a:srgbClr val="0000FF"/>
                                      </a:solidFill>
                                      <a:latin typeface="Cambria Math" panose="02040503050406030204" pitchFamily="18" charset="0"/>
                                    </a:rPr>
                                    <m:t>𝑦</m:t>
                                  </m:r>
                                </m:e>
                                <m:sub>
                                  <m:r>
                                    <a:rPr lang="en-IN" sz="2400" i="1" dirty="0">
                                      <a:solidFill>
                                        <a:srgbClr val="0000FF"/>
                                      </a:solidFill>
                                      <a:latin typeface="Cambria Math" panose="02040503050406030204" pitchFamily="18" charset="0"/>
                                    </a:rPr>
                                    <m:t>𝑛</m:t>
                                  </m:r>
                                </m:sub>
                              </m:sSub>
                            </m:e>
                          </m:d>
                          <m:r>
                            <m:rPr>
                              <m:sty m:val="p"/>
                            </m:rPr>
                            <a:rPr lang="en-IN" sz="2400" b="0" i="0" dirty="0" smtClean="0">
                              <a:solidFill>
                                <a:srgbClr val="0000FF"/>
                              </a:solidFill>
                              <a:latin typeface="Cambria Math" panose="02040503050406030204" pitchFamily="18" charset="0"/>
                            </a:rPr>
                            <m:t>log</m:t>
                          </m:r>
                          <m:d>
                            <m:dPr>
                              <m:ctrlPr>
                                <a:rPr lang="en-IN" sz="2400" i="1" dirty="0">
                                  <a:solidFill>
                                    <a:srgbClr val="0000FF"/>
                                  </a:solidFill>
                                  <a:latin typeface="Cambria Math" panose="02040503050406030204" pitchFamily="18" charset="0"/>
                                </a:rPr>
                              </m:ctrlPr>
                            </m:dPr>
                            <m:e>
                              <m:r>
                                <a:rPr lang="en-IN" sz="2400" i="1" dirty="0">
                                  <a:solidFill>
                                    <a:srgbClr val="0000FF"/>
                                  </a:solidFill>
                                  <a:latin typeface="Cambria Math" panose="02040503050406030204" pitchFamily="18" charset="0"/>
                                </a:rPr>
                                <m:t>1−</m:t>
                              </m:r>
                              <m:r>
                                <a:rPr lang="en-IN" sz="2400" i="1" dirty="0">
                                  <a:solidFill>
                                    <a:srgbClr val="0000FF"/>
                                  </a:solidFill>
                                  <a:latin typeface="Cambria Math" panose="02040503050406030204" pitchFamily="18" charset="0"/>
                                </a:rPr>
                                <m:t>𝜃</m:t>
                              </m:r>
                            </m:e>
                          </m:d>
                          <m:r>
                            <a:rPr lang="en-IN" sz="2400" b="0" i="1" dirty="0" smtClean="0">
                              <a:solidFill>
                                <a:srgbClr val="0000FF"/>
                              </a:solidFill>
                              <a:latin typeface="Cambria Math" panose="02040503050406030204" pitchFamily="18" charset="0"/>
                            </a:rPr>
                            <m:t>]</m:t>
                          </m:r>
                          <m:r>
                            <a:rPr lang="en-IN" sz="2400" b="0" i="1" dirty="0" smtClean="0">
                              <a:solidFill>
                                <a:schemeClr val="tx1"/>
                              </a:solidFill>
                              <a:latin typeface="Cambria Math" panose="02040503050406030204" pitchFamily="18" charset="0"/>
                            </a:rPr>
                            <m:t>+</m:t>
                          </m:r>
                        </m:e>
                      </m:nary>
                      <m:d>
                        <m:dPr>
                          <m:ctrlPr>
                            <a:rPr lang="en-IN" sz="2400" b="0" i="1" smtClean="0">
                              <a:solidFill>
                                <a:srgbClr val="00B050"/>
                              </a:solidFill>
                              <a:latin typeface="Cambria Math" panose="02040503050406030204" pitchFamily="18" charset="0"/>
                            </a:rPr>
                          </m:ctrlPr>
                        </m:dPr>
                        <m:e>
                          <m:r>
                            <a:rPr lang="en-IN" sz="2400" b="0" i="1" smtClean="0">
                              <a:solidFill>
                                <a:srgbClr val="00B050"/>
                              </a:solidFill>
                              <a:latin typeface="Cambria Math" panose="02040503050406030204" pitchFamily="18" charset="0"/>
                            </a:rPr>
                            <m:t>𝛼</m:t>
                          </m:r>
                          <m:r>
                            <a:rPr lang="en-IN" sz="2400" b="0" i="1" smtClean="0">
                              <a:solidFill>
                                <a:srgbClr val="00B050"/>
                              </a:solidFill>
                              <a:latin typeface="Cambria Math" panose="02040503050406030204" pitchFamily="18" charset="0"/>
                            </a:rPr>
                            <m:t>−1</m:t>
                          </m:r>
                        </m:e>
                      </m:d>
                      <m:r>
                        <m:rPr>
                          <m:sty m:val="p"/>
                        </m:rPr>
                        <a:rPr lang="en-IN" sz="2400" b="0" i="1" smtClean="0">
                          <a:solidFill>
                            <a:srgbClr val="00B050"/>
                          </a:solidFill>
                          <a:latin typeface="Cambria Math" panose="02040503050406030204" pitchFamily="18" charset="0"/>
                        </a:rPr>
                        <m:t>log</m:t>
                      </m:r>
                      <m:r>
                        <a:rPr lang="en-IN" sz="2400" b="0" i="1" smtClean="0">
                          <a:solidFill>
                            <a:srgbClr val="00B050"/>
                          </a:solidFill>
                          <a:latin typeface="Cambria Math" panose="02040503050406030204" pitchFamily="18" charset="0"/>
                        </a:rPr>
                        <m:t> </m:t>
                      </m:r>
                      <m:r>
                        <a:rPr lang="en-IN" sz="2400" b="0" i="1" smtClean="0">
                          <a:solidFill>
                            <a:srgbClr val="00B050"/>
                          </a:solidFill>
                          <a:latin typeface="Cambria Math" panose="02040503050406030204" pitchFamily="18" charset="0"/>
                        </a:rPr>
                        <m:t>𝜃</m:t>
                      </m:r>
                      <m:r>
                        <a:rPr lang="en-IN" sz="2400" b="0" i="1" smtClean="0">
                          <a:solidFill>
                            <a:srgbClr val="00B050"/>
                          </a:solidFill>
                          <a:latin typeface="Cambria Math" panose="02040503050406030204" pitchFamily="18" charset="0"/>
                        </a:rPr>
                        <m:t>+</m:t>
                      </m:r>
                      <m:d>
                        <m:dPr>
                          <m:ctrlPr>
                            <a:rPr lang="en-IN" sz="2400" b="0" i="1" smtClean="0">
                              <a:solidFill>
                                <a:srgbClr val="00B050"/>
                              </a:solidFill>
                              <a:latin typeface="Cambria Math" panose="02040503050406030204" pitchFamily="18" charset="0"/>
                            </a:rPr>
                          </m:ctrlPr>
                        </m:dPr>
                        <m:e>
                          <m:r>
                            <a:rPr lang="en-IN" sz="2400" b="0" i="1" smtClean="0">
                              <a:solidFill>
                                <a:srgbClr val="00B050"/>
                              </a:solidFill>
                              <a:latin typeface="Cambria Math" panose="02040503050406030204" pitchFamily="18" charset="0"/>
                            </a:rPr>
                            <m:t>𝛽</m:t>
                          </m:r>
                          <m:r>
                            <a:rPr lang="en-IN" sz="2400" b="0" i="1" smtClean="0">
                              <a:solidFill>
                                <a:srgbClr val="00B050"/>
                              </a:solidFill>
                              <a:latin typeface="Cambria Math" panose="02040503050406030204" pitchFamily="18" charset="0"/>
                            </a:rPr>
                            <m:t>−1</m:t>
                          </m:r>
                        </m:e>
                      </m:d>
                      <m:r>
                        <m:rPr>
                          <m:sty m:val="p"/>
                        </m:rPr>
                        <a:rPr lang="en-IN" sz="2400" b="0" i="1" smtClean="0">
                          <a:solidFill>
                            <a:srgbClr val="00B050"/>
                          </a:solidFill>
                          <a:latin typeface="Cambria Math" panose="02040503050406030204" pitchFamily="18" charset="0"/>
                        </a:rPr>
                        <m:t>log</m:t>
                      </m:r>
                      <m:r>
                        <a:rPr lang="en-IN" sz="2400" b="0" i="1" smtClean="0">
                          <a:solidFill>
                            <a:srgbClr val="00B050"/>
                          </a:solidFill>
                          <a:latin typeface="Cambria Math" panose="02040503050406030204" pitchFamily="18" charset="0"/>
                        </a:rPr>
                        <m:t>(1−</m:t>
                      </m:r>
                      <m:r>
                        <a:rPr lang="en-IN" sz="2400" b="0" i="1" smtClean="0">
                          <a:solidFill>
                            <a:srgbClr val="00B050"/>
                          </a:solidFill>
                          <a:latin typeface="Cambria Math" panose="02040503050406030204" pitchFamily="18" charset="0"/>
                        </a:rPr>
                        <m:t>𝜃</m:t>
                      </m:r>
                      <m:r>
                        <a:rPr lang="en-IN" sz="2400" b="0" i="1" smtClean="0">
                          <a:solidFill>
                            <a:srgbClr val="00B050"/>
                          </a:solidFill>
                          <a:latin typeface="Cambria Math" panose="02040503050406030204" pitchFamily="18" charset="0"/>
                        </a:rPr>
                        <m:t>)</m:t>
                      </m:r>
                    </m:oMath>
                  </m:oMathPara>
                </a14:m>
                <a:endParaRPr lang="en-IN" sz="2400" dirty="0"/>
              </a:p>
            </p:txBody>
          </p:sp>
        </mc:Choice>
        <mc:Fallback xmlns="">
          <p:sp>
            <p:nvSpPr>
              <p:cNvPr id="17" name="TextBox 16">
                <a:extLst>
                  <a:ext uri="{FF2B5EF4-FFF2-40B4-BE49-F238E27FC236}">
                    <a16:creationId xmlns:a16="http://schemas.microsoft.com/office/drawing/2014/main" id="{A53392FF-BE79-4583-A345-980E83ABF655}"/>
                  </a:ext>
                </a:extLst>
              </p:cNvPr>
              <p:cNvSpPr txBox="1">
                <a:spLocks noRot="1" noChangeAspect="1" noMove="1" noResize="1" noEditPoints="1" noAdjustHandles="1" noChangeArrowheads="1" noChangeShapeType="1" noTextEdit="1"/>
              </p:cNvSpPr>
              <p:nvPr/>
            </p:nvSpPr>
            <p:spPr>
              <a:xfrm>
                <a:off x="667527" y="3373852"/>
                <a:ext cx="10856946" cy="755913"/>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4E039E-ABAF-4237-9919-E71B31D0ED76}"/>
                  </a:ext>
                </a:extLst>
              </p:cNvPr>
              <p:cNvSpPr txBox="1"/>
              <p:nvPr/>
            </p:nvSpPr>
            <p:spPr>
              <a:xfrm>
                <a:off x="4062341" y="4863539"/>
                <a:ext cx="3880549" cy="9437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𝜃</m:t>
                          </m:r>
                        </m:e>
                        <m:sub>
                          <m:r>
                            <a:rPr lang="en-IN" sz="2800" b="0" i="1" smtClean="0">
                              <a:latin typeface="Cambria Math" panose="02040503050406030204" pitchFamily="18" charset="0"/>
                            </a:rPr>
                            <m:t>𝑀𝐴𝑃</m:t>
                          </m:r>
                        </m:sub>
                      </m:sSub>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nary>
                            <m:naryPr>
                              <m:chr m:val="∑"/>
                              <m:limLoc m:val="subSup"/>
                              <m:ctrlPr>
                                <a:rPr lang="en-IN" sz="2800" b="0" i="1" smtClean="0">
                                  <a:latin typeface="Cambria Math" panose="02040503050406030204" pitchFamily="18" charset="0"/>
                                </a:rPr>
                              </m:ctrlPr>
                            </m:naryPr>
                            <m:sub>
                              <m:r>
                                <m:rPr>
                                  <m:brk m:alnAt="25"/>
                                </m:rPr>
                                <a:rPr lang="en-IN" sz="2800" b="0" i="1" smtClean="0">
                                  <a:latin typeface="Cambria Math" panose="02040503050406030204" pitchFamily="18" charset="0"/>
                                </a:rPr>
                                <m:t>𝑛</m:t>
                              </m:r>
                              <m:r>
                                <a:rPr lang="en-IN" sz="2800" b="0" i="1" smtClean="0">
                                  <a:latin typeface="Cambria Math" panose="02040503050406030204" pitchFamily="18" charset="0"/>
                                </a:rPr>
                                <m:t>=1</m:t>
                              </m:r>
                            </m:sub>
                            <m:sup>
                              <m:r>
                                <a:rPr lang="en-IN" sz="2800" b="0" i="1" smtClean="0">
                                  <a:latin typeface="Cambria Math" panose="02040503050406030204" pitchFamily="18" charset="0"/>
                                </a:rPr>
                                <m:t>𝑁</m:t>
                              </m:r>
                            </m:sup>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𝑛</m:t>
                                  </m:r>
                                </m:sub>
                              </m:sSub>
                              <m:r>
                                <a:rPr lang="en-IN" sz="2800" b="0" i="1" smtClean="0">
                                  <a:latin typeface="Cambria Math" panose="02040503050406030204" pitchFamily="18" charset="0"/>
                                </a:rPr>
                                <m:t>+</m:t>
                              </m:r>
                              <m:r>
                                <a:rPr lang="en-IN" sz="2800" b="0" i="1" smtClean="0">
                                  <a:latin typeface="Cambria Math" panose="02040503050406030204" pitchFamily="18" charset="0"/>
                                </a:rPr>
                                <m:t>𝛼</m:t>
                              </m:r>
                              <m:r>
                                <a:rPr lang="en-IN" sz="2800" b="0" i="1" smtClean="0">
                                  <a:latin typeface="Cambria Math" panose="02040503050406030204" pitchFamily="18" charset="0"/>
                                </a:rPr>
                                <m:t>−1</m:t>
                              </m:r>
                            </m:e>
                          </m:nary>
                        </m:num>
                        <m:den>
                          <m:r>
                            <a:rPr lang="en-IN" sz="2800" b="0" i="1" smtClean="0">
                              <a:latin typeface="Cambria Math" panose="02040503050406030204" pitchFamily="18" charset="0"/>
                            </a:rPr>
                            <m:t>𝑁</m:t>
                          </m:r>
                          <m:r>
                            <a:rPr lang="en-IN" sz="2800" b="0" i="1" smtClean="0">
                              <a:latin typeface="Cambria Math" panose="02040503050406030204" pitchFamily="18" charset="0"/>
                            </a:rPr>
                            <m:t>+</m:t>
                          </m:r>
                          <m:r>
                            <a:rPr lang="en-IN" sz="2800" b="0" i="1" smtClean="0">
                              <a:latin typeface="Cambria Math" panose="02040503050406030204" pitchFamily="18" charset="0"/>
                            </a:rPr>
                            <m:t>𝛼</m:t>
                          </m:r>
                          <m:r>
                            <a:rPr lang="en-IN" sz="2800" b="0" i="1" smtClean="0">
                              <a:latin typeface="Cambria Math" panose="02040503050406030204" pitchFamily="18" charset="0"/>
                            </a:rPr>
                            <m:t>+</m:t>
                          </m:r>
                          <m:r>
                            <a:rPr lang="en-IN" sz="2800" b="0" i="1" smtClean="0">
                              <a:latin typeface="Cambria Math" panose="02040503050406030204" pitchFamily="18" charset="0"/>
                            </a:rPr>
                            <m:t>𝛽</m:t>
                          </m:r>
                          <m:r>
                            <a:rPr lang="en-IN" sz="2800" b="0" i="1" smtClean="0">
                              <a:latin typeface="Cambria Math" panose="02040503050406030204" pitchFamily="18" charset="0"/>
                            </a:rPr>
                            <m:t>−2</m:t>
                          </m:r>
                        </m:den>
                      </m:f>
                    </m:oMath>
                  </m:oMathPara>
                </a14:m>
                <a:endParaRPr lang="en-IN" sz="2800" dirty="0"/>
              </a:p>
            </p:txBody>
          </p:sp>
        </mc:Choice>
        <mc:Fallback xmlns="">
          <p:sp>
            <p:nvSpPr>
              <p:cNvPr id="18" name="TextBox 17">
                <a:extLst>
                  <a:ext uri="{FF2B5EF4-FFF2-40B4-BE49-F238E27FC236}">
                    <a16:creationId xmlns:a16="http://schemas.microsoft.com/office/drawing/2014/main" id="{1C4E039E-ABAF-4237-9919-E71B31D0ED76}"/>
                  </a:ext>
                </a:extLst>
              </p:cNvPr>
              <p:cNvSpPr txBox="1">
                <a:spLocks noRot="1" noChangeAspect="1" noMove="1" noResize="1" noEditPoints="1" noAdjustHandles="1" noChangeArrowheads="1" noChangeShapeType="1" noTextEdit="1"/>
              </p:cNvSpPr>
              <p:nvPr/>
            </p:nvSpPr>
            <p:spPr>
              <a:xfrm>
                <a:off x="4062341" y="4863539"/>
                <a:ext cx="3880549" cy="94372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Speech Bubble: Rectangle 18">
                <a:extLst>
                  <a:ext uri="{FF2B5EF4-FFF2-40B4-BE49-F238E27FC236}">
                    <a16:creationId xmlns:a16="http://schemas.microsoft.com/office/drawing/2014/main" id="{C29BB91C-64B0-4347-9161-D37088A3B1B3}"/>
                  </a:ext>
                </a:extLst>
              </p:cNvPr>
              <p:cNvSpPr/>
              <p:nvPr/>
            </p:nvSpPr>
            <p:spPr>
              <a:xfrm>
                <a:off x="532738" y="4847499"/>
                <a:ext cx="3262110" cy="561542"/>
              </a:xfrm>
              <a:prstGeom prst="wedgeRectCallout">
                <a:avLst>
                  <a:gd name="adj1" fmla="val 58595"/>
                  <a:gd name="adj2" fmla="val 2422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Using</a:t>
                </a:r>
                <a:r>
                  <a:rPr lang="en-IN" dirty="0">
                    <a:solidFill>
                      <a:schemeClr val="tx1"/>
                    </a:solidFill>
                  </a:rPr>
                  <a:t> </a:t>
                </a:r>
                <a14:m>
                  <m:oMath xmlns:m="http://schemas.openxmlformats.org/officeDocument/2006/math">
                    <m:r>
                      <a:rPr lang="en-IN" i="1" dirty="0" smtClean="0">
                        <a:solidFill>
                          <a:schemeClr val="tx1"/>
                        </a:solidFill>
                        <a:latin typeface="Cambria Math" panose="02040503050406030204" pitchFamily="18" charset="0"/>
                      </a:rPr>
                      <m:t>𝛼</m:t>
                    </m:r>
                    <m:r>
                      <a:rPr lang="en-IN" b="0" i="1" dirty="0" smtClean="0">
                        <a:solidFill>
                          <a:schemeClr val="tx1"/>
                        </a:solidFill>
                        <a:latin typeface="Cambria Math" panose="02040503050406030204" pitchFamily="18" charset="0"/>
                      </a:rPr>
                      <m:t>=1</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and </a:t>
                </a:r>
                <a14:m>
                  <m:oMath xmlns:m="http://schemas.openxmlformats.org/officeDocument/2006/math">
                    <m:r>
                      <a:rPr lang="en-IN" i="1" dirty="0" smtClean="0">
                        <a:solidFill>
                          <a:schemeClr val="tx1"/>
                        </a:solidFill>
                        <a:latin typeface="Cambria Math" panose="02040503050406030204" pitchFamily="18" charset="0"/>
                      </a:rPr>
                      <m:t>𝛽</m:t>
                    </m:r>
                    <m:r>
                      <a:rPr lang="en-IN" b="0" i="1" dirty="0" smtClean="0">
                        <a:solidFill>
                          <a:schemeClr val="tx1"/>
                        </a:solidFill>
                        <a:latin typeface="Cambria Math" panose="02040503050406030204" pitchFamily="18" charset="0"/>
                      </a:rPr>
                      <m:t>=1</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gives us the same solution as MLE</a:t>
                </a:r>
              </a:p>
            </p:txBody>
          </p:sp>
        </mc:Choice>
        <mc:Fallback xmlns="">
          <p:sp>
            <p:nvSpPr>
              <p:cNvPr id="19" name="Speech Bubble: Rectangle 18">
                <a:extLst>
                  <a:ext uri="{FF2B5EF4-FFF2-40B4-BE49-F238E27FC236}">
                    <a16:creationId xmlns:a16="http://schemas.microsoft.com/office/drawing/2014/main" id="{C29BB91C-64B0-4347-9161-D37088A3B1B3}"/>
                  </a:ext>
                </a:extLst>
              </p:cNvPr>
              <p:cNvSpPr>
                <a:spLocks noRot="1" noChangeAspect="1" noMove="1" noResize="1" noEditPoints="1" noAdjustHandles="1" noChangeArrowheads="1" noChangeShapeType="1" noTextEdit="1"/>
              </p:cNvSpPr>
              <p:nvPr/>
            </p:nvSpPr>
            <p:spPr>
              <a:xfrm>
                <a:off x="532738" y="4847499"/>
                <a:ext cx="3262110" cy="561542"/>
              </a:xfrm>
              <a:prstGeom prst="wedgeRectCallout">
                <a:avLst>
                  <a:gd name="adj1" fmla="val 58595"/>
                  <a:gd name="adj2" fmla="val 24221"/>
                </a:avLst>
              </a:prstGeom>
              <a:blipFill>
                <a:blip r:embed="rId9"/>
                <a:stretch>
                  <a:fillRect l="-1186" t="-12632" b="-22105"/>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Speech Bubble: Rectangle 19">
                <a:extLst>
                  <a:ext uri="{FF2B5EF4-FFF2-40B4-BE49-F238E27FC236}">
                    <a16:creationId xmlns:a16="http://schemas.microsoft.com/office/drawing/2014/main" id="{64C598B8-0526-414C-B4E6-BA5E8A092FFA}"/>
                  </a:ext>
                </a:extLst>
              </p:cNvPr>
              <p:cNvSpPr/>
              <p:nvPr/>
            </p:nvSpPr>
            <p:spPr>
              <a:xfrm>
                <a:off x="511038" y="5561723"/>
                <a:ext cx="3551303" cy="1177489"/>
              </a:xfrm>
              <a:prstGeom prst="wedgeRectCallout">
                <a:avLst>
                  <a:gd name="adj1" fmla="val 36425"/>
                  <a:gd name="adj2" fmla="val -7486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Recall that</a:t>
                </a:r>
                <a:r>
                  <a:rPr lang="en-IN" dirty="0">
                    <a:solidFill>
                      <a:schemeClr val="tx1"/>
                    </a:solidFill>
                  </a:rPr>
                  <a:t> </a:t>
                </a:r>
                <a14:m>
                  <m:oMath xmlns:m="http://schemas.openxmlformats.org/officeDocument/2006/math">
                    <m:r>
                      <a:rPr lang="en-IN" i="1" dirty="0" smtClean="0">
                        <a:solidFill>
                          <a:schemeClr val="tx1"/>
                        </a:solidFill>
                        <a:latin typeface="Cambria Math" panose="02040503050406030204" pitchFamily="18" charset="0"/>
                      </a:rPr>
                      <m:t>𝛼</m:t>
                    </m:r>
                    <m:r>
                      <a:rPr lang="en-IN" b="0" i="1" dirty="0" smtClean="0">
                        <a:solidFill>
                          <a:schemeClr val="tx1"/>
                        </a:solidFill>
                        <a:latin typeface="Cambria Math" panose="02040503050406030204" pitchFamily="18" charset="0"/>
                      </a:rPr>
                      <m:t>=1</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and </a:t>
                </a:r>
                <a14:m>
                  <m:oMath xmlns:m="http://schemas.openxmlformats.org/officeDocument/2006/math">
                    <m:r>
                      <a:rPr lang="en-IN" i="1" dirty="0" smtClean="0">
                        <a:solidFill>
                          <a:schemeClr val="tx1"/>
                        </a:solidFill>
                        <a:latin typeface="Cambria Math" panose="02040503050406030204" pitchFamily="18" charset="0"/>
                      </a:rPr>
                      <m:t>𝛽</m:t>
                    </m:r>
                    <m:r>
                      <a:rPr lang="en-IN" b="0" i="1" dirty="0" smtClean="0">
                        <a:solidFill>
                          <a:schemeClr val="tx1"/>
                        </a:solidFill>
                        <a:latin typeface="Cambria Math" panose="02040503050406030204" pitchFamily="18" charset="0"/>
                      </a:rPr>
                      <m:t>=1</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for Beta distribution is in fact equivalent to a uniform prior (hence making MAP equivalent to MLE)</a:t>
                </a:r>
              </a:p>
            </p:txBody>
          </p:sp>
        </mc:Choice>
        <mc:Fallback xmlns="">
          <p:sp>
            <p:nvSpPr>
              <p:cNvPr id="20" name="Speech Bubble: Rectangle 19">
                <a:extLst>
                  <a:ext uri="{FF2B5EF4-FFF2-40B4-BE49-F238E27FC236}">
                    <a16:creationId xmlns:a16="http://schemas.microsoft.com/office/drawing/2014/main" id="{64C598B8-0526-414C-B4E6-BA5E8A092FFA}"/>
                  </a:ext>
                </a:extLst>
              </p:cNvPr>
              <p:cNvSpPr>
                <a:spLocks noRot="1" noChangeAspect="1" noMove="1" noResize="1" noEditPoints="1" noAdjustHandles="1" noChangeArrowheads="1" noChangeShapeType="1" noTextEdit="1"/>
              </p:cNvSpPr>
              <p:nvPr/>
            </p:nvSpPr>
            <p:spPr>
              <a:xfrm>
                <a:off x="511038" y="5561723"/>
                <a:ext cx="3551303" cy="1177489"/>
              </a:xfrm>
              <a:prstGeom prst="wedgeRectCallout">
                <a:avLst>
                  <a:gd name="adj1" fmla="val 36425"/>
                  <a:gd name="adj2" fmla="val -74864"/>
                </a:avLst>
              </a:prstGeom>
              <a:blipFill>
                <a:blip r:embed="rId10"/>
                <a:stretch>
                  <a:fillRect l="-1368" r="-1368" b="-5668"/>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Speech Bubble: Rectangle 20">
                <a:extLst>
                  <a:ext uri="{FF2B5EF4-FFF2-40B4-BE49-F238E27FC236}">
                    <a16:creationId xmlns:a16="http://schemas.microsoft.com/office/drawing/2014/main" id="{39D7FEDA-1BB7-4030-996C-1AA32DDD420E}"/>
                  </a:ext>
                </a:extLst>
              </p:cNvPr>
              <p:cNvSpPr/>
              <p:nvPr/>
            </p:nvSpPr>
            <p:spPr>
              <a:xfrm>
                <a:off x="8727588" y="4593398"/>
                <a:ext cx="3199167" cy="1554516"/>
              </a:xfrm>
              <a:prstGeom prst="wedgeRectCallout">
                <a:avLst>
                  <a:gd name="adj1" fmla="val -74903"/>
                  <a:gd name="adj2" fmla="val -1439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Prior’s hyperparameters have an interesting interpretation. Can think of </a:t>
                </a:r>
                <a14:m>
                  <m:oMath xmlns:m="http://schemas.openxmlformats.org/officeDocument/2006/math">
                    <m:r>
                      <a:rPr lang="en-IN" sz="1600" i="1">
                        <a:solidFill>
                          <a:schemeClr val="tx1"/>
                        </a:solidFill>
                        <a:latin typeface="Cambria Math" panose="02040503050406030204" pitchFamily="18" charset="0"/>
                      </a:rPr>
                      <m:t>𝛼</m:t>
                    </m:r>
                    <m:r>
                      <a:rPr lang="en-IN" sz="1600" i="1">
                        <a:solidFill>
                          <a:schemeClr val="tx1"/>
                        </a:solidFill>
                        <a:latin typeface="Cambria Math" panose="02040503050406030204" pitchFamily="18" charset="0"/>
                      </a:rPr>
                      <m:t>−1</m:t>
                    </m:r>
                  </m:oMath>
                </a14:m>
                <a:r>
                  <a:rPr lang="en-IN" sz="1600" dirty="0">
                    <a:solidFill>
                      <a:schemeClr val="tx1"/>
                    </a:solidFill>
                    <a:latin typeface="Abadi Extra Light" panose="020B0204020104020204" pitchFamily="34" charset="0"/>
                  </a:rPr>
                  <a:t> and </a:t>
                </a:r>
                <a14:m>
                  <m:oMath xmlns:m="http://schemas.openxmlformats.org/officeDocument/2006/math">
                    <m:r>
                      <a:rPr lang="en-IN" sz="1600" b="0" i="1" smtClean="0">
                        <a:solidFill>
                          <a:schemeClr val="tx1"/>
                        </a:solidFill>
                        <a:latin typeface="Cambria Math" panose="02040503050406030204" pitchFamily="18" charset="0"/>
                      </a:rPr>
                      <m:t>𝛽</m:t>
                    </m:r>
                    <m:r>
                      <a:rPr lang="en-IN" sz="1600" i="1">
                        <a:solidFill>
                          <a:schemeClr val="tx1"/>
                        </a:solidFill>
                        <a:latin typeface="Cambria Math" panose="02040503050406030204" pitchFamily="18" charset="0"/>
                      </a:rPr>
                      <m:t>−1</m:t>
                    </m:r>
                  </m:oMath>
                </a14:m>
                <a:r>
                  <a:rPr lang="en-IN" sz="1600" dirty="0">
                    <a:solidFill>
                      <a:schemeClr val="tx1"/>
                    </a:solidFill>
                    <a:latin typeface="Abadi Extra Light" panose="020B0204020104020204" pitchFamily="34" charset="0"/>
                  </a:rPr>
                  <a:t> as the number of heads and tails, respectively, before starting the coin-toss experiment (akin to “</a:t>
                </a:r>
                <a:r>
                  <a:rPr lang="en-IN" sz="1600" dirty="0">
                    <a:solidFill>
                      <a:srgbClr val="0000FF"/>
                    </a:solidFill>
                    <a:latin typeface="Abadi Extra Light" panose="020B0204020104020204" pitchFamily="34" charset="0"/>
                  </a:rPr>
                  <a:t>pseudo-observations</a:t>
                </a:r>
                <a:r>
                  <a:rPr lang="en-IN" sz="1600" dirty="0">
                    <a:solidFill>
                      <a:schemeClr val="tx1"/>
                    </a:solidFill>
                    <a:latin typeface="Abadi Extra Light" panose="020B0204020104020204" pitchFamily="34" charset="0"/>
                  </a:rPr>
                  <a:t>”)</a:t>
                </a:r>
              </a:p>
            </p:txBody>
          </p:sp>
        </mc:Choice>
        <mc:Fallback xmlns="">
          <p:sp>
            <p:nvSpPr>
              <p:cNvPr id="21" name="Speech Bubble: Rectangle 20">
                <a:extLst>
                  <a:ext uri="{FF2B5EF4-FFF2-40B4-BE49-F238E27FC236}">
                    <a16:creationId xmlns:a16="http://schemas.microsoft.com/office/drawing/2014/main" id="{39D7FEDA-1BB7-4030-996C-1AA32DDD420E}"/>
                  </a:ext>
                </a:extLst>
              </p:cNvPr>
              <p:cNvSpPr>
                <a:spLocks noRot="1" noChangeAspect="1" noMove="1" noResize="1" noEditPoints="1" noAdjustHandles="1" noChangeArrowheads="1" noChangeShapeType="1" noTextEdit="1"/>
              </p:cNvSpPr>
              <p:nvPr/>
            </p:nvSpPr>
            <p:spPr>
              <a:xfrm>
                <a:off x="8727588" y="4593398"/>
                <a:ext cx="3199167" cy="1554516"/>
              </a:xfrm>
              <a:prstGeom prst="wedgeRectCallout">
                <a:avLst>
                  <a:gd name="adj1" fmla="val -74903"/>
                  <a:gd name="adj2" fmla="val -14392"/>
                </a:avLst>
              </a:prstGeom>
              <a:blipFill>
                <a:blip r:embed="rId11"/>
                <a:stretch>
                  <a:fillRect t="-775" r="-1810" b="-4264"/>
                </a:stretch>
              </a:blipFill>
              <a:ln w="19050">
                <a:solidFill>
                  <a:schemeClr val="accent2"/>
                </a:solidFill>
              </a:ln>
            </p:spPr>
            <p:txBody>
              <a:bodyPr/>
              <a:lstStyle/>
              <a:p>
                <a:r>
                  <a:rPr lang="en-IN">
                    <a:noFill/>
                  </a:rPr>
                  <a:t> </a:t>
                </a:r>
              </a:p>
            </p:txBody>
          </p:sp>
        </mc:Fallback>
      </mc:AlternateContent>
      <p:sp>
        <p:nvSpPr>
          <p:cNvPr id="22" name="Speech Bubble: Rectangle 21">
            <a:extLst>
              <a:ext uri="{FF2B5EF4-FFF2-40B4-BE49-F238E27FC236}">
                <a16:creationId xmlns:a16="http://schemas.microsoft.com/office/drawing/2014/main" id="{D78B8C77-D761-4277-81F0-2F96846BA777}"/>
              </a:ext>
            </a:extLst>
          </p:cNvPr>
          <p:cNvSpPr/>
          <p:nvPr/>
        </p:nvSpPr>
        <p:spPr>
          <a:xfrm>
            <a:off x="5159229" y="5983299"/>
            <a:ext cx="3404939" cy="755913"/>
          </a:xfrm>
          <a:prstGeom prst="wedgeRectCallout">
            <a:avLst>
              <a:gd name="adj1" fmla="val 57520"/>
              <a:gd name="adj2" fmla="val -4785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Abadi Extra Light" panose="020B0204020104020204" pitchFamily="34" charset="0"/>
              </a:rPr>
              <a:t>Such interpretations of prior’s hyperparameters as being “pseudo-observations” exist for various other prior distributions as well (in particular, distributions belonging to </a:t>
            </a:r>
            <a:r>
              <a:rPr lang="en-IN" sz="1200" dirty="0">
                <a:solidFill>
                  <a:srgbClr val="0000FF"/>
                </a:solidFill>
                <a:latin typeface="Abadi Extra Light" panose="020B0204020104020204" pitchFamily="34" charset="0"/>
              </a:rPr>
              <a:t>“exponential family”</a:t>
            </a:r>
            <a:r>
              <a:rPr lang="en-IN" sz="1200" dirty="0">
                <a:solidFill>
                  <a:schemeClr val="tx1"/>
                </a:solidFill>
                <a:latin typeface="Abadi Extra Light" panose="020B0204020104020204" pitchFamily="34" charset="0"/>
              </a:rPr>
              <a:t> of distributions</a:t>
            </a:r>
          </a:p>
        </p:txBody>
      </p:sp>
    </p:spTree>
    <p:custDataLst>
      <p:tags r:id="rId1"/>
    </p:custDataLst>
    <p:extLst>
      <p:ext uri="{BB962C8B-B14F-4D97-AF65-F5344CB8AC3E}">
        <p14:creationId xmlns:p14="http://schemas.microsoft.com/office/powerpoint/2010/main" val="3565699408"/>
      </p:ext>
    </p:extLst>
  </p:cSld>
  <p:clrMapOvr>
    <a:masterClrMapping/>
  </p:clrMapOvr>
  <mc:AlternateContent xmlns:mc="http://schemas.openxmlformats.org/markup-compatibility/2006" xmlns:p14="http://schemas.microsoft.com/office/powerpoint/2010/main">
    <mc:Choice Requires="p14">
      <p:transition spd="slow" p14:dur="2000" advTm="309284"/>
    </mc:Choice>
    <mc:Fallback xmlns="">
      <p:transition spd="slow" advTm="3092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wipe(down)">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animEffect transition="in" filter="wipe(down)">
                                      <p:cBhvr>
                                        <p:cTn id="27" dur="500"/>
                                        <p:tgtEl>
                                          <p:spTgt spid="4">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down)">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down)">
                                      <p:cBhvr>
                                        <p:cTn id="5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18" grpId="0"/>
      <p:bldP spid="19" grpId="0" animBg="1"/>
      <p:bldP spid="20" grpId="0" animBg="1"/>
      <p:bldP spid="21"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Fully Bayesian Inference</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14</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MLE/MAP only give us a point estimate of </a:t>
                </a:r>
                <a14:m>
                  <m:oMath xmlns:m="http://schemas.openxmlformats.org/officeDocument/2006/math">
                    <m:r>
                      <a:rPr lang="en-IN" b="0" i="1" smtClean="0">
                        <a:latin typeface="Cambria Math" panose="02040503050406030204" pitchFamily="18" charset="0"/>
                      </a:rPr>
                      <m:t>𝜃</m:t>
                    </m:r>
                  </m:oMath>
                </a14:m>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If we want more than just a point estimate, we can compute the full posterior</a:t>
                </a:r>
                <a:endParaRPr lang="en-IN" dirty="0">
                  <a:latin typeface="Abadi Extra Light" panose="020B0204020104020204" pitchFamily="34" charset="0"/>
                </a:endParaRPr>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GB" sz="1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a:stretch>
              </a:blipFill>
            </p:spPr>
            <p:txBody>
              <a:bodyPr/>
              <a:lstStyle/>
              <a:p>
                <a:r>
                  <a:rPr lang="en-IN">
                    <a:noFill/>
                  </a:rPr>
                  <a:t> </a:t>
                </a:r>
              </a:p>
            </p:txBody>
          </p:sp>
        </mc:Fallback>
      </mc:AlternateContent>
      <p:pic>
        <p:nvPicPr>
          <p:cNvPr id="2050" name="Picture 2">
            <a:extLst>
              <a:ext uri="{FF2B5EF4-FFF2-40B4-BE49-F238E27FC236}">
                <a16:creationId xmlns:a16="http://schemas.microsoft.com/office/drawing/2014/main" id="{22DE1A9B-EA51-4973-8EDC-2A77154CCB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7070" y="1866796"/>
            <a:ext cx="3174338" cy="255516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8E3F3951-E0BC-4459-B5AE-2E4C7A4A3A35}"/>
              </a:ext>
            </a:extLst>
          </p:cNvPr>
          <p:cNvPicPr>
            <a:picLocks noChangeAspect="1"/>
          </p:cNvPicPr>
          <p:nvPr/>
        </p:nvPicPr>
        <p:blipFill>
          <a:blip r:embed="rId7"/>
          <a:stretch>
            <a:fillRect/>
          </a:stretch>
        </p:blipFill>
        <p:spPr>
          <a:xfrm>
            <a:off x="11043982" y="1569096"/>
            <a:ext cx="1004822" cy="965223"/>
          </a:xfrm>
          <a:prstGeom prst="rect">
            <a:avLst/>
          </a:prstGeom>
        </p:spPr>
      </p:pic>
      <p:sp>
        <p:nvSpPr>
          <p:cNvPr id="15" name="Speech Bubble: Rectangle 14">
            <a:extLst>
              <a:ext uri="{FF2B5EF4-FFF2-40B4-BE49-F238E27FC236}">
                <a16:creationId xmlns:a16="http://schemas.microsoft.com/office/drawing/2014/main" id="{1081D7AD-F077-4283-9A92-D1B426A41C3D}"/>
              </a:ext>
            </a:extLst>
          </p:cNvPr>
          <p:cNvSpPr/>
          <p:nvPr/>
        </p:nvSpPr>
        <p:spPr>
          <a:xfrm>
            <a:off x="7104460" y="1469038"/>
            <a:ext cx="3583709" cy="1726821"/>
          </a:xfrm>
          <a:prstGeom prst="wedgeRectCallout">
            <a:avLst>
              <a:gd name="adj1" fmla="val 67651"/>
              <a:gd name="adj2" fmla="val -1458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Interesting fact to keep in mind: Note that the use of the prior is making the MLE solution move towards the prior (MAP solution is kind of a “compromise between MLE solution of the mode of the prior) </a:t>
            </a:r>
            <a:r>
              <a:rPr lang="en-IN" dirty="0">
                <a:solidFill>
                  <a:schemeClr val="tx1"/>
                </a:solidFill>
                <a:latin typeface="Abadi Extra Light" panose="020B0204020104020204" pitchFamily="34" charset="0"/>
                <a:sym typeface="Wingdings" panose="05000000000000000000" pitchFamily="2" charset="2"/>
              </a:rPr>
              <a:t></a:t>
            </a:r>
            <a:endParaRPr lang="en-IN" dirty="0">
              <a:solidFill>
                <a:schemeClr val="tx1"/>
              </a:solidFill>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49A0F46-AA8E-4DD6-9294-FC081C192846}"/>
                  </a:ext>
                </a:extLst>
              </p:cNvPr>
              <p:cNvSpPr txBox="1"/>
              <p:nvPr/>
            </p:nvSpPr>
            <p:spPr>
              <a:xfrm>
                <a:off x="4051548" y="5179988"/>
                <a:ext cx="3413948"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𝜃</m:t>
                          </m:r>
                        </m:e>
                        <m:e>
                          <m:r>
                            <a:rPr lang="en-IN" sz="2800" b="1" i="1" smtClean="0">
                              <a:latin typeface="Cambria Math" panose="02040503050406030204" pitchFamily="18" charset="0"/>
                            </a:rPr>
                            <m:t>𝒚</m:t>
                          </m:r>
                        </m:e>
                      </m:d>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𝜃</m:t>
                              </m:r>
                            </m:e>
                          </m:d>
                          <m:r>
                            <a:rPr lang="en-IN" sz="2800" b="0" i="1" smtClean="0">
                              <a:latin typeface="Cambria Math" panose="02040503050406030204" pitchFamily="18" charset="0"/>
                            </a:rPr>
                            <m:t>𝑝</m:t>
                          </m:r>
                          <m:r>
                            <a:rPr lang="en-IN" sz="2800" b="0" i="1" smtClean="0">
                              <a:latin typeface="Cambria Math" panose="02040503050406030204" pitchFamily="18" charset="0"/>
                            </a:rPr>
                            <m:t>(</m:t>
                          </m:r>
                          <m:r>
                            <a:rPr lang="en-IN" sz="2800" b="1" i="1" smtClean="0">
                              <a:latin typeface="Cambria Math" panose="02040503050406030204" pitchFamily="18" charset="0"/>
                            </a:rPr>
                            <m:t>𝒚</m:t>
                          </m:r>
                          <m:r>
                            <a:rPr lang="en-IN" sz="2800" b="0" i="1" smtClean="0">
                              <a:latin typeface="Cambria Math" panose="02040503050406030204" pitchFamily="18" charset="0"/>
                            </a:rPr>
                            <m:t>|</m:t>
                          </m:r>
                          <m:r>
                            <a:rPr lang="en-IN" sz="2800" b="0" i="1" smtClean="0">
                              <a:latin typeface="Cambria Math" panose="02040503050406030204" pitchFamily="18" charset="0"/>
                            </a:rPr>
                            <m:t>𝜃</m:t>
                          </m:r>
                          <m:r>
                            <a:rPr lang="en-IN" sz="2800" b="0" i="1" smtClean="0">
                              <a:latin typeface="Cambria Math" panose="02040503050406030204" pitchFamily="18" charset="0"/>
                            </a:rPr>
                            <m:t>)</m:t>
                          </m:r>
                        </m:num>
                        <m:den>
                          <m:r>
                            <a:rPr lang="en-IN" sz="2800" b="0" i="1" smtClean="0">
                              <a:latin typeface="Cambria Math" panose="02040503050406030204" pitchFamily="18" charset="0"/>
                            </a:rPr>
                            <m:t>𝑝</m:t>
                          </m:r>
                          <m:r>
                            <a:rPr lang="en-IN" sz="2800" b="0" i="1" smtClean="0">
                              <a:latin typeface="Cambria Math" panose="02040503050406030204" pitchFamily="18" charset="0"/>
                            </a:rPr>
                            <m:t>(</m:t>
                          </m:r>
                          <m:r>
                            <a:rPr lang="en-IN" sz="2800" b="1" i="1" smtClean="0">
                              <a:latin typeface="Cambria Math" panose="02040503050406030204" pitchFamily="18" charset="0"/>
                            </a:rPr>
                            <m:t>𝒚</m:t>
                          </m:r>
                          <m:r>
                            <a:rPr lang="en-IN" sz="2800" b="0" i="1" smtClean="0">
                              <a:latin typeface="Cambria Math" panose="02040503050406030204" pitchFamily="18" charset="0"/>
                            </a:rPr>
                            <m:t>)</m:t>
                          </m:r>
                        </m:den>
                      </m:f>
                    </m:oMath>
                  </m:oMathPara>
                </a14:m>
                <a:endParaRPr lang="en-IN" sz="2800" dirty="0"/>
              </a:p>
            </p:txBody>
          </p:sp>
        </mc:Choice>
        <mc:Fallback xmlns="">
          <p:sp>
            <p:nvSpPr>
              <p:cNvPr id="16" name="TextBox 15">
                <a:extLst>
                  <a:ext uri="{FF2B5EF4-FFF2-40B4-BE49-F238E27FC236}">
                    <a16:creationId xmlns:a16="http://schemas.microsoft.com/office/drawing/2014/main" id="{A49A0F46-AA8E-4DD6-9294-FC081C192846}"/>
                  </a:ext>
                </a:extLst>
              </p:cNvPr>
              <p:cNvSpPr txBox="1">
                <a:spLocks noRot="1" noChangeAspect="1" noMove="1" noResize="1" noEditPoints="1" noAdjustHandles="1" noChangeArrowheads="1" noChangeShapeType="1" noTextEdit="1"/>
              </p:cNvSpPr>
              <p:nvPr/>
            </p:nvSpPr>
            <p:spPr>
              <a:xfrm>
                <a:off x="4051548" y="5179988"/>
                <a:ext cx="3413948" cy="912622"/>
              </a:xfrm>
              <a:prstGeom prst="rect">
                <a:avLst/>
              </a:prstGeom>
              <a:blipFill>
                <a:blip r:embed="rId8"/>
                <a:stretch>
                  <a:fillRect/>
                </a:stretch>
              </a:blipFill>
            </p:spPr>
            <p:txBody>
              <a:bodyPr/>
              <a:lstStyle/>
              <a:p>
                <a:r>
                  <a:rPr lang="en-IN">
                    <a:noFill/>
                  </a:rPr>
                  <a:t> </a:t>
                </a:r>
              </a:p>
            </p:txBody>
          </p:sp>
        </mc:Fallback>
      </mc:AlternateContent>
      <p:sp>
        <p:nvSpPr>
          <p:cNvPr id="23" name="Speech Bubble: Rectangle 22">
            <a:extLst>
              <a:ext uri="{FF2B5EF4-FFF2-40B4-BE49-F238E27FC236}">
                <a16:creationId xmlns:a16="http://schemas.microsoft.com/office/drawing/2014/main" id="{90DA50D5-2D27-4289-8769-0C1E4CC4FDDE}"/>
              </a:ext>
            </a:extLst>
          </p:cNvPr>
          <p:cNvSpPr/>
          <p:nvPr/>
        </p:nvSpPr>
        <p:spPr>
          <a:xfrm>
            <a:off x="8896315" y="4062063"/>
            <a:ext cx="2427615" cy="529456"/>
          </a:xfrm>
          <a:prstGeom prst="wedgeRectCallout">
            <a:avLst>
              <a:gd name="adj1" fmla="val 1179"/>
              <a:gd name="adj2" fmla="val 8761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Fully Bayesian inference</a:t>
            </a:r>
          </a:p>
        </p:txBody>
      </p:sp>
      <p:sp>
        <p:nvSpPr>
          <p:cNvPr id="24" name="Speech Bubble: Rectangle 23">
            <a:extLst>
              <a:ext uri="{FF2B5EF4-FFF2-40B4-BE49-F238E27FC236}">
                <a16:creationId xmlns:a16="http://schemas.microsoft.com/office/drawing/2014/main" id="{19998425-7292-4FB2-B7AD-28C40F3FDF07}"/>
              </a:ext>
            </a:extLst>
          </p:cNvPr>
          <p:cNvSpPr/>
          <p:nvPr/>
        </p:nvSpPr>
        <p:spPr>
          <a:xfrm>
            <a:off x="265245" y="5166154"/>
            <a:ext cx="3413948" cy="1654669"/>
          </a:xfrm>
          <a:prstGeom prst="wedgeRectCallout">
            <a:avLst>
              <a:gd name="adj1" fmla="val 60432"/>
              <a:gd name="adj2" fmla="val -1353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Computable analytically only when the prior and likelihood are “friends” with each other (i.e., they form a </a:t>
            </a:r>
            <a:r>
              <a:rPr lang="en-IN" dirty="0">
                <a:solidFill>
                  <a:srgbClr val="0000FF"/>
                </a:solidFill>
                <a:latin typeface="Abadi Extra Light" panose="020B0204020104020204" pitchFamily="34" charset="0"/>
              </a:rPr>
              <a:t>conjugate pair </a:t>
            </a:r>
            <a:r>
              <a:rPr lang="en-IN" dirty="0">
                <a:solidFill>
                  <a:schemeClr val="tx1"/>
                </a:solidFill>
                <a:latin typeface="Abadi Extra Light" panose="020B0204020104020204" pitchFamily="34" charset="0"/>
              </a:rPr>
              <a:t>of distributions (distributions from </a:t>
            </a:r>
            <a:r>
              <a:rPr lang="en-IN" dirty="0">
                <a:solidFill>
                  <a:srgbClr val="0000FF"/>
                </a:solidFill>
                <a:latin typeface="Abadi Extra Light" panose="020B0204020104020204" pitchFamily="34" charset="0"/>
              </a:rPr>
              <a:t>exponential family</a:t>
            </a:r>
            <a:r>
              <a:rPr lang="en-IN" dirty="0">
                <a:solidFill>
                  <a:schemeClr val="tx1"/>
                </a:solidFill>
                <a:latin typeface="Abadi Extra Light" panose="020B0204020104020204" pitchFamily="34" charset="0"/>
              </a:rPr>
              <a:t> have conjugate priors</a:t>
            </a:r>
          </a:p>
        </p:txBody>
      </p:sp>
      <p:sp>
        <p:nvSpPr>
          <p:cNvPr id="26" name="Speech Bubble: Rectangle 25">
            <a:extLst>
              <a:ext uri="{FF2B5EF4-FFF2-40B4-BE49-F238E27FC236}">
                <a16:creationId xmlns:a16="http://schemas.microsoft.com/office/drawing/2014/main" id="{4BC3DAA0-2E70-4623-A524-B4B5D87E9390}"/>
              </a:ext>
            </a:extLst>
          </p:cNvPr>
          <p:cNvSpPr/>
          <p:nvPr/>
        </p:nvSpPr>
        <p:spPr>
          <a:xfrm>
            <a:off x="8128166" y="5265918"/>
            <a:ext cx="3698175" cy="1455143"/>
          </a:xfrm>
          <a:prstGeom prst="wedgeRectCallout">
            <a:avLst>
              <a:gd name="adj1" fmla="val -65789"/>
              <a:gd name="adj2" fmla="val -1697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In other cases, the posterior needs to be approximated (will see 1-2 such cases in this course; more detailed treatment in the advanced course on probabilistic modeling and inference)</a:t>
            </a:r>
          </a:p>
        </p:txBody>
      </p:sp>
      <p:sp>
        <p:nvSpPr>
          <p:cNvPr id="29" name="Speech Bubble: Rectangle 28">
            <a:extLst>
              <a:ext uri="{FF2B5EF4-FFF2-40B4-BE49-F238E27FC236}">
                <a16:creationId xmlns:a16="http://schemas.microsoft.com/office/drawing/2014/main" id="{DF64CDD9-020B-4FFD-92CE-6B845BD49E16}"/>
              </a:ext>
            </a:extLst>
          </p:cNvPr>
          <p:cNvSpPr/>
          <p:nvPr/>
        </p:nvSpPr>
        <p:spPr>
          <a:xfrm>
            <a:off x="4040431" y="6225115"/>
            <a:ext cx="3908213" cy="529456"/>
          </a:xfrm>
          <a:prstGeom prst="wedgeRectCallout">
            <a:avLst>
              <a:gd name="adj1" fmla="val -63701"/>
              <a:gd name="adj2" fmla="val -2228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An example: Bernoulli and Beta are conjugate. Will see some more such pairs</a:t>
            </a:r>
          </a:p>
        </p:txBody>
      </p:sp>
      <p:sp>
        <p:nvSpPr>
          <p:cNvPr id="30" name="Speech Bubble: Rectangle 29">
            <a:extLst>
              <a:ext uri="{FF2B5EF4-FFF2-40B4-BE49-F238E27FC236}">
                <a16:creationId xmlns:a16="http://schemas.microsoft.com/office/drawing/2014/main" id="{250CB975-A29D-43E2-AAA2-63A0E46F2454}"/>
              </a:ext>
            </a:extLst>
          </p:cNvPr>
          <p:cNvSpPr/>
          <p:nvPr/>
        </p:nvSpPr>
        <p:spPr>
          <a:xfrm>
            <a:off x="620028" y="1735373"/>
            <a:ext cx="2427615" cy="2856146"/>
          </a:xfrm>
          <a:prstGeom prst="wedgeRectCallout">
            <a:avLst>
              <a:gd name="adj1" fmla="val 80507"/>
              <a:gd name="adj2" fmla="val -160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MAP estimate is more robust than MLE (due to the regularization effect) but the estimate of uncertainty is missing in both approaches – both just return a single “optimal” solution by solving an optimization problem</a:t>
            </a:r>
          </a:p>
        </p:txBody>
      </p:sp>
    </p:spTree>
    <p:custDataLst>
      <p:tags r:id="rId1"/>
    </p:custDataLst>
    <p:extLst>
      <p:ext uri="{BB962C8B-B14F-4D97-AF65-F5344CB8AC3E}">
        <p14:creationId xmlns:p14="http://schemas.microsoft.com/office/powerpoint/2010/main" val="2978979184"/>
      </p:ext>
    </p:extLst>
  </p:cSld>
  <p:clrMapOvr>
    <a:masterClrMapping/>
  </p:clrMapOvr>
  <mc:AlternateContent xmlns:mc="http://schemas.openxmlformats.org/markup-compatibility/2006" xmlns:p14="http://schemas.microsoft.com/office/powerpoint/2010/main">
    <mc:Choice Requires="p14">
      <p:transition spd="slow" p14:dur="2000" advTm="362046"/>
    </mc:Choice>
    <mc:Fallback xmlns="">
      <p:transition spd="slow" advTm="3620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ipe(down)">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wipe(down)">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down)">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down)">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down)">
                                      <p:cBhvr>
                                        <p:cTn id="5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23" grpId="0" animBg="1"/>
      <p:bldP spid="24" grpId="0" animBg="1"/>
      <p:bldP spid="26" grpId="0" animBg="1"/>
      <p:bldP spid="29" grpId="0" animBg="1"/>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“Online” Nature of Bayesian Inference</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15</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Fully Bayesian inference fits naturally into an “online” learning setting</a:t>
                </a: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r>
                  <a:rPr lang="en-GB" dirty="0">
                    <a:latin typeface="Abadi Extra Light" panose="020B0204020104020204" pitchFamily="34" charset="0"/>
                  </a:rPr>
                  <a:t>Our belief about </a:t>
                </a:r>
                <a14:m>
                  <m:oMath xmlns:m="http://schemas.openxmlformats.org/officeDocument/2006/math">
                    <m:r>
                      <a:rPr lang="en-IN" b="0" i="1" smtClean="0">
                        <a:latin typeface="Cambria Math" panose="02040503050406030204" pitchFamily="18" charset="0"/>
                      </a:rPr>
                      <m:t>𝜃</m:t>
                    </m:r>
                  </m:oMath>
                </a14:m>
                <a:r>
                  <a:rPr lang="en-GB" dirty="0">
                    <a:latin typeface="Abadi Extra Light" panose="020B0204020104020204" pitchFamily="34" charset="0"/>
                  </a:rPr>
                  <a:t> keeps getting updated as we see more and more data</a:t>
                </a:r>
                <a:endParaRPr lang="en-IN" dirty="0">
                  <a:latin typeface="Abadi Extra Light" panose="020B0204020104020204" pitchFamily="34" charset="0"/>
                </a:endParaRPr>
              </a:p>
              <a:p>
                <a:pPr>
                  <a:buFont typeface="Wingdings" panose="05000000000000000000" pitchFamily="2" charset="2"/>
                  <a:buChar char="§"/>
                </a:pPr>
                <a:endParaRPr lang="en-IN" dirty="0"/>
              </a:p>
              <a:p>
                <a:pPr>
                  <a:buFont typeface="Wingdings" panose="05000000000000000000" pitchFamily="2" charset="2"/>
                  <a:buChar char="§"/>
                </a:pPr>
                <a:endParaRPr lang="en-GB" sz="1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a:stretch>
              </a:blipFill>
            </p:spPr>
            <p:txBody>
              <a:bodyPr/>
              <a:lstStyle/>
              <a:p>
                <a:r>
                  <a:rPr lang="en-IN">
                    <a:noFill/>
                  </a:rPr>
                  <a:t> </a:t>
                </a:r>
              </a:p>
            </p:txBody>
          </p:sp>
        </mc:Fallback>
      </mc:AlternateContent>
      <p:pic>
        <p:nvPicPr>
          <p:cNvPr id="9218" name="Picture 2">
            <a:extLst>
              <a:ext uri="{FF2B5EF4-FFF2-40B4-BE49-F238E27FC236}">
                <a16:creationId xmlns:a16="http://schemas.microsoft.com/office/drawing/2014/main" id="{51D3B5AE-5D3F-4145-8F1C-D3BF05377A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190" y="1954594"/>
            <a:ext cx="8064501" cy="320494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B0F13D83-DCDB-40AA-8E2A-FBD9C61ED4A8}"/>
              </a:ext>
            </a:extLst>
          </p:cNvPr>
          <p:cNvPicPr>
            <a:picLocks noChangeAspect="1"/>
          </p:cNvPicPr>
          <p:nvPr/>
        </p:nvPicPr>
        <p:blipFill>
          <a:blip r:embed="rId7"/>
          <a:stretch>
            <a:fillRect/>
          </a:stretch>
        </p:blipFill>
        <p:spPr>
          <a:xfrm>
            <a:off x="11122931" y="2558745"/>
            <a:ext cx="1004822" cy="965223"/>
          </a:xfrm>
          <a:prstGeom prst="rect">
            <a:avLst/>
          </a:prstGeom>
        </p:spPr>
      </p:pic>
      <p:sp>
        <p:nvSpPr>
          <p:cNvPr id="18" name="Speech Bubble: Rectangle 17">
            <a:extLst>
              <a:ext uri="{FF2B5EF4-FFF2-40B4-BE49-F238E27FC236}">
                <a16:creationId xmlns:a16="http://schemas.microsoft.com/office/drawing/2014/main" id="{DF7576C7-B02B-47BD-A868-2085E43AA0F0}"/>
              </a:ext>
            </a:extLst>
          </p:cNvPr>
          <p:cNvSpPr/>
          <p:nvPr/>
        </p:nvSpPr>
        <p:spPr>
          <a:xfrm>
            <a:off x="8793979" y="2558744"/>
            <a:ext cx="2041663" cy="1810055"/>
          </a:xfrm>
          <a:prstGeom prst="wedgeRectCallout">
            <a:avLst>
              <a:gd name="adj1" fmla="val 70214"/>
              <a:gd name="adj2" fmla="val -2612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Also, the posterior becomes more and more “concentrated” as the number of observations increases. For very large N, you may expect it to be peak around the MLE solution</a:t>
            </a:r>
          </a:p>
        </p:txBody>
      </p:sp>
    </p:spTree>
    <p:custDataLst>
      <p:tags r:id="rId1"/>
    </p:custDataLst>
    <p:extLst>
      <p:ext uri="{BB962C8B-B14F-4D97-AF65-F5344CB8AC3E}">
        <p14:creationId xmlns:p14="http://schemas.microsoft.com/office/powerpoint/2010/main" val="1422328430"/>
      </p:ext>
    </p:extLst>
  </p:cSld>
  <p:clrMapOvr>
    <a:masterClrMapping/>
  </p:clrMapOvr>
  <mc:AlternateContent xmlns:mc="http://schemas.openxmlformats.org/markup-compatibility/2006" xmlns:p14="http://schemas.microsoft.com/office/powerpoint/2010/main">
    <mc:Choice Requires="p14">
      <p:transition spd="slow" p14:dur="2000" advTm="190758"/>
    </mc:Choice>
    <mc:Fallback xmlns="">
      <p:transition spd="slow" advTm="1907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wipe(down)">
                                      <p:cBhvr>
                                        <p:cTn id="12" dur="500"/>
                                        <p:tgtEl>
                                          <p:spTgt spid="92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animEffect transition="in" filter="wipe(down)">
                                      <p:cBhvr>
                                        <p:cTn id="17" dur="500"/>
                                        <p:tgtEl>
                                          <p:spTgt spid="4">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3736562-C407-49D1-B1BA-9A58BC142824}"/>
                  </a:ext>
                </a:extLst>
              </p:cNvPr>
              <p:cNvSpPr txBox="1"/>
              <p:nvPr/>
            </p:nvSpPr>
            <p:spPr>
              <a:xfrm>
                <a:off x="9398505" y="3015834"/>
                <a:ext cx="2542363" cy="3293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i="1" smtClean="0">
                              <a:solidFill>
                                <a:srgbClr val="0000FF"/>
                              </a:solidFill>
                              <a:latin typeface="Cambria Math" panose="02040503050406030204" pitchFamily="18" charset="0"/>
                            </a:rPr>
                          </m:ctrlPr>
                        </m:sSupPr>
                        <m:e>
                          <m:r>
                            <a:rPr lang="en-IN" i="1">
                              <a:solidFill>
                                <a:srgbClr val="0000FF"/>
                              </a:solidFill>
                              <a:latin typeface="Cambria Math" panose="02040503050406030204" pitchFamily="18" charset="0"/>
                            </a:rPr>
                            <m:t>𝜃</m:t>
                          </m:r>
                        </m:e>
                        <m:sup>
                          <m:nary>
                            <m:naryPr>
                              <m:chr m:val="∑"/>
                              <m:limLoc m:val="subSup"/>
                              <m:ctrlPr>
                                <a:rPr lang="en-IN" i="1" smtClean="0">
                                  <a:solidFill>
                                    <a:srgbClr val="0000FF"/>
                                  </a:solidFill>
                                  <a:latin typeface="Cambria Math" panose="02040503050406030204" pitchFamily="18" charset="0"/>
                                </a:rPr>
                              </m:ctrlPr>
                            </m:naryPr>
                            <m:sub>
                              <m:r>
                                <m:rPr>
                                  <m:brk m:alnAt="25"/>
                                </m:rPr>
                                <a:rPr lang="en-IN" i="1">
                                  <a:solidFill>
                                    <a:srgbClr val="0000FF"/>
                                  </a:solidFill>
                                  <a:latin typeface="Cambria Math" panose="02040503050406030204" pitchFamily="18" charset="0"/>
                                </a:rPr>
                                <m:t>𝑛</m:t>
                              </m:r>
                              <m:r>
                                <a:rPr lang="en-IN" i="1">
                                  <a:solidFill>
                                    <a:srgbClr val="0000FF"/>
                                  </a:solidFill>
                                  <a:latin typeface="Cambria Math" panose="02040503050406030204" pitchFamily="18" charset="0"/>
                                </a:rPr>
                                <m:t>=1</m:t>
                              </m:r>
                            </m:sub>
                            <m:sup>
                              <m:r>
                                <a:rPr lang="en-IN" i="1">
                                  <a:solidFill>
                                    <a:srgbClr val="0000FF"/>
                                  </a:solidFill>
                                  <a:latin typeface="Cambria Math" panose="02040503050406030204" pitchFamily="18" charset="0"/>
                                </a:rPr>
                                <m:t>𝑁</m:t>
                              </m:r>
                            </m:sup>
                            <m:e>
                              <m:sSub>
                                <m:sSubPr>
                                  <m:ctrlPr>
                                    <a:rPr lang="en-IN" i="1">
                                      <a:solidFill>
                                        <a:srgbClr val="0000FF"/>
                                      </a:solidFill>
                                      <a:latin typeface="Cambria Math" panose="02040503050406030204" pitchFamily="18" charset="0"/>
                                    </a:rPr>
                                  </m:ctrlPr>
                                </m:sSubPr>
                                <m:e>
                                  <m:r>
                                    <a:rPr lang="en-IN" i="1">
                                      <a:solidFill>
                                        <a:srgbClr val="0000FF"/>
                                      </a:solidFill>
                                      <a:latin typeface="Cambria Math" panose="02040503050406030204" pitchFamily="18" charset="0"/>
                                    </a:rPr>
                                    <m:t>𝑦</m:t>
                                  </m:r>
                                </m:e>
                                <m:sub>
                                  <m:r>
                                    <a:rPr lang="en-IN" i="1">
                                      <a:solidFill>
                                        <a:srgbClr val="0000FF"/>
                                      </a:solidFill>
                                      <a:latin typeface="Cambria Math" panose="02040503050406030204" pitchFamily="18" charset="0"/>
                                    </a:rPr>
                                    <m:t>𝑛</m:t>
                                  </m:r>
                                </m:sub>
                              </m:sSub>
                            </m:e>
                          </m:nary>
                        </m:sup>
                      </m:sSup>
                      <m:r>
                        <m:rPr>
                          <m:nor/>
                        </m:rPr>
                        <a:rPr lang="en-IN" dirty="0">
                          <a:solidFill>
                            <a:srgbClr val="0000FF"/>
                          </a:solidFill>
                        </a:rPr>
                        <m:t> </m:t>
                      </m:r>
                      <m:sSup>
                        <m:sSupPr>
                          <m:ctrlPr>
                            <a:rPr lang="en-IN" i="1">
                              <a:solidFill>
                                <a:srgbClr val="0000FF"/>
                              </a:solidFill>
                              <a:latin typeface="Cambria Math" panose="02040503050406030204" pitchFamily="18" charset="0"/>
                            </a:rPr>
                          </m:ctrlPr>
                        </m:sSupPr>
                        <m:e>
                          <m:r>
                            <a:rPr lang="en-IN" i="1">
                              <a:solidFill>
                                <a:srgbClr val="0000FF"/>
                              </a:solidFill>
                              <a:latin typeface="Cambria Math" panose="02040503050406030204" pitchFamily="18" charset="0"/>
                            </a:rPr>
                            <m:t>(1−</m:t>
                          </m:r>
                          <m:r>
                            <a:rPr lang="en-IN" i="1">
                              <a:solidFill>
                                <a:srgbClr val="0000FF"/>
                              </a:solidFill>
                              <a:latin typeface="Cambria Math" panose="02040503050406030204" pitchFamily="18" charset="0"/>
                            </a:rPr>
                            <m:t>𝜃</m:t>
                          </m:r>
                          <m:r>
                            <a:rPr lang="en-IN" i="1">
                              <a:solidFill>
                                <a:srgbClr val="0000FF"/>
                              </a:solidFill>
                              <a:latin typeface="Cambria Math" panose="02040503050406030204" pitchFamily="18" charset="0"/>
                            </a:rPr>
                            <m:t>)</m:t>
                          </m:r>
                        </m:e>
                        <m:sup>
                          <m:r>
                            <a:rPr lang="en-IN" b="0" i="1" smtClean="0">
                              <a:solidFill>
                                <a:srgbClr val="0000FF"/>
                              </a:solidFill>
                              <a:latin typeface="Cambria Math" panose="02040503050406030204" pitchFamily="18" charset="0"/>
                            </a:rPr>
                            <m:t>𝑁</m:t>
                          </m:r>
                          <m:r>
                            <a:rPr lang="en-IN" i="1">
                              <a:solidFill>
                                <a:srgbClr val="0000FF"/>
                              </a:solidFill>
                              <a:latin typeface="Cambria Math" panose="02040503050406030204" pitchFamily="18" charset="0"/>
                            </a:rPr>
                            <m:t>−</m:t>
                          </m:r>
                          <m:nary>
                            <m:naryPr>
                              <m:chr m:val="∑"/>
                              <m:limLoc m:val="subSup"/>
                              <m:ctrlPr>
                                <a:rPr lang="en-IN" i="1">
                                  <a:solidFill>
                                    <a:srgbClr val="0000FF"/>
                                  </a:solidFill>
                                  <a:latin typeface="Cambria Math" panose="02040503050406030204" pitchFamily="18" charset="0"/>
                                </a:rPr>
                              </m:ctrlPr>
                            </m:naryPr>
                            <m:sub>
                              <m:r>
                                <m:rPr>
                                  <m:brk m:alnAt="25"/>
                                </m:rPr>
                                <a:rPr lang="en-IN" i="1">
                                  <a:solidFill>
                                    <a:srgbClr val="0000FF"/>
                                  </a:solidFill>
                                  <a:latin typeface="Cambria Math" panose="02040503050406030204" pitchFamily="18" charset="0"/>
                                </a:rPr>
                                <m:t>𝑛</m:t>
                              </m:r>
                              <m:r>
                                <a:rPr lang="en-IN" i="1">
                                  <a:solidFill>
                                    <a:srgbClr val="0000FF"/>
                                  </a:solidFill>
                                  <a:latin typeface="Cambria Math" panose="02040503050406030204" pitchFamily="18" charset="0"/>
                                </a:rPr>
                                <m:t>=1</m:t>
                              </m:r>
                            </m:sub>
                            <m:sup>
                              <m:r>
                                <a:rPr lang="en-IN" i="1">
                                  <a:solidFill>
                                    <a:srgbClr val="0000FF"/>
                                  </a:solidFill>
                                  <a:latin typeface="Cambria Math" panose="02040503050406030204" pitchFamily="18" charset="0"/>
                                </a:rPr>
                                <m:t>𝑁</m:t>
                              </m:r>
                            </m:sup>
                            <m:e>
                              <m:sSub>
                                <m:sSubPr>
                                  <m:ctrlPr>
                                    <a:rPr lang="en-IN" i="1">
                                      <a:solidFill>
                                        <a:srgbClr val="0000FF"/>
                                      </a:solidFill>
                                      <a:latin typeface="Cambria Math" panose="02040503050406030204" pitchFamily="18" charset="0"/>
                                    </a:rPr>
                                  </m:ctrlPr>
                                </m:sSubPr>
                                <m:e>
                                  <m:r>
                                    <a:rPr lang="en-IN" i="1">
                                      <a:solidFill>
                                        <a:srgbClr val="0000FF"/>
                                      </a:solidFill>
                                      <a:latin typeface="Cambria Math" panose="02040503050406030204" pitchFamily="18" charset="0"/>
                                    </a:rPr>
                                    <m:t>𝑦</m:t>
                                  </m:r>
                                </m:e>
                                <m:sub>
                                  <m:r>
                                    <a:rPr lang="en-IN" i="1">
                                      <a:solidFill>
                                        <a:srgbClr val="0000FF"/>
                                      </a:solidFill>
                                      <a:latin typeface="Cambria Math" panose="02040503050406030204" pitchFamily="18" charset="0"/>
                                    </a:rPr>
                                    <m:t>𝑛</m:t>
                                  </m:r>
                                </m:sub>
                              </m:sSub>
                            </m:e>
                          </m:nary>
                        </m:sup>
                      </m:sSup>
                    </m:oMath>
                  </m:oMathPara>
                </a14:m>
                <a:endParaRPr lang="en-IN" dirty="0"/>
              </a:p>
            </p:txBody>
          </p:sp>
        </mc:Choice>
        <mc:Fallback xmlns="">
          <p:sp>
            <p:nvSpPr>
              <p:cNvPr id="6" name="TextBox 5">
                <a:extLst>
                  <a:ext uri="{FF2B5EF4-FFF2-40B4-BE49-F238E27FC236}">
                    <a16:creationId xmlns:a16="http://schemas.microsoft.com/office/drawing/2014/main" id="{D3736562-C407-49D1-B1BA-9A58BC142824}"/>
                  </a:ext>
                </a:extLst>
              </p:cNvPr>
              <p:cNvSpPr txBox="1">
                <a:spLocks noRot="1" noChangeAspect="1" noMove="1" noResize="1" noEditPoints="1" noAdjustHandles="1" noChangeArrowheads="1" noChangeShapeType="1" noTextEdit="1"/>
              </p:cNvSpPr>
              <p:nvPr/>
            </p:nvSpPr>
            <p:spPr>
              <a:xfrm>
                <a:off x="9398505" y="3015834"/>
                <a:ext cx="2542363" cy="329386"/>
              </a:xfrm>
              <a:prstGeom prst="rect">
                <a:avLst/>
              </a:prstGeom>
              <a:blipFill>
                <a:blip r:embed="rId5"/>
                <a:stretch>
                  <a:fillRect l="-5755" t="-105556" r="-3837" b="-133333"/>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Fully Bayesian Inference: An Example</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16</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Let’s again consider the coin-toss problem</a:t>
                </a:r>
              </a:p>
              <a:p>
                <a:pPr>
                  <a:buFont typeface="Wingdings" panose="05000000000000000000" pitchFamily="2" charset="2"/>
                  <a:buChar char="§"/>
                </a:pPr>
                <a:r>
                  <a:rPr lang="en-IN" dirty="0">
                    <a:latin typeface="Abadi Extra Light" panose="020B0204020104020204" pitchFamily="34" charset="0"/>
                  </a:rPr>
                  <a:t>Bernoulli likelihood: </a:t>
                </a:r>
                <a14:m>
                  <m:oMath xmlns:m="http://schemas.openxmlformats.org/officeDocument/2006/math">
                    <m:r>
                      <a:rPr lang="en-IN" sz="2000" i="1">
                        <a:latin typeface="Cambria Math" panose="02040503050406030204" pitchFamily="18" charset="0"/>
                      </a:rPr>
                      <m:t>𝑝</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𝑛</m:t>
                            </m:r>
                          </m:sub>
                        </m:sSub>
                      </m:e>
                      <m:e>
                        <m:r>
                          <a:rPr lang="en-IN" sz="2000" i="1">
                            <a:latin typeface="Cambria Math" panose="02040503050406030204" pitchFamily="18" charset="0"/>
                          </a:rPr>
                          <m:t>𝜃</m:t>
                        </m:r>
                      </m:e>
                    </m:d>
                    <m:r>
                      <a:rPr lang="en-IN" sz="2000">
                        <a:latin typeface="Cambria Math" panose="02040503050406030204" pitchFamily="18" charset="0"/>
                      </a:rPr>
                      <m:t>=</m:t>
                    </m:r>
                    <m:r>
                      <m:rPr>
                        <m:sty m:val="p"/>
                      </m:rPr>
                      <a:rPr lang="en-IN" sz="2000">
                        <a:latin typeface="Cambria Math" panose="02040503050406030204" pitchFamily="18" charset="0"/>
                      </a:rPr>
                      <m:t>Bernoulli</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m:rPr>
                                <m:sty m:val="p"/>
                              </m:rPr>
                              <a:rPr lang="en-IN" sz="2000">
                                <a:latin typeface="Cambria Math" panose="02040503050406030204" pitchFamily="18" charset="0"/>
                              </a:rPr>
                              <m:t>n</m:t>
                            </m:r>
                          </m:sub>
                        </m:sSub>
                      </m:e>
                      <m:e>
                        <m:r>
                          <a:rPr lang="en-IN" sz="2000" i="1">
                            <a:latin typeface="Cambria Math" panose="02040503050406030204" pitchFamily="18" charset="0"/>
                          </a:rPr>
                          <m:t>𝜃</m:t>
                        </m:r>
                      </m:e>
                    </m:d>
                    <m:r>
                      <a:rPr lang="en-IN" sz="2000" i="1">
                        <a:latin typeface="Cambria Math" panose="02040503050406030204" pitchFamily="18" charset="0"/>
                      </a:rPr>
                      <m:t>= </m:t>
                    </m:r>
                    <m:sSup>
                      <m:sSupPr>
                        <m:ctrlPr>
                          <a:rPr lang="en-IN" sz="2000" i="1">
                            <a:latin typeface="Cambria Math" panose="02040503050406030204" pitchFamily="18" charset="0"/>
                          </a:rPr>
                        </m:ctrlPr>
                      </m:sSupPr>
                      <m:e>
                        <m:r>
                          <a:rPr lang="en-IN" sz="2000" i="1">
                            <a:latin typeface="Cambria Math" panose="02040503050406030204" pitchFamily="18" charset="0"/>
                          </a:rPr>
                          <m:t>𝜃</m:t>
                        </m:r>
                      </m:e>
                      <m:sup>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𝑛</m:t>
                            </m:r>
                          </m:sub>
                        </m:sSub>
                      </m:sup>
                    </m:sSup>
                    <m:r>
                      <m:rPr>
                        <m:nor/>
                      </m:rPr>
                      <a:rPr lang="en-IN" sz="2000" dirty="0"/>
                      <m:t> </m:t>
                    </m:r>
                    <m:sSup>
                      <m:sSupPr>
                        <m:ctrlPr>
                          <a:rPr lang="en-IN" sz="2000" i="1">
                            <a:latin typeface="Cambria Math" panose="02040503050406030204" pitchFamily="18" charset="0"/>
                          </a:rPr>
                        </m:ctrlPr>
                      </m:sSupPr>
                      <m:e>
                        <m:r>
                          <a:rPr lang="en-IN" sz="2000" i="1">
                            <a:latin typeface="Cambria Math" panose="02040503050406030204" pitchFamily="18" charset="0"/>
                          </a:rPr>
                          <m:t>(1−</m:t>
                        </m:r>
                        <m:r>
                          <a:rPr lang="en-IN" sz="2000" i="1">
                            <a:latin typeface="Cambria Math" panose="02040503050406030204" pitchFamily="18" charset="0"/>
                          </a:rPr>
                          <m:t>𝜃</m:t>
                        </m:r>
                        <m:r>
                          <a:rPr lang="en-IN" sz="2000" i="1">
                            <a:latin typeface="Cambria Math" panose="02040503050406030204" pitchFamily="18" charset="0"/>
                          </a:rPr>
                          <m:t>)</m:t>
                        </m:r>
                      </m:e>
                      <m:sup>
                        <m:r>
                          <a:rPr lang="en-IN" sz="2000" i="1">
                            <a:latin typeface="Cambria Math" panose="02040503050406030204" pitchFamily="18" charset="0"/>
                          </a:rPr>
                          <m:t>1−</m:t>
                        </m:r>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𝑛</m:t>
                            </m:r>
                          </m:sub>
                        </m:sSub>
                      </m:sup>
                    </m:sSup>
                  </m:oMath>
                </a14:m>
                <a:endParaRPr lang="en-IN" sz="2000" dirty="0"/>
              </a:p>
              <a:p>
                <a:pPr>
                  <a:buFont typeface="Wingdings" panose="05000000000000000000" pitchFamily="2" charset="2"/>
                  <a:buChar char="§"/>
                </a:pPr>
                <a:r>
                  <a:rPr lang="en-GB" dirty="0">
                    <a:latin typeface="Abadi Extra Light" panose="020B0204020104020204" pitchFamily="34" charset="0"/>
                  </a:rPr>
                  <a:t>Beta prior: </a:t>
                </a:r>
                <a14:m>
                  <m:oMath xmlns:m="http://schemas.openxmlformats.org/officeDocument/2006/math">
                    <m:r>
                      <a:rPr lang="en-IN" sz="2000" i="1">
                        <a:latin typeface="Cambria Math" panose="02040503050406030204" pitchFamily="18" charset="0"/>
                      </a:rPr>
                      <m:t>𝑝</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𝜃</m:t>
                        </m:r>
                      </m:e>
                    </m:d>
                    <m:r>
                      <a:rPr lang="en-IN" sz="2000" i="1">
                        <a:latin typeface="Cambria Math" panose="02040503050406030204" pitchFamily="18" charset="0"/>
                      </a:rPr>
                      <m:t>=</m:t>
                    </m:r>
                    <m:r>
                      <m:rPr>
                        <m:sty m:val="p"/>
                      </m:rPr>
                      <a:rPr lang="en-IN" sz="2000" b="0" i="0" smtClean="0">
                        <a:latin typeface="Cambria Math" panose="02040503050406030204" pitchFamily="18" charset="0"/>
                      </a:rPr>
                      <m:t>Beta</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𝜃</m:t>
                        </m:r>
                      </m:e>
                      <m:e>
                        <m:r>
                          <a:rPr lang="en-IN" sz="2000" b="0" i="1" smtClean="0">
                            <a:latin typeface="Cambria Math" panose="02040503050406030204" pitchFamily="18" charset="0"/>
                          </a:rPr>
                          <m:t>𝛼</m:t>
                        </m:r>
                        <m:r>
                          <a:rPr lang="en-IN" sz="2000" b="0" i="1" smtClean="0">
                            <a:latin typeface="Cambria Math" panose="02040503050406030204" pitchFamily="18" charset="0"/>
                          </a:rPr>
                          <m:t>, </m:t>
                        </m:r>
                        <m:r>
                          <a:rPr lang="en-IN" sz="2000" b="0" i="1" smtClean="0">
                            <a:latin typeface="Cambria Math" panose="02040503050406030204" pitchFamily="18" charset="0"/>
                          </a:rPr>
                          <m:t>𝛽</m:t>
                        </m:r>
                      </m:e>
                    </m:d>
                    <m:r>
                      <a:rPr lang="en-IN" sz="2000" b="0" i="1" smtClean="0">
                        <a:latin typeface="Cambria Math" panose="02040503050406030204" pitchFamily="18" charset="0"/>
                      </a:rPr>
                      <m:t>= </m:t>
                    </m:r>
                    <m:f>
                      <m:fPr>
                        <m:ctrlPr>
                          <a:rPr lang="en-IN" sz="2000" i="1">
                            <a:latin typeface="Cambria Math" panose="02040503050406030204" pitchFamily="18" charset="0"/>
                          </a:rPr>
                        </m:ctrlPr>
                      </m:fPr>
                      <m:num>
                        <m:r>
                          <m:rPr>
                            <m:sty m:val="p"/>
                          </m:rPr>
                          <a:rPr lang="en-IN" sz="2000">
                            <a:latin typeface="Cambria Math" panose="02040503050406030204" pitchFamily="18" charset="0"/>
                          </a:rPr>
                          <m:t>Γ</m:t>
                        </m:r>
                        <m:r>
                          <a:rPr lang="en-IN" sz="2000" i="1">
                            <a:latin typeface="Cambria Math" panose="02040503050406030204" pitchFamily="18" charset="0"/>
                          </a:rPr>
                          <m:t>(</m:t>
                        </m:r>
                        <m:r>
                          <a:rPr lang="en-IN" sz="2000" i="1">
                            <a:latin typeface="Cambria Math" panose="02040503050406030204" pitchFamily="18" charset="0"/>
                          </a:rPr>
                          <m:t>𝛼</m:t>
                        </m:r>
                        <m:r>
                          <a:rPr lang="en-IN" sz="2000" i="1">
                            <a:latin typeface="Cambria Math" panose="02040503050406030204" pitchFamily="18" charset="0"/>
                          </a:rPr>
                          <m:t>+</m:t>
                        </m:r>
                        <m:r>
                          <a:rPr lang="en-IN" sz="2000" i="1">
                            <a:latin typeface="Cambria Math" panose="02040503050406030204" pitchFamily="18" charset="0"/>
                          </a:rPr>
                          <m:t>𝛽</m:t>
                        </m:r>
                        <m:r>
                          <a:rPr lang="en-IN" sz="2000" i="1">
                            <a:latin typeface="Cambria Math" panose="02040503050406030204" pitchFamily="18" charset="0"/>
                          </a:rPr>
                          <m:t>)</m:t>
                        </m:r>
                      </m:num>
                      <m:den>
                        <m:r>
                          <m:rPr>
                            <m:sty m:val="p"/>
                          </m:rPr>
                          <a:rPr lang="en-IN" sz="2000">
                            <a:latin typeface="Cambria Math" panose="02040503050406030204" pitchFamily="18" charset="0"/>
                          </a:rPr>
                          <m:t>Γ</m:t>
                        </m:r>
                        <m:d>
                          <m:dPr>
                            <m:ctrlPr>
                              <a:rPr lang="en-IN" sz="2000" i="1">
                                <a:latin typeface="Cambria Math" panose="02040503050406030204" pitchFamily="18" charset="0"/>
                              </a:rPr>
                            </m:ctrlPr>
                          </m:dPr>
                          <m:e>
                            <m:r>
                              <a:rPr lang="en-IN" sz="2000" i="1">
                                <a:latin typeface="Cambria Math" panose="02040503050406030204" pitchFamily="18" charset="0"/>
                              </a:rPr>
                              <m:t>𝛼</m:t>
                            </m:r>
                          </m:e>
                        </m:d>
                        <m:r>
                          <m:rPr>
                            <m:sty m:val="p"/>
                          </m:rPr>
                          <a:rPr lang="en-IN" sz="2000">
                            <a:latin typeface="Cambria Math" panose="02040503050406030204" pitchFamily="18" charset="0"/>
                          </a:rPr>
                          <m:t>Γ</m:t>
                        </m:r>
                        <m:d>
                          <m:dPr>
                            <m:ctrlPr>
                              <a:rPr lang="en-IN" sz="2000" i="1">
                                <a:latin typeface="Cambria Math" panose="02040503050406030204" pitchFamily="18" charset="0"/>
                              </a:rPr>
                            </m:ctrlPr>
                          </m:dPr>
                          <m:e>
                            <m:r>
                              <a:rPr lang="en-IN" sz="2000" i="1">
                                <a:latin typeface="Cambria Math" panose="02040503050406030204" pitchFamily="18" charset="0"/>
                              </a:rPr>
                              <m:t>𝛽</m:t>
                            </m:r>
                          </m:e>
                        </m:d>
                      </m:den>
                    </m:f>
                    <m:r>
                      <a:rPr lang="en-IN" sz="2000" i="1">
                        <a:latin typeface="Cambria Math" panose="02040503050406030204" pitchFamily="18" charset="0"/>
                      </a:rPr>
                      <m:t> </m:t>
                    </m:r>
                    <m:sSup>
                      <m:sSupPr>
                        <m:ctrlPr>
                          <a:rPr lang="en-IN" sz="2000" i="1">
                            <a:latin typeface="Cambria Math" panose="02040503050406030204" pitchFamily="18" charset="0"/>
                          </a:rPr>
                        </m:ctrlPr>
                      </m:sSupPr>
                      <m:e>
                        <m:r>
                          <a:rPr lang="en-IN" sz="2000" i="1">
                            <a:latin typeface="Cambria Math" panose="02040503050406030204" pitchFamily="18" charset="0"/>
                          </a:rPr>
                          <m:t>𝜃</m:t>
                        </m:r>
                      </m:e>
                      <m:sup>
                        <m:r>
                          <a:rPr lang="en-IN" sz="2000" i="1">
                            <a:latin typeface="Cambria Math" panose="02040503050406030204" pitchFamily="18" charset="0"/>
                          </a:rPr>
                          <m:t>𝛼</m:t>
                        </m:r>
                        <m:r>
                          <a:rPr lang="en-IN" sz="2000" i="1">
                            <a:latin typeface="Cambria Math" panose="02040503050406030204" pitchFamily="18" charset="0"/>
                          </a:rPr>
                          <m:t>−1</m:t>
                        </m:r>
                      </m:sup>
                    </m:sSup>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r>
                              <a:rPr lang="en-IN" sz="2000" i="1">
                                <a:latin typeface="Cambria Math" panose="02040503050406030204" pitchFamily="18" charset="0"/>
                              </a:rPr>
                              <m:t>1−</m:t>
                            </m:r>
                            <m:r>
                              <a:rPr lang="en-IN" sz="2000" i="1">
                                <a:latin typeface="Cambria Math" panose="02040503050406030204" pitchFamily="18" charset="0"/>
                              </a:rPr>
                              <m:t>𝜃</m:t>
                            </m:r>
                          </m:e>
                        </m:d>
                      </m:e>
                      <m:sup>
                        <m:r>
                          <a:rPr lang="en-IN" sz="2000" i="1">
                            <a:latin typeface="Cambria Math" panose="02040503050406030204" pitchFamily="18" charset="0"/>
                          </a:rPr>
                          <m:t>𝛽</m:t>
                        </m:r>
                        <m:r>
                          <a:rPr lang="en-IN" sz="2000" i="1">
                            <a:latin typeface="Cambria Math" panose="02040503050406030204" pitchFamily="18" charset="0"/>
                          </a:rPr>
                          <m:t>−1 </m:t>
                        </m:r>
                      </m:sup>
                    </m:sSup>
                    <m:r>
                      <a:rPr lang="en-IN" sz="2000" i="1">
                        <a:latin typeface="Cambria Math" panose="02040503050406030204" pitchFamily="18" charset="0"/>
                      </a:rPr>
                      <m:t> </m:t>
                    </m:r>
                  </m:oMath>
                </a14:m>
                <a:endParaRPr lang="en-IN" sz="2000" dirty="0"/>
              </a:p>
              <a:p>
                <a:pPr>
                  <a:buFont typeface="Wingdings" panose="05000000000000000000" pitchFamily="2" charset="2"/>
                  <a:buChar char="§"/>
                </a:pPr>
                <a:r>
                  <a:rPr lang="en-GB" dirty="0">
                    <a:latin typeface="Abadi Extra Light" panose="020B0204020104020204" pitchFamily="34" charset="0"/>
                  </a:rPr>
                  <a:t>The posterior can be computed as </a:t>
                </a: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GB" sz="1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6"/>
                <a:stretch>
                  <a:fillRect l="-935" t="-186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D6A4756-B0BA-4820-AE7E-5D207C17E467}"/>
                  </a:ext>
                </a:extLst>
              </p:cNvPr>
              <p:cNvSpPr txBox="1"/>
              <p:nvPr/>
            </p:nvSpPr>
            <p:spPr>
              <a:xfrm>
                <a:off x="186138" y="3429000"/>
                <a:ext cx="6505820" cy="857286"/>
              </a:xfrm>
              <a:prstGeom prst="rect">
                <a:avLst/>
              </a:prstGeom>
              <a:noFill/>
            </p:spPr>
            <p:txBody>
              <a:bodyPr wrap="none" lIns="0" tIns="0" rIns="0" bIns="0" rtlCol="0">
                <a:spAutoFit/>
              </a:bodyPr>
              <a:lstStyle/>
              <a:p>
                <a14:m>
                  <m:oMath xmlns:m="http://schemas.openxmlformats.org/officeDocument/2006/math">
                    <m:r>
                      <a:rPr lang="en-IN" sz="3200" b="0" i="1" smtClean="0">
                        <a:latin typeface="Cambria Math" panose="02040503050406030204" pitchFamily="18" charset="0"/>
                      </a:rPr>
                      <m:t>𝑝</m:t>
                    </m:r>
                    <m:d>
                      <m:dPr>
                        <m:ctrlPr>
                          <a:rPr lang="en-IN" sz="3200" b="0" i="1" smtClean="0">
                            <a:latin typeface="Cambria Math" panose="02040503050406030204" pitchFamily="18" charset="0"/>
                          </a:rPr>
                        </m:ctrlPr>
                      </m:dPr>
                      <m:e>
                        <m:r>
                          <a:rPr lang="en-IN" sz="3200" b="0" i="1" smtClean="0">
                            <a:latin typeface="Cambria Math" panose="02040503050406030204" pitchFamily="18" charset="0"/>
                          </a:rPr>
                          <m:t>𝜃</m:t>
                        </m:r>
                      </m:e>
                      <m:e>
                        <m:r>
                          <a:rPr lang="en-IN" sz="3200" b="1" i="1" smtClean="0">
                            <a:latin typeface="Cambria Math" panose="02040503050406030204" pitchFamily="18" charset="0"/>
                          </a:rPr>
                          <m:t>𝒚</m:t>
                        </m:r>
                      </m:e>
                    </m:d>
                    <m:r>
                      <a:rPr lang="en-IN" sz="3200" b="0" i="1" smtClean="0">
                        <a:latin typeface="Cambria Math" panose="02040503050406030204" pitchFamily="18" charset="0"/>
                      </a:rPr>
                      <m:t>= </m:t>
                    </m:r>
                    <m:f>
                      <m:fPr>
                        <m:ctrlPr>
                          <a:rPr lang="en-IN" sz="3200" b="0" i="1" smtClean="0">
                            <a:latin typeface="Cambria Math" panose="02040503050406030204" pitchFamily="18" charset="0"/>
                          </a:rPr>
                        </m:ctrlPr>
                      </m:fPr>
                      <m:num>
                        <m:r>
                          <a:rPr lang="en-IN" sz="3200" b="0" i="1" smtClean="0">
                            <a:solidFill>
                              <a:srgbClr val="33CC33"/>
                            </a:solidFill>
                            <a:latin typeface="Cambria Math" panose="02040503050406030204" pitchFamily="18" charset="0"/>
                          </a:rPr>
                          <m:t>𝑝</m:t>
                        </m:r>
                        <m:d>
                          <m:dPr>
                            <m:ctrlPr>
                              <a:rPr lang="en-IN" sz="3200" b="0" i="1" smtClean="0">
                                <a:solidFill>
                                  <a:srgbClr val="33CC33"/>
                                </a:solidFill>
                                <a:latin typeface="Cambria Math" panose="02040503050406030204" pitchFamily="18" charset="0"/>
                              </a:rPr>
                            </m:ctrlPr>
                          </m:dPr>
                          <m:e>
                            <m:r>
                              <a:rPr lang="en-IN" sz="3200" b="0" i="1" smtClean="0">
                                <a:solidFill>
                                  <a:srgbClr val="33CC33"/>
                                </a:solidFill>
                                <a:latin typeface="Cambria Math" panose="02040503050406030204" pitchFamily="18" charset="0"/>
                              </a:rPr>
                              <m:t>𝜃</m:t>
                            </m:r>
                          </m:e>
                        </m:d>
                        <m:r>
                          <a:rPr lang="en-IN" sz="3200" b="0" i="1" smtClean="0">
                            <a:solidFill>
                              <a:srgbClr val="0000FF"/>
                            </a:solidFill>
                            <a:latin typeface="Cambria Math" panose="02040503050406030204" pitchFamily="18" charset="0"/>
                          </a:rPr>
                          <m:t>𝑝</m:t>
                        </m:r>
                        <m:r>
                          <a:rPr lang="en-IN" sz="3200" b="0" i="1" smtClean="0">
                            <a:solidFill>
                              <a:srgbClr val="0000FF"/>
                            </a:solidFill>
                            <a:latin typeface="Cambria Math" panose="02040503050406030204" pitchFamily="18" charset="0"/>
                          </a:rPr>
                          <m:t>(</m:t>
                        </m:r>
                        <m:r>
                          <a:rPr lang="en-IN" sz="3200" b="1" i="1" smtClean="0">
                            <a:solidFill>
                              <a:srgbClr val="0000FF"/>
                            </a:solidFill>
                            <a:latin typeface="Cambria Math" panose="02040503050406030204" pitchFamily="18" charset="0"/>
                          </a:rPr>
                          <m:t>𝒚</m:t>
                        </m:r>
                        <m:r>
                          <a:rPr lang="en-IN" sz="3200" b="0" i="1" smtClean="0">
                            <a:solidFill>
                              <a:srgbClr val="0000FF"/>
                            </a:solidFill>
                            <a:latin typeface="Cambria Math" panose="02040503050406030204" pitchFamily="18" charset="0"/>
                          </a:rPr>
                          <m:t>|</m:t>
                        </m:r>
                        <m:r>
                          <a:rPr lang="en-IN" sz="3200" b="0" i="1" smtClean="0">
                            <a:solidFill>
                              <a:srgbClr val="0000FF"/>
                            </a:solidFill>
                            <a:latin typeface="Cambria Math" panose="02040503050406030204" pitchFamily="18" charset="0"/>
                          </a:rPr>
                          <m:t>𝜃</m:t>
                        </m:r>
                        <m:r>
                          <a:rPr lang="en-IN" sz="3200" b="0" i="1" smtClean="0">
                            <a:solidFill>
                              <a:srgbClr val="0000FF"/>
                            </a:solidFill>
                            <a:latin typeface="Cambria Math" panose="02040503050406030204" pitchFamily="18" charset="0"/>
                          </a:rPr>
                          <m:t>)</m:t>
                        </m:r>
                      </m:num>
                      <m:den>
                        <m:r>
                          <a:rPr lang="en-IN" sz="3200" b="0" i="1" smtClean="0">
                            <a:latin typeface="Cambria Math" panose="02040503050406030204" pitchFamily="18" charset="0"/>
                          </a:rPr>
                          <m:t>𝑝</m:t>
                        </m:r>
                        <m:r>
                          <a:rPr lang="en-IN" sz="3200" b="0" i="1" smtClean="0">
                            <a:latin typeface="Cambria Math" panose="02040503050406030204" pitchFamily="18" charset="0"/>
                          </a:rPr>
                          <m:t>(</m:t>
                        </m:r>
                        <m:r>
                          <a:rPr lang="en-IN" sz="3200" b="1" i="1" smtClean="0">
                            <a:latin typeface="Cambria Math" panose="02040503050406030204" pitchFamily="18" charset="0"/>
                          </a:rPr>
                          <m:t>𝒚</m:t>
                        </m:r>
                        <m:r>
                          <a:rPr lang="en-IN" sz="3200" b="0" i="1" smtClean="0">
                            <a:latin typeface="Cambria Math" panose="02040503050406030204" pitchFamily="18" charset="0"/>
                          </a:rPr>
                          <m:t>)</m:t>
                        </m:r>
                      </m:den>
                    </m:f>
                    <m:r>
                      <a:rPr lang="en-IN" sz="3200" b="0" i="0" smtClean="0">
                        <a:latin typeface="Cambria Math" panose="02040503050406030204" pitchFamily="18" charset="0"/>
                      </a:rPr>
                      <m:t>=</m:t>
                    </m:r>
                  </m:oMath>
                </a14:m>
                <a:r>
                  <a:rPr lang="en-IN" sz="3200" dirty="0"/>
                  <a:t> </a:t>
                </a:r>
                <a14:m>
                  <m:oMath xmlns:m="http://schemas.openxmlformats.org/officeDocument/2006/math">
                    <m:f>
                      <m:fPr>
                        <m:ctrlPr>
                          <a:rPr lang="en-IN" sz="3200" i="1" smtClean="0">
                            <a:latin typeface="Cambria Math" panose="02040503050406030204" pitchFamily="18" charset="0"/>
                          </a:rPr>
                        </m:ctrlPr>
                      </m:fPr>
                      <m:num>
                        <m:r>
                          <a:rPr lang="en-IN" sz="3200" i="1" smtClean="0">
                            <a:solidFill>
                              <a:srgbClr val="00B050"/>
                            </a:solidFill>
                            <a:latin typeface="Cambria Math" panose="02040503050406030204" pitchFamily="18" charset="0"/>
                          </a:rPr>
                          <m:t>𝑝</m:t>
                        </m:r>
                        <m:d>
                          <m:dPr>
                            <m:ctrlPr>
                              <a:rPr lang="en-IN" sz="3200" i="1">
                                <a:solidFill>
                                  <a:srgbClr val="00B050"/>
                                </a:solidFill>
                                <a:latin typeface="Cambria Math" panose="02040503050406030204" pitchFamily="18" charset="0"/>
                              </a:rPr>
                            </m:ctrlPr>
                          </m:dPr>
                          <m:e>
                            <m:r>
                              <a:rPr lang="en-IN" sz="3200" i="1">
                                <a:solidFill>
                                  <a:srgbClr val="00B050"/>
                                </a:solidFill>
                                <a:latin typeface="Cambria Math" panose="02040503050406030204" pitchFamily="18" charset="0"/>
                              </a:rPr>
                              <m:t>𝜃</m:t>
                            </m:r>
                          </m:e>
                        </m:d>
                        <m:nary>
                          <m:naryPr>
                            <m:chr m:val="∏"/>
                            <m:limLoc m:val="subSup"/>
                            <m:ctrlPr>
                              <a:rPr lang="en-IN" sz="3200" i="1" smtClean="0">
                                <a:solidFill>
                                  <a:srgbClr val="0000FF"/>
                                </a:solidFill>
                                <a:latin typeface="Cambria Math" panose="02040503050406030204" pitchFamily="18" charset="0"/>
                              </a:rPr>
                            </m:ctrlPr>
                          </m:naryPr>
                          <m:sub>
                            <m:r>
                              <m:rPr>
                                <m:brk m:alnAt="25"/>
                              </m:rPr>
                              <a:rPr lang="en-IN" sz="3200" i="1">
                                <a:solidFill>
                                  <a:srgbClr val="0000FF"/>
                                </a:solidFill>
                                <a:latin typeface="Cambria Math" panose="02040503050406030204" pitchFamily="18" charset="0"/>
                              </a:rPr>
                              <m:t>𝑛</m:t>
                            </m:r>
                            <m:r>
                              <a:rPr lang="en-IN" sz="3200" i="1">
                                <a:solidFill>
                                  <a:srgbClr val="0000FF"/>
                                </a:solidFill>
                                <a:latin typeface="Cambria Math" panose="02040503050406030204" pitchFamily="18" charset="0"/>
                              </a:rPr>
                              <m:t>=1</m:t>
                            </m:r>
                          </m:sub>
                          <m:sup>
                            <m:r>
                              <a:rPr lang="en-IN" sz="3200" i="1">
                                <a:solidFill>
                                  <a:srgbClr val="0000FF"/>
                                </a:solidFill>
                                <a:latin typeface="Cambria Math" panose="02040503050406030204" pitchFamily="18" charset="0"/>
                              </a:rPr>
                              <m:t>𝑁</m:t>
                            </m:r>
                          </m:sup>
                          <m:e>
                            <m:r>
                              <a:rPr lang="en-IN" sz="3200" i="1">
                                <a:solidFill>
                                  <a:srgbClr val="0000FF"/>
                                </a:solidFill>
                                <a:latin typeface="Cambria Math" panose="02040503050406030204" pitchFamily="18" charset="0"/>
                              </a:rPr>
                              <m:t>𝑝</m:t>
                            </m:r>
                            <m:r>
                              <a:rPr lang="en-IN" sz="3200" i="1">
                                <a:solidFill>
                                  <a:srgbClr val="0000FF"/>
                                </a:solidFill>
                                <a:latin typeface="Cambria Math" panose="02040503050406030204" pitchFamily="18" charset="0"/>
                              </a:rPr>
                              <m:t>(</m:t>
                            </m:r>
                            <m:sSub>
                              <m:sSubPr>
                                <m:ctrlPr>
                                  <a:rPr lang="en-IN" sz="3200" i="1">
                                    <a:solidFill>
                                      <a:srgbClr val="0000FF"/>
                                    </a:solidFill>
                                    <a:latin typeface="Cambria Math" panose="02040503050406030204" pitchFamily="18" charset="0"/>
                                  </a:rPr>
                                </m:ctrlPr>
                              </m:sSubPr>
                              <m:e>
                                <m:r>
                                  <a:rPr lang="en-IN" sz="3200" i="1">
                                    <a:solidFill>
                                      <a:srgbClr val="0000FF"/>
                                    </a:solidFill>
                                    <a:latin typeface="Cambria Math" panose="02040503050406030204" pitchFamily="18" charset="0"/>
                                  </a:rPr>
                                  <m:t>𝑦</m:t>
                                </m:r>
                              </m:e>
                              <m:sub>
                                <m:r>
                                  <a:rPr lang="en-IN" sz="3200" i="1">
                                    <a:solidFill>
                                      <a:srgbClr val="0000FF"/>
                                    </a:solidFill>
                                    <a:latin typeface="Cambria Math" panose="02040503050406030204" pitchFamily="18" charset="0"/>
                                  </a:rPr>
                                  <m:t>𝑛</m:t>
                                </m:r>
                              </m:sub>
                            </m:sSub>
                            <m:r>
                              <a:rPr lang="en-IN" sz="3200" i="1">
                                <a:solidFill>
                                  <a:srgbClr val="0000FF"/>
                                </a:solidFill>
                                <a:latin typeface="Cambria Math" panose="02040503050406030204" pitchFamily="18" charset="0"/>
                              </a:rPr>
                              <m:t>|</m:t>
                            </m:r>
                            <m:r>
                              <a:rPr lang="en-IN" sz="3200" i="1">
                                <a:solidFill>
                                  <a:srgbClr val="0000FF"/>
                                </a:solidFill>
                                <a:latin typeface="Cambria Math" panose="02040503050406030204" pitchFamily="18" charset="0"/>
                              </a:rPr>
                              <m:t>𝜃</m:t>
                            </m:r>
                            <m:r>
                              <a:rPr lang="en-IN" sz="3200" i="1">
                                <a:solidFill>
                                  <a:srgbClr val="0000FF"/>
                                </a:solidFill>
                                <a:latin typeface="Cambria Math" panose="02040503050406030204" pitchFamily="18" charset="0"/>
                              </a:rPr>
                              <m:t>)</m:t>
                            </m:r>
                          </m:e>
                        </m:nary>
                      </m:num>
                      <m:den>
                        <m:r>
                          <a:rPr lang="en-IN" sz="3200" i="1">
                            <a:latin typeface="Cambria Math" panose="02040503050406030204" pitchFamily="18" charset="0"/>
                          </a:rPr>
                          <m:t>𝑝</m:t>
                        </m:r>
                        <m:r>
                          <a:rPr lang="en-IN" sz="3200" i="1">
                            <a:latin typeface="Cambria Math" panose="02040503050406030204" pitchFamily="18" charset="0"/>
                          </a:rPr>
                          <m:t>(</m:t>
                        </m:r>
                        <m:r>
                          <a:rPr lang="en-IN" sz="3200" b="1" i="1">
                            <a:latin typeface="Cambria Math" panose="02040503050406030204" pitchFamily="18" charset="0"/>
                          </a:rPr>
                          <m:t>𝒚</m:t>
                        </m:r>
                        <m:r>
                          <a:rPr lang="en-IN" sz="3200" i="1">
                            <a:latin typeface="Cambria Math" panose="02040503050406030204" pitchFamily="18" charset="0"/>
                          </a:rPr>
                          <m:t>)</m:t>
                        </m:r>
                      </m:den>
                    </m:f>
                  </m:oMath>
                </a14:m>
                <a:endParaRPr lang="en-IN" sz="3200" dirty="0"/>
              </a:p>
            </p:txBody>
          </p:sp>
        </mc:Choice>
        <mc:Fallback xmlns="">
          <p:sp>
            <p:nvSpPr>
              <p:cNvPr id="17" name="TextBox 16">
                <a:extLst>
                  <a:ext uri="{FF2B5EF4-FFF2-40B4-BE49-F238E27FC236}">
                    <a16:creationId xmlns:a16="http://schemas.microsoft.com/office/drawing/2014/main" id="{7D6A4756-B0BA-4820-AE7E-5D207C17E467}"/>
                  </a:ext>
                </a:extLst>
              </p:cNvPr>
              <p:cNvSpPr txBox="1">
                <a:spLocks noRot="1" noChangeAspect="1" noMove="1" noResize="1" noEditPoints="1" noAdjustHandles="1" noChangeArrowheads="1" noChangeShapeType="1" noTextEdit="1"/>
              </p:cNvSpPr>
              <p:nvPr/>
            </p:nvSpPr>
            <p:spPr>
              <a:xfrm>
                <a:off x="186138" y="3429000"/>
                <a:ext cx="6505820" cy="857286"/>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A16D053-8B90-4010-8E7D-6542356367ED}"/>
                  </a:ext>
                </a:extLst>
              </p:cNvPr>
              <p:cNvSpPr txBox="1"/>
              <p:nvPr/>
            </p:nvSpPr>
            <p:spPr>
              <a:xfrm>
                <a:off x="6952933" y="3506168"/>
                <a:ext cx="4732931" cy="782394"/>
              </a:xfrm>
              <a:prstGeom prst="rect">
                <a:avLst/>
              </a:prstGeom>
              <a:noFill/>
            </p:spPr>
            <p:txBody>
              <a:bodyPr wrap="square" lIns="0" tIns="0" rIns="0" bIns="0" rtlCol="0">
                <a:spAutoFit/>
              </a:bodyPr>
              <a:lstStyle/>
              <a:p>
                <a:r>
                  <a:rPr lang="en-IN" sz="2000" b="0" dirty="0"/>
                  <a:t> </a:t>
                </a:r>
                <a14:m>
                  <m:oMath xmlns:m="http://schemas.openxmlformats.org/officeDocument/2006/math">
                    <m:r>
                      <a:rPr lang="en-IN" sz="2000" b="0" i="1" smtClean="0">
                        <a:latin typeface="Cambria Math" panose="02040503050406030204" pitchFamily="18" charset="0"/>
                      </a:rPr>
                      <m:t>=</m:t>
                    </m:r>
                    <m:f>
                      <m:fPr>
                        <m:ctrlPr>
                          <a:rPr lang="en-IN" sz="2000" i="1" smtClean="0">
                            <a:latin typeface="Cambria Math" panose="02040503050406030204" pitchFamily="18" charset="0"/>
                          </a:rPr>
                        </m:ctrlPr>
                      </m:fPr>
                      <m:num>
                        <m:f>
                          <m:fPr>
                            <m:ctrlPr>
                              <a:rPr lang="en-IN" sz="2000" i="1" smtClean="0">
                                <a:solidFill>
                                  <a:srgbClr val="00B050"/>
                                </a:solidFill>
                                <a:latin typeface="Cambria Math" panose="02040503050406030204" pitchFamily="18" charset="0"/>
                              </a:rPr>
                            </m:ctrlPr>
                          </m:fPr>
                          <m:num>
                            <m:r>
                              <m:rPr>
                                <m:sty m:val="p"/>
                              </m:rPr>
                              <a:rPr lang="en-IN" sz="2000">
                                <a:solidFill>
                                  <a:srgbClr val="00B050"/>
                                </a:solidFill>
                                <a:latin typeface="Cambria Math" panose="02040503050406030204" pitchFamily="18" charset="0"/>
                              </a:rPr>
                              <m:t>Γ</m:t>
                            </m:r>
                            <m:r>
                              <a:rPr lang="en-IN" sz="2000" i="1">
                                <a:solidFill>
                                  <a:srgbClr val="00B050"/>
                                </a:solidFill>
                                <a:latin typeface="Cambria Math" panose="02040503050406030204" pitchFamily="18" charset="0"/>
                              </a:rPr>
                              <m:t>(</m:t>
                            </m:r>
                            <m:r>
                              <a:rPr lang="en-IN" sz="2000" i="1">
                                <a:solidFill>
                                  <a:srgbClr val="00B050"/>
                                </a:solidFill>
                                <a:latin typeface="Cambria Math" panose="02040503050406030204" pitchFamily="18" charset="0"/>
                              </a:rPr>
                              <m:t>𝛼</m:t>
                            </m:r>
                            <m:r>
                              <a:rPr lang="en-IN" sz="2000" i="1">
                                <a:solidFill>
                                  <a:srgbClr val="00B050"/>
                                </a:solidFill>
                                <a:latin typeface="Cambria Math" panose="02040503050406030204" pitchFamily="18" charset="0"/>
                              </a:rPr>
                              <m:t>+</m:t>
                            </m:r>
                            <m:r>
                              <a:rPr lang="en-IN" sz="2000" i="1">
                                <a:solidFill>
                                  <a:srgbClr val="00B050"/>
                                </a:solidFill>
                                <a:latin typeface="Cambria Math" panose="02040503050406030204" pitchFamily="18" charset="0"/>
                              </a:rPr>
                              <m:t>𝛽</m:t>
                            </m:r>
                            <m:r>
                              <a:rPr lang="en-IN" sz="2000" i="1">
                                <a:solidFill>
                                  <a:srgbClr val="00B050"/>
                                </a:solidFill>
                                <a:latin typeface="Cambria Math" panose="02040503050406030204" pitchFamily="18" charset="0"/>
                              </a:rPr>
                              <m:t>)</m:t>
                            </m:r>
                          </m:num>
                          <m:den>
                            <m:r>
                              <m:rPr>
                                <m:sty m:val="p"/>
                              </m:rPr>
                              <a:rPr lang="en-IN" sz="2000">
                                <a:solidFill>
                                  <a:srgbClr val="00B050"/>
                                </a:solidFill>
                                <a:latin typeface="Cambria Math" panose="02040503050406030204" pitchFamily="18" charset="0"/>
                              </a:rPr>
                              <m:t>Γ</m:t>
                            </m:r>
                            <m:d>
                              <m:dPr>
                                <m:ctrlPr>
                                  <a:rPr lang="en-IN" sz="2000" i="1">
                                    <a:solidFill>
                                      <a:srgbClr val="00B050"/>
                                    </a:solidFill>
                                    <a:latin typeface="Cambria Math" panose="02040503050406030204" pitchFamily="18" charset="0"/>
                                  </a:rPr>
                                </m:ctrlPr>
                              </m:dPr>
                              <m:e>
                                <m:r>
                                  <a:rPr lang="en-IN" sz="2000" i="1">
                                    <a:solidFill>
                                      <a:srgbClr val="00B050"/>
                                    </a:solidFill>
                                    <a:latin typeface="Cambria Math" panose="02040503050406030204" pitchFamily="18" charset="0"/>
                                  </a:rPr>
                                  <m:t>𝛼</m:t>
                                </m:r>
                              </m:e>
                            </m:d>
                            <m:r>
                              <m:rPr>
                                <m:sty m:val="p"/>
                              </m:rPr>
                              <a:rPr lang="en-IN" sz="2000">
                                <a:solidFill>
                                  <a:srgbClr val="00B050"/>
                                </a:solidFill>
                                <a:latin typeface="Cambria Math" panose="02040503050406030204" pitchFamily="18" charset="0"/>
                              </a:rPr>
                              <m:t>Γ</m:t>
                            </m:r>
                            <m:d>
                              <m:dPr>
                                <m:ctrlPr>
                                  <a:rPr lang="en-IN" sz="2000" i="1">
                                    <a:solidFill>
                                      <a:srgbClr val="00B050"/>
                                    </a:solidFill>
                                    <a:latin typeface="Cambria Math" panose="02040503050406030204" pitchFamily="18" charset="0"/>
                                  </a:rPr>
                                </m:ctrlPr>
                              </m:dPr>
                              <m:e>
                                <m:r>
                                  <a:rPr lang="en-IN" sz="2000" i="1">
                                    <a:solidFill>
                                      <a:srgbClr val="00B050"/>
                                    </a:solidFill>
                                    <a:latin typeface="Cambria Math" panose="02040503050406030204" pitchFamily="18" charset="0"/>
                                  </a:rPr>
                                  <m:t>𝛽</m:t>
                                </m:r>
                              </m:e>
                            </m:d>
                          </m:den>
                        </m:f>
                        <m:r>
                          <a:rPr lang="en-IN" sz="2000" i="1">
                            <a:solidFill>
                              <a:srgbClr val="00B050"/>
                            </a:solidFill>
                            <a:latin typeface="Cambria Math" panose="02040503050406030204" pitchFamily="18" charset="0"/>
                          </a:rPr>
                          <m:t> </m:t>
                        </m:r>
                        <m:sSup>
                          <m:sSupPr>
                            <m:ctrlPr>
                              <a:rPr lang="en-IN" sz="2000" i="1">
                                <a:solidFill>
                                  <a:srgbClr val="00B050"/>
                                </a:solidFill>
                                <a:latin typeface="Cambria Math" panose="02040503050406030204" pitchFamily="18" charset="0"/>
                              </a:rPr>
                            </m:ctrlPr>
                          </m:sSupPr>
                          <m:e>
                            <m:r>
                              <a:rPr lang="en-IN" sz="2000" i="1">
                                <a:solidFill>
                                  <a:srgbClr val="00B050"/>
                                </a:solidFill>
                                <a:latin typeface="Cambria Math" panose="02040503050406030204" pitchFamily="18" charset="0"/>
                              </a:rPr>
                              <m:t>𝜃</m:t>
                            </m:r>
                          </m:e>
                          <m:sup>
                            <m:r>
                              <a:rPr lang="en-IN" sz="2000" i="1">
                                <a:solidFill>
                                  <a:srgbClr val="00B050"/>
                                </a:solidFill>
                                <a:latin typeface="Cambria Math" panose="02040503050406030204" pitchFamily="18" charset="0"/>
                              </a:rPr>
                              <m:t>𝛼</m:t>
                            </m:r>
                            <m:r>
                              <a:rPr lang="en-IN" sz="2000" i="1">
                                <a:solidFill>
                                  <a:srgbClr val="00B050"/>
                                </a:solidFill>
                                <a:latin typeface="Cambria Math" panose="02040503050406030204" pitchFamily="18" charset="0"/>
                              </a:rPr>
                              <m:t>−1</m:t>
                            </m:r>
                          </m:sup>
                        </m:sSup>
                        <m:sSup>
                          <m:sSupPr>
                            <m:ctrlPr>
                              <a:rPr lang="en-IN" sz="2000" i="1">
                                <a:solidFill>
                                  <a:srgbClr val="00B050"/>
                                </a:solidFill>
                                <a:latin typeface="Cambria Math" panose="02040503050406030204" pitchFamily="18" charset="0"/>
                              </a:rPr>
                            </m:ctrlPr>
                          </m:sSupPr>
                          <m:e>
                            <m:d>
                              <m:dPr>
                                <m:ctrlPr>
                                  <a:rPr lang="en-IN" sz="2000" i="1">
                                    <a:solidFill>
                                      <a:srgbClr val="00B050"/>
                                    </a:solidFill>
                                    <a:latin typeface="Cambria Math" panose="02040503050406030204" pitchFamily="18" charset="0"/>
                                  </a:rPr>
                                </m:ctrlPr>
                              </m:dPr>
                              <m:e>
                                <m:r>
                                  <a:rPr lang="en-IN" sz="2000" i="1">
                                    <a:solidFill>
                                      <a:srgbClr val="00B050"/>
                                    </a:solidFill>
                                    <a:latin typeface="Cambria Math" panose="02040503050406030204" pitchFamily="18" charset="0"/>
                                  </a:rPr>
                                  <m:t>1−</m:t>
                                </m:r>
                                <m:r>
                                  <a:rPr lang="en-IN" sz="2000" i="1">
                                    <a:solidFill>
                                      <a:srgbClr val="00B050"/>
                                    </a:solidFill>
                                    <a:latin typeface="Cambria Math" panose="02040503050406030204" pitchFamily="18" charset="0"/>
                                  </a:rPr>
                                  <m:t>𝜃</m:t>
                                </m:r>
                              </m:e>
                            </m:d>
                          </m:e>
                          <m:sup>
                            <m:r>
                              <a:rPr lang="en-IN" sz="2000" i="1">
                                <a:solidFill>
                                  <a:srgbClr val="00B050"/>
                                </a:solidFill>
                                <a:latin typeface="Cambria Math" panose="02040503050406030204" pitchFamily="18" charset="0"/>
                              </a:rPr>
                              <m:t>𝛽</m:t>
                            </m:r>
                            <m:r>
                              <a:rPr lang="en-IN" sz="2000" i="1">
                                <a:solidFill>
                                  <a:srgbClr val="00B050"/>
                                </a:solidFill>
                                <a:latin typeface="Cambria Math" panose="02040503050406030204" pitchFamily="18" charset="0"/>
                              </a:rPr>
                              <m:t>−1 </m:t>
                            </m:r>
                          </m:sup>
                        </m:sSup>
                        <m:nary>
                          <m:naryPr>
                            <m:chr m:val="∏"/>
                            <m:limLoc m:val="subSup"/>
                            <m:ctrlPr>
                              <a:rPr lang="en-IN" sz="2000" i="1" smtClean="0">
                                <a:solidFill>
                                  <a:srgbClr val="0000FF"/>
                                </a:solidFill>
                                <a:latin typeface="Cambria Math" panose="02040503050406030204" pitchFamily="18" charset="0"/>
                              </a:rPr>
                            </m:ctrlPr>
                          </m:naryPr>
                          <m:sub>
                            <m:r>
                              <m:rPr>
                                <m:brk m:alnAt="25"/>
                              </m:rPr>
                              <a:rPr lang="en-IN" sz="2000" i="1">
                                <a:solidFill>
                                  <a:srgbClr val="0000FF"/>
                                </a:solidFill>
                                <a:latin typeface="Cambria Math" panose="02040503050406030204" pitchFamily="18" charset="0"/>
                              </a:rPr>
                              <m:t>𝑛</m:t>
                            </m:r>
                            <m:r>
                              <a:rPr lang="en-IN" sz="2000" i="1">
                                <a:solidFill>
                                  <a:srgbClr val="0000FF"/>
                                </a:solidFill>
                                <a:latin typeface="Cambria Math" panose="02040503050406030204" pitchFamily="18" charset="0"/>
                              </a:rPr>
                              <m:t>=1</m:t>
                            </m:r>
                          </m:sub>
                          <m:sup>
                            <m:r>
                              <a:rPr lang="en-IN" sz="2000" i="1">
                                <a:solidFill>
                                  <a:srgbClr val="0000FF"/>
                                </a:solidFill>
                                <a:latin typeface="Cambria Math" panose="02040503050406030204" pitchFamily="18" charset="0"/>
                              </a:rPr>
                              <m:t>𝑁</m:t>
                            </m:r>
                          </m:sup>
                          <m:e>
                            <m:sSup>
                              <m:sSupPr>
                                <m:ctrlPr>
                                  <a:rPr lang="en-IN" sz="2000" i="1">
                                    <a:solidFill>
                                      <a:srgbClr val="0000FF"/>
                                    </a:solidFill>
                                    <a:latin typeface="Cambria Math" panose="02040503050406030204" pitchFamily="18" charset="0"/>
                                  </a:rPr>
                                </m:ctrlPr>
                              </m:sSupPr>
                              <m:e>
                                <m:r>
                                  <a:rPr lang="en-IN" sz="2000" i="1">
                                    <a:solidFill>
                                      <a:srgbClr val="0000FF"/>
                                    </a:solidFill>
                                    <a:latin typeface="Cambria Math" panose="02040503050406030204" pitchFamily="18" charset="0"/>
                                  </a:rPr>
                                  <m:t>𝜃</m:t>
                                </m:r>
                              </m:e>
                              <m:sup>
                                <m:sSub>
                                  <m:sSubPr>
                                    <m:ctrlPr>
                                      <a:rPr lang="en-IN" sz="2000" i="1">
                                        <a:solidFill>
                                          <a:srgbClr val="0000FF"/>
                                        </a:solidFill>
                                        <a:latin typeface="Cambria Math" panose="02040503050406030204" pitchFamily="18" charset="0"/>
                                      </a:rPr>
                                    </m:ctrlPr>
                                  </m:sSubPr>
                                  <m:e>
                                    <m:r>
                                      <a:rPr lang="en-IN" sz="2000" i="1">
                                        <a:solidFill>
                                          <a:srgbClr val="0000FF"/>
                                        </a:solidFill>
                                        <a:latin typeface="Cambria Math" panose="02040503050406030204" pitchFamily="18" charset="0"/>
                                      </a:rPr>
                                      <m:t>𝑦</m:t>
                                    </m:r>
                                  </m:e>
                                  <m:sub>
                                    <m:r>
                                      <a:rPr lang="en-IN" sz="2000" i="1">
                                        <a:solidFill>
                                          <a:srgbClr val="0000FF"/>
                                        </a:solidFill>
                                        <a:latin typeface="Cambria Math" panose="02040503050406030204" pitchFamily="18" charset="0"/>
                                      </a:rPr>
                                      <m:t>𝑛</m:t>
                                    </m:r>
                                  </m:sub>
                                </m:sSub>
                              </m:sup>
                            </m:sSup>
                            <m:r>
                              <m:rPr>
                                <m:nor/>
                              </m:rPr>
                              <a:rPr lang="en-IN" sz="2000" dirty="0">
                                <a:solidFill>
                                  <a:srgbClr val="0000FF"/>
                                </a:solidFill>
                              </a:rPr>
                              <m:t> </m:t>
                            </m:r>
                            <m:sSup>
                              <m:sSupPr>
                                <m:ctrlPr>
                                  <a:rPr lang="en-IN" sz="2000" i="1">
                                    <a:solidFill>
                                      <a:srgbClr val="0000FF"/>
                                    </a:solidFill>
                                    <a:latin typeface="Cambria Math" panose="02040503050406030204" pitchFamily="18" charset="0"/>
                                  </a:rPr>
                                </m:ctrlPr>
                              </m:sSupPr>
                              <m:e>
                                <m:r>
                                  <a:rPr lang="en-IN" sz="2000" i="1">
                                    <a:solidFill>
                                      <a:srgbClr val="0000FF"/>
                                    </a:solidFill>
                                    <a:latin typeface="Cambria Math" panose="02040503050406030204" pitchFamily="18" charset="0"/>
                                  </a:rPr>
                                  <m:t>(1−</m:t>
                                </m:r>
                                <m:r>
                                  <a:rPr lang="en-IN" sz="2000" i="1">
                                    <a:solidFill>
                                      <a:srgbClr val="0000FF"/>
                                    </a:solidFill>
                                    <a:latin typeface="Cambria Math" panose="02040503050406030204" pitchFamily="18" charset="0"/>
                                  </a:rPr>
                                  <m:t>𝜃</m:t>
                                </m:r>
                                <m:r>
                                  <a:rPr lang="en-IN" sz="2000" i="1">
                                    <a:solidFill>
                                      <a:srgbClr val="0000FF"/>
                                    </a:solidFill>
                                    <a:latin typeface="Cambria Math" panose="02040503050406030204" pitchFamily="18" charset="0"/>
                                  </a:rPr>
                                  <m:t>)</m:t>
                                </m:r>
                              </m:e>
                              <m:sup>
                                <m:r>
                                  <a:rPr lang="en-IN" sz="2000" i="1">
                                    <a:solidFill>
                                      <a:srgbClr val="0000FF"/>
                                    </a:solidFill>
                                    <a:latin typeface="Cambria Math" panose="02040503050406030204" pitchFamily="18" charset="0"/>
                                  </a:rPr>
                                  <m:t>1−</m:t>
                                </m:r>
                                <m:sSub>
                                  <m:sSubPr>
                                    <m:ctrlPr>
                                      <a:rPr lang="en-IN" sz="2000" i="1">
                                        <a:solidFill>
                                          <a:srgbClr val="0000FF"/>
                                        </a:solidFill>
                                        <a:latin typeface="Cambria Math" panose="02040503050406030204" pitchFamily="18" charset="0"/>
                                      </a:rPr>
                                    </m:ctrlPr>
                                  </m:sSubPr>
                                  <m:e>
                                    <m:r>
                                      <a:rPr lang="en-IN" sz="2000" i="1">
                                        <a:solidFill>
                                          <a:srgbClr val="0000FF"/>
                                        </a:solidFill>
                                        <a:latin typeface="Cambria Math" panose="02040503050406030204" pitchFamily="18" charset="0"/>
                                      </a:rPr>
                                      <m:t>𝑦</m:t>
                                    </m:r>
                                  </m:e>
                                  <m:sub>
                                    <m:r>
                                      <a:rPr lang="en-IN" sz="2000" i="1">
                                        <a:solidFill>
                                          <a:srgbClr val="0000FF"/>
                                        </a:solidFill>
                                        <a:latin typeface="Cambria Math" panose="02040503050406030204" pitchFamily="18" charset="0"/>
                                      </a:rPr>
                                      <m:t>𝑛</m:t>
                                    </m:r>
                                  </m:sub>
                                </m:sSub>
                              </m:sup>
                            </m:sSup>
                          </m:e>
                        </m:nary>
                      </m:num>
                      <m:den>
                        <m:r>
                          <a:rPr lang="en-IN" sz="2000" b="0" i="1" smtClean="0">
                            <a:latin typeface="Cambria Math" panose="02040503050406030204" pitchFamily="18" charset="0"/>
                          </a:rPr>
                          <m:t>∫</m:t>
                        </m:r>
                        <m:f>
                          <m:fPr>
                            <m:ctrlPr>
                              <a:rPr lang="en-IN" sz="2000" i="1">
                                <a:latin typeface="Cambria Math" panose="02040503050406030204" pitchFamily="18" charset="0"/>
                              </a:rPr>
                            </m:ctrlPr>
                          </m:fPr>
                          <m:num>
                            <m:r>
                              <m:rPr>
                                <m:sty m:val="p"/>
                              </m:rPr>
                              <a:rPr lang="en-IN" sz="2000">
                                <a:latin typeface="Cambria Math" panose="02040503050406030204" pitchFamily="18" charset="0"/>
                              </a:rPr>
                              <m:t>Γ</m:t>
                            </m:r>
                            <m:r>
                              <a:rPr lang="en-IN" sz="2000" i="1">
                                <a:latin typeface="Cambria Math" panose="02040503050406030204" pitchFamily="18" charset="0"/>
                              </a:rPr>
                              <m:t>(</m:t>
                            </m:r>
                            <m:r>
                              <a:rPr lang="en-IN" sz="2000" i="1">
                                <a:latin typeface="Cambria Math" panose="02040503050406030204" pitchFamily="18" charset="0"/>
                              </a:rPr>
                              <m:t>𝛼</m:t>
                            </m:r>
                            <m:r>
                              <a:rPr lang="en-IN" sz="2000" i="1">
                                <a:latin typeface="Cambria Math" panose="02040503050406030204" pitchFamily="18" charset="0"/>
                              </a:rPr>
                              <m:t>+</m:t>
                            </m:r>
                            <m:r>
                              <a:rPr lang="en-IN" sz="2000" i="1">
                                <a:latin typeface="Cambria Math" panose="02040503050406030204" pitchFamily="18" charset="0"/>
                              </a:rPr>
                              <m:t>𝛽</m:t>
                            </m:r>
                            <m:r>
                              <a:rPr lang="en-IN" sz="2000" i="1">
                                <a:latin typeface="Cambria Math" panose="02040503050406030204" pitchFamily="18" charset="0"/>
                              </a:rPr>
                              <m:t>)</m:t>
                            </m:r>
                          </m:num>
                          <m:den>
                            <m:r>
                              <m:rPr>
                                <m:sty m:val="p"/>
                              </m:rPr>
                              <a:rPr lang="en-IN" sz="2000">
                                <a:latin typeface="Cambria Math" panose="02040503050406030204" pitchFamily="18" charset="0"/>
                              </a:rPr>
                              <m:t>Γ</m:t>
                            </m:r>
                            <m:d>
                              <m:dPr>
                                <m:ctrlPr>
                                  <a:rPr lang="en-IN" sz="2000" i="1">
                                    <a:latin typeface="Cambria Math" panose="02040503050406030204" pitchFamily="18" charset="0"/>
                                  </a:rPr>
                                </m:ctrlPr>
                              </m:dPr>
                              <m:e>
                                <m:r>
                                  <a:rPr lang="en-IN" sz="2000" i="1">
                                    <a:latin typeface="Cambria Math" panose="02040503050406030204" pitchFamily="18" charset="0"/>
                                  </a:rPr>
                                  <m:t>𝛼</m:t>
                                </m:r>
                              </m:e>
                            </m:d>
                            <m:r>
                              <m:rPr>
                                <m:sty m:val="p"/>
                              </m:rPr>
                              <a:rPr lang="en-IN" sz="2000">
                                <a:latin typeface="Cambria Math" panose="02040503050406030204" pitchFamily="18" charset="0"/>
                              </a:rPr>
                              <m:t>Γ</m:t>
                            </m:r>
                            <m:d>
                              <m:dPr>
                                <m:ctrlPr>
                                  <a:rPr lang="en-IN" sz="2000" i="1">
                                    <a:latin typeface="Cambria Math" panose="02040503050406030204" pitchFamily="18" charset="0"/>
                                  </a:rPr>
                                </m:ctrlPr>
                              </m:dPr>
                              <m:e>
                                <m:r>
                                  <a:rPr lang="en-IN" sz="2000" i="1">
                                    <a:latin typeface="Cambria Math" panose="02040503050406030204" pitchFamily="18" charset="0"/>
                                  </a:rPr>
                                  <m:t>𝛽</m:t>
                                </m:r>
                              </m:e>
                            </m:d>
                          </m:den>
                        </m:f>
                        <m:r>
                          <a:rPr lang="en-IN" sz="2000" i="1">
                            <a:latin typeface="Cambria Math" panose="02040503050406030204" pitchFamily="18" charset="0"/>
                          </a:rPr>
                          <m:t> </m:t>
                        </m:r>
                        <m:sSup>
                          <m:sSupPr>
                            <m:ctrlPr>
                              <a:rPr lang="en-IN" sz="2000" i="1">
                                <a:latin typeface="Cambria Math" panose="02040503050406030204" pitchFamily="18" charset="0"/>
                              </a:rPr>
                            </m:ctrlPr>
                          </m:sSupPr>
                          <m:e>
                            <m:r>
                              <a:rPr lang="en-IN" sz="2000" i="1">
                                <a:latin typeface="Cambria Math" panose="02040503050406030204" pitchFamily="18" charset="0"/>
                              </a:rPr>
                              <m:t>𝜃</m:t>
                            </m:r>
                          </m:e>
                          <m:sup>
                            <m:r>
                              <a:rPr lang="en-IN" sz="2000" i="1">
                                <a:latin typeface="Cambria Math" panose="02040503050406030204" pitchFamily="18" charset="0"/>
                              </a:rPr>
                              <m:t>𝛼</m:t>
                            </m:r>
                            <m:r>
                              <a:rPr lang="en-IN" sz="2000" i="1">
                                <a:latin typeface="Cambria Math" panose="02040503050406030204" pitchFamily="18" charset="0"/>
                              </a:rPr>
                              <m:t>−1</m:t>
                            </m:r>
                          </m:sup>
                        </m:sSup>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r>
                                  <a:rPr lang="en-IN" sz="2000" i="1">
                                    <a:latin typeface="Cambria Math" panose="02040503050406030204" pitchFamily="18" charset="0"/>
                                  </a:rPr>
                                  <m:t>1−</m:t>
                                </m:r>
                                <m:r>
                                  <a:rPr lang="en-IN" sz="2000" i="1">
                                    <a:latin typeface="Cambria Math" panose="02040503050406030204" pitchFamily="18" charset="0"/>
                                  </a:rPr>
                                  <m:t>𝜃</m:t>
                                </m:r>
                              </m:e>
                            </m:d>
                          </m:e>
                          <m:sup>
                            <m:r>
                              <a:rPr lang="en-IN" sz="2000" i="1">
                                <a:latin typeface="Cambria Math" panose="02040503050406030204" pitchFamily="18" charset="0"/>
                              </a:rPr>
                              <m:t>𝛽</m:t>
                            </m:r>
                            <m:r>
                              <a:rPr lang="en-IN" sz="2000" i="1">
                                <a:latin typeface="Cambria Math" panose="02040503050406030204" pitchFamily="18" charset="0"/>
                              </a:rPr>
                              <m:t>−1 </m:t>
                            </m:r>
                          </m:sup>
                        </m:sSup>
                        <m:nary>
                          <m:naryPr>
                            <m:chr m:val="∏"/>
                            <m:limLoc m:val="subSup"/>
                            <m:ctrlPr>
                              <a:rPr lang="en-IN" sz="2000" i="1">
                                <a:latin typeface="Cambria Math" panose="02040503050406030204" pitchFamily="18" charset="0"/>
                              </a:rPr>
                            </m:ctrlPr>
                          </m:naryPr>
                          <m:sub>
                            <m:r>
                              <m:rPr>
                                <m:brk m:alnAt="25"/>
                              </m:rPr>
                              <a:rPr lang="en-IN" sz="2000" i="1">
                                <a:latin typeface="Cambria Math" panose="02040503050406030204" pitchFamily="18" charset="0"/>
                              </a:rPr>
                              <m:t>𝑛</m:t>
                            </m:r>
                            <m:r>
                              <a:rPr lang="en-IN" sz="2000" i="1">
                                <a:latin typeface="Cambria Math" panose="02040503050406030204" pitchFamily="18" charset="0"/>
                              </a:rPr>
                              <m:t>=1</m:t>
                            </m:r>
                          </m:sub>
                          <m:sup>
                            <m:r>
                              <a:rPr lang="en-IN" sz="2000" i="1">
                                <a:latin typeface="Cambria Math" panose="02040503050406030204" pitchFamily="18" charset="0"/>
                              </a:rPr>
                              <m:t>𝑁</m:t>
                            </m:r>
                          </m:sup>
                          <m:e>
                            <m:sSup>
                              <m:sSupPr>
                                <m:ctrlPr>
                                  <a:rPr lang="en-IN" sz="2000" i="1">
                                    <a:latin typeface="Cambria Math" panose="02040503050406030204" pitchFamily="18" charset="0"/>
                                  </a:rPr>
                                </m:ctrlPr>
                              </m:sSupPr>
                              <m:e>
                                <m:r>
                                  <a:rPr lang="en-IN" sz="2000" i="1">
                                    <a:latin typeface="Cambria Math" panose="02040503050406030204" pitchFamily="18" charset="0"/>
                                  </a:rPr>
                                  <m:t>𝜃</m:t>
                                </m:r>
                              </m:e>
                              <m:sup>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𝑛</m:t>
                                    </m:r>
                                  </m:sub>
                                </m:sSub>
                              </m:sup>
                            </m:sSup>
                            <m:r>
                              <m:rPr>
                                <m:nor/>
                              </m:rPr>
                              <a:rPr lang="en-IN" sz="2000" dirty="0"/>
                              <m:t> </m:t>
                            </m:r>
                            <m:sSup>
                              <m:sSupPr>
                                <m:ctrlPr>
                                  <a:rPr lang="en-IN" sz="2000" i="1">
                                    <a:latin typeface="Cambria Math" panose="02040503050406030204" pitchFamily="18" charset="0"/>
                                  </a:rPr>
                                </m:ctrlPr>
                              </m:sSupPr>
                              <m:e>
                                <m:r>
                                  <a:rPr lang="en-IN" sz="2000" i="1">
                                    <a:latin typeface="Cambria Math" panose="02040503050406030204" pitchFamily="18" charset="0"/>
                                  </a:rPr>
                                  <m:t>(1−</m:t>
                                </m:r>
                                <m:r>
                                  <a:rPr lang="en-IN" sz="2000" i="1">
                                    <a:latin typeface="Cambria Math" panose="02040503050406030204" pitchFamily="18" charset="0"/>
                                  </a:rPr>
                                  <m:t>𝜃</m:t>
                                </m:r>
                                <m:r>
                                  <a:rPr lang="en-IN" sz="2000" i="1">
                                    <a:latin typeface="Cambria Math" panose="02040503050406030204" pitchFamily="18" charset="0"/>
                                  </a:rPr>
                                  <m:t>)</m:t>
                                </m:r>
                              </m:e>
                              <m:sup>
                                <m:r>
                                  <a:rPr lang="en-IN" sz="2000" i="1">
                                    <a:latin typeface="Cambria Math" panose="02040503050406030204" pitchFamily="18" charset="0"/>
                                  </a:rPr>
                                  <m:t>1−</m:t>
                                </m:r>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𝑛</m:t>
                                    </m:r>
                                  </m:sub>
                                </m:sSub>
                              </m:sup>
                            </m:sSup>
                          </m:e>
                        </m:nary>
                        <m:r>
                          <a:rPr lang="en-IN" sz="2000" b="0" i="1" smtClean="0">
                            <a:latin typeface="Cambria Math" panose="02040503050406030204" pitchFamily="18" charset="0"/>
                          </a:rPr>
                          <m:t>𝑑</m:t>
                        </m:r>
                        <m:r>
                          <a:rPr lang="en-IN" sz="2000" b="0" i="1" smtClean="0">
                            <a:latin typeface="Cambria Math" panose="02040503050406030204" pitchFamily="18" charset="0"/>
                          </a:rPr>
                          <m:t>𝜃</m:t>
                        </m:r>
                      </m:den>
                    </m:f>
                  </m:oMath>
                </a14:m>
                <a:endParaRPr lang="en-IN" sz="2000" dirty="0"/>
              </a:p>
            </p:txBody>
          </p:sp>
        </mc:Choice>
        <mc:Fallback xmlns="">
          <p:sp>
            <p:nvSpPr>
              <p:cNvPr id="18" name="TextBox 17">
                <a:extLst>
                  <a:ext uri="{FF2B5EF4-FFF2-40B4-BE49-F238E27FC236}">
                    <a16:creationId xmlns:a16="http://schemas.microsoft.com/office/drawing/2014/main" id="{0A16D053-8B90-4010-8E7D-6542356367ED}"/>
                  </a:ext>
                </a:extLst>
              </p:cNvPr>
              <p:cNvSpPr txBox="1">
                <a:spLocks noRot="1" noChangeAspect="1" noMove="1" noResize="1" noEditPoints="1" noAdjustHandles="1" noChangeArrowheads="1" noChangeShapeType="1" noTextEdit="1"/>
              </p:cNvSpPr>
              <p:nvPr/>
            </p:nvSpPr>
            <p:spPr>
              <a:xfrm>
                <a:off x="6952933" y="3506168"/>
                <a:ext cx="4732931" cy="782394"/>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Speech Bubble: Rectangle 18">
                <a:extLst>
                  <a:ext uri="{FF2B5EF4-FFF2-40B4-BE49-F238E27FC236}">
                    <a16:creationId xmlns:a16="http://schemas.microsoft.com/office/drawing/2014/main" id="{A259BCEF-4CAB-409E-A854-E6AC96EE4FBD}"/>
                  </a:ext>
                </a:extLst>
              </p:cNvPr>
              <p:cNvSpPr/>
              <p:nvPr/>
            </p:nvSpPr>
            <p:spPr>
              <a:xfrm>
                <a:off x="102248" y="4602059"/>
                <a:ext cx="3723132" cy="1463182"/>
              </a:xfrm>
              <a:prstGeom prst="wedgeRectCallout">
                <a:avLst>
                  <a:gd name="adj1" fmla="val 20011"/>
                  <a:gd name="adj2" fmla="val -6793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is the numerator integrated/marginalized over </a:t>
                </a:r>
                <a14:m>
                  <m:oMath xmlns:m="http://schemas.openxmlformats.org/officeDocument/2006/math">
                    <m:r>
                      <a:rPr lang="en-IN" sz="1400" i="1" dirty="0" smtClean="0">
                        <a:solidFill>
                          <a:schemeClr val="tx1"/>
                        </a:solidFill>
                        <a:latin typeface="Cambria Math" panose="02040503050406030204" pitchFamily="18" charset="0"/>
                      </a:rPr>
                      <m:t>𝜃</m:t>
                    </m:r>
                    <m:r>
                      <a:rPr lang="en-IN" sz="1400" i="1" dirty="0" smtClean="0">
                        <a:solidFill>
                          <a:schemeClr val="tx1"/>
                        </a:solidFill>
                        <a:latin typeface="Cambria Math" panose="02040503050406030204" pitchFamily="18" charset="0"/>
                      </a:rPr>
                      <m:t> :</m:t>
                    </m:r>
                  </m:oMath>
                </a14:m>
                <a:r>
                  <a:rPr lang="en-IN" sz="1400" dirty="0">
                    <a:solidFill>
                      <a:schemeClr val="tx1"/>
                    </a:solidFill>
                    <a:latin typeface="Abadi Extra Light" panose="020B0204020104020204" pitchFamily="34" charset="0"/>
                  </a:rPr>
                  <a:t> </a:t>
                </a:r>
                <a14:m>
                  <m:oMath xmlns:m="http://schemas.openxmlformats.org/officeDocument/2006/math">
                    <m:r>
                      <a:rPr lang="en-IN" sz="1400" b="0" i="1" smtClean="0">
                        <a:solidFill>
                          <a:schemeClr val="tx1"/>
                        </a:solidFill>
                        <a:latin typeface="Cambria Math" panose="02040503050406030204" pitchFamily="18" charset="0"/>
                      </a:rPr>
                      <m:t>𝑝</m:t>
                    </m:r>
                    <m:d>
                      <m:dPr>
                        <m:ctrlPr>
                          <a:rPr lang="en-IN" sz="1400" b="0" i="1" smtClean="0">
                            <a:solidFill>
                              <a:schemeClr val="tx1"/>
                            </a:solidFill>
                            <a:latin typeface="Cambria Math" panose="02040503050406030204" pitchFamily="18" charset="0"/>
                          </a:rPr>
                        </m:ctrlPr>
                      </m:dPr>
                      <m:e>
                        <m:r>
                          <a:rPr lang="en-IN" sz="1400" b="1" i="0" smtClean="0">
                            <a:solidFill>
                              <a:schemeClr val="tx1"/>
                            </a:solidFill>
                            <a:latin typeface="Cambria Math" panose="02040503050406030204" pitchFamily="18" charset="0"/>
                          </a:rPr>
                          <m:t>𝐲</m:t>
                        </m:r>
                      </m:e>
                    </m:d>
                    <m:r>
                      <a:rPr lang="en-IN" sz="1400" b="0" i="0" smtClean="0">
                        <a:solidFill>
                          <a:schemeClr val="tx1"/>
                        </a:solidFill>
                        <a:latin typeface="Cambria Math" panose="02040503050406030204" pitchFamily="18" charset="0"/>
                      </a:rPr>
                      <m:t> =</m:t>
                    </m:r>
                    <m:r>
                      <a:rPr lang="en-IN" sz="1400" b="0" i="1" smtClean="0">
                        <a:solidFill>
                          <a:schemeClr val="tx1"/>
                        </a:solidFill>
                        <a:latin typeface="Cambria Math" panose="02040503050406030204" pitchFamily="18" charset="0"/>
                      </a:rPr>
                      <m:t>∫</m:t>
                    </m:r>
                    <m:r>
                      <a:rPr lang="en-IN" sz="1400" b="0" i="1" smtClean="0">
                        <a:solidFill>
                          <a:schemeClr val="tx1"/>
                        </a:solidFill>
                        <a:latin typeface="Cambria Math" panose="02040503050406030204" pitchFamily="18" charset="0"/>
                      </a:rPr>
                      <m:t>𝑝</m:t>
                    </m:r>
                    <m:d>
                      <m:dPr>
                        <m:ctrlPr>
                          <a:rPr lang="en-IN" sz="1400" b="0" i="1" smtClean="0">
                            <a:solidFill>
                              <a:schemeClr val="tx1"/>
                            </a:solidFill>
                            <a:latin typeface="Cambria Math" panose="02040503050406030204" pitchFamily="18" charset="0"/>
                          </a:rPr>
                        </m:ctrlPr>
                      </m:dPr>
                      <m:e>
                        <m:r>
                          <a:rPr lang="en-IN" sz="1400" b="0" i="1" smtClean="0">
                            <a:solidFill>
                              <a:schemeClr val="tx1"/>
                            </a:solidFill>
                            <a:latin typeface="Cambria Math" panose="02040503050406030204" pitchFamily="18" charset="0"/>
                          </a:rPr>
                          <m:t>𝜃</m:t>
                        </m:r>
                        <m:r>
                          <a:rPr lang="en-IN" sz="1400" b="0" i="1" smtClean="0">
                            <a:solidFill>
                              <a:schemeClr val="tx1"/>
                            </a:solidFill>
                            <a:latin typeface="Cambria Math" panose="02040503050406030204" pitchFamily="18" charset="0"/>
                          </a:rPr>
                          <m:t>, </m:t>
                        </m:r>
                        <m:r>
                          <a:rPr lang="en-IN" sz="1400" b="1" i="1" smtClean="0">
                            <a:solidFill>
                              <a:schemeClr val="tx1"/>
                            </a:solidFill>
                            <a:latin typeface="Cambria Math" panose="02040503050406030204" pitchFamily="18" charset="0"/>
                          </a:rPr>
                          <m:t>𝒚</m:t>
                        </m:r>
                      </m:e>
                    </m:d>
                    <m:r>
                      <a:rPr lang="en-IN" sz="1400" b="0" i="1" smtClean="0">
                        <a:solidFill>
                          <a:schemeClr val="tx1"/>
                        </a:solidFill>
                        <a:latin typeface="Cambria Math" panose="02040503050406030204" pitchFamily="18" charset="0"/>
                      </a:rPr>
                      <m:t>𝑑</m:t>
                    </m:r>
                    <m:r>
                      <a:rPr lang="en-IN" sz="1400" b="0" i="1" smtClean="0">
                        <a:solidFill>
                          <a:schemeClr val="tx1"/>
                        </a:solidFill>
                        <a:latin typeface="Cambria Math" panose="02040503050406030204" pitchFamily="18" charset="0"/>
                      </a:rPr>
                      <m:t>𝜃</m:t>
                    </m:r>
                    <m:r>
                      <a:rPr lang="en-IN" sz="1400" b="0" i="1" smtClean="0">
                        <a:solidFill>
                          <a:schemeClr val="tx1"/>
                        </a:solidFill>
                        <a:latin typeface="Cambria Math" panose="02040503050406030204" pitchFamily="18" charset="0"/>
                      </a:rPr>
                      <m:t>=∫</m:t>
                    </m:r>
                    <m:r>
                      <a:rPr lang="en-IN" sz="1400" i="1" smtClean="0">
                        <a:solidFill>
                          <a:schemeClr val="tx1"/>
                        </a:solidFill>
                        <a:latin typeface="Cambria Math" panose="02040503050406030204" pitchFamily="18" charset="0"/>
                      </a:rPr>
                      <m:t>𝑝</m:t>
                    </m:r>
                    <m:d>
                      <m:dPr>
                        <m:ctrlPr>
                          <a:rPr lang="en-IN" sz="1400" i="1">
                            <a:solidFill>
                              <a:schemeClr val="tx1"/>
                            </a:solidFill>
                            <a:latin typeface="Cambria Math" panose="02040503050406030204" pitchFamily="18" charset="0"/>
                          </a:rPr>
                        </m:ctrlPr>
                      </m:dPr>
                      <m:e>
                        <m:r>
                          <a:rPr lang="en-IN" sz="1400" i="1">
                            <a:solidFill>
                              <a:schemeClr val="tx1"/>
                            </a:solidFill>
                            <a:latin typeface="Cambria Math" panose="02040503050406030204" pitchFamily="18" charset="0"/>
                          </a:rPr>
                          <m:t>𝜃</m:t>
                        </m:r>
                      </m:e>
                    </m:d>
                    <m:r>
                      <a:rPr lang="en-IN" sz="1400" i="1">
                        <a:solidFill>
                          <a:schemeClr val="tx1"/>
                        </a:solidFill>
                        <a:latin typeface="Cambria Math" panose="02040503050406030204" pitchFamily="18" charset="0"/>
                      </a:rPr>
                      <m:t>𝑝</m:t>
                    </m:r>
                    <m:d>
                      <m:dPr>
                        <m:ctrlPr>
                          <a:rPr lang="en-IN" sz="1400" i="1">
                            <a:solidFill>
                              <a:schemeClr val="tx1"/>
                            </a:solidFill>
                            <a:latin typeface="Cambria Math" panose="02040503050406030204" pitchFamily="18" charset="0"/>
                          </a:rPr>
                        </m:ctrlPr>
                      </m:dPr>
                      <m:e>
                        <m:r>
                          <a:rPr lang="en-IN" sz="1400" b="1" i="1">
                            <a:solidFill>
                              <a:schemeClr val="tx1"/>
                            </a:solidFill>
                            <a:latin typeface="Cambria Math" panose="02040503050406030204" pitchFamily="18" charset="0"/>
                          </a:rPr>
                          <m:t>𝒚</m:t>
                        </m:r>
                      </m:e>
                      <m:e>
                        <m:r>
                          <a:rPr lang="en-IN" sz="1400" i="1">
                            <a:solidFill>
                              <a:schemeClr val="tx1"/>
                            </a:solidFill>
                            <a:latin typeface="Cambria Math" panose="02040503050406030204" pitchFamily="18" charset="0"/>
                          </a:rPr>
                          <m:t>𝜃</m:t>
                        </m:r>
                      </m:e>
                    </m:d>
                    <m:r>
                      <a:rPr lang="en-IN" sz="1400" b="0" i="1" smtClean="0">
                        <a:solidFill>
                          <a:schemeClr val="tx1"/>
                        </a:solidFill>
                        <a:latin typeface="Cambria Math" panose="02040503050406030204" pitchFamily="18" charset="0"/>
                      </a:rPr>
                      <m:t>𝑑</m:t>
                    </m:r>
                    <m:r>
                      <a:rPr lang="en-IN" sz="1400" b="0" i="1" smtClean="0">
                        <a:solidFill>
                          <a:schemeClr val="tx1"/>
                        </a:solidFill>
                        <a:latin typeface="Cambria Math" panose="02040503050406030204" pitchFamily="18" charset="0"/>
                      </a:rPr>
                      <m:t>𝜃</m:t>
                    </m:r>
                  </m:oMath>
                </a14:m>
                <a:endParaRPr lang="en-IN" sz="1400" dirty="0">
                  <a:solidFill>
                    <a:schemeClr val="tx1"/>
                  </a:solidFill>
                  <a:latin typeface="Abadi Extra Light" panose="020B0204020104020204" pitchFamily="34" charset="0"/>
                </a:endParaRPr>
              </a:p>
              <a:p>
                <a:endParaRPr lang="en-IN" sz="1400" dirty="0">
                  <a:solidFill>
                    <a:schemeClr val="tx1"/>
                  </a:solidFill>
                  <a:latin typeface="Abadi Extra Light" panose="020B0204020104020204" pitchFamily="34" charset="0"/>
                </a:endParaRPr>
              </a:p>
              <a:p>
                <a:r>
                  <a:rPr lang="en-IN" sz="1400" dirty="0">
                    <a:solidFill>
                      <a:schemeClr val="tx1"/>
                    </a:solidFill>
                    <a:latin typeface="Abadi Extra Light" panose="020B0204020104020204" pitchFamily="34" charset="0"/>
                  </a:rPr>
                  <a:t>In general, hard but with conjugate pairs of prior and likelihood, we don’t need to compute this, as we will see in this example </a:t>
                </a:r>
                <a:r>
                  <a:rPr lang="en-IN" sz="1400" dirty="0">
                    <a:solidFill>
                      <a:schemeClr val="tx1"/>
                    </a:solidFill>
                    <a:latin typeface="Abadi Extra Light" panose="020B0204020104020204" pitchFamily="34" charset="0"/>
                    <a:sym typeface="Wingdings" panose="05000000000000000000" pitchFamily="2" charset="2"/>
                  </a:rPr>
                  <a:t></a:t>
                </a:r>
                <a:endParaRPr lang="en-IN" sz="1400" dirty="0">
                  <a:solidFill>
                    <a:schemeClr val="tx1"/>
                  </a:solidFill>
                  <a:latin typeface="Abadi Extra Light" panose="020B0204020104020204" pitchFamily="34" charset="0"/>
                </a:endParaRPr>
              </a:p>
            </p:txBody>
          </p:sp>
        </mc:Choice>
        <mc:Fallback xmlns="">
          <p:sp>
            <p:nvSpPr>
              <p:cNvPr id="19" name="Speech Bubble: Rectangle 18">
                <a:extLst>
                  <a:ext uri="{FF2B5EF4-FFF2-40B4-BE49-F238E27FC236}">
                    <a16:creationId xmlns:a16="http://schemas.microsoft.com/office/drawing/2014/main" id="{A259BCEF-4CAB-409E-A854-E6AC96EE4FBD}"/>
                  </a:ext>
                </a:extLst>
              </p:cNvPr>
              <p:cNvSpPr>
                <a:spLocks noRot="1" noChangeAspect="1" noMove="1" noResize="1" noEditPoints="1" noAdjustHandles="1" noChangeArrowheads="1" noChangeShapeType="1" noTextEdit="1"/>
              </p:cNvSpPr>
              <p:nvPr/>
            </p:nvSpPr>
            <p:spPr>
              <a:xfrm>
                <a:off x="102248" y="4602059"/>
                <a:ext cx="3723132" cy="1463182"/>
              </a:xfrm>
              <a:prstGeom prst="wedgeRectCallout">
                <a:avLst>
                  <a:gd name="adj1" fmla="val 20011"/>
                  <a:gd name="adj2" fmla="val -67936"/>
                </a:avLst>
              </a:prstGeom>
              <a:blipFill>
                <a:blip r:embed="rId9"/>
                <a:stretch>
                  <a:fillRect l="-326" r="-163" b="-348"/>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3512935-8545-4F26-B914-EFEC43BFE7C1}"/>
                  </a:ext>
                </a:extLst>
              </p:cNvPr>
              <p:cNvSpPr txBox="1"/>
              <p:nvPr/>
            </p:nvSpPr>
            <p:spPr>
              <a:xfrm>
                <a:off x="3648114" y="4763709"/>
                <a:ext cx="8076057" cy="515590"/>
              </a:xfrm>
              <a:prstGeom prst="rect">
                <a:avLst/>
              </a:prstGeom>
              <a:noFill/>
            </p:spPr>
            <p:txBody>
              <a:bodyPr wrap="none" lIns="0" tIns="0" rIns="0" bIns="0" rtlCol="0">
                <a:spAutoFit/>
              </a:bodyPr>
              <a:lstStyle/>
              <a:p>
                <a:r>
                  <a:rPr lang="en-IN" sz="3200" b="0" dirty="0"/>
                  <a:t>                                      </a:t>
                </a:r>
                <a14:m>
                  <m:oMath xmlns:m="http://schemas.openxmlformats.org/officeDocument/2006/math">
                    <m:r>
                      <a:rPr lang="en-IN" sz="3200" b="0" i="1" smtClean="0">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𝜃</m:t>
                        </m:r>
                      </m:e>
                      <m:sup>
                        <m:r>
                          <m:rPr>
                            <m:brk m:alnAt="1"/>
                          </m:rPr>
                          <a:rPr lang="en-IN" sz="3200" b="0" i="1" smtClean="0">
                            <a:latin typeface="Cambria Math" panose="02040503050406030204" pitchFamily="18" charset="0"/>
                          </a:rPr>
                          <m:t>𝛼</m:t>
                        </m:r>
                        <m:r>
                          <a:rPr lang="en-IN" sz="3200" b="0" i="1" smtClean="0">
                            <a:latin typeface="Cambria Math" panose="02040503050406030204" pitchFamily="18" charset="0"/>
                          </a:rPr>
                          <m:t>+</m:t>
                        </m:r>
                        <m:sSub>
                          <m:sSubPr>
                            <m:ctrlPr>
                              <a:rPr lang="en-IN" sz="3200" b="0" i="1" smtClean="0">
                                <a:latin typeface="Cambria Math" panose="02040503050406030204" pitchFamily="18" charset="0"/>
                              </a:rPr>
                            </m:ctrlPr>
                          </m:sSubPr>
                          <m:e>
                            <m:r>
                              <m:rPr>
                                <m:brk m:alnAt="1"/>
                              </m:rPr>
                              <a:rPr lang="en-IN" sz="3200" b="0" i="1" smtClean="0">
                                <a:latin typeface="Cambria Math" panose="02040503050406030204" pitchFamily="18" charset="0"/>
                              </a:rPr>
                              <m:t>𝑁</m:t>
                            </m:r>
                          </m:e>
                          <m:sub>
                            <m:r>
                              <m:rPr>
                                <m:brk m:alnAt="1"/>
                              </m:rPr>
                              <a:rPr lang="en-IN" sz="3200" b="0" i="1" smtClean="0">
                                <a:latin typeface="Cambria Math" panose="02040503050406030204" pitchFamily="18" charset="0"/>
                              </a:rPr>
                              <m:t>1</m:t>
                            </m:r>
                          </m:sub>
                        </m:sSub>
                        <m:r>
                          <m:rPr>
                            <m:brk m:alnAt="1"/>
                          </m:rPr>
                          <a:rPr lang="en-IN" sz="3200" b="0" i="1" smtClean="0">
                            <a:latin typeface="Cambria Math" panose="02040503050406030204" pitchFamily="18" charset="0"/>
                          </a:rPr>
                          <m:t>−</m:t>
                        </m:r>
                        <m:r>
                          <a:rPr lang="en-IN" sz="3200" b="0" i="1" smtClean="0">
                            <a:latin typeface="Cambria Math" panose="02040503050406030204" pitchFamily="18" charset="0"/>
                          </a:rPr>
                          <m:t>1</m:t>
                        </m:r>
                      </m:sup>
                    </m:sSup>
                    <m:sSup>
                      <m:sSupPr>
                        <m:ctrlPr>
                          <a:rPr lang="en-IN" sz="3200" i="1">
                            <a:latin typeface="Cambria Math" panose="02040503050406030204" pitchFamily="18" charset="0"/>
                          </a:rPr>
                        </m:ctrlPr>
                      </m:sSupPr>
                      <m:e>
                        <m:sSup>
                          <m:sSupPr>
                            <m:ctrlPr>
                              <a:rPr lang="en-IN" sz="3200" b="0" i="1" smtClean="0">
                                <a:latin typeface="Cambria Math" panose="02040503050406030204" pitchFamily="18" charset="0"/>
                              </a:rPr>
                            </m:ctrlPr>
                          </m:sSupPr>
                          <m:e>
                            <m:d>
                              <m:dPr>
                                <m:ctrlPr>
                                  <a:rPr lang="en-IN" sz="3200" i="1">
                                    <a:latin typeface="Cambria Math" panose="02040503050406030204" pitchFamily="18" charset="0"/>
                                  </a:rPr>
                                </m:ctrlPr>
                              </m:dPr>
                              <m:e>
                                <m:r>
                                  <a:rPr lang="en-IN" sz="3200" i="1">
                                    <a:latin typeface="Cambria Math" panose="02040503050406030204" pitchFamily="18" charset="0"/>
                                  </a:rPr>
                                  <m:t>1−</m:t>
                                </m:r>
                                <m:r>
                                  <a:rPr lang="en-IN" sz="3200" i="1">
                                    <a:latin typeface="Cambria Math" panose="02040503050406030204" pitchFamily="18" charset="0"/>
                                  </a:rPr>
                                  <m:t>𝜃</m:t>
                                </m:r>
                              </m:e>
                            </m:d>
                          </m:e>
                          <m:sup>
                            <m:r>
                              <m:rPr>
                                <m:brk m:alnAt="1"/>
                              </m:rPr>
                              <a:rPr lang="en-IN" sz="3200" b="0" i="1" smtClean="0">
                                <a:latin typeface="Cambria Math" panose="02040503050406030204" pitchFamily="18" charset="0"/>
                              </a:rPr>
                              <m:t>𝛽</m:t>
                            </m:r>
                            <m:r>
                              <a:rPr lang="en-IN" sz="3200" b="0" i="1" smtClean="0">
                                <a:latin typeface="Cambria Math" panose="02040503050406030204" pitchFamily="18" charset="0"/>
                              </a:rPr>
                              <m:t>+</m:t>
                            </m:r>
                            <m:sSub>
                              <m:sSubPr>
                                <m:ctrlPr>
                                  <a:rPr lang="en-IN" sz="3200" b="0" i="1" smtClean="0">
                                    <a:latin typeface="Cambria Math" panose="02040503050406030204" pitchFamily="18" charset="0"/>
                                  </a:rPr>
                                </m:ctrlPr>
                              </m:sSubPr>
                              <m:e>
                                <m:r>
                                  <m:rPr>
                                    <m:brk m:alnAt="1"/>
                                  </m:rPr>
                                  <a:rPr lang="en-IN" sz="3200" b="0" i="1" smtClean="0">
                                    <a:latin typeface="Cambria Math" panose="02040503050406030204" pitchFamily="18" charset="0"/>
                                  </a:rPr>
                                  <m:t>𝑁</m:t>
                                </m:r>
                              </m:e>
                              <m:sub>
                                <m:r>
                                  <a:rPr lang="en-IN" sz="3200" b="0" i="1" smtClean="0">
                                    <a:latin typeface="Cambria Math" panose="02040503050406030204" pitchFamily="18" charset="0"/>
                                  </a:rPr>
                                  <m:t>0</m:t>
                                </m:r>
                              </m:sub>
                            </m:sSub>
                            <m:r>
                              <m:rPr>
                                <m:brk m:alnAt="1"/>
                              </m:rPr>
                              <a:rPr lang="en-IN" sz="3200" b="0" i="1" smtClean="0">
                                <a:latin typeface="Cambria Math" panose="02040503050406030204" pitchFamily="18" charset="0"/>
                              </a:rPr>
                              <m:t>−</m:t>
                            </m:r>
                            <m:r>
                              <a:rPr lang="en-IN" sz="3200" b="0" i="1" smtClean="0">
                                <a:latin typeface="Cambria Math" panose="02040503050406030204" pitchFamily="18" charset="0"/>
                              </a:rPr>
                              <m:t>1</m:t>
                            </m:r>
                          </m:sup>
                        </m:sSup>
                      </m:e>
                      <m:sup>
                        <m:r>
                          <a:rPr lang="en-IN" sz="3200" i="1">
                            <a:latin typeface="Cambria Math" panose="02040503050406030204" pitchFamily="18" charset="0"/>
                          </a:rPr>
                          <m:t> </m:t>
                        </m:r>
                      </m:sup>
                    </m:sSup>
                  </m:oMath>
                </a14:m>
                <a:endParaRPr lang="en-IN" sz="3200" dirty="0"/>
              </a:p>
            </p:txBody>
          </p:sp>
        </mc:Choice>
        <mc:Fallback xmlns="">
          <p:sp>
            <p:nvSpPr>
              <p:cNvPr id="20" name="TextBox 19">
                <a:extLst>
                  <a:ext uri="{FF2B5EF4-FFF2-40B4-BE49-F238E27FC236}">
                    <a16:creationId xmlns:a16="http://schemas.microsoft.com/office/drawing/2014/main" id="{B3512935-8545-4F26-B914-EFEC43BFE7C1}"/>
                  </a:ext>
                </a:extLst>
              </p:cNvPr>
              <p:cNvSpPr txBox="1">
                <a:spLocks noRot="1" noChangeAspect="1" noMove="1" noResize="1" noEditPoints="1" noAdjustHandles="1" noChangeArrowheads="1" noChangeShapeType="1" noTextEdit="1"/>
              </p:cNvSpPr>
              <p:nvPr/>
            </p:nvSpPr>
            <p:spPr>
              <a:xfrm>
                <a:off x="3648114" y="4763709"/>
                <a:ext cx="8076057" cy="515590"/>
              </a:xfrm>
              <a:prstGeom prst="rect">
                <a:avLst/>
              </a:prstGeom>
              <a:blipFill>
                <a:blip r:embed="rId10"/>
                <a:stretch>
                  <a:fillRect/>
                </a:stretch>
              </a:blipFill>
            </p:spPr>
            <p:txBody>
              <a:bodyPr/>
              <a:lstStyle/>
              <a:p>
                <a:r>
                  <a:rPr lang="en-IN">
                    <a:noFill/>
                  </a:rPr>
                  <a:t> </a:t>
                </a:r>
              </a:p>
            </p:txBody>
          </p:sp>
        </mc:Fallback>
      </mc:AlternateContent>
      <p:sp>
        <p:nvSpPr>
          <p:cNvPr id="21" name="Speech Bubble: Rectangle 20">
            <a:extLst>
              <a:ext uri="{FF2B5EF4-FFF2-40B4-BE49-F238E27FC236}">
                <a16:creationId xmlns:a16="http://schemas.microsoft.com/office/drawing/2014/main" id="{64523E70-8428-4983-B9D6-93E48BB337AE}"/>
              </a:ext>
            </a:extLst>
          </p:cNvPr>
          <p:cNvSpPr/>
          <p:nvPr/>
        </p:nvSpPr>
        <p:spPr>
          <a:xfrm>
            <a:off x="9293958" y="2939840"/>
            <a:ext cx="2751458" cy="452825"/>
          </a:xfrm>
          <a:prstGeom prst="wedgeRectCallout">
            <a:avLst>
              <a:gd name="adj1" fmla="val -34678"/>
              <a:gd name="adj2" fmla="val 82596"/>
            </a:avLst>
          </a:prstGeom>
          <a:solidFill>
            <a:schemeClr val="bg1">
              <a:alpha val="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25" name="Speech Bubble: Rectangle 24">
                <a:extLst>
                  <a:ext uri="{FF2B5EF4-FFF2-40B4-BE49-F238E27FC236}">
                    <a16:creationId xmlns:a16="http://schemas.microsoft.com/office/drawing/2014/main" id="{A52CDAC2-7234-483F-A0D8-860F622FA51E}"/>
                  </a:ext>
                </a:extLst>
              </p:cNvPr>
              <p:cNvSpPr/>
              <p:nvPr/>
            </p:nvSpPr>
            <p:spPr>
              <a:xfrm>
                <a:off x="4518659" y="4425890"/>
                <a:ext cx="2264641" cy="1301532"/>
              </a:xfrm>
              <a:prstGeom prst="wedgeRectCallout">
                <a:avLst>
                  <a:gd name="adj1" fmla="val 64031"/>
                  <a:gd name="adj2" fmla="val -211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Parts coming from the numerator, which consist of </a:t>
                </a:r>
                <a14:m>
                  <m:oMath xmlns:m="http://schemas.openxmlformats.org/officeDocument/2006/math">
                    <m:r>
                      <a:rPr lang="en-IN" sz="1400" i="1" dirty="0" smtClean="0">
                        <a:solidFill>
                          <a:schemeClr val="tx1"/>
                        </a:solidFill>
                        <a:latin typeface="Cambria Math" panose="02040503050406030204" pitchFamily="18" charset="0"/>
                      </a:rPr>
                      <m:t>𝜃</m:t>
                    </m:r>
                  </m:oMath>
                </a14:m>
                <a:r>
                  <a:rPr lang="en-IN" sz="1400" dirty="0">
                    <a:solidFill>
                      <a:schemeClr val="tx1"/>
                    </a:solidFill>
                    <a:latin typeface="Abadi Extra Light" panose="020B0204020104020204" pitchFamily="34" charset="0"/>
                  </a:rPr>
                  <a:t> terms. We have ignored other constants in the numerator, and the whole denominator which is also constant </a:t>
                </a:r>
                <a:r>
                  <a:rPr lang="en-IN" sz="1400" dirty="0" err="1">
                    <a:solidFill>
                      <a:schemeClr val="tx1"/>
                    </a:solidFill>
                    <a:latin typeface="Abadi Extra Light" panose="020B0204020104020204" pitchFamily="34" charset="0"/>
                  </a:rPr>
                  <a:t>w.r.t.</a:t>
                </a:r>
                <a:r>
                  <a:rPr lang="en-IN" sz="1400" dirty="0">
                    <a:solidFill>
                      <a:schemeClr val="tx1"/>
                    </a:solidFill>
                    <a:latin typeface="Abadi Extra Light" panose="020B0204020104020204" pitchFamily="34" charset="0"/>
                  </a:rPr>
                  <a:t> </a:t>
                </a:r>
                <a14:m>
                  <m:oMath xmlns:m="http://schemas.openxmlformats.org/officeDocument/2006/math">
                    <m:r>
                      <a:rPr lang="en-IN" sz="1400" i="1" dirty="0" smtClean="0">
                        <a:solidFill>
                          <a:schemeClr val="tx1"/>
                        </a:solidFill>
                        <a:latin typeface="Cambria Math" panose="02040503050406030204" pitchFamily="18" charset="0"/>
                      </a:rPr>
                      <m:t>𝜃</m:t>
                    </m:r>
                  </m:oMath>
                </a14:m>
                <a:r>
                  <a:rPr lang="en-IN" sz="1400" dirty="0">
                    <a:solidFill>
                      <a:schemeClr val="tx1"/>
                    </a:solidFill>
                    <a:latin typeface="Abadi Extra Light" panose="020B0204020104020204" pitchFamily="34" charset="0"/>
                  </a:rPr>
                  <a:t> </a:t>
                </a:r>
              </a:p>
            </p:txBody>
          </p:sp>
        </mc:Choice>
        <mc:Fallback xmlns="">
          <p:sp>
            <p:nvSpPr>
              <p:cNvPr id="25" name="Speech Bubble: Rectangle 24">
                <a:extLst>
                  <a:ext uri="{FF2B5EF4-FFF2-40B4-BE49-F238E27FC236}">
                    <a16:creationId xmlns:a16="http://schemas.microsoft.com/office/drawing/2014/main" id="{A52CDAC2-7234-483F-A0D8-860F622FA51E}"/>
                  </a:ext>
                </a:extLst>
              </p:cNvPr>
              <p:cNvSpPr>
                <a:spLocks noRot="1" noChangeAspect="1" noMove="1" noResize="1" noEditPoints="1" noAdjustHandles="1" noChangeArrowheads="1" noChangeShapeType="1" noTextEdit="1"/>
              </p:cNvSpPr>
              <p:nvPr/>
            </p:nvSpPr>
            <p:spPr>
              <a:xfrm>
                <a:off x="4518659" y="4425890"/>
                <a:ext cx="2264641" cy="1301532"/>
              </a:xfrm>
              <a:prstGeom prst="wedgeRectCallout">
                <a:avLst>
                  <a:gd name="adj1" fmla="val 64031"/>
                  <a:gd name="adj2" fmla="val -2113"/>
                </a:avLst>
              </a:prstGeom>
              <a:blipFill>
                <a:blip r:embed="rId11"/>
                <a:stretch>
                  <a:fillRect l="-465" t="-2765" b="-6452"/>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Speech Bubble: Rectangle 26">
                <a:extLst>
                  <a:ext uri="{FF2B5EF4-FFF2-40B4-BE49-F238E27FC236}">
                    <a16:creationId xmlns:a16="http://schemas.microsoft.com/office/drawing/2014/main" id="{EE1B9139-BC3F-441E-8B8A-A6BAD66E77F5}"/>
                  </a:ext>
                </a:extLst>
              </p:cNvPr>
              <p:cNvSpPr/>
              <p:nvPr/>
            </p:nvSpPr>
            <p:spPr>
              <a:xfrm>
                <a:off x="7983183" y="2422936"/>
                <a:ext cx="2001326" cy="249286"/>
              </a:xfrm>
              <a:prstGeom prst="wedgeRectCallout">
                <a:avLst>
                  <a:gd name="adj1" fmla="val 39203"/>
                  <a:gd name="adj2" fmla="val 17407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Number of heads (</a:t>
                </a:r>
                <a14:m>
                  <m:oMath xmlns:m="http://schemas.openxmlformats.org/officeDocument/2006/math">
                    <m:sSub>
                      <m:sSubPr>
                        <m:ctrlPr>
                          <a:rPr lang="en-IN" sz="1400" i="1" dirty="0" smtClean="0">
                            <a:solidFill>
                              <a:schemeClr val="tx1"/>
                            </a:solidFill>
                            <a:latin typeface="Cambria Math" panose="02040503050406030204" pitchFamily="18" charset="0"/>
                          </a:rPr>
                        </m:ctrlPr>
                      </m:sSubPr>
                      <m:e>
                        <m:r>
                          <a:rPr lang="en-IN" sz="1400" i="1" dirty="0" smtClean="0">
                            <a:solidFill>
                              <a:schemeClr val="tx1"/>
                            </a:solidFill>
                            <a:latin typeface="Cambria Math" panose="02040503050406030204" pitchFamily="18" charset="0"/>
                          </a:rPr>
                          <m:t>𝑁</m:t>
                        </m:r>
                      </m:e>
                      <m:sub>
                        <m:r>
                          <a:rPr lang="en-IN" sz="1400" i="1" dirty="0" smtClean="0">
                            <a:solidFill>
                              <a:schemeClr val="tx1"/>
                            </a:solidFill>
                            <a:latin typeface="Cambria Math" panose="02040503050406030204" pitchFamily="18" charset="0"/>
                          </a:rPr>
                          <m:t>1</m:t>
                        </m:r>
                      </m:sub>
                    </m:sSub>
                  </m:oMath>
                </a14:m>
                <a:r>
                  <a:rPr lang="en-IN" sz="1400" dirty="0">
                    <a:solidFill>
                      <a:schemeClr val="tx1"/>
                    </a:solidFill>
                    <a:latin typeface="Abadi Extra Light" panose="020B0204020104020204" pitchFamily="34" charset="0"/>
                  </a:rPr>
                  <a:t>)</a:t>
                </a:r>
              </a:p>
            </p:txBody>
          </p:sp>
        </mc:Choice>
        <mc:Fallback xmlns="">
          <p:sp>
            <p:nvSpPr>
              <p:cNvPr id="27" name="Speech Bubble: Rectangle 26">
                <a:extLst>
                  <a:ext uri="{FF2B5EF4-FFF2-40B4-BE49-F238E27FC236}">
                    <a16:creationId xmlns:a16="http://schemas.microsoft.com/office/drawing/2014/main" id="{EE1B9139-BC3F-441E-8B8A-A6BAD66E77F5}"/>
                  </a:ext>
                </a:extLst>
              </p:cNvPr>
              <p:cNvSpPr>
                <a:spLocks noRot="1" noChangeAspect="1" noMove="1" noResize="1" noEditPoints="1" noAdjustHandles="1" noChangeArrowheads="1" noChangeShapeType="1" noTextEdit="1"/>
              </p:cNvSpPr>
              <p:nvPr/>
            </p:nvSpPr>
            <p:spPr>
              <a:xfrm>
                <a:off x="7983183" y="2422936"/>
                <a:ext cx="2001326" cy="249286"/>
              </a:xfrm>
              <a:prstGeom prst="wedgeRectCallout">
                <a:avLst>
                  <a:gd name="adj1" fmla="val 39203"/>
                  <a:gd name="adj2" fmla="val 174079"/>
                </a:avLst>
              </a:prstGeom>
              <a:blipFill>
                <a:blip r:embed="rId12"/>
                <a:stretch>
                  <a:fillRect l="-604" t="-5155"/>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Speech Bubble: Rectangle 27">
                <a:extLst>
                  <a:ext uri="{FF2B5EF4-FFF2-40B4-BE49-F238E27FC236}">
                    <a16:creationId xmlns:a16="http://schemas.microsoft.com/office/drawing/2014/main" id="{E6E8BACE-4BFC-43E4-BA28-78BF500E3654}"/>
                  </a:ext>
                </a:extLst>
              </p:cNvPr>
              <p:cNvSpPr/>
              <p:nvPr/>
            </p:nvSpPr>
            <p:spPr>
              <a:xfrm>
                <a:off x="10167533" y="2320031"/>
                <a:ext cx="2001326" cy="249286"/>
              </a:xfrm>
              <a:prstGeom prst="wedgeRectCallout">
                <a:avLst>
                  <a:gd name="adj1" fmla="val 1820"/>
                  <a:gd name="adj2" fmla="val 21113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Number of tails (</a:t>
                </a:r>
                <a14:m>
                  <m:oMath xmlns:m="http://schemas.openxmlformats.org/officeDocument/2006/math">
                    <m:sSub>
                      <m:sSubPr>
                        <m:ctrlPr>
                          <a:rPr lang="en-IN" sz="1400" i="1" dirty="0" smtClean="0">
                            <a:solidFill>
                              <a:schemeClr val="tx1"/>
                            </a:solidFill>
                            <a:latin typeface="Cambria Math" panose="02040503050406030204" pitchFamily="18" charset="0"/>
                          </a:rPr>
                        </m:ctrlPr>
                      </m:sSubPr>
                      <m:e>
                        <m:r>
                          <a:rPr lang="en-IN" sz="1400" i="1" dirty="0" smtClean="0">
                            <a:solidFill>
                              <a:schemeClr val="tx1"/>
                            </a:solidFill>
                            <a:latin typeface="Cambria Math" panose="02040503050406030204" pitchFamily="18" charset="0"/>
                          </a:rPr>
                          <m:t>𝑁</m:t>
                        </m:r>
                      </m:e>
                      <m:sub>
                        <m:r>
                          <a:rPr lang="en-IN" sz="1400" i="1" dirty="0" smtClean="0">
                            <a:solidFill>
                              <a:schemeClr val="tx1"/>
                            </a:solidFill>
                            <a:latin typeface="Cambria Math" panose="02040503050406030204" pitchFamily="18" charset="0"/>
                          </a:rPr>
                          <m:t>0</m:t>
                        </m:r>
                      </m:sub>
                    </m:sSub>
                  </m:oMath>
                </a14:m>
                <a:r>
                  <a:rPr lang="en-IN" sz="1400" dirty="0">
                    <a:solidFill>
                      <a:schemeClr val="tx1"/>
                    </a:solidFill>
                    <a:latin typeface="Abadi Extra Light" panose="020B0204020104020204" pitchFamily="34" charset="0"/>
                  </a:rPr>
                  <a:t>)</a:t>
                </a:r>
              </a:p>
            </p:txBody>
          </p:sp>
        </mc:Choice>
        <mc:Fallback xmlns="">
          <p:sp>
            <p:nvSpPr>
              <p:cNvPr id="28" name="Speech Bubble: Rectangle 27">
                <a:extLst>
                  <a:ext uri="{FF2B5EF4-FFF2-40B4-BE49-F238E27FC236}">
                    <a16:creationId xmlns:a16="http://schemas.microsoft.com/office/drawing/2014/main" id="{E6E8BACE-4BFC-43E4-BA28-78BF500E3654}"/>
                  </a:ext>
                </a:extLst>
              </p:cNvPr>
              <p:cNvSpPr>
                <a:spLocks noRot="1" noChangeAspect="1" noMove="1" noResize="1" noEditPoints="1" noAdjustHandles="1" noChangeArrowheads="1" noChangeShapeType="1" noTextEdit="1"/>
              </p:cNvSpPr>
              <p:nvPr/>
            </p:nvSpPr>
            <p:spPr>
              <a:xfrm>
                <a:off x="10167533" y="2320031"/>
                <a:ext cx="2001326" cy="249286"/>
              </a:xfrm>
              <a:prstGeom prst="wedgeRectCallout">
                <a:avLst>
                  <a:gd name="adj1" fmla="val 1820"/>
                  <a:gd name="adj2" fmla="val 211130"/>
                </a:avLst>
              </a:prstGeom>
              <a:blipFill>
                <a:blip r:embed="rId13"/>
                <a:stretch>
                  <a:fillRect l="-604" t="-5455"/>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Speech Bubble: Rectangle 30">
                <a:extLst>
                  <a:ext uri="{FF2B5EF4-FFF2-40B4-BE49-F238E27FC236}">
                    <a16:creationId xmlns:a16="http://schemas.microsoft.com/office/drawing/2014/main" id="{3EEE8257-3A8E-4200-BBE9-D95AD53F2022}"/>
                  </a:ext>
                </a:extLst>
              </p:cNvPr>
              <p:cNvSpPr/>
              <p:nvPr/>
            </p:nvSpPr>
            <p:spPr>
              <a:xfrm>
                <a:off x="7988780" y="5440949"/>
                <a:ext cx="3869296" cy="1011090"/>
              </a:xfrm>
              <a:prstGeom prst="wedgeRectCallout">
                <a:avLst>
                  <a:gd name="adj1" fmla="val -36984"/>
                  <a:gd name="adj2" fmla="val -6589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solidFill>
                      <a:schemeClr val="tx1"/>
                    </a:solidFill>
                    <a:latin typeface="Abadi Extra Light" panose="020B0204020104020204" pitchFamily="34" charset="0"/>
                  </a:rPr>
                  <a:t>Aha! This is nothing but </a:t>
                </a:r>
                <a14:m>
                  <m:oMath xmlns:m="http://schemas.openxmlformats.org/officeDocument/2006/math">
                    <m:r>
                      <m:rPr>
                        <m:sty m:val="p"/>
                      </m:rPr>
                      <a:rPr lang="en-IN" sz="2800">
                        <a:solidFill>
                          <a:schemeClr val="tx1"/>
                        </a:solidFill>
                        <a:latin typeface="Cambria Math" panose="02040503050406030204" pitchFamily="18" charset="0"/>
                      </a:rPr>
                      <m:t>Beta</m:t>
                    </m:r>
                    <m:d>
                      <m:dPr>
                        <m:ctrlPr>
                          <a:rPr lang="en-IN" sz="2800" i="1">
                            <a:solidFill>
                              <a:schemeClr val="tx1"/>
                            </a:solidFill>
                            <a:latin typeface="Cambria Math" panose="02040503050406030204" pitchFamily="18" charset="0"/>
                          </a:rPr>
                        </m:ctrlPr>
                      </m:dPr>
                      <m:e>
                        <m:r>
                          <a:rPr lang="en-IN" sz="2800" i="1">
                            <a:solidFill>
                              <a:schemeClr val="tx1"/>
                            </a:solidFill>
                            <a:latin typeface="Cambria Math" panose="02040503050406030204" pitchFamily="18" charset="0"/>
                          </a:rPr>
                          <m:t>𝜃</m:t>
                        </m:r>
                      </m:e>
                      <m:e>
                        <m:r>
                          <a:rPr lang="en-IN" sz="2800" i="1">
                            <a:solidFill>
                              <a:schemeClr val="tx1"/>
                            </a:solidFill>
                            <a:latin typeface="Cambria Math" panose="02040503050406030204" pitchFamily="18" charset="0"/>
                          </a:rPr>
                          <m:t>𝛼</m:t>
                        </m:r>
                        <m:r>
                          <a:rPr lang="en-IN" sz="2800" b="0" i="1" smtClean="0">
                            <a:solidFill>
                              <a:schemeClr val="tx1"/>
                            </a:solidFill>
                            <a:latin typeface="Cambria Math" panose="02040503050406030204" pitchFamily="18" charset="0"/>
                          </a:rPr>
                          <m:t>+</m:t>
                        </m:r>
                        <m:sSub>
                          <m:sSubPr>
                            <m:ctrlPr>
                              <a:rPr lang="en-IN" sz="2800" b="0" i="1" smtClean="0">
                                <a:solidFill>
                                  <a:schemeClr val="tx1"/>
                                </a:solidFill>
                                <a:latin typeface="Cambria Math" panose="02040503050406030204" pitchFamily="18" charset="0"/>
                              </a:rPr>
                            </m:ctrlPr>
                          </m:sSubPr>
                          <m:e>
                            <m:r>
                              <a:rPr lang="en-IN" sz="2800" b="0" i="1" smtClean="0">
                                <a:solidFill>
                                  <a:schemeClr val="tx1"/>
                                </a:solidFill>
                                <a:latin typeface="Cambria Math" panose="02040503050406030204" pitchFamily="18" charset="0"/>
                              </a:rPr>
                              <m:t>𝑁</m:t>
                            </m:r>
                          </m:e>
                          <m:sub>
                            <m:r>
                              <a:rPr lang="en-IN" sz="2800" b="0" i="1" smtClean="0">
                                <a:solidFill>
                                  <a:schemeClr val="tx1"/>
                                </a:solidFill>
                                <a:latin typeface="Cambria Math" panose="02040503050406030204" pitchFamily="18" charset="0"/>
                              </a:rPr>
                              <m:t>1</m:t>
                            </m:r>
                          </m:sub>
                        </m:sSub>
                        <m:r>
                          <a:rPr lang="en-IN" sz="2800" i="1">
                            <a:solidFill>
                              <a:schemeClr val="tx1"/>
                            </a:solidFill>
                            <a:latin typeface="Cambria Math" panose="02040503050406030204" pitchFamily="18" charset="0"/>
                          </a:rPr>
                          <m:t>, </m:t>
                        </m:r>
                        <m:r>
                          <a:rPr lang="en-IN" sz="2800" i="1">
                            <a:solidFill>
                              <a:schemeClr val="tx1"/>
                            </a:solidFill>
                            <a:latin typeface="Cambria Math" panose="02040503050406030204" pitchFamily="18" charset="0"/>
                          </a:rPr>
                          <m:t>𝛽</m:t>
                        </m:r>
                        <m:r>
                          <a:rPr lang="en-IN" sz="2800" b="0" i="1" smtClean="0">
                            <a:solidFill>
                              <a:schemeClr val="tx1"/>
                            </a:solidFill>
                            <a:latin typeface="Cambria Math" panose="02040503050406030204" pitchFamily="18" charset="0"/>
                          </a:rPr>
                          <m:t>+</m:t>
                        </m:r>
                        <m:sSub>
                          <m:sSubPr>
                            <m:ctrlPr>
                              <a:rPr lang="en-IN" sz="2800" b="0" i="1" smtClean="0">
                                <a:solidFill>
                                  <a:schemeClr val="tx1"/>
                                </a:solidFill>
                                <a:latin typeface="Cambria Math" panose="02040503050406030204" pitchFamily="18" charset="0"/>
                              </a:rPr>
                            </m:ctrlPr>
                          </m:sSubPr>
                          <m:e>
                            <m:r>
                              <a:rPr lang="en-IN" sz="2800" b="0" i="1" smtClean="0">
                                <a:solidFill>
                                  <a:schemeClr val="tx1"/>
                                </a:solidFill>
                                <a:latin typeface="Cambria Math" panose="02040503050406030204" pitchFamily="18" charset="0"/>
                              </a:rPr>
                              <m:t>𝑁</m:t>
                            </m:r>
                          </m:e>
                          <m:sub>
                            <m:r>
                              <a:rPr lang="en-IN" sz="2800" b="0" i="1" smtClean="0">
                                <a:solidFill>
                                  <a:schemeClr val="tx1"/>
                                </a:solidFill>
                                <a:latin typeface="Cambria Math" panose="02040503050406030204" pitchFamily="18" charset="0"/>
                              </a:rPr>
                              <m:t>0</m:t>
                            </m:r>
                          </m:sub>
                        </m:sSub>
                      </m:e>
                    </m:d>
                  </m:oMath>
                </a14:m>
                <a:r>
                  <a:rPr lang="en-IN" sz="2800" dirty="0">
                    <a:solidFill>
                      <a:schemeClr val="tx1"/>
                    </a:solidFill>
                    <a:latin typeface="Abadi Extra Light" panose="020B0204020104020204" pitchFamily="34" charset="0"/>
                  </a:rPr>
                  <a:t> </a:t>
                </a:r>
              </a:p>
            </p:txBody>
          </p:sp>
        </mc:Choice>
        <mc:Fallback xmlns="">
          <p:sp>
            <p:nvSpPr>
              <p:cNvPr id="31" name="Speech Bubble: Rectangle 30">
                <a:extLst>
                  <a:ext uri="{FF2B5EF4-FFF2-40B4-BE49-F238E27FC236}">
                    <a16:creationId xmlns:a16="http://schemas.microsoft.com/office/drawing/2014/main" id="{3EEE8257-3A8E-4200-BBE9-D95AD53F2022}"/>
                  </a:ext>
                </a:extLst>
              </p:cNvPr>
              <p:cNvSpPr>
                <a:spLocks noRot="1" noChangeAspect="1" noMove="1" noResize="1" noEditPoints="1" noAdjustHandles="1" noChangeArrowheads="1" noChangeShapeType="1" noTextEdit="1"/>
              </p:cNvSpPr>
              <p:nvPr/>
            </p:nvSpPr>
            <p:spPr>
              <a:xfrm>
                <a:off x="7988780" y="5440949"/>
                <a:ext cx="3869296" cy="1011090"/>
              </a:xfrm>
              <a:prstGeom prst="wedgeRectCallout">
                <a:avLst>
                  <a:gd name="adj1" fmla="val -36984"/>
                  <a:gd name="adj2" fmla="val -65890"/>
                </a:avLst>
              </a:prstGeom>
              <a:blipFill>
                <a:blip r:embed="rId14"/>
                <a:stretch>
                  <a:fillRect l="-2978"/>
                </a:stretch>
              </a:blipFill>
              <a:ln w="19050">
                <a:solidFill>
                  <a:schemeClr val="accent2"/>
                </a:solidFill>
              </a:ln>
            </p:spPr>
            <p:txBody>
              <a:bodyPr/>
              <a:lstStyle/>
              <a:p>
                <a:r>
                  <a:rPr lang="en-IN">
                    <a:noFill/>
                  </a:rPr>
                  <a:t> </a:t>
                </a:r>
              </a:p>
            </p:txBody>
          </p:sp>
        </mc:Fallback>
      </mc:AlternateContent>
      <p:sp>
        <p:nvSpPr>
          <p:cNvPr id="33" name="Speech Bubble: Rectangle 32">
            <a:extLst>
              <a:ext uri="{FF2B5EF4-FFF2-40B4-BE49-F238E27FC236}">
                <a16:creationId xmlns:a16="http://schemas.microsoft.com/office/drawing/2014/main" id="{7E19D496-CF9F-4D91-84FD-3DCA53E0A0DF}"/>
              </a:ext>
            </a:extLst>
          </p:cNvPr>
          <p:cNvSpPr/>
          <p:nvPr/>
        </p:nvSpPr>
        <p:spPr>
          <a:xfrm>
            <a:off x="4747491" y="6007058"/>
            <a:ext cx="3012542" cy="643285"/>
          </a:xfrm>
          <a:prstGeom prst="wedgeRectCallout">
            <a:avLst>
              <a:gd name="adj1" fmla="val 57448"/>
              <a:gd name="adj2" fmla="val -4295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Found the posterior just by simple inspection without having to calculate the constant of proportionality </a:t>
            </a:r>
            <a:r>
              <a:rPr lang="en-IN" sz="1400" dirty="0">
                <a:solidFill>
                  <a:schemeClr val="tx1"/>
                </a:solidFill>
                <a:latin typeface="Abadi Extra Light" panose="020B0204020104020204" pitchFamily="34" charset="0"/>
                <a:sym typeface="Wingdings" panose="05000000000000000000" pitchFamily="2" charset="2"/>
              </a:rPr>
              <a:t></a:t>
            </a:r>
          </a:p>
        </p:txBody>
      </p:sp>
      <p:pic>
        <p:nvPicPr>
          <p:cNvPr id="34" name="Picture 33">
            <a:extLst>
              <a:ext uri="{FF2B5EF4-FFF2-40B4-BE49-F238E27FC236}">
                <a16:creationId xmlns:a16="http://schemas.microsoft.com/office/drawing/2014/main" id="{181AA913-E608-4AB4-9EBA-2AE5C878278A}"/>
              </a:ext>
            </a:extLst>
          </p:cNvPr>
          <p:cNvPicPr>
            <a:picLocks noChangeAspect="1"/>
          </p:cNvPicPr>
          <p:nvPr/>
        </p:nvPicPr>
        <p:blipFill>
          <a:blip r:embed="rId15"/>
          <a:stretch>
            <a:fillRect/>
          </a:stretch>
        </p:blipFill>
        <p:spPr>
          <a:xfrm>
            <a:off x="11160933" y="399929"/>
            <a:ext cx="1004822" cy="965223"/>
          </a:xfrm>
          <a:prstGeom prst="rect">
            <a:avLst/>
          </a:prstGeom>
        </p:spPr>
      </p:pic>
      <p:sp>
        <p:nvSpPr>
          <p:cNvPr id="35" name="Speech Bubble: Rectangle 34">
            <a:extLst>
              <a:ext uri="{FF2B5EF4-FFF2-40B4-BE49-F238E27FC236}">
                <a16:creationId xmlns:a16="http://schemas.microsoft.com/office/drawing/2014/main" id="{45507EDE-ED47-4A8F-9FF5-8FFD6FB248A1}"/>
              </a:ext>
            </a:extLst>
          </p:cNvPr>
          <p:cNvSpPr/>
          <p:nvPr/>
        </p:nvSpPr>
        <p:spPr>
          <a:xfrm>
            <a:off x="8855341" y="517838"/>
            <a:ext cx="2258336" cy="1269987"/>
          </a:xfrm>
          <a:prstGeom prst="wedgeRectCallout">
            <a:avLst>
              <a:gd name="adj1" fmla="val 70214"/>
              <a:gd name="adj2" fmla="val -2612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Posterior is the same distribution as the prior (both Beta), just with updated hyperparameters (property when likelihood and prior are conjugate to each other)</a:t>
            </a:r>
          </a:p>
        </p:txBody>
      </p:sp>
      <p:sp>
        <p:nvSpPr>
          <p:cNvPr id="36" name="Speech Bubble: Rectangle 35">
            <a:extLst>
              <a:ext uri="{FF2B5EF4-FFF2-40B4-BE49-F238E27FC236}">
                <a16:creationId xmlns:a16="http://schemas.microsoft.com/office/drawing/2014/main" id="{17FB6491-EBB4-4E51-920A-983A88432D08}"/>
              </a:ext>
            </a:extLst>
          </p:cNvPr>
          <p:cNvSpPr/>
          <p:nvPr/>
        </p:nvSpPr>
        <p:spPr>
          <a:xfrm>
            <a:off x="1506117" y="6143508"/>
            <a:ext cx="3012542" cy="643285"/>
          </a:xfrm>
          <a:prstGeom prst="wedgeRectCallout">
            <a:avLst>
              <a:gd name="adj1" fmla="val 57448"/>
              <a:gd name="adj2" fmla="val -4295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of course, is not always possible but only in simple cases like this</a:t>
            </a:r>
            <a:endParaRPr lang="en-IN" sz="1400" dirty="0">
              <a:solidFill>
                <a:schemeClr val="tx1"/>
              </a:solidFill>
              <a:latin typeface="Abadi Extra Light" panose="020B0204020104020204" pitchFamily="34" charset="0"/>
              <a:sym typeface="Wingdings" panose="05000000000000000000" pitchFamily="2" charset="2"/>
            </a:endParaRPr>
          </a:p>
        </p:txBody>
      </p:sp>
      <p:sp>
        <p:nvSpPr>
          <p:cNvPr id="37" name="Speech Bubble: Rectangle 36">
            <a:extLst>
              <a:ext uri="{FF2B5EF4-FFF2-40B4-BE49-F238E27FC236}">
                <a16:creationId xmlns:a16="http://schemas.microsoft.com/office/drawing/2014/main" id="{2659DE88-7D66-4701-BAC8-6EC84D11F734}"/>
              </a:ext>
            </a:extLst>
          </p:cNvPr>
          <p:cNvSpPr/>
          <p:nvPr/>
        </p:nvSpPr>
        <p:spPr>
          <a:xfrm>
            <a:off x="6541148" y="827361"/>
            <a:ext cx="2137387" cy="892937"/>
          </a:xfrm>
          <a:prstGeom prst="wedgeRectCallout">
            <a:avLst>
              <a:gd name="adj1" fmla="val 61139"/>
              <a:gd name="adj2" fmla="val -2301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Abadi Extra Light" panose="020B0204020104020204" pitchFamily="34" charset="0"/>
              </a:rPr>
              <a:t>Also, if you get more observations, you can treat the current posterior as the new prior and obtain a new posterior using these extra observations</a:t>
            </a:r>
          </a:p>
        </p:txBody>
      </p:sp>
    </p:spTree>
    <p:custDataLst>
      <p:tags r:id="rId1"/>
    </p:custDataLst>
    <p:extLst>
      <p:ext uri="{BB962C8B-B14F-4D97-AF65-F5344CB8AC3E}">
        <p14:creationId xmlns:p14="http://schemas.microsoft.com/office/powerpoint/2010/main" val="3667328297"/>
      </p:ext>
    </p:extLst>
  </p:cSld>
  <p:clrMapOvr>
    <a:masterClrMapping/>
  </p:clrMapOvr>
  <mc:AlternateContent xmlns:mc="http://schemas.openxmlformats.org/markup-compatibility/2006" xmlns:p14="http://schemas.microsoft.com/office/powerpoint/2010/main">
    <mc:Choice Requires="p14">
      <p:transition spd="slow" p14:dur="2000" advTm="472435"/>
    </mc:Choice>
    <mc:Fallback xmlns="">
      <p:transition spd="slow" advTm="4724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500"/>
                                        <p:tgtEl>
                                          <p:spTgt spid="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down)">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down)">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down)">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down)">
                                      <p:cBhvr>
                                        <p:cTn id="60" dur="500"/>
                                        <p:tgtEl>
                                          <p:spTgt spid="2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down)">
                                      <p:cBhvr>
                                        <p:cTn id="65" dur="500"/>
                                        <p:tgtEl>
                                          <p:spTgt spid="2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wipe(down)">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down)">
                                      <p:cBhvr>
                                        <p:cTn id="75" dur="500"/>
                                        <p:tgtEl>
                                          <p:spTgt spid="3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wipe(down)">
                                      <p:cBhvr>
                                        <p:cTn id="80" dur="500"/>
                                        <p:tgtEl>
                                          <p:spTgt spid="3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wipe(down)">
                                      <p:cBhvr>
                                        <p:cTn id="85" dur="500"/>
                                        <p:tgtEl>
                                          <p:spTgt spid="34"/>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wipe(down)">
                                      <p:cBhvr>
                                        <p:cTn id="88" dur="500"/>
                                        <p:tgtEl>
                                          <p:spTgt spid="3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wipe(down)">
                                      <p:cBhvr>
                                        <p:cTn id="9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18" grpId="0"/>
      <p:bldP spid="19" grpId="0" animBg="1"/>
      <p:bldP spid="20" grpId="0"/>
      <p:bldP spid="21" grpId="0" animBg="1"/>
      <p:bldP spid="25" grpId="0" animBg="1"/>
      <p:bldP spid="27" grpId="0" animBg="1"/>
      <p:bldP spid="28" grpId="0" animBg="1"/>
      <p:bldP spid="31" grpId="0" animBg="1"/>
      <p:bldP spid="33" grpId="0" animBg="1"/>
      <p:bldP spid="35" grpId="0" animBg="1"/>
      <p:bldP spid="36" grpId="0" animBg="1"/>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Conjugacy</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17</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Many pairs of distributions are conjugate to each other</a:t>
            </a:r>
          </a:p>
          <a:p>
            <a:pPr lvl="1">
              <a:buFont typeface="Wingdings" panose="05000000000000000000" pitchFamily="2" charset="2"/>
              <a:buChar char="§"/>
            </a:pPr>
            <a:r>
              <a:rPr lang="en-IN" dirty="0">
                <a:latin typeface="Abadi Extra Light" panose="020B0204020104020204" pitchFamily="34" charset="0"/>
              </a:rPr>
              <a:t>Bernoulli (likelihood) + Beta (prior) ⇒ Beta posterior </a:t>
            </a:r>
          </a:p>
          <a:p>
            <a:pPr lvl="1">
              <a:buFont typeface="Wingdings" panose="05000000000000000000" pitchFamily="2" charset="2"/>
              <a:buChar char="§"/>
            </a:pPr>
            <a:r>
              <a:rPr lang="en-IN" dirty="0">
                <a:latin typeface="Abadi Extra Light" panose="020B0204020104020204" pitchFamily="34" charset="0"/>
              </a:rPr>
              <a:t>Binomial (likelihood) + Beta (prior) ⇒ Beta posterior </a:t>
            </a:r>
          </a:p>
          <a:p>
            <a:pPr lvl="1">
              <a:buFont typeface="Wingdings" panose="05000000000000000000" pitchFamily="2" charset="2"/>
              <a:buChar char="§"/>
            </a:pPr>
            <a:r>
              <a:rPr lang="en-IN" dirty="0">
                <a:latin typeface="Abadi Extra Light" panose="020B0204020104020204" pitchFamily="34" charset="0"/>
              </a:rPr>
              <a:t>Multinomial (likelihood) + Dirichlet (prior) ⇒ Dirichlet posterior </a:t>
            </a:r>
          </a:p>
          <a:p>
            <a:pPr lvl="1">
              <a:buFont typeface="Wingdings" panose="05000000000000000000" pitchFamily="2" charset="2"/>
              <a:buChar char="§"/>
            </a:pPr>
            <a:r>
              <a:rPr lang="en-IN" dirty="0">
                <a:latin typeface="Abadi Extra Light" panose="020B0204020104020204" pitchFamily="34" charset="0"/>
              </a:rPr>
              <a:t>Poisson (likelihood) + Gamma (prior) ⇒ Gamma posterior </a:t>
            </a:r>
          </a:p>
          <a:p>
            <a:pPr lvl="1">
              <a:buFont typeface="Wingdings" panose="05000000000000000000" pitchFamily="2" charset="2"/>
              <a:buChar char="§"/>
            </a:pPr>
            <a:r>
              <a:rPr lang="en-IN" dirty="0">
                <a:latin typeface="Abadi Extra Light" panose="020B0204020104020204" pitchFamily="34" charset="0"/>
              </a:rPr>
              <a:t>Gaussian (likelihood) + Gaussian (prior) ⇒ Gaussian posterior </a:t>
            </a:r>
          </a:p>
          <a:p>
            <a:pPr lvl="1">
              <a:buFont typeface="Wingdings" panose="05000000000000000000" pitchFamily="2" charset="2"/>
              <a:buChar char="§"/>
            </a:pPr>
            <a:r>
              <a:rPr lang="en-IN" dirty="0">
                <a:latin typeface="Abadi Extra Light" panose="020B0204020104020204" pitchFamily="34" charset="0"/>
              </a:rPr>
              <a:t>and many other such pairs ..</a:t>
            </a:r>
          </a:p>
          <a:p>
            <a:pPr>
              <a:buFont typeface="Wingdings" panose="05000000000000000000" pitchFamily="2" charset="2"/>
              <a:buChar char="§"/>
            </a:pPr>
            <a:r>
              <a:rPr lang="en-GB" dirty="0">
                <a:latin typeface="Abadi Extra Light" panose="020B0204020104020204" pitchFamily="34" charset="0"/>
              </a:rPr>
              <a:t>Tip: If two </a:t>
            </a:r>
            <a:r>
              <a:rPr lang="en-GB" dirty="0" err="1">
                <a:latin typeface="Abadi Extra Light" panose="020B0204020104020204" pitchFamily="34" charset="0"/>
              </a:rPr>
              <a:t>distr</a:t>
            </a:r>
            <a:r>
              <a:rPr lang="en-GB" dirty="0">
                <a:latin typeface="Abadi Extra Light" panose="020B0204020104020204" pitchFamily="34" charset="0"/>
              </a:rPr>
              <a:t> are conjugate to each other, their functional forms are similar</a:t>
            </a:r>
          </a:p>
          <a:p>
            <a:pPr lvl="1">
              <a:buFont typeface="Wingdings" panose="05000000000000000000" pitchFamily="2" charset="2"/>
              <a:buChar char="§"/>
            </a:pPr>
            <a:r>
              <a:rPr lang="en-GB" dirty="0">
                <a:latin typeface="Abadi Extra Light" panose="020B0204020104020204" pitchFamily="34" charset="0"/>
              </a:rPr>
              <a:t>Example: Bernoulli and Beta have the forms</a:t>
            </a:r>
            <a:endParaRPr lang="en-IN" dirty="0">
              <a:latin typeface="Abadi Extra Light" panose="020B0204020104020204" pitchFamily="34" charset="0"/>
            </a:endParaRPr>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GB" sz="1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A6BED0E-2E67-4FFD-9F46-6FD8111965F8}"/>
                  </a:ext>
                </a:extLst>
              </p:cNvPr>
              <p:cNvSpPr/>
              <p:nvPr/>
            </p:nvSpPr>
            <p:spPr>
              <a:xfrm>
                <a:off x="2997752" y="5108715"/>
                <a:ext cx="34266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IN" smtClean="0">
                          <a:latin typeface="Cambria Math" panose="02040503050406030204" pitchFamily="18" charset="0"/>
                        </a:rPr>
                        <m:t>Bernoulli</m:t>
                      </m:r>
                      <m:d>
                        <m:dPr>
                          <m:ctrlPr>
                            <a:rPr lang="en-IN" i="1">
                              <a:latin typeface="Cambria Math" panose="02040503050406030204" pitchFamily="18" charset="0"/>
                            </a:rPr>
                          </m:ctrlPr>
                        </m:dPr>
                        <m:e>
                          <m:r>
                            <a:rPr lang="en-IN" b="0" i="1" smtClean="0">
                              <a:latin typeface="Cambria Math" panose="02040503050406030204" pitchFamily="18" charset="0"/>
                            </a:rPr>
                            <m:t>𝑦</m:t>
                          </m:r>
                        </m:e>
                        <m:e>
                          <m:r>
                            <a:rPr lang="en-IN" i="1">
                              <a:latin typeface="Cambria Math" panose="02040503050406030204" pitchFamily="18" charset="0"/>
                            </a:rPr>
                            <m:t>𝜃</m:t>
                          </m:r>
                        </m:e>
                      </m:d>
                      <m:r>
                        <a:rPr lang="en-IN" i="1">
                          <a:latin typeface="Cambria Math" panose="02040503050406030204" pitchFamily="18" charset="0"/>
                        </a:rPr>
                        <m:t>= </m:t>
                      </m:r>
                      <m:sSup>
                        <m:sSupPr>
                          <m:ctrlPr>
                            <a:rPr lang="en-IN" i="1">
                              <a:latin typeface="Cambria Math" panose="02040503050406030204" pitchFamily="18" charset="0"/>
                            </a:rPr>
                          </m:ctrlPr>
                        </m:sSupPr>
                        <m:e>
                          <m:r>
                            <a:rPr lang="en-IN" i="1">
                              <a:latin typeface="Cambria Math" panose="02040503050406030204" pitchFamily="18" charset="0"/>
                            </a:rPr>
                            <m:t>𝜃</m:t>
                          </m:r>
                        </m:e>
                        <m:sup>
                          <m:r>
                            <a:rPr lang="en-IN" b="0" i="1" smtClean="0">
                              <a:latin typeface="Cambria Math" panose="02040503050406030204" pitchFamily="18" charset="0"/>
                            </a:rPr>
                            <m:t>𝑦</m:t>
                          </m:r>
                        </m:sup>
                      </m:sSup>
                      <m:r>
                        <m:rPr>
                          <m:nor/>
                        </m:rPr>
                        <a:rPr lang="en-IN" dirty="0"/>
                        <m:t> </m:t>
                      </m:r>
                      <m:sSup>
                        <m:sSupPr>
                          <m:ctrlPr>
                            <a:rPr lang="en-IN" i="1">
                              <a:latin typeface="Cambria Math" panose="02040503050406030204" pitchFamily="18" charset="0"/>
                            </a:rPr>
                          </m:ctrlPr>
                        </m:sSupPr>
                        <m:e>
                          <m:r>
                            <a:rPr lang="en-IN" i="1">
                              <a:latin typeface="Cambria Math" panose="02040503050406030204" pitchFamily="18" charset="0"/>
                            </a:rPr>
                            <m:t>(1−</m:t>
                          </m:r>
                          <m:r>
                            <a:rPr lang="en-IN" i="1">
                              <a:latin typeface="Cambria Math" panose="02040503050406030204" pitchFamily="18" charset="0"/>
                            </a:rPr>
                            <m:t>𝜃</m:t>
                          </m:r>
                          <m:r>
                            <a:rPr lang="en-IN" i="1">
                              <a:latin typeface="Cambria Math" panose="02040503050406030204" pitchFamily="18" charset="0"/>
                            </a:rPr>
                            <m:t>)</m:t>
                          </m:r>
                        </m:e>
                        <m:sup>
                          <m:r>
                            <a:rPr lang="en-IN" i="1">
                              <a:latin typeface="Cambria Math" panose="02040503050406030204" pitchFamily="18" charset="0"/>
                            </a:rPr>
                            <m:t>1−</m:t>
                          </m:r>
                          <m:r>
                            <a:rPr lang="en-IN" b="0" i="1" smtClean="0">
                              <a:latin typeface="Cambria Math" panose="02040503050406030204" pitchFamily="18" charset="0"/>
                            </a:rPr>
                            <m:t>𝑦</m:t>
                          </m:r>
                        </m:sup>
                      </m:sSup>
                    </m:oMath>
                  </m:oMathPara>
                </a14:m>
                <a:endParaRPr lang="en-IN" dirty="0"/>
              </a:p>
            </p:txBody>
          </p:sp>
        </mc:Choice>
        <mc:Fallback xmlns="">
          <p:sp>
            <p:nvSpPr>
              <p:cNvPr id="3" name="Rectangle 2">
                <a:extLst>
                  <a:ext uri="{FF2B5EF4-FFF2-40B4-BE49-F238E27FC236}">
                    <a16:creationId xmlns:a16="http://schemas.microsoft.com/office/drawing/2014/main" id="{CA6BED0E-2E67-4FFD-9F46-6FD8111965F8}"/>
                  </a:ext>
                </a:extLst>
              </p:cNvPr>
              <p:cNvSpPr>
                <a:spLocks noRot="1" noChangeAspect="1" noMove="1" noResize="1" noEditPoints="1" noAdjustHandles="1" noChangeArrowheads="1" noChangeShapeType="1" noTextEdit="1"/>
              </p:cNvSpPr>
              <p:nvPr/>
            </p:nvSpPr>
            <p:spPr>
              <a:xfrm>
                <a:off x="2997752" y="5108715"/>
                <a:ext cx="3426643" cy="369332"/>
              </a:xfrm>
              <a:prstGeom prst="rect">
                <a:avLst/>
              </a:prstGeom>
              <a:blipFill>
                <a:blip r:embed="rId5"/>
                <a:stretch>
                  <a:fillRect b="-131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A88548D-1AFE-4684-BA22-9B73F8293353}"/>
                  </a:ext>
                </a:extLst>
              </p:cNvPr>
              <p:cNvSpPr/>
              <p:nvPr/>
            </p:nvSpPr>
            <p:spPr>
              <a:xfrm>
                <a:off x="3310725" y="5617651"/>
                <a:ext cx="4481868" cy="6665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IN">
                          <a:latin typeface="Cambria Math" panose="02040503050406030204" pitchFamily="18" charset="0"/>
                        </a:rPr>
                        <m:t>Beta</m:t>
                      </m:r>
                      <m:d>
                        <m:dPr>
                          <m:ctrlPr>
                            <a:rPr lang="en-IN" i="1">
                              <a:latin typeface="Cambria Math" panose="02040503050406030204" pitchFamily="18" charset="0"/>
                            </a:rPr>
                          </m:ctrlPr>
                        </m:dPr>
                        <m:e>
                          <m:r>
                            <a:rPr lang="en-IN" i="1">
                              <a:latin typeface="Cambria Math" panose="02040503050406030204" pitchFamily="18" charset="0"/>
                            </a:rPr>
                            <m:t>𝜃</m:t>
                          </m:r>
                        </m:e>
                        <m:e>
                          <m:r>
                            <a:rPr lang="en-IN" i="1">
                              <a:latin typeface="Cambria Math" panose="02040503050406030204" pitchFamily="18" charset="0"/>
                            </a:rPr>
                            <m:t>𝛼</m:t>
                          </m:r>
                          <m:r>
                            <a:rPr lang="en-IN" i="1">
                              <a:latin typeface="Cambria Math" panose="02040503050406030204" pitchFamily="18" charset="0"/>
                            </a:rPr>
                            <m:t>, </m:t>
                          </m:r>
                          <m:r>
                            <a:rPr lang="en-IN" i="1">
                              <a:latin typeface="Cambria Math" panose="02040503050406030204" pitchFamily="18" charset="0"/>
                            </a:rPr>
                            <m:t>𝛽</m:t>
                          </m:r>
                        </m:e>
                      </m:d>
                      <m:r>
                        <a:rPr lang="en-IN" i="1">
                          <a:latin typeface="Cambria Math" panose="02040503050406030204" pitchFamily="18" charset="0"/>
                        </a:rPr>
                        <m:t>= </m:t>
                      </m:r>
                      <m:f>
                        <m:fPr>
                          <m:ctrlPr>
                            <a:rPr lang="en-IN" i="1">
                              <a:latin typeface="Cambria Math" panose="02040503050406030204" pitchFamily="18" charset="0"/>
                            </a:rPr>
                          </m:ctrlPr>
                        </m:fPr>
                        <m:num>
                          <m:r>
                            <m:rPr>
                              <m:sty m:val="p"/>
                            </m:rPr>
                            <a:rPr lang="en-IN">
                              <a:latin typeface="Cambria Math" panose="02040503050406030204" pitchFamily="18" charset="0"/>
                            </a:rPr>
                            <m:t>Γ</m:t>
                          </m:r>
                          <m:r>
                            <a:rPr lang="en-IN" i="1">
                              <a:latin typeface="Cambria Math" panose="02040503050406030204" pitchFamily="18" charset="0"/>
                            </a:rPr>
                            <m:t>(</m:t>
                          </m:r>
                          <m:r>
                            <a:rPr lang="en-IN" i="1">
                              <a:latin typeface="Cambria Math" panose="02040503050406030204" pitchFamily="18" charset="0"/>
                            </a:rPr>
                            <m:t>𝛼</m:t>
                          </m:r>
                          <m:r>
                            <a:rPr lang="en-IN" i="1">
                              <a:latin typeface="Cambria Math" panose="02040503050406030204" pitchFamily="18" charset="0"/>
                            </a:rPr>
                            <m:t>+</m:t>
                          </m:r>
                          <m:r>
                            <a:rPr lang="en-IN" i="1">
                              <a:latin typeface="Cambria Math" panose="02040503050406030204" pitchFamily="18" charset="0"/>
                            </a:rPr>
                            <m:t>𝛽</m:t>
                          </m:r>
                          <m:r>
                            <a:rPr lang="en-IN" i="1">
                              <a:latin typeface="Cambria Math" panose="02040503050406030204" pitchFamily="18" charset="0"/>
                            </a:rPr>
                            <m:t>)</m:t>
                          </m:r>
                        </m:num>
                        <m:den>
                          <m:r>
                            <m:rPr>
                              <m:sty m:val="p"/>
                            </m:rPr>
                            <a:rPr lang="en-IN">
                              <a:latin typeface="Cambria Math" panose="02040503050406030204" pitchFamily="18" charset="0"/>
                            </a:rPr>
                            <m:t>Γ</m:t>
                          </m:r>
                          <m:d>
                            <m:dPr>
                              <m:ctrlPr>
                                <a:rPr lang="en-IN" i="1">
                                  <a:latin typeface="Cambria Math" panose="02040503050406030204" pitchFamily="18" charset="0"/>
                                </a:rPr>
                              </m:ctrlPr>
                            </m:dPr>
                            <m:e>
                              <m:r>
                                <a:rPr lang="en-IN" i="1">
                                  <a:latin typeface="Cambria Math" panose="02040503050406030204" pitchFamily="18" charset="0"/>
                                </a:rPr>
                                <m:t>𝛼</m:t>
                              </m:r>
                            </m:e>
                          </m:d>
                          <m:r>
                            <m:rPr>
                              <m:sty m:val="p"/>
                            </m:rPr>
                            <a:rPr lang="en-IN">
                              <a:latin typeface="Cambria Math" panose="02040503050406030204" pitchFamily="18" charset="0"/>
                            </a:rPr>
                            <m:t>Γ</m:t>
                          </m:r>
                          <m:d>
                            <m:dPr>
                              <m:ctrlPr>
                                <a:rPr lang="en-IN" i="1">
                                  <a:latin typeface="Cambria Math" panose="02040503050406030204" pitchFamily="18" charset="0"/>
                                </a:rPr>
                              </m:ctrlPr>
                            </m:dPr>
                            <m:e>
                              <m:r>
                                <a:rPr lang="en-IN" i="1">
                                  <a:latin typeface="Cambria Math" panose="02040503050406030204" pitchFamily="18" charset="0"/>
                                </a:rPr>
                                <m:t>𝛽</m:t>
                              </m:r>
                            </m:e>
                          </m:d>
                        </m:den>
                      </m:f>
                      <m:r>
                        <a:rPr lang="en-IN" i="1">
                          <a:latin typeface="Cambria Math" panose="02040503050406030204" pitchFamily="18" charset="0"/>
                        </a:rPr>
                        <m:t> </m:t>
                      </m:r>
                      <m:sSup>
                        <m:sSupPr>
                          <m:ctrlPr>
                            <a:rPr lang="en-IN" i="1">
                              <a:latin typeface="Cambria Math" panose="02040503050406030204" pitchFamily="18" charset="0"/>
                            </a:rPr>
                          </m:ctrlPr>
                        </m:sSupPr>
                        <m:e>
                          <m:r>
                            <a:rPr lang="en-IN" i="1">
                              <a:latin typeface="Cambria Math" panose="02040503050406030204" pitchFamily="18" charset="0"/>
                            </a:rPr>
                            <m:t>𝜃</m:t>
                          </m:r>
                        </m:e>
                        <m:sup>
                          <m:r>
                            <a:rPr lang="en-IN" i="1">
                              <a:latin typeface="Cambria Math" panose="02040503050406030204" pitchFamily="18" charset="0"/>
                            </a:rPr>
                            <m:t>𝛼</m:t>
                          </m:r>
                          <m:r>
                            <a:rPr lang="en-IN" i="1">
                              <a:latin typeface="Cambria Math" panose="02040503050406030204" pitchFamily="18" charset="0"/>
                            </a:rPr>
                            <m:t>−1</m:t>
                          </m:r>
                        </m:sup>
                      </m:sSup>
                      <m:sSup>
                        <m:sSupPr>
                          <m:ctrlPr>
                            <a:rPr lang="en-IN" i="1">
                              <a:latin typeface="Cambria Math" panose="02040503050406030204" pitchFamily="18" charset="0"/>
                            </a:rPr>
                          </m:ctrlPr>
                        </m:sSupPr>
                        <m:e>
                          <m:d>
                            <m:dPr>
                              <m:ctrlPr>
                                <a:rPr lang="en-IN" i="1">
                                  <a:latin typeface="Cambria Math" panose="02040503050406030204" pitchFamily="18" charset="0"/>
                                </a:rPr>
                              </m:ctrlPr>
                            </m:dPr>
                            <m:e>
                              <m:r>
                                <a:rPr lang="en-IN" i="1">
                                  <a:latin typeface="Cambria Math" panose="02040503050406030204" pitchFamily="18" charset="0"/>
                                </a:rPr>
                                <m:t>1−</m:t>
                              </m:r>
                              <m:r>
                                <a:rPr lang="en-IN" i="1">
                                  <a:latin typeface="Cambria Math" panose="02040503050406030204" pitchFamily="18" charset="0"/>
                                </a:rPr>
                                <m:t>𝜃</m:t>
                              </m:r>
                            </m:e>
                          </m:d>
                        </m:e>
                        <m:sup>
                          <m:r>
                            <a:rPr lang="en-IN" i="1">
                              <a:latin typeface="Cambria Math" panose="02040503050406030204" pitchFamily="18" charset="0"/>
                            </a:rPr>
                            <m:t>𝛽</m:t>
                          </m:r>
                          <m:r>
                            <a:rPr lang="en-IN" i="1">
                              <a:latin typeface="Cambria Math" panose="02040503050406030204" pitchFamily="18" charset="0"/>
                            </a:rPr>
                            <m:t>−1 </m:t>
                          </m:r>
                        </m:sup>
                      </m:sSup>
                      <m:r>
                        <a:rPr lang="en-IN" i="1">
                          <a:latin typeface="Cambria Math" panose="02040503050406030204" pitchFamily="18" charset="0"/>
                        </a:rPr>
                        <m:t> </m:t>
                      </m:r>
                    </m:oMath>
                  </m:oMathPara>
                </a14:m>
                <a:endParaRPr lang="en-IN" dirty="0"/>
              </a:p>
            </p:txBody>
          </p:sp>
        </mc:Choice>
        <mc:Fallback xmlns="">
          <p:sp>
            <p:nvSpPr>
              <p:cNvPr id="5" name="Rectangle 4">
                <a:extLst>
                  <a:ext uri="{FF2B5EF4-FFF2-40B4-BE49-F238E27FC236}">
                    <a16:creationId xmlns:a16="http://schemas.microsoft.com/office/drawing/2014/main" id="{3A88548D-1AFE-4684-BA22-9B73F8293353}"/>
                  </a:ext>
                </a:extLst>
              </p:cNvPr>
              <p:cNvSpPr>
                <a:spLocks noRot="1" noChangeAspect="1" noMove="1" noResize="1" noEditPoints="1" noAdjustHandles="1" noChangeArrowheads="1" noChangeShapeType="1" noTextEdit="1"/>
              </p:cNvSpPr>
              <p:nvPr/>
            </p:nvSpPr>
            <p:spPr>
              <a:xfrm>
                <a:off x="3310725" y="5617651"/>
                <a:ext cx="4481868" cy="666593"/>
              </a:xfrm>
              <a:prstGeom prst="rect">
                <a:avLst/>
              </a:prstGeom>
              <a:blipFill>
                <a:blip r:embed="rId6"/>
                <a:stretch>
                  <a:fillRect/>
                </a:stretch>
              </a:blipFill>
            </p:spPr>
            <p:txBody>
              <a:bodyPr/>
              <a:lstStyle/>
              <a:p>
                <a:r>
                  <a:rPr lang="en-IN">
                    <a:noFill/>
                  </a:rPr>
                  <a:t> </a:t>
                </a:r>
              </a:p>
            </p:txBody>
          </p:sp>
        </mc:Fallback>
      </mc:AlternateContent>
      <p:sp>
        <p:nvSpPr>
          <p:cNvPr id="23" name="Speech Bubble: Rectangle 22">
            <a:extLst>
              <a:ext uri="{FF2B5EF4-FFF2-40B4-BE49-F238E27FC236}">
                <a16:creationId xmlns:a16="http://schemas.microsoft.com/office/drawing/2014/main" id="{A2EF08A4-C6A8-4050-81C6-E988D211C404}"/>
              </a:ext>
            </a:extLst>
          </p:cNvPr>
          <p:cNvSpPr/>
          <p:nvPr/>
        </p:nvSpPr>
        <p:spPr>
          <a:xfrm>
            <a:off x="8198287" y="4467262"/>
            <a:ext cx="2385880" cy="2222475"/>
          </a:xfrm>
          <a:prstGeom prst="wedgeRectCallout">
            <a:avLst>
              <a:gd name="adj1" fmla="val -75237"/>
              <a:gd name="adj2" fmla="val -493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is why, when we multiply them while computing the posterior, the exponents get added and we get the same form for the posterior as the prior but with just updated hyperparameter. Also, we can identify the posterior and its hyperparameters simply by inspection</a:t>
            </a:r>
            <a:endParaRPr lang="en-IN" sz="1400" dirty="0">
              <a:solidFill>
                <a:schemeClr val="tx1"/>
              </a:solidFill>
              <a:latin typeface="Abadi Extra Light" panose="020B0204020104020204" pitchFamily="34" charset="0"/>
              <a:sym typeface="Wingdings" panose="05000000000000000000" pitchFamily="2" charset="2"/>
            </a:endParaRPr>
          </a:p>
        </p:txBody>
      </p:sp>
    </p:spTree>
    <p:custDataLst>
      <p:tags r:id="rId1"/>
    </p:custDataLst>
    <p:extLst>
      <p:ext uri="{BB962C8B-B14F-4D97-AF65-F5344CB8AC3E}">
        <p14:creationId xmlns:p14="http://schemas.microsoft.com/office/powerpoint/2010/main" val="366364736"/>
      </p:ext>
    </p:extLst>
  </p:cSld>
  <p:clrMapOvr>
    <a:masterClrMapping/>
  </p:clrMapOvr>
  <mc:AlternateContent xmlns:mc="http://schemas.openxmlformats.org/markup-compatibility/2006" xmlns:p14="http://schemas.microsoft.com/office/powerpoint/2010/main">
    <mc:Choice Requires="p14">
      <p:transition spd="slow" p14:dur="2000" advTm="167749"/>
    </mc:Choice>
    <mc:Fallback xmlns="">
      <p:transition spd="slow" advTm="1677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down)">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down)">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down)">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down)">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down)">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down)">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Probabilistic Models: Making Predictions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18</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Having estimated </a:t>
                </a:r>
                <a14:m>
                  <m:oMath xmlns:m="http://schemas.openxmlformats.org/officeDocument/2006/math">
                    <m:r>
                      <a:rPr lang="en-GB" sz="2600" i="1" dirty="0" smtClean="0">
                        <a:latin typeface="Cambria Math" panose="02040503050406030204" pitchFamily="18" charset="0"/>
                      </a:rPr>
                      <m:t>𝜃</m:t>
                    </m:r>
                  </m:oMath>
                </a14:m>
                <a:r>
                  <a:rPr lang="en-GB" sz="2600" dirty="0">
                    <a:latin typeface="Abadi Extra Light" panose="020B0204020104020204" pitchFamily="34" charset="0"/>
                  </a:rPr>
                  <a:t>, we can now use it to make predictions</a:t>
                </a:r>
              </a:p>
              <a:p>
                <a:pPr>
                  <a:buFont typeface="Wingdings" panose="05000000000000000000" pitchFamily="2" charset="2"/>
                  <a:buChar char="§"/>
                </a:pPr>
                <a:r>
                  <a:rPr lang="en-GB" sz="2600" dirty="0">
                    <a:latin typeface="Abadi Extra Light" panose="020B0204020104020204" pitchFamily="34" charset="0"/>
                  </a:rPr>
                  <a:t>Prediction entails computing the </a:t>
                </a:r>
                <a:r>
                  <a:rPr lang="en-GB" sz="2600" dirty="0">
                    <a:solidFill>
                      <a:srgbClr val="0000FF"/>
                    </a:solidFill>
                    <a:latin typeface="Abadi Extra Light" panose="020B0204020104020204" pitchFamily="34" charset="0"/>
                  </a:rPr>
                  <a:t>predictive distribution </a:t>
                </a:r>
                <a:r>
                  <a:rPr lang="en-GB" sz="2600" dirty="0">
                    <a:latin typeface="Abadi Extra Light" panose="020B0204020104020204" pitchFamily="34" charset="0"/>
                  </a:rPr>
                  <a:t>of a new observation, say </a:t>
                </a:r>
                <a14:m>
                  <m:oMath xmlns:m="http://schemas.openxmlformats.org/officeDocument/2006/math">
                    <m:sSub>
                      <m:sSubPr>
                        <m:ctrlPr>
                          <a:rPr lang="en-GB" sz="2600" i="1" dirty="0" smtClean="0">
                            <a:latin typeface="Cambria Math" panose="02040503050406030204" pitchFamily="18" charset="0"/>
                          </a:rPr>
                        </m:ctrlPr>
                      </m:sSubPr>
                      <m:e>
                        <m:r>
                          <a:rPr lang="en-GB" sz="2600" i="1" dirty="0" smtClean="0">
                            <a:latin typeface="Cambria Math" panose="02040503050406030204" pitchFamily="18" charset="0"/>
                          </a:rPr>
                          <m:t>𝑦</m:t>
                        </m:r>
                      </m:e>
                      <m:sub>
                        <m:r>
                          <a:rPr lang="en-GB" sz="2600" i="1" dirty="0" smtClean="0">
                            <a:latin typeface="Cambria Math" panose="02040503050406030204" pitchFamily="18" charset="0"/>
                          </a:rPr>
                          <m:t>∗</m:t>
                        </m:r>
                      </m:sub>
                    </m:sSub>
                  </m:oMath>
                </a14:m>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When doing MLE/MAP, we approximate the posterior </a:t>
                </a:r>
                <a14:m>
                  <m:oMath xmlns:m="http://schemas.openxmlformats.org/officeDocument/2006/math">
                    <m:r>
                      <a:rPr lang="en-IN" sz="2400" i="1">
                        <a:latin typeface="Cambria Math" panose="02040503050406030204" pitchFamily="18" charset="0"/>
                      </a:rPr>
                      <m:t>𝑝</m:t>
                    </m:r>
                    <m:r>
                      <a:rPr lang="en-IN" sz="2400" i="1">
                        <a:latin typeface="Cambria Math" panose="02040503050406030204" pitchFamily="18" charset="0"/>
                      </a:rPr>
                      <m:t>(</m:t>
                    </m:r>
                    <m:r>
                      <a:rPr lang="en-IN" sz="2400" i="1">
                        <a:latin typeface="Cambria Math" panose="02040503050406030204" pitchFamily="18" charset="0"/>
                      </a:rPr>
                      <m:t>𝜃</m:t>
                    </m:r>
                    <m:r>
                      <a:rPr lang="en-IN" sz="2400" i="1">
                        <a:latin typeface="Cambria Math" panose="02040503050406030204" pitchFamily="18" charset="0"/>
                      </a:rPr>
                      <m:t>|</m:t>
                    </m:r>
                    <m:r>
                      <a:rPr lang="en-IN" sz="2400" b="1" i="1">
                        <a:latin typeface="Cambria Math" panose="02040503050406030204" pitchFamily="18" charset="0"/>
                      </a:rPr>
                      <m:t>𝒚</m:t>
                    </m:r>
                    <m:r>
                      <a:rPr lang="en-IN" sz="2400" i="1">
                        <a:latin typeface="Cambria Math" panose="02040503050406030204" pitchFamily="18" charset="0"/>
                      </a:rPr>
                      <m:t>) </m:t>
                    </m:r>
                  </m:oMath>
                </a14:m>
                <a:r>
                  <a:rPr lang="en-GB" sz="2600" dirty="0">
                    <a:latin typeface="Abadi Extra Light" panose="020B0204020104020204" pitchFamily="34" charset="0"/>
                  </a:rPr>
                  <a:t>by a single point </a:t>
                </a:r>
                <a14:m>
                  <m:oMath xmlns:m="http://schemas.openxmlformats.org/officeDocument/2006/math">
                    <m:sSub>
                      <m:sSubPr>
                        <m:ctrlPr>
                          <a:rPr lang="en-GB" sz="2600" i="1" dirty="0" smtClean="0">
                            <a:latin typeface="Cambria Math" panose="02040503050406030204" pitchFamily="18" charset="0"/>
                          </a:rPr>
                        </m:ctrlPr>
                      </m:sSubPr>
                      <m:e>
                        <m:r>
                          <a:rPr lang="en-GB" sz="2600" i="1" dirty="0" smtClean="0">
                            <a:latin typeface="Cambria Math" panose="02040503050406030204" pitchFamily="18" charset="0"/>
                          </a:rPr>
                          <m:t>𝜃</m:t>
                        </m:r>
                      </m:e>
                      <m:sub>
                        <m:r>
                          <a:rPr lang="en-IN" sz="2600" b="0" i="1" dirty="0" smtClean="0">
                            <a:latin typeface="Cambria Math" panose="02040503050406030204" pitchFamily="18" charset="0"/>
                          </a:rPr>
                          <m:t>𝑜𝑝𝑡</m:t>
                        </m:r>
                      </m:sub>
                    </m:sSub>
                  </m:oMath>
                </a14:m>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When doing fully Bayesian estimation, getting the predictive dist. will require computing</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831" t="-164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F416337-4E43-483E-8171-849A6F6D8964}"/>
                  </a:ext>
                </a:extLst>
              </p:cNvPr>
              <p:cNvSpPr txBox="1"/>
              <p:nvPr/>
            </p:nvSpPr>
            <p:spPr>
              <a:xfrm>
                <a:off x="1646113" y="2232397"/>
                <a:ext cx="4449887" cy="4473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m:t>
                              </m:r>
                            </m:sub>
                          </m:sSub>
                        </m:e>
                        <m:e>
                          <m:r>
                            <a:rPr lang="en-IN" sz="2800" b="1" i="1" smtClean="0">
                              <a:latin typeface="Cambria Math" panose="02040503050406030204" pitchFamily="18" charset="0"/>
                            </a:rPr>
                            <m:t>𝒚</m:t>
                          </m:r>
                        </m:e>
                      </m:d>
                      <m:r>
                        <a:rPr lang="en-IN" sz="2800" b="0" i="0" smtClean="0">
                          <a:latin typeface="Cambria Math" panose="02040503050406030204" pitchFamily="18" charset="0"/>
                        </a:rPr>
                        <m:t>=</m:t>
                      </m:r>
                      <m:r>
                        <a:rPr lang="en-IN" sz="2800" b="0" i="1" smtClean="0">
                          <a:latin typeface="Cambria Math" panose="02040503050406030204" pitchFamily="18" charset="0"/>
                        </a:rPr>
                        <m:t>∫</m:t>
                      </m:r>
                      <m:r>
                        <a:rPr lang="en-IN" sz="2800" i="1">
                          <a:latin typeface="Cambria Math" panose="02040503050406030204" pitchFamily="18" charset="0"/>
                        </a:rPr>
                        <m:t>𝑝</m:t>
                      </m:r>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m:t>
                              </m:r>
                            </m:sub>
                          </m:sSub>
                          <m:r>
                            <a:rPr lang="en-IN" sz="2800" b="0" i="1" smtClean="0">
                              <a:latin typeface="Cambria Math" panose="02040503050406030204" pitchFamily="18" charset="0"/>
                            </a:rPr>
                            <m:t>,</m:t>
                          </m:r>
                          <m:r>
                            <a:rPr lang="en-IN" sz="2800" b="0" i="1" smtClean="0">
                              <a:latin typeface="Cambria Math" panose="02040503050406030204" pitchFamily="18" charset="0"/>
                            </a:rPr>
                            <m:t>𝜃</m:t>
                          </m:r>
                        </m:e>
                        <m:e>
                          <m:r>
                            <a:rPr lang="en-IN" sz="2800" b="1" i="1" smtClean="0">
                              <a:latin typeface="Cambria Math" panose="02040503050406030204" pitchFamily="18" charset="0"/>
                            </a:rPr>
                            <m:t>𝒚</m:t>
                          </m:r>
                        </m:e>
                      </m:d>
                      <m:r>
                        <a:rPr lang="en-IN" sz="2800" b="0" i="1" smtClean="0">
                          <a:latin typeface="Cambria Math" panose="02040503050406030204" pitchFamily="18" charset="0"/>
                        </a:rPr>
                        <m:t>𝑑</m:t>
                      </m:r>
                      <m:r>
                        <a:rPr lang="en-IN" sz="2800" b="0" i="1" smtClean="0">
                          <a:latin typeface="Cambria Math" panose="02040503050406030204" pitchFamily="18" charset="0"/>
                        </a:rPr>
                        <m:t>𝜃</m:t>
                      </m:r>
                    </m:oMath>
                  </m:oMathPara>
                </a14:m>
                <a:br>
                  <a:rPr lang="en-IN" sz="2800" b="0" dirty="0"/>
                </a:br>
                <a:endParaRPr lang="en-IN" sz="2800" dirty="0"/>
              </a:p>
            </p:txBody>
          </p:sp>
        </mc:Choice>
        <mc:Fallback xmlns="">
          <p:sp>
            <p:nvSpPr>
              <p:cNvPr id="3" name="TextBox 2">
                <a:extLst>
                  <a:ext uri="{FF2B5EF4-FFF2-40B4-BE49-F238E27FC236}">
                    <a16:creationId xmlns:a16="http://schemas.microsoft.com/office/drawing/2014/main" id="{0F416337-4E43-483E-8171-849A6F6D8964}"/>
                  </a:ext>
                </a:extLst>
              </p:cNvPr>
              <p:cNvSpPr txBox="1">
                <a:spLocks noRot="1" noChangeAspect="1" noMove="1" noResize="1" noEditPoints="1" noAdjustHandles="1" noChangeArrowheads="1" noChangeShapeType="1" noTextEdit="1"/>
              </p:cNvSpPr>
              <p:nvPr/>
            </p:nvSpPr>
            <p:spPr>
              <a:xfrm>
                <a:off x="1646113" y="2232397"/>
                <a:ext cx="4449887" cy="44730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C6B2D2F-4107-483E-8C0E-179AB4545579}"/>
                  </a:ext>
                </a:extLst>
              </p:cNvPr>
              <p:cNvSpPr txBox="1"/>
              <p:nvPr/>
            </p:nvSpPr>
            <p:spPr>
              <a:xfrm>
                <a:off x="3139162" y="2827858"/>
                <a:ext cx="3684470"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a:latin typeface="Cambria Math" panose="02040503050406030204" pitchFamily="18" charset="0"/>
                        </a:rPr>
                        <m:t>=</m:t>
                      </m:r>
                      <m:r>
                        <a:rPr lang="en-IN" sz="2800" i="1">
                          <a:latin typeface="Cambria Math" panose="02040503050406030204" pitchFamily="18" charset="0"/>
                        </a:rPr>
                        <m:t>∫</m:t>
                      </m:r>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i="1">
                              <a:latin typeface="Cambria Math" panose="02040503050406030204" pitchFamily="18" charset="0"/>
                            </a:rPr>
                            <m:t>𝜃</m:t>
                          </m:r>
                          <m:r>
                            <a:rPr lang="en-IN" sz="2800" i="1">
                              <a:latin typeface="Cambria Math" panose="02040503050406030204" pitchFamily="18" charset="0"/>
                            </a:rPr>
                            <m:t>, </m:t>
                          </m:r>
                          <m:r>
                            <a:rPr lang="en-IN" sz="2800" b="1" i="1">
                              <a:latin typeface="Cambria Math" panose="02040503050406030204" pitchFamily="18" charset="0"/>
                            </a:rPr>
                            <m:t>𝒚</m:t>
                          </m:r>
                        </m:e>
                      </m:d>
                      <m:r>
                        <a:rPr lang="en-IN" sz="2800" i="1">
                          <a:latin typeface="Cambria Math" panose="02040503050406030204" pitchFamily="18" charset="0"/>
                        </a:rPr>
                        <m:t>𝑝</m:t>
                      </m:r>
                      <m:r>
                        <a:rPr lang="en-IN" sz="2800" i="1">
                          <a:latin typeface="Cambria Math" panose="02040503050406030204" pitchFamily="18" charset="0"/>
                        </a:rPr>
                        <m:t>(</m:t>
                      </m:r>
                      <m:r>
                        <a:rPr lang="en-IN" sz="2800" i="1">
                          <a:latin typeface="Cambria Math" panose="02040503050406030204" pitchFamily="18" charset="0"/>
                        </a:rPr>
                        <m:t>𝜃</m:t>
                      </m:r>
                      <m:r>
                        <a:rPr lang="en-IN" sz="2800" i="1">
                          <a:latin typeface="Cambria Math" panose="02040503050406030204" pitchFamily="18" charset="0"/>
                        </a:rPr>
                        <m:t>|</m:t>
                      </m:r>
                      <m:r>
                        <a:rPr lang="en-IN" sz="2800" b="1" i="1">
                          <a:latin typeface="Cambria Math" panose="02040503050406030204" pitchFamily="18" charset="0"/>
                        </a:rPr>
                        <m:t>𝒚</m:t>
                      </m:r>
                      <m:r>
                        <a:rPr lang="en-IN" sz="2800" i="1">
                          <a:latin typeface="Cambria Math" panose="02040503050406030204" pitchFamily="18" charset="0"/>
                        </a:rPr>
                        <m:t>)</m:t>
                      </m:r>
                      <m:r>
                        <a:rPr lang="en-IN" sz="2800" i="1">
                          <a:latin typeface="Cambria Math" panose="02040503050406030204" pitchFamily="18" charset="0"/>
                        </a:rPr>
                        <m:t>𝑑</m:t>
                      </m:r>
                      <m:r>
                        <a:rPr lang="en-IN" sz="2800" i="1">
                          <a:latin typeface="Cambria Math" panose="02040503050406030204" pitchFamily="18" charset="0"/>
                        </a:rPr>
                        <m:t>𝜃</m:t>
                      </m:r>
                    </m:oMath>
                  </m:oMathPara>
                </a14:m>
                <a:endParaRPr lang="en-IN" sz="2800" dirty="0"/>
              </a:p>
            </p:txBody>
          </p:sp>
        </mc:Choice>
        <mc:Fallback xmlns="">
          <p:sp>
            <p:nvSpPr>
              <p:cNvPr id="5" name="TextBox 4">
                <a:extLst>
                  <a:ext uri="{FF2B5EF4-FFF2-40B4-BE49-F238E27FC236}">
                    <a16:creationId xmlns:a16="http://schemas.microsoft.com/office/drawing/2014/main" id="{4C6B2D2F-4107-483E-8C0E-179AB4545579}"/>
                  </a:ext>
                </a:extLst>
              </p:cNvPr>
              <p:cNvSpPr txBox="1">
                <a:spLocks noRot="1" noChangeAspect="1" noMove="1" noResize="1" noEditPoints="1" noAdjustHandles="1" noChangeArrowheads="1" noChangeShapeType="1" noTextEdit="1"/>
              </p:cNvSpPr>
              <p:nvPr/>
            </p:nvSpPr>
            <p:spPr>
              <a:xfrm>
                <a:off x="3139162" y="2827858"/>
                <a:ext cx="3684470" cy="447238"/>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632AA2-98F1-4F8F-8ED4-AC2437E2EE51}"/>
                  </a:ext>
                </a:extLst>
              </p:cNvPr>
              <p:cNvSpPr txBox="1"/>
              <p:nvPr/>
            </p:nvSpPr>
            <p:spPr>
              <a:xfrm>
                <a:off x="3139162" y="3462314"/>
                <a:ext cx="3336105"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a:latin typeface="Cambria Math" panose="02040503050406030204" pitchFamily="18" charset="0"/>
                        </a:rPr>
                        <m:t>=</m:t>
                      </m:r>
                      <m:r>
                        <a:rPr lang="en-IN" sz="2800" i="1">
                          <a:latin typeface="Cambria Math" panose="02040503050406030204" pitchFamily="18" charset="0"/>
                        </a:rPr>
                        <m:t>∫</m:t>
                      </m:r>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i="1">
                              <a:latin typeface="Cambria Math" panose="02040503050406030204" pitchFamily="18" charset="0"/>
                            </a:rPr>
                            <m:t>𝜃</m:t>
                          </m:r>
                        </m:e>
                      </m:d>
                      <m:r>
                        <a:rPr lang="en-IN" sz="2800" i="1">
                          <a:latin typeface="Cambria Math" panose="02040503050406030204" pitchFamily="18" charset="0"/>
                        </a:rPr>
                        <m:t>𝑝</m:t>
                      </m:r>
                      <m:r>
                        <a:rPr lang="en-IN" sz="2800" i="1">
                          <a:latin typeface="Cambria Math" panose="02040503050406030204" pitchFamily="18" charset="0"/>
                        </a:rPr>
                        <m:t>(</m:t>
                      </m:r>
                      <m:r>
                        <a:rPr lang="en-IN" sz="2800" i="1">
                          <a:latin typeface="Cambria Math" panose="02040503050406030204" pitchFamily="18" charset="0"/>
                        </a:rPr>
                        <m:t>𝜃</m:t>
                      </m:r>
                      <m:r>
                        <a:rPr lang="en-IN" sz="2800" i="1">
                          <a:latin typeface="Cambria Math" panose="02040503050406030204" pitchFamily="18" charset="0"/>
                        </a:rPr>
                        <m:t>|</m:t>
                      </m:r>
                      <m:r>
                        <a:rPr lang="en-IN" sz="2800" b="1" i="1">
                          <a:latin typeface="Cambria Math" panose="02040503050406030204" pitchFamily="18" charset="0"/>
                        </a:rPr>
                        <m:t>𝒚</m:t>
                      </m:r>
                      <m:r>
                        <a:rPr lang="en-IN" sz="2800" i="1">
                          <a:latin typeface="Cambria Math" panose="02040503050406030204" pitchFamily="18" charset="0"/>
                        </a:rPr>
                        <m:t>)</m:t>
                      </m:r>
                      <m:r>
                        <a:rPr lang="en-IN" sz="2800" i="1">
                          <a:latin typeface="Cambria Math" panose="02040503050406030204" pitchFamily="18" charset="0"/>
                        </a:rPr>
                        <m:t>𝑑</m:t>
                      </m:r>
                      <m:r>
                        <a:rPr lang="en-IN" sz="2800" i="1">
                          <a:latin typeface="Cambria Math" panose="02040503050406030204" pitchFamily="18" charset="0"/>
                        </a:rPr>
                        <m:t>𝜃</m:t>
                      </m:r>
                    </m:oMath>
                  </m:oMathPara>
                </a14:m>
                <a:endParaRPr lang="en-IN" sz="2800" dirty="0"/>
              </a:p>
            </p:txBody>
          </p:sp>
        </mc:Choice>
        <mc:Fallback xmlns="">
          <p:sp>
            <p:nvSpPr>
              <p:cNvPr id="7" name="TextBox 6">
                <a:extLst>
                  <a:ext uri="{FF2B5EF4-FFF2-40B4-BE49-F238E27FC236}">
                    <a16:creationId xmlns:a16="http://schemas.microsoft.com/office/drawing/2014/main" id="{F1632AA2-98F1-4F8F-8ED4-AC2437E2EE51}"/>
                  </a:ext>
                </a:extLst>
              </p:cNvPr>
              <p:cNvSpPr txBox="1">
                <a:spLocks noRot="1" noChangeAspect="1" noMove="1" noResize="1" noEditPoints="1" noAdjustHandles="1" noChangeArrowheads="1" noChangeShapeType="1" noTextEdit="1"/>
              </p:cNvSpPr>
              <p:nvPr/>
            </p:nvSpPr>
            <p:spPr>
              <a:xfrm>
                <a:off x="3139162" y="3462314"/>
                <a:ext cx="3336105" cy="447238"/>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27E532-2C38-4C43-914D-91FCF7CF8A4F}"/>
                  </a:ext>
                </a:extLst>
              </p:cNvPr>
              <p:cNvSpPr txBox="1"/>
              <p:nvPr/>
            </p:nvSpPr>
            <p:spPr>
              <a:xfrm>
                <a:off x="413605" y="4563348"/>
                <a:ext cx="6613862" cy="4903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b="1" i="1">
                              <a:latin typeface="Cambria Math" panose="02040503050406030204" pitchFamily="18" charset="0"/>
                            </a:rPr>
                            <m:t>𝒚</m:t>
                          </m:r>
                        </m:e>
                      </m:d>
                      <m:r>
                        <a:rPr lang="en-IN" sz="2800">
                          <a:latin typeface="Cambria Math" panose="02040503050406030204" pitchFamily="18" charset="0"/>
                        </a:rPr>
                        <m:t>=</m:t>
                      </m:r>
                      <m:r>
                        <a:rPr lang="en-IN" sz="2800" i="1">
                          <a:latin typeface="Cambria Math" panose="02040503050406030204" pitchFamily="18" charset="0"/>
                        </a:rPr>
                        <m:t>∫</m:t>
                      </m:r>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i="1">
                              <a:latin typeface="Cambria Math" panose="02040503050406030204" pitchFamily="18" charset="0"/>
                            </a:rPr>
                            <m:t>𝜃</m:t>
                          </m:r>
                        </m:e>
                      </m:d>
                      <m:r>
                        <a:rPr lang="en-IN" sz="2800" i="1">
                          <a:latin typeface="Cambria Math" panose="02040503050406030204" pitchFamily="18" charset="0"/>
                        </a:rPr>
                        <m:t>𝑝</m:t>
                      </m:r>
                      <m:d>
                        <m:dPr>
                          <m:ctrlPr>
                            <a:rPr lang="en-IN" sz="2800" i="1">
                              <a:latin typeface="Cambria Math" panose="02040503050406030204" pitchFamily="18" charset="0"/>
                            </a:rPr>
                          </m:ctrlPr>
                        </m:dPr>
                        <m:e>
                          <m:r>
                            <a:rPr lang="en-IN" sz="2800" i="1">
                              <a:latin typeface="Cambria Math" panose="02040503050406030204" pitchFamily="18" charset="0"/>
                            </a:rPr>
                            <m:t>𝜃</m:t>
                          </m:r>
                        </m:e>
                        <m:e>
                          <m:r>
                            <a:rPr lang="en-IN" sz="2800" b="1" i="1">
                              <a:latin typeface="Cambria Math" panose="02040503050406030204" pitchFamily="18" charset="0"/>
                            </a:rPr>
                            <m:t>𝒚</m:t>
                          </m:r>
                        </m:e>
                      </m:d>
                      <m:r>
                        <a:rPr lang="en-IN" sz="2800" i="1">
                          <a:latin typeface="Cambria Math" panose="02040503050406030204" pitchFamily="18" charset="0"/>
                        </a:rPr>
                        <m:t>𝑑</m:t>
                      </m:r>
                      <m:r>
                        <a:rPr lang="en-IN" sz="2800" i="1">
                          <a:latin typeface="Cambria Math" panose="02040503050406030204" pitchFamily="18" charset="0"/>
                        </a:rPr>
                        <m:t>𝜃</m:t>
                      </m:r>
                      <m:r>
                        <a:rPr lang="en-IN" sz="2800" b="0" i="1" smtClean="0">
                          <a:latin typeface="Cambria Math" panose="02040503050406030204" pitchFamily="18" charset="0"/>
                        </a:rPr>
                        <m:t>≈</m:t>
                      </m:r>
                      <m:r>
                        <a:rPr lang="en-IN" sz="2800" b="0" i="1" smtClean="0">
                          <a:latin typeface="Cambria Math" panose="02040503050406030204" pitchFamily="18" charset="0"/>
                        </a:rPr>
                        <m:t>𝑝</m:t>
                      </m:r>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𝜃</m:t>
                          </m:r>
                        </m:e>
                        <m:sub>
                          <m:r>
                            <a:rPr lang="en-IN" sz="2800" b="0" i="1" smtClean="0">
                              <a:latin typeface="Cambria Math" panose="02040503050406030204" pitchFamily="18" charset="0"/>
                            </a:rPr>
                            <m:t>𝑜𝑝𝑡</m:t>
                          </m:r>
                        </m:sub>
                      </m:sSub>
                      <m:r>
                        <a:rPr lang="en-IN" sz="2800" b="0" i="1" smtClean="0">
                          <a:latin typeface="Cambria Math" panose="02040503050406030204" pitchFamily="18" charset="0"/>
                        </a:rPr>
                        <m:t>)</m:t>
                      </m:r>
                    </m:oMath>
                  </m:oMathPara>
                </a14:m>
                <a:endParaRPr lang="en-IN" sz="2800" dirty="0"/>
              </a:p>
            </p:txBody>
          </p:sp>
        </mc:Choice>
        <mc:Fallback xmlns="">
          <p:sp>
            <p:nvSpPr>
              <p:cNvPr id="8" name="TextBox 7">
                <a:extLst>
                  <a:ext uri="{FF2B5EF4-FFF2-40B4-BE49-F238E27FC236}">
                    <a16:creationId xmlns:a16="http://schemas.microsoft.com/office/drawing/2014/main" id="{2E27E532-2C38-4C43-914D-91FCF7CF8A4F}"/>
                  </a:ext>
                </a:extLst>
              </p:cNvPr>
              <p:cNvSpPr txBox="1">
                <a:spLocks noRot="1" noChangeAspect="1" noMove="1" noResize="1" noEditPoints="1" noAdjustHandles="1" noChangeArrowheads="1" noChangeShapeType="1" noTextEdit="1"/>
              </p:cNvSpPr>
              <p:nvPr/>
            </p:nvSpPr>
            <p:spPr>
              <a:xfrm>
                <a:off x="413605" y="4563348"/>
                <a:ext cx="6613862" cy="490391"/>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E5A617C-353A-4C55-BF19-7EA819FDCB23}"/>
                  </a:ext>
                </a:extLst>
              </p:cNvPr>
              <p:cNvSpPr txBox="1"/>
              <p:nvPr/>
            </p:nvSpPr>
            <p:spPr>
              <a:xfrm>
                <a:off x="1518914" y="5850237"/>
                <a:ext cx="4577086"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b="1" i="1">
                              <a:latin typeface="Cambria Math" panose="02040503050406030204" pitchFamily="18" charset="0"/>
                            </a:rPr>
                            <m:t>𝒚</m:t>
                          </m:r>
                        </m:e>
                      </m:d>
                      <m:r>
                        <a:rPr lang="en-IN" sz="2800">
                          <a:latin typeface="Cambria Math" panose="02040503050406030204" pitchFamily="18" charset="0"/>
                        </a:rPr>
                        <m:t>=</m:t>
                      </m:r>
                      <m:r>
                        <a:rPr lang="en-IN" sz="2800" i="1">
                          <a:latin typeface="Cambria Math" panose="02040503050406030204" pitchFamily="18" charset="0"/>
                        </a:rPr>
                        <m:t>∫</m:t>
                      </m:r>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i="1">
                              <a:latin typeface="Cambria Math" panose="02040503050406030204" pitchFamily="18" charset="0"/>
                            </a:rPr>
                            <m:t>𝜃</m:t>
                          </m:r>
                        </m:e>
                      </m:d>
                      <m:r>
                        <a:rPr lang="en-IN" sz="2800" i="1">
                          <a:latin typeface="Cambria Math" panose="02040503050406030204" pitchFamily="18" charset="0"/>
                        </a:rPr>
                        <m:t>𝑝</m:t>
                      </m:r>
                      <m:d>
                        <m:dPr>
                          <m:ctrlPr>
                            <a:rPr lang="en-IN" sz="2800" i="1">
                              <a:latin typeface="Cambria Math" panose="02040503050406030204" pitchFamily="18" charset="0"/>
                            </a:rPr>
                          </m:ctrlPr>
                        </m:dPr>
                        <m:e>
                          <m:r>
                            <a:rPr lang="en-IN" sz="2800" i="1">
                              <a:latin typeface="Cambria Math" panose="02040503050406030204" pitchFamily="18" charset="0"/>
                            </a:rPr>
                            <m:t>𝜃</m:t>
                          </m:r>
                        </m:e>
                        <m:e>
                          <m:r>
                            <a:rPr lang="en-IN" sz="2800" b="1" i="1">
                              <a:latin typeface="Cambria Math" panose="02040503050406030204" pitchFamily="18" charset="0"/>
                            </a:rPr>
                            <m:t>𝒚</m:t>
                          </m:r>
                        </m:e>
                      </m:d>
                      <m:r>
                        <a:rPr lang="en-IN" sz="2800" i="1">
                          <a:latin typeface="Cambria Math" panose="02040503050406030204" pitchFamily="18" charset="0"/>
                        </a:rPr>
                        <m:t>𝑑</m:t>
                      </m:r>
                      <m:r>
                        <a:rPr lang="en-IN" sz="2800" i="1">
                          <a:latin typeface="Cambria Math" panose="02040503050406030204" pitchFamily="18" charset="0"/>
                        </a:rPr>
                        <m:t>𝜃</m:t>
                      </m:r>
                    </m:oMath>
                  </m:oMathPara>
                </a14:m>
                <a:endParaRPr lang="en-IN" sz="2800" dirty="0"/>
              </a:p>
            </p:txBody>
          </p:sp>
        </mc:Choice>
        <mc:Fallback xmlns="">
          <p:sp>
            <p:nvSpPr>
              <p:cNvPr id="9" name="TextBox 8">
                <a:extLst>
                  <a:ext uri="{FF2B5EF4-FFF2-40B4-BE49-F238E27FC236}">
                    <a16:creationId xmlns:a16="http://schemas.microsoft.com/office/drawing/2014/main" id="{BE5A617C-353A-4C55-BF19-7EA819FDCB23}"/>
                  </a:ext>
                </a:extLst>
              </p:cNvPr>
              <p:cNvSpPr txBox="1">
                <a:spLocks noRot="1" noChangeAspect="1" noMove="1" noResize="1" noEditPoints="1" noAdjustHandles="1" noChangeArrowheads="1" noChangeShapeType="1" noTextEdit="1"/>
              </p:cNvSpPr>
              <p:nvPr/>
            </p:nvSpPr>
            <p:spPr>
              <a:xfrm>
                <a:off x="1518914" y="5850237"/>
                <a:ext cx="4577086" cy="447238"/>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Speech Bubble: Rectangle 9">
                <a:extLst>
                  <a:ext uri="{FF2B5EF4-FFF2-40B4-BE49-F238E27FC236}">
                    <a16:creationId xmlns:a16="http://schemas.microsoft.com/office/drawing/2014/main" id="{FCC7E323-9567-4623-BFCD-D0B4F557972B}"/>
                  </a:ext>
                </a:extLst>
              </p:cNvPr>
              <p:cNvSpPr/>
              <p:nvPr/>
            </p:nvSpPr>
            <p:spPr>
              <a:xfrm>
                <a:off x="6336720" y="2199492"/>
                <a:ext cx="2779569" cy="332808"/>
              </a:xfrm>
              <a:prstGeom prst="wedgeRectCallout">
                <a:avLst>
                  <a:gd name="adj1" fmla="val -67321"/>
                  <a:gd name="adj2" fmla="val 419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Marginalizing over the unknown </a:t>
                </a:r>
                <a14:m>
                  <m:oMath xmlns:m="http://schemas.openxmlformats.org/officeDocument/2006/math">
                    <m:r>
                      <a:rPr lang="en-IN" sz="1400" i="1" dirty="0" smtClean="0">
                        <a:solidFill>
                          <a:schemeClr val="tx1"/>
                        </a:solidFill>
                        <a:latin typeface="Cambria Math" panose="02040503050406030204" pitchFamily="18" charset="0"/>
                      </a:rPr>
                      <m:t>𝜃</m:t>
                    </m:r>
                  </m:oMath>
                </a14:m>
                <a:endParaRPr lang="en-IN" sz="1400" dirty="0">
                  <a:solidFill>
                    <a:schemeClr val="tx1"/>
                  </a:solidFill>
                  <a:latin typeface="Abadi Extra Light" panose="020B0204020104020204" pitchFamily="34" charset="0"/>
                  <a:sym typeface="Wingdings" panose="05000000000000000000" pitchFamily="2" charset="2"/>
                </a:endParaRPr>
              </a:p>
            </p:txBody>
          </p:sp>
        </mc:Choice>
        <mc:Fallback xmlns="">
          <p:sp>
            <p:nvSpPr>
              <p:cNvPr id="10" name="Speech Bubble: Rectangle 9">
                <a:extLst>
                  <a:ext uri="{FF2B5EF4-FFF2-40B4-BE49-F238E27FC236}">
                    <a16:creationId xmlns:a16="http://schemas.microsoft.com/office/drawing/2014/main" id="{FCC7E323-9567-4623-BFCD-D0B4F557972B}"/>
                  </a:ext>
                </a:extLst>
              </p:cNvPr>
              <p:cNvSpPr>
                <a:spLocks noRot="1" noChangeAspect="1" noMove="1" noResize="1" noEditPoints="1" noAdjustHandles="1" noChangeArrowheads="1" noChangeShapeType="1" noTextEdit="1"/>
              </p:cNvSpPr>
              <p:nvPr/>
            </p:nvSpPr>
            <p:spPr>
              <a:xfrm>
                <a:off x="6336720" y="2199492"/>
                <a:ext cx="2779569" cy="332808"/>
              </a:xfrm>
              <a:prstGeom prst="wedgeRectCallout">
                <a:avLst>
                  <a:gd name="adj1" fmla="val -67321"/>
                  <a:gd name="adj2" fmla="val 41946"/>
                </a:avLst>
              </a:prstGeom>
              <a:blipFill>
                <a:blip r:embed="rId9"/>
                <a:stretch>
                  <a:fillRect b="-12281"/>
                </a:stretch>
              </a:blipFill>
              <a:ln w="19050">
                <a:solidFill>
                  <a:schemeClr val="accent2"/>
                </a:solidFill>
              </a:ln>
            </p:spPr>
            <p:txBody>
              <a:bodyPr/>
              <a:lstStyle/>
              <a:p>
                <a:r>
                  <a:rPr lang="en-IN">
                    <a:noFill/>
                  </a:rPr>
                  <a:t> </a:t>
                </a:r>
              </a:p>
            </p:txBody>
          </p:sp>
        </mc:Fallback>
      </mc:AlternateContent>
      <p:sp>
        <p:nvSpPr>
          <p:cNvPr id="11" name="Speech Bubble: Rectangle 10">
            <a:extLst>
              <a:ext uri="{FF2B5EF4-FFF2-40B4-BE49-F238E27FC236}">
                <a16:creationId xmlns:a16="http://schemas.microsoft.com/office/drawing/2014/main" id="{4808FF03-8059-463C-A139-B115C50A8C49}"/>
              </a:ext>
            </a:extLst>
          </p:cNvPr>
          <p:cNvSpPr/>
          <p:nvPr/>
        </p:nvSpPr>
        <p:spPr>
          <a:xfrm>
            <a:off x="7348102" y="2773158"/>
            <a:ext cx="3042807" cy="332808"/>
          </a:xfrm>
          <a:prstGeom prst="wedgeRectCallout">
            <a:avLst>
              <a:gd name="adj1" fmla="val -67321"/>
              <a:gd name="adj2" fmla="val 419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Decomposing the joint using chain rule</a:t>
            </a:r>
            <a:endParaRPr lang="en-IN" sz="1400" dirty="0">
              <a:solidFill>
                <a:schemeClr val="tx1"/>
              </a:solidFill>
              <a:latin typeface="Abadi Extra Light" panose="020B0204020104020204" pitchFamily="34" charset="0"/>
              <a:sym typeface="Wingdings" panose="05000000000000000000" pitchFamily="2" charset="2"/>
            </a:endParaRPr>
          </a:p>
        </p:txBody>
      </p:sp>
      <mc:AlternateContent xmlns:mc="http://schemas.openxmlformats.org/markup-compatibility/2006" xmlns:a14="http://schemas.microsoft.com/office/drawing/2010/main">
        <mc:Choice Requires="a14">
          <p:sp>
            <p:nvSpPr>
              <p:cNvPr id="13" name="Speech Bubble: Rectangle 12">
                <a:extLst>
                  <a:ext uri="{FF2B5EF4-FFF2-40B4-BE49-F238E27FC236}">
                    <a16:creationId xmlns:a16="http://schemas.microsoft.com/office/drawing/2014/main" id="{9EF9C95B-EDBA-4D04-BCFA-49EFBBB06616}"/>
                  </a:ext>
                </a:extLst>
              </p:cNvPr>
              <p:cNvSpPr/>
              <p:nvPr/>
            </p:nvSpPr>
            <p:spPr>
              <a:xfrm>
                <a:off x="7285144" y="3462314"/>
                <a:ext cx="4128080" cy="332808"/>
              </a:xfrm>
              <a:prstGeom prst="wedgeRectCallout">
                <a:avLst>
                  <a:gd name="adj1" fmla="val -67321"/>
                  <a:gd name="adj2" fmla="val 419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Assuming </a:t>
                </a:r>
                <a:r>
                  <a:rPr lang="en-IN" sz="1400" dirty="0" err="1">
                    <a:solidFill>
                      <a:schemeClr val="tx1"/>
                    </a:solidFill>
                    <a:latin typeface="Abadi Extra Light" panose="020B0204020104020204" pitchFamily="34" charset="0"/>
                  </a:rPr>
                  <a:t>i.i.d</a:t>
                </a:r>
                <a:r>
                  <a:rPr lang="en-IN" sz="1400" dirty="0">
                    <a:solidFill>
                      <a:schemeClr val="tx1"/>
                    </a:solidFill>
                    <a:latin typeface="Abadi Extra Light" panose="020B0204020104020204" pitchFamily="34" charset="0"/>
                  </a:rPr>
                  <a:t>. data, given </a:t>
                </a:r>
                <a14:m>
                  <m:oMath xmlns:m="http://schemas.openxmlformats.org/officeDocument/2006/math">
                    <m:r>
                      <a:rPr lang="en-IN" sz="1400" i="1" dirty="0" smtClean="0">
                        <a:solidFill>
                          <a:schemeClr val="tx1"/>
                        </a:solidFill>
                        <a:latin typeface="Cambria Math" panose="02040503050406030204" pitchFamily="18" charset="0"/>
                      </a:rPr>
                      <m:t>𝜃</m:t>
                    </m:r>
                  </m:oMath>
                </a14:m>
                <a:r>
                  <a:rPr lang="en-IN" sz="1400" dirty="0">
                    <a:solidFill>
                      <a:schemeClr val="tx1"/>
                    </a:solidFill>
                    <a:latin typeface="Abadi Extra Light" panose="020B0204020104020204" pitchFamily="34" charset="0"/>
                  </a:rPr>
                  <a:t>,  </a:t>
                </a:r>
                <a14:m>
                  <m:oMath xmlns:m="http://schemas.openxmlformats.org/officeDocument/2006/math">
                    <m:sSub>
                      <m:sSubPr>
                        <m:ctrlPr>
                          <a:rPr lang="en-IN" sz="1400" i="1" dirty="0" smtClean="0">
                            <a:solidFill>
                              <a:schemeClr val="tx1"/>
                            </a:solidFill>
                            <a:latin typeface="Cambria Math" panose="02040503050406030204" pitchFamily="18" charset="0"/>
                          </a:rPr>
                        </m:ctrlPr>
                      </m:sSubPr>
                      <m:e>
                        <m:r>
                          <a:rPr lang="en-IN" sz="1400" i="1" dirty="0" smtClean="0">
                            <a:solidFill>
                              <a:schemeClr val="tx1"/>
                            </a:solidFill>
                            <a:latin typeface="Cambria Math" panose="02040503050406030204" pitchFamily="18" charset="0"/>
                          </a:rPr>
                          <m:t>𝑦</m:t>
                        </m:r>
                      </m:e>
                      <m:sub>
                        <m:r>
                          <a:rPr lang="en-IN" sz="1400" i="1" dirty="0" smtClean="0">
                            <a:solidFill>
                              <a:schemeClr val="tx1"/>
                            </a:solidFill>
                            <a:latin typeface="Cambria Math" panose="02040503050406030204" pitchFamily="18" charset="0"/>
                          </a:rPr>
                          <m:t>∗</m:t>
                        </m:r>
                      </m:sub>
                    </m:sSub>
                  </m:oMath>
                </a14:m>
                <a:r>
                  <a:rPr lang="en-IN" sz="1400" dirty="0">
                    <a:solidFill>
                      <a:schemeClr val="tx1"/>
                    </a:solidFill>
                    <a:latin typeface="Abadi Extra Light" panose="020B0204020104020204" pitchFamily="34" charset="0"/>
                    <a:sym typeface="Wingdings" panose="05000000000000000000" pitchFamily="2" charset="2"/>
                  </a:rPr>
                  <a:t> does not depend on </a:t>
                </a:r>
                <a14:m>
                  <m:oMath xmlns:m="http://schemas.openxmlformats.org/officeDocument/2006/math">
                    <m:r>
                      <a:rPr lang="en-IN" sz="1400" b="1" i="1" dirty="0" smtClean="0">
                        <a:solidFill>
                          <a:schemeClr val="tx1"/>
                        </a:solidFill>
                        <a:latin typeface="Cambria Math" panose="02040503050406030204" pitchFamily="18" charset="0"/>
                        <a:sym typeface="Wingdings" panose="05000000000000000000" pitchFamily="2" charset="2"/>
                      </a:rPr>
                      <m:t>𝒚</m:t>
                    </m:r>
                  </m:oMath>
                </a14:m>
                <a:endParaRPr lang="en-IN" sz="1400" b="1" dirty="0">
                  <a:solidFill>
                    <a:schemeClr val="tx1"/>
                  </a:solidFill>
                  <a:latin typeface="Abadi Extra Light" panose="020B0204020104020204" pitchFamily="34" charset="0"/>
                  <a:sym typeface="Wingdings" panose="05000000000000000000" pitchFamily="2" charset="2"/>
                </a:endParaRPr>
              </a:p>
            </p:txBody>
          </p:sp>
        </mc:Choice>
        <mc:Fallback xmlns="">
          <p:sp>
            <p:nvSpPr>
              <p:cNvPr id="13" name="Speech Bubble: Rectangle 12">
                <a:extLst>
                  <a:ext uri="{FF2B5EF4-FFF2-40B4-BE49-F238E27FC236}">
                    <a16:creationId xmlns:a16="http://schemas.microsoft.com/office/drawing/2014/main" id="{9EF9C95B-EDBA-4D04-BCFA-49EFBBB06616}"/>
                  </a:ext>
                </a:extLst>
              </p:cNvPr>
              <p:cNvSpPr>
                <a:spLocks noRot="1" noChangeAspect="1" noMove="1" noResize="1" noEditPoints="1" noAdjustHandles="1" noChangeArrowheads="1" noChangeShapeType="1" noTextEdit="1"/>
              </p:cNvSpPr>
              <p:nvPr/>
            </p:nvSpPr>
            <p:spPr>
              <a:xfrm>
                <a:off x="7285144" y="3462314"/>
                <a:ext cx="4128080" cy="332808"/>
              </a:xfrm>
              <a:prstGeom prst="wedgeRectCallout">
                <a:avLst>
                  <a:gd name="adj1" fmla="val -67321"/>
                  <a:gd name="adj2" fmla="val 41946"/>
                </a:avLst>
              </a:prstGeom>
              <a:blipFill>
                <a:blip r:embed="rId10"/>
                <a:stretch>
                  <a:fillRect b="-10345"/>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Speech Bubble: Rectangle 13">
                <a:extLst>
                  <a:ext uri="{FF2B5EF4-FFF2-40B4-BE49-F238E27FC236}">
                    <a16:creationId xmlns:a16="http://schemas.microsoft.com/office/drawing/2014/main" id="{0236442A-5DFB-4861-89FE-C3EDC5EB55CF}"/>
                  </a:ext>
                </a:extLst>
              </p:cNvPr>
              <p:cNvSpPr/>
              <p:nvPr/>
            </p:nvSpPr>
            <p:spPr>
              <a:xfrm>
                <a:off x="6470935" y="5624127"/>
                <a:ext cx="4724422" cy="1140542"/>
              </a:xfrm>
              <a:prstGeom prst="wedgeRectCallout">
                <a:avLst>
                  <a:gd name="adj1" fmla="val -58505"/>
                  <a:gd name="adj2" fmla="val -483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computes the predictive distribution </a:t>
                </a:r>
                <a:r>
                  <a:rPr lang="en-IN" sz="1400" dirty="0">
                    <a:solidFill>
                      <a:srgbClr val="0000FF"/>
                    </a:solidFill>
                    <a:latin typeface="Abadi Extra Light" panose="020B0204020104020204" pitchFamily="34" charset="0"/>
                  </a:rPr>
                  <a:t>by averaging over the full posterior</a:t>
                </a:r>
                <a:r>
                  <a:rPr lang="en-IN" sz="1400" dirty="0">
                    <a:solidFill>
                      <a:schemeClr val="tx1"/>
                    </a:solidFill>
                    <a:latin typeface="Abadi Extra Light" panose="020B0204020104020204" pitchFamily="34" charset="0"/>
                  </a:rPr>
                  <a:t> – basically calculate </a:t>
                </a:r>
                <a14:m>
                  <m:oMath xmlns:m="http://schemas.openxmlformats.org/officeDocument/2006/math">
                    <m:r>
                      <a:rPr lang="en-IN" sz="1400" i="1" smtClean="0">
                        <a:solidFill>
                          <a:schemeClr val="tx1"/>
                        </a:solidFill>
                        <a:latin typeface="Cambria Math" panose="02040503050406030204" pitchFamily="18" charset="0"/>
                      </a:rPr>
                      <m:t>𝑝</m:t>
                    </m:r>
                    <m:d>
                      <m:dPr>
                        <m:ctrlPr>
                          <a:rPr lang="en-IN" sz="1400" i="1">
                            <a:solidFill>
                              <a:schemeClr val="tx1"/>
                            </a:solidFill>
                            <a:latin typeface="Cambria Math" panose="02040503050406030204" pitchFamily="18" charset="0"/>
                          </a:rPr>
                        </m:ctrlPr>
                      </m:dPr>
                      <m:e>
                        <m:sSub>
                          <m:sSubPr>
                            <m:ctrlPr>
                              <a:rPr lang="en-IN" sz="1400" i="1">
                                <a:solidFill>
                                  <a:schemeClr val="tx1"/>
                                </a:solidFill>
                                <a:latin typeface="Cambria Math" panose="02040503050406030204" pitchFamily="18" charset="0"/>
                              </a:rPr>
                            </m:ctrlPr>
                          </m:sSubPr>
                          <m:e>
                            <m:r>
                              <a:rPr lang="en-IN" sz="1400" i="1">
                                <a:solidFill>
                                  <a:schemeClr val="tx1"/>
                                </a:solidFill>
                                <a:latin typeface="Cambria Math" panose="02040503050406030204" pitchFamily="18" charset="0"/>
                              </a:rPr>
                              <m:t>𝑦</m:t>
                            </m:r>
                          </m:e>
                          <m:sub>
                            <m:r>
                              <a:rPr lang="en-IN" sz="1400" i="1">
                                <a:solidFill>
                                  <a:schemeClr val="tx1"/>
                                </a:solidFill>
                                <a:latin typeface="Cambria Math" panose="02040503050406030204" pitchFamily="18" charset="0"/>
                              </a:rPr>
                              <m:t>∗</m:t>
                            </m:r>
                          </m:sub>
                        </m:sSub>
                      </m:e>
                      <m:e>
                        <m:r>
                          <a:rPr lang="en-IN" sz="1400" i="1">
                            <a:solidFill>
                              <a:schemeClr val="tx1"/>
                            </a:solidFill>
                            <a:latin typeface="Cambria Math" panose="02040503050406030204" pitchFamily="18" charset="0"/>
                          </a:rPr>
                          <m:t>𝜃</m:t>
                        </m:r>
                      </m:e>
                    </m:d>
                  </m:oMath>
                </a14:m>
                <a:r>
                  <a:rPr lang="en-IN" sz="1400" dirty="0">
                    <a:solidFill>
                      <a:schemeClr val="tx1"/>
                    </a:solidFill>
                    <a:latin typeface="Abadi Extra Light" panose="020B0204020104020204" pitchFamily="34" charset="0"/>
                    <a:sym typeface="Wingdings" panose="05000000000000000000" pitchFamily="2" charset="2"/>
                  </a:rPr>
                  <a:t> for each possible </a:t>
                </a:r>
                <a14:m>
                  <m:oMath xmlns:m="http://schemas.openxmlformats.org/officeDocument/2006/math">
                    <m:r>
                      <a:rPr lang="en-IN" sz="1400" i="1" dirty="0" smtClean="0">
                        <a:solidFill>
                          <a:schemeClr val="tx1"/>
                        </a:solidFill>
                        <a:latin typeface="Cambria Math" panose="02040503050406030204" pitchFamily="18" charset="0"/>
                        <a:sym typeface="Wingdings" panose="05000000000000000000" pitchFamily="2" charset="2"/>
                      </a:rPr>
                      <m:t>𝜃</m:t>
                    </m:r>
                  </m:oMath>
                </a14:m>
                <a:r>
                  <a:rPr lang="en-IN" sz="1400" dirty="0">
                    <a:solidFill>
                      <a:schemeClr val="tx1"/>
                    </a:solidFill>
                    <a:latin typeface="Abadi Extra Light" panose="020B0204020104020204" pitchFamily="34" charset="0"/>
                    <a:sym typeface="Wingdings" panose="05000000000000000000" pitchFamily="2" charset="2"/>
                  </a:rPr>
                  <a:t>, weighs it by how likely this </a:t>
                </a:r>
                <a14:m>
                  <m:oMath xmlns:m="http://schemas.openxmlformats.org/officeDocument/2006/math">
                    <m:r>
                      <a:rPr lang="en-IN" sz="1400" i="1" dirty="0" smtClean="0">
                        <a:solidFill>
                          <a:schemeClr val="tx1"/>
                        </a:solidFill>
                        <a:latin typeface="Cambria Math" panose="02040503050406030204" pitchFamily="18" charset="0"/>
                        <a:sym typeface="Wingdings" panose="05000000000000000000" pitchFamily="2" charset="2"/>
                      </a:rPr>
                      <m:t>𝜃</m:t>
                    </m:r>
                    <m:r>
                      <a:rPr lang="en-IN" sz="1400" i="1" dirty="0" smtClean="0">
                        <a:solidFill>
                          <a:schemeClr val="tx1"/>
                        </a:solidFill>
                        <a:latin typeface="Cambria Math" panose="02040503050406030204" pitchFamily="18" charset="0"/>
                        <a:sym typeface="Wingdings" panose="05000000000000000000" pitchFamily="2" charset="2"/>
                      </a:rPr>
                      <m:t> </m:t>
                    </m:r>
                  </m:oMath>
                </a14:m>
                <a:r>
                  <a:rPr lang="en-IN" sz="1400" dirty="0">
                    <a:solidFill>
                      <a:schemeClr val="tx1"/>
                    </a:solidFill>
                    <a:latin typeface="Abadi Extra Light" panose="020B0204020104020204" pitchFamily="34" charset="0"/>
                    <a:sym typeface="Wingdings" panose="05000000000000000000" pitchFamily="2" charset="2"/>
                  </a:rPr>
                  <a:t>is under the posterior </a:t>
                </a:r>
                <a14:m>
                  <m:oMath xmlns:m="http://schemas.openxmlformats.org/officeDocument/2006/math">
                    <m:r>
                      <a:rPr lang="en-IN" sz="1400" i="1" smtClean="0">
                        <a:solidFill>
                          <a:schemeClr val="tx1"/>
                        </a:solidFill>
                        <a:latin typeface="Cambria Math" panose="02040503050406030204" pitchFamily="18" charset="0"/>
                      </a:rPr>
                      <m:t>𝑝</m:t>
                    </m:r>
                    <m:d>
                      <m:dPr>
                        <m:ctrlPr>
                          <a:rPr lang="en-IN" sz="1400" i="1">
                            <a:solidFill>
                              <a:schemeClr val="tx1"/>
                            </a:solidFill>
                            <a:latin typeface="Cambria Math" panose="02040503050406030204" pitchFamily="18" charset="0"/>
                          </a:rPr>
                        </m:ctrlPr>
                      </m:dPr>
                      <m:e>
                        <m:r>
                          <a:rPr lang="en-IN" sz="1400" i="1">
                            <a:solidFill>
                              <a:schemeClr val="tx1"/>
                            </a:solidFill>
                            <a:latin typeface="Cambria Math" panose="02040503050406030204" pitchFamily="18" charset="0"/>
                          </a:rPr>
                          <m:t>𝜃</m:t>
                        </m:r>
                      </m:e>
                      <m:e>
                        <m:r>
                          <a:rPr lang="en-IN" sz="1400" b="1" i="1">
                            <a:solidFill>
                              <a:schemeClr val="tx1"/>
                            </a:solidFill>
                            <a:latin typeface="Cambria Math" panose="02040503050406030204" pitchFamily="18" charset="0"/>
                          </a:rPr>
                          <m:t>𝒚</m:t>
                        </m:r>
                      </m:e>
                    </m:d>
                  </m:oMath>
                </a14:m>
                <a:r>
                  <a:rPr lang="en-IN" sz="1400" dirty="0">
                    <a:solidFill>
                      <a:schemeClr val="tx1"/>
                    </a:solidFill>
                    <a:latin typeface="Abadi Extra Light" panose="020B0204020104020204" pitchFamily="34" charset="0"/>
                    <a:sym typeface="Wingdings" panose="05000000000000000000" pitchFamily="2" charset="2"/>
                  </a:rPr>
                  <a:t>, and sum all such posterior weighted predictions. Note that not each value of theta is given equal importance here in the averaging</a:t>
                </a:r>
              </a:p>
            </p:txBody>
          </p:sp>
        </mc:Choice>
        <mc:Fallback xmlns="">
          <p:sp>
            <p:nvSpPr>
              <p:cNvPr id="14" name="Speech Bubble: Rectangle 13">
                <a:extLst>
                  <a:ext uri="{FF2B5EF4-FFF2-40B4-BE49-F238E27FC236}">
                    <a16:creationId xmlns:a16="http://schemas.microsoft.com/office/drawing/2014/main" id="{0236442A-5DFB-4861-89FE-C3EDC5EB55CF}"/>
                  </a:ext>
                </a:extLst>
              </p:cNvPr>
              <p:cNvSpPr>
                <a:spLocks noRot="1" noChangeAspect="1" noMove="1" noResize="1" noEditPoints="1" noAdjustHandles="1" noChangeArrowheads="1" noChangeShapeType="1" noTextEdit="1"/>
              </p:cNvSpPr>
              <p:nvPr/>
            </p:nvSpPr>
            <p:spPr>
              <a:xfrm>
                <a:off x="6470935" y="5624127"/>
                <a:ext cx="4724422" cy="1140542"/>
              </a:xfrm>
              <a:prstGeom prst="wedgeRectCallout">
                <a:avLst>
                  <a:gd name="adj1" fmla="val -58505"/>
                  <a:gd name="adj2" fmla="val -4835"/>
                </a:avLst>
              </a:prstGeom>
              <a:blipFill>
                <a:blip r:embed="rId11"/>
                <a:stretch>
                  <a:fillRect t="-1579" b="-5263"/>
                </a:stretch>
              </a:blipFill>
              <a:ln w="19050">
                <a:solidFill>
                  <a:schemeClr val="accent2"/>
                </a:solidFill>
              </a:ln>
            </p:spPr>
            <p:txBody>
              <a:bodyPr/>
              <a:lstStyle/>
              <a:p>
                <a:r>
                  <a:rPr lang="en-IN">
                    <a:noFill/>
                  </a:rPr>
                  <a:t> </a:t>
                </a:r>
              </a:p>
            </p:txBody>
          </p:sp>
        </mc:Fallback>
      </mc:AlternateContent>
      <p:sp>
        <p:nvSpPr>
          <p:cNvPr id="15" name="Speech Bubble: Rectangle 14">
            <a:extLst>
              <a:ext uri="{FF2B5EF4-FFF2-40B4-BE49-F238E27FC236}">
                <a16:creationId xmlns:a16="http://schemas.microsoft.com/office/drawing/2014/main" id="{2704D477-77B5-42A4-9FFB-305987D0980F}"/>
              </a:ext>
            </a:extLst>
          </p:cNvPr>
          <p:cNvSpPr/>
          <p:nvPr/>
        </p:nvSpPr>
        <p:spPr>
          <a:xfrm>
            <a:off x="7726504" y="4479941"/>
            <a:ext cx="2979596" cy="490390"/>
          </a:xfrm>
          <a:prstGeom prst="wedgeRectCallout">
            <a:avLst>
              <a:gd name="adj1" fmla="val -76258"/>
              <a:gd name="adj2" fmla="val 3064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 </a:t>
            </a:r>
            <a:r>
              <a:rPr lang="en-IN" sz="1400" dirty="0">
                <a:solidFill>
                  <a:srgbClr val="0000FF"/>
                </a:solidFill>
                <a:latin typeface="Abadi Extra Light" panose="020B0204020104020204" pitchFamily="34" charset="0"/>
              </a:rPr>
              <a:t>“plug-in prediction” </a:t>
            </a:r>
            <a:r>
              <a:rPr lang="en-IN" sz="1400" dirty="0">
                <a:solidFill>
                  <a:schemeClr val="tx1"/>
                </a:solidFill>
                <a:latin typeface="Abadi Extra Light" panose="020B0204020104020204" pitchFamily="34" charset="0"/>
              </a:rPr>
              <a:t>(simply plugged in the single best estimate we had)</a:t>
            </a:r>
            <a:endParaRPr lang="en-IN" sz="1400" b="1" dirty="0">
              <a:solidFill>
                <a:schemeClr val="tx1"/>
              </a:solidFill>
              <a:latin typeface="Abadi Extra Light" panose="020B0204020104020204" pitchFamily="34" charset="0"/>
              <a:sym typeface="Wingdings" panose="05000000000000000000" pitchFamily="2" charset="2"/>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C902CD2-F8D7-4484-A8F2-5376CC67A42F}"/>
                  </a:ext>
                </a:extLst>
              </p:cNvPr>
              <p:cNvSpPr txBox="1"/>
              <p:nvPr/>
            </p:nvSpPr>
            <p:spPr>
              <a:xfrm>
                <a:off x="1695682" y="6486198"/>
                <a:ext cx="1690463" cy="3455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𝔼</m:t>
                          </m:r>
                        </m:e>
                        <m:sub>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𝜃</m:t>
                              </m:r>
                            </m:e>
                            <m:e>
                              <m:r>
                                <a:rPr lang="en-IN" b="1" i="1">
                                  <a:latin typeface="Cambria Math" panose="02040503050406030204" pitchFamily="18" charset="0"/>
                                </a:rPr>
                                <m:t>𝒚</m:t>
                              </m:r>
                            </m:e>
                          </m:d>
                        </m:sub>
                      </m:sSub>
                      <m:r>
                        <a:rPr lang="en-IN" i="1">
                          <a:latin typeface="Cambria Math" panose="02040503050406030204" pitchFamily="18" charset="0"/>
                        </a:rPr>
                        <m:t>[</m:t>
                      </m:r>
                      <m:r>
                        <a:rPr lang="en-IN" i="1">
                          <a:latin typeface="Cambria Math" panose="02040503050406030204" pitchFamily="18" charset="0"/>
                        </a:rPr>
                        <m:t>𝑝</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m:t>
                              </m:r>
                            </m:sub>
                          </m:sSub>
                        </m:e>
                        <m:e>
                          <m:r>
                            <a:rPr lang="en-IN" i="1">
                              <a:latin typeface="Cambria Math" panose="02040503050406030204" pitchFamily="18" charset="0"/>
                            </a:rPr>
                            <m:t>𝜃</m:t>
                          </m:r>
                        </m:e>
                      </m:d>
                      <m:r>
                        <a:rPr lang="en-IN" i="1">
                          <a:latin typeface="Cambria Math" panose="02040503050406030204" pitchFamily="18" charset="0"/>
                        </a:rPr>
                        <m:t>]</m:t>
                      </m:r>
                    </m:oMath>
                  </m:oMathPara>
                </a14:m>
                <a:endParaRPr lang="en-IN" dirty="0"/>
              </a:p>
            </p:txBody>
          </p:sp>
        </mc:Choice>
        <mc:Fallback xmlns="">
          <p:sp>
            <p:nvSpPr>
              <p:cNvPr id="6" name="TextBox 5">
                <a:extLst>
                  <a:ext uri="{FF2B5EF4-FFF2-40B4-BE49-F238E27FC236}">
                    <a16:creationId xmlns:a16="http://schemas.microsoft.com/office/drawing/2014/main" id="{7C902CD2-F8D7-4484-A8F2-5376CC67A42F}"/>
                  </a:ext>
                </a:extLst>
              </p:cNvPr>
              <p:cNvSpPr txBox="1">
                <a:spLocks noRot="1" noChangeAspect="1" noMove="1" noResize="1" noEditPoints="1" noAdjustHandles="1" noChangeArrowheads="1" noChangeShapeType="1" noTextEdit="1"/>
              </p:cNvSpPr>
              <p:nvPr/>
            </p:nvSpPr>
            <p:spPr>
              <a:xfrm>
                <a:off x="1695682" y="6486198"/>
                <a:ext cx="1690463" cy="345544"/>
              </a:xfrm>
              <a:prstGeom prst="rect">
                <a:avLst/>
              </a:prstGeom>
              <a:blipFill>
                <a:blip r:embed="rId12"/>
                <a:stretch>
                  <a:fillRect l="-2527" r="-5054" b="-22807"/>
                </a:stretch>
              </a:blipFill>
            </p:spPr>
            <p:txBody>
              <a:bodyPr/>
              <a:lstStyle/>
              <a:p>
                <a:r>
                  <a:rPr lang="en-IN">
                    <a:noFill/>
                  </a:rPr>
                  <a:t> </a:t>
                </a:r>
              </a:p>
            </p:txBody>
          </p:sp>
        </mc:Fallback>
      </mc:AlternateContent>
      <p:sp>
        <p:nvSpPr>
          <p:cNvPr id="18" name="Oval 17">
            <a:extLst>
              <a:ext uri="{FF2B5EF4-FFF2-40B4-BE49-F238E27FC236}">
                <a16:creationId xmlns:a16="http://schemas.microsoft.com/office/drawing/2014/main" id="{D48E4907-EFCB-4893-A96F-C75C5C0825B1}"/>
              </a:ext>
            </a:extLst>
          </p:cNvPr>
          <p:cNvSpPr/>
          <p:nvPr/>
        </p:nvSpPr>
        <p:spPr>
          <a:xfrm>
            <a:off x="3066474" y="5624127"/>
            <a:ext cx="3103418" cy="915218"/>
          </a:xfrm>
          <a:prstGeom prst="ellipse">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Arrow Connector 19">
            <a:extLst>
              <a:ext uri="{FF2B5EF4-FFF2-40B4-BE49-F238E27FC236}">
                <a16:creationId xmlns:a16="http://schemas.microsoft.com/office/drawing/2014/main" id="{39845B12-EAEF-4E79-8CF9-A5768755169A}"/>
              </a:ext>
            </a:extLst>
          </p:cNvPr>
          <p:cNvCxnSpPr>
            <a:cxnSpLocks/>
          </p:cNvCxnSpPr>
          <p:nvPr/>
        </p:nvCxnSpPr>
        <p:spPr>
          <a:xfrm flipV="1">
            <a:off x="2906638" y="6386760"/>
            <a:ext cx="319671" cy="8711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Speech Bubble: Rectangle 18">
            <a:extLst>
              <a:ext uri="{FF2B5EF4-FFF2-40B4-BE49-F238E27FC236}">
                <a16:creationId xmlns:a16="http://schemas.microsoft.com/office/drawing/2014/main" id="{34803845-9DC1-4A23-8317-0BFC62201779}"/>
              </a:ext>
            </a:extLst>
          </p:cNvPr>
          <p:cNvSpPr/>
          <p:nvPr/>
        </p:nvSpPr>
        <p:spPr>
          <a:xfrm>
            <a:off x="8869505" y="1072452"/>
            <a:ext cx="2779569" cy="510518"/>
          </a:xfrm>
          <a:prstGeom prst="wedgeRectCallout">
            <a:avLst>
              <a:gd name="adj1" fmla="val -99059"/>
              <a:gd name="adj2" fmla="val 8535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For example, PMF of the label of a new test input in classification</a:t>
            </a:r>
            <a:endParaRPr lang="en-IN" sz="1400" dirty="0">
              <a:solidFill>
                <a:schemeClr val="tx1"/>
              </a:solidFill>
              <a:latin typeface="Abadi Extra Light" panose="020B0204020104020204" pitchFamily="34" charset="0"/>
              <a:sym typeface="Wingdings" panose="05000000000000000000" pitchFamily="2" charset="2"/>
            </a:endParaRPr>
          </a:p>
        </p:txBody>
      </p:sp>
      <p:sp>
        <p:nvSpPr>
          <p:cNvPr id="22" name="Speech Bubble: Rectangle 21">
            <a:extLst>
              <a:ext uri="{FF2B5EF4-FFF2-40B4-BE49-F238E27FC236}">
                <a16:creationId xmlns:a16="http://schemas.microsoft.com/office/drawing/2014/main" id="{80F2F1FB-25ED-40EC-B188-91C933EE1F92}"/>
              </a:ext>
            </a:extLst>
          </p:cNvPr>
          <p:cNvSpPr/>
          <p:nvPr/>
        </p:nvSpPr>
        <p:spPr>
          <a:xfrm>
            <a:off x="186138" y="3037306"/>
            <a:ext cx="2779569" cy="510518"/>
          </a:xfrm>
          <a:prstGeom prst="wedgeRectCallout">
            <a:avLst>
              <a:gd name="adj1" fmla="val 15423"/>
              <a:gd name="adj2" fmla="val -11094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Conditional distribution of the new observation, given past observations</a:t>
            </a:r>
            <a:endParaRPr lang="en-IN" sz="1400" dirty="0">
              <a:solidFill>
                <a:schemeClr val="tx1"/>
              </a:solidFill>
              <a:latin typeface="Abadi Extra Light" panose="020B0204020104020204" pitchFamily="34" charset="0"/>
              <a:sym typeface="Wingdings" panose="05000000000000000000" pitchFamily="2" charset="2"/>
            </a:endParaRPr>
          </a:p>
        </p:txBody>
      </p:sp>
    </p:spTree>
    <p:custDataLst>
      <p:tags r:id="rId1"/>
    </p:custDataLst>
    <p:extLst>
      <p:ext uri="{BB962C8B-B14F-4D97-AF65-F5344CB8AC3E}">
        <p14:creationId xmlns:p14="http://schemas.microsoft.com/office/powerpoint/2010/main" val="3376191228"/>
      </p:ext>
    </p:extLst>
  </p:cSld>
  <p:clrMapOvr>
    <a:masterClrMapping/>
  </p:clrMapOvr>
  <mc:AlternateContent xmlns:mc="http://schemas.openxmlformats.org/markup-compatibility/2006" xmlns:p14="http://schemas.microsoft.com/office/powerpoint/2010/main">
    <mc:Choice Requires="p14">
      <p:transition spd="slow" p14:dur="2000" advTm="250836"/>
    </mc:Choice>
    <mc:Fallback xmlns="">
      <p:transition spd="slow" advTm="2508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down)">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animEffect transition="in" filter="wipe(down)">
                                      <p:cBhvr>
                                        <p:cTn id="57" dur="500"/>
                                        <p:tgtEl>
                                          <p:spTgt spid="4">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down)">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down)">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4">
                                            <p:txEl>
                                              <p:pRg st="9" end="9"/>
                                            </p:txEl>
                                          </p:spTgt>
                                        </p:tgtEl>
                                        <p:attrNameLst>
                                          <p:attrName>style.visibility</p:attrName>
                                        </p:attrNameLst>
                                      </p:cBhvr>
                                      <p:to>
                                        <p:strVal val="visible"/>
                                      </p:to>
                                    </p:set>
                                    <p:animEffect transition="in" filter="wipe(down)">
                                      <p:cBhvr>
                                        <p:cTn id="72" dur="500"/>
                                        <p:tgtEl>
                                          <p:spTgt spid="4">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down)">
                                      <p:cBhvr>
                                        <p:cTn id="77" dur="500"/>
                                        <p:tgtEl>
                                          <p:spTgt spid="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wipe(down)">
                                      <p:cBhvr>
                                        <p:cTn id="82" dur="5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wipe(down)">
                                      <p:cBhvr>
                                        <p:cTn id="87" dur="500"/>
                                        <p:tgtEl>
                                          <p:spTgt spid="1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wipe(down)">
                                      <p:cBhvr>
                                        <p:cTn id="92" dur="500"/>
                                        <p:tgtEl>
                                          <p:spTgt spid="6"/>
                                        </p:tgtEl>
                                      </p:cBhvr>
                                    </p:animEffect>
                                  </p:childTnLst>
                                </p:cTn>
                              </p:par>
                              <p:par>
                                <p:cTn id="93" presetID="22" presetClass="entr" presetSubtype="4" fill="hold" nodeType="with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wipe(down)">
                                      <p:cBhvr>
                                        <p:cTn id="9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P spid="9" grpId="0"/>
      <p:bldP spid="10" grpId="0" animBg="1"/>
      <p:bldP spid="11" grpId="0" animBg="1"/>
      <p:bldP spid="13" grpId="0" animBg="1"/>
      <p:bldP spid="14" grpId="0" animBg="1"/>
      <p:bldP spid="15" grpId="0" animBg="1"/>
      <p:bldP spid="6" grpId="0"/>
      <p:bldP spid="18" grpId="0" animBg="1"/>
      <p:bldP spid="19"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Probabilistic Models: Making Predictions (Example)</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19</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For coin-toss example, let’s compute probability of the </a:t>
                </a:r>
                <a14:m>
                  <m:oMath xmlns:m="http://schemas.openxmlformats.org/officeDocument/2006/math">
                    <m:sSup>
                      <m:sSupPr>
                        <m:ctrlPr>
                          <a:rPr lang="en-GB" sz="2600" i="1" dirty="0" smtClean="0">
                            <a:latin typeface="Cambria Math" panose="02040503050406030204" pitchFamily="18" charset="0"/>
                          </a:rPr>
                        </m:ctrlPr>
                      </m:sSupPr>
                      <m:e>
                        <m:d>
                          <m:dPr>
                            <m:ctrlPr>
                              <a:rPr lang="en-GB" sz="2600" i="1" dirty="0" smtClean="0">
                                <a:latin typeface="Cambria Math" panose="02040503050406030204" pitchFamily="18" charset="0"/>
                              </a:rPr>
                            </m:ctrlPr>
                          </m:dPr>
                          <m:e>
                            <m:r>
                              <a:rPr lang="en-GB" sz="2600" i="1" dirty="0" smtClean="0">
                                <a:latin typeface="Cambria Math" panose="02040503050406030204" pitchFamily="18" charset="0"/>
                              </a:rPr>
                              <m:t>𝑁</m:t>
                            </m:r>
                            <m:r>
                              <a:rPr lang="en-GB" sz="2600" i="1" dirty="0" smtClean="0">
                                <a:latin typeface="Cambria Math" panose="02040503050406030204" pitchFamily="18" charset="0"/>
                              </a:rPr>
                              <m:t>+1</m:t>
                            </m:r>
                          </m:e>
                        </m:d>
                      </m:e>
                      <m:sup>
                        <m:r>
                          <a:rPr lang="en-GB" sz="2600" i="1" dirty="0" err="1" smtClean="0">
                            <a:latin typeface="Cambria Math" panose="02040503050406030204" pitchFamily="18" charset="0"/>
                          </a:rPr>
                          <m:t>𝑡h</m:t>
                        </m:r>
                      </m:sup>
                    </m:sSup>
                    <m:r>
                      <a:rPr lang="en-GB" sz="2600" i="1" dirty="0" smtClean="0">
                        <a:latin typeface="Cambria Math" panose="02040503050406030204" pitchFamily="18" charset="0"/>
                      </a:rPr>
                      <m:t> </m:t>
                    </m:r>
                  </m:oMath>
                </a14:m>
                <a:r>
                  <a:rPr lang="en-GB" sz="2600" dirty="0">
                    <a:latin typeface="Abadi Extra Light" panose="020B0204020104020204" pitchFamily="34" charset="0"/>
                  </a:rPr>
                  <a:t>toss showing head</a:t>
                </a: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This can be done using the MLE/MAP estimate, or using the full posterior</a:t>
                </a:r>
              </a:p>
              <a:p>
                <a:pPr>
                  <a:buFont typeface="Wingdings" panose="05000000000000000000" pitchFamily="2" charset="2"/>
                  <a:buChar char="§"/>
                </a:pPr>
                <a:endParaRPr lang="en-GB" sz="200"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Thus for this example (where observations are assumed to come from a Bernoulli)</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831" t="-15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7CB66D7-F060-43F3-B431-92825996425F}"/>
                  </a:ext>
                </a:extLst>
              </p:cNvPr>
              <p:cNvSpPr txBox="1"/>
              <p:nvPr/>
            </p:nvSpPr>
            <p:spPr>
              <a:xfrm>
                <a:off x="1534208" y="2401017"/>
                <a:ext cx="1269707" cy="574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𝜃</m:t>
                          </m:r>
                        </m:e>
                        <m:sub>
                          <m:r>
                            <a:rPr lang="en-IN" sz="2000" b="0" i="1" smtClean="0">
                              <a:latin typeface="Cambria Math" panose="02040503050406030204" pitchFamily="18" charset="0"/>
                            </a:rPr>
                            <m:t>𝑀𝐿𝐸</m:t>
                          </m:r>
                        </m:sub>
                      </m:sSub>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𝑁</m:t>
                              </m:r>
                            </m:e>
                            <m:sub>
                              <m:r>
                                <a:rPr lang="en-IN" sz="2000" b="0" i="1" smtClean="0">
                                  <a:latin typeface="Cambria Math" panose="02040503050406030204" pitchFamily="18" charset="0"/>
                                </a:rPr>
                                <m:t>1</m:t>
                              </m:r>
                            </m:sub>
                          </m:sSub>
                        </m:num>
                        <m:den>
                          <m:r>
                            <a:rPr lang="en-IN" sz="2000" b="0" i="1" smtClean="0">
                              <a:latin typeface="Cambria Math" panose="02040503050406030204" pitchFamily="18" charset="0"/>
                            </a:rPr>
                            <m:t>𝑁</m:t>
                          </m:r>
                        </m:den>
                      </m:f>
                    </m:oMath>
                  </m:oMathPara>
                </a14:m>
                <a:endParaRPr lang="en-IN" sz="2000" dirty="0"/>
              </a:p>
            </p:txBody>
          </p:sp>
        </mc:Choice>
        <mc:Fallback xmlns="">
          <p:sp>
            <p:nvSpPr>
              <p:cNvPr id="15" name="TextBox 14">
                <a:extLst>
                  <a:ext uri="{FF2B5EF4-FFF2-40B4-BE49-F238E27FC236}">
                    <a16:creationId xmlns:a16="http://schemas.microsoft.com/office/drawing/2014/main" id="{67CB66D7-F060-43F3-B431-92825996425F}"/>
                  </a:ext>
                </a:extLst>
              </p:cNvPr>
              <p:cNvSpPr txBox="1">
                <a:spLocks noRot="1" noChangeAspect="1" noMove="1" noResize="1" noEditPoints="1" noAdjustHandles="1" noChangeArrowheads="1" noChangeShapeType="1" noTextEdit="1"/>
              </p:cNvSpPr>
              <p:nvPr/>
            </p:nvSpPr>
            <p:spPr>
              <a:xfrm>
                <a:off x="1534208" y="2401017"/>
                <a:ext cx="1269707" cy="574196"/>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F4CB326-6212-4D8C-90B2-72A2F722F98C}"/>
                  </a:ext>
                </a:extLst>
              </p:cNvPr>
              <p:cNvSpPr txBox="1"/>
              <p:nvPr/>
            </p:nvSpPr>
            <p:spPr>
              <a:xfrm>
                <a:off x="3506253" y="2373093"/>
                <a:ext cx="2589747" cy="630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𝜃</m:t>
                          </m:r>
                        </m:e>
                        <m:sub>
                          <m:r>
                            <a:rPr lang="en-IN" sz="2000" b="0" i="1" smtClean="0">
                              <a:latin typeface="Cambria Math" panose="02040503050406030204" pitchFamily="18" charset="0"/>
                            </a:rPr>
                            <m:t>𝑀𝐴𝑃</m:t>
                          </m:r>
                        </m:sub>
                      </m:sSub>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𝑁</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m:t>
                          </m:r>
                          <m:r>
                            <a:rPr lang="en-IN" sz="2000" b="0" i="1" smtClean="0">
                              <a:latin typeface="Cambria Math" panose="02040503050406030204" pitchFamily="18" charset="0"/>
                            </a:rPr>
                            <m:t>𝛼</m:t>
                          </m:r>
                          <m:r>
                            <a:rPr lang="en-IN" sz="2000" b="0" i="1" smtClean="0">
                              <a:latin typeface="Cambria Math" panose="02040503050406030204" pitchFamily="18" charset="0"/>
                            </a:rPr>
                            <m:t>−1</m:t>
                          </m:r>
                        </m:num>
                        <m:den>
                          <m:r>
                            <a:rPr lang="en-IN" sz="2000" b="0" i="1" smtClean="0">
                              <a:latin typeface="Cambria Math" panose="02040503050406030204" pitchFamily="18" charset="0"/>
                            </a:rPr>
                            <m:t>𝑁</m:t>
                          </m:r>
                          <m:r>
                            <a:rPr lang="en-IN" sz="2000" b="0" i="1" smtClean="0">
                              <a:latin typeface="Cambria Math" panose="02040503050406030204" pitchFamily="18" charset="0"/>
                            </a:rPr>
                            <m:t>+</m:t>
                          </m:r>
                          <m:r>
                            <a:rPr lang="en-IN" sz="2000" b="0" i="1" smtClean="0">
                              <a:latin typeface="Cambria Math" panose="02040503050406030204" pitchFamily="18" charset="0"/>
                            </a:rPr>
                            <m:t>𝛼</m:t>
                          </m:r>
                          <m:r>
                            <a:rPr lang="en-IN" sz="2000" b="0" i="1" smtClean="0">
                              <a:latin typeface="Cambria Math" panose="02040503050406030204" pitchFamily="18" charset="0"/>
                            </a:rPr>
                            <m:t>+</m:t>
                          </m:r>
                          <m:r>
                            <a:rPr lang="en-IN" sz="2000" b="0" i="1" smtClean="0">
                              <a:latin typeface="Cambria Math" panose="02040503050406030204" pitchFamily="18" charset="0"/>
                            </a:rPr>
                            <m:t>𝛽</m:t>
                          </m:r>
                          <m:r>
                            <a:rPr lang="en-IN" sz="2000" b="0" i="1" smtClean="0">
                              <a:latin typeface="Cambria Math" panose="02040503050406030204" pitchFamily="18" charset="0"/>
                            </a:rPr>
                            <m:t>−2</m:t>
                          </m:r>
                        </m:den>
                      </m:f>
                    </m:oMath>
                  </m:oMathPara>
                </a14:m>
                <a:endParaRPr lang="en-IN" sz="2000" dirty="0"/>
              </a:p>
            </p:txBody>
          </p:sp>
        </mc:Choice>
        <mc:Fallback xmlns="">
          <p:sp>
            <p:nvSpPr>
              <p:cNvPr id="16" name="TextBox 15">
                <a:extLst>
                  <a:ext uri="{FF2B5EF4-FFF2-40B4-BE49-F238E27FC236}">
                    <a16:creationId xmlns:a16="http://schemas.microsoft.com/office/drawing/2014/main" id="{3F4CB326-6212-4D8C-90B2-72A2F722F98C}"/>
                  </a:ext>
                </a:extLst>
              </p:cNvPr>
              <p:cNvSpPr txBox="1">
                <a:spLocks noRot="1" noChangeAspect="1" noMove="1" noResize="1" noEditPoints="1" noAdjustHandles="1" noChangeArrowheads="1" noChangeShapeType="1" noTextEdit="1"/>
              </p:cNvSpPr>
              <p:nvPr/>
            </p:nvSpPr>
            <p:spPr>
              <a:xfrm>
                <a:off x="3506253" y="2373093"/>
                <a:ext cx="2589747" cy="630044"/>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51901EF-0FA9-463C-B12D-599D72BB6873}"/>
                  </a:ext>
                </a:extLst>
              </p:cNvPr>
              <p:cNvSpPr/>
              <p:nvPr/>
            </p:nvSpPr>
            <p:spPr>
              <a:xfrm>
                <a:off x="6795771" y="2401017"/>
                <a:ext cx="46578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𝜃</m:t>
                          </m:r>
                        </m:e>
                        <m:e>
                          <m:r>
                            <a:rPr lang="en-IN" sz="2400" b="1" i="1" smtClean="0">
                              <a:latin typeface="Cambria Math" panose="02040503050406030204" pitchFamily="18" charset="0"/>
                            </a:rPr>
                            <m:t>𝒚</m:t>
                          </m:r>
                        </m:e>
                      </m:d>
                      <m:r>
                        <a:rPr lang="en-IN" sz="2400" b="0" i="1" smtClean="0">
                          <a:latin typeface="Cambria Math" panose="02040503050406030204" pitchFamily="18" charset="0"/>
                        </a:rPr>
                        <m:t>= </m:t>
                      </m:r>
                      <m:r>
                        <m:rPr>
                          <m:sty m:val="p"/>
                        </m:rPr>
                        <a:rPr lang="en-IN" sz="2400">
                          <a:latin typeface="Cambria Math" panose="02040503050406030204" pitchFamily="18" charset="0"/>
                        </a:rPr>
                        <m:t>Beta</m:t>
                      </m:r>
                      <m:d>
                        <m:dPr>
                          <m:ctrlPr>
                            <a:rPr lang="en-IN" sz="2400" i="1">
                              <a:latin typeface="Cambria Math" panose="02040503050406030204" pitchFamily="18" charset="0"/>
                            </a:rPr>
                          </m:ctrlPr>
                        </m:dPr>
                        <m:e>
                          <m:r>
                            <a:rPr lang="en-IN" sz="2400" i="1">
                              <a:latin typeface="Cambria Math" panose="02040503050406030204" pitchFamily="18" charset="0"/>
                            </a:rPr>
                            <m:t>𝜃</m:t>
                          </m:r>
                        </m:e>
                        <m:e>
                          <m:r>
                            <a:rPr lang="en-IN" sz="2400" i="1">
                              <a:latin typeface="Cambria Math" panose="02040503050406030204" pitchFamily="18" charset="0"/>
                            </a:rPr>
                            <m:t>𝛼</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𝑁</m:t>
                              </m:r>
                            </m:e>
                            <m:sub>
                              <m:r>
                                <a:rPr lang="en-IN" sz="2400" i="1">
                                  <a:latin typeface="Cambria Math" panose="02040503050406030204" pitchFamily="18" charset="0"/>
                                </a:rPr>
                                <m:t>1</m:t>
                              </m:r>
                            </m:sub>
                          </m:sSub>
                          <m:r>
                            <a:rPr lang="en-IN" sz="2400" i="1">
                              <a:latin typeface="Cambria Math" panose="02040503050406030204" pitchFamily="18" charset="0"/>
                            </a:rPr>
                            <m:t>, </m:t>
                          </m:r>
                          <m:r>
                            <a:rPr lang="en-IN" sz="2400" i="1">
                              <a:latin typeface="Cambria Math" panose="02040503050406030204" pitchFamily="18" charset="0"/>
                            </a:rPr>
                            <m:t>𝛽</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𝑁</m:t>
                              </m:r>
                            </m:e>
                            <m:sub>
                              <m:r>
                                <a:rPr lang="en-IN" sz="2400" i="1">
                                  <a:latin typeface="Cambria Math" panose="02040503050406030204" pitchFamily="18" charset="0"/>
                                </a:rPr>
                                <m:t>0</m:t>
                              </m:r>
                            </m:sub>
                          </m:sSub>
                        </m:e>
                      </m:d>
                    </m:oMath>
                  </m:oMathPara>
                </a14:m>
                <a:endParaRPr lang="en-IN" sz="2400" dirty="0"/>
              </a:p>
            </p:txBody>
          </p:sp>
        </mc:Choice>
        <mc:Fallback xmlns="">
          <p:sp>
            <p:nvSpPr>
              <p:cNvPr id="6" name="Rectangle 5">
                <a:extLst>
                  <a:ext uri="{FF2B5EF4-FFF2-40B4-BE49-F238E27FC236}">
                    <a16:creationId xmlns:a16="http://schemas.microsoft.com/office/drawing/2014/main" id="{251901EF-0FA9-463C-B12D-599D72BB6873}"/>
                  </a:ext>
                </a:extLst>
              </p:cNvPr>
              <p:cNvSpPr>
                <a:spLocks noRot="1" noChangeAspect="1" noMove="1" noResize="1" noEditPoints="1" noAdjustHandles="1" noChangeArrowheads="1" noChangeShapeType="1" noTextEdit="1"/>
              </p:cNvSpPr>
              <p:nvPr/>
            </p:nvSpPr>
            <p:spPr>
              <a:xfrm>
                <a:off x="6795771" y="2401017"/>
                <a:ext cx="4657814" cy="461665"/>
              </a:xfrm>
              <a:prstGeom prst="rect">
                <a:avLst/>
              </a:prstGeom>
              <a:blipFill>
                <a:blip r:embed="rId6"/>
                <a:stretch>
                  <a:fillRect b="-17105"/>
                </a:stretch>
              </a:blipFill>
            </p:spPr>
            <p:txBody>
              <a:bodyPr/>
              <a:lstStyle/>
              <a:p>
                <a:r>
                  <a:rPr lang="en-IN">
                    <a:noFill/>
                  </a:rPr>
                  <a:t> </a:t>
                </a:r>
              </a:p>
            </p:txBody>
          </p:sp>
        </mc:Fallback>
      </mc:AlternateContent>
      <p:pic>
        <p:nvPicPr>
          <p:cNvPr id="5122" name="Picture 2">
            <a:extLst>
              <a:ext uri="{FF2B5EF4-FFF2-40B4-BE49-F238E27FC236}">
                <a16:creationId xmlns:a16="http://schemas.microsoft.com/office/drawing/2014/main" id="{7A9EF5C1-48CF-4D32-86B0-25F1C367B4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684" y="3777959"/>
            <a:ext cx="10729480" cy="70990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BEBA1B8-D7CB-434E-8C4F-A5B387DE69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537" y="4487866"/>
            <a:ext cx="11414032" cy="63163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CC39822-733F-4404-A0C4-45A603913D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45" y="5290612"/>
            <a:ext cx="11966309" cy="5640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0" name="Speech Bubble: Rectangle 19">
                <a:extLst>
                  <a:ext uri="{FF2B5EF4-FFF2-40B4-BE49-F238E27FC236}">
                    <a16:creationId xmlns:a16="http://schemas.microsoft.com/office/drawing/2014/main" id="{5DCC814D-E69C-4DAD-B1AE-25CE97CCB259}"/>
                  </a:ext>
                </a:extLst>
              </p:cNvPr>
              <p:cNvSpPr/>
              <p:nvPr/>
            </p:nvSpPr>
            <p:spPr>
              <a:xfrm>
                <a:off x="8197847" y="6000642"/>
                <a:ext cx="3042807" cy="691327"/>
              </a:xfrm>
              <a:prstGeom prst="wedgeRectCallout">
                <a:avLst>
                  <a:gd name="adj1" fmla="val -42734"/>
                  <a:gd name="adj2" fmla="val -8582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Expectation of </a:t>
                </a:r>
                <a14:m>
                  <m:oMath xmlns:m="http://schemas.openxmlformats.org/officeDocument/2006/math">
                    <m:r>
                      <a:rPr lang="en-IN" sz="1400" i="1" dirty="0" smtClean="0">
                        <a:solidFill>
                          <a:schemeClr val="tx1"/>
                        </a:solidFill>
                        <a:latin typeface="Cambria Math" panose="02040503050406030204" pitchFamily="18" charset="0"/>
                      </a:rPr>
                      <m:t>𝜃</m:t>
                    </m:r>
                    <m:r>
                      <a:rPr lang="en-IN" sz="1400" i="1" dirty="0" smtClean="0">
                        <a:solidFill>
                          <a:schemeClr val="tx1"/>
                        </a:solidFill>
                        <a:latin typeface="Cambria Math" panose="02040503050406030204" pitchFamily="18" charset="0"/>
                      </a:rPr>
                      <m:t> </m:t>
                    </m:r>
                  </m:oMath>
                </a14:m>
                <a:r>
                  <a:rPr lang="en-IN" sz="1400" dirty="0">
                    <a:solidFill>
                      <a:schemeClr val="tx1"/>
                    </a:solidFill>
                    <a:latin typeface="Abadi Extra Light" panose="020B0204020104020204" pitchFamily="34" charset="0"/>
                  </a:rPr>
                  <a:t>under the Beta posterior that we computed using fully Bayesian inference</a:t>
                </a:r>
                <a:endParaRPr lang="en-IN" sz="1400" dirty="0">
                  <a:solidFill>
                    <a:schemeClr val="tx1"/>
                  </a:solidFill>
                  <a:latin typeface="Abadi Extra Light" panose="020B0204020104020204" pitchFamily="34" charset="0"/>
                  <a:sym typeface="Wingdings" panose="05000000000000000000" pitchFamily="2" charset="2"/>
                </a:endParaRPr>
              </a:p>
            </p:txBody>
          </p:sp>
        </mc:Choice>
        <mc:Fallback xmlns="">
          <p:sp>
            <p:nvSpPr>
              <p:cNvPr id="20" name="Speech Bubble: Rectangle 19">
                <a:extLst>
                  <a:ext uri="{FF2B5EF4-FFF2-40B4-BE49-F238E27FC236}">
                    <a16:creationId xmlns:a16="http://schemas.microsoft.com/office/drawing/2014/main" id="{5DCC814D-E69C-4DAD-B1AE-25CE97CCB259}"/>
                  </a:ext>
                </a:extLst>
              </p:cNvPr>
              <p:cNvSpPr>
                <a:spLocks noRot="1" noChangeAspect="1" noMove="1" noResize="1" noEditPoints="1" noAdjustHandles="1" noChangeArrowheads="1" noChangeShapeType="1" noTextEdit="1"/>
              </p:cNvSpPr>
              <p:nvPr/>
            </p:nvSpPr>
            <p:spPr>
              <a:xfrm>
                <a:off x="8197847" y="6000642"/>
                <a:ext cx="3042807" cy="691327"/>
              </a:xfrm>
              <a:prstGeom prst="wedgeRectCallout">
                <a:avLst>
                  <a:gd name="adj1" fmla="val -42734"/>
                  <a:gd name="adj2" fmla="val -85826"/>
                </a:avLst>
              </a:prstGeom>
              <a:blipFill>
                <a:blip r:embed="rId10"/>
                <a:stretch>
                  <a:fillRect l="-398" b="-7500"/>
                </a:stretch>
              </a:blipFill>
              <a:ln w="19050">
                <a:solidFill>
                  <a:schemeClr val="accent2"/>
                </a:solidFill>
              </a:ln>
            </p:spPr>
            <p:txBody>
              <a:bodyPr/>
              <a:lstStyle/>
              <a:p>
                <a:r>
                  <a:rPr lang="en-IN">
                    <a:noFill/>
                  </a:rPr>
                  <a:t> </a:t>
                </a:r>
              </a:p>
            </p:txBody>
          </p:sp>
        </mc:Fallback>
      </mc:AlternateContent>
      <p:pic>
        <p:nvPicPr>
          <p:cNvPr id="21" name="Picture 20">
            <a:extLst>
              <a:ext uri="{FF2B5EF4-FFF2-40B4-BE49-F238E27FC236}">
                <a16:creationId xmlns:a16="http://schemas.microsoft.com/office/drawing/2014/main" id="{8C0EE657-31A4-460F-881D-CD75D82CF9A8}"/>
              </a:ext>
            </a:extLst>
          </p:cNvPr>
          <p:cNvPicPr>
            <a:picLocks noChangeAspect="1"/>
          </p:cNvPicPr>
          <p:nvPr/>
        </p:nvPicPr>
        <p:blipFill>
          <a:blip r:embed="rId11"/>
          <a:stretch>
            <a:fillRect/>
          </a:stretch>
        </p:blipFill>
        <p:spPr>
          <a:xfrm>
            <a:off x="112845" y="5808650"/>
            <a:ext cx="1004822" cy="965223"/>
          </a:xfrm>
          <a:prstGeom prst="rect">
            <a:avLst/>
          </a:prstGeom>
        </p:spPr>
      </p:pic>
      <p:sp>
        <p:nvSpPr>
          <p:cNvPr id="22" name="Speech Bubble: Rectangle 21">
            <a:extLst>
              <a:ext uri="{FF2B5EF4-FFF2-40B4-BE49-F238E27FC236}">
                <a16:creationId xmlns:a16="http://schemas.microsoft.com/office/drawing/2014/main" id="{9CEA77C2-E764-4B9A-965C-D1AF39AD7BBD}"/>
              </a:ext>
            </a:extLst>
          </p:cNvPr>
          <p:cNvSpPr/>
          <p:nvPr/>
        </p:nvSpPr>
        <p:spPr>
          <a:xfrm>
            <a:off x="1284495" y="5916662"/>
            <a:ext cx="5051649" cy="670435"/>
          </a:xfrm>
          <a:prstGeom prst="wedgeRectCallout">
            <a:avLst>
              <a:gd name="adj1" fmla="val -61715"/>
              <a:gd name="adj2" fmla="val -618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Again, keep in mind that the posterior weighted averaged prediction used in the fully Bayesian case would usually not be as simple to compute as it was in this case. We will look at some hard cases later</a:t>
            </a:r>
          </a:p>
        </p:txBody>
      </p:sp>
    </p:spTree>
    <p:custDataLst>
      <p:tags r:id="rId1"/>
    </p:custDataLst>
    <p:extLst>
      <p:ext uri="{BB962C8B-B14F-4D97-AF65-F5344CB8AC3E}">
        <p14:creationId xmlns:p14="http://schemas.microsoft.com/office/powerpoint/2010/main" val="1826141436"/>
      </p:ext>
    </p:extLst>
  </p:cSld>
  <p:clrMapOvr>
    <a:masterClrMapping/>
  </p:clrMapOvr>
  <mc:AlternateContent xmlns:mc="http://schemas.openxmlformats.org/markup-compatibility/2006" xmlns:p14="http://schemas.microsoft.com/office/powerpoint/2010/main">
    <mc:Choice Requires="p14">
      <p:transition spd="slow" p14:dur="2000" advTm="232361"/>
    </mc:Choice>
    <mc:Fallback xmlns="">
      <p:transition spd="slow" advTm="2323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down)">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5122"/>
                                        </p:tgtEl>
                                        <p:attrNameLst>
                                          <p:attrName>style.visibility</p:attrName>
                                        </p:attrNameLst>
                                      </p:cBhvr>
                                      <p:to>
                                        <p:strVal val="visible"/>
                                      </p:to>
                                    </p:set>
                                    <p:animEffect transition="in" filter="wipe(down)">
                                      <p:cBhvr>
                                        <p:cTn id="33" dur="500"/>
                                        <p:tgtEl>
                                          <p:spTgt spid="51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5124"/>
                                        </p:tgtEl>
                                        <p:attrNameLst>
                                          <p:attrName>style.visibility</p:attrName>
                                        </p:attrNameLst>
                                      </p:cBhvr>
                                      <p:to>
                                        <p:strVal val="visible"/>
                                      </p:to>
                                    </p:set>
                                    <p:animEffect transition="in" filter="wipe(down)">
                                      <p:cBhvr>
                                        <p:cTn id="38" dur="500"/>
                                        <p:tgtEl>
                                          <p:spTgt spid="512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5126"/>
                                        </p:tgtEl>
                                        <p:attrNameLst>
                                          <p:attrName>style.visibility</p:attrName>
                                        </p:attrNameLst>
                                      </p:cBhvr>
                                      <p:to>
                                        <p:strVal val="visible"/>
                                      </p:to>
                                    </p:set>
                                    <p:animEffect transition="in" filter="wipe(down)">
                                      <p:cBhvr>
                                        <p:cTn id="43" dur="500"/>
                                        <p:tgtEl>
                                          <p:spTgt spid="51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down)">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down)">
                                      <p:cBhvr>
                                        <p:cTn id="53" dur="500"/>
                                        <p:tgtEl>
                                          <p:spTgt spid="22"/>
                                        </p:tgtEl>
                                      </p:cBhvr>
                                    </p:animEffect>
                                  </p:childTnLst>
                                </p:cTn>
                              </p:par>
                              <p:par>
                                <p:cTn id="54" presetID="22" presetClass="entr" presetSubtype="4"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down)">
                                      <p:cBhvr>
                                        <p:cTn id="5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6" grpId="0"/>
      <p:bldP spid="20"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The Probabilistic Approach to ML</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Many ML problems can be seen as estimating a probability distribution/density</a:t>
                </a:r>
              </a:p>
              <a:p>
                <a:pPr marL="0" indent="0">
                  <a:buNone/>
                </a:pPr>
                <a:endParaRPr lang="en-GB" sz="10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Sup. Learning: Given labelled data </a:t>
                </a:r>
                <a14:m>
                  <m:oMath xmlns:m="http://schemas.openxmlformats.org/officeDocument/2006/math">
                    <m:sSubSup>
                      <m:sSubSupPr>
                        <m:ctrlPr>
                          <a:rPr lang="en-IN" i="1">
                            <a:latin typeface="Cambria Math" panose="02040503050406030204" pitchFamily="18" charset="0"/>
                          </a:rPr>
                        </m:ctrlPr>
                      </m:sSubSupPr>
                      <m:e>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d>
                          <m:dPr>
                            <m:begChr m:val="{"/>
                            <m:endChr m:val="}"/>
                            <m:ctrlPr>
                              <a:rPr lang="en-GB" i="1">
                                <a:latin typeface="Cambria Math" panose="02040503050406030204" pitchFamily="18" charset="0"/>
                              </a:rPr>
                            </m:ctrlPr>
                          </m:dPr>
                          <m:e>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𝒙</m:t>
                                    </m:r>
                                  </m:e>
                                  <m:sub>
                                    <m:r>
                                      <a:rPr lang="en-IN" i="1">
                                        <a:latin typeface="Cambria Math" panose="02040503050406030204" pitchFamily="18" charset="0"/>
                                      </a:rPr>
                                      <m:t>𝑖</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e>
                            </m:d>
                          </m:e>
                        </m:d>
                      </m:e>
                      <m:sub>
                        <m: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𝑁</m:t>
                        </m:r>
                      </m:sup>
                    </m:sSubSup>
                  </m:oMath>
                </a14:m>
                <a:r>
                  <a:rPr lang="en-GB" dirty="0">
                    <a:latin typeface="Abadi Extra Light" panose="020B0204020104020204" pitchFamily="34" charset="0"/>
                  </a:rPr>
                  <a:t>, estimate </a:t>
                </a:r>
                <a14:m>
                  <m:oMath xmlns:m="http://schemas.openxmlformats.org/officeDocument/2006/math">
                    <m:r>
                      <a:rPr lang="en-GB" i="1" dirty="0">
                        <a:latin typeface="Cambria Math" panose="02040503050406030204" pitchFamily="18" charset="0"/>
                      </a:rPr>
                      <m:t>𝑝</m:t>
                    </m:r>
                    <m:r>
                      <a:rPr lang="en-GB" i="1" dirty="0">
                        <a:latin typeface="Cambria Math" panose="02040503050406030204" pitchFamily="18" charset="0"/>
                      </a:rPr>
                      <m:t>(</m:t>
                    </m:r>
                    <m:r>
                      <a:rPr lang="en-GB" i="1" dirty="0" err="1">
                        <a:latin typeface="Cambria Math" panose="02040503050406030204" pitchFamily="18" charset="0"/>
                      </a:rPr>
                      <m:t>𝑦</m:t>
                    </m:r>
                    <m:r>
                      <a:rPr lang="en-GB" i="1" dirty="0" err="1">
                        <a:latin typeface="Cambria Math" panose="02040503050406030204" pitchFamily="18" charset="0"/>
                      </a:rPr>
                      <m:t>|</m:t>
                    </m:r>
                    <m:r>
                      <a:rPr lang="en-GB" b="1" i="1" dirty="0" err="1">
                        <a:latin typeface="Cambria Math" panose="02040503050406030204" pitchFamily="18" charset="0"/>
                      </a:rPr>
                      <m:t>𝒙</m:t>
                    </m:r>
                    <m:r>
                      <a:rPr lang="en-GB" i="1" dirty="0">
                        <a:latin typeface="Cambria Math" panose="02040503050406030204" pitchFamily="18" charset="0"/>
                      </a:rPr>
                      <m:t>)</m:t>
                    </m:r>
                  </m:oMath>
                </a14:m>
                <a:endParaRPr lang="en-GB" dirty="0">
                  <a:latin typeface="Abadi Extra Light" panose="020B0204020104020204" pitchFamily="34" charset="0"/>
                </a:endParaRPr>
              </a:p>
              <a:p>
                <a:pPr marL="0" indent="0">
                  <a:buNone/>
                </a:pPr>
                <a:endParaRPr lang="en-GB" sz="500" dirty="0">
                  <a:latin typeface="Abadi Extra Light" panose="020B0204020104020204" pitchFamily="34" charset="0"/>
                </a:endParaRPr>
              </a:p>
              <a:p>
                <a:pPr>
                  <a:buFont typeface="Wingdings" panose="05000000000000000000" pitchFamily="2" charset="2"/>
                  <a:buChar char="§"/>
                </a:pPr>
                <a:r>
                  <a:rPr lang="en-GB" dirty="0" err="1">
                    <a:latin typeface="Abadi Extra Light" panose="020B0204020104020204" pitchFamily="34" charset="0"/>
                  </a:rPr>
                  <a:t>Unsup</a:t>
                </a:r>
                <a:r>
                  <a:rPr lang="en-GB" dirty="0">
                    <a:latin typeface="Abadi Extra Light" panose="020B0204020104020204" pitchFamily="34" charset="0"/>
                  </a:rPr>
                  <a:t>. Learning: Given unlabelled data </a:t>
                </a:r>
                <a14:m>
                  <m:oMath xmlns:m="http://schemas.openxmlformats.org/officeDocument/2006/math">
                    <m:sSubSup>
                      <m:sSubSupPr>
                        <m:ctrlPr>
                          <a:rPr lang="en-IN" i="1">
                            <a:latin typeface="Cambria Math" panose="02040503050406030204" pitchFamily="18" charset="0"/>
                          </a:rPr>
                        </m:ctrlPr>
                      </m:sSubSupPr>
                      <m:e>
                        <m:r>
                          <a:rPr lang="en-IN" b="1" i="1" smtClean="0">
                            <a:latin typeface="Cambria Math" panose="02040503050406030204" pitchFamily="18" charset="0"/>
                          </a:rPr>
                          <m:t>𝑿</m:t>
                        </m:r>
                        <m:r>
                          <a:rPr lang="en-IN" b="0" i="1" smtClean="0">
                            <a:latin typeface="Cambria Math" panose="02040503050406030204" pitchFamily="18" charset="0"/>
                          </a:rPr>
                          <m:t>=</m:t>
                        </m:r>
                        <m:d>
                          <m:dPr>
                            <m:begChr m:val="{"/>
                            <m:endChr m:val="}"/>
                            <m:ctrlPr>
                              <a:rPr lang="en-GB" i="1">
                                <a:latin typeface="Cambria Math" panose="02040503050406030204" pitchFamily="18" charset="0"/>
                              </a:rPr>
                            </m:ctrlPr>
                          </m:dPr>
                          <m:e>
                            <m:sSub>
                              <m:sSubPr>
                                <m:ctrlPr>
                                  <a:rPr lang="en-IN" b="0" i="1" smtClean="0">
                                    <a:latin typeface="Cambria Math" panose="02040503050406030204" pitchFamily="18" charset="0"/>
                                  </a:rPr>
                                </m:ctrlPr>
                              </m:sSubPr>
                              <m:e>
                                <m:r>
                                  <a:rPr lang="en-IN" b="1" i="1" smtClean="0">
                                    <a:latin typeface="Cambria Math" panose="02040503050406030204" pitchFamily="18" charset="0"/>
                                  </a:rPr>
                                  <m:t>𝒙</m:t>
                                </m:r>
                              </m:e>
                              <m:sub>
                                <m:r>
                                  <a:rPr lang="en-IN" b="0" i="1" smtClean="0">
                                    <a:latin typeface="Cambria Math" panose="02040503050406030204" pitchFamily="18" charset="0"/>
                                  </a:rPr>
                                  <m:t>𝑖</m:t>
                                </m:r>
                              </m:sub>
                            </m:sSub>
                          </m:e>
                        </m:d>
                      </m:e>
                      <m:sub>
                        <m: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𝑁</m:t>
                        </m:r>
                      </m:sup>
                    </m:sSubSup>
                  </m:oMath>
                </a14:m>
                <a:r>
                  <a:rPr lang="en-GB" dirty="0">
                    <a:latin typeface="Abadi Extra Light" panose="020B0204020104020204" pitchFamily="34" charset="0"/>
                  </a:rPr>
                  <a:t>, estimate </a:t>
                </a:r>
                <a14:m>
                  <m:oMath xmlns:m="http://schemas.openxmlformats.org/officeDocument/2006/math">
                    <m:r>
                      <a:rPr lang="en-GB" i="1" dirty="0">
                        <a:latin typeface="Cambria Math" panose="02040503050406030204" pitchFamily="18" charset="0"/>
                      </a:rPr>
                      <m:t>𝑝</m:t>
                    </m:r>
                    <m:r>
                      <a:rPr lang="en-GB" i="1" dirty="0">
                        <a:latin typeface="Cambria Math" panose="02040503050406030204" pitchFamily="18" charset="0"/>
                      </a:rPr>
                      <m:t>(</m:t>
                    </m:r>
                    <m:r>
                      <a:rPr lang="en-GB" b="1" i="1" dirty="0" err="1">
                        <a:latin typeface="Cambria Math" panose="02040503050406030204" pitchFamily="18" charset="0"/>
                      </a:rPr>
                      <m:t>𝒙</m:t>
                    </m:r>
                    <m:r>
                      <a:rPr lang="en-GB" i="1" dirty="0">
                        <a:latin typeface="Cambria Math" panose="02040503050406030204" pitchFamily="18" charset="0"/>
                      </a:rPr>
                      <m:t>)</m:t>
                    </m:r>
                  </m:oMath>
                </a14:m>
                <a:endParaRPr lang="en-GB" dirty="0">
                  <a:latin typeface="Abadi Extra Light" panose="020B0204020104020204" pitchFamily="34" charset="0"/>
                </a:endParaRPr>
              </a:p>
              <a:p>
                <a:pPr>
                  <a:buFont typeface="Wingdings" panose="05000000000000000000" pitchFamily="2" charset="2"/>
                  <a:buChar char="§"/>
                </a:pPr>
                <a:endParaRPr lang="en-GB" sz="10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We estimate these using the given training data</a:t>
                </a:r>
              </a:p>
              <a:p>
                <a:pPr lvl="1">
                  <a:buFont typeface="Wingdings" panose="05000000000000000000" pitchFamily="2" charset="2"/>
                  <a:buChar char="§"/>
                </a:pPr>
                <a:r>
                  <a:rPr lang="en-GB" dirty="0">
                    <a:latin typeface="Abadi Extra Light" panose="020B0204020104020204" pitchFamily="34" charset="0"/>
                  </a:rPr>
                  <a:t>These distributions will have some </a:t>
                </a:r>
                <a:r>
                  <a:rPr lang="en-GB" dirty="0">
                    <a:solidFill>
                      <a:srgbClr val="0000FF"/>
                    </a:solidFill>
                    <a:latin typeface="Abadi Extra Light" panose="020B0204020104020204" pitchFamily="34" charset="0"/>
                  </a:rPr>
                  <a:t>parameters</a:t>
                </a:r>
                <a:r>
                  <a:rPr lang="en-GB" dirty="0">
                    <a:latin typeface="Abadi Extra Light" panose="020B0204020104020204" pitchFamily="34" charset="0"/>
                  </a:rPr>
                  <a:t> </a:t>
                </a:r>
                <a14:m>
                  <m:oMath xmlns:m="http://schemas.openxmlformats.org/officeDocument/2006/math">
                    <m:r>
                      <a:rPr lang="en-GB" i="1" dirty="0">
                        <a:latin typeface="Cambria Math" panose="02040503050406030204" pitchFamily="18" charset="0"/>
                      </a:rPr>
                      <m:t>𝜃</m:t>
                    </m:r>
                  </m:oMath>
                </a14:m>
                <a:r>
                  <a:rPr lang="en-GB" dirty="0">
                    <a:latin typeface="Abadi Extra Light" panose="020B0204020104020204" pitchFamily="34" charset="0"/>
                  </a:rPr>
                  <a:t> (to be estimated)</a:t>
                </a:r>
              </a:p>
              <a:p>
                <a:pPr lvl="1">
                  <a:buFont typeface="Wingdings" panose="05000000000000000000" pitchFamily="2" charset="2"/>
                  <a:buChar char="§"/>
                </a:pPr>
                <a:r>
                  <a:rPr lang="en-GB" dirty="0">
                    <a:latin typeface="Abadi Extra Light" panose="020B0204020104020204" pitchFamily="34" charset="0"/>
                  </a:rPr>
                  <a:t>These distributions will typically have a known form (which we will assume, e.g., Gaussian), but sometimes not (i.e., the form itself may also need to be estimated)</a:t>
                </a:r>
              </a:p>
              <a:p>
                <a:pPr>
                  <a:buFont typeface="Wingdings" panose="05000000000000000000" pitchFamily="2" charset="2"/>
                  <a:buChar char="§"/>
                </a:pPr>
                <a:endParaRPr lang="en-GB" sz="5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Once these are estimated, we can compute </a:t>
                </a:r>
                <a:r>
                  <a:rPr lang="en-GB" dirty="0">
                    <a:solidFill>
                      <a:srgbClr val="FF0000"/>
                    </a:solidFill>
                    <a:latin typeface="Abadi Extra Light" panose="020B0204020104020204" pitchFamily="34" charset="0"/>
                  </a:rPr>
                  <a:t>predictive distributions</a:t>
                </a:r>
                <a:r>
                  <a:rPr lang="en-GB" dirty="0">
                    <a:latin typeface="Abadi Extra Light" panose="020B0204020104020204" pitchFamily="34" charset="0"/>
                  </a:rPr>
                  <a:t>, e.g., </a:t>
                </a:r>
              </a:p>
              <a:p>
                <a:pPr lvl="1">
                  <a:buFont typeface="Wingdings" panose="05000000000000000000" pitchFamily="2" charset="2"/>
                  <a:buChar char="§"/>
                </a:pPr>
                <a:r>
                  <a:rPr lang="en-GB" dirty="0">
                    <a:latin typeface="Abadi Extra Light" panose="020B0204020104020204" pitchFamily="34" charset="0"/>
                  </a:rPr>
                  <a:t>Sup. Learning: Given a new </a:t>
                </a:r>
                <a:r>
                  <a:rPr lang="en-GB" dirty="0">
                    <a:solidFill>
                      <a:srgbClr val="FF0000"/>
                    </a:solidFill>
                    <a:latin typeface="Abadi Extra Light" panose="020B0204020104020204" pitchFamily="34" charset="0"/>
                  </a:rPr>
                  <a:t>test input</a:t>
                </a:r>
                <a:r>
                  <a:rPr lang="en-GB" dirty="0">
                    <a:latin typeface="Abadi Extra Light" panose="020B0204020104020204" pitchFamily="34" charset="0"/>
                  </a:rPr>
                  <a:t> </a:t>
                </a:r>
                <a14:m>
                  <m:oMath xmlns:m="http://schemas.openxmlformats.org/officeDocument/2006/math">
                    <m:sSub>
                      <m:sSubPr>
                        <m:ctrlPr>
                          <a:rPr lang="en-IN" b="1" i="1" dirty="0">
                            <a:latin typeface="Cambria Math" panose="02040503050406030204" pitchFamily="18" charset="0"/>
                          </a:rPr>
                        </m:ctrlPr>
                      </m:sSubPr>
                      <m:e>
                        <m:r>
                          <a:rPr lang="en-GB" b="1" i="1" dirty="0" err="1">
                            <a:latin typeface="Cambria Math" panose="02040503050406030204" pitchFamily="18" charset="0"/>
                          </a:rPr>
                          <m:t>𝒙</m:t>
                        </m:r>
                      </m:e>
                      <m:sub>
                        <m:r>
                          <a:rPr lang="en-IN" b="1" i="1" dirty="0">
                            <a:latin typeface="Cambria Math" panose="02040503050406030204" pitchFamily="18" charset="0"/>
                          </a:rPr>
                          <m:t>∗</m:t>
                        </m:r>
                      </m:sub>
                    </m:sSub>
                  </m:oMath>
                </a14:m>
                <a:r>
                  <a:rPr lang="en-GB" dirty="0">
                    <a:latin typeface="Abadi Extra Light" panose="020B0204020104020204" pitchFamily="34" charset="0"/>
                  </a:rPr>
                  <a:t>, what is </a:t>
                </a:r>
                <a14:m>
                  <m:oMath xmlns:m="http://schemas.openxmlformats.org/officeDocument/2006/math">
                    <m:r>
                      <a:rPr lang="en-GB" i="1" dirty="0" smtClean="0">
                        <a:solidFill>
                          <a:srgbClr val="FF0000"/>
                        </a:solidFill>
                        <a:latin typeface="Cambria Math" panose="02040503050406030204" pitchFamily="18" charset="0"/>
                      </a:rPr>
                      <m:t>𝑝</m:t>
                    </m:r>
                    <m:r>
                      <a:rPr lang="en-GB" i="1" dirty="0" smtClean="0">
                        <a:solidFill>
                          <a:srgbClr val="FF0000"/>
                        </a:solidFill>
                        <a:latin typeface="Cambria Math" panose="02040503050406030204" pitchFamily="18" charset="0"/>
                      </a:rPr>
                      <m:t>(</m:t>
                    </m:r>
                    <m:sSub>
                      <m:sSubPr>
                        <m:ctrlPr>
                          <a:rPr lang="en-IN" b="0" i="1" dirty="0" smtClean="0">
                            <a:solidFill>
                              <a:srgbClr val="FF0000"/>
                            </a:solidFill>
                            <a:latin typeface="Cambria Math" panose="02040503050406030204" pitchFamily="18" charset="0"/>
                          </a:rPr>
                        </m:ctrlPr>
                      </m:sSubPr>
                      <m:e>
                        <m:r>
                          <a:rPr lang="en-GB" i="1" dirty="0" err="1">
                            <a:solidFill>
                              <a:srgbClr val="FF0000"/>
                            </a:solidFill>
                            <a:latin typeface="Cambria Math" panose="02040503050406030204" pitchFamily="18" charset="0"/>
                          </a:rPr>
                          <m:t>𝑦</m:t>
                        </m:r>
                      </m:e>
                      <m:sub>
                        <m:r>
                          <a:rPr lang="en-IN" b="0" i="1" dirty="0" smtClean="0">
                            <a:solidFill>
                              <a:srgbClr val="FF0000"/>
                            </a:solidFill>
                            <a:latin typeface="Cambria Math" panose="02040503050406030204" pitchFamily="18" charset="0"/>
                          </a:rPr>
                          <m:t>∗</m:t>
                        </m:r>
                      </m:sub>
                    </m:sSub>
                    <m:r>
                      <a:rPr lang="en-GB" i="1" dirty="0" err="1">
                        <a:solidFill>
                          <a:srgbClr val="FF0000"/>
                        </a:solidFill>
                        <a:latin typeface="Cambria Math" panose="02040503050406030204" pitchFamily="18" charset="0"/>
                      </a:rPr>
                      <m:t>|</m:t>
                    </m:r>
                    <m:sSub>
                      <m:sSubPr>
                        <m:ctrlPr>
                          <a:rPr lang="en-IN" b="1" i="1" dirty="0" smtClean="0">
                            <a:solidFill>
                              <a:srgbClr val="FF0000"/>
                            </a:solidFill>
                            <a:latin typeface="Cambria Math" panose="02040503050406030204" pitchFamily="18" charset="0"/>
                          </a:rPr>
                        </m:ctrlPr>
                      </m:sSubPr>
                      <m:e>
                        <m:r>
                          <a:rPr lang="en-GB" b="1" i="1" dirty="0" err="1">
                            <a:solidFill>
                              <a:srgbClr val="FF0000"/>
                            </a:solidFill>
                            <a:latin typeface="Cambria Math" panose="02040503050406030204" pitchFamily="18" charset="0"/>
                          </a:rPr>
                          <m:t>𝒙</m:t>
                        </m:r>
                      </m:e>
                      <m:sub>
                        <m:r>
                          <a:rPr lang="en-IN" b="1" i="1" dirty="0" smtClean="0">
                            <a:solidFill>
                              <a:srgbClr val="FF0000"/>
                            </a:solidFill>
                            <a:latin typeface="Cambria Math" panose="02040503050406030204" pitchFamily="18" charset="0"/>
                          </a:rPr>
                          <m:t>∗</m:t>
                        </m:r>
                      </m:sub>
                    </m:sSub>
                    <m:r>
                      <a:rPr lang="en-IN" b="0" i="1" dirty="0" smtClean="0">
                        <a:solidFill>
                          <a:srgbClr val="FF0000"/>
                        </a:solidFill>
                        <a:latin typeface="Cambria Math" panose="02040503050406030204" pitchFamily="18" charset="0"/>
                      </a:rPr>
                      <m:t>,</m:t>
                    </m:r>
                    <m:r>
                      <a:rPr lang="en-IN" b="1" i="1" dirty="0" smtClean="0">
                        <a:solidFill>
                          <a:srgbClr val="FF0000"/>
                        </a:solidFill>
                        <a:latin typeface="Cambria Math" panose="02040503050406030204" pitchFamily="18" charset="0"/>
                      </a:rPr>
                      <m:t>𝑿</m:t>
                    </m:r>
                    <m:r>
                      <a:rPr lang="en-IN" b="0" i="1" dirty="0" smtClean="0">
                        <a:solidFill>
                          <a:srgbClr val="FF0000"/>
                        </a:solidFill>
                        <a:latin typeface="Cambria Math" panose="02040503050406030204" pitchFamily="18" charset="0"/>
                      </a:rPr>
                      <m:t>,</m:t>
                    </m:r>
                    <m:r>
                      <a:rPr lang="en-IN" b="1" i="1" dirty="0" smtClean="0">
                        <a:solidFill>
                          <a:srgbClr val="FF0000"/>
                        </a:solidFill>
                        <a:latin typeface="Cambria Math" panose="02040503050406030204" pitchFamily="18" charset="0"/>
                      </a:rPr>
                      <m:t>𝒚</m:t>
                    </m:r>
                    <m:r>
                      <a:rPr lang="en-GB" i="1" dirty="0">
                        <a:solidFill>
                          <a:srgbClr val="FF0000"/>
                        </a:solidFill>
                        <a:latin typeface="Cambria Math" panose="02040503050406030204" pitchFamily="18" charset="0"/>
                      </a:rPr>
                      <m:t>)</m:t>
                    </m:r>
                  </m:oMath>
                </a14:m>
                <a:r>
                  <a:rPr lang="en-GB" dirty="0">
                    <a:latin typeface="Abadi Extra Light" panose="020B0204020104020204" pitchFamily="34" charset="0"/>
                  </a:rPr>
                  <a:t>, or mean/variance of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m:t>
                        </m:r>
                      </m:sub>
                    </m:sSub>
                  </m:oMath>
                </a14:m>
                <a:r>
                  <a:rPr lang="en-GB" dirty="0">
                    <a:latin typeface="Abadi Extra Light" panose="020B0204020104020204" pitchFamily="34" charset="0"/>
                  </a:rPr>
                  <a:t>?</a:t>
                </a:r>
              </a:p>
              <a:p>
                <a:pPr lvl="1">
                  <a:buFont typeface="Wingdings" panose="05000000000000000000" pitchFamily="2" charset="2"/>
                  <a:buChar char="§"/>
                </a:pPr>
                <a:r>
                  <a:rPr lang="en-GB" dirty="0" err="1">
                    <a:latin typeface="Abadi Extra Light" panose="020B0204020104020204" pitchFamily="34" charset="0"/>
                  </a:rPr>
                  <a:t>Unsup</a:t>
                </a:r>
                <a:r>
                  <a:rPr lang="en-GB" dirty="0">
                    <a:latin typeface="Abadi Extra Light" panose="020B0204020104020204" pitchFamily="34" charset="0"/>
                  </a:rPr>
                  <a:t>. Learning: Given a new </a:t>
                </a:r>
                <a:r>
                  <a:rPr lang="en-GB" dirty="0">
                    <a:solidFill>
                      <a:srgbClr val="FF0000"/>
                    </a:solidFill>
                    <a:latin typeface="Abadi Extra Light" panose="020B0204020104020204" pitchFamily="34" charset="0"/>
                  </a:rPr>
                  <a:t>test input</a:t>
                </a:r>
                <a:r>
                  <a:rPr lang="en-GB" dirty="0">
                    <a:latin typeface="Abadi Extra Light" panose="020B0204020104020204" pitchFamily="34" charset="0"/>
                  </a:rPr>
                  <a:t> </a:t>
                </a:r>
                <a14:m>
                  <m:oMath xmlns:m="http://schemas.openxmlformats.org/officeDocument/2006/math">
                    <m:sSub>
                      <m:sSubPr>
                        <m:ctrlPr>
                          <a:rPr lang="en-IN" b="1" i="1" dirty="0">
                            <a:latin typeface="Cambria Math" panose="02040503050406030204" pitchFamily="18" charset="0"/>
                          </a:rPr>
                        </m:ctrlPr>
                      </m:sSubPr>
                      <m:e>
                        <m:r>
                          <a:rPr lang="en-GB" b="1" i="1" dirty="0" err="1">
                            <a:latin typeface="Cambria Math" panose="02040503050406030204" pitchFamily="18" charset="0"/>
                          </a:rPr>
                          <m:t>𝒙</m:t>
                        </m:r>
                      </m:e>
                      <m:sub>
                        <m:r>
                          <a:rPr lang="en-IN" b="1" i="1" dirty="0">
                            <a:latin typeface="Cambria Math" panose="02040503050406030204" pitchFamily="18" charset="0"/>
                          </a:rPr>
                          <m:t>∗</m:t>
                        </m:r>
                      </m:sub>
                    </m:sSub>
                  </m:oMath>
                </a14:m>
                <a:r>
                  <a:rPr lang="en-GB" dirty="0">
                    <a:latin typeface="Abadi Extra Light" panose="020B0204020104020204" pitchFamily="34" charset="0"/>
                  </a:rPr>
                  <a:t>, what is </a:t>
                </a:r>
                <a14:m>
                  <m:oMath xmlns:m="http://schemas.openxmlformats.org/officeDocument/2006/math">
                    <m:r>
                      <a:rPr lang="en-GB" i="1" dirty="0" smtClean="0">
                        <a:solidFill>
                          <a:srgbClr val="FF0000"/>
                        </a:solidFill>
                        <a:latin typeface="Cambria Math" panose="02040503050406030204" pitchFamily="18" charset="0"/>
                      </a:rPr>
                      <m:t>𝑝</m:t>
                    </m:r>
                    <m:r>
                      <a:rPr lang="en-GB" i="1" dirty="0" smtClean="0">
                        <a:solidFill>
                          <a:srgbClr val="FF0000"/>
                        </a:solidFill>
                        <a:latin typeface="Cambria Math" panose="02040503050406030204" pitchFamily="18" charset="0"/>
                      </a:rPr>
                      <m:t>(</m:t>
                    </m:r>
                    <m:sSub>
                      <m:sSubPr>
                        <m:ctrlPr>
                          <a:rPr lang="en-IN" b="0" i="1" dirty="0" smtClean="0">
                            <a:solidFill>
                              <a:srgbClr val="FF0000"/>
                            </a:solidFill>
                            <a:latin typeface="Cambria Math" panose="02040503050406030204" pitchFamily="18" charset="0"/>
                          </a:rPr>
                        </m:ctrlPr>
                      </m:sSubPr>
                      <m:e>
                        <m:r>
                          <a:rPr lang="en-GB" b="1" i="1" dirty="0" err="1">
                            <a:solidFill>
                              <a:srgbClr val="FF0000"/>
                            </a:solidFill>
                            <a:latin typeface="Cambria Math" panose="02040503050406030204" pitchFamily="18" charset="0"/>
                          </a:rPr>
                          <m:t>𝒙</m:t>
                        </m:r>
                      </m:e>
                      <m:sub>
                        <m:r>
                          <a:rPr lang="en-IN" b="0" i="1" dirty="0" smtClean="0">
                            <a:solidFill>
                              <a:srgbClr val="FF0000"/>
                            </a:solidFill>
                            <a:latin typeface="Cambria Math" panose="02040503050406030204" pitchFamily="18" charset="0"/>
                          </a:rPr>
                          <m:t>∗</m:t>
                        </m:r>
                      </m:sub>
                    </m:sSub>
                    <m:r>
                      <a:rPr lang="en-IN" b="0" i="1" dirty="0" smtClean="0">
                        <a:solidFill>
                          <a:srgbClr val="FF0000"/>
                        </a:solidFill>
                        <a:latin typeface="Cambria Math" panose="02040503050406030204" pitchFamily="18" charset="0"/>
                      </a:rPr>
                      <m:t>|</m:t>
                    </m:r>
                    <m:r>
                      <a:rPr lang="en-IN" b="1" i="1" dirty="0" smtClean="0">
                        <a:solidFill>
                          <a:srgbClr val="FF0000"/>
                        </a:solidFill>
                        <a:latin typeface="Cambria Math" panose="02040503050406030204" pitchFamily="18" charset="0"/>
                      </a:rPr>
                      <m:t>𝑿</m:t>
                    </m:r>
                    <m:r>
                      <a:rPr lang="en-GB" i="1" dirty="0">
                        <a:solidFill>
                          <a:srgbClr val="FF0000"/>
                        </a:solidFill>
                        <a:latin typeface="Cambria Math" panose="02040503050406030204" pitchFamily="18" charset="0"/>
                      </a:rPr>
                      <m:t>)</m:t>
                    </m:r>
                  </m:oMath>
                </a14:m>
                <a:r>
                  <a:rPr lang="en-GB" dirty="0">
                    <a:latin typeface="Abadi Extra Light" panose="020B0204020104020204" pitchFamily="34" charset="0"/>
                  </a:rPr>
                  <a:t>?</a:t>
                </a:r>
              </a:p>
              <a:p>
                <a:pPr lvl="1">
                  <a:buFont typeface="Wingdings" panose="05000000000000000000" pitchFamily="2" charset="2"/>
                  <a:buChar char="§"/>
                </a:pPr>
                <a:endParaRPr lang="en-GB" sz="1000"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r="-1247"/>
                </a:stretch>
              </a:blipFill>
            </p:spPr>
            <p:txBody>
              <a:bodyPr/>
              <a:lstStyle/>
              <a:p>
                <a:r>
                  <a:rPr lang="en-IN">
                    <a:noFill/>
                  </a:rPr>
                  <a:t> </a:t>
                </a:r>
              </a:p>
            </p:txBody>
          </p:sp>
        </mc:Fallback>
      </mc:AlternateContent>
      <p:sp>
        <p:nvSpPr>
          <p:cNvPr id="3" name="Rectangle 2">
            <a:extLst>
              <a:ext uri="{FF2B5EF4-FFF2-40B4-BE49-F238E27FC236}">
                <a16:creationId xmlns:a16="http://schemas.microsoft.com/office/drawing/2014/main" id="{F07C1F16-5B66-501A-8E2D-4CC843F228DD}"/>
              </a:ext>
            </a:extLst>
          </p:cNvPr>
          <p:cNvSpPr/>
          <p:nvPr/>
        </p:nvSpPr>
        <p:spPr>
          <a:xfrm>
            <a:off x="11308065" y="1963415"/>
            <a:ext cx="129543" cy="2710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5A35A45-CB5C-917C-9073-E1863C029B07}"/>
              </a:ext>
            </a:extLst>
          </p:cNvPr>
          <p:cNvSpPr/>
          <p:nvPr/>
        </p:nvSpPr>
        <p:spPr>
          <a:xfrm>
            <a:off x="11575803" y="1776689"/>
            <a:ext cx="129543" cy="46461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ED136DAE-3D4F-32FB-B4CA-4E4ACE1AC492}"/>
              </a:ext>
            </a:extLst>
          </p:cNvPr>
          <p:cNvCxnSpPr>
            <a:cxnSpLocks/>
          </p:cNvCxnSpPr>
          <p:nvPr/>
        </p:nvCxnSpPr>
        <p:spPr>
          <a:xfrm>
            <a:off x="11208994" y="2234471"/>
            <a:ext cx="796868"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41AE299-0C50-F4D6-7B70-0021A7C820BA}"/>
              </a:ext>
            </a:extLst>
          </p:cNvPr>
          <p:cNvCxnSpPr>
            <a:cxnSpLocks/>
          </p:cNvCxnSpPr>
          <p:nvPr/>
        </p:nvCxnSpPr>
        <p:spPr>
          <a:xfrm flipV="1">
            <a:off x="11208994" y="1615470"/>
            <a:ext cx="0" cy="619001"/>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527B619-79D0-26E8-335C-AAEC05441613}"/>
              </a:ext>
            </a:extLst>
          </p:cNvPr>
          <p:cNvSpPr txBox="1"/>
          <p:nvPr/>
        </p:nvSpPr>
        <p:spPr>
          <a:xfrm>
            <a:off x="11308065" y="1518051"/>
            <a:ext cx="1016346" cy="246221"/>
          </a:xfrm>
          <a:prstGeom prst="rect">
            <a:avLst/>
          </a:prstGeom>
          <a:noFill/>
        </p:spPr>
        <p:txBody>
          <a:bodyPr wrap="square" rtlCol="0">
            <a:spAutoFit/>
          </a:bodyPr>
          <a:lstStyle/>
          <a:p>
            <a:r>
              <a:rPr lang="en-IN" sz="1000" dirty="0"/>
              <a:t>p(y=</a:t>
            </a:r>
            <a:r>
              <a:rPr lang="en-IN" sz="1000" dirty="0" err="1"/>
              <a:t>green|x</a:t>
            </a:r>
            <a:r>
              <a:rPr lang="en-IN" sz="1000" dirty="0"/>
              <a:t>)</a:t>
            </a:r>
          </a:p>
        </p:txBody>
      </p:sp>
      <p:sp>
        <p:nvSpPr>
          <p:cNvPr id="18" name="TextBox 17">
            <a:extLst>
              <a:ext uri="{FF2B5EF4-FFF2-40B4-BE49-F238E27FC236}">
                <a16:creationId xmlns:a16="http://schemas.microsoft.com/office/drawing/2014/main" id="{FA9DCC3A-1C87-A579-B63F-9B0B64B30457}"/>
              </a:ext>
            </a:extLst>
          </p:cNvPr>
          <p:cNvSpPr txBox="1"/>
          <p:nvPr/>
        </p:nvSpPr>
        <p:spPr>
          <a:xfrm>
            <a:off x="10766098" y="1717193"/>
            <a:ext cx="809703" cy="246221"/>
          </a:xfrm>
          <a:prstGeom prst="rect">
            <a:avLst/>
          </a:prstGeom>
          <a:noFill/>
        </p:spPr>
        <p:txBody>
          <a:bodyPr wrap="square" rtlCol="0">
            <a:spAutoFit/>
          </a:bodyPr>
          <a:lstStyle/>
          <a:p>
            <a:r>
              <a:rPr lang="en-IN" sz="1000" dirty="0"/>
              <a:t>p(y=</a:t>
            </a:r>
            <a:r>
              <a:rPr lang="en-IN" sz="1000" dirty="0" err="1"/>
              <a:t>red|x</a:t>
            </a:r>
            <a:r>
              <a:rPr lang="en-IN" sz="1000" dirty="0"/>
              <a:t>)</a:t>
            </a:r>
          </a:p>
        </p:txBody>
      </p:sp>
      <p:cxnSp>
        <p:nvCxnSpPr>
          <p:cNvPr id="19" name="Straight Arrow Connector 18">
            <a:extLst>
              <a:ext uri="{FF2B5EF4-FFF2-40B4-BE49-F238E27FC236}">
                <a16:creationId xmlns:a16="http://schemas.microsoft.com/office/drawing/2014/main" id="{F8F5C069-8D15-F38F-1BB3-750B780714EF}"/>
              </a:ext>
            </a:extLst>
          </p:cNvPr>
          <p:cNvCxnSpPr>
            <a:cxnSpLocks/>
          </p:cNvCxnSpPr>
          <p:nvPr/>
        </p:nvCxnSpPr>
        <p:spPr>
          <a:xfrm>
            <a:off x="11508609" y="2241307"/>
            <a:ext cx="0" cy="251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2">
            <a:extLst>
              <a:ext uri="{FF2B5EF4-FFF2-40B4-BE49-F238E27FC236}">
                <a16:creationId xmlns:a16="http://schemas.microsoft.com/office/drawing/2014/main" id="{11D22B19-4856-6646-0670-23B7D3F5C3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0885" y="2694139"/>
            <a:ext cx="1066884" cy="835162"/>
          </a:xfrm>
          <a:prstGeom prst="rect">
            <a:avLst/>
          </a:prstGeom>
          <a:noFill/>
          <a:extLst>
            <a:ext uri="{909E8E84-426E-40DD-AFC4-6F175D3DCCD1}">
              <a14:hiddenFill xmlns:a14="http://schemas.microsoft.com/office/drawing/2010/main">
                <a:solidFill>
                  <a:srgbClr val="FFFFFF"/>
                </a:solidFill>
              </a14:hiddenFill>
            </a:ext>
          </a:extLst>
        </p:spPr>
      </p:pic>
      <p:sp>
        <p:nvSpPr>
          <p:cNvPr id="26" name="Speech Bubble: Rectangle 25">
            <a:extLst>
              <a:ext uri="{FF2B5EF4-FFF2-40B4-BE49-F238E27FC236}">
                <a16:creationId xmlns:a16="http://schemas.microsoft.com/office/drawing/2014/main" id="{896B7A13-AD18-DF04-5EA1-8D694500A456}"/>
              </a:ext>
            </a:extLst>
          </p:cNvPr>
          <p:cNvSpPr/>
          <p:nvPr/>
        </p:nvSpPr>
        <p:spPr>
          <a:xfrm>
            <a:off x="9607461" y="4623527"/>
            <a:ext cx="2499501" cy="758724"/>
          </a:xfrm>
          <a:prstGeom prst="wedgeRectCallout">
            <a:avLst>
              <a:gd name="adj1" fmla="val -63594"/>
              <a:gd name="adj2" fmla="val 43705"/>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Distribution of test data conditioned on the training data and any other relevant quantities</a:t>
            </a:r>
            <a:endParaRPr lang="en-IN" sz="1400" b="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4179243391"/>
      </p:ext>
    </p:extLst>
  </p:cSld>
  <p:clrMapOvr>
    <a:masterClrMapping/>
  </p:clrMapOvr>
  <mc:AlternateContent xmlns:mc="http://schemas.openxmlformats.org/markup-compatibility/2006" xmlns:p14="http://schemas.microsoft.com/office/powerpoint/2010/main">
    <mc:Choice Requires="p14">
      <p:transition spd="slow" p14:dur="2000" advTm="289706"/>
    </mc:Choice>
    <mc:Fallback xmlns="">
      <p:transition spd="slow" advTm="2897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par>
                                <p:cTn id="21" presetID="22" presetClass="entr" presetSubtype="4"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down)">
                                      <p:cBhvr>
                                        <p:cTn id="26" dur="500"/>
                                        <p:tgtEl>
                                          <p:spTgt spid="17"/>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down)">
                                      <p:cBhvr>
                                        <p:cTn id="29" dur="500"/>
                                        <p:tgtEl>
                                          <p:spTgt spid="18"/>
                                        </p:tgtEl>
                                      </p:cBhvr>
                                    </p:animEffect>
                                  </p:childTnLst>
                                </p:cTn>
                              </p:par>
                              <p:par>
                                <p:cTn id="30" presetID="22" presetClass="entr" presetSubtype="4"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par>
                                <p:cTn id="33" presetID="22" presetClass="entr" presetSubtype="4"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wipe(down)">
                                      <p:cBhvr>
                                        <p:cTn id="40" dur="500"/>
                                        <p:tgtEl>
                                          <p:spTgt spid="4">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down)">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Effect transition="in" filter="wipe(down)">
                                      <p:cBhvr>
                                        <p:cTn id="50" dur="500"/>
                                        <p:tgtEl>
                                          <p:spTgt spid="4">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animEffect transition="in" filter="wipe(down)">
                                      <p:cBhvr>
                                        <p:cTn id="55" dur="500"/>
                                        <p:tgtEl>
                                          <p:spTgt spid="4">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4">
                                            <p:txEl>
                                              <p:pRg st="8" end="8"/>
                                            </p:txEl>
                                          </p:spTgt>
                                        </p:tgtEl>
                                        <p:attrNameLst>
                                          <p:attrName>style.visibility</p:attrName>
                                        </p:attrNameLst>
                                      </p:cBhvr>
                                      <p:to>
                                        <p:strVal val="visible"/>
                                      </p:to>
                                    </p:set>
                                    <p:animEffect transition="in" filter="wipe(down)">
                                      <p:cBhvr>
                                        <p:cTn id="60" dur="500"/>
                                        <p:tgtEl>
                                          <p:spTgt spid="4">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animEffect transition="in" filter="wipe(down)">
                                      <p:cBhvr>
                                        <p:cTn id="65" dur="500"/>
                                        <p:tgtEl>
                                          <p:spTgt spid="4">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4">
                                            <p:txEl>
                                              <p:pRg st="11" end="11"/>
                                            </p:txEl>
                                          </p:spTgt>
                                        </p:tgtEl>
                                        <p:attrNameLst>
                                          <p:attrName>style.visibility</p:attrName>
                                        </p:attrNameLst>
                                      </p:cBhvr>
                                      <p:to>
                                        <p:strVal val="visible"/>
                                      </p:to>
                                    </p:set>
                                    <p:animEffect transition="in" filter="wipe(down)">
                                      <p:cBhvr>
                                        <p:cTn id="70" dur="500"/>
                                        <p:tgtEl>
                                          <p:spTgt spid="4">
                                            <p:txEl>
                                              <p:pRg st="11" end="1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4">
                                            <p:txEl>
                                              <p:pRg st="12" end="12"/>
                                            </p:txEl>
                                          </p:spTgt>
                                        </p:tgtEl>
                                        <p:attrNameLst>
                                          <p:attrName>style.visibility</p:attrName>
                                        </p:attrNameLst>
                                      </p:cBhvr>
                                      <p:to>
                                        <p:strVal val="visible"/>
                                      </p:to>
                                    </p:set>
                                    <p:animEffect transition="in" filter="wipe(down)">
                                      <p:cBhvr>
                                        <p:cTn id="75" dur="500"/>
                                        <p:tgtEl>
                                          <p:spTgt spid="4">
                                            <p:txEl>
                                              <p:pRg st="12" end="1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down)">
                                      <p:cBhvr>
                                        <p:cTn id="8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7" grpId="0"/>
      <p:bldP spid="18" grpId="0"/>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Probabilistic Modeling: A Summary</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20</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Likelihood corresponds to a loss function; prior corresponds to a </a:t>
            </a:r>
            <a:r>
              <a:rPr lang="en-GB" sz="2600" dirty="0" err="1">
                <a:latin typeface="Abadi Extra Light" panose="020B0204020104020204" pitchFamily="34" charset="0"/>
              </a:rPr>
              <a:t>regularizer</a:t>
            </a: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Can choose likelihoods and priors based on the nature/property of data/parameters</a:t>
            </a:r>
          </a:p>
          <a:p>
            <a:pPr>
              <a:buFont typeface="Wingdings" panose="05000000000000000000" pitchFamily="2" charset="2"/>
              <a:buChar char="§"/>
            </a:pPr>
            <a:r>
              <a:rPr lang="en-GB" sz="2600" dirty="0">
                <a:latin typeface="Abadi Extra Light" panose="020B0204020104020204" pitchFamily="34" charset="0"/>
              </a:rPr>
              <a:t>MLE estimation = unregularized loss function minimization</a:t>
            </a:r>
          </a:p>
          <a:p>
            <a:pPr>
              <a:buFont typeface="Wingdings" panose="05000000000000000000" pitchFamily="2" charset="2"/>
              <a:buChar char="§"/>
            </a:pPr>
            <a:r>
              <a:rPr lang="en-GB" sz="2600" dirty="0">
                <a:latin typeface="Abadi Extra Light" panose="020B0204020104020204" pitchFamily="34" charset="0"/>
              </a:rPr>
              <a:t>MAP estimation = regularized loss function minimization</a:t>
            </a:r>
          </a:p>
          <a:p>
            <a:pPr>
              <a:buFont typeface="Wingdings" panose="05000000000000000000" pitchFamily="2" charset="2"/>
              <a:buChar char="§"/>
            </a:pPr>
            <a:r>
              <a:rPr lang="en-GB" sz="2600" dirty="0">
                <a:latin typeface="Abadi Extra Light" panose="020B0204020104020204" pitchFamily="34" charset="0"/>
              </a:rPr>
              <a:t>Allows us to do fully Bayesian learning (learning the full distribution of the parameters)</a:t>
            </a:r>
          </a:p>
          <a:p>
            <a:pPr>
              <a:buFont typeface="Wingdings" panose="05000000000000000000" pitchFamily="2" charset="2"/>
              <a:buChar char="§"/>
            </a:pPr>
            <a:r>
              <a:rPr lang="en-GB" sz="2600" dirty="0">
                <a:latin typeface="Abadi Extra Light" panose="020B0204020104020204" pitchFamily="34" charset="0"/>
              </a:rPr>
              <a:t>Makes robust predictions by posterior averaging (rather than using point estimate)</a:t>
            </a:r>
          </a:p>
          <a:p>
            <a:pPr>
              <a:buFont typeface="Wingdings" panose="05000000000000000000" pitchFamily="2" charset="2"/>
              <a:buChar char="§"/>
            </a:pPr>
            <a:r>
              <a:rPr lang="en-GB" sz="2600" dirty="0">
                <a:latin typeface="Abadi Extra Light" panose="020B0204020104020204" pitchFamily="34" charset="0"/>
              </a:rPr>
              <a:t>Many other benefits, such as</a:t>
            </a:r>
          </a:p>
          <a:p>
            <a:pPr lvl="1">
              <a:buFont typeface="Wingdings" panose="05000000000000000000" pitchFamily="2" charset="2"/>
              <a:buChar char="§"/>
            </a:pPr>
            <a:r>
              <a:rPr lang="en-GB" sz="2200" dirty="0">
                <a:latin typeface="Abadi Extra Light" panose="020B0204020104020204" pitchFamily="34" charset="0"/>
              </a:rPr>
              <a:t>Estimate of confidence in the model’s prediction (useful for doing </a:t>
            </a:r>
            <a:r>
              <a:rPr lang="en-GB" sz="2200" dirty="0">
                <a:solidFill>
                  <a:srgbClr val="0000FF"/>
                </a:solidFill>
                <a:latin typeface="Abadi Extra Light" panose="020B0204020104020204" pitchFamily="34" charset="0"/>
              </a:rPr>
              <a:t>Active Learning</a:t>
            </a:r>
            <a:r>
              <a:rPr lang="en-GB" sz="2200" dirty="0">
                <a:latin typeface="Abadi Extra Light" panose="020B0204020104020204" pitchFamily="34" charset="0"/>
              </a:rPr>
              <a:t>)</a:t>
            </a:r>
          </a:p>
          <a:p>
            <a:pPr lvl="1">
              <a:buFont typeface="Wingdings" panose="05000000000000000000" pitchFamily="2" charset="2"/>
              <a:buChar char="§"/>
            </a:pPr>
            <a:r>
              <a:rPr lang="en-GB" sz="2200" dirty="0">
                <a:latin typeface="Abadi Extra Light" panose="020B0204020104020204" pitchFamily="34" charset="0"/>
              </a:rPr>
              <a:t>Can do automatic model selection, hyperparameter estimation, handle missing data, etc.</a:t>
            </a:r>
          </a:p>
          <a:p>
            <a:pPr lvl="1">
              <a:buFont typeface="Wingdings" panose="05000000000000000000" pitchFamily="2" charset="2"/>
              <a:buChar char="§"/>
            </a:pPr>
            <a:r>
              <a:rPr lang="en-GB" sz="2200" dirty="0">
                <a:latin typeface="Abadi Extra Light" panose="020B0204020104020204" pitchFamily="34" charset="0"/>
              </a:rPr>
              <a:t>Formulate latent variable models</a:t>
            </a:r>
          </a:p>
          <a:p>
            <a:pPr lvl="1">
              <a:buFont typeface="Wingdings" panose="05000000000000000000" pitchFamily="2" charset="2"/>
              <a:buChar char="§"/>
            </a:pPr>
            <a:r>
              <a:rPr lang="en-GB" sz="2200" dirty="0">
                <a:latin typeface="Abadi Extra Light" panose="020B0204020104020204" pitchFamily="34" charset="0"/>
              </a:rPr>
              <a:t>.. and many other benefits (a proper treatment deserves a separate course, but we will see some of these in this course, too)</a:t>
            </a: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2909577379"/>
      </p:ext>
    </p:extLst>
  </p:cSld>
  <p:clrMapOvr>
    <a:masterClrMapping/>
  </p:clrMapOvr>
  <mc:AlternateContent xmlns:mc="http://schemas.openxmlformats.org/markup-compatibility/2006" xmlns:p14="http://schemas.microsoft.com/office/powerpoint/2010/main">
    <mc:Choice Requires="p14">
      <p:transition spd="slow" p14:dur="2000" advTm="166344"/>
    </mc:Choice>
    <mc:Fallback xmlns="">
      <p:transition spd="slow" advTm="16634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Getting Started: A Simple Setting</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Assume we are given </a:t>
                </a:r>
                <a14:m>
                  <m:oMath xmlns:m="http://schemas.openxmlformats.org/officeDocument/2006/math">
                    <m:r>
                      <a:rPr lang="en-GB" sz="2600" i="1" dirty="0" smtClean="0">
                        <a:latin typeface="Cambria Math" panose="02040503050406030204" pitchFamily="18" charset="0"/>
                      </a:rPr>
                      <m:t>𝑁</m:t>
                    </m:r>
                  </m:oMath>
                </a14:m>
                <a:r>
                  <a:rPr lang="en-GB" sz="2600" dirty="0">
                    <a:latin typeface="Abadi Extra Light" panose="020B0204020104020204" pitchFamily="34" charset="0"/>
                  </a:rPr>
                  <a:t> observations </a:t>
                </a:r>
                <a14:m>
                  <m:oMath xmlns:m="http://schemas.openxmlformats.org/officeDocument/2006/math">
                    <m:r>
                      <a:rPr lang="en-IN" sz="2400" b="1" i="1" smtClean="0">
                        <a:latin typeface="Cambria Math" panose="02040503050406030204" pitchFamily="18" charset="0"/>
                      </a:rPr>
                      <m:t>𝒚</m:t>
                    </m:r>
                    <m:r>
                      <a:rPr lang="en-IN" sz="2400" b="0" i="0" smtClean="0">
                        <a:latin typeface="Cambria Math" panose="02040503050406030204" pitchFamily="18" charset="0"/>
                      </a:rPr>
                      <m:t>= </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b="0" i="1" smtClean="0">
                            <a:latin typeface="Cambria Math" panose="02040503050406030204" pitchFamily="18" charset="0"/>
                          </a:rPr>
                          <m:t>𝑦</m:t>
                        </m:r>
                      </m:e>
                      <m:sub>
                        <m:r>
                          <a:rPr lang="en-IN" sz="2400" i="1">
                            <a:latin typeface="Cambria Math" panose="02040503050406030204" pitchFamily="18" charset="0"/>
                          </a:rPr>
                          <m:t>1</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b="0" i="1" smtClean="0">
                            <a:latin typeface="Cambria Math" panose="02040503050406030204" pitchFamily="18" charset="0"/>
                          </a:rPr>
                          <m:t>𝑦</m:t>
                        </m:r>
                      </m:e>
                      <m:sub>
                        <m:r>
                          <a:rPr lang="en-IN" sz="2400" i="1">
                            <a:latin typeface="Cambria Math" panose="02040503050406030204" pitchFamily="18" charset="0"/>
                          </a:rPr>
                          <m:t>2</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b="0" i="1" smtClean="0">
                            <a:latin typeface="Cambria Math" panose="02040503050406030204" pitchFamily="18" charset="0"/>
                          </a:rPr>
                          <m:t>𝑦</m:t>
                        </m:r>
                      </m:e>
                      <m:sub>
                        <m:r>
                          <a:rPr lang="en-IN" sz="2400" i="1">
                            <a:latin typeface="Cambria Math" panose="02040503050406030204" pitchFamily="18" charset="0"/>
                          </a:rPr>
                          <m:t>𝑁</m:t>
                        </m:r>
                      </m:sub>
                    </m:sSub>
                    <m:r>
                      <a:rPr lang="en-IN" sz="2400" i="1">
                        <a:latin typeface="Cambria Math" panose="02040503050406030204" pitchFamily="18" charset="0"/>
                      </a:rPr>
                      <m:t>}</m:t>
                    </m:r>
                  </m:oMath>
                </a14:m>
                <a:endParaRPr lang="en-GB" sz="2600" dirty="0">
                  <a:latin typeface="Abadi Extra Light" panose="020B0204020104020204" pitchFamily="34" charset="0"/>
                </a:endParaRPr>
              </a:p>
              <a:p>
                <a:pPr>
                  <a:buFont typeface="Wingdings" panose="05000000000000000000" pitchFamily="2" charset="2"/>
                  <a:buChar char="§"/>
                </a:pPr>
                <a:endParaRPr lang="en-GB" sz="5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Assume these are generated from a probability model (a distribution)</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0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Assume the form of </a:t>
                </a:r>
                <a14:m>
                  <m:oMath xmlns:m="http://schemas.openxmlformats.org/officeDocument/2006/math">
                    <m:r>
                      <a:rPr lang="en-IN" sz="2400" i="1">
                        <a:latin typeface="Cambria Math" panose="02040503050406030204" pitchFamily="18" charset="0"/>
                      </a:rPr>
                      <m:t>𝑝</m:t>
                    </m:r>
                    <m:d>
                      <m:dPr>
                        <m:ctrlPr>
                          <a:rPr lang="en-IN" sz="2400" i="1">
                            <a:latin typeface="Cambria Math" panose="02040503050406030204" pitchFamily="18" charset="0"/>
                          </a:rPr>
                        </m:ctrlPr>
                      </m:dPr>
                      <m:e>
                        <m:r>
                          <a:rPr lang="en-IN" sz="2400" i="1">
                            <a:latin typeface="Cambria Math" panose="02040503050406030204" pitchFamily="18" charset="0"/>
                          </a:rPr>
                          <m:t>𝑦</m:t>
                        </m:r>
                      </m:e>
                      <m:e>
                        <m:r>
                          <a:rPr lang="en-IN" sz="2400" i="1">
                            <a:latin typeface="Cambria Math" panose="02040503050406030204" pitchFamily="18" charset="0"/>
                          </a:rPr>
                          <m:t>𝜃</m:t>
                        </m:r>
                      </m:e>
                    </m:d>
                  </m:oMath>
                </a14:m>
                <a:r>
                  <a:rPr lang="en-GB" sz="2600" dirty="0">
                    <a:latin typeface="Abadi Extra Light" panose="020B0204020104020204" pitchFamily="34" charset="0"/>
                  </a:rPr>
                  <a:t> to be known(e.g., Bernoulli or Gaussian) and parameters </a:t>
                </a:r>
                <a14:m>
                  <m:oMath xmlns:m="http://schemas.openxmlformats.org/officeDocument/2006/math">
                    <m:r>
                      <a:rPr lang="en-IN" sz="2600" b="0" i="1" smtClean="0">
                        <a:latin typeface="Cambria Math" panose="02040503050406030204" pitchFamily="18" charset="0"/>
                      </a:rPr>
                      <m:t>𝜃</m:t>
                    </m:r>
                  </m:oMath>
                </a14:m>
                <a:r>
                  <a:rPr lang="en-GB" sz="2600" dirty="0">
                    <a:latin typeface="Abadi Extra Light" panose="020B0204020104020204" pitchFamily="34" charset="0"/>
                  </a:rPr>
                  <a:t> of this distribution to be unknown</a:t>
                </a:r>
              </a:p>
              <a:p>
                <a:pPr>
                  <a:buFont typeface="Wingdings" panose="05000000000000000000" pitchFamily="2" charset="2"/>
                  <a:buChar char="§"/>
                </a:pPr>
                <a:endParaRPr lang="en-GB" sz="10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Estimating </a:t>
                </a:r>
                <a14:m>
                  <m:oMath xmlns:m="http://schemas.openxmlformats.org/officeDocument/2006/math">
                    <m:r>
                      <a:rPr lang="en-IN" sz="2600" b="0" i="1" smtClean="0">
                        <a:latin typeface="Cambria Math" panose="02040503050406030204" pitchFamily="18" charset="0"/>
                      </a:rPr>
                      <m:t>𝜃</m:t>
                    </m:r>
                  </m:oMath>
                </a14:m>
                <a:r>
                  <a:rPr lang="en-GB" sz="2600" dirty="0">
                    <a:latin typeface="Abadi Extra Light" panose="020B0204020104020204" pitchFamily="34" charset="0"/>
                  </a:rPr>
                  <a:t> here means we are estimating the distribution</a:t>
                </a:r>
              </a:p>
              <a:p>
                <a:pPr>
                  <a:buFont typeface="Wingdings" panose="05000000000000000000" pitchFamily="2" charset="2"/>
                  <a:buChar char="§"/>
                </a:pPr>
                <a:endParaRPr lang="en-GB" sz="5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We can perform estimation of </a:t>
                </a:r>
                <a14:m>
                  <m:oMath xmlns:m="http://schemas.openxmlformats.org/officeDocument/2006/math">
                    <m:r>
                      <a:rPr lang="en-IN" sz="2600" b="0" i="1" smtClean="0">
                        <a:latin typeface="Cambria Math" panose="02040503050406030204" pitchFamily="18" charset="0"/>
                      </a:rPr>
                      <m:t>𝜃</m:t>
                    </m:r>
                  </m:oMath>
                </a14:m>
                <a:r>
                  <a:rPr lang="en-GB" sz="2600" dirty="0">
                    <a:latin typeface="Abadi Extra Light" panose="020B0204020104020204" pitchFamily="34" charset="0"/>
                  </a:rPr>
                  <a:t> in two ways </a:t>
                </a:r>
              </a:p>
              <a:p>
                <a:pPr lvl="1">
                  <a:buFont typeface="Wingdings" panose="05000000000000000000" pitchFamily="2" charset="2"/>
                  <a:buChar char="§"/>
                </a:pPr>
                <a:r>
                  <a:rPr lang="en-GB" sz="2200" dirty="0">
                    <a:latin typeface="Abadi Extra Light" panose="020B0204020104020204" pitchFamily="34" charset="0"/>
                  </a:rPr>
                  <a:t>Its single best/optimal value (called “point estimate”)</a:t>
                </a:r>
              </a:p>
              <a:p>
                <a:pPr lvl="1">
                  <a:buFont typeface="Wingdings" panose="05000000000000000000" pitchFamily="2" charset="2"/>
                  <a:buChar char="§"/>
                </a:pPr>
                <a:r>
                  <a:rPr lang="en-GB" sz="2200" dirty="0">
                    <a:latin typeface="Abadi Extra Light" panose="020B0204020104020204" pitchFamily="34" charset="0"/>
                  </a:rPr>
                  <a:t>A set/distribution of likely values</a:t>
                </a:r>
              </a:p>
              <a:p>
                <a:pPr>
                  <a:buFont typeface="Wingdings" panose="05000000000000000000" pitchFamily="2" charset="2"/>
                  <a:buChar char="§"/>
                </a:pPr>
                <a:r>
                  <a:rPr lang="en-GB" sz="2600" dirty="0">
                    <a:latin typeface="Abadi Extra Light" panose="020B0204020104020204" pitchFamily="34" charset="0"/>
                  </a:rPr>
                  <a:t>Finally, we may be interested in the </a:t>
                </a:r>
                <a:r>
                  <a:rPr lang="en-GB" sz="2600" dirty="0">
                    <a:solidFill>
                      <a:srgbClr val="FF0000"/>
                    </a:solidFill>
                    <a:latin typeface="Abadi Extra Light" panose="020B0204020104020204" pitchFamily="34" charset="0"/>
                  </a:rPr>
                  <a:t>predictive distribution</a:t>
                </a:r>
                <a:r>
                  <a:rPr lang="en-GB" sz="2600" dirty="0">
                    <a:latin typeface="Abadi Extra Light" panose="020B0204020104020204" pitchFamily="34" charset="0"/>
                  </a:rPr>
                  <a:t> </a:t>
                </a:r>
                <a14:m>
                  <m:oMath xmlns:m="http://schemas.openxmlformats.org/officeDocument/2006/math">
                    <m:r>
                      <a:rPr lang="en-GB" i="1" dirty="0">
                        <a:latin typeface="Cambria Math" panose="02040503050406030204" pitchFamily="18" charset="0"/>
                      </a:rPr>
                      <m:t>𝑝</m:t>
                    </m:r>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m:t>
                            </m:r>
                          </m:sub>
                        </m:sSub>
                      </m:e>
                      <m:e>
                        <m:r>
                          <a:rPr lang="en-GB" b="1" i="1" dirty="0">
                            <a:latin typeface="Cambria Math" panose="02040503050406030204" pitchFamily="18" charset="0"/>
                          </a:rPr>
                          <m:t>𝒚</m:t>
                        </m:r>
                      </m:e>
                    </m:d>
                  </m:oMath>
                </a14:m>
                <a:r>
                  <a:rPr lang="en-GB" sz="2600" dirty="0">
                    <a:latin typeface="Abadi Extra Light" panose="020B0204020104020204" pitchFamily="34" charset="0"/>
                  </a:rPr>
                  <a:t>  as well</a:t>
                </a: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457200" lvl="1" indent="0">
                  <a:buNone/>
                </a:pPr>
                <a:endParaRPr lang="en-GB" sz="2200" dirty="0">
                  <a:latin typeface="Abadi Extra Light" panose="020B0204020104020204" pitchFamily="34" charset="0"/>
                </a:endParaRPr>
              </a:p>
              <a:p>
                <a:pPr marL="457200" lvl="1" indent="0">
                  <a:buNone/>
                </a:pPr>
                <a:endParaRPr lang="en-GB" sz="2200" dirty="0">
                  <a:latin typeface="Abadi Extra Light" panose="020B0204020104020204" pitchFamily="34" charset="0"/>
                </a:endParaRPr>
              </a:p>
              <a:p>
                <a:pPr marL="457200" lvl="1" indent="0">
                  <a:buNone/>
                </a:pPr>
                <a:endParaRPr lang="en-GB" sz="2200" dirty="0">
                  <a:latin typeface="Abadi Extra Light" panose="020B0204020104020204" pitchFamily="34" charset="0"/>
                </a:endParaRPr>
              </a:p>
              <a:p>
                <a:pPr marL="457200" lvl="1" indent="0">
                  <a:buNone/>
                </a:pPr>
                <a:endParaRPr lang="en-GB" sz="2200" dirty="0">
                  <a:latin typeface="Abadi Extra Light" panose="020B0204020104020204" pitchFamily="34" charset="0"/>
                </a:endParaRPr>
              </a:p>
              <a:p>
                <a:pPr marL="0" indent="0">
                  <a:buNone/>
                </a:pPr>
                <a:endParaRPr lang="en-GB" sz="26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831" t="-1645" b="-208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F9EA31C-E1A3-4C82-9E44-95243B8EAB28}"/>
                  </a:ext>
                </a:extLst>
              </p:cNvPr>
              <p:cNvSpPr txBox="1"/>
              <p:nvPr/>
            </p:nvSpPr>
            <p:spPr>
              <a:xfrm>
                <a:off x="2051518" y="2449445"/>
                <a:ext cx="3484216" cy="430887"/>
              </a:xfrm>
              <a:prstGeom prst="rect">
                <a:avLst/>
              </a:prstGeom>
              <a:noFill/>
            </p:spPr>
            <p:txBody>
              <a:bodyPr wrap="square" lIns="0" tIns="0" rIns="0" bIns="0" rtlCol="0">
                <a:spAutoFit/>
              </a:bodyPr>
              <a:lstStyle/>
              <a:p>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𝑛</m:t>
                        </m:r>
                      </m:sub>
                    </m:sSub>
                    <m:r>
                      <a:rPr lang="en-IN" sz="2800" b="0" i="1" smtClean="0">
                        <a:latin typeface="Cambria Math" panose="02040503050406030204" pitchFamily="18" charset="0"/>
                      </a:rPr>
                      <m:t>∼</m:t>
                    </m:r>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𝑦</m:t>
                        </m:r>
                      </m:e>
                      <m:e>
                        <m:r>
                          <a:rPr lang="en-IN" sz="2800" b="0" i="1" smtClean="0">
                            <a:latin typeface="Cambria Math" panose="02040503050406030204" pitchFamily="18" charset="0"/>
                          </a:rPr>
                          <m:t>𝜃</m:t>
                        </m:r>
                      </m:e>
                    </m:d>
                    <m:r>
                      <a:rPr lang="en-IN" sz="2800" b="0" i="1" smtClean="0">
                        <a:latin typeface="Cambria Math" panose="02040503050406030204" pitchFamily="18" charset="0"/>
                      </a:rPr>
                      <m:t>               ∀</m:t>
                    </m:r>
                    <m:r>
                      <a:rPr lang="en-IN" sz="2800" b="0" i="1" smtClean="0">
                        <a:latin typeface="Cambria Math" panose="02040503050406030204" pitchFamily="18" charset="0"/>
                      </a:rPr>
                      <m:t>𝑛</m:t>
                    </m:r>
                  </m:oMath>
                </a14:m>
                <a:r>
                  <a:rPr lang="en-IN" sz="2800" dirty="0"/>
                  <a:t>   </a:t>
                </a:r>
              </a:p>
            </p:txBody>
          </p:sp>
        </mc:Choice>
        <mc:Fallback xmlns="">
          <p:sp>
            <p:nvSpPr>
              <p:cNvPr id="3" name="TextBox 2">
                <a:extLst>
                  <a:ext uri="{FF2B5EF4-FFF2-40B4-BE49-F238E27FC236}">
                    <a16:creationId xmlns:a16="http://schemas.microsoft.com/office/drawing/2014/main" id="{5F9EA31C-E1A3-4C82-9E44-95243B8EAB28}"/>
                  </a:ext>
                </a:extLst>
              </p:cNvPr>
              <p:cNvSpPr txBox="1">
                <a:spLocks noRot="1" noChangeAspect="1" noMove="1" noResize="1" noEditPoints="1" noAdjustHandles="1" noChangeArrowheads="1" noChangeShapeType="1" noTextEdit="1"/>
              </p:cNvSpPr>
              <p:nvPr/>
            </p:nvSpPr>
            <p:spPr>
              <a:xfrm>
                <a:off x="2051518" y="2449445"/>
                <a:ext cx="3484216" cy="430887"/>
              </a:xfrm>
              <a:prstGeom prst="rect">
                <a:avLst/>
              </a:prstGeom>
              <a:blipFill>
                <a:blip r:embed="rId4"/>
                <a:stretch>
                  <a:fillRect l="-17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2219D84-BCBC-4780-8B51-42EEF7958525}"/>
                  </a:ext>
                </a:extLst>
              </p:cNvPr>
              <p:cNvSpPr txBox="1"/>
              <p:nvPr/>
            </p:nvSpPr>
            <p:spPr>
              <a:xfrm>
                <a:off x="6001806" y="2488048"/>
                <a:ext cx="51424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IN" b="0" i="0" dirty="0" smtClean="0">
                          <a:latin typeface="Abadi Extra Light" panose="020B0204020104020204" pitchFamily="34" charset="0"/>
                        </a:rPr>
                        <m:t>(</m:t>
                      </m:r>
                      <m:r>
                        <m:rPr>
                          <m:nor/>
                        </m:rPr>
                        <a:rPr lang="en-IN" b="0" i="0" dirty="0" smtClean="0">
                          <a:latin typeface="Abadi Extra Light" panose="020B0204020104020204" pitchFamily="34" charset="0"/>
                        </a:rPr>
                        <m:t>assumed</m:t>
                      </m:r>
                      <m:r>
                        <m:rPr>
                          <m:nor/>
                        </m:rPr>
                        <a:rPr lang="en-IN" b="0" i="0" dirty="0" smtClean="0">
                          <a:latin typeface="Abadi Extra Light" panose="020B0204020104020204" pitchFamily="34" charset="0"/>
                        </a:rPr>
                        <m:t> </m:t>
                      </m:r>
                      <m:r>
                        <m:rPr>
                          <m:nor/>
                        </m:rPr>
                        <a:rPr lang="en-GB" dirty="0">
                          <a:latin typeface="Abadi Extra Light" panose="020B0204020104020204" pitchFamily="34" charset="0"/>
                        </a:rPr>
                        <m:t>independently</m:t>
                      </m:r>
                      <m:r>
                        <m:rPr>
                          <m:nor/>
                        </m:rPr>
                        <a:rPr lang="en-GB" dirty="0">
                          <a:latin typeface="Abadi Extra Light" panose="020B0204020104020204" pitchFamily="34" charset="0"/>
                        </a:rPr>
                        <m:t> &amp; </m:t>
                      </m:r>
                      <m:r>
                        <m:rPr>
                          <m:nor/>
                        </m:rPr>
                        <a:rPr lang="en-GB" dirty="0">
                          <a:latin typeface="Abadi Extra Light" panose="020B0204020104020204" pitchFamily="34" charset="0"/>
                        </a:rPr>
                        <m:t>identically</m:t>
                      </m:r>
                      <m:r>
                        <m:rPr>
                          <m:nor/>
                        </m:rPr>
                        <a:rPr lang="en-GB" dirty="0">
                          <a:latin typeface="Abadi Extra Light" panose="020B0204020104020204" pitchFamily="34" charset="0"/>
                        </a:rPr>
                        <m:t> </m:t>
                      </m:r>
                      <m:r>
                        <m:rPr>
                          <m:nor/>
                        </m:rPr>
                        <a:rPr lang="en-GB" dirty="0">
                          <a:latin typeface="Abadi Extra Light" panose="020B0204020104020204" pitchFamily="34" charset="0"/>
                        </a:rPr>
                        <m:t>distributed</m:t>
                      </m:r>
                      <m:r>
                        <m:rPr>
                          <m:nor/>
                        </m:rPr>
                        <a:rPr lang="en-GB" dirty="0">
                          <a:latin typeface="Abadi Extra Light" panose="020B0204020104020204" pitchFamily="34" charset="0"/>
                        </a:rPr>
                        <m:t> (</m:t>
                      </m:r>
                      <m:r>
                        <m:rPr>
                          <m:nor/>
                        </m:rPr>
                        <a:rPr lang="en-GB" dirty="0">
                          <a:latin typeface="Abadi Extra Light" panose="020B0204020104020204" pitchFamily="34" charset="0"/>
                        </a:rPr>
                        <m:t>i</m:t>
                      </m:r>
                      <m:r>
                        <m:rPr>
                          <m:nor/>
                        </m:rPr>
                        <a:rPr lang="en-GB" dirty="0">
                          <a:latin typeface="Abadi Extra Light" panose="020B0204020104020204" pitchFamily="34" charset="0"/>
                        </a:rPr>
                        <m:t>.</m:t>
                      </m:r>
                      <m:r>
                        <m:rPr>
                          <m:nor/>
                        </m:rPr>
                        <a:rPr lang="en-GB" dirty="0">
                          <a:latin typeface="Abadi Extra Light" panose="020B0204020104020204" pitchFamily="34" charset="0"/>
                        </a:rPr>
                        <m:t>i</m:t>
                      </m:r>
                      <m:r>
                        <m:rPr>
                          <m:nor/>
                        </m:rPr>
                        <a:rPr lang="en-GB" dirty="0">
                          <a:latin typeface="Abadi Extra Light" panose="020B0204020104020204" pitchFamily="34" charset="0"/>
                        </a:rPr>
                        <m:t>.</m:t>
                      </m:r>
                      <m:r>
                        <m:rPr>
                          <m:nor/>
                        </m:rPr>
                        <a:rPr lang="en-GB" dirty="0">
                          <a:latin typeface="Abadi Extra Light" panose="020B0204020104020204" pitchFamily="34" charset="0"/>
                        </a:rPr>
                        <m:t>d</m:t>
                      </m:r>
                      <m:r>
                        <m:rPr>
                          <m:nor/>
                        </m:rPr>
                        <a:rPr lang="en-GB" dirty="0">
                          <a:latin typeface="Abadi Extra Light" panose="020B0204020104020204" pitchFamily="34" charset="0"/>
                        </a:rPr>
                        <m:t>.)</m:t>
                      </m:r>
                      <m:r>
                        <m:rPr>
                          <m:nor/>
                        </m:rPr>
                        <a:rPr lang="en-IN" b="0" i="0" dirty="0" smtClean="0">
                          <a:latin typeface="Abadi Extra Light" panose="020B0204020104020204" pitchFamily="34" charset="0"/>
                        </a:rPr>
                        <m:t>)</m:t>
                      </m:r>
                    </m:oMath>
                  </m:oMathPara>
                </a14:m>
                <a:endParaRPr lang="en-GB" dirty="0">
                  <a:latin typeface="Abadi Extra Light" panose="020B0204020104020204" pitchFamily="34" charset="0"/>
                </a:endParaRPr>
              </a:p>
            </p:txBody>
          </p:sp>
        </mc:Choice>
        <mc:Fallback xmlns="">
          <p:sp>
            <p:nvSpPr>
              <p:cNvPr id="21" name="TextBox 20">
                <a:extLst>
                  <a:ext uri="{FF2B5EF4-FFF2-40B4-BE49-F238E27FC236}">
                    <a16:creationId xmlns:a16="http://schemas.microsoft.com/office/drawing/2014/main" id="{E2219D84-BCBC-4780-8B51-42EEF7958525}"/>
                  </a:ext>
                </a:extLst>
              </p:cNvPr>
              <p:cNvSpPr txBox="1">
                <a:spLocks noRot="1" noChangeAspect="1" noMove="1" noResize="1" noEditPoints="1" noAdjustHandles="1" noChangeArrowheads="1" noChangeShapeType="1" noTextEdit="1"/>
              </p:cNvSpPr>
              <p:nvPr/>
            </p:nvSpPr>
            <p:spPr>
              <a:xfrm>
                <a:off x="6001806" y="2488048"/>
                <a:ext cx="5142433" cy="276999"/>
              </a:xfrm>
              <a:prstGeom prst="rect">
                <a:avLst/>
              </a:prstGeom>
              <a:blipFill>
                <a:blip r:embed="rId5"/>
                <a:stretch>
                  <a:fillRect l="-1068" r="-1186" b="-36957"/>
                </a:stretch>
              </a:blipFill>
            </p:spPr>
            <p:txBody>
              <a:bodyPr/>
              <a:lstStyle/>
              <a:p>
                <a:r>
                  <a:rPr lang="en-IN">
                    <a:noFill/>
                  </a:rPr>
                  <a:t> </a:t>
                </a:r>
              </a:p>
            </p:txBody>
          </p:sp>
        </mc:Fallback>
      </mc:AlternateContent>
      <p:sp>
        <p:nvSpPr>
          <p:cNvPr id="11" name="Rectangle 10">
            <a:extLst>
              <a:ext uri="{FF2B5EF4-FFF2-40B4-BE49-F238E27FC236}">
                <a16:creationId xmlns:a16="http://schemas.microsoft.com/office/drawing/2014/main" id="{A8B9C7D7-84F1-BC3B-263F-89392E90FA5A}"/>
              </a:ext>
            </a:extLst>
          </p:cNvPr>
          <p:cNvSpPr/>
          <p:nvPr/>
        </p:nvSpPr>
        <p:spPr>
          <a:xfrm>
            <a:off x="10266916" y="4778131"/>
            <a:ext cx="1057014" cy="9257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8472E7CF-F5FA-1EE3-C5B5-4F2A69E211D7}"/>
              </a:ext>
            </a:extLst>
          </p:cNvPr>
          <p:cNvSpPr/>
          <p:nvPr/>
        </p:nvSpPr>
        <p:spPr>
          <a:xfrm>
            <a:off x="10502213" y="4992614"/>
            <a:ext cx="533695" cy="560896"/>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21115C8-4A49-04A8-F0D0-4B7704489D77}"/>
                  </a:ext>
                </a:extLst>
              </p:cNvPr>
              <p:cNvSpPr txBox="1"/>
              <p:nvPr/>
            </p:nvSpPr>
            <p:spPr>
              <a:xfrm>
                <a:off x="11066490" y="5415010"/>
                <a:ext cx="2268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𝑁</m:t>
                      </m:r>
                    </m:oMath>
                  </m:oMathPara>
                </a14:m>
                <a:endParaRPr lang="en-IN" dirty="0"/>
              </a:p>
            </p:txBody>
          </p:sp>
        </mc:Choice>
        <mc:Fallback xmlns="">
          <p:sp>
            <p:nvSpPr>
              <p:cNvPr id="17" name="TextBox 16">
                <a:extLst>
                  <a:ext uri="{FF2B5EF4-FFF2-40B4-BE49-F238E27FC236}">
                    <a16:creationId xmlns:a16="http://schemas.microsoft.com/office/drawing/2014/main" id="{021115C8-4A49-04A8-F0D0-4B7704489D77}"/>
                  </a:ext>
                </a:extLst>
              </p:cNvPr>
              <p:cNvSpPr txBox="1">
                <a:spLocks noRot="1" noChangeAspect="1" noMove="1" noResize="1" noEditPoints="1" noAdjustHandles="1" noChangeArrowheads="1" noChangeShapeType="1" noTextEdit="1"/>
              </p:cNvSpPr>
              <p:nvPr/>
            </p:nvSpPr>
            <p:spPr>
              <a:xfrm>
                <a:off x="11066490" y="5415010"/>
                <a:ext cx="226857" cy="276999"/>
              </a:xfrm>
              <a:prstGeom prst="rect">
                <a:avLst/>
              </a:prstGeom>
              <a:blipFill>
                <a:blip r:embed="rId6"/>
                <a:stretch>
                  <a:fillRect l="-23684" r="-21053" b="-6522"/>
                </a:stretch>
              </a:blipFill>
            </p:spPr>
            <p:txBody>
              <a:bodyPr/>
              <a:lstStyle/>
              <a:p>
                <a:r>
                  <a:rPr lang="en-IN">
                    <a:noFill/>
                  </a:rPr>
                  <a:t> </a:t>
                </a:r>
              </a:p>
            </p:txBody>
          </p:sp>
        </mc:Fallback>
      </mc:AlternateContent>
      <p:sp>
        <p:nvSpPr>
          <p:cNvPr id="22" name="Oval 21">
            <a:extLst>
              <a:ext uri="{FF2B5EF4-FFF2-40B4-BE49-F238E27FC236}">
                <a16:creationId xmlns:a16="http://schemas.microsoft.com/office/drawing/2014/main" id="{92CFC60D-72E5-AC89-3B64-6F47C69490C2}"/>
              </a:ext>
            </a:extLst>
          </p:cNvPr>
          <p:cNvSpPr/>
          <p:nvPr/>
        </p:nvSpPr>
        <p:spPr>
          <a:xfrm>
            <a:off x="10502212" y="3866985"/>
            <a:ext cx="533695" cy="5608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3" name="Connector: Elbow 22">
            <a:extLst>
              <a:ext uri="{FF2B5EF4-FFF2-40B4-BE49-F238E27FC236}">
                <a16:creationId xmlns:a16="http://schemas.microsoft.com/office/drawing/2014/main" id="{2A0E2395-60BB-AF92-E9A9-8A3DB29A6D08}"/>
              </a:ext>
            </a:extLst>
          </p:cNvPr>
          <p:cNvCxnSpPr>
            <a:stCxn id="22" idx="4"/>
            <a:endCxn id="13" idx="0"/>
          </p:cNvCxnSpPr>
          <p:nvPr/>
        </p:nvCxnSpPr>
        <p:spPr>
          <a:xfrm rot="16200000" flipH="1">
            <a:off x="10486694" y="4710246"/>
            <a:ext cx="564733" cy="1"/>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E4050F5-FECE-FD88-6844-097B99915EB8}"/>
                  </a:ext>
                </a:extLst>
              </p:cNvPr>
              <p:cNvSpPr txBox="1"/>
              <p:nvPr/>
            </p:nvSpPr>
            <p:spPr>
              <a:xfrm>
                <a:off x="10575491" y="5017322"/>
                <a:ext cx="43986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𝑛</m:t>
                          </m:r>
                        </m:sub>
                      </m:sSub>
                    </m:oMath>
                  </m:oMathPara>
                </a14:m>
                <a:endParaRPr lang="en-IN" sz="2800" dirty="0"/>
              </a:p>
            </p:txBody>
          </p:sp>
        </mc:Choice>
        <mc:Fallback xmlns="">
          <p:sp>
            <p:nvSpPr>
              <p:cNvPr id="24" name="TextBox 23">
                <a:extLst>
                  <a:ext uri="{FF2B5EF4-FFF2-40B4-BE49-F238E27FC236}">
                    <a16:creationId xmlns:a16="http://schemas.microsoft.com/office/drawing/2014/main" id="{DE4050F5-FECE-FD88-6844-097B99915EB8}"/>
                  </a:ext>
                </a:extLst>
              </p:cNvPr>
              <p:cNvSpPr txBox="1">
                <a:spLocks noRot="1" noChangeAspect="1" noMove="1" noResize="1" noEditPoints="1" noAdjustHandles="1" noChangeArrowheads="1" noChangeShapeType="1" noTextEdit="1"/>
              </p:cNvSpPr>
              <p:nvPr/>
            </p:nvSpPr>
            <p:spPr>
              <a:xfrm>
                <a:off x="10575491" y="5017322"/>
                <a:ext cx="439864" cy="430887"/>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B6EB382-DB35-05E4-A390-FC0634B6FC6F}"/>
                  </a:ext>
                </a:extLst>
              </p:cNvPr>
              <p:cNvSpPr txBox="1"/>
              <p:nvPr/>
            </p:nvSpPr>
            <p:spPr>
              <a:xfrm>
                <a:off x="10621935" y="3927190"/>
                <a:ext cx="29424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𝜃</m:t>
                      </m:r>
                    </m:oMath>
                  </m:oMathPara>
                </a14:m>
                <a:endParaRPr lang="en-IN" sz="2800" dirty="0"/>
              </a:p>
            </p:txBody>
          </p:sp>
        </mc:Choice>
        <mc:Fallback xmlns="">
          <p:sp>
            <p:nvSpPr>
              <p:cNvPr id="25" name="TextBox 24">
                <a:extLst>
                  <a:ext uri="{FF2B5EF4-FFF2-40B4-BE49-F238E27FC236}">
                    <a16:creationId xmlns:a16="http://schemas.microsoft.com/office/drawing/2014/main" id="{4B6EB382-DB35-05E4-A390-FC0634B6FC6F}"/>
                  </a:ext>
                </a:extLst>
              </p:cNvPr>
              <p:cNvSpPr txBox="1">
                <a:spLocks noRot="1" noChangeAspect="1" noMove="1" noResize="1" noEditPoints="1" noAdjustHandles="1" noChangeArrowheads="1" noChangeShapeType="1" noTextEdit="1"/>
              </p:cNvSpPr>
              <p:nvPr/>
            </p:nvSpPr>
            <p:spPr>
              <a:xfrm>
                <a:off x="10621935" y="3927190"/>
                <a:ext cx="294248" cy="430887"/>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Speech Bubble: Rectangle 26">
                <a:extLst>
                  <a:ext uri="{FF2B5EF4-FFF2-40B4-BE49-F238E27FC236}">
                    <a16:creationId xmlns:a16="http://schemas.microsoft.com/office/drawing/2014/main" id="{7809D085-9CA8-2E3D-8357-BCCF970F1F8A}"/>
                  </a:ext>
                </a:extLst>
              </p:cNvPr>
              <p:cNvSpPr/>
              <p:nvPr/>
            </p:nvSpPr>
            <p:spPr>
              <a:xfrm>
                <a:off x="8187901" y="580432"/>
                <a:ext cx="2625934" cy="715260"/>
              </a:xfrm>
              <a:prstGeom prst="wedgeRectCallout">
                <a:avLst>
                  <a:gd name="adj1" fmla="val -58807"/>
                  <a:gd name="adj2" fmla="val 37903"/>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0" dirty="0">
                    <a:solidFill>
                      <a:schemeClr val="tx1"/>
                    </a:solidFill>
                    <a:latin typeface="Abadi Extra Light" panose="020B0204020104020204" pitchFamily="34" charset="0"/>
                  </a:rPr>
                  <a:t>E.g., outcomes of </a:t>
                </a:r>
                <a14:m>
                  <m:oMath xmlns:m="http://schemas.openxmlformats.org/officeDocument/2006/math">
                    <m:r>
                      <a:rPr lang="en-IN" sz="1600" b="0" i="1" smtClean="0">
                        <a:solidFill>
                          <a:schemeClr val="tx1"/>
                        </a:solidFill>
                        <a:latin typeface="Cambria Math" panose="02040503050406030204" pitchFamily="18" charset="0"/>
                      </a:rPr>
                      <m:t>𝑁</m:t>
                    </m:r>
                  </m:oMath>
                </a14:m>
                <a:r>
                  <a:rPr lang="en-IN" sz="1600" b="0" dirty="0">
                    <a:solidFill>
                      <a:schemeClr val="tx1"/>
                    </a:solidFill>
                    <a:latin typeface="Abadi Extra Light" panose="020B0204020104020204" pitchFamily="34" charset="0"/>
                  </a:rPr>
                  <a:t> coin tosses, or heights of </a:t>
                </a:r>
                <a14:m>
                  <m:oMath xmlns:m="http://schemas.openxmlformats.org/officeDocument/2006/math">
                    <m:r>
                      <a:rPr lang="en-IN" sz="1600" b="0" i="1" smtClean="0">
                        <a:solidFill>
                          <a:schemeClr val="tx1"/>
                        </a:solidFill>
                        <a:latin typeface="Cambria Math" panose="02040503050406030204" pitchFamily="18" charset="0"/>
                      </a:rPr>
                      <m:t>𝑁</m:t>
                    </m:r>
                  </m:oMath>
                </a14:m>
                <a:r>
                  <a:rPr lang="en-IN" sz="1600" b="0" dirty="0">
                    <a:solidFill>
                      <a:schemeClr val="tx1"/>
                    </a:solidFill>
                    <a:latin typeface="Abadi Extra Light" panose="020B0204020104020204" pitchFamily="34" charset="0"/>
                  </a:rPr>
                  <a:t> students in a class</a:t>
                </a:r>
              </a:p>
            </p:txBody>
          </p:sp>
        </mc:Choice>
        <mc:Fallback xmlns="">
          <p:sp>
            <p:nvSpPr>
              <p:cNvPr id="27" name="Speech Bubble: Rectangle 26">
                <a:extLst>
                  <a:ext uri="{FF2B5EF4-FFF2-40B4-BE49-F238E27FC236}">
                    <a16:creationId xmlns:a16="http://schemas.microsoft.com/office/drawing/2014/main" id="{7809D085-9CA8-2E3D-8357-BCCF970F1F8A}"/>
                  </a:ext>
                </a:extLst>
              </p:cNvPr>
              <p:cNvSpPr>
                <a:spLocks noRot="1" noChangeAspect="1" noMove="1" noResize="1" noEditPoints="1" noAdjustHandles="1" noChangeArrowheads="1" noChangeShapeType="1" noTextEdit="1"/>
              </p:cNvSpPr>
              <p:nvPr/>
            </p:nvSpPr>
            <p:spPr>
              <a:xfrm>
                <a:off x="8187901" y="580432"/>
                <a:ext cx="2625934" cy="715260"/>
              </a:xfrm>
              <a:prstGeom prst="wedgeRectCallout">
                <a:avLst>
                  <a:gd name="adj1" fmla="val -58807"/>
                  <a:gd name="adj2" fmla="val 37903"/>
                </a:avLst>
              </a:prstGeom>
              <a:blipFill>
                <a:blip r:embed="rId9"/>
                <a:stretch>
                  <a:fillRect t="-9167" b="-16667"/>
                </a:stretch>
              </a:blipFill>
              <a:ln>
                <a:solidFill>
                  <a:schemeClr val="accent2"/>
                </a:solidFill>
              </a:ln>
            </p:spPr>
            <p:txBody>
              <a:bodyPr/>
              <a:lstStyle/>
              <a:p>
                <a:r>
                  <a:rPr lang="en-IN">
                    <a:noFill/>
                  </a:rPr>
                  <a:t> </a:t>
                </a:r>
              </a:p>
            </p:txBody>
          </p:sp>
        </mc:Fallback>
      </mc:AlternateContent>
      <p:sp>
        <p:nvSpPr>
          <p:cNvPr id="28" name="Speech Bubble: Rectangle 27">
            <a:extLst>
              <a:ext uri="{FF2B5EF4-FFF2-40B4-BE49-F238E27FC236}">
                <a16:creationId xmlns:a16="http://schemas.microsoft.com/office/drawing/2014/main" id="{B7B37E1E-BE49-454D-820C-6C9DF73B4C6E}"/>
              </a:ext>
            </a:extLst>
          </p:cNvPr>
          <p:cNvSpPr/>
          <p:nvPr/>
        </p:nvSpPr>
        <p:spPr>
          <a:xfrm>
            <a:off x="8295025" y="3866985"/>
            <a:ext cx="2012211" cy="660202"/>
          </a:xfrm>
          <a:prstGeom prst="wedgeRectCallout">
            <a:avLst>
              <a:gd name="adj1" fmla="val 49993"/>
              <a:gd name="adj2" fmla="val 8006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Such a diagram is called a </a:t>
            </a:r>
            <a:r>
              <a:rPr lang="en-IN" sz="1600" dirty="0">
                <a:solidFill>
                  <a:srgbClr val="FF0000"/>
                </a:solidFill>
                <a:latin typeface="Abadi Extra Light" panose="020B0204020104020204" pitchFamily="34" charset="0"/>
              </a:rPr>
              <a:t>plate diagram</a:t>
            </a:r>
            <a:endParaRPr lang="en-IN" sz="1600" b="0" dirty="0">
              <a:solidFill>
                <a:srgbClr val="FF0000"/>
              </a:solidFill>
              <a:latin typeface="Abadi Extra Light" panose="020B0204020104020204" pitchFamily="34" charset="0"/>
            </a:endParaRPr>
          </a:p>
        </p:txBody>
      </p:sp>
      <p:sp>
        <p:nvSpPr>
          <p:cNvPr id="29" name="Speech Bubble: Rectangle 28">
            <a:extLst>
              <a:ext uri="{FF2B5EF4-FFF2-40B4-BE49-F238E27FC236}">
                <a16:creationId xmlns:a16="http://schemas.microsoft.com/office/drawing/2014/main" id="{5010A22F-42E6-1664-1135-420910731654}"/>
              </a:ext>
            </a:extLst>
          </p:cNvPr>
          <p:cNvSpPr/>
          <p:nvPr/>
        </p:nvSpPr>
        <p:spPr>
          <a:xfrm>
            <a:off x="6978073" y="4695357"/>
            <a:ext cx="2537520" cy="1023725"/>
          </a:xfrm>
          <a:prstGeom prst="wedgeRectCallout">
            <a:avLst>
              <a:gd name="adj1" fmla="val 37315"/>
              <a:gd name="adj2" fmla="val -71325"/>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Shaded nodes mean the value of the variable is observed, white node means the value is unobserved</a:t>
            </a:r>
            <a:endParaRPr lang="en-IN" sz="1600" b="0" dirty="0">
              <a:solidFill>
                <a:srgbClr val="FF0000"/>
              </a:solidFill>
              <a:latin typeface="Abadi Extra Light" panose="020B0204020104020204" pitchFamily="34" charset="0"/>
            </a:endParaRPr>
          </a:p>
        </p:txBody>
      </p:sp>
      <p:sp>
        <p:nvSpPr>
          <p:cNvPr id="5" name="Speech Bubble: Rectangle 4">
            <a:extLst>
              <a:ext uri="{FF2B5EF4-FFF2-40B4-BE49-F238E27FC236}">
                <a16:creationId xmlns:a16="http://schemas.microsoft.com/office/drawing/2014/main" id="{64DA9944-EAA9-B0CB-7D3F-B0F0DA58D912}"/>
              </a:ext>
            </a:extLst>
          </p:cNvPr>
          <p:cNvSpPr/>
          <p:nvPr/>
        </p:nvSpPr>
        <p:spPr>
          <a:xfrm>
            <a:off x="6978073" y="5852903"/>
            <a:ext cx="1685886" cy="317491"/>
          </a:xfrm>
          <a:prstGeom prst="wedgeRectCallout">
            <a:avLst>
              <a:gd name="adj1" fmla="val 39668"/>
              <a:gd name="adj2" fmla="val 82476"/>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New test observation</a:t>
            </a:r>
            <a:endParaRPr lang="en-IN" sz="1400" b="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1350637378"/>
      </p:ext>
    </p:extLst>
  </p:cSld>
  <p:clrMapOvr>
    <a:masterClrMapping/>
  </p:clrMapOvr>
  <mc:AlternateContent xmlns:mc="http://schemas.openxmlformats.org/markup-compatibility/2006" xmlns:p14="http://schemas.microsoft.com/office/powerpoint/2010/main">
    <mc:Choice Requires="p14">
      <p:transition spd="slow" p14:dur="2000" advTm="578074"/>
    </mc:Choice>
    <mc:Fallback xmlns="">
      <p:transition spd="slow" advTm="5780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down)">
                                      <p:cBhvr>
                                        <p:cTn id="38" dur="500"/>
                                        <p:tgtEl>
                                          <p:spTgt spid="17"/>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down)">
                                      <p:cBhvr>
                                        <p:cTn id="41" dur="500"/>
                                        <p:tgtEl>
                                          <p:spTgt spid="22"/>
                                        </p:tgtEl>
                                      </p:cBhvr>
                                    </p:animEffect>
                                  </p:childTnLst>
                                </p:cTn>
                              </p:par>
                              <p:par>
                                <p:cTn id="42" presetID="22" presetClass="entr" presetSubtype="4"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down)">
                                      <p:cBhvr>
                                        <p:cTn id="44" dur="500"/>
                                        <p:tgtEl>
                                          <p:spTgt spid="2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down)">
                                      <p:cBhvr>
                                        <p:cTn id="47" dur="500"/>
                                        <p:tgtEl>
                                          <p:spTgt spid="2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down)">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down)">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down)">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Effect transition="in" filter="wipe(down)">
                                      <p:cBhvr>
                                        <p:cTn id="65" dur="500"/>
                                        <p:tgtEl>
                                          <p:spTgt spid="4">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4">
                                            <p:txEl>
                                              <p:pRg st="7" end="7"/>
                                            </p:txEl>
                                          </p:spTgt>
                                        </p:tgtEl>
                                        <p:attrNameLst>
                                          <p:attrName>style.visibility</p:attrName>
                                        </p:attrNameLst>
                                      </p:cBhvr>
                                      <p:to>
                                        <p:strVal val="visible"/>
                                      </p:to>
                                    </p:set>
                                    <p:animEffect transition="in" filter="wipe(down)">
                                      <p:cBhvr>
                                        <p:cTn id="70" dur="500"/>
                                        <p:tgtEl>
                                          <p:spTgt spid="4">
                                            <p:txEl>
                                              <p:pRg st="7" end="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animEffect transition="in" filter="wipe(down)">
                                      <p:cBhvr>
                                        <p:cTn id="75" dur="500"/>
                                        <p:tgtEl>
                                          <p:spTgt spid="4">
                                            <p:txEl>
                                              <p:pRg st="9" end="9"/>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4">
                                            <p:txEl>
                                              <p:pRg st="10" end="10"/>
                                            </p:txEl>
                                          </p:spTgt>
                                        </p:tgtEl>
                                        <p:attrNameLst>
                                          <p:attrName>style.visibility</p:attrName>
                                        </p:attrNameLst>
                                      </p:cBhvr>
                                      <p:to>
                                        <p:strVal val="visible"/>
                                      </p:to>
                                    </p:set>
                                    <p:animEffect transition="in" filter="wipe(down)">
                                      <p:cBhvr>
                                        <p:cTn id="80" dur="500"/>
                                        <p:tgtEl>
                                          <p:spTgt spid="4">
                                            <p:txEl>
                                              <p:pRg st="10" end="1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4">
                                            <p:txEl>
                                              <p:pRg st="11" end="11"/>
                                            </p:txEl>
                                          </p:spTgt>
                                        </p:tgtEl>
                                        <p:attrNameLst>
                                          <p:attrName>style.visibility</p:attrName>
                                        </p:attrNameLst>
                                      </p:cBhvr>
                                      <p:to>
                                        <p:strVal val="visible"/>
                                      </p:to>
                                    </p:set>
                                    <p:animEffect transition="in" filter="wipe(down)">
                                      <p:cBhvr>
                                        <p:cTn id="85" dur="500"/>
                                        <p:tgtEl>
                                          <p:spTgt spid="4">
                                            <p:txEl>
                                              <p:pRg st="11" end="1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4">
                                            <p:txEl>
                                              <p:pRg st="12" end="12"/>
                                            </p:txEl>
                                          </p:spTgt>
                                        </p:tgtEl>
                                        <p:attrNameLst>
                                          <p:attrName>style.visibility</p:attrName>
                                        </p:attrNameLst>
                                      </p:cBhvr>
                                      <p:to>
                                        <p:strVal val="visible"/>
                                      </p:to>
                                    </p:set>
                                    <p:animEffect transition="in" filter="wipe(down)">
                                      <p:cBhvr>
                                        <p:cTn id="90" dur="500"/>
                                        <p:tgtEl>
                                          <p:spTgt spid="4">
                                            <p:txEl>
                                              <p:pRg st="12" end="12"/>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5"/>
                                        </p:tgtEl>
                                        <p:attrNameLst>
                                          <p:attrName>style.visibility</p:attrName>
                                        </p:attrNameLst>
                                      </p:cBhvr>
                                      <p:to>
                                        <p:strVal val="visible"/>
                                      </p:to>
                                    </p:set>
                                    <p:animEffect transition="in" filter="wipe(down)">
                                      <p:cBhvr>
                                        <p:cTn id="9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11" grpId="0" animBg="1"/>
      <p:bldP spid="13" grpId="0" animBg="1"/>
      <p:bldP spid="17" grpId="0"/>
      <p:bldP spid="22" grpId="0" animBg="1"/>
      <p:bldP spid="24" grpId="0"/>
      <p:bldP spid="25" grpId="0"/>
      <p:bldP spid="27" grpId="0" animBg="1"/>
      <p:bldP spid="28" grpId="0" animBg="1"/>
      <p:bldP spid="29"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DB74C5E8-ED24-49DA-86F1-01E238504B03}"/>
              </a:ext>
            </a:extLst>
          </p:cNvPr>
          <p:cNvPicPr>
            <a:picLocks noChangeAspect="1"/>
          </p:cNvPicPr>
          <p:nvPr/>
        </p:nvPicPr>
        <p:blipFill>
          <a:blip r:embed="rId3"/>
          <a:stretch>
            <a:fillRect/>
          </a:stretch>
        </p:blipFill>
        <p:spPr>
          <a:xfrm>
            <a:off x="9863157" y="4906716"/>
            <a:ext cx="1004822" cy="965223"/>
          </a:xfrm>
          <a:prstGeom prst="rect">
            <a:avLst/>
          </a:prstGeom>
        </p:spPr>
      </p:pic>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Parameter Estimation in Probabilistic Models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4</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Since data is assumed to be </a:t>
                </a:r>
                <a:r>
                  <a:rPr lang="en-GB" sz="2600" dirty="0" err="1">
                    <a:latin typeface="Abadi Extra Light" panose="020B0204020104020204" pitchFamily="34" charset="0"/>
                  </a:rPr>
                  <a:t>i.i.d</a:t>
                </a:r>
                <a:r>
                  <a:rPr lang="en-GB" sz="2600" dirty="0">
                    <a:latin typeface="Abadi Extra Light" panose="020B0204020104020204" pitchFamily="34" charset="0"/>
                  </a:rPr>
                  <a:t>., we can write down its total probability as</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14:m>
                  <m:oMath xmlns:m="http://schemas.openxmlformats.org/officeDocument/2006/math">
                    <m:r>
                      <a:rPr lang="en-IN" sz="2400" i="1">
                        <a:latin typeface="Cambria Math" panose="02040503050406030204" pitchFamily="18" charset="0"/>
                      </a:rPr>
                      <m:t>𝑝</m:t>
                    </m:r>
                    <m:d>
                      <m:dPr>
                        <m:ctrlPr>
                          <a:rPr lang="en-IN" sz="2400" i="1">
                            <a:latin typeface="Cambria Math" panose="02040503050406030204" pitchFamily="18" charset="0"/>
                          </a:rPr>
                        </m:ctrlPr>
                      </m:dPr>
                      <m:e>
                        <m:r>
                          <a:rPr lang="en-IN" sz="2400" b="1" i="1">
                            <a:latin typeface="Cambria Math" panose="02040503050406030204" pitchFamily="18" charset="0"/>
                          </a:rPr>
                          <m:t>𝒚</m:t>
                        </m:r>
                        <m:r>
                          <a:rPr lang="en-IN" sz="2400" i="1">
                            <a:latin typeface="Cambria Math" panose="02040503050406030204" pitchFamily="18" charset="0"/>
                          </a:rPr>
                          <m:t>|</m:t>
                        </m:r>
                        <m:r>
                          <a:rPr lang="en-IN" sz="2400" i="1">
                            <a:latin typeface="Cambria Math" panose="02040503050406030204" pitchFamily="18" charset="0"/>
                          </a:rPr>
                          <m:t>𝜃</m:t>
                        </m:r>
                      </m:e>
                    </m:d>
                  </m:oMath>
                </a14:m>
                <a:r>
                  <a:rPr lang="en-GB" sz="2600" dirty="0">
                    <a:latin typeface="Abadi Extra Light" panose="020B0204020104020204" pitchFamily="34" charset="0"/>
                  </a:rPr>
                  <a:t> called </a:t>
                </a:r>
                <a:r>
                  <a:rPr lang="en-GB" sz="2600" dirty="0">
                    <a:solidFill>
                      <a:srgbClr val="0000FF"/>
                    </a:solidFill>
                    <a:latin typeface="Abadi Extra Light" panose="020B0204020104020204" pitchFamily="34" charset="0"/>
                  </a:rPr>
                  <a:t>“likelihood” </a:t>
                </a:r>
                <a:r>
                  <a:rPr lang="en-GB" sz="2600" dirty="0">
                    <a:latin typeface="Abadi Extra Light" panose="020B0204020104020204" pitchFamily="34" charset="0"/>
                  </a:rPr>
                  <a:t>- probability of observed data as a function of params </a:t>
                </a:r>
                <a14:m>
                  <m:oMath xmlns:m="http://schemas.openxmlformats.org/officeDocument/2006/math">
                    <m:r>
                      <a:rPr lang="en-GB" sz="2600" i="1" dirty="0" smtClean="0">
                        <a:latin typeface="Cambria Math" panose="02040503050406030204" pitchFamily="18" charset="0"/>
                      </a:rPr>
                      <m:t>𝜃</m:t>
                    </m:r>
                    <m:r>
                      <a:rPr lang="en-GB" sz="2600" i="1" dirty="0" smtClean="0">
                        <a:latin typeface="Cambria Math" panose="02040503050406030204" pitchFamily="18" charset="0"/>
                      </a:rPr>
                      <m:t> </m:t>
                    </m:r>
                  </m:oMath>
                </a14:m>
                <a:endParaRPr lang="en-GB" sz="2600" dirty="0">
                  <a:latin typeface="Abadi Extra Light" panose="020B0204020104020204" pitchFamily="34" charset="0"/>
                </a:endParaRPr>
              </a:p>
              <a:p>
                <a:pPr marL="0" indent="0">
                  <a:buNone/>
                </a:pPr>
                <a:endParaRPr lang="en-GB" sz="10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We wish to find the “best” </a:t>
                </a:r>
                <a14:m>
                  <m:oMath xmlns:m="http://schemas.openxmlformats.org/officeDocument/2006/math">
                    <m:r>
                      <a:rPr lang="en-GB" sz="2600" i="1" dirty="0" smtClean="0">
                        <a:latin typeface="Cambria Math" panose="02040503050406030204" pitchFamily="18" charset="0"/>
                      </a:rPr>
                      <m:t>𝜃</m:t>
                    </m:r>
                    <m:r>
                      <a:rPr lang="en-IN" sz="2600" b="0" i="0" dirty="0" smtClean="0">
                        <a:latin typeface="Cambria Math" panose="02040503050406030204" pitchFamily="18" charset="0"/>
                      </a:rPr>
                      <m:t>,</m:t>
                    </m:r>
                  </m:oMath>
                </a14:m>
                <a:r>
                  <a:rPr lang="en-GB" sz="2600" dirty="0">
                    <a:latin typeface="Abadi Extra Light" panose="020B0204020104020204" pitchFamily="34" charset="0"/>
                  </a:rPr>
                  <a:t> given observed data </a:t>
                </a:r>
                <a14:m>
                  <m:oMath xmlns:m="http://schemas.openxmlformats.org/officeDocument/2006/math">
                    <m:r>
                      <a:rPr lang="en-IN" sz="2400" b="1" i="1">
                        <a:latin typeface="Cambria Math" panose="02040503050406030204" pitchFamily="18" charset="0"/>
                      </a:rPr>
                      <m:t>𝒚</m:t>
                    </m:r>
                  </m:oMath>
                </a14:m>
                <a:endParaRPr lang="en-GB" sz="2600" dirty="0">
                  <a:latin typeface="Abadi Extra Light" panose="020B0204020104020204" pitchFamily="34" charset="0"/>
                </a:endParaRPr>
              </a:p>
              <a:p>
                <a:pPr>
                  <a:buFont typeface="Wingdings" panose="05000000000000000000" pitchFamily="2" charset="2"/>
                  <a:buChar char="§"/>
                </a:pPr>
                <a:endParaRPr lang="en-GB" sz="10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One notion of “best” is to find </a:t>
                </a:r>
                <a14:m>
                  <m:oMath xmlns:m="http://schemas.openxmlformats.org/officeDocument/2006/math">
                    <m:r>
                      <a:rPr lang="en-IN" sz="2600" b="0" i="1" smtClean="0">
                        <a:latin typeface="Cambria Math" panose="02040503050406030204" pitchFamily="18" charset="0"/>
                      </a:rPr>
                      <m:t>𝜃</m:t>
                    </m:r>
                  </m:oMath>
                </a14:m>
                <a:r>
                  <a:rPr lang="en-GB" sz="2600" dirty="0">
                    <a:latin typeface="Abadi Extra Light" panose="020B0204020104020204" pitchFamily="34" charset="0"/>
                  </a:rPr>
                  <a:t> which </a:t>
                </a:r>
                <a:r>
                  <a:rPr lang="en-GB" sz="2600" u="sng" dirty="0">
                    <a:solidFill>
                      <a:srgbClr val="0000FF"/>
                    </a:solidFill>
                    <a:latin typeface="Abadi Extra Light" panose="020B0204020104020204" pitchFamily="34" charset="0"/>
                  </a:rPr>
                  <a:t>maximizes</a:t>
                </a:r>
                <a:r>
                  <a:rPr lang="en-GB" sz="2600" dirty="0">
                    <a:solidFill>
                      <a:srgbClr val="0000FF"/>
                    </a:solidFill>
                    <a:latin typeface="Abadi Extra Light" panose="020B0204020104020204" pitchFamily="34" charset="0"/>
                  </a:rPr>
                  <a:t> the likelihood</a:t>
                </a: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4"/>
                <a:stretch>
                  <a:fillRect l="-831" t="-164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27A1DE8-AEEB-4517-8C80-9FBD4EDC2425}"/>
                  </a:ext>
                </a:extLst>
              </p:cNvPr>
              <p:cNvSpPr txBox="1"/>
              <p:nvPr/>
            </p:nvSpPr>
            <p:spPr>
              <a:xfrm>
                <a:off x="3109912" y="1862137"/>
                <a:ext cx="7027693" cy="438325"/>
              </a:xfrm>
              <a:prstGeom prst="rect">
                <a:avLst/>
              </a:prstGeom>
              <a:noFill/>
            </p:spPr>
            <p:txBody>
              <a:bodyPr wrap="none" lIns="0" tIns="0" rIns="0" bIns="0" rtlCol="0">
                <a:spAutoFit/>
              </a:bodyPr>
              <a:lstStyle/>
              <a:p>
                <a14:m>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1" i="1" smtClean="0">
                            <a:latin typeface="Cambria Math" panose="02040503050406030204" pitchFamily="18" charset="0"/>
                          </a:rPr>
                          <m:t>𝒚</m:t>
                        </m:r>
                        <m:r>
                          <a:rPr lang="en-IN" sz="2800" b="0" i="1" smtClean="0">
                            <a:latin typeface="Cambria Math" panose="02040503050406030204" pitchFamily="18" charset="0"/>
                          </a:rPr>
                          <m:t>|</m:t>
                        </m:r>
                        <m:r>
                          <a:rPr lang="en-IN" sz="2800" b="0" i="1" smtClean="0">
                            <a:latin typeface="Cambria Math" panose="02040503050406030204" pitchFamily="18" charset="0"/>
                          </a:rPr>
                          <m:t>𝜃</m:t>
                        </m:r>
                      </m:e>
                    </m:d>
                    <m:r>
                      <a:rPr lang="en-IN" sz="2800" b="0" i="1" smtClean="0">
                        <a:latin typeface="Cambria Math" panose="02040503050406030204" pitchFamily="18" charset="0"/>
                      </a:rPr>
                      <m:t>=</m:t>
                    </m:r>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1</m:t>
                            </m:r>
                          </m:sub>
                        </m:sSub>
                        <m:r>
                          <a:rPr lang="en-IN" sz="2800" i="1">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2</m:t>
                            </m:r>
                          </m:sub>
                        </m:sSub>
                        <m:r>
                          <a:rPr lang="en-IN" sz="2800" i="1">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𝑁</m:t>
                            </m:r>
                          </m:sub>
                        </m:sSub>
                      </m:e>
                      <m:e>
                        <m:r>
                          <a:rPr lang="en-IN" sz="2800" b="0" i="1" smtClean="0">
                            <a:latin typeface="Cambria Math" panose="02040503050406030204" pitchFamily="18" charset="0"/>
                          </a:rPr>
                          <m:t>𝜃</m:t>
                        </m:r>
                      </m:e>
                    </m:d>
                  </m:oMath>
                </a14:m>
                <a:r>
                  <a:rPr lang="en-IN" sz="2800" b="0" dirty="0"/>
                  <a:t> </a:t>
                </a:r>
                <a14:m>
                  <m:oMath xmlns:m="http://schemas.openxmlformats.org/officeDocument/2006/math">
                    <m:r>
                      <a:rPr lang="en-IN" sz="2800" b="0" i="1" dirty="0" smtClean="0">
                        <a:latin typeface="Cambria Math" panose="02040503050406030204" pitchFamily="18" charset="0"/>
                      </a:rPr>
                      <m:t>= </m:t>
                    </m:r>
                    <m:nary>
                      <m:naryPr>
                        <m:chr m:val="∏"/>
                        <m:limLoc m:val="subSup"/>
                        <m:ctrlPr>
                          <a:rPr lang="en-IN" sz="2800" b="0" i="1" dirty="0" smtClean="0">
                            <a:latin typeface="Cambria Math" panose="02040503050406030204" pitchFamily="18" charset="0"/>
                          </a:rPr>
                        </m:ctrlPr>
                      </m:naryPr>
                      <m:sub>
                        <m:r>
                          <m:rPr>
                            <m:brk m:alnAt="25"/>
                          </m:rPr>
                          <a:rPr lang="en-IN" sz="2800" b="0" i="1" dirty="0" smtClean="0">
                            <a:latin typeface="Cambria Math" panose="02040503050406030204" pitchFamily="18" charset="0"/>
                          </a:rPr>
                          <m:t>𝑛</m:t>
                        </m:r>
                        <m:r>
                          <a:rPr lang="en-IN" sz="2800" b="0" i="1" dirty="0" smtClean="0">
                            <a:latin typeface="Cambria Math" panose="02040503050406030204" pitchFamily="18" charset="0"/>
                          </a:rPr>
                          <m:t>=1</m:t>
                        </m:r>
                      </m:sub>
                      <m:sup>
                        <m:r>
                          <a:rPr lang="en-IN" sz="2800" b="0" i="1" dirty="0" smtClean="0">
                            <a:latin typeface="Cambria Math" panose="02040503050406030204" pitchFamily="18" charset="0"/>
                          </a:rPr>
                          <m:t>𝑁</m:t>
                        </m:r>
                      </m:sup>
                      <m:e>
                        <m:r>
                          <a:rPr lang="en-IN" sz="2800" b="0" i="1" dirty="0" smtClean="0">
                            <a:latin typeface="Cambria Math" panose="02040503050406030204" pitchFamily="18" charset="0"/>
                          </a:rPr>
                          <m:t>𝑝</m:t>
                        </m:r>
                        <m:r>
                          <a:rPr lang="en-IN" sz="2800" b="0" i="1" dirty="0" smtClean="0">
                            <a:latin typeface="Cambria Math" panose="02040503050406030204" pitchFamily="18" charset="0"/>
                          </a:rPr>
                          <m:t>(</m:t>
                        </m:r>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𝑦</m:t>
                            </m:r>
                          </m:e>
                          <m:sub>
                            <m:r>
                              <a:rPr lang="en-IN" sz="2800" b="0" i="1" dirty="0" smtClean="0">
                                <a:latin typeface="Cambria Math" panose="02040503050406030204" pitchFamily="18" charset="0"/>
                              </a:rPr>
                              <m:t>𝑛</m:t>
                            </m:r>
                          </m:sub>
                        </m:sSub>
                        <m:r>
                          <a:rPr lang="en-IN" sz="2800" b="0" i="1" dirty="0" smtClean="0">
                            <a:latin typeface="Cambria Math" panose="02040503050406030204" pitchFamily="18" charset="0"/>
                          </a:rPr>
                          <m:t>|</m:t>
                        </m:r>
                        <m:r>
                          <a:rPr lang="en-IN" sz="2800" b="0" i="1" dirty="0" smtClean="0">
                            <a:latin typeface="Cambria Math" panose="02040503050406030204" pitchFamily="18" charset="0"/>
                          </a:rPr>
                          <m:t>𝜃</m:t>
                        </m:r>
                        <m:r>
                          <a:rPr lang="en-IN" sz="2800" b="0" i="1" dirty="0" smtClean="0">
                            <a:latin typeface="Cambria Math" panose="02040503050406030204" pitchFamily="18" charset="0"/>
                          </a:rPr>
                          <m:t>)</m:t>
                        </m:r>
                      </m:e>
                    </m:nary>
                  </m:oMath>
                </a14:m>
                <a:endParaRPr lang="en-IN" sz="2800" b="0" dirty="0"/>
              </a:p>
            </p:txBody>
          </p:sp>
        </mc:Choice>
        <mc:Fallback xmlns="">
          <p:sp>
            <p:nvSpPr>
              <p:cNvPr id="8" name="TextBox 7">
                <a:extLst>
                  <a:ext uri="{FF2B5EF4-FFF2-40B4-BE49-F238E27FC236}">
                    <a16:creationId xmlns:a16="http://schemas.microsoft.com/office/drawing/2014/main" id="{827A1DE8-AEEB-4517-8C80-9FBD4EDC2425}"/>
                  </a:ext>
                </a:extLst>
              </p:cNvPr>
              <p:cNvSpPr txBox="1">
                <a:spLocks noRot="1" noChangeAspect="1" noMove="1" noResize="1" noEditPoints="1" noAdjustHandles="1" noChangeArrowheads="1" noChangeShapeType="1" noTextEdit="1"/>
              </p:cNvSpPr>
              <p:nvPr/>
            </p:nvSpPr>
            <p:spPr>
              <a:xfrm>
                <a:off x="3109912" y="1862137"/>
                <a:ext cx="7027693" cy="438325"/>
              </a:xfrm>
              <a:prstGeom prst="rect">
                <a:avLst/>
              </a:prstGeom>
              <a:blipFill>
                <a:blip r:embed="rId5"/>
                <a:stretch>
                  <a:fillRect/>
                </a:stretch>
              </a:blipFill>
            </p:spPr>
            <p:txBody>
              <a:bodyPr/>
              <a:lstStyle/>
              <a:p>
                <a:r>
                  <a:rPr lang="en-IN">
                    <a:noFill/>
                  </a:rPr>
                  <a:t> </a:t>
                </a:r>
              </a:p>
            </p:txBody>
          </p:sp>
        </mc:Fallback>
      </mc:AlternateContent>
      <p:sp>
        <p:nvSpPr>
          <p:cNvPr id="23" name="Freeform: Shape 22">
            <a:extLst>
              <a:ext uri="{FF2B5EF4-FFF2-40B4-BE49-F238E27FC236}">
                <a16:creationId xmlns:a16="http://schemas.microsoft.com/office/drawing/2014/main" id="{6E84AEFB-9C94-483E-8E35-F6F13EAF615E}"/>
              </a:ext>
            </a:extLst>
          </p:cNvPr>
          <p:cNvSpPr/>
          <p:nvPr/>
        </p:nvSpPr>
        <p:spPr>
          <a:xfrm>
            <a:off x="4367491" y="5009032"/>
            <a:ext cx="3086854" cy="1408137"/>
          </a:xfrm>
          <a:custGeom>
            <a:avLst/>
            <a:gdLst>
              <a:gd name="connsiteX0" fmla="*/ 0 w 3086854"/>
              <a:gd name="connsiteY0" fmla="*/ 1271546 h 1408137"/>
              <a:gd name="connsiteX1" fmla="*/ 466725 w 3086854"/>
              <a:gd name="connsiteY1" fmla="*/ 4721 h 1408137"/>
              <a:gd name="connsiteX2" fmla="*/ 1524000 w 3086854"/>
              <a:gd name="connsiteY2" fmla="*/ 823871 h 1408137"/>
              <a:gd name="connsiteX3" fmla="*/ 2181225 w 3086854"/>
              <a:gd name="connsiteY3" fmla="*/ 366671 h 1408137"/>
              <a:gd name="connsiteX4" fmla="*/ 2752725 w 3086854"/>
              <a:gd name="connsiteY4" fmla="*/ 1233446 h 1408137"/>
              <a:gd name="connsiteX5" fmla="*/ 3057525 w 3086854"/>
              <a:gd name="connsiteY5" fmla="*/ 1395371 h 1408137"/>
              <a:gd name="connsiteX6" fmla="*/ 3057525 w 3086854"/>
              <a:gd name="connsiteY6" fmla="*/ 1385846 h 1408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6854" h="1408137">
                <a:moveTo>
                  <a:pt x="0" y="1271546"/>
                </a:moveTo>
                <a:cubicBezTo>
                  <a:pt x="106362" y="675439"/>
                  <a:pt x="212725" y="79333"/>
                  <a:pt x="466725" y="4721"/>
                </a:cubicBezTo>
                <a:cubicBezTo>
                  <a:pt x="720725" y="-69892"/>
                  <a:pt x="1238250" y="763546"/>
                  <a:pt x="1524000" y="823871"/>
                </a:cubicBezTo>
                <a:cubicBezTo>
                  <a:pt x="1809750" y="884196"/>
                  <a:pt x="1976437" y="298408"/>
                  <a:pt x="2181225" y="366671"/>
                </a:cubicBezTo>
                <a:cubicBezTo>
                  <a:pt x="2386013" y="434934"/>
                  <a:pt x="2606675" y="1061996"/>
                  <a:pt x="2752725" y="1233446"/>
                </a:cubicBezTo>
                <a:cubicBezTo>
                  <a:pt x="2898775" y="1404896"/>
                  <a:pt x="3057525" y="1395371"/>
                  <a:pt x="3057525" y="1395371"/>
                </a:cubicBezTo>
                <a:cubicBezTo>
                  <a:pt x="3108325" y="1420771"/>
                  <a:pt x="3082925" y="1403308"/>
                  <a:pt x="3057525" y="1385846"/>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5" name="Straight Arrow Connector 24">
            <a:extLst>
              <a:ext uri="{FF2B5EF4-FFF2-40B4-BE49-F238E27FC236}">
                <a16:creationId xmlns:a16="http://schemas.microsoft.com/office/drawing/2014/main" id="{EC3E86FF-238C-481F-9EEC-7674DD2ED3B1}"/>
              </a:ext>
            </a:extLst>
          </p:cNvPr>
          <p:cNvCxnSpPr/>
          <p:nvPr/>
        </p:nvCxnSpPr>
        <p:spPr>
          <a:xfrm flipV="1">
            <a:off x="4096406" y="4671635"/>
            <a:ext cx="0" cy="18478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5D4CA26-973B-4951-BDBB-CAA23AE69458}"/>
              </a:ext>
            </a:extLst>
          </p:cNvPr>
          <p:cNvCxnSpPr>
            <a:cxnSpLocks/>
          </p:cNvCxnSpPr>
          <p:nvPr/>
        </p:nvCxnSpPr>
        <p:spPr>
          <a:xfrm>
            <a:off x="4096406" y="6519485"/>
            <a:ext cx="36290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657B775-5C67-4040-B2CB-BA1F49822F74}"/>
                  </a:ext>
                </a:extLst>
              </p:cNvPr>
              <p:cNvSpPr txBox="1"/>
              <p:nvPr/>
            </p:nvSpPr>
            <p:spPr>
              <a:xfrm>
                <a:off x="7725431" y="6550923"/>
                <a:ext cx="1894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dirty="0">
                          <a:latin typeface="Cambria Math" panose="02040503050406030204" pitchFamily="18" charset="0"/>
                        </a:rPr>
                        <m:t>𝜃</m:t>
                      </m:r>
                    </m:oMath>
                  </m:oMathPara>
                </a14:m>
                <a:endParaRPr lang="en-IN" dirty="0"/>
              </a:p>
            </p:txBody>
          </p:sp>
        </mc:Choice>
        <mc:Fallback xmlns="">
          <p:sp>
            <p:nvSpPr>
              <p:cNvPr id="28" name="TextBox 27">
                <a:extLst>
                  <a:ext uri="{FF2B5EF4-FFF2-40B4-BE49-F238E27FC236}">
                    <a16:creationId xmlns:a16="http://schemas.microsoft.com/office/drawing/2014/main" id="{8657B775-5C67-4040-B2CB-BA1F49822F74}"/>
                  </a:ext>
                </a:extLst>
              </p:cNvPr>
              <p:cNvSpPr txBox="1">
                <a:spLocks noRot="1" noChangeAspect="1" noMove="1" noResize="1" noEditPoints="1" noAdjustHandles="1" noChangeArrowheads="1" noChangeShapeType="1" noTextEdit="1"/>
              </p:cNvSpPr>
              <p:nvPr/>
            </p:nvSpPr>
            <p:spPr>
              <a:xfrm>
                <a:off x="7725431" y="6550923"/>
                <a:ext cx="189475" cy="276999"/>
              </a:xfrm>
              <a:prstGeom prst="rect">
                <a:avLst/>
              </a:prstGeom>
              <a:blipFill>
                <a:blip r:embed="rId6"/>
                <a:stretch>
                  <a:fillRect l="-29032" r="-25806" b="-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B83BE23-C334-4068-B3C1-B52918F83232}"/>
                  </a:ext>
                </a:extLst>
              </p:cNvPr>
              <p:cNvSpPr txBox="1"/>
              <p:nvPr/>
            </p:nvSpPr>
            <p:spPr>
              <a:xfrm>
                <a:off x="3237141" y="4772996"/>
                <a:ext cx="7237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𝑝</m:t>
                      </m:r>
                      <m:d>
                        <m:dPr>
                          <m:ctrlPr>
                            <a:rPr lang="en-IN" i="1">
                              <a:latin typeface="Cambria Math" panose="02040503050406030204" pitchFamily="18" charset="0"/>
                            </a:rPr>
                          </m:ctrlPr>
                        </m:dPr>
                        <m:e>
                          <m:r>
                            <a:rPr lang="en-IN" b="1" i="1">
                              <a:latin typeface="Cambria Math" panose="02040503050406030204" pitchFamily="18" charset="0"/>
                            </a:rPr>
                            <m:t>𝒚</m:t>
                          </m:r>
                          <m:r>
                            <a:rPr lang="en-IN" i="1">
                              <a:latin typeface="Cambria Math" panose="02040503050406030204" pitchFamily="18" charset="0"/>
                            </a:rPr>
                            <m:t>|</m:t>
                          </m:r>
                          <m:r>
                            <a:rPr lang="en-IN" i="1">
                              <a:latin typeface="Cambria Math" panose="02040503050406030204" pitchFamily="18" charset="0"/>
                            </a:rPr>
                            <m:t>𝜃</m:t>
                          </m:r>
                        </m:e>
                      </m:d>
                    </m:oMath>
                  </m:oMathPara>
                </a14:m>
                <a:endParaRPr lang="en-IN" dirty="0"/>
              </a:p>
            </p:txBody>
          </p:sp>
        </mc:Choice>
        <mc:Fallback xmlns="">
          <p:sp>
            <p:nvSpPr>
              <p:cNvPr id="29" name="TextBox 28">
                <a:extLst>
                  <a:ext uri="{FF2B5EF4-FFF2-40B4-BE49-F238E27FC236}">
                    <a16:creationId xmlns:a16="http://schemas.microsoft.com/office/drawing/2014/main" id="{AB83BE23-C334-4068-B3C1-B52918F83232}"/>
                  </a:ext>
                </a:extLst>
              </p:cNvPr>
              <p:cNvSpPr txBox="1">
                <a:spLocks noRot="1" noChangeAspect="1" noMove="1" noResize="1" noEditPoints="1" noAdjustHandles="1" noChangeArrowheads="1" noChangeShapeType="1" noTextEdit="1"/>
              </p:cNvSpPr>
              <p:nvPr/>
            </p:nvSpPr>
            <p:spPr>
              <a:xfrm>
                <a:off x="3237141" y="4772996"/>
                <a:ext cx="723723" cy="276999"/>
              </a:xfrm>
              <a:prstGeom prst="rect">
                <a:avLst/>
              </a:prstGeom>
              <a:blipFill>
                <a:blip r:embed="rId7"/>
                <a:stretch>
                  <a:fillRect l="-7563" t="-2222" b="-355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Speech Bubble: Rectangle 33">
                <a:extLst>
                  <a:ext uri="{FF2B5EF4-FFF2-40B4-BE49-F238E27FC236}">
                    <a16:creationId xmlns:a16="http://schemas.microsoft.com/office/drawing/2014/main" id="{499B86E5-BC3F-42CB-87AB-163624DCE045}"/>
                  </a:ext>
                </a:extLst>
              </p:cNvPr>
              <p:cNvSpPr/>
              <p:nvPr/>
            </p:nvSpPr>
            <p:spPr>
              <a:xfrm>
                <a:off x="7203083" y="4965901"/>
                <a:ext cx="2486801" cy="753699"/>
              </a:xfrm>
              <a:prstGeom prst="wedgeRectCallout">
                <a:avLst>
                  <a:gd name="adj1" fmla="val 68331"/>
                  <a:gd name="adj2" fmla="val 5018"/>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This now is an </a:t>
                </a:r>
                <a:r>
                  <a:rPr lang="en-IN" sz="1600" dirty="0">
                    <a:solidFill>
                      <a:srgbClr val="0000FF"/>
                    </a:solidFill>
                    <a:latin typeface="Abadi Extra Light" panose="020B0204020104020204" pitchFamily="34" charset="0"/>
                  </a:rPr>
                  <a:t>optimization problem </a:t>
                </a:r>
                <a:r>
                  <a:rPr lang="en-IN" sz="1600" dirty="0">
                    <a:solidFill>
                      <a:schemeClr val="tx1"/>
                    </a:solidFill>
                    <a:latin typeface="Abadi Extra Light" panose="020B0204020104020204" pitchFamily="34" charset="0"/>
                  </a:rPr>
                  <a:t>essentially (</a:t>
                </a:r>
                <a14:m>
                  <m:oMath xmlns:m="http://schemas.openxmlformats.org/officeDocument/2006/math">
                    <m:r>
                      <a:rPr lang="en-IN" sz="1600" i="1" dirty="0" smtClean="0">
                        <a:solidFill>
                          <a:schemeClr val="tx1"/>
                        </a:solidFill>
                        <a:latin typeface="Cambria Math" panose="02040503050406030204" pitchFamily="18" charset="0"/>
                      </a:rPr>
                      <m:t>𝜃</m:t>
                    </m:r>
                    <m:r>
                      <a:rPr lang="en-IN" sz="1600" i="1" dirty="0" smtClean="0">
                        <a:solidFill>
                          <a:schemeClr val="tx1"/>
                        </a:solidFill>
                        <a:latin typeface="Cambria Math" panose="02040503050406030204" pitchFamily="18" charset="0"/>
                      </a:rPr>
                      <m:t> </m:t>
                    </m:r>
                  </m:oMath>
                </a14:m>
                <a:r>
                  <a:rPr lang="en-IN" sz="1600" dirty="0">
                    <a:solidFill>
                      <a:schemeClr val="tx1"/>
                    </a:solidFill>
                    <a:latin typeface="Abadi Extra Light" panose="020B0204020104020204" pitchFamily="34" charset="0"/>
                  </a:rPr>
                  <a:t>being the unknown)</a:t>
                </a:r>
                <a:endParaRPr lang="en-IN" sz="1600" b="0" dirty="0">
                  <a:solidFill>
                    <a:schemeClr val="tx1"/>
                  </a:solidFill>
                  <a:latin typeface="Abadi Extra Light" panose="020B0204020104020204" pitchFamily="34" charset="0"/>
                </a:endParaRPr>
              </a:p>
            </p:txBody>
          </p:sp>
        </mc:Choice>
        <mc:Fallback xmlns="">
          <p:sp>
            <p:nvSpPr>
              <p:cNvPr id="34" name="Speech Bubble: Rectangle 33">
                <a:extLst>
                  <a:ext uri="{FF2B5EF4-FFF2-40B4-BE49-F238E27FC236}">
                    <a16:creationId xmlns:a16="http://schemas.microsoft.com/office/drawing/2014/main" id="{499B86E5-BC3F-42CB-87AB-163624DCE045}"/>
                  </a:ext>
                </a:extLst>
              </p:cNvPr>
              <p:cNvSpPr>
                <a:spLocks noRot="1" noChangeAspect="1" noMove="1" noResize="1" noEditPoints="1" noAdjustHandles="1" noChangeArrowheads="1" noChangeShapeType="1" noTextEdit="1"/>
              </p:cNvSpPr>
              <p:nvPr/>
            </p:nvSpPr>
            <p:spPr>
              <a:xfrm>
                <a:off x="7203083" y="4965901"/>
                <a:ext cx="2486801" cy="753699"/>
              </a:xfrm>
              <a:prstGeom prst="wedgeRectCallout">
                <a:avLst>
                  <a:gd name="adj1" fmla="val 68331"/>
                  <a:gd name="adj2" fmla="val 5018"/>
                </a:avLst>
              </a:prstGeom>
              <a:blipFill>
                <a:blip r:embed="rId8"/>
                <a:stretch>
                  <a:fillRect l="-1022" t="-6400" b="-14400"/>
                </a:stretch>
              </a:blipFill>
              <a:ln>
                <a:solidFill>
                  <a:schemeClr val="accent2"/>
                </a:solidFill>
              </a:ln>
            </p:spPr>
            <p:txBody>
              <a:bodyPr/>
              <a:lstStyle/>
              <a:p>
                <a:r>
                  <a:rPr lang="en-IN">
                    <a:noFill/>
                  </a:rPr>
                  <a:t> </a:t>
                </a:r>
              </a:p>
            </p:txBody>
          </p:sp>
        </mc:Fallback>
      </mc:AlternateContent>
      <p:cxnSp>
        <p:nvCxnSpPr>
          <p:cNvPr id="36" name="Straight Connector 35">
            <a:extLst>
              <a:ext uri="{FF2B5EF4-FFF2-40B4-BE49-F238E27FC236}">
                <a16:creationId xmlns:a16="http://schemas.microsoft.com/office/drawing/2014/main" id="{0E29F44C-1059-40D7-A9BF-A376D8DCE2C8}"/>
              </a:ext>
            </a:extLst>
          </p:cNvPr>
          <p:cNvCxnSpPr/>
          <p:nvPr/>
        </p:nvCxnSpPr>
        <p:spPr>
          <a:xfrm>
            <a:off x="4851197" y="5009032"/>
            <a:ext cx="0" cy="154189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7434131E-E9F8-4CE8-9374-2331E8D974CF}"/>
                  </a:ext>
                </a:extLst>
              </p:cNvPr>
              <p:cNvSpPr txBox="1"/>
              <p:nvPr/>
            </p:nvSpPr>
            <p:spPr>
              <a:xfrm>
                <a:off x="4295408" y="6529507"/>
                <a:ext cx="1252971"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𝜃</m:t>
                          </m:r>
                        </m:e>
                        <m:sub>
                          <m:r>
                            <a:rPr lang="en-IN" b="0" i="1" smtClean="0">
                              <a:latin typeface="Cambria Math" panose="02040503050406030204" pitchFamily="18" charset="0"/>
                            </a:rPr>
                            <m:t>𝑜𝑝𝑡</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𝜃</m:t>
                          </m:r>
                        </m:e>
                        <m:sub>
                          <m:r>
                            <a:rPr lang="en-IN" b="0" i="1" smtClean="0">
                              <a:latin typeface="Cambria Math" panose="02040503050406030204" pitchFamily="18" charset="0"/>
                            </a:rPr>
                            <m:t>𝑀𝐿𝐸</m:t>
                          </m:r>
                        </m:sub>
                      </m:sSub>
                    </m:oMath>
                  </m:oMathPara>
                </a14:m>
                <a:endParaRPr lang="en-IN" dirty="0"/>
              </a:p>
            </p:txBody>
          </p:sp>
        </mc:Choice>
        <mc:Fallback xmlns="">
          <p:sp>
            <p:nvSpPr>
              <p:cNvPr id="38" name="TextBox 37">
                <a:extLst>
                  <a:ext uri="{FF2B5EF4-FFF2-40B4-BE49-F238E27FC236}">
                    <a16:creationId xmlns:a16="http://schemas.microsoft.com/office/drawing/2014/main" id="{7434131E-E9F8-4CE8-9374-2331E8D974CF}"/>
                  </a:ext>
                </a:extLst>
              </p:cNvPr>
              <p:cNvSpPr txBox="1">
                <a:spLocks noRot="1" noChangeAspect="1" noMove="1" noResize="1" noEditPoints="1" noAdjustHandles="1" noChangeArrowheads="1" noChangeShapeType="1" noTextEdit="1"/>
              </p:cNvSpPr>
              <p:nvPr/>
            </p:nvSpPr>
            <p:spPr>
              <a:xfrm>
                <a:off x="4295408" y="6529507"/>
                <a:ext cx="1252971" cy="298415"/>
              </a:xfrm>
              <a:prstGeom prst="rect">
                <a:avLst/>
              </a:prstGeom>
              <a:blipFill>
                <a:blip r:embed="rId9"/>
                <a:stretch>
                  <a:fillRect l="-4390" r="-1463" b="-24490"/>
                </a:stretch>
              </a:blipFill>
            </p:spPr>
            <p:txBody>
              <a:bodyPr/>
              <a:lstStyle/>
              <a:p>
                <a:r>
                  <a:rPr lang="en-IN">
                    <a:noFill/>
                  </a:rPr>
                  <a:t> </a:t>
                </a:r>
              </a:p>
            </p:txBody>
          </p:sp>
        </mc:Fallback>
      </mc:AlternateContent>
      <p:sp>
        <p:nvSpPr>
          <p:cNvPr id="39" name="Star: 5 Points 38">
            <a:extLst>
              <a:ext uri="{FF2B5EF4-FFF2-40B4-BE49-F238E27FC236}">
                <a16:creationId xmlns:a16="http://schemas.microsoft.com/office/drawing/2014/main" id="{748F1C17-678B-4F15-8F34-D12E0FE7C991}"/>
              </a:ext>
            </a:extLst>
          </p:cNvPr>
          <p:cNvSpPr/>
          <p:nvPr/>
        </p:nvSpPr>
        <p:spPr>
          <a:xfrm>
            <a:off x="4741661" y="6391181"/>
            <a:ext cx="219071" cy="205202"/>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 name="Speech Bubble: Rectangle 2">
                <a:extLst>
                  <a:ext uri="{FF2B5EF4-FFF2-40B4-BE49-F238E27FC236}">
                    <a16:creationId xmlns:a16="http://schemas.microsoft.com/office/drawing/2014/main" id="{8B5F809D-0D75-8E7B-1BA7-CB2F9AAA00DA}"/>
                  </a:ext>
                </a:extLst>
              </p:cNvPr>
              <p:cNvSpPr/>
              <p:nvPr/>
            </p:nvSpPr>
            <p:spPr>
              <a:xfrm>
                <a:off x="7575482" y="3315174"/>
                <a:ext cx="3176948" cy="753699"/>
              </a:xfrm>
              <a:prstGeom prst="wedgeRectCallout">
                <a:avLst>
                  <a:gd name="adj1" fmla="val -72991"/>
                  <a:gd name="adj2" fmla="val 6567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Basically, which value of </a:t>
                </a:r>
                <a14:m>
                  <m:oMath xmlns:m="http://schemas.openxmlformats.org/officeDocument/2006/math">
                    <m:r>
                      <a:rPr lang="en-IN" sz="1600" b="0" i="1" smtClean="0">
                        <a:solidFill>
                          <a:schemeClr val="tx1"/>
                        </a:solidFill>
                        <a:latin typeface="Cambria Math" panose="02040503050406030204" pitchFamily="18" charset="0"/>
                      </a:rPr>
                      <m:t>𝜃</m:t>
                    </m:r>
                  </m:oMath>
                </a14:m>
                <a:r>
                  <a:rPr lang="en-IN" sz="1600" b="0" dirty="0">
                    <a:solidFill>
                      <a:schemeClr val="tx1"/>
                    </a:solidFill>
                    <a:latin typeface="Abadi Extra Light" panose="020B0204020104020204" pitchFamily="34" charset="0"/>
                  </a:rPr>
                  <a:t> makes the observed data most probable under the assumed distribution </a:t>
                </a:r>
                <a14:m>
                  <m:oMath xmlns:m="http://schemas.openxmlformats.org/officeDocument/2006/math">
                    <m:r>
                      <a:rPr lang="en-IN" sz="1600" i="1">
                        <a:solidFill>
                          <a:schemeClr val="tx1"/>
                        </a:solidFill>
                        <a:latin typeface="Cambria Math" panose="02040503050406030204" pitchFamily="18" charset="0"/>
                      </a:rPr>
                      <m:t>𝑝</m:t>
                    </m:r>
                    <m:d>
                      <m:dPr>
                        <m:ctrlPr>
                          <a:rPr lang="en-IN" sz="1600" i="1">
                            <a:solidFill>
                              <a:schemeClr val="tx1"/>
                            </a:solidFill>
                            <a:latin typeface="Cambria Math" panose="02040503050406030204" pitchFamily="18" charset="0"/>
                          </a:rPr>
                        </m:ctrlPr>
                      </m:dPr>
                      <m:e>
                        <m:r>
                          <a:rPr lang="en-IN" sz="1600" b="1" i="1">
                            <a:solidFill>
                              <a:schemeClr val="tx1"/>
                            </a:solidFill>
                            <a:latin typeface="Cambria Math" panose="02040503050406030204" pitchFamily="18" charset="0"/>
                          </a:rPr>
                          <m:t>𝒚</m:t>
                        </m:r>
                        <m:r>
                          <a:rPr lang="en-IN" sz="1600" i="1">
                            <a:solidFill>
                              <a:schemeClr val="tx1"/>
                            </a:solidFill>
                            <a:latin typeface="Cambria Math" panose="02040503050406030204" pitchFamily="18" charset="0"/>
                          </a:rPr>
                          <m:t>|</m:t>
                        </m:r>
                        <m:r>
                          <a:rPr lang="en-IN" sz="1600" i="1">
                            <a:solidFill>
                              <a:schemeClr val="tx1"/>
                            </a:solidFill>
                            <a:latin typeface="Cambria Math" panose="02040503050406030204" pitchFamily="18" charset="0"/>
                          </a:rPr>
                          <m:t>𝜃</m:t>
                        </m:r>
                      </m:e>
                    </m:d>
                  </m:oMath>
                </a14:m>
                <a:r>
                  <a:rPr lang="en-IN" sz="1600" b="0" dirty="0">
                    <a:solidFill>
                      <a:schemeClr val="tx1"/>
                    </a:solidFill>
                    <a:latin typeface="Abadi Extra Light" panose="020B0204020104020204" pitchFamily="34" charset="0"/>
                  </a:rPr>
                  <a:t> </a:t>
                </a:r>
              </a:p>
            </p:txBody>
          </p:sp>
        </mc:Choice>
        <mc:Fallback xmlns="">
          <p:sp>
            <p:nvSpPr>
              <p:cNvPr id="3" name="Speech Bubble: Rectangle 2">
                <a:extLst>
                  <a:ext uri="{FF2B5EF4-FFF2-40B4-BE49-F238E27FC236}">
                    <a16:creationId xmlns:a16="http://schemas.microsoft.com/office/drawing/2014/main" id="{8B5F809D-0D75-8E7B-1BA7-CB2F9AAA00DA}"/>
                  </a:ext>
                </a:extLst>
              </p:cNvPr>
              <p:cNvSpPr>
                <a:spLocks noRot="1" noChangeAspect="1" noMove="1" noResize="1" noEditPoints="1" noAdjustHandles="1" noChangeArrowheads="1" noChangeShapeType="1" noTextEdit="1"/>
              </p:cNvSpPr>
              <p:nvPr/>
            </p:nvSpPr>
            <p:spPr>
              <a:xfrm>
                <a:off x="7575482" y="3315174"/>
                <a:ext cx="3176948" cy="753699"/>
              </a:xfrm>
              <a:prstGeom prst="wedgeRectCallout">
                <a:avLst>
                  <a:gd name="adj1" fmla="val -72991"/>
                  <a:gd name="adj2" fmla="val 65679"/>
                </a:avLst>
              </a:prstGeom>
              <a:blipFill>
                <a:blip r:embed="rId10"/>
                <a:stretch>
                  <a:fillRect t="-5442" r="-1231"/>
                </a:stretch>
              </a:blipFill>
              <a:ln>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2627498331"/>
      </p:ext>
    </p:extLst>
  </p:cSld>
  <p:clrMapOvr>
    <a:masterClrMapping/>
  </p:clrMapOvr>
  <mc:AlternateContent xmlns:mc="http://schemas.openxmlformats.org/markup-compatibility/2006" xmlns:p14="http://schemas.microsoft.com/office/powerpoint/2010/main">
    <mc:Choice Requires="p14">
      <p:transition spd="slow" p14:dur="2000" advTm="348231"/>
    </mc:Choice>
    <mc:Fallback xmlns="">
      <p:transition spd="slow" advTm="3482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wipe(down)">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par>
                                <p:cTn id="38" presetID="22" presetClass="entr" presetSubtype="4"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down)">
                                      <p:cBhvr>
                                        <p:cTn id="40" dur="500"/>
                                        <p:tgtEl>
                                          <p:spTgt spid="25"/>
                                        </p:tgtEl>
                                      </p:cBhvr>
                                    </p:animEffect>
                                  </p:childTnLst>
                                </p:cTn>
                              </p:par>
                              <p:par>
                                <p:cTn id="41" presetID="22" presetClass="entr" presetSubtype="4"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down)">
                                      <p:cBhvr>
                                        <p:cTn id="43" dur="500"/>
                                        <p:tgtEl>
                                          <p:spTgt spid="26"/>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down)">
                                      <p:cBhvr>
                                        <p:cTn id="46" dur="500"/>
                                        <p:tgtEl>
                                          <p:spTgt spid="28"/>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down)">
                                      <p:cBhvr>
                                        <p:cTn id="49" dur="500"/>
                                        <p:tgtEl>
                                          <p:spTgt spid="2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down)">
                                      <p:cBhvr>
                                        <p:cTn id="54" dur="50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5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down)">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down)">
                                      <p:cBhvr>
                                        <p:cTn id="69" dur="500"/>
                                        <p:tgtEl>
                                          <p:spTgt spid="3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wipe(down)">
                                      <p:cBhvr>
                                        <p:cTn id="7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8" grpId="0"/>
      <p:bldP spid="29" grpId="0"/>
      <p:bldP spid="34" grpId="0" animBg="1"/>
      <p:bldP spid="38" grpId="0"/>
      <p:bldP spid="39"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565492-80F2-4DB4-B6D4-FE2192C91BC3}"/>
              </a:ext>
            </a:extLst>
          </p:cNvPr>
          <p:cNvSpPr/>
          <p:nvPr/>
        </p:nvSpPr>
        <p:spPr>
          <a:xfrm>
            <a:off x="2813901" y="5443504"/>
            <a:ext cx="7348756" cy="567420"/>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Maximum Likelihood Estimation (MLE)</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5</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The goal in MLE is to find the optimal </a:t>
                </a:r>
                <a14:m>
                  <m:oMath xmlns:m="http://schemas.openxmlformats.org/officeDocument/2006/math">
                    <m:r>
                      <a:rPr lang="en-GB" sz="2600" i="1" dirty="0" smtClean="0">
                        <a:latin typeface="Cambria Math" panose="02040503050406030204" pitchFamily="18" charset="0"/>
                      </a:rPr>
                      <m:t>𝜃</m:t>
                    </m:r>
                    <m:r>
                      <a:rPr lang="en-GB" sz="2600" i="1" dirty="0" smtClean="0">
                        <a:latin typeface="Cambria Math" panose="02040503050406030204" pitchFamily="18" charset="0"/>
                      </a:rPr>
                      <m:t> </m:t>
                    </m:r>
                  </m:oMath>
                </a14:m>
                <a:r>
                  <a:rPr lang="en-GB" sz="2600" dirty="0">
                    <a:latin typeface="Abadi Extra Light" panose="020B0204020104020204" pitchFamily="34" charset="0"/>
                  </a:rPr>
                  <a:t>by maximizing the likelihood</a:t>
                </a:r>
              </a:p>
              <a:p>
                <a:pPr>
                  <a:buFont typeface="Wingdings" panose="05000000000000000000" pitchFamily="2" charset="2"/>
                  <a:buChar char="§"/>
                </a:pPr>
                <a:r>
                  <a:rPr lang="en-GB" sz="2600" dirty="0">
                    <a:latin typeface="Abadi Extra Light" panose="020B0204020104020204" pitchFamily="34" charset="0"/>
                  </a:rPr>
                  <a:t>In practice, we maximize the log of the likelihood (</a:t>
                </a:r>
                <a:r>
                  <a:rPr lang="en-GB" sz="2600" dirty="0">
                    <a:solidFill>
                      <a:srgbClr val="0000FF"/>
                    </a:solidFill>
                    <a:latin typeface="Abadi Extra Light" panose="020B0204020104020204" pitchFamily="34" charset="0"/>
                  </a:rPr>
                  <a:t>log-likelihood</a:t>
                </a:r>
                <a:r>
                  <a:rPr lang="en-GB" sz="2600" dirty="0">
                    <a:latin typeface="Abadi Extra Light" panose="020B0204020104020204" pitchFamily="34" charset="0"/>
                  </a:rPr>
                  <a:t> in short)</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Thus the MLE problem is</a:t>
                </a:r>
              </a:p>
              <a:p>
                <a:pPr marL="0" indent="0">
                  <a:buNone/>
                </a:pPr>
                <a:r>
                  <a:rPr lang="en-GB" sz="2600" dirty="0">
                    <a:latin typeface="Abadi Extra Light" panose="020B0204020104020204" pitchFamily="34" charset="0"/>
                  </a:rPr>
                  <a:t>	                  </a:t>
                </a:r>
                <a14:m>
                  <m:oMath xmlns:m="http://schemas.openxmlformats.org/officeDocument/2006/math">
                    <m:r>
                      <a:rPr lang="en-IN" sz="2600" b="0" i="0" smtClean="0">
                        <a:latin typeface="Cambria Math" panose="02040503050406030204" pitchFamily="18" charset="0"/>
                      </a:rPr>
                      <m:t> </m:t>
                    </m:r>
                    <m:sSub>
                      <m:sSubPr>
                        <m:ctrlPr>
                          <a:rPr lang="en-IN" sz="2600" b="0" i="1" smtClean="0">
                            <a:latin typeface="Cambria Math" panose="02040503050406030204" pitchFamily="18" charset="0"/>
                          </a:rPr>
                        </m:ctrlPr>
                      </m:sSubPr>
                      <m:e>
                        <m:r>
                          <a:rPr lang="en-IN" sz="2600" b="0" i="1" smtClean="0">
                            <a:latin typeface="Cambria Math" panose="02040503050406030204" pitchFamily="18" charset="0"/>
                          </a:rPr>
                          <m:t>𝜃</m:t>
                        </m:r>
                      </m:e>
                      <m:sub>
                        <m:r>
                          <a:rPr lang="en-IN" sz="2600" b="0" i="1" smtClean="0">
                            <a:latin typeface="Cambria Math" panose="02040503050406030204" pitchFamily="18" charset="0"/>
                          </a:rPr>
                          <m:t>𝑀𝐿𝐸</m:t>
                        </m:r>
                      </m:sub>
                    </m:sSub>
                    <m:r>
                      <a:rPr lang="en-IN" sz="2600" b="0" i="1" smtClean="0">
                        <a:latin typeface="Cambria Math" panose="02040503050406030204" pitchFamily="18" charset="0"/>
                      </a:rPr>
                      <m:t>= </m:t>
                    </m:r>
                    <m:r>
                      <m:rPr>
                        <m:sty m:val="p"/>
                      </m:rPr>
                      <a:rPr lang="en-IN" sz="2600" b="0" i="1" smtClean="0">
                        <a:latin typeface="Cambria Math" panose="02040503050406030204" pitchFamily="18" charset="0"/>
                      </a:rPr>
                      <m:t>arg</m:t>
                    </m:r>
                    <m:limLow>
                      <m:limLowPr>
                        <m:ctrlPr>
                          <a:rPr lang="en-IN" sz="2600" b="0" i="1" smtClean="0">
                            <a:latin typeface="Cambria Math" panose="02040503050406030204" pitchFamily="18" charset="0"/>
                          </a:rPr>
                        </m:ctrlPr>
                      </m:limLowPr>
                      <m:e>
                        <m:r>
                          <m:rPr>
                            <m:sty m:val="p"/>
                          </m:rPr>
                          <a:rPr lang="en-IN" sz="2600" b="0" i="0" smtClean="0">
                            <a:latin typeface="Cambria Math" panose="02040503050406030204" pitchFamily="18" charset="0"/>
                          </a:rPr>
                          <m:t>max</m:t>
                        </m:r>
                      </m:e>
                      <m:lim>
                        <m:r>
                          <a:rPr lang="en-IN" sz="2600" b="0" i="1" smtClean="0">
                            <a:latin typeface="Cambria Math" panose="02040503050406030204" pitchFamily="18" charset="0"/>
                          </a:rPr>
                          <m:t>𝜃</m:t>
                        </m:r>
                      </m:lim>
                    </m:limLow>
                    <m:r>
                      <a:rPr lang="en-IN" sz="2600" b="0" i="1" smtClean="0">
                        <a:latin typeface="Cambria Math" panose="02040503050406030204" pitchFamily="18" charset="0"/>
                      </a:rPr>
                      <m:t> </m:t>
                    </m:r>
                    <m:r>
                      <a:rPr lang="en-IN" sz="2600" b="0" i="1" smtClean="0">
                        <a:latin typeface="Cambria Math" panose="02040503050406030204" pitchFamily="18" charset="0"/>
                      </a:rPr>
                      <m:t>𝐿𝐿</m:t>
                    </m:r>
                    <m:d>
                      <m:dPr>
                        <m:ctrlPr>
                          <a:rPr lang="en-IN" sz="2600" b="0" i="1" smtClean="0">
                            <a:latin typeface="Cambria Math" panose="02040503050406030204" pitchFamily="18" charset="0"/>
                          </a:rPr>
                        </m:ctrlPr>
                      </m:dPr>
                      <m:e>
                        <m:r>
                          <a:rPr lang="en-IN" sz="2600" b="0" i="1" smtClean="0">
                            <a:latin typeface="Cambria Math" panose="02040503050406030204" pitchFamily="18" charset="0"/>
                          </a:rPr>
                          <m:t>𝜃</m:t>
                        </m:r>
                      </m:e>
                    </m:d>
                    <m:r>
                      <a:rPr lang="en-IN" sz="2600" b="0" i="1" smtClean="0">
                        <a:latin typeface="Cambria Math" panose="02040503050406030204" pitchFamily="18" charset="0"/>
                      </a:rPr>
                      <m:t>=</m:t>
                    </m:r>
                    <m:r>
                      <m:rPr>
                        <m:sty m:val="p"/>
                      </m:rPr>
                      <a:rPr lang="en-IN" sz="2600" b="0" i="1" smtClean="0">
                        <a:latin typeface="Cambria Math" panose="02040503050406030204" pitchFamily="18" charset="0"/>
                      </a:rPr>
                      <m:t>arg</m:t>
                    </m:r>
                    <m:limLow>
                      <m:limLowPr>
                        <m:ctrlPr>
                          <a:rPr lang="en-IN" sz="2600" b="0" i="1" smtClean="0">
                            <a:latin typeface="Cambria Math" panose="02040503050406030204" pitchFamily="18" charset="0"/>
                          </a:rPr>
                        </m:ctrlPr>
                      </m:limLowPr>
                      <m:e>
                        <m:r>
                          <m:rPr>
                            <m:sty m:val="p"/>
                          </m:rPr>
                          <a:rPr lang="en-IN" sz="2600" b="0" i="0" smtClean="0">
                            <a:latin typeface="Cambria Math" panose="02040503050406030204" pitchFamily="18" charset="0"/>
                          </a:rPr>
                          <m:t>max</m:t>
                        </m:r>
                        <m:r>
                          <a:rPr lang="en-IN" sz="2600" b="0" i="0" smtClean="0">
                            <a:latin typeface="Cambria Math" panose="02040503050406030204" pitchFamily="18" charset="0"/>
                          </a:rPr>
                          <m:t> </m:t>
                        </m:r>
                      </m:e>
                      <m:lim>
                        <m:r>
                          <a:rPr lang="en-IN" sz="2600" b="0" i="1" smtClean="0">
                            <a:latin typeface="Cambria Math" panose="02040503050406030204" pitchFamily="18" charset="0"/>
                          </a:rPr>
                          <m:t>𝜃</m:t>
                        </m:r>
                      </m:lim>
                    </m:limLow>
                    <m:nary>
                      <m:naryPr>
                        <m:chr m:val="∑"/>
                        <m:limLoc m:val="subSup"/>
                        <m:ctrlPr>
                          <a:rPr lang="en-IN" sz="2400" i="1">
                            <a:latin typeface="Cambria Math" panose="02040503050406030204" pitchFamily="18" charset="0"/>
                          </a:rPr>
                        </m:ctrlPr>
                      </m:naryPr>
                      <m:sub>
                        <m:r>
                          <m:rPr>
                            <m:brk m:alnAt="25"/>
                          </m:rPr>
                          <a:rPr lang="en-IN" sz="2400" i="1">
                            <a:latin typeface="Cambria Math" panose="02040503050406030204" pitchFamily="18" charset="0"/>
                          </a:rPr>
                          <m:t>𝑛</m:t>
                        </m:r>
                        <m:r>
                          <a:rPr lang="en-IN" sz="2400" i="1">
                            <a:latin typeface="Cambria Math" panose="02040503050406030204" pitchFamily="18" charset="0"/>
                          </a:rPr>
                          <m:t>=1</m:t>
                        </m:r>
                      </m:sub>
                      <m:sup>
                        <m:r>
                          <a:rPr lang="en-IN" sz="2400" i="1">
                            <a:latin typeface="Cambria Math" panose="02040503050406030204" pitchFamily="18" charset="0"/>
                          </a:rPr>
                          <m:t>𝑁</m:t>
                        </m:r>
                      </m:sup>
                      <m:e>
                        <m:r>
                          <m:rPr>
                            <m:sty m:val="p"/>
                          </m:rPr>
                          <a:rPr lang="en-IN" sz="2400" i="1">
                            <a:latin typeface="Cambria Math" panose="02040503050406030204" pitchFamily="18" charset="0"/>
                          </a:rPr>
                          <m:t>log</m:t>
                        </m:r>
                        <m:r>
                          <a:rPr lang="en-IN" sz="2400" i="1">
                            <a:latin typeface="Cambria Math" panose="02040503050406030204" pitchFamily="18" charset="0"/>
                          </a:rPr>
                          <m:t> </m:t>
                        </m:r>
                        <m:r>
                          <a:rPr lang="en-IN" sz="2400" i="1">
                            <a:latin typeface="Cambria Math" panose="02040503050406030204" pitchFamily="18" charset="0"/>
                          </a:rPr>
                          <m:t>𝑝</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𝑛</m:t>
                                </m:r>
                              </m:sub>
                            </m:sSub>
                          </m:e>
                          <m:e>
                            <m:r>
                              <a:rPr lang="en-IN" sz="2400" i="1">
                                <a:latin typeface="Cambria Math" panose="02040503050406030204" pitchFamily="18" charset="0"/>
                              </a:rPr>
                              <m:t>𝜃</m:t>
                            </m:r>
                          </m:e>
                        </m:d>
                        <m:r>
                          <a:rPr lang="en-IN" sz="2400" i="1">
                            <a:latin typeface="Cambria Math" panose="02040503050406030204" pitchFamily="18" charset="0"/>
                          </a:rPr>
                          <m:t> </m:t>
                        </m:r>
                      </m:e>
                    </m:nary>
                  </m:oMath>
                </a14:m>
                <a:endParaRPr lang="en-GB" sz="2600" dirty="0">
                  <a:latin typeface="Abadi Extra Light" panose="020B0204020104020204" pitchFamily="34" charset="0"/>
                </a:endParaRPr>
              </a:p>
              <a:p>
                <a:pPr marL="457200" lvl="1" indent="0">
                  <a:buNone/>
                </a:pPr>
                <a:endParaRPr lang="en-GB" sz="8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This is now an optimization (maximization problem)</a:t>
                </a: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831" t="-1645" b="-3070"/>
                </a:stretch>
              </a:blipFill>
            </p:spPr>
            <p:txBody>
              <a:bodyPr/>
              <a:lstStyle/>
              <a:p>
                <a:r>
                  <a:rPr lang="en-IN">
                    <a:noFill/>
                  </a:rPr>
                  <a:t> </a:t>
                </a:r>
              </a:p>
            </p:txBody>
          </p:sp>
        </mc:Fallback>
      </mc:AlternateContent>
      <p:sp>
        <p:nvSpPr>
          <p:cNvPr id="20" name="Speech Bubble: Rectangle 19">
            <a:extLst>
              <a:ext uri="{FF2B5EF4-FFF2-40B4-BE49-F238E27FC236}">
                <a16:creationId xmlns:a16="http://schemas.microsoft.com/office/drawing/2014/main" id="{EFFE7525-03B2-433C-AEB5-E7756AE4571B}"/>
              </a:ext>
            </a:extLst>
          </p:cNvPr>
          <p:cNvSpPr/>
          <p:nvPr/>
        </p:nvSpPr>
        <p:spPr>
          <a:xfrm>
            <a:off x="3253229" y="2260839"/>
            <a:ext cx="2136914" cy="851840"/>
          </a:xfrm>
          <a:prstGeom prst="wedgeRectCallout">
            <a:avLst>
              <a:gd name="adj1" fmla="val -70942"/>
              <a:gd name="adj2" fmla="val 37568"/>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Taking log doesn’t affect the optima since log is a monotonic function</a:t>
            </a:r>
            <a:endParaRPr lang="en-IN" sz="1600" b="0" dirty="0">
              <a:solidFill>
                <a:schemeClr val="tx1"/>
              </a:solidFill>
              <a:latin typeface="Abadi Extra Light" panose="020B0204020104020204" pitchFamily="34" charset="0"/>
            </a:endParaRPr>
          </a:p>
        </p:txBody>
      </p:sp>
      <p:sp>
        <p:nvSpPr>
          <p:cNvPr id="21" name="Freeform: Shape 20">
            <a:extLst>
              <a:ext uri="{FF2B5EF4-FFF2-40B4-BE49-F238E27FC236}">
                <a16:creationId xmlns:a16="http://schemas.microsoft.com/office/drawing/2014/main" id="{CB31BAF2-86D5-4E2B-926F-5A13D391A31E}"/>
              </a:ext>
            </a:extLst>
          </p:cNvPr>
          <p:cNvSpPr/>
          <p:nvPr/>
        </p:nvSpPr>
        <p:spPr>
          <a:xfrm>
            <a:off x="1842728" y="2576364"/>
            <a:ext cx="3086854" cy="1705272"/>
          </a:xfrm>
          <a:custGeom>
            <a:avLst/>
            <a:gdLst>
              <a:gd name="connsiteX0" fmla="*/ 0 w 3086854"/>
              <a:gd name="connsiteY0" fmla="*/ 1271546 h 1408137"/>
              <a:gd name="connsiteX1" fmla="*/ 466725 w 3086854"/>
              <a:gd name="connsiteY1" fmla="*/ 4721 h 1408137"/>
              <a:gd name="connsiteX2" fmla="*/ 1524000 w 3086854"/>
              <a:gd name="connsiteY2" fmla="*/ 823871 h 1408137"/>
              <a:gd name="connsiteX3" fmla="*/ 2181225 w 3086854"/>
              <a:gd name="connsiteY3" fmla="*/ 366671 h 1408137"/>
              <a:gd name="connsiteX4" fmla="*/ 2752725 w 3086854"/>
              <a:gd name="connsiteY4" fmla="*/ 1233446 h 1408137"/>
              <a:gd name="connsiteX5" fmla="*/ 3057525 w 3086854"/>
              <a:gd name="connsiteY5" fmla="*/ 1395371 h 1408137"/>
              <a:gd name="connsiteX6" fmla="*/ 3057525 w 3086854"/>
              <a:gd name="connsiteY6" fmla="*/ 1385846 h 1408137"/>
              <a:gd name="connsiteX0" fmla="*/ 0 w 3086854"/>
              <a:gd name="connsiteY0" fmla="*/ 1271846 h 1408437"/>
              <a:gd name="connsiteX1" fmla="*/ 170630 w 3086854"/>
              <a:gd name="connsiteY1" fmla="*/ 517066 h 1408437"/>
              <a:gd name="connsiteX2" fmla="*/ 466725 w 3086854"/>
              <a:gd name="connsiteY2" fmla="*/ 5021 h 1408437"/>
              <a:gd name="connsiteX3" fmla="*/ 1524000 w 3086854"/>
              <a:gd name="connsiteY3" fmla="*/ 824171 h 1408437"/>
              <a:gd name="connsiteX4" fmla="*/ 2181225 w 3086854"/>
              <a:gd name="connsiteY4" fmla="*/ 366971 h 1408437"/>
              <a:gd name="connsiteX5" fmla="*/ 2752725 w 3086854"/>
              <a:gd name="connsiteY5" fmla="*/ 1233746 h 1408437"/>
              <a:gd name="connsiteX6" fmla="*/ 3057525 w 3086854"/>
              <a:gd name="connsiteY6" fmla="*/ 1395671 h 1408437"/>
              <a:gd name="connsiteX7" fmla="*/ 3057525 w 3086854"/>
              <a:gd name="connsiteY7" fmla="*/ 1386146 h 1408437"/>
              <a:gd name="connsiteX0" fmla="*/ 0 w 3086854"/>
              <a:gd name="connsiteY0" fmla="*/ 1341136 h 1477727"/>
              <a:gd name="connsiteX1" fmla="*/ 170630 w 3086854"/>
              <a:gd name="connsiteY1" fmla="*/ 586356 h 1477727"/>
              <a:gd name="connsiteX2" fmla="*/ 466725 w 3086854"/>
              <a:gd name="connsiteY2" fmla="*/ 74311 h 1477727"/>
              <a:gd name="connsiteX3" fmla="*/ 1524000 w 3086854"/>
              <a:gd name="connsiteY3" fmla="*/ 893461 h 1477727"/>
              <a:gd name="connsiteX4" fmla="*/ 2181225 w 3086854"/>
              <a:gd name="connsiteY4" fmla="*/ 436261 h 1477727"/>
              <a:gd name="connsiteX5" fmla="*/ 2752725 w 3086854"/>
              <a:gd name="connsiteY5" fmla="*/ 1303036 h 1477727"/>
              <a:gd name="connsiteX6" fmla="*/ 3057525 w 3086854"/>
              <a:gd name="connsiteY6" fmla="*/ 1464961 h 1477727"/>
              <a:gd name="connsiteX7" fmla="*/ 3057525 w 3086854"/>
              <a:gd name="connsiteY7" fmla="*/ 1455436 h 1477727"/>
              <a:gd name="connsiteX0" fmla="*/ 0 w 3086854"/>
              <a:gd name="connsiteY0" fmla="*/ 1449897 h 1586488"/>
              <a:gd name="connsiteX1" fmla="*/ 170630 w 3086854"/>
              <a:gd name="connsiteY1" fmla="*/ 695117 h 1586488"/>
              <a:gd name="connsiteX2" fmla="*/ 693227 w 3086854"/>
              <a:gd name="connsiteY2" fmla="*/ 32070 h 1586488"/>
              <a:gd name="connsiteX3" fmla="*/ 1524000 w 3086854"/>
              <a:gd name="connsiteY3" fmla="*/ 1002222 h 1586488"/>
              <a:gd name="connsiteX4" fmla="*/ 2181225 w 3086854"/>
              <a:gd name="connsiteY4" fmla="*/ 545022 h 1586488"/>
              <a:gd name="connsiteX5" fmla="*/ 2752725 w 3086854"/>
              <a:gd name="connsiteY5" fmla="*/ 1411797 h 1586488"/>
              <a:gd name="connsiteX6" fmla="*/ 3057525 w 3086854"/>
              <a:gd name="connsiteY6" fmla="*/ 1573722 h 1586488"/>
              <a:gd name="connsiteX7" fmla="*/ 3057525 w 3086854"/>
              <a:gd name="connsiteY7" fmla="*/ 1564197 h 1586488"/>
              <a:gd name="connsiteX0" fmla="*/ 0 w 3086854"/>
              <a:gd name="connsiteY0" fmla="*/ 1447713 h 1584304"/>
              <a:gd name="connsiteX1" fmla="*/ 170630 w 3086854"/>
              <a:gd name="connsiteY1" fmla="*/ 701322 h 1584304"/>
              <a:gd name="connsiteX2" fmla="*/ 693227 w 3086854"/>
              <a:gd name="connsiteY2" fmla="*/ 29886 h 1584304"/>
              <a:gd name="connsiteX3" fmla="*/ 1524000 w 3086854"/>
              <a:gd name="connsiteY3" fmla="*/ 1000038 h 1584304"/>
              <a:gd name="connsiteX4" fmla="*/ 2181225 w 3086854"/>
              <a:gd name="connsiteY4" fmla="*/ 542838 h 1584304"/>
              <a:gd name="connsiteX5" fmla="*/ 2752725 w 3086854"/>
              <a:gd name="connsiteY5" fmla="*/ 1409613 h 1584304"/>
              <a:gd name="connsiteX6" fmla="*/ 3057525 w 3086854"/>
              <a:gd name="connsiteY6" fmla="*/ 1571538 h 1584304"/>
              <a:gd name="connsiteX7" fmla="*/ 3057525 w 3086854"/>
              <a:gd name="connsiteY7" fmla="*/ 1562013 h 1584304"/>
              <a:gd name="connsiteX0" fmla="*/ 0 w 3086854"/>
              <a:gd name="connsiteY0" fmla="*/ 1449103 h 1585694"/>
              <a:gd name="connsiteX1" fmla="*/ 170630 w 3086854"/>
              <a:gd name="connsiteY1" fmla="*/ 702712 h 1585694"/>
              <a:gd name="connsiteX2" fmla="*/ 693227 w 3086854"/>
              <a:gd name="connsiteY2" fmla="*/ 31276 h 1585694"/>
              <a:gd name="connsiteX3" fmla="*/ 1524000 w 3086854"/>
              <a:gd name="connsiteY3" fmla="*/ 1001428 h 1585694"/>
              <a:gd name="connsiteX4" fmla="*/ 2181225 w 3086854"/>
              <a:gd name="connsiteY4" fmla="*/ 544228 h 1585694"/>
              <a:gd name="connsiteX5" fmla="*/ 2752725 w 3086854"/>
              <a:gd name="connsiteY5" fmla="*/ 1411003 h 1585694"/>
              <a:gd name="connsiteX6" fmla="*/ 3057525 w 3086854"/>
              <a:gd name="connsiteY6" fmla="*/ 1572928 h 1585694"/>
              <a:gd name="connsiteX7" fmla="*/ 3057525 w 3086854"/>
              <a:gd name="connsiteY7" fmla="*/ 1563403 h 1585694"/>
              <a:gd name="connsiteX0" fmla="*/ 0 w 3086854"/>
              <a:gd name="connsiteY0" fmla="*/ 1449103 h 1585694"/>
              <a:gd name="connsiteX1" fmla="*/ 170630 w 3086854"/>
              <a:gd name="connsiteY1" fmla="*/ 702712 h 1585694"/>
              <a:gd name="connsiteX2" fmla="*/ 693227 w 3086854"/>
              <a:gd name="connsiteY2" fmla="*/ 31276 h 1585694"/>
              <a:gd name="connsiteX3" fmla="*/ 1524000 w 3086854"/>
              <a:gd name="connsiteY3" fmla="*/ 1001428 h 1585694"/>
              <a:gd name="connsiteX4" fmla="*/ 2181225 w 3086854"/>
              <a:gd name="connsiteY4" fmla="*/ 544228 h 1585694"/>
              <a:gd name="connsiteX5" fmla="*/ 2752725 w 3086854"/>
              <a:gd name="connsiteY5" fmla="*/ 1411003 h 1585694"/>
              <a:gd name="connsiteX6" fmla="*/ 3057525 w 3086854"/>
              <a:gd name="connsiteY6" fmla="*/ 1572928 h 1585694"/>
              <a:gd name="connsiteX7" fmla="*/ 3057525 w 3086854"/>
              <a:gd name="connsiteY7" fmla="*/ 1563403 h 1585694"/>
              <a:gd name="connsiteX0" fmla="*/ 0 w 3086854"/>
              <a:gd name="connsiteY0" fmla="*/ 1449103 h 1585694"/>
              <a:gd name="connsiteX1" fmla="*/ 170630 w 3086854"/>
              <a:gd name="connsiteY1" fmla="*/ 702712 h 1585694"/>
              <a:gd name="connsiteX2" fmla="*/ 693227 w 3086854"/>
              <a:gd name="connsiteY2" fmla="*/ 31276 h 1585694"/>
              <a:gd name="connsiteX3" fmla="*/ 1524000 w 3086854"/>
              <a:gd name="connsiteY3" fmla="*/ 1001428 h 1585694"/>
              <a:gd name="connsiteX4" fmla="*/ 2181225 w 3086854"/>
              <a:gd name="connsiteY4" fmla="*/ 544228 h 1585694"/>
              <a:gd name="connsiteX5" fmla="*/ 2752725 w 3086854"/>
              <a:gd name="connsiteY5" fmla="*/ 1411003 h 1585694"/>
              <a:gd name="connsiteX6" fmla="*/ 3057525 w 3086854"/>
              <a:gd name="connsiteY6" fmla="*/ 1572928 h 1585694"/>
              <a:gd name="connsiteX7" fmla="*/ 3057525 w 3086854"/>
              <a:gd name="connsiteY7" fmla="*/ 1563403 h 1585694"/>
              <a:gd name="connsiteX0" fmla="*/ 0 w 3086854"/>
              <a:gd name="connsiteY0" fmla="*/ 1449103 h 1585694"/>
              <a:gd name="connsiteX1" fmla="*/ 170630 w 3086854"/>
              <a:gd name="connsiteY1" fmla="*/ 702712 h 1585694"/>
              <a:gd name="connsiteX2" fmla="*/ 693227 w 3086854"/>
              <a:gd name="connsiteY2" fmla="*/ 31276 h 1585694"/>
              <a:gd name="connsiteX3" fmla="*/ 1524000 w 3086854"/>
              <a:gd name="connsiteY3" fmla="*/ 1001428 h 1585694"/>
              <a:gd name="connsiteX4" fmla="*/ 2181225 w 3086854"/>
              <a:gd name="connsiteY4" fmla="*/ 544228 h 1585694"/>
              <a:gd name="connsiteX5" fmla="*/ 2685613 w 3086854"/>
              <a:gd name="connsiteY5" fmla="*/ 1444559 h 1585694"/>
              <a:gd name="connsiteX6" fmla="*/ 3057525 w 3086854"/>
              <a:gd name="connsiteY6" fmla="*/ 1572928 h 1585694"/>
              <a:gd name="connsiteX7" fmla="*/ 3057525 w 3086854"/>
              <a:gd name="connsiteY7" fmla="*/ 1563403 h 1585694"/>
              <a:gd name="connsiteX0" fmla="*/ 0 w 3086854"/>
              <a:gd name="connsiteY0" fmla="*/ 1447713 h 1584304"/>
              <a:gd name="connsiteX1" fmla="*/ 170630 w 3086854"/>
              <a:gd name="connsiteY1" fmla="*/ 701322 h 1584304"/>
              <a:gd name="connsiteX2" fmla="*/ 693227 w 3086854"/>
              <a:gd name="connsiteY2" fmla="*/ 29886 h 1584304"/>
              <a:gd name="connsiteX3" fmla="*/ 1524000 w 3086854"/>
              <a:gd name="connsiteY3" fmla="*/ 1000038 h 1584304"/>
              <a:gd name="connsiteX4" fmla="*/ 2181225 w 3086854"/>
              <a:gd name="connsiteY4" fmla="*/ 542838 h 1584304"/>
              <a:gd name="connsiteX5" fmla="*/ 2685613 w 3086854"/>
              <a:gd name="connsiteY5" fmla="*/ 1443169 h 1584304"/>
              <a:gd name="connsiteX6" fmla="*/ 3057525 w 3086854"/>
              <a:gd name="connsiteY6" fmla="*/ 1571538 h 1584304"/>
              <a:gd name="connsiteX7" fmla="*/ 3057525 w 3086854"/>
              <a:gd name="connsiteY7" fmla="*/ 1562013 h 1584304"/>
              <a:gd name="connsiteX0" fmla="*/ 0 w 3086854"/>
              <a:gd name="connsiteY0" fmla="*/ 1447713 h 1584304"/>
              <a:gd name="connsiteX1" fmla="*/ 170630 w 3086854"/>
              <a:gd name="connsiteY1" fmla="*/ 701322 h 1584304"/>
              <a:gd name="connsiteX2" fmla="*/ 693227 w 3086854"/>
              <a:gd name="connsiteY2" fmla="*/ 29886 h 1584304"/>
              <a:gd name="connsiteX3" fmla="*/ 1524000 w 3086854"/>
              <a:gd name="connsiteY3" fmla="*/ 1000038 h 1584304"/>
              <a:gd name="connsiteX4" fmla="*/ 2181225 w 3086854"/>
              <a:gd name="connsiteY4" fmla="*/ 542838 h 1584304"/>
              <a:gd name="connsiteX5" fmla="*/ 2685613 w 3086854"/>
              <a:gd name="connsiteY5" fmla="*/ 1443169 h 1584304"/>
              <a:gd name="connsiteX6" fmla="*/ 3057525 w 3086854"/>
              <a:gd name="connsiteY6" fmla="*/ 1571538 h 1584304"/>
              <a:gd name="connsiteX7" fmla="*/ 3057525 w 3086854"/>
              <a:gd name="connsiteY7" fmla="*/ 1562013 h 1584304"/>
              <a:gd name="connsiteX0" fmla="*/ 0 w 3086854"/>
              <a:gd name="connsiteY0" fmla="*/ 1531664 h 1668255"/>
              <a:gd name="connsiteX1" fmla="*/ 170630 w 3086854"/>
              <a:gd name="connsiteY1" fmla="*/ 785273 h 1668255"/>
              <a:gd name="connsiteX2" fmla="*/ 693227 w 3086854"/>
              <a:gd name="connsiteY2" fmla="*/ 113837 h 1668255"/>
              <a:gd name="connsiteX3" fmla="*/ 1524000 w 3086854"/>
              <a:gd name="connsiteY3" fmla="*/ 1083989 h 1668255"/>
              <a:gd name="connsiteX4" fmla="*/ 2181225 w 3086854"/>
              <a:gd name="connsiteY4" fmla="*/ 626789 h 1668255"/>
              <a:gd name="connsiteX5" fmla="*/ 2685613 w 3086854"/>
              <a:gd name="connsiteY5" fmla="*/ 1527120 h 1668255"/>
              <a:gd name="connsiteX6" fmla="*/ 3057525 w 3086854"/>
              <a:gd name="connsiteY6" fmla="*/ 1655489 h 1668255"/>
              <a:gd name="connsiteX7" fmla="*/ 3057525 w 3086854"/>
              <a:gd name="connsiteY7" fmla="*/ 1645964 h 1668255"/>
              <a:gd name="connsiteX0" fmla="*/ 0 w 3086854"/>
              <a:gd name="connsiteY0" fmla="*/ 1526739 h 1663330"/>
              <a:gd name="connsiteX1" fmla="*/ 170630 w 3086854"/>
              <a:gd name="connsiteY1" fmla="*/ 780348 h 1663330"/>
              <a:gd name="connsiteX2" fmla="*/ 676449 w 3086854"/>
              <a:gd name="connsiteY2" fmla="*/ 117301 h 1663330"/>
              <a:gd name="connsiteX3" fmla="*/ 1524000 w 3086854"/>
              <a:gd name="connsiteY3" fmla="*/ 1079064 h 1663330"/>
              <a:gd name="connsiteX4" fmla="*/ 2181225 w 3086854"/>
              <a:gd name="connsiteY4" fmla="*/ 621864 h 1663330"/>
              <a:gd name="connsiteX5" fmla="*/ 2685613 w 3086854"/>
              <a:gd name="connsiteY5" fmla="*/ 1522195 h 1663330"/>
              <a:gd name="connsiteX6" fmla="*/ 3057525 w 3086854"/>
              <a:gd name="connsiteY6" fmla="*/ 1650564 h 1663330"/>
              <a:gd name="connsiteX7" fmla="*/ 3057525 w 3086854"/>
              <a:gd name="connsiteY7" fmla="*/ 1641039 h 1663330"/>
              <a:gd name="connsiteX0" fmla="*/ 0 w 3086854"/>
              <a:gd name="connsiteY0" fmla="*/ 1558113 h 1694704"/>
              <a:gd name="connsiteX1" fmla="*/ 170630 w 3086854"/>
              <a:gd name="connsiteY1" fmla="*/ 811722 h 1694704"/>
              <a:gd name="connsiteX2" fmla="*/ 676449 w 3086854"/>
              <a:gd name="connsiteY2" fmla="*/ 148675 h 1694704"/>
              <a:gd name="connsiteX3" fmla="*/ 1524000 w 3086854"/>
              <a:gd name="connsiteY3" fmla="*/ 1110438 h 1694704"/>
              <a:gd name="connsiteX4" fmla="*/ 2181225 w 3086854"/>
              <a:gd name="connsiteY4" fmla="*/ 653238 h 1694704"/>
              <a:gd name="connsiteX5" fmla="*/ 2685613 w 3086854"/>
              <a:gd name="connsiteY5" fmla="*/ 1553569 h 1694704"/>
              <a:gd name="connsiteX6" fmla="*/ 3057525 w 3086854"/>
              <a:gd name="connsiteY6" fmla="*/ 1681938 h 1694704"/>
              <a:gd name="connsiteX7" fmla="*/ 3057525 w 3086854"/>
              <a:gd name="connsiteY7" fmla="*/ 1672413 h 1694704"/>
              <a:gd name="connsiteX0" fmla="*/ 0 w 3086854"/>
              <a:gd name="connsiteY0" fmla="*/ 1565153 h 1701744"/>
              <a:gd name="connsiteX1" fmla="*/ 170630 w 3086854"/>
              <a:gd name="connsiteY1" fmla="*/ 818762 h 1701744"/>
              <a:gd name="connsiteX2" fmla="*/ 676449 w 3086854"/>
              <a:gd name="connsiteY2" fmla="*/ 155715 h 1701744"/>
              <a:gd name="connsiteX3" fmla="*/ 1524000 w 3086854"/>
              <a:gd name="connsiteY3" fmla="*/ 1117478 h 1701744"/>
              <a:gd name="connsiteX4" fmla="*/ 2181225 w 3086854"/>
              <a:gd name="connsiteY4" fmla="*/ 660278 h 1701744"/>
              <a:gd name="connsiteX5" fmla="*/ 2685613 w 3086854"/>
              <a:gd name="connsiteY5" fmla="*/ 1560609 h 1701744"/>
              <a:gd name="connsiteX6" fmla="*/ 3057525 w 3086854"/>
              <a:gd name="connsiteY6" fmla="*/ 1688978 h 1701744"/>
              <a:gd name="connsiteX7" fmla="*/ 3057525 w 3086854"/>
              <a:gd name="connsiteY7" fmla="*/ 1679453 h 1701744"/>
              <a:gd name="connsiteX0" fmla="*/ 0 w 3086854"/>
              <a:gd name="connsiteY0" fmla="*/ 1561632 h 1698223"/>
              <a:gd name="connsiteX1" fmla="*/ 170630 w 3086854"/>
              <a:gd name="connsiteY1" fmla="*/ 815241 h 1698223"/>
              <a:gd name="connsiteX2" fmla="*/ 676449 w 3086854"/>
              <a:gd name="connsiteY2" fmla="*/ 152194 h 1698223"/>
              <a:gd name="connsiteX3" fmla="*/ 1524000 w 3086854"/>
              <a:gd name="connsiteY3" fmla="*/ 1113957 h 1698223"/>
              <a:gd name="connsiteX4" fmla="*/ 2181225 w 3086854"/>
              <a:gd name="connsiteY4" fmla="*/ 656757 h 1698223"/>
              <a:gd name="connsiteX5" fmla="*/ 2685613 w 3086854"/>
              <a:gd name="connsiteY5" fmla="*/ 1557088 h 1698223"/>
              <a:gd name="connsiteX6" fmla="*/ 3057525 w 3086854"/>
              <a:gd name="connsiteY6" fmla="*/ 1685457 h 1698223"/>
              <a:gd name="connsiteX7" fmla="*/ 3057525 w 3086854"/>
              <a:gd name="connsiteY7" fmla="*/ 1675932 h 1698223"/>
              <a:gd name="connsiteX0" fmla="*/ 0 w 3086854"/>
              <a:gd name="connsiteY0" fmla="*/ 1568681 h 1705272"/>
              <a:gd name="connsiteX1" fmla="*/ 170630 w 3086854"/>
              <a:gd name="connsiteY1" fmla="*/ 822290 h 1705272"/>
              <a:gd name="connsiteX2" fmla="*/ 676449 w 3086854"/>
              <a:gd name="connsiteY2" fmla="*/ 159243 h 1705272"/>
              <a:gd name="connsiteX3" fmla="*/ 1524000 w 3086854"/>
              <a:gd name="connsiteY3" fmla="*/ 1121006 h 1705272"/>
              <a:gd name="connsiteX4" fmla="*/ 2181225 w 3086854"/>
              <a:gd name="connsiteY4" fmla="*/ 663806 h 1705272"/>
              <a:gd name="connsiteX5" fmla="*/ 2685613 w 3086854"/>
              <a:gd name="connsiteY5" fmla="*/ 1564137 h 1705272"/>
              <a:gd name="connsiteX6" fmla="*/ 3057525 w 3086854"/>
              <a:gd name="connsiteY6" fmla="*/ 1692506 h 1705272"/>
              <a:gd name="connsiteX7" fmla="*/ 3057525 w 3086854"/>
              <a:gd name="connsiteY7" fmla="*/ 1682981 h 1705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854" h="1705272">
                <a:moveTo>
                  <a:pt x="0" y="1568681"/>
                </a:moveTo>
                <a:cubicBezTo>
                  <a:pt x="28438" y="1442884"/>
                  <a:pt x="151566" y="1033427"/>
                  <a:pt x="170630" y="822290"/>
                </a:cubicBezTo>
                <a:cubicBezTo>
                  <a:pt x="474920" y="-311636"/>
                  <a:pt x="467665" y="8788"/>
                  <a:pt x="676449" y="159243"/>
                </a:cubicBezTo>
                <a:cubicBezTo>
                  <a:pt x="885233" y="309698"/>
                  <a:pt x="1273204" y="1036912"/>
                  <a:pt x="1524000" y="1121006"/>
                </a:cubicBezTo>
                <a:cubicBezTo>
                  <a:pt x="1774796" y="1205100"/>
                  <a:pt x="1987623" y="589951"/>
                  <a:pt x="2181225" y="663806"/>
                </a:cubicBezTo>
                <a:cubicBezTo>
                  <a:pt x="2374827" y="737661"/>
                  <a:pt x="2539563" y="1392687"/>
                  <a:pt x="2685613" y="1564137"/>
                </a:cubicBezTo>
                <a:cubicBezTo>
                  <a:pt x="2831663" y="1735587"/>
                  <a:pt x="3057525" y="1692506"/>
                  <a:pt x="3057525" y="1692506"/>
                </a:cubicBezTo>
                <a:cubicBezTo>
                  <a:pt x="3108325" y="1717906"/>
                  <a:pt x="3082925" y="1700443"/>
                  <a:pt x="3057525" y="1682981"/>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Arrow Connector 21">
            <a:extLst>
              <a:ext uri="{FF2B5EF4-FFF2-40B4-BE49-F238E27FC236}">
                <a16:creationId xmlns:a16="http://schemas.microsoft.com/office/drawing/2014/main" id="{DA37D73E-D011-46A2-A739-B73CE2882DFD}"/>
              </a:ext>
            </a:extLst>
          </p:cNvPr>
          <p:cNvCxnSpPr/>
          <p:nvPr/>
        </p:nvCxnSpPr>
        <p:spPr>
          <a:xfrm flipV="1">
            <a:off x="1571643" y="2536102"/>
            <a:ext cx="0" cy="18478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81223F7-6555-4468-87D8-C24CE6B7B2FA}"/>
              </a:ext>
            </a:extLst>
          </p:cNvPr>
          <p:cNvCxnSpPr>
            <a:cxnSpLocks/>
          </p:cNvCxnSpPr>
          <p:nvPr/>
        </p:nvCxnSpPr>
        <p:spPr>
          <a:xfrm>
            <a:off x="1571643" y="4383952"/>
            <a:ext cx="36290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033B373-A6E2-4128-A4E9-1D69AAC28E64}"/>
                  </a:ext>
                </a:extLst>
              </p:cNvPr>
              <p:cNvSpPr txBox="1"/>
              <p:nvPr/>
            </p:nvSpPr>
            <p:spPr>
              <a:xfrm>
                <a:off x="5200668" y="4415390"/>
                <a:ext cx="1894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dirty="0">
                          <a:latin typeface="Cambria Math" panose="02040503050406030204" pitchFamily="18" charset="0"/>
                        </a:rPr>
                        <m:t>𝜃</m:t>
                      </m:r>
                    </m:oMath>
                  </m:oMathPara>
                </a14:m>
                <a:endParaRPr lang="en-IN" dirty="0"/>
              </a:p>
            </p:txBody>
          </p:sp>
        </mc:Choice>
        <mc:Fallback xmlns="">
          <p:sp>
            <p:nvSpPr>
              <p:cNvPr id="27" name="TextBox 26">
                <a:extLst>
                  <a:ext uri="{FF2B5EF4-FFF2-40B4-BE49-F238E27FC236}">
                    <a16:creationId xmlns:a16="http://schemas.microsoft.com/office/drawing/2014/main" id="{B033B373-A6E2-4128-A4E9-1D69AAC28E64}"/>
                  </a:ext>
                </a:extLst>
              </p:cNvPr>
              <p:cNvSpPr txBox="1">
                <a:spLocks noRot="1" noChangeAspect="1" noMove="1" noResize="1" noEditPoints="1" noAdjustHandles="1" noChangeArrowheads="1" noChangeShapeType="1" noTextEdit="1"/>
              </p:cNvSpPr>
              <p:nvPr/>
            </p:nvSpPr>
            <p:spPr>
              <a:xfrm>
                <a:off x="5200668" y="4415390"/>
                <a:ext cx="189475" cy="276999"/>
              </a:xfrm>
              <a:prstGeom prst="rect">
                <a:avLst/>
              </a:prstGeom>
              <a:blipFill>
                <a:blip r:embed="rId4"/>
                <a:stretch>
                  <a:fillRect l="-29032" r="-25806" b="-65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5AC2B0F-FD3E-47E9-AB49-EF025A837140}"/>
                  </a:ext>
                </a:extLst>
              </p:cNvPr>
              <p:cNvSpPr txBox="1"/>
              <p:nvPr/>
            </p:nvSpPr>
            <p:spPr>
              <a:xfrm>
                <a:off x="443697" y="2734999"/>
                <a:ext cx="107317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IN" b="0" i="1" smtClean="0">
                          <a:latin typeface="Cambria Math" panose="02040503050406030204" pitchFamily="18" charset="0"/>
                        </a:rPr>
                        <m:t>log</m:t>
                      </m:r>
                      <m:r>
                        <a:rPr lang="en-IN" b="0" i="1" smtClean="0">
                          <a:latin typeface="Cambria Math" panose="02040503050406030204" pitchFamily="18" charset="0"/>
                        </a:rPr>
                        <m:t> </m:t>
                      </m:r>
                      <m:r>
                        <a:rPr lang="en-IN" i="1">
                          <a:latin typeface="Cambria Math" panose="02040503050406030204" pitchFamily="18" charset="0"/>
                        </a:rPr>
                        <m:t>𝑝</m:t>
                      </m:r>
                      <m:d>
                        <m:dPr>
                          <m:ctrlPr>
                            <a:rPr lang="en-IN" i="1">
                              <a:latin typeface="Cambria Math" panose="02040503050406030204" pitchFamily="18" charset="0"/>
                            </a:rPr>
                          </m:ctrlPr>
                        </m:dPr>
                        <m:e>
                          <m:r>
                            <a:rPr lang="en-IN" b="1" i="1">
                              <a:latin typeface="Cambria Math" panose="02040503050406030204" pitchFamily="18" charset="0"/>
                            </a:rPr>
                            <m:t>𝒚</m:t>
                          </m:r>
                          <m:r>
                            <a:rPr lang="en-IN" i="1">
                              <a:latin typeface="Cambria Math" panose="02040503050406030204" pitchFamily="18" charset="0"/>
                            </a:rPr>
                            <m:t>|</m:t>
                          </m:r>
                          <m:r>
                            <a:rPr lang="en-IN" i="1">
                              <a:latin typeface="Cambria Math" panose="02040503050406030204" pitchFamily="18" charset="0"/>
                            </a:rPr>
                            <m:t>𝜃</m:t>
                          </m:r>
                        </m:e>
                      </m:d>
                    </m:oMath>
                  </m:oMathPara>
                </a14:m>
                <a:endParaRPr lang="en-IN" dirty="0"/>
              </a:p>
            </p:txBody>
          </p:sp>
        </mc:Choice>
        <mc:Fallback xmlns="">
          <p:sp>
            <p:nvSpPr>
              <p:cNvPr id="35" name="TextBox 34">
                <a:extLst>
                  <a:ext uri="{FF2B5EF4-FFF2-40B4-BE49-F238E27FC236}">
                    <a16:creationId xmlns:a16="http://schemas.microsoft.com/office/drawing/2014/main" id="{15AC2B0F-FD3E-47E9-AB49-EF025A837140}"/>
                  </a:ext>
                </a:extLst>
              </p:cNvPr>
              <p:cNvSpPr txBox="1">
                <a:spLocks noRot="1" noChangeAspect="1" noMove="1" noResize="1" noEditPoints="1" noAdjustHandles="1" noChangeArrowheads="1" noChangeShapeType="1" noTextEdit="1"/>
              </p:cNvSpPr>
              <p:nvPr/>
            </p:nvSpPr>
            <p:spPr>
              <a:xfrm>
                <a:off x="443697" y="2734999"/>
                <a:ext cx="1073179" cy="276999"/>
              </a:xfrm>
              <a:prstGeom prst="rect">
                <a:avLst/>
              </a:prstGeom>
              <a:blipFill>
                <a:blip r:embed="rId5"/>
                <a:stretch>
                  <a:fillRect l="-7386" t="-4444" b="-35556"/>
                </a:stretch>
              </a:blipFill>
            </p:spPr>
            <p:txBody>
              <a:bodyPr/>
              <a:lstStyle/>
              <a:p>
                <a:r>
                  <a:rPr lang="en-IN">
                    <a:noFill/>
                  </a:rPr>
                  <a:t> </a:t>
                </a:r>
              </a:p>
            </p:txBody>
          </p:sp>
        </mc:Fallback>
      </mc:AlternateContent>
      <p:cxnSp>
        <p:nvCxnSpPr>
          <p:cNvPr id="37" name="Straight Connector 36">
            <a:extLst>
              <a:ext uri="{FF2B5EF4-FFF2-40B4-BE49-F238E27FC236}">
                <a16:creationId xmlns:a16="http://schemas.microsoft.com/office/drawing/2014/main" id="{2DCD5D35-8792-4799-97C7-786CB78325C6}"/>
              </a:ext>
            </a:extLst>
          </p:cNvPr>
          <p:cNvCxnSpPr>
            <a:cxnSpLocks/>
          </p:cNvCxnSpPr>
          <p:nvPr/>
        </p:nvCxnSpPr>
        <p:spPr>
          <a:xfrm>
            <a:off x="2326434" y="2576364"/>
            <a:ext cx="0" cy="183902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69FF655-47C3-49D8-A009-1463D09C4D69}"/>
                  </a:ext>
                </a:extLst>
              </p:cNvPr>
              <p:cNvSpPr txBox="1"/>
              <p:nvPr/>
            </p:nvSpPr>
            <p:spPr>
              <a:xfrm>
                <a:off x="1770645" y="4393974"/>
                <a:ext cx="1252971"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𝜃</m:t>
                          </m:r>
                        </m:e>
                        <m:sub>
                          <m:r>
                            <a:rPr lang="en-IN" b="0" i="1" smtClean="0">
                              <a:latin typeface="Cambria Math" panose="02040503050406030204" pitchFamily="18" charset="0"/>
                            </a:rPr>
                            <m:t>𝑜𝑝𝑡</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𝜃</m:t>
                          </m:r>
                        </m:e>
                        <m:sub>
                          <m:r>
                            <a:rPr lang="en-IN" b="0" i="1" smtClean="0">
                              <a:latin typeface="Cambria Math" panose="02040503050406030204" pitchFamily="18" charset="0"/>
                            </a:rPr>
                            <m:t>𝑀𝐿𝐸</m:t>
                          </m:r>
                        </m:sub>
                      </m:sSub>
                    </m:oMath>
                  </m:oMathPara>
                </a14:m>
                <a:endParaRPr lang="en-IN" dirty="0"/>
              </a:p>
            </p:txBody>
          </p:sp>
        </mc:Choice>
        <mc:Fallback xmlns="">
          <p:sp>
            <p:nvSpPr>
              <p:cNvPr id="40" name="TextBox 39">
                <a:extLst>
                  <a:ext uri="{FF2B5EF4-FFF2-40B4-BE49-F238E27FC236}">
                    <a16:creationId xmlns:a16="http://schemas.microsoft.com/office/drawing/2014/main" id="{069FF655-47C3-49D8-A009-1463D09C4D69}"/>
                  </a:ext>
                </a:extLst>
              </p:cNvPr>
              <p:cNvSpPr txBox="1">
                <a:spLocks noRot="1" noChangeAspect="1" noMove="1" noResize="1" noEditPoints="1" noAdjustHandles="1" noChangeArrowheads="1" noChangeShapeType="1" noTextEdit="1"/>
              </p:cNvSpPr>
              <p:nvPr/>
            </p:nvSpPr>
            <p:spPr>
              <a:xfrm>
                <a:off x="1770645" y="4393974"/>
                <a:ext cx="1252971" cy="298415"/>
              </a:xfrm>
              <a:prstGeom prst="rect">
                <a:avLst/>
              </a:prstGeom>
              <a:blipFill>
                <a:blip r:embed="rId6"/>
                <a:stretch>
                  <a:fillRect l="-3883" r="-1456" b="-22449"/>
                </a:stretch>
              </a:blipFill>
            </p:spPr>
            <p:txBody>
              <a:bodyPr/>
              <a:lstStyle/>
              <a:p>
                <a:r>
                  <a:rPr lang="en-IN">
                    <a:noFill/>
                  </a:rPr>
                  <a:t> </a:t>
                </a:r>
              </a:p>
            </p:txBody>
          </p:sp>
        </mc:Fallback>
      </mc:AlternateContent>
      <p:sp>
        <p:nvSpPr>
          <p:cNvPr id="41" name="Star: 5 Points 40">
            <a:extLst>
              <a:ext uri="{FF2B5EF4-FFF2-40B4-BE49-F238E27FC236}">
                <a16:creationId xmlns:a16="http://schemas.microsoft.com/office/drawing/2014/main" id="{0BFA10F5-07C9-44E2-BC5E-5AC27B912C15}"/>
              </a:ext>
            </a:extLst>
          </p:cNvPr>
          <p:cNvSpPr/>
          <p:nvPr/>
        </p:nvSpPr>
        <p:spPr>
          <a:xfrm>
            <a:off x="2216898" y="4255648"/>
            <a:ext cx="219071" cy="205202"/>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8D41F6A-1AF2-4404-A562-71A312786263}"/>
                  </a:ext>
                </a:extLst>
              </p:cNvPr>
              <p:cNvSpPr txBox="1"/>
              <p:nvPr/>
            </p:nvSpPr>
            <p:spPr>
              <a:xfrm>
                <a:off x="5314165" y="3179368"/>
                <a:ext cx="6259149" cy="881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𝐿𝐿</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𝜃</m:t>
                          </m:r>
                        </m:e>
                      </m:d>
                      <m:r>
                        <a:rPr lang="en-IN" sz="2800" b="0" i="1" smtClean="0">
                          <a:latin typeface="Cambria Math" panose="02040503050406030204" pitchFamily="18" charset="0"/>
                        </a:rPr>
                        <m:t>=</m:t>
                      </m:r>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log</m:t>
                          </m:r>
                        </m:fName>
                        <m:e>
                          <m:r>
                            <a:rPr lang="en-IN" sz="2800" i="1">
                              <a:latin typeface="Cambria Math" panose="02040503050406030204" pitchFamily="18" charset="0"/>
                            </a:rPr>
                            <m:t>𝑝</m:t>
                          </m:r>
                          <m:d>
                            <m:dPr>
                              <m:ctrlPr>
                                <a:rPr lang="en-IN" sz="2800" i="1">
                                  <a:latin typeface="Cambria Math" panose="02040503050406030204" pitchFamily="18" charset="0"/>
                                </a:rPr>
                              </m:ctrlPr>
                            </m:dPr>
                            <m:e>
                              <m:r>
                                <a:rPr lang="en-IN" sz="2800" b="1" i="1">
                                  <a:latin typeface="Cambria Math" panose="02040503050406030204" pitchFamily="18" charset="0"/>
                                </a:rPr>
                                <m:t>𝒚</m:t>
                              </m:r>
                              <m:r>
                                <a:rPr lang="en-IN" sz="2800" i="1">
                                  <a:latin typeface="Cambria Math" panose="02040503050406030204" pitchFamily="18" charset="0"/>
                                </a:rPr>
                                <m:t>|</m:t>
                              </m:r>
                              <m:r>
                                <a:rPr lang="en-IN" sz="2800" i="1">
                                  <a:latin typeface="Cambria Math" panose="02040503050406030204" pitchFamily="18" charset="0"/>
                                </a:rPr>
                                <m:t>𝜃</m:t>
                              </m:r>
                            </m:e>
                          </m:d>
                        </m:e>
                      </m:func>
                      <m:r>
                        <a:rPr lang="en-IN" sz="2800" i="1">
                          <a:latin typeface="Cambria Math" panose="02040503050406030204" pitchFamily="18" charset="0"/>
                        </a:rPr>
                        <m:t>=</m:t>
                      </m:r>
                      <m:r>
                        <m:rPr>
                          <m:sty m:val="p"/>
                        </m:rPr>
                        <a:rPr lang="en-IN" sz="2800">
                          <a:latin typeface="Cambria Math" panose="02040503050406030204" pitchFamily="18" charset="0"/>
                        </a:rPr>
                        <m:t>log</m:t>
                      </m:r>
                      <m:nary>
                        <m:naryPr>
                          <m:chr m:val="∏"/>
                          <m:limLoc m:val="subSup"/>
                          <m:ctrlPr>
                            <a:rPr lang="en-IN" sz="2800" i="1" dirty="0">
                              <a:latin typeface="Cambria Math" panose="02040503050406030204" pitchFamily="18" charset="0"/>
                            </a:rPr>
                          </m:ctrlPr>
                        </m:naryPr>
                        <m:sub>
                          <m:r>
                            <m:rPr>
                              <m:brk m:alnAt="25"/>
                            </m:rPr>
                            <a:rPr lang="en-IN" sz="2800" i="1" dirty="0">
                              <a:latin typeface="Cambria Math" panose="02040503050406030204" pitchFamily="18" charset="0"/>
                            </a:rPr>
                            <m:t>𝑛</m:t>
                          </m:r>
                          <m:r>
                            <a:rPr lang="en-IN" sz="2800" i="1" dirty="0">
                              <a:latin typeface="Cambria Math" panose="02040503050406030204" pitchFamily="18" charset="0"/>
                            </a:rPr>
                            <m:t>=1</m:t>
                          </m:r>
                        </m:sub>
                        <m:sup>
                          <m:r>
                            <a:rPr lang="en-IN" sz="2800" i="1" dirty="0">
                              <a:latin typeface="Cambria Math" panose="02040503050406030204" pitchFamily="18" charset="0"/>
                            </a:rPr>
                            <m:t>𝑁</m:t>
                          </m:r>
                        </m:sup>
                        <m:e>
                          <m:r>
                            <a:rPr lang="en-IN" sz="2800" i="1" dirty="0">
                              <a:latin typeface="Cambria Math" panose="02040503050406030204" pitchFamily="18" charset="0"/>
                            </a:rPr>
                            <m:t>𝑝</m:t>
                          </m:r>
                          <m:r>
                            <a:rPr lang="en-IN" sz="2800" i="1" dirty="0">
                              <a:latin typeface="Cambria Math" panose="02040503050406030204" pitchFamily="18" charset="0"/>
                            </a:rPr>
                            <m:t>(</m:t>
                          </m:r>
                          <m:sSub>
                            <m:sSubPr>
                              <m:ctrlPr>
                                <a:rPr lang="en-IN" sz="2800" i="1" dirty="0">
                                  <a:latin typeface="Cambria Math" panose="02040503050406030204" pitchFamily="18" charset="0"/>
                                </a:rPr>
                              </m:ctrlPr>
                            </m:sSubPr>
                            <m:e>
                              <m:r>
                                <a:rPr lang="en-IN" sz="2800" i="1" dirty="0">
                                  <a:latin typeface="Cambria Math" panose="02040503050406030204" pitchFamily="18" charset="0"/>
                                </a:rPr>
                                <m:t>𝑦</m:t>
                              </m:r>
                            </m:e>
                            <m:sub>
                              <m:r>
                                <a:rPr lang="en-IN" sz="2800" i="1" dirty="0">
                                  <a:latin typeface="Cambria Math" panose="02040503050406030204" pitchFamily="18" charset="0"/>
                                </a:rPr>
                                <m:t>𝑛</m:t>
                              </m:r>
                            </m:sub>
                          </m:sSub>
                          <m:r>
                            <a:rPr lang="en-IN" sz="2800" i="1" dirty="0">
                              <a:latin typeface="Cambria Math" panose="02040503050406030204" pitchFamily="18" charset="0"/>
                            </a:rPr>
                            <m:t>|</m:t>
                          </m:r>
                          <m:r>
                            <a:rPr lang="en-IN" sz="2800" i="1" dirty="0">
                              <a:latin typeface="Cambria Math" panose="02040503050406030204" pitchFamily="18" charset="0"/>
                            </a:rPr>
                            <m:t>𝜃</m:t>
                          </m:r>
                          <m:r>
                            <a:rPr lang="en-IN" sz="2800" i="1" dirty="0">
                              <a:latin typeface="Cambria Math" panose="02040503050406030204" pitchFamily="18" charset="0"/>
                            </a:rPr>
                            <m:t>)</m:t>
                          </m:r>
                        </m:e>
                      </m:nary>
                    </m:oMath>
                  </m:oMathPara>
                </a14:m>
                <a:endParaRPr lang="en-IN" sz="2800" dirty="0"/>
              </a:p>
            </p:txBody>
          </p:sp>
        </mc:Choice>
        <mc:Fallback xmlns="">
          <p:sp>
            <p:nvSpPr>
              <p:cNvPr id="6" name="TextBox 5">
                <a:extLst>
                  <a:ext uri="{FF2B5EF4-FFF2-40B4-BE49-F238E27FC236}">
                    <a16:creationId xmlns:a16="http://schemas.microsoft.com/office/drawing/2014/main" id="{C8D41F6A-1AF2-4404-A562-71A312786263}"/>
                  </a:ext>
                </a:extLst>
              </p:cNvPr>
              <p:cNvSpPr txBox="1">
                <a:spLocks noRot="1" noChangeAspect="1" noMove="1" noResize="1" noEditPoints="1" noAdjustHandles="1" noChangeArrowheads="1" noChangeShapeType="1" noTextEdit="1"/>
              </p:cNvSpPr>
              <p:nvPr/>
            </p:nvSpPr>
            <p:spPr>
              <a:xfrm>
                <a:off x="5314165" y="3179368"/>
                <a:ext cx="6259149" cy="881844"/>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D01A626-83F8-41E2-A5C4-FD1DABA5E1B8}"/>
                  </a:ext>
                </a:extLst>
              </p:cNvPr>
              <p:cNvSpPr txBox="1"/>
              <p:nvPr/>
            </p:nvSpPr>
            <p:spPr>
              <a:xfrm>
                <a:off x="8358983" y="4186103"/>
                <a:ext cx="3253263" cy="881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m:t>
                      </m:r>
                      <m:nary>
                        <m:naryPr>
                          <m:chr m:val="∑"/>
                          <m:limLoc m:val="subSup"/>
                          <m:ctrlPr>
                            <a:rPr lang="en-IN" sz="2800" i="1" smtClean="0">
                              <a:latin typeface="Cambria Math" panose="02040503050406030204" pitchFamily="18" charset="0"/>
                            </a:rPr>
                          </m:ctrlPr>
                        </m:naryPr>
                        <m:sub>
                          <m:r>
                            <m:rPr>
                              <m:brk m:alnAt="25"/>
                            </m:rPr>
                            <a:rPr lang="en-IN" sz="2800" b="0" i="1" smtClean="0">
                              <a:latin typeface="Cambria Math" panose="02040503050406030204" pitchFamily="18" charset="0"/>
                            </a:rPr>
                            <m:t>𝑛</m:t>
                          </m:r>
                          <m:r>
                            <a:rPr lang="en-IN" sz="2800" b="0" i="1" smtClean="0">
                              <a:latin typeface="Cambria Math" panose="02040503050406030204" pitchFamily="18" charset="0"/>
                            </a:rPr>
                            <m:t>=1</m:t>
                          </m:r>
                        </m:sub>
                        <m:sup>
                          <m:r>
                            <a:rPr lang="en-IN" sz="2800" b="0" i="1" smtClean="0">
                              <a:latin typeface="Cambria Math" panose="02040503050406030204" pitchFamily="18" charset="0"/>
                            </a:rPr>
                            <m:t>𝑁</m:t>
                          </m:r>
                        </m:sup>
                        <m:e>
                          <m:r>
                            <m:rPr>
                              <m:sty m:val="p"/>
                            </m:rPr>
                            <a:rPr lang="en-IN" sz="2800" b="0" i="1" smtClean="0">
                              <a:latin typeface="Cambria Math" panose="02040503050406030204" pitchFamily="18" charset="0"/>
                            </a:rPr>
                            <m:t>log</m:t>
                          </m:r>
                          <m:r>
                            <a:rPr lang="en-IN" sz="2800" b="0" i="1" smtClean="0">
                              <a:latin typeface="Cambria Math" panose="02040503050406030204" pitchFamily="18" charset="0"/>
                            </a:rPr>
                            <m:t> </m:t>
                          </m:r>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𝑛</m:t>
                                  </m:r>
                                </m:sub>
                              </m:sSub>
                            </m:e>
                            <m:e>
                              <m:r>
                                <a:rPr lang="en-IN" sz="2800" b="0" i="1" smtClean="0">
                                  <a:latin typeface="Cambria Math" panose="02040503050406030204" pitchFamily="18" charset="0"/>
                                </a:rPr>
                                <m:t>𝜃</m:t>
                              </m:r>
                            </m:e>
                          </m:d>
                          <m:r>
                            <a:rPr lang="en-IN" sz="2800" b="0" i="1" smtClean="0">
                              <a:latin typeface="Cambria Math" panose="02040503050406030204" pitchFamily="18" charset="0"/>
                            </a:rPr>
                            <m:t> </m:t>
                          </m:r>
                        </m:e>
                      </m:nary>
                    </m:oMath>
                  </m:oMathPara>
                </a14:m>
                <a:endParaRPr lang="en-IN" sz="2800" dirty="0"/>
              </a:p>
            </p:txBody>
          </p:sp>
        </mc:Choice>
        <mc:Fallback xmlns="">
          <p:sp>
            <p:nvSpPr>
              <p:cNvPr id="9" name="TextBox 8">
                <a:extLst>
                  <a:ext uri="{FF2B5EF4-FFF2-40B4-BE49-F238E27FC236}">
                    <a16:creationId xmlns:a16="http://schemas.microsoft.com/office/drawing/2014/main" id="{AD01A626-83F8-41E2-A5C4-FD1DABA5E1B8}"/>
                  </a:ext>
                </a:extLst>
              </p:cNvPr>
              <p:cNvSpPr txBox="1">
                <a:spLocks noRot="1" noChangeAspect="1" noMove="1" noResize="1" noEditPoints="1" noAdjustHandles="1" noChangeArrowheads="1" noChangeShapeType="1" noTextEdit="1"/>
              </p:cNvSpPr>
              <p:nvPr/>
            </p:nvSpPr>
            <p:spPr>
              <a:xfrm>
                <a:off x="8358983" y="4186103"/>
                <a:ext cx="3253263" cy="881844"/>
              </a:xfrm>
              <a:prstGeom prst="rect">
                <a:avLst/>
              </a:prstGeom>
              <a:blipFill>
                <a:blip r:embed="rId8"/>
                <a:stretch>
                  <a:fillRect/>
                </a:stretch>
              </a:blipFill>
            </p:spPr>
            <p:txBody>
              <a:bodyPr/>
              <a:lstStyle/>
              <a:p>
                <a:r>
                  <a:rPr lang="en-IN">
                    <a:noFill/>
                  </a:rPr>
                  <a:t> </a:t>
                </a:r>
              </a:p>
            </p:txBody>
          </p:sp>
        </mc:Fallback>
      </mc:AlternateContent>
      <p:sp>
        <p:nvSpPr>
          <p:cNvPr id="42" name="Speech Bubble: Rectangle 41">
            <a:extLst>
              <a:ext uri="{FF2B5EF4-FFF2-40B4-BE49-F238E27FC236}">
                <a16:creationId xmlns:a16="http://schemas.microsoft.com/office/drawing/2014/main" id="{1672D5B9-425D-4CAF-9051-270288ADDFAC}"/>
              </a:ext>
            </a:extLst>
          </p:cNvPr>
          <p:cNvSpPr/>
          <p:nvPr/>
        </p:nvSpPr>
        <p:spPr>
          <a:xfrm>
            <a:off x="5551058" y="2060008"/>
            <a:ext cx="3303722" cy="992722"/>
          </a:xfrm>
          <a:prstGeom prst="wedgeRectCallout">
            <a:avLst>
              <a:gd name="adj1" fmla="val -57082"/>
              <a:gd name="adj2" fmla="val 2430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Leads to simpler algebra/calculus, and also yields better numerical stability when implementing it on computer (dealing with log of probabilities)</a:t>
            </a:r>
            <a:endParaRPr lang="en-IN" sz="1600" b="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2187017333"/>
      </p:ext>
    </p:extLst>
  </p:cSld>
  <p:clrMapOvr>
    <a:masterClrMapping/>
  </p:clrMapOvr>
  <mc:AlternateContent xmlns:mc="http://schemas.openxmlformats.org/markup-compatibility/2006" xmlns:p14="http://schemas.microsoft.com/office/powerpoint/2010/main">
    <mc:Choice Requires="p14">
      <p:transition spd="slow" p14:dur="2000" advTm="194167"/>
    </mc:Choice>
    <mc:Fallback xmlns="">
      <p:transition spd="slow" advTm="1941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par>
                                <p:cTn id="18" presetID="22" presetClass="entr" presetSubtype="4"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00"/>
                                        <p:tgtEl>
                                          <p:spTgt spid="22"/>
                                        </p:tgtEl>
                                      </p:cBhvr>
                                    </p:animEffect>
                                  </p:childTnLst>
                                </p:cTn>
                              </p:par>
                              <p:par>
                                <p:cTn id="21" presetID="22" presetClass="entr" presetSubtype="4"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down)">
                                      <p:cBhvr>
                                        <p:cTn id="23" dur="500"/>
                                        <p:tgtEl>
                                          <p:spTgt spid="2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down)">
                                      <p:cBhvr>
                                        <p:cTn id="26" dur="500"/>
                                        <p:tgtEl>
                                          <p:spTgt spid="27"/>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down)">
                                      <p:cBhvr>
                                        <p:cTn id="29" dur="500"/>
                                        <p:tgtEl>
                                          <p:spTgt spid="3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down)">
                                      <p:cBhvr>
                                        <p:cTn id="39" dur="5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down)">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down)">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
                                            <p:txEl>
                                              <p:pRg st="8" end="8"/>
                                            </p:txEl>
                                          </p:spTgt>
                                        </p:tgtEl>
                                        <p:attrNameLst>
                                          <p:attrName>style.visibility</p:attrName>
                                        </p:attrNameLst>
                                      </p:cBhvr>
                                      <p:to>
                                        <p:strVal val="visible"/>
                                      </p:to>
                                    </p:set>
                                    <p:animEffect transition="in" filter="wipe(down)">
                                      <p:cBhvr>
                                        <p:cTn id="54" dur="500"/>
                                        <p:tgtEl>
                                          <p:spTgt spid="4">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animEffect transition="in" filter="wipe(down)">
                                      <p:cBhvr>
                                        <p:cTn id="59" dur="500"/>
                                        <p:tgtEl>
                                          <p:spTgt spid="4">
                                            <p:txEl>
                                              <p:pRg st="9" end="9"/>
                                            </p:txEl>
                                          </p:spTgt>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down)">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animEffect transition="in" filter="wipe(down)">
                                      <p:cBhvr>
                                        <p:cTn id="67" dur="500"/>
                                        <p:tgtEl>
                                          <p:spTgt spid="4">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down)">
                                      <p:cBhvr>
                                        <p:cTn id="72" dur="500"/>
                                        <p:tgtEl>
                                          <p:spTgt spid="37"/>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wipe(down)">
                                      <p:cBhvr>
                                        <p:cTn id="75" dur="500"/>
                                        <p:tgtEl>
                                          <p:spTgt spid="4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wipe(down)">
                                      <p:cBhvr>
                                        <p:cTn id="8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P spid="21" grpId="0" animBg="1"/>
      <p:bldP spid="27" grpId="0"/>
      <p:bldP spid="35" grpId="0"/>
      <p:bldP spid="40" grpId="0"/>
      <p:bldP spid="41" grpId="0" animBg="1"/>
      <p:bldP spid="6" grpId="0"/>
      <p:bldP spid="9" grpId="0"/>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Maximum Likelihood Estimation (MLE)</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6</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The MLE problem can also be easily written as a </a:t>
                </a:r>
                <a:r>
                  <a:rPr lang="en-GB" sz="2600" u="sng" dirty="0">
                    <a:latin typeface="Abadi Extra Light" panose="020B0204020104020204" pitchFamily="34" charset="0"/>
                  </a:rPr>
                  <a:t>minimization</a:t>
                </a:r>
                <a:r>
                  <a:rPr lang="en-GB" sz="2600" dirty="0">
                    <a:latin typeface="Abadi Extra Light" panose="020B0204020104020204" pitchFamily="34" charset="0"/>
                  </a:rPr>
                  <a:t> problem</a:t>
                </a:r>
              </a:p>
              <a:p>
                <a:pPr marL="0" indent="0">
                  <a:buNone/>
                </a:pPr>
                <a:endParaRPr lang="en-IN" sz="800" i="1" dirty="0">
                  <a:latin typeface="Cambria Math" panose="02040503050406030204" pitchFamily="18" charset="0"/>
                </a:endParaRPr>
              </a:p>
              <a:p>
                <a:pPr marL="0" indent="0">
                  <a:buNone/>
                </a:pPr>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𝜃</m:t>
                        </m:r>
                      </m:e>
                      <m:sub>
                        <m:r>
                          <a:rPr lang="en-IN" i="1">
                            <a:latin typeface="Cambria Math" panose="02040503050406030204" pitchFamily="18" charset="0"/>
                          </a:rPr>
                          <m:t>𝑀𝐿𝐸</m:t>
                        </m:r>
                      </m:sub>
                    </m:sSub>
                    <m:r>
                      <a:rPr lang="en-IN" i="1">
                        <a:latin typeface="Cambria Math" panose="02040503050406030204" pitchFamily="18" charset="0"/>
                      </a:rPr>
                      <m:t>= </m:t>
                    </m:r>
                    <m:r>
                      <m:rPr>
                        <m:sty m:val="p"/>
                      </m:rPr>
                      <a:rPr lang="en-IN" i="1">
                        <a:latin typeface="Cambria Math" panose="02040503050406030204" pitchFamily="18" charset="0"/>
                      </a:rPr>
                      <m:t>arg</m:t>
                    </m:r>
                    <m:limLow>
                      <m:limLowPr>
                        <m:ctrlPr>
                          <a:rPr lang="en-IN" i="1">
                            <a:latin typeface="Cambria Math" panose="02040503050406030204" pitchFamily="18" charset="0"/>
                          </a:rPr>
                        </m:ctrlPr>
                      </m:limLowPr>
                      <m:e>
                        <m:r>
                          <m:rPr>
                            <m:sty m:val="p"/>
                          </m:rPr>
                          <a:rPr lang="en-IN">
                            <a:latin typeface="Cambria Math" panose="02040503050406030204" pitchFamily="18" charset="0"/>
                          </a:rPr>
                          <m:t>m</m:t>
                        </m:r>
                        <m:r>
                          <m:rPr>
                            <m:sty m:val="p"/>
                          </m:rPr>
                          <a:rPr lang="en-IN" smtClean="0">
                            <a:latin typeface="Cambria Math" panose="02040503050406030204" pitchFamily="18" charset="0"/>
                          </a:rPr>
                          <m:t>ax</m:t>
                        </m:r>
                        <m:r>
                          <a:rPr lang="en-IN">
                            <a:latin typeface="Cambria Math" panose="02040503050406030204" pitchFamily="18" charset="0"/>
                          </a:rPr>
                          <m:t> </m:t>
                        </m:r>
                      </m:e>
                      <m:lim>
                        <m:r>
                          <a:rPr lang="en-IN" i="1">
                            <a:latin typeface="Cambria Math" panose="02040503050406030204" pitchFamily="18" charset="0"/>
                          </a:rPr>
                          <m:t>𝜃</m:t>
                        </m:r>
                      </m:lim>
                    </m:limLow>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𝑛</m:t>
                        </m:r>
                        <m:r>
                          <a:rPr lang="en-IN" i="1">
                            <a:latin typeface="Cambria Math" panose="02040503050406030204" pitchFamily="18" charset="0"/>
                          </a:rPr>
                          <m:t>=1</m:t>
                        </m:r>
                      </m:sub>
                      <m:sup>
                        <m:r>
                          <a:rPr lang="en-IN" i="1">
                            <a:latin typeface="Cambria Math" panose="02040503050406030204" pitchFamily="18" charset="0"/>
                          </a:rPr>
                          <m:t>𝑁</m:t>
                        </m:r>
                      </m:sup>
                      <m:e>
                        <m:r>
                          <m:rPr>
                            <m:sty m:val="p"/>
                          </m:rPr>
                          <a:rPr lang="en-IN" i="1">
                            <a:latin typeface="Cambria Math" panose="02040503050406030204" pitchFamily="18" charset="0"/>
                          </a:rPr>
                          <m:t>log</m:t>
                        </m:r>
                        <m:r>
                          <a:rPr lang="en-IN" i="1">
                            <a:latin typeface="Cambria Math" panose="02040503050406030204" pitchFamily="18" charset="0"/>
                          </a:rPr>
                          <m:t> </m:t>
                        </m:r>
                        <m:r>
                          <a:rPr lang="en-IN" i="1">
                            <a:latin typeface="Cambria Math" panose="02040503050406030204" pitchFamily="18" charset="0"/>
                          </a:rPr>
                          <m:t>𝑝</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𝑛</m:t>
                                </m:r>
                              </m:sub>
                            </m:sSub>
                          </m:e>
                          <m:e>
                            <m:r>
                              <a:rPr lang="en-IN" i="1">
                                <a:latin typeface="Cambria Math" panose="02040503050406030204" pitchFamily="18" charset="0"/>
                              </a:rPr>
                              <m:t>𝜃</m:t>
                            </m:r>
                          </m:e>
                        </m:d>
                        <m:r>
                          <a:rPr lang="en-IN" i="1">
                            <a:latin typeface="Cambria Math" panose="02040503050406030204" pitchFamily="18" charset="0"/>
                          </a:rPr>
                          <m:t> </m:t>
                        </m:r>
                      </m:e>
                    </m:nary>
                  </m:oMath>
                </a14:m>
                <a:r>
                  <a:rPr lang="en-GB" dirty="0">
                    <a:latin typeface="Abadi Extra Light" panose="020B0204020104020204" pitchFamily="34" charset="0"/>
                  </a:rPr>
                  <a:t>= </a:t>
                </a:r>
                <a14:m>
                  <m:oMath xmlns:m="http://schemas.openxmlformats.org/officeDocument/2006/math">
                    <m:r>
                      <m:rPr>
                        <m:sty m:val="p"/>
                      </m:rPr>
                      <a:rPr lang="en-IN" i="1" smtClean="0">
                        <a:solidFill>
                          <a:srgbClr val="0000FF"/>
                        </a:solidFill>
                        <a:latin typeface="Cambria Math" panose="02040503050406030204" pitchFamily="18" charset="0"/>
                      </a:rPr>
                      <m:t>arg</m:t>
                    </m:r>
                    <m:limLow>
                      <m:limLowPr>
                        <m:ctrlPr>
                          <a:rPr lang="en-IN" i="1">
                            <a:solidFill>
                              <a:srgbClr val="0000FF"/>
                            </a:solidFill>
                            <a:latin typeface="Cambria Math" panose="02040503050406030204" pitchFamily="18" charset="0"/>
                          </a:rPr>
                        </m:ctrlPr>
                      </m:limLowPr>
                      <m:e>
                        <m:r>
                          <m:rPr>
                            <m:sty m:val="p"/>
                          </m:rPr>
                          <a:rPr lang="en-IN" b="0" i="0" smtClean="0">
                            <a:solidFill>
                              <a:srgbClr val="0000FF"/>
                            </a:solidFill>
                            <a:latin typeface="Cambria Math" panose="02040503050406030204" pitchFamily="18" charset="0"/>
                          </a:rPr>
                          <m:t>min</m:t>
                        </m:r>
                        <m:r>
                          <a:rPr lang="en-IN">
                            <a:solidFill>
                              <a:srgbClr val="0000FF"/>
                            </a:solidFill>
                            <a:latin typeface="Cambria Math" panose="02040503050406030204" pitchFamily="18" charset="0"/>
                          </a:rPr>
                          <m:t> </m:t>
                        </m:r>
                      </m:e>
                      <m:lim>
                        <m:r>
                          <a:rPr lang="en-IN" i="1" smtClean="0">
                            <a:solidFill>
                              <a:schemeClr val="tx1"/>
                            </a:solidFill>
                            <a:latin typeface="Cambria Math" panose="02040503050406030204" pitchFamily="18" charset="0"/>
                          </a:rPr>
                          <m:t>𝜃</m:t>
                        </m:r>
                      </m:lim>
                    </m:limLow>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𝑛</m:t>
                        </m:r>
                        <m:r>
                          <a:rPr lang="en-IN" i="1">
                            <a:latin typeface="Cambria Math" panose="02040503050406030204" pitchFamily="18" charset="0"/>
                          </a:rPr>
                          <m:t>=1</m:t>
                        </m:r>
                      </m:sub>
                      <m:sup>
                        <m:r>
                          <a:rPr lang="en-IN" i="1">
                            <a:latin typeface="Cambria Math" panose="02040503050406030204" pitchFamily="18" charset="0"/>
                          </a:rPr>
                          <m:t>𝑁</m:t>
                        </m:r>
                      </m:sup>
                      <m:e>
                        <m:r>
                          <a:rPr lang="en-IN" b="0" i="1" smtClean="0">
                            <a:solidFill>
                              <a:srgbClr val="0000FF"/>
                            </a:solidFill>
                            <a:latin typeface="Cambria Math" panose="02040503050406030204" pitchFamily="18" charset="0"/>
                          </a:rPr>
                          <m:t>−</m:t>
                        </m:r>
                        <m:r>
                          <m:rPr>
                            <m:sty m:val="p"/>
                          </m:rPr>
                          <a:rPr lang="en-IN" i="1">
                            <a:latin typeface="Cambria Math" panose="02040503050406030204" pitchFamily="18" charset="0"/>
                          </a:rPr>
                          <m:t>log</m:t>
                        </m:r>
                        <m:r>
                          <a:rPr lang="en-IN" i="1">
                            <a:latin typeface="Cambria Math" panose="02040503050406030204" pitchFamily="18" charset="0"/>
                          </a:rPr>
                          <m:t> </m:t>
                        </m:r>
                        <m:r>
                          <a:rPr lang="en-IN" i="1">
                            <a:latin typeface="Cambria Math" panose="02040503050406030204" pitchFamily="18" charset="0"/>
                          </a:rPr>
                          <m:t>𝑝</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𝑛</m:t>
                                </m:r>
                              </m:sub>
                            </m:sSub>
                          </m:e>
                          <m:e>
                            <m:r>
                              <a:rPr lang="en-IN" i="1">
                                <a:latin typeface="Cambria Math" panose="02040503050406030204" pitchFamily="18" charset="0"/>
                              </a:rPr>
                              <m:t>𝜃</m:t>
                            </m:r>
                          </m:e>
                        </m:d>
                        <m:r>
                          <a:rPr lang="en-IN" i="1">
                            <a:latin typeface="Cambria Math" panose="02040503050406030204" pitchFamily="18" charset="0"/>
                          </a:rPr>
                          <m:t> </m:t>
                        </m:r>
                      </m:e>
                    </m:nary>
                  </m:oMath>
                </a14:m>
                <a:endParaRPr lang="en-GB" dirty="0">
                  <a:latin typeface="Abadi Extra Light" panose="020B0204020104020204" pitchFamily="34" charset="0"/>
                </a:endParaRPr>
              </a:p>
              <a:p>
                <a:pPr>
                  <a:buFont typeface="Wingdings" panose="05000000000000000000" pitchFamily="2" charset="2"/>
                  <a:buChar char="§"/>
                </a:pPr>
                <a:endParaRPr lang="en-GB" sz="9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Thus MLE can also be seen as minimizing the negative log-likelihood  (NLL)</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NLL is analogous to a loss function</a:t>
                </a:r>
              </a:p>
              <a:p>
                <a:pPr marL="0" indent="0">
                  <a:buNone/>
                </a:pPr>
                <a:endParaRPr lang="en-GB" sz="200" dirty="0">
                  <a:latin typeface="Abadi Extra Light" panose="020B0204020104020204" pitchFamily="34" charset="0"/>
                </a:endParaRPr>
              </a:p>
              <a:p>
                <a:pPr lvl="1">
                  <a:buFont typeface="Wingdings" panose="05000000000000000000" pitchFamily="2" charset="2"/>
                  <a:buChar char="§"/>
                </a:pPr>
                <a:r>
                  <a:rPr lang="en-GB" sz="2200" dirty="0">
                    <a:latin typeface="Abadi Extra Light" panose="020B0204020104020204" pitchFamily="34" charset="0"/>
                  </a:rPr>
                  <a:t>The negative log-</a:t>
                </a:r>
                <a:r>
                  <a:rPr lang="en-GB" sz="2200" dirty="0" err="1">
                    <a:latin typeface="Abadi Extra Light" panose="020B0204020104020204" pitchFamily="34" charset="0"/>
                  </a:rPr>
                  <a:t>lik</a:t>
                </a:r>
                <a:r>
                  <a:rPr lang="en-GB" sz="2200" dirty="0">
                    <a:latin typeface="Abadi Extra Light" panose="020B0204020104020204" pitchFamily="34" charset="0"/>
                  </a:rPr>
                  <a:t> </a:t>
                </a:r>
                <a14:m>
                  <m:oMath xmlns:m="http://schemas.openxmlformats.org/officeDocument/2006/math">
                    <m:r>
                      <a:rPr lang="en-IN" sz="2000" b="0" i="0" smtClean="0">
                        <a:latin typeface="Cambria Math" panose="02040503050406030204" pitchFamily="18" charset="0"/>
                      </a:rPr>
                      <m:t>(−</m:t>
                    </m:r>
                    <m:r>
                      <m:rPr>
                        <m:sty m:val="p"/>
                      </m:rPr>
                      <a:rPr lang="en-IN" sz="2000" i="1">
                        <a:latin typeface="Cambria Math" panose="02040503050406030204" pitchFamily="18" charset="0"/>
                      </a:rPr>
                      <m:t>log</m:t>
                    </m:r>
                    <m:r>
                      <a:rPr lang="en-IN" sz="2000" i="1">
                        <a:latin typeface="Cambria Math" panose="02040503050406030204" pitchFamily="18" charset="0"/>
                      </a:rPr>
                      <m:t> </m:t>
                    </m:r>
                    <m:r>
                      <a:rPr lang="en-IN" sz="2000" i="1">
                        <a:latin typeface="Cambria Math" panose="02040503050406030204" pitchFamily="18" charset="0"/>
                      </a:rPr>
                      <m:t>𝑝</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𝑛</m:t>
                            </m:r>
                          </m:sub>
                        </m:sSub>
                      </m:e>
                      <m:e>
                        <m:r>
                          <a:rPr lang="en-IN" sz="2000" i="1">
                            <a:latin typeface="Cambria Math" panose="02040503050406030204" pitchFamily="18" charset="0"/>
                          </a:rPr>
                          <m:t>𝜃</m:t>
                        </m:r>
                      </m:e>
                    </m:d>
                  </m:oMath>
                </a14:m>
                <a:r>
                  <a:rPr lang="en-GB" sz="2200" dirty="0">
                    <a:latin typeface="Abadi Extra Light" panose="020B0204020104020204" pitchFamily="34" charset="0"/>
                  </a:rPr>
                  <a:t>) is akin to the loss on each data point</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Thus doing MLE is akin to </a:t>
                </a:r>
                <a:r>
                  <a:rPr lang="en-GB" sz="2600" u="sng" dirty="0">
                    <a:latin typeface="Abadi Extra Light" panose="020B0204020104020204" pitchFamily="34" charset="0"/>
                  </a:rPr>
                  <a:t>minimizing training loss</a:t>
                </a:r>
              </a:p>
              <a:p>
                <a:pPr marL="0" indent="0">
                  <a:buNone/>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831" t="-1645"/>
                </a:stretch>
              </a:blipFill>
            </p:spPr>
            <p:txBody>
              <a:bodyPr/>
              <a:lstStyle/>
              <a:p>
                <a:r>
                  <a:rPr lang="en-IN">
                    <a:noFill/>
                  </a:rPr>
                  <a:t> </a:t>
                </a:r>
              </a:p>
            </p:txBody>
          </p:sp>
        </mc:Fallback>
      </mc:AlternateContent>
      <p:sp>
        <p:nvSpPr>
          <p:cNvPr id="5" name="Oval 4">
            <a:extLst>
              <a:ext uri="{FF2B5EF4-FFF2-40B4-BE49-F238E27FC236}">
                <a16:creationId xmlns:a16="http://schemas.microsoft.com/office/drawing/2014/main" id="{3E1C66DC-3149-4DB8-A27F-BA99E54DD8E5}"/>
              </a:ext>
            </a:extLst>
          </p:cNvPr>
          <p:cNvSpPr/>
          <p:nvPr/>
        </p:nvSpPr>
        <p:spPr>
          <a:xfrm>
            <a:off x="7841673" y="1588656"/>
            <a:ext cx="3131127" cy="997526"/>
          </a:xfrm>
          <a:prstGeom prst="ellipse">
            <a:avLst/>
          </a:prstGeom>
          <a:solidFill>
            <a:schemeClr val="accent1">
              <a:alpha val="0"/>
            </a:schemeClr>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8809EA49-A55F-4CBF-AC89-A02E0E1F6A87}"/>
              </a:ext>
            </a:extLst>
          </p:cNvPr>
          <p:cNvCxnSpPr/>
          <p:nvPr/>
        </p:nvCxnSpPr>
        <p:spPr>
          <a:xfrm flipH="1">
            <a:off x="10353964" y="1130786"/>
            <a:ext cx="350981" cy="4578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616FCBA-15AC-47FA-A578-622CBB2D9E85}"/>
              </a:ext>
            </a:extLst>
          </p:cNvPr>
          <p:cNvSpPr txBox="1"/>
          <p:nvPr/>
        </p:nvSpPr>
        <p:spPr>
          <a:xfrm>
            <a:off x="9496152" y="519326"/>
            <a:ext cx="2417585" cy="646331"/>
          </a:xfrm>
          <a:prstGeom prst="rect">
            <a:avLst/>
          </a:prstGeom>
          <a:noFill/>
        </p:spPr>
        <p:txBody>
          <a:bodyPr wrap="none" rtlCol="0">
            <a:spAutoFit/>
          </a:bodyPr>
          <a:lstStyle/>
          <a:p>
            <a:r>
              <a:rPr lang="en-IN" dirty="0">
                <a:latin typeface="Abadi Extra Light" panose="020B0204020104020204" pitchFamily="34" charset="0"/>
              </a:rPr>
              <a:t>Negative Log-Likelihood</a:t>
            </a:r>
          </a:p>
          <a:p>
            <a:r>
              <a:rPr lang="en-IN" dirty="0">
                <a:latin typeface="Abadi Extra Light" panose="020B0204020104020204" pitchFamily="34" charset="0"/>
              </a:rPr>
              <a:t>             (NLL)</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F0FC0C3-A325-4955-BB6D-4122D52004A2}"/>
                  </a:ext>
                </a:extLst>
              </p:cNvPr>
              <p:cNvSpPr txBox="1"/>
              <p:nvPr/>
            </p:nvSpPr>
            <p:spPr>
              <a:xfrm>
                <a:off x="3447695" y="3426396"/>
                <a:ext cx="3567323" cy="560923"/>
              </a:xfrm>
              <a:prstGeom prst="rect">
                <a:avLst/>
              </a:prstGeom>
              <a:noFill/>
            </p:spPr>
            <p:txBody>
              <a:bodyPr wrap="none" lIns="0" tIns="0" rIns="0" bIns="0" rtlCol="0">
                <a:spAutoFit/>
              </a:bodyPr>
              <a:lstStyle/>
              <a:p>
                <a14:m>
                  <m:oMath xmlns:m="http://schemas.openxmlformats.org/officeDocument/2006/math">
                    <m:sSub>
                      <m:sSubPr>
                        <m:ctrlPr>
                          <a:rPr lang="en-IN" sz="2800" i="1" smtClean="0">
                            <a:latin typeface="Cambria Math" panose="02040503050406030204" pitchFamily="18" charset="0"/>
                          </a:rPr>
                        </m:ctrlPr>
                      </m:sSubPr>
                      <m:e>
                        <m:r>
                          <a:rPr lang="en-IN" sz="2800" i="1">
                            <a:latin typeface="Cambria Math" panose="02040503050406030204" pitchFamily="18" charset="0"/>
                          </a:rPr>
                          <m:t>𝜃</m:t>
                        </m:r>
                      </m:e>
                      <m:sub>
                        <m:r>
                          <a:rPr lang="en-IN" sz="2800" i="1">
                            <a:latin typeface="Cambria Math" panose="02040503050406030204" pitchFamily="18" charset="0"/>
                          </a:rPr>
                          <m:t>𝑀𝐿𝐸</m:t>
                        </m:r>
                      </m:sub>
                    </m:sSub>
                    <m:r>
                      <a:rPr lang="en-IN" sz="2800" i="1">
                        <a:latin typeface="Cambria Math" panose="02040503050406030204" pitchFamily="18" charset="0"/>
                      </a:rPr>
                      <m:t>=</m:t>
                    </m:r>
                    <m:r>
                      <m:rPr>
                        <m:sty m:val="p"/>
                      </m:rPr>
                      <a:rPr lang="en-IN" sz="2800" b="0" i="1" smtClean="0">
                        <a:latin typeface="Cambria Math" panose="02040503050406030204" pitchFamily="18" charset="0"/>
                      </a:rPr>
                      <m:t>arg</m:t>
                    </m:r>
                    <m:limLow>
                      <m:limLowPr>
                        <m:ctrlPr>
                          <a:rPr lang="en-IN" sz="2800" b="0" i="1" smtClean="0">
                            <a:latin typeface="Cambria Math" panose="02040503050406030204" pitchFamily="18" charset="0"/>
                          </a:rPr>
                        </m:ctrlPr>
                      </m:limLowPr>
                      <m:e>
                        <m:r>
                          <m:rPr>
                            <m:sty m:val="p"/>
                          </m:rPr>
                          <a:rPr lang="en-IN" sz="2800" b="0" i="0" smtClean="0">
                            <a:latin typeface="Cambria Math" panose="02040503050406030204" pitchFamily="18" charset="0"/>
                          </a:rPr>
                          <m:t>min</m:t>
                        </m:r>
                      </m:e>
                      <m:lim>
                        <m:r>
                          <a:rPr lang="en-IN" sz="2800" b="0" i="1" smtClean="0">
                            <a:latin typeface="Cambria Math" panose="02040503050406030204" pitchFamily="18" charset="0"/>
                          </a:rPr>
                          <m:t>𝜃</m:t>
                        </m:r>
                      </m:lim>
                    </m:limLow>
                  </m:oMath>
                </a14:m>
                <a:r>
                  <a:rPr lang="en-IN" sz="2800" dirty="0"/>
                  <a:t> </a:t>
                </a:r>
                <a14:m>
                  <m:oMath xmlns:m="http://schemas.openxmlformats.org/officeDocument/2006/math">
                    <m:r>
                      <a:rPr lang="en-IN" sz="2800" i="1" dirty="0" smtClean="0">
                        <a:latin typeface="Cambria Math" panose="02040503050406030204" pitchFamily="18" charset="0"/>
                      </a:rPr>
                      <m:t>𝑁𝐿𝐿</m:t>
                    </m:r>
                    <m:r>
                      <a:rPr lang="en-IN" sz="2800" i="1" dirty="0" smtClean="0">
                        <a:latin typeface="Cambria Math" panose="02040503050406030204" pitchFamily="18" charset="0"/>
                      </a:rPr>
                      <m:t>(</m:t>
                    </m:r>
                    <m:r>
                      <a:rPr lang="en-IN" sz="2800" i="1" dirty="0" smtClean="0">
                        <a:latin typeface="Cambria Math" panose="02040503050406030204" pitchFamily="18" charset="0"/>
                      </a:rPr>
                      <m:t>𝜃</m:t>
                    </m:r>
                    <m:r>
                      <a:rPr lang="en-IN" sz="2800" i="1" dirty="0" smtClean="0">
                        <a:latin typeface="Cambria Math" panose="02040503050406030204" pitchFamily="18" charset="0"/>
                      </a:rPr>
                      <m:t>)</m:t>
                    </m:r>
                  </m:oMath>
                </a14:m>
                <a:endParaRPr lang="en-IN" sz="2800" dirty="0"/>
              </a:p>
            </p:txBody>
          </p:sp>
        </mc:Choice>
        <mc:Fallback xmlns="">
          <p:sp>
            <p:nvSpPr>
              <p:cNvPr id="13" name="TextBox 12">
                <a:extLst>
                  <a:ext uri="{FF2B5EF4-FFF2-40B4-BE49-F238E27FC236}">
                    <a16:creationId xmlns:a16="http://schemas.microsoft.com/office/drawing/2014/main" id="{1F0FC0C3-A325-4955-BB6D-4122D52004A2}"/>
                  </a:ext>
                </a:extLst>
              </p:cNvPr>
              <p:cNvSpPr txBox="1">
                <a:spLocks noRot="1" noChangeAspect="1" noMove="1" noResize="1" noEditPoints="1" noAdjustHandles="1" noChangeArrowheads="1" noChangeShapeType="1" noTextEdit="1"/>
              </p:cNvSpPr>
              <p:nvPr/>
            </p:nvSpPr>
            <p:spPr>
              <a:xfrm>
                <a:off x="3447695" y="3426396"/>
                <a:ext cx="3567323" cy="560923"/>
              </a:xfrm>
              <a:prstGeom prst="rect">
                <a:avLst/>
              </a:prstGeom>
              <a:blipFill>
                <a:blip r:embed="rId4"/>
                <a:stretch>
                  <a:fillRect/>
                </a:stretch>
              </a:blipFill>
            </p:spPr>
            <p:txBody>
              <a:bodyPr/>
              <a:lstStyle/>
              <a:p>
                <a:r>
                  <a:rPr lang="en-IN">
                    <a:noFill/>
                  </a:rPr>
                  <a:t> </a:t>
                </a:r>
              </a:p>
            </p:txBody>
          </p:sp>
        </mc:Fallback>
      </mc:AlternateContent>
      <p:sp>
        <p:nvSpPr>
          <p:cNvPr id="23" name="Rectangle 22">
            <a:extLst>
              <a:ext uri="{FF2B5EF4-FFF2-40B4-BE49-F238E27FC236}">
                <a16:creationId xmlns:a16="http://schemas.microsoft.com/office/drawing/2014/main" id="{F268A2F5-6360-4057-9FA5-CBA0420CA5EE}"/>
              </a:ext>
            </a:extLst>
          </p:cNvPr>
          <p:cNvSpPr/>
          <p:nvPr/>
        </p:nvSpPr>
        <p:spPr>
          <a:xfrm>
            <a:off x="3273322" y="3346491"/>
            <a:ext cx="3796146" cy="720732"/>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5" name="Picture 2">
            <a:extLst>
              <a:ext uri="{FF2B5EF4-FFF2-40B4-BE49-F238E27FC236}">
                <a16:creationId xmlns:a16="http://schemas.microsoft.com/office/drawing/2014/main" id="{3F40A3E2-DDDB-4BE1-9852-1DC7CC0064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3523" y="5209486"/>
            <a:ext cx="1181100" cy="1238250"/>
          </a:xfrm>
          <a:prstGeom prst="rect">
            <a:avLst/>
          </a:prstGeom>
          <a:noFill/>
          <a:extLst>
            <a:ext uri="{909E8E84-426E-40DD-AFC4-6F175D3DCCD1}">
              <a14:hiddenFill xmlns:a14="http://schemas.microsoft.com/office/drawing/2010/main">
                <a:solidFill>
                  <a:srgbClr val="FFFFFF"/>
                </a:solidFill>
              </a14:hiddenFill>
            </a:ext>
          </a:extLst>
        </p:spPr>
      </p:pic>
      <p:sp>
        <p:nvSpPr>
          <p:cNvPr id="26" name="Speech Bubble: Rectangle 25">
            <a:extLst>
              <a:ext uri="{FF2B5EF4-FFF2-40B4-BE49-F238E27FC236}">
                <a16:creationId xmlns:a16="http://schemas.microsoft.com/office/drawing/2014/main" id="{47E47CA7-153F-4997-AAAF-9C5E787C5AD8}"/>
              </a:ext>
            </a:extLst>
          </p:cNvPr>
          <p:cNvSpPr/>
          <p:nvPr/>
        </p:nvSpPr>
        <p:spPr>
          <a:xfrm>
            <a:off x="8676986" y="5539831"/>
            <a:ext cx="2388178" cy="907905"/>
          </a:xfrm>
          <a:prstGeom prst="wedgeRectCallout">
            <a:avLst>
              <a:gd name="adj1" fmla="val -75254"/>
              <a:gd name="adj2" fmla="val 562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Does it mean MLE could overfit? If so, how to prevent this? </a:t>
            </a:r>
          </a:p>
        </p:txBody>
      </p:sp>
      <p:pic>
        <p:nvPicPr>
          <p:cNvPr id="28" name="Picture 27">
            <a:extLst>
              <a:ext uri="{FF2B5EF4-FFF2-40B4-BE49-F238E27FC236}">
                <a16:creationId xmlns:a16="http://schemas.microsoft.com/office/drawing/2014/main" id="{5E091B39-DFC9-4575-8FE5-8FE362035C8D}"/>
              </a:ext>
            </a:extLst>
          </p:cNvPr>
          <p:cNvPicPr>
            <a:picLocks noChangeAspect="1"/>
          </p:cNvPicPr>
          <p:nvPr/>
        </p:nvPicPr>
        <p:blipFill>
          <a:blip r:embed="rId6"/>
          <a:stretch>
            <a:fillRect/>
          </a:stretch>
        </p:blipFill>
        <p:spPr>
          <a:xfrm>
            <a:off x="11187178" y="3276717"/>
            <a:ext cx="1004822" cy="965223"/>
          </a:xfrm>
          <a:prstGeom prst="rect">
            <a:avLst/>
          </a:prstGeom>
        </p:spPr>
      </p:pic>
      <mc:AlternateContent xmlns:mc="http://schemas.openxmlformats.org/markup-compatibility/2006" xmlns:a14="http://schemas.microsoft.com/office/drawing/2010/main">
        <mc:Choice Requires="a14">
          <p:sp>
            <p:nvSpPr>
              <p:cNvPr id="29" name="Speech Bubble: Rectangle 28">
                <a:extLst>
                  <a:ext uri="{FF2B5EF4-FFF2-40B4-BE49-F238E27FC236}">
                    <a16:creationId xmlns:a16="http://schemas.microsoft.com/office/drawing/2014/main" id="{9748ABBA-0666-42F6-9FCD-7F943A3B8FB9}"/>
                  </a:ext>
                </a:extLst>
              </p:cNvPr>
              <p:cNvSpPr/>
              <p:nvPr/>
            </p:nvSpPr>
            <p:spPr>
              <a:xfrm>
                <a:off x="7176656" y="3140364"/>
                <a:ext cx="4051372" cy="1401942"/>
              </a:xfrm>
              <a:prstGeom prst="wedgeRectCallout">
                <a:avLst>
                  <a:gd name="adj1" fmla="val 56264"/>
                  <a:gd name="adj2" fmla="val -14423"/>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0" dirty="0">
                    <a:solidFill>
                      <a:schemeClr val="tx1"/>
                    </a:solidFill>
                    <a:latin typeface="Abadi Extra Light" panose="020B0204020104020204" pitchFamily="34" charset="0"/>
                  </a:rPr>
                  <a:t>Indeed. It may overfit. Several ways to prevent it: Use </a:t>
                </a:r>
                <a:r>
                  <a:rPr lang="en-IN" sz="1600" b="0" dirty="0" err="1">
                    <a:solidFill>
                      <a:schemeClr val="tx1"/>
                    </a:solidFill>
                    <a:latin typeface="Abadi Extra Light" panose="020B0204020104020204" pitchFamily="34" charset="0"/>
                  </a:rPr>
                  <a:t>regularizer</a:t>
                </a:r>
                <a:r>
                  <a:rPr lang="en-IN" sz="1600" b="0" dirty="0">
                    <a:solidFill>
                      <a:schemeClr val="tx1"/>
                    </a:solidFill>
                    <a:latin typeface="Abadi Extra Light" panose="020B0204020104020204" pitchFamily="34" charset="0"/>
                  </a:rPr>
                  <a:t> or other strategies to prevent overfitting. Alternatives, use </a:t>
                </a:r>
                <a:r>
                  <a:rPr lang="en-IN" sz="1600" b="0" dirty="0">
                    <a:solidFill>
                      <a:srgbClr val="0000FF"/>
                    </a:solidFill>
                    <a:latin typeface="Abadi Extra Light" panose="020B0204020104020204" pitchFamily="34" charset="0"/>
                  </a:rPr>
                  <a:t>“prior” distributions </a:t>
                </a:r>
                <a:r>
                  <a:rPr lang="en-IN" sz="1600" b="0" dirty="0">
                    <a:solidFill>
                      <a:schemeClr val="tx1"/>
                    </a:solidFill>
                    <a:latin typeface="Abadi Extra Light" panose="020B0204020104020204" pitchFamily="34" charset="0"/>
                  </a:rPr>
                  <a:t>on the parameters </a:t>
                </a:r>
                <a14:m>
                  <m:oMath xmlns:m="http://schemas.openxmlformats.org/officeDocument/2006/math">
                    <m:r>
                      <a:rPr lang="en-IN" sz="1600" b="0" i="1" dirty="0" smtClean="0">
                        <a:solidFill>
                          <a:schemeClr val="tx1"/>
                        </a:solidFill>
                        <a:latin typeface="Cambria Math" panose="02040503050406030204" pitchFamily="18" charset="0"/>
                      </a:rPr>
                      <m:t>𝜃</m:t>
                    </m:r>
                    <m:r>
                      <a:rPr lang="en-IN" sz="1600" b="0" i="1" dirty="0" smtClean="0">
                        <a:solidFill>
                          <a:schemeClr val="tx1"/>
                        </a:solidFill>
                        <a:latin typeface="Cambria Math" panose="02040503050406030204" pitchFamily="18" charset="0"/>
                      </a:rPr>
                      <m:t> </m:t>
                    </m:r>
                  </m:oMath>
                </a14:m>
                <a:r>
                  <a:rPr lang="en-IN" sz="1600" b="0" dirty="0">
                    <a:solidFill>
                      <a:schemeClr val="tx1"/>
                    </a:solidFill>
                    <a:latin typeface="Abadi Extra Light" panose="020B0204020104020204" pitchFamily="34" charset="0"/>
                  </a:rPr>
                  <a:t>that we are trying to estimate (which </a:t>
                </a:r>
                <a:r>
                  <a:rPr lang="en-IN" sz="1600" dirty="0">
                    <a:solidFill>
                      <a:schemeClr val="tx1"/>
                    </a:solidFill>
                    <a:latin typeface="Abadi Extra Light" panose="020B0204020104020204" pitchFamily="34" charset="0"/>
                  </a:rPr>
                  <a:t>will kind of act as a </a:t>
                </a:r>
                <a:r>
                  <a:rPr lang="en-IN" sz="1600" dirty="0" err="1">
                    <a:solidFill>
                      <a:schemeClr val="tx1"/>
                    </a:solidFill>
                    <a:latin typeface="Abadi Extra Light" panose="020B0204020104020204" pitchFamily="34" charset="0"/>
                  </a:rPr>
                  <a:t>regularizer</a:t>
                </a:r>
                <a:r>
                  <a:rPr lang="en-IN" sz="1600" dirty="0">
                    <a:solidFill>
                      <a:schemeClr val="tx1"/>
                    </a:solidFill>
                    <a:latin typeface="Abadi Extra Light" panose="020B0204020104020204" pitchFamily="34" charset="0"/>
                  </a:rPr>
                  <a:t> as we will see shortly)</a:t>
                </a:r>
                <a:endParaRPr lang="en-IN" sz="1600" b="0" dirty="0">
                  <a:solidFill>
                    <a:schemeClr val="tx1"/>
                  </a:solidFill>
                  <a:latin typeface="Abadi Extra Light" panose="020B0204020104020204" pitchFamily="34" charset="0"/>
                </a:endParaRPr>
              </a:p>
            </p:txBody>
          </p:sp>
        </mc:Choice>
        <mc:Fallback xmlns="">
          <p:sp>
            <p:nvSpPr>
              <p:cNvPr id="29" name="Speech Bubble: Rectangle 28">
                <a:extLst>
                  <a:ext uri="{FF2B5EF4-FFF2-40B4-BE49-F238E27FC236}">
                    <a16:creationId xmlns:a16="http://schemas.microsoft.com/office/drawing/2014/main" id="{9748ABBA-0666-42F6-9FCD-7F943A3B8FB9}"/>
                  </a:ext>
                </a:extLst>
              </p:cNvPr>
              <p:cNvSpPr>
                <a:spLocks noRot="1" noChangeAspect="1" noMove="1" noResize="1" noEditPoints="1" noAdjustHandles="1" noChangeArrowheads="1" noChangeShapeType="1" noTextEdit="1"/>
              </p:cNvSpPr>
              <p:nvPr/>
            </p:nvSpPr>
            <p:spPr>
              <a:xfrm>
                <a:off x="7176656" y="3140364"/>
                <a:ext cx="4051372" cy="1401942"/>
              </a:xfrm>
              <a:prstGeom prst="wedgeRectCallout">
                <a:avLst>
                  <a:gd name="adj1" fmla="val 56264"/>
                  <a:gd name="adj2" fmla="val -14423"/>
                </a:avLst>
              </a:prstGeom>
              <a:blipFill>
                <a:blip r:embed="rId7"/>
                <a:stretch>
                  <a:fillRect l="-563" t="-6034" b="-10776"/>
                </a:stretch>
              </a:blipFill>
              <a:ln>
                <a:solidFill>
                  <a:schemeClr val="accent2"/>
                </a:solidFill>
              </a:ln>
            </p:spPr>
            <p:txBody>
              <a:bodyPr/>
              <a:lstStyle/>
              <a:p>
                <a:r>
                  <a:rPr lang="en-IN">
                    <a:noFill/>
                  </a:rPr>
                  <a:t> </a:t>
                </a:r>
              </a:p>
            </p:txBody>
          </p:sp>
        </mc:Fallback>
      </mc:AlternateContent>
      <p:sp>
        <p:nvSpPr>
          <p:cNvPr id="30" name="Speech Bubble: Rectangle 29">
            <a:extLst>
              <a:ext uri="{FF2B5EF4-FFF2-40B4-BE49-F238E27FC236}">
                <a16:creationId xmlns:a16="http://schemas.microsoft.com/office/drawing/2014/main" id="{DE2D4A4E-0675-429F-99DA-C326940E75EB}"/>
              </a:ext>
            </a:extLst>
          </p:cNvPr>
          <p:cNvSpPr/>
          <p:nvPr/>
        </p:nvSpPr>
        <p:spPr>
          <a:xfrm>
            <a:off x="9225868" y="4792676"/>
            <a:ext cx="2826175" cy="607623"/>
          </a:xfrm>
          <a:prstGeom prst="wedgeRectCallout">
            <a:avLst>
              <a:gd name="adj1" fmla="val -2294"/>
              <a:gd name="adj2" fmla="val -99812"/>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0" dirty="0">
                <a:solidFill>
                  <a:schemeClr val="tx1"/>
                </a:solidFill>
                <a:latin typeface="Abadi Extra Light" panose="020B0204020104020204" pitchFamily="34" charset="0"/>
              </a:rPr>
              <a:t>Such priors have various other benefits as we will see later</a:t>
            </a:r>
          </a:p>
        </p:txBody>
      </p:sp>
    </p:spTree>
    <p:custDataLst>
      <p:tags r:id="rId1"/>
    </p:custDataLst>
    <p:extLst>
      <p:ext uri="{BB962C8B-B14F-4D97-AF65-F5344CB8AC3E}">
        <p14:creationId xmlns:p14="http://schemas.microsoft.com/office/powerpoint/2010/main" val="3842810344"/>
      </p:ext>
    </p:extLst>
  </p:cSld>
  <p:clrMapOvr>
    <a:masterClrMapping/>
  </p:clrMapOvr>
  <mc:AlternateContent xmlns:mc="http://schemas.openxmlformats.org/markup-compatibility/2006" xmlns:p14="http://schemas.microsoft.com/office/powerpoint/2010/main">
    <mc:Choice Requires="p14">
      <p:transition spd="slow" p14:dur="2000" advTm="279749"/>
    </mc:Choice>
    <mc:Fallback xmlns="">
      <p:transition spd="slow" advTm="2797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wipe(down)">
                                      <p:cBhvr>
                                        <p:cTn id="30" dur="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500"/>
                                        <p:tgtEl>
                                          <p:spTgt spid="2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wipe(down)">
                                      <p:cBhvr>
                                        <p:cTn id="43" dur="500"/>
                                        <p:tgtEl>
                                          <p:spTgt spid="4">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wipe(down)">
                                      <p:cBhvr>
                                        <p:cTn id="48" dur="500"/>
                                        <p:tgtEl>
                                          <p:spTgt spid="4">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Effect transition="in" filter="wipe(down)">
                                      <p:cBhvr>
                                        <p:cTn id="53" dur="500"/>
                                        <p:tgtEl>
                                          <p:spTgt spid="4">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down)">
                                      <p:cBhvr>
                                        <p:cTn id="58" dur="500"/>
                                        <p:tgtEl>
                                          <p:spTgt spid="25"/>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down)">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down)">
                                      <p:cBhvr>
                                        <p:cTn id="66" dur="500"/>
                                        <p:tgtEl>
                                          <p:spTgt spid="28"/>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wipe(down)">
                                      <p:cBhvr>
                                        <p:cTn id="69" dur="500"/>
                                        <p:tgtEl>
                                          <p:spTgt spid="2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down)">
                                      <p:cBhvr>
                                        <p:cTn id="7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3" grpId="0"/>
      <p:bldP spid="23" grpId="0" animBg="1"/>
      <p:bldP spid="26" grpId="0" animBg="1"/>
      <p:bldP spid="29"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MLE: An Example</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7</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Consider a sequence of </a:t>
                </a:r>
                <a14:m>
                  <m:oMath xmlns:m="http://schemas.openxmlformats.org/officeDocument/2006/math">
                    <m:r>
                      <a:rPr lang="en-GB" sz="2600" i="1" dirty="0" smtClean="0">
                        <a:latin typeface="Cambria Math" panose="02040503050406030204" pitchFamily="18" charset="0"/>
                      </a:rPr>
                      <m:t>𝑁</m:t>
                    </m:r>
                  </m:oMath>
                </a14:m>
                <a:r>
                  <a:rPr lang="en-GB" sz="2600" dirty="0">
                    <a:latin typeface="Abadi Extra Light" panose="020B0204020104020204" pitchFamily="34" charset="0"/>
                  </a:rPr>
                  <a:t> coin toss outcomes (observations)</a:t>
                </a: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Each observation </a:t>
                </a:r>
                <a14:m>
                  <m:oMath xmlns:m="http://schemas.openxmlformats.org/officeDocument/2006/math">
                    <m:sSub>
                      <m:sSubPr>
                        <m:ctrlPr>
                          <a:rPr lang="en-GB" sz="2600" i="1" dirty="0" smtClean="0">
                            <a:latin typeface="Cambria Math" panose="02040503050406030204" pitchFamily="18" charset="0"/>
                          </a:rPr>
                        </m:ctrlPr>
                      </m:sSubPr>
                      <m:e>
                        <m:r>
                          <a:rPr lang="en-GB" sz="2600" i="1" dirty="0" smtClean="0">
                            <a:latin typeface="Cambria Math" panose="02040503050406030204" pitchFamily="18" charset="0"/>
                          </a:rPr>
                          <m:t>𝑦</m:t>
                        </m:r>
                      </m:e>
                      <m:sub>
                        <m:r>
                          <a:rPr lang="en-GB" sz="2600" i="1" dirty="0" smtClean="0">
                            <a:latin typeface="Cambria Math" panose="02040503050406030204" pitchFamily="18" charset="0"/>
                          </a:rPr>
                          <m:t>𝑛</m:t>
                        </m:r>
                      </m:sub>
                    </m:sSub>
                  </m:oMath>
                </a14:m>
                <a:r>
                  <a:rPr lang="en-GB" sz="2600" dirty="0">
                    <a:latin typeface="Abadi Extra Light" panose="020B0204020104020204" pitchFamily="34" charset="0"/>
                  </a:rPr>
                  <a:t> is a binary </a:t>
                </a:r>
                <a:r>
                  <a:rPr lang="en-GB" sz="2600" dirty="0">
                    <a:solidFill>
                      <a:srgbClr val="0000FF"/>
                    </a:solidFill>
                    <a:latin typeface="Abadi Extra Light" panose="020B0204020104020204" pitchFamily="34" charset="0"/>
                  </a:rPr>
                  <a:t>random variable</a:t>
                </a:r>
                <a:r>
                  <a:rPr lang="en-GB" sz="2600" dirty="0">
                    <a:latin typeface="Abadi Extra Light" panose="020B0204020104020204" pitchFamily="34" charset="0"/>
                  </a:rPr>
                  <a:t>. Head: </a:t>
                </a:r>
                <a14:m>
                  <m:oMath xmlns:m="http://schemas.openxmlformats.org/officeDocument/2006/math">
                    <m:sSub>
                      <m:sSubPr>
                        <m:ctrlPr>
                          <a:rPr lang="en-IN" sz="2600" b="0" i="1" smtClean="0">
                            <a:latin typeface="Cambria Math" panose="02040503050406030204" pitchFamily="18" charset="0"/>
                          </a:rPr>
                        </m:ctrlPr>
                      </m:sSubPr>
                      <m:e>
                        <m:r>
                          <a:rPr lang="en-IN" sz="2600" b="0" i="1" smtClean="0">
                            <a:latin typeface="Cambria Math" panose="02040503050406030204" pitchFamily="18" charset="0"/>
                          </a:rPr>
                          <m:t>𝑦</m:t>
                        </m:r>
                      </m:e>
                      <m:sub>
                        <m:r>
                          <a:rPr lang="en-IN" sz="2600" b="0" i="1" smtClean="0">
                            <a:latin typeface="Cambria Math" panose="02040503050406030204" pitchFamily="18" charset="0"/>
                          </a:rPr>
                          <m:t>𝑛</m:t>
                        </m:r>
                      </m:sub>
                    </m:sSub>
                    <m:r>
                      <a:rPr lang="en-IN" sz="2600" b="0" i="1" smtClean="0">
                        <a:latin typeface="Cambria Math" panose="02040503050406030204" pitchFamily="18" charset="0"/>
                      </a:rPr>
                      <m:t>=1</m:t>
                    </m:r>
                  </m:oMath>
                </a14:m>
                <a:r>
                  <a:rPr lang="en-GB" sz="2600" dirty="0">
                    <a:latin typeface="Abadi Extra Light" panose="020B0204020104020204" pitchFamily="34" charset="0"/>
                  </a:rPr>
                  <a:t>, Tail: </a:t>
                </a:r>
                <a14:m>
                  <m:oMath xmlns:m="http://schemas.openxmlformats.org/officeDocument/2006/math">
                    <m:sSub>
                      <m:sSubPr>
                        <m:ctrlPr>
                          <a:rPr lang="en-IN" sz="2600" i="1">
                            <a:latin typeface="Cambria Math" panose="02040503050406030204" pitchFamily="18" charset="0"/>
                          </a:rPr>
                        </m:ctrlPr>
                      </m:sSubPr>
                      <m:e>
                        <m:r>
                          <a:rPr lang="en-IN" sz="2600" i="1">
                            <a:latin typeface="Cambria Math" panose="02040503050406030204" pitchFamily="18" charset="0"/>
                          </a:rPr>
                          <m:t>𝑦</m:t>
                        </m:r>
                      </m:e>
                      <m:sub>
                        <m:r>
                          <a:rPr lang="en-IN" sz="2600" i="1">
                            <a:latin typeface="Cambria Math" panose="02040503050406030204" pitchFamily="18" charset="0"/>
                          </a:rPr>
                          <m:t>𝑛</m:t>
                        </m:r>
                      </m:sub>
                    </m:sSub>
                    <m:r>
                      <a:rPr lang="en-IN" sz="2600" i="1">
                        <a:latin typeface="Cambria Math" panose="02040503050406030204" pitchFamily="18" charset="0"/>
                      </a:rPr>
                      <m:t>=</m:t>
                    </m:r>
                    <m:r>
                      <a:rPr lang="en-IN" sz="2600" b="0" i="1" smtClean="0">
                        <a:latin typeface="Cambria Math" panose="02040503050406030204" pitchFamily="18" charset="0"/>
                      </a:rPr>
                      <m:t>0</m:t>
                    </m:r>
                  </m:oMath>
                </a14:m>
                <a:endParaRPr lang="en-GB" sz="26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Each </a:t>
                </a:r>
                <a14:m>
                  <m:oMath xmlns:m="http://schemas.openxmlformats.org/officeDocument/2006/math">
                    <m:sSub>
                      <m:sSubPr>
                        <m:ctrlPr>
                          <a:rPr lang="en-GB" sz="2600" i="1" dirty="0">
                            <a:latin typeface="Cambria Math" panose="02040503050406030204" pitchFamily="18" charset="0"/>
                          </a:rPr>
                        </m:ctrlPr>
                      </m:sSubPr>
                      <m:e>
                        <m:r>
                          <a:rPr lang="en-GB" sz="2600" i="1" dirty="0">
                            <a:latin typeface="Cambria Math" panose="02040503050406030204" pitchFamily="18" charset="0"/>
                          </a:rPr>
                          <m:t>𝑦</m:t>
                        </m:r>
                      </m:e>
                      <m:sub>
                        <m:r>
                          <a:rPr lang="en-GB" sz="2600" i="1" dirty="0">
                            <a:latin typeface="Cambria Math" panose="02040503050406030204" pitchFamily="18" charset="0"/>
                          </a:rPr>
                          <m:t>𝑛</m:t>
                        </m:r>
                      </m:sub>
                    </m:sSub>
                  </m:oMath>
                </a14:m>
                <a:r>
                  <a:rPr lang="en-GB" sz="2600" dirty="0">
                    <a:latin typeface="Abadi Extra Light" panose="020B0204020104020204" pitchFamily="34" charset="0"/>
                  </a:rPr>
                  <a:t> is assumed generated by a </a:t>
                </a:r>
                <a:r>
                  <a:rPr lang="en-GB" sz="2600" b="1" dirty="0">
                    <a:latin typeface="Abadi Extra Light" panose="020B0204020104020204" pitchFamily="34" charset="0"/>
                  </a:rPr>
                  <a:t>Bernoulli distribution </a:t>
                </a:r>
                <a:r>
                  <a:rPr lang="en-GB" sz="2600" dirty="0">
                    <a:latin typeface="Abadi Extra Light" panose="020B0204020104020204" pitchFamily="34" charset="0"/>
                  </a:rPr>
                  <a:t>with param </a:t>
                </a:r>
                <a14:m>
                  <m:oMath xmlns:m="http://schemas.openxmlformats.org/officeDocument/2006/math">
                    <m:r>
                      <a:rPr lang="en-GB" sz="2600" i="1" dirty="0" smtClean="0">
                        <a:latin typeface="Cambria Math" panose="02040503050406030204" pitchFamily="18" charset="0"/>
                      </a:rPr>
                      <m:t>𝜃</m:t>
                    </m:r>
                    <m:r>
                      <a:rPr lang="en-GB" sz="2600" i="1" dirty="0" smtClean="0">
                        <a:latin typeface="Cambria Math" panose="02040503050406030204" pitchFamily="18" charset="0"/>
                      </a:rPr>
                      <m:t>∈ (0,1)</m:t>
                    </m:r>
                  </m:oMath>
                </a14:m>
                <a:endParaRPr lang="en-GB" sz="26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Here </a:t>
                </a:r>
                <a14:m>
                  <m:oMath xmlns:m="http://schemas.openxmlformats.org/officeDocument/2006/math">
                    <m:r>
                      <a:rPr lang="en-GB" sz="2600" i="1" dirty="0" smtClean="0">
                        <a:latin typeface="Cambria Math" panose="02040503050406030204" pitchFamily="18" charset="0"/>
                      </a:rPr>
                      <m:t>𝜃</m:t>
                    </m:r>
                    <m:r>
                      <a:rPr lang="en-GB" sz="2600" i="1" dirty="0" smtClean="0">
                        <a:latin typeface="Cambria Math" panose="02040503050406030204" pitchFamily="18" charset="0"/>
                      </a:rPr>
                      <m:t> </m:t>
                    </m:r>
                  </m:oMath>
                </a14:m>
                <a:r>
                  <a:rPr lang="en-GB" sz="2600" dirty="0">
                    <a:latin typeface="Abadi Extra Light" panose="020B0204020104020204" pitchFamily="34" charset="0"/>
                  </a:rPr>
                  <a:t>the unknown param (probability of head). Want to estimate it using MLE</a:t>
                </a:r>
              </a:p>
              <a:p>
                <a:pPr marL="0" indent="0">
                  <a:buNone/>
                </a:pPr>
                <a:endParaRPr lang="en-GB" sz="200" dirty="0">
                  <a:latin typeface="Abadi Extra Light" panose="020B0204020104020204" pitchFamily="34" charset="0"/>
                </a:endParaRPr>
              </a:p>
              <a:p>
                <a:pPr>
                  <a:buFont typeface="Wingdings" panose="05000000000000000000" pitchFamily="2" charset="2"/>
                  <a:buChar char="§"/>
                </a:pPr>
                <a:r>
                  <a:rPr lang="en-GB" sz="2600" dirty="0">
                    <a:solidFill>
                      <a:srgbClr val="0000FF"/>
                    </a:solidFill>
                    <a:latin typeface="Abadi Extra Light" panose="020B0204020104020204" pitchFamily="34" charset="0"/>
                  </a:rPr>
                  <a:t>Log-likelihood: </a:t>
                </a:r>
                <a14:m>
                  <m:oMath xmlns:m="http://schemas.openxmlformats.org/officeDocument/2006/math">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𝑛</m:t>
                        </m:r>
                        <m:r>
                          <a:rPr lang="en-IN" i="1">
                            <a:latin typeface="Cambria Math" panose="02040503050406030204" pitchFamily="18" charset="0"/>
                          </a:rPr>
                          <m:t>=1</m:t>
                        </m:r>
                      </m:sub>
                      <m:sup>
                        <m:r>
                          <a:rPr lang="en-IN" i="1">
                            <a:latin typeface="Cambria Math" panose="02040503050406030204" pitchFamily="18" charset="0"/>
                          </a:rPr>
                          <m:t>𝑁</m:t>
                        </m:r>
                      </m:sup>
                      <m:e>
                        <m:r>
                          <m:rPr>
                            <m:sty m:val="p"/>
                          </m:rPr>
                          <a:rPr lang="en-IN" i="1">
                            <a:latin typeface="Cambria Math" panose="02040503050406030204" pitchFamily="18" charset="0"/>
                          </a:rPr>
                          <m:t>log</m:t>
                        </m:r>
                        <m:r>
                          <a:rPr lang="en-IN" i="1">
                            <a:latin typeface="Cambria Math" panose="02040503050406030204" pitchFamily="18" charset="0"/>
                          </a:rPr>
                          <m:t> </m:t>
                        </m:r>
                        <m:r>
                          <a:rPr lang="en-IN" i="1">
                            <a:latin typeface="Cambria Math" panose="02040503050406030204" pitchFamily="18" charset="0"/>
                          </a:rPr>
                          <m:t>𝑝</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𝑛</m:t>
                                </m:r>
                              </m:sub>
                            </m:sSub>
                          </m:e>
                          <m:e>
                            <m:r>
                              <a:rPr lang="en-IN" i="1">
                                <a:latin typeface="Cambria Math" panose="02040503050406030204" pitchFamily="18" charset="0"/>
                              </a:rPr>
                              <m:t>𝜃</m:t>
                            </m:r>
                          </m:e>
                        </m:d>
                        <m:r>
                          <a:rPr lang="en-IN" i="1">
                            <a:latin typeface="Cambria Math" panose="02040503050406030204" pitchFamily="18" charset="0"/>
                          </a:rPr>
                          <m:t> </m:t>
                        </m:r>
                      </m:e>
                    </m:nary>
                  </m:oMath>
                </a14:m>
                <a:r>
                  <a:rPr lang="en-GB" sz="2600" dirty="0">
                    <a:latin typeface="Abadi Extra Light" panose="020B0204020104020204" pitchFamily="34" charset="0"/>
                  </a:rPr>
                  <a:t>= </a:t>
                </a:r>
                <a14:m>
                  <m:oMath xmlns:m="http://schemas.openxmlformats.org/officeDocument/2006/math">
                    <m:nary>
                      <m:naryPr>
                        <m:chr m:val="∑"/>
                        <m:limLoc m:val="subSup"/>
                        <m:ctrlPr>
                          <a:rPr lang="en-IN" sz="2400" i="1">
                            <a:latin typeface="Cambria Math" panose="02040503050406030204" pitchFamily="18" charset="0"/>
                          </a:rPr>
                        </m:ctrlPr>
                      </m:naryPr>
                      <m:sub>
                        <m:r>
                          <m:rPr>
                            <m:brk m:alnAt="25"/>
                          </m:rPr>
                          <a:rPr lang="en-IN" sz="2400" i="1">
                            <a:latin typeface="Cambria Math" panose="02040503050406030204" pitchFamily="18" charset="0"/>
                          </a:rPr>
                          <m:t>𝑛</m:t>
                        </m:r>
                        <m:r>
                          <a:rPr lang="en-IN" sz="2400" i="1">
                            <a:latin typeface="Cambria Math" panose="02040503050406030204" pitchFamily="18" charset="0"/>
                          </a:rPr>
                          <m:t>=1</m:t>
                        </m:r>
                      </m:sub>
                      <m:sup>
                        <m:r>
                          <a:rPr lang="en-IN" sz="2400" i="1">
                            <a:latin typeface="Cambria Math" panose="02040503050406030204" pitchFamily="18" charset="0"/>
                          </a:rPr>
                          <m:t>𝑁</m:t>
                        </m:r>
                      </m:sup>
                      <m:e>
                        <m:r>
                          <a:rPr lang="en-IN" sz="2400" i="1">
                            <a:latin typeface="Cambria Math" panose="02040503050406030204" pitchFamily="18" charset="0"/>
                          </a:rPr>
                          <m:t> </m:t>
                        </m:r>
                      </m:e>
                    </m:nary>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𝑛</m:t>
                        </m:r>
                      </m:sub>
                    </m:sSub>
                    <m:r>
                      <m:rPr>
                        <m:sty m:val="p"/>
                      </m:rPr>
                      <a:rPr lang="en-IN" sz="2400" b="0" i="1" smtClean="0">
                        <a:latin typeface="Cambria Math" panose="02040503050406030204" pitchFamily="18" charset="0"/>
                      </a:rPr>
                      <m:t>log</m:t>
                    </m:r>
                    <m:r>
                      <m:rPr>
                        <m:nor/>
                      </m:rPr>
                      <a:rPr lang="en-IN" sz="2400" b="0" i="0" smtClean="0">
                        <a:latin typeface="Cambria Math" panose="02040503050406030204" pitchFamily="18" charset="0"/>
                      </a:rPr>
                      <m:t> </m:t>
                    </m:r>
                    <m:r>
                      <m:rPr>
                        <m:sty m:val="p"/>
                      </m:rPr>
                      <a:rPr lang="en-IN" sz="2400" b="0" i="1" smtClean="0">
                        <a:latin typeface="Cambria Math" panose="02040503050406030204" pitchFamily="18" charset="0"/>
                      </a:rPr>
                      <m:t>θ</m:t>
                    </m:r>
                    <m:r>
                      <a:rPr lang="en-IN" sz="2400" b="0" i="1" smtClean="0">
                        <a:latin typeface="Cambria Math" panose="02040503050406030204" pitchFamily="18" charset="0"/>
                      </a:rPr>
                      <m:t>+</m:t>
                    </m:r>
                    <m:r>
                      <m:rPr>
                        <m:nor/>
                      </m:rPr>
                      <a:rPr lang="en-IN" sz="2400" dirty="0"/>
                      <m:t> </m:t>
                    </m:r>
                    <m:r>
                      <m:rPr>
                        <m:nor/>
                      </m:rPr>
                      <a:rPr lang="en-IN" sz="2400" b="0" i="0" dirty="0" smtClean="0"/>
                      <m:t>(</m:t>
                    </m:r>
                    <m:r>
                      <a:rPr lang="en-IN" sz="2400" b="0" i="1" dirty="0" smtClean="0">
                        <a:latin typeface="Cambria Math" panose="02040503050406030204" pitchFamily="18" charset="0"/>
                      </a:rPr>
                      <m:t>1−</m:t>
                    </m:r>
                    <m:sSub>
                      <m:sSubPr>
                        <m:ctrlPr>
                          <a:rPr lang="en-IN" sz="2400" b="0" i="1" dirty="0" smtClean="0">
                            <a:latin typeface="Cambria Math" panose="02040503050406030204" pitchFamily="18" charset="0"/>
                          </a:rPr>
                        </m:ctrlPr>
                      </m:sSubPr>
                      <m:e>
                        <m:r>
                          <a:rPr lang="en-IN" sz="2400" b="0" i="1" dirty="0" smtClean="0">
                            <a:latin typeface="Cambria Math" panose="02040503050406030204" pitchFamily="18" charset="0"/>
                          </a:rPr>
                          <m:t>𝑦</m:t>
                        </m:r>
                      </m:e>
                      <m:sub>
                        <m:r>
                          <a:rPr lang="en-IN" sz="2400" b="0" i="1" dirty="0" smtClean="0">
                            <a:latin typeface="Cambria Math" panose="02040503050406030204" pitchFamily="18" charset="0"/>
                          </a:rPr>
                          <m:t>𝑛</m:t>
                        </m:r>
                      </m:sub>
                    </m:sSub>
                    <m:r>
                      <a:rPr lang="en-IN" sz="2400" b="0" i="1" dirty="0" smtClean="0">
                        <a:latin typeface="Cambria Math" panose="02040503050406030204" pitchFamily="18" charset="0"/>
                      </a:rPr>
                      <m:t>)</m:t>
                    </m:r>
                    <m:r>
                      <m:rPr>
                        <m:sty m:val="p"/>
                      </m:rPr>
                      <a:rPr lang="en-IN" sz="2400" b="0" i="0" dirty="0" smtClean="0">
                        <a:latin typeface="Cambria Math" panose="02040503050406030204" pitchFamily="18" charset="0"/>
                      </a:rPr>
                      <m:t>log</m:t>
                    </m:r>
                    <m:r>
                      <a:rPr lang="en-IN" sz="2400" b="0" i="1" dirty="0" smtClean="0">
                        <a:latin typeface="Cambria Math" panose="02040503050406030204" pitchFamily="18" charset="0"/>
                      </a:rPr>
                      <m:t>⁡ (1−</m:t>
                    </m:r>
                    <m:r>
                      <a:rPr lang="en-IN" sz="2400" b="0" i="1" dirty="0" smtClean="0">
                        <a:latin typeface="Cambria Math" panose="02040503050406030204" pitchFamily="18" charset="0"/>
                      </a:rPr>
                      <m:t>𝜃</m:t>
                    </m:r>
                    <m:r>
                      <a:rPr lang="en-IN" sz="2400" b="0" i="1" dirty="0" smtClean="0">
                        <a:latin typeface="Cambria Math" panose="02040503050406030204" pitchFamily="18" charset="0"/>
                      </a:rPr>
                      <m:t>)]</m:t>
                    </m:r>
                  </m:oMath>
                </a14:m>
                <a:endParaRPr lang="en-GB" sz="2600" dirty="0">
                  <a:latin typeface="Abadi Extra Light" panose="020B0204020104020204" pitchFamily="34" charset="0"/>
                </a:endParaRPr>
              </a:p>
              <a:p>
                <a:pPr marL="0" indent="0">
                  <a:buNone/>
                </a:pPr>
                <a:endParaRPr lang="en-GB" sz="2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Maximizing log-</a:t>
                </a:r>
                <a:r>
                  <a:rPr lang="en-GB" sz="2600" dirty="0" err="1">
                    <a:latin typeface="Abadi Extra Light" panose="020B0204020104020204" pitchFamily="34" charset="0"/>
                  </a:rPr>
                  <a:t>lik</a:t>
                </a:r>
                <a:r>
                  <a:rPr lang="en-GB" sz="2600" dirty="0">
                    <a:latin typeface="Abadi Extra Light" panose="020B0204020104020204" pitchFamily="34" charset="0"/>
                  </a:rPr>
                  <a:t> (or minimizing NLL) </a:t>
                </a:r>
                <a:r>
                  <a:rPr lang="en-GB" sz="2600" dirty="0" err="1">
                    <a:latin typeface="Abadi Extra Light" panose="020B0204020104020204" pitchFamily="34" charset="0"/>
                  </a:rPr>
                  <a:t>w.r.t.</a:t>
                </a:r>
                <a:r>
                  <a:rPr lang="en-GB" sz="2600" dirty="0">
                    <a:latin typeface="Abadi Extra Light" panose="020B0204020104020204" pitchFamily="34" charset="0"/>
                  </a:rPr>
                  <a:t> </a:t>
                </a:r>
                <a14:m>
                  <m:oMath xmlns:m="http://schemas.openxmlformats.org/officeDocument/2006/math">
                    <m:r>
                      <a:rPr lang="en-GB" sz="2600" i="1" dirty="0" smtClean="0">
                        <a:latin typeface="Cambria Math" panose="02040503050406030204" pitchFamily="18" charset="0"/>
                      </a:rPr>
                      <m:t>𝜃</m:t>
                    </m:r>
                  </m:oMath>
                </a14:m>
                <a:r>
                  <a:rPr lang="en-GB" sz="2600" dirty="0">
                    <a:latin typeface="Abadi Extra Light" panose="020B0204020104020204" pitchFamily="34" charset="0"/>
                  </a:rPr>
                  <a:t> will give a closed form expression</a:t>
                </a: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831" t="-164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464CF04-78A8-42D6-B96F-F0175A90C1D0}"/>
                  </a:ext>
                </a:extLst>
              </p:cNvPr>
              <p:cNvSpPr txBox="1"/>
              <p:nvPr/>
            </p:nvSpPr>
            <p:spPr>
              <a:xfrm>
                <a:off x="2978726" y="3059668"/>
                <a:ext cx="6026522" cy="369332"/>
              </a:xfrm>
              <a:prstGeom prst="rect">
                <a:avLst/>
              </a:prstGeom>
              <a:noFill/>
            </p:spPr>
            <p:txBody>
              <a:bodyPr wrap="none" lIns="0" tIns="0" rIns="0" bIns="0" rtlCol="0">
                <a:spAutoFit/>
              </a:bodyPr>
              <a:lstStyle/>
              <a:p>
                <a14:m>
                  <m:oMath xmlns:m="http://schemas.openxmlformats.org/officeDocument/2006/math">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𝑛</m:t>
                            </m:r>
                          </m:sub>
                        </m:sSub>
                      </m:e>
                      <m:e>
                        <m:r>
                          <a:rPr lang="en-IN" sz="2400" b="0" i="1" smtClean="0">
                            <a:latin typeface="Cambria Math" panose="02040503050406030204" pitchFamily="18" charset="0"/>
                          </a:rPr>
                          <m:t>𝜃</m:t>
                        </m:r>
                      </m:e>
                    </m:d>
                    <m:r>
                      <a:rPr lang="en-IN" sz="2400" b="0" i="0" smtClean="0">
                        <a:latin typeface="Cambria Math" panose="02040503050406030204" pitchFamily="18" charset="0"/>
                      </a:rPr>
                      <m:t>=</m:t>
                    </m:r>
                    <m:r>
                      <m:rPr>
                        <m:sty m:val="p"/>
                      </m:rPr>
                      <a:rPr lang="en-IN" sz="2400" b="0" i="0" smtClean="0">
                        <a:latin typeface="Cambria Math" panose="02040503050406030204" pitchFamily="18" charset="0"/>
                      </a:rPr>
                      <m:t>Bernoulli</m:t>
                    </m:r>
                    <m:d>
                      <m:dPr>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m:rPr>
                                <m:sty m:val="p"/>
                              </m:rPr>
                              <a:rPr lang="en-IN" sz="2400" b="0" i="0" smtClean="0">
                                <a:latin typeface="Cambria Math" panose="02040503050406030204" pitchFamily="18" charset="0"/>
                              </a:rPr>
                              <m:t>n</m:t>
                            </m:r>
                          </m:sub>
                        </m:sSub>
                      </m:e>
                      <m:e>
                        <m:r>
                          <a:rPr lang="en-IN" sz="2400" b="0" i="1" smtClean="0">
                            <a:latin typeface="Cambria Math" panose="02040503050406030204" pitchFamily="18" charset="0"/>
                          </a:rPr>
                          <m:t>𝜃</m:t>
                        </m:r>
                      </m:e>
                    </m:d>
                    <m:r>
                      <a:rPr lang="en-IN" sz="2400" b="0" i="1" smtClean="0">
                        <a:latin typeface="Cambria Math" panose="02040503050406030204" pitchFamily="18" charset="0"/>
                      </a:rPr>
                      <m:t>= </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𝜃</m:t>
                        </m:r>
                      </m:e>
                      <m:sup>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𝑛</m:t>
                            </m:r>
                          </m:sub>
                        </m:sSub>
                      </m:sup>
                    </m:sSup>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(1−</m:t>
                        </m:r>
                        <m:r>
                          <a:rPr lang="en-IN" sz="2400" i="1">
                            <a:latin typeface="Cambria Math" panose="02040503050406030204" pitchFamily="18" charset="0"/>
                          </a:rPr>
                          <m:t>𝜃</m:t>
                        </m:r>
                        <m:r>
                          <a:rPr lang="en-IN" sz="2400" b="0" i="1" smtClean="0">
                            <a:latin typeface="Cambria Math" panose="02040503050406030204" pitchFamily="18" charset="0"/>
                          </a:rPr>
                          <m:t>)</m:t>
                        </m:r>
                      </m:e>
                      <m:sup>
                        <m:r>
                          <a:rPr lang="en-IN" sz="2400" b="0" i="1" smtClean="0">
                            <a:latin typeface="Cambria Math" panose="02040503050406030204" pitchFamily="18" charset="0"/>
                          </a:rPr>
                          <m:t>1−</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𝑛</m:t>
                            </m:r>
                          </m:sub>
                        </m:sSub>
                      </m:sup>
                    </m:sSup>
                  </m:oMath>
                </a14:m>
                <a:endParaRPr lang="en-IN" sz="2400" dirty="0"/>
              </a:p>
            </p:txBody>
          </p:sp>
        </mc:Choice>
        <mc:Fallback xmlns="">
          <p:sp>
            <p:nvSpPr>
              <p:cNvPr id="3" name="TextBox 2">
                <a:extLst>
                  <a:ext uri="{FF2B5EF4-FFF2-40B4-BE49-F238E27FC236}">
                    <a16:creationId xmlns:a16="http://schemas.microsoft.com/office/drawing/2014/main" id="{9464CF04-78A8-42D6-B96F-F0175A90C1D0}"/>
                  </a:ext>
                </a:extLst>
              </p:cNvPr>
              <p:cNvSpPr txBox="1">
                <a:spLocks noRot="1" noChangeAspect="1" noMove="1" noResize="1" noEditPoints="1" noAdjustHandles="1" noChangeArrowheads="1" noChangeShapeType="1" noTextEdit="1"/>
              </p:cNvSpPr>
              <p:nvPr/>
            </p:nvSpPr>
            <p:spPr>
              <a:xfrm>
                <a:off x="2978726" y="3059668"/>
                <a:ext cx="6026522" cy="369332"/>
              </a:xfrm>
              <a:prstGeom prst="rect">
                <a:avLst/>
              </a:prstGeom>
              <a:blipFill>
                <a:blip r:embed="rId4"/>
                <a:stretch>
                  <a:fillRect l="-1822" b="-32787"/>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DFCC69E1-6AF7-436C-8F75-D9249044DB4D}"/>
              </a:ext>
            </a:extLst>
          </p:cNvPr>
          <p:cNvSpPr txBox="1"/>
          <p:nvPr/>
        </p:nvSpPr>
        <p:spPr>
          <a:xfrm>
            <a:off x="4584678" y="5838050"/>
            <a:ext cx="52900" cy="276999"/>
          </a:xfrm>
          <a:prstGeom prst="rect">
            <a:avLst/>
          </a:prstGeom>
          <a:noFill/>
        </p:spPr>
        <p:txBody>
          <a:bodyPr wrap="none" lIns="0" tIns="0" rIns="0" bIns="0" rtlCol="0">
            <a:spAutoFit/>
          </a:bodyPr>
          <a:lstStyle/>
          <a:p>
            <a:r>
              <a:rPr lang="en-IN" dirty="0"/>
              <a:t>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67A7AAE-F007-4438-ABE6-0DBDEC77E9DF}"/>
                  </a:ext>
                </a:extLst>
              </p:cNvPr>
              <p:cNvSpPr txBox="1"/>
              <p:nvPr/>
            </p:nvSpPr>
            <p:spPr>
              <a:xfrm>
                <a:off x="4462135" y="5522912"/>
                <a:ext cx="2573590" cy="8683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𝜃</m:t>
                          </m:r>
                        </m:e>
                        <m:sub>
                          <m:r>
                            <a:rPr lang="en-IN" sz="2800" b="0" i="1" smtClean="0">
                              <a:latin typeface="Cambria Math" panose="02040503050406030204" pitchFamily="18" charset="0"/>
                            </a:rPr>
                            <m:t>𝑀𝐿𝐸</m:t>
                          </m:r>
                        </m:sub>
                      </m:sSub>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nary>
                            <m:naryPr>
                              <m:chr m:val="∑"/>
                              <m:limLoc m:val="subSup"/>
                              <m:ctrlPr>
                                <a:rPr lang="en-IN" sz="2800" b="0" i="1" smtClean="0">
                                  <a:latin typeface="Cambria Math" panose="02040503050406030204" pitchFamily="18" charset="0"/>
                                </a:rPr>
                              </m:ctrlPr>
                            </m:naryPr>
                            <m:sub>
                              <m:r>
                                <m:rPr>
                                  <m:brk m:alnAt="25"/>
                                </m:rPr>
                                <a:rPr lang="en-IN" sz="2800" b="0" i="1" smtClean="0">
                                  <a:latin typeface="Cambria Math" panose="02040503050406030204" pitchFamily="18" charset="0"/>
                                </a:rPr>
                                <m:t>𝑛</m:t>
                              </m:r>
                              <m:r>
                                <a:rPr lang="en-IN" sz="2800" b="0" i="1" smtClean="0">
                                  <a:latin typeface="Cambria Math" panose="02040503050406030204" pitchFamily="18" charset="0"/>
                                </a:rPr>
                                <m:t>=1</m:t>
                              </m:r>
                            </m:sub>
                            <m:sup>
                              <m:r>
                                <a:rPr lang="en-IN" sz="2800" b="0" i="1" smtClean="0">
                                  <a:latin typeface="Cambria Math" panose="02040503050406030204" pitchFamily="18" charset="0"/>
                                </a:rPr>
                                <m:t>𝑁</m:t>
                              </m:r>
                            </m:sup>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𝑛</m:t>
                                  </m:r>
                                </m:sub>
                              </m:sSub>
                            </m:e>
                          </m:nary>
                        </m:num>
                        <m:den>
                          <m:r>
                            <a:rPr lang="en-IN" sz="2800" b="0" i="1" smtClean="0">
                              <a:latin typeface="Cambria Math" panose="02040503050406030204" pitchFamily="18" charset="0"/>
                            </a:rPr>
                            <m:t>𝑁</m:t>
                          </m:r>
                        </m:den>
                      </m:f>
                    </m:oMath>
                  </m:oMathPara>
                </a14:m>
                <a:endParaRPr lang="en-IN" sz="2800" dirty="0"/>
              </a:p>
            </p:txBody>
          </p:sp>
        </mc:Choice>
        <mc:Fallback xmlns="">
          <p:sp>
            <p:nvSpPr>
              <p:cNvPr id="7" name="TextBox 6">
                <a:extLst>
                  <a:ext uri="{FF2B5EF4-FFF2-40B4-BE49-F238E27FC236}">
                    <a16:creationId xmlns:a16="http://schemas.microsoft.com/office/drawing/2014/main" id="{067A7AAE-F007-4438-ABE6-0DBDEC77E9DF}"/>
                  </a:ext>
                </a:extLst>
              </p:cNvPr>
              <p:cNvSpPr txBox="1">
                <a:spLocks noRot="1" noChangeAspect="1" noMove="1" noResize="1" noEditPoints="1" noAdjustHandles="1" noChangeArrowheads="1" noChangeShapeType="1" noTextEdit="1"/>
              </p:cNvSpPr>
              <p:nvPr/>
            </p:nvSpPr>
            <p:spPr>
              <a:xfrm>
                <a:off x="4462135" y="5522912"/>
                <a:ext cx="2573590" cy="868315"/>
              </a:xfrm>
              <a:prstGeom prst="rect">
                <a:avLst/>
              </a:prstGeom>
              <a:blipFill>
                <a:blip r:embed="rId5"/>
                <a:stretch>
                  <a:fillRect/>
                </a:stretch>
              </a:blipFill>
            </p:spPr>
            <p:txBody>
              <a:bodyPr/>
              <a:lstStyle/>
              <a:p>
                <a:r>
                  <a:rPr lang="en-IN">
                    <a:noFill/>
                  </a:rPr>
                  <a:t> </a:t>
                </a:r>
              </a:p>
            </p:txBody>
          </p:sp>
        </mc:Fallback>
      </mc:AlternateContent>
      <p:sp>
        <p:nvSpPr>
          <p:cNvPr id="18" name="Speech Bubble: Rectangle 17">
            <a:extLst>
              <a:ext uri="{FF2B5EF4-FFF2-40B4-BE49-F238E27FC236}">
                <a16:creationId xmlns:a16="http://schemas.microsoft.com/office/drawing/2014/main" id="{67ED03CB-487F-45B5-A4AE-6470BA3FD67C}"/>
              </a:ext>
            </a:extLst>
          </p:cNvPr>
          <p:cNvSpPr/>
          <p:nvPr/>
        </p:nvSpPr>
        <p:spPr>
          <a:xfrm>
            <a:off x="7158268" y="5322695"/>
            <a:ext cx="1390651" cy="1099830"/>
          </a:xfrm>
          <a:prstGeom prst="wedgeRectCallout">
            <a:avLst>
              <a:gd name="adj1" fmla="val -61092"/>
              <a:gd name="adj2" fmla="val 1376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Thus MLE solution is simply the fraction of heads! </a:t>
            </a:r>
            <a:r>
              <a:rPr lang="en-IN" sz="1400" dirty="0">
                <a:solidFill>
                  <a:schemeClr val="tx1"/>
                </a:solidFill>
                <a:latin typeface="Abadi Extra Light" panose="020B0204020104020204" pitchFamily="34" charset="0"/>
                <a:sym typeface="Wingdings" panose="05000000000000000000" pitchFamily="2" charset="2"/>
              </a:rPr>
              <a:t> Makes intuitive sense!</a:t>
            </a:r>
            <a:endParaRPr lang="en-IN" sz="1400" dirty="0">
              <a:solidFill>
                <a:schemeClr val="tx1"/>
              </a:solidFill>
              <a:latin typeface="Abadi Extra Light" panose="020B0204020104020204" pitchFamily="34" charset="0"/>
            </a:endParaRPr>
          </a:p>
        </p:txBody>
      </p:sp>
      <p:sp>
        <p:nvSpPr>
          <p:cNvPr id="19" name="Speech Bubble: Rectangle 18">
            <a:extLst>
              <a:ext uri="{FF2B5EF4-FFF2-40B4-BE49-F238E27FC236}">
                <a16:creationId xmlns:a16="http://schemas.microsoft.com/office/drawing/2014/main" id="{A5804242-0B31-4020-9C0A-679236CEF667}"/>
              </a:ext>
            </a:extLst>
          </p:cNvPr>
          <p:cNvSpPr/>
          <p:nvPr/>
        </p:nvSpPr>
        <p:spPr>
          <a:xfrm>
            <a:off x="10642901" y="1231327"/>
            <a:ext cx="1283854" cy="593556"/>
          </a:xfrm>
          <a:prstGeom prst="wedgeRectCallout">
            <a:avLst>
              <a:gd name="adj1" fmla="val -47352"/>
              <a:gd name="adj2" fmla="val 14829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Probability of a head</a:t>
            </a:r>
          </a:p>
        </p:txBody>
      </p:sp>
      <p:pic>
        <p:nvPicPr>
          <p:cNvPr id="20" name="Picture 2">
            <a:extLst>
              <a:ext uri="{FF2B5EF4-FFF2-40B4-BE49-F238E27FC236}">
                <a16:creationId xmlns:a16="http://schemas.microsoft.com/office/drawing/2014/main" id="{992E8E0B-6A32-4A4D-A934-143B295E25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138" y="5450068"/>
            <a:ext cx="1181100" cy="12382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1" name="Speech Bubble: Rectangle 20">
                <a:extLst>
                  <a:ext uri="{FF2B5EF4-FFF2-40B4-BE49-F238E27FC236}">
                    <a16:creationId xmlns:a16="http://schemas.microsoft.com/office/drawing/2014/main" id="{51075AEC-434E-49B4-9203-FAD749A239E5}"/>
                  </a:ext>
                </a:extLst>
              </p:cNvPr>
              <p:cNvSpPr/>
              <p:nvPr/>
            </p:nvSpPr>
            <p:spPr>
              <a:xfrm>
                <a:off x="1320835" y="5395206"/>
                <a:ext cx="3140363" cy="961105"/>
              </a:xfrm>
              <a:prstGeom prst="wedgeRectCallout">
                <a:avLst>
                  <a:gd name="adj1" fmla="val -67826"/>
                  <a:gd name="adj2" fmla="val 2965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I tossed a coin 5 times – gave 1 head and 4 tails. Does it means </a:t>
                </a:r>
                <a14:m>
                  <m:oMath xmlns:m="http://schemas.openxmlformats.org/officeDocument/2006/math">
                    <m:r>
                      <a:rPr lang="en-IN" sz="1400" i="1" dirty="0" smtClean="0">
                        <a:solidFill>
                          <a:schemeClr val="tx1"/>
                        </a:solidFill>
                        <a:latin typeface="Cambria Math" panose="02040503050406030204" pitchFamily="18" charset="0"/>
                      </a:rPr>
                      <m:t>𝜃</m:t>
                    </m:r>
                  </m:oMath>
                </a14:m>
                <a:r>
                  <a:rPr lang="en-IN" sz="1400" dirty="0">
                    <a:solidFill>
                      <a:schemeClr val="tx1"/>
                    </a:solidFill>
                    <a:latin typeface="Abadi Extra Light" panose="020B0204020104020204" pitchFamily="34" charset="0"/>
                  </a:rPr>
                  <a:t>  = 0.2?? The MLE approach says so. What is I see 0 head and 5 tails. Does it mean </a:t>
                </a:r>
                <a14:m>
                  <m:oMath xmlns:m="http://schemas.openxmlformats.org/officeDocument/2006/math">
                    <m:r>
                      <a:rPr lang="en-IN" sz="1400" i="1" dirty="0">
                        <a:solidFill>
                          <a:schemeClr val="tx1"/>
                        </a:solidFill>
                        <a:latin typeface="Cambria Math" panose="02040503050406030204" pitchFamily="18" charset="0"/>
                      </a:rPr>
                      <m:t>𝜃</m:t>
                    </m:r>
                  </m:oMath>
                </a14:m>
                <a:r>
                  <a:rPr lang="en-IN" sz="1400" dirty="0">
                    <a:solidFill>
                      <a:schemeClr val="tx1"/>
                    </a:solidFill>
                    <a:latin typeface="Abadi Extra Light" panose="020B0204020104020204" pitchFamily="34" charset="0"/>
                  </a:rPr>
                  <a:t>  = 0? </a:t>
                </a:r>
              </a:p>
            </p:txBody>
          </p:sp>
        </mc:Choice>
        <mc:Fallback xmlns="">
          <p:sp>
            <p:nvSpPr>
              <p:cNvPr id="21" name="Speech Bubble: Rectangle 20">
                <a:extLst>
                  <a:ext uri="{FF2B5EF4-FFF2-40B4-BE49-F238E27FC236}">
                    <a16:creationId xmlns:a16="http://schemas.microsoft.com/office/drawing/2014/main" id="{51075AEC-434E-49B4-9203-FAD749A239E5}"/>
                  </a:ext>
                </a:extLst>
              </p:cNvPr>
              <p:cNvSpPr>
                <a:spLocks noRot="1" noChangeAspect="1" noMove="1" noResize="1" noEditPoints="1" noAdjustHandles="1" noChangeArrowheads="1" noChangeShapeType="1" noTextEdit="1"/>
              </p:cNvSpPr>
              <p:nvPr/>
            </p:nvSpPr>
            <p:spPr>
              <a:xfrm>
                <a:off x="1320835" y="5395206"/>
                <a:ext cx="3140363" cy="961105"/>
              </a:xfrm>
              <a:prstGeom prst="wedgeRectCallout">
                <a:avLst>
                  <a:gd name="adj1" fmla="val -67826"/>
                  <a:gd name="adj2" fmla="val 29651"/>
                </a:avLst>
              </a:prstGeom>
              <a:blipFill>
                <a:blip r:embed="rId7"/>
                <a:stretch>
                  <a:fillRect r="-974" b="-4348"/>
                </a:stretch>
              </a:blipFill>
              <a:ln w="19050">
                <a:solidFill>
                  <a:schemeClr val="accent2"/>
                </a:solidFill>
              </a:ln>
            </p:spPr>
            <p:txBody>
              <a:bodyPr/>
              <a:lstStyle/>
              <a:p>
                <a:r>
                  <a:rPr lang="en-IN">
                    <a:noFill/>
                  </a:rPr>
                  <a:t> </a:t>
                </a:r>
              </a:p>
            </p:txBody>
          </p:sp>
        </mc:Fallback>
      </mc:AlternateContent>
      <p:pic>
        <p:nvPicPr>
          <p:cNvPr id="22" name="Picture 21">
            <a:extLst>
              <a:ext uri="{FF2B5EF4-FFF2-40B4-BE49-F238E27FC236}">
                <a16:creationId xmlns:a16="http://schemas.microsoft.com/office/drawing/2014/main" id="{F71F0E46-C66A-4247-94BA-8583A3633EC0}"/>
              </a:ext>
            </a:extLst>
          </p:cNvPr>
          <p:cNvPicPr>
            <a:picLocks noChangeAspect="1"/>
          </p:cNvPicPr>
          <p:nvPr/>
        </p:nvPicPr>
        <p:blipFill>
          <a:blip r:embed="rId8"/>
          <a:stretch>
            <a:fillRect/>
          </a:stretch>
        </p:blipFill>
        <p:spPr>
          <a:xfrm>
            <a:off x="11122931" y="5355438"/>
            <a:ext cx="1004822" cy="965223"/>
          </a:xfrm>
          <a:prstGeom prst="rect">
            <a:avLst/>
          </a:prstGeom>
        </p:spPr>
      </p:pic>
      <p:sp>
        <p:nvSpPr>
          <p:cNvPr id="24" name="Speech Bubble: Rectangle 23">
            <a:extLst>
              <a:ext uri="{FF2B5EF4-FFF2-40B4-BE49-F238E27FC236}">
                <a16:creationId xmlns:a16="http://schemas.microsoft.com/office/drawing/2014/main" id="{4B4B16B0-3BC9-4697-AA68-EEB3F070BD5A}"/>
              </a:ext>
            </a:extLst>
          </p:cNvPr>
          <p:cNvSpPr/>
          <p:nvPr/>
        </p:nvSpPr>
        <p:spPr>
          <a:xfrm>
            <a:off x="8739327" y="5276944"/>
            <a:ext cx="2383604" cy="1505228"/>
          </a:xfrm>
          <a:prstGeom prst="wedgeRectCallout">
            <a:avLst>
              <a:gd name="adj1" fmla="val 60733"/>
              <a:gd name="adj2" fmla="val -112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Indeed – if you want to trust MLE solution. But with small number of training observations, MLE may overfit and may not be reliable. We will soon see better alternatives that use </a:t>
            </a:r>
            <a:r>
              <a:rPr lang="en-IN" sz="1400" dirty="0">
                <a:solidFill>
                  <a:srgbClr val="0000FF"/>
                </a:solidFill>
                <a:latin typeface="Abadi Extra Light" panose="020B0204020104020204" pitchFamily="34" charset="0"/>
              </a:rPr>
              <a:t>prior distributions</a:t>
            </a:r>
            <a:r>
              <a:rPr lang="en-IN" sz="1400" dirty="0">
                <a:solidFill>
                  <a:schemeClr val="tx1"/>
                </a:solidFill>
                <a:latin typeface="Abadi Extra Light" panose="020B0204020104020204" pitchFamily="34" charset="0"/>
              </a:rPr>
              <a:t>!</a:t>
            </a:r>
          </a:p>
        </p:txBody>
      </p:sp>
      <p:sp>
        <p:nvSpPr>
          <p:cNvPr id="27" name="Speech Bubble: Rectangle 26">
            <a:extLst>
              <a:ext uri="{FF2B5EF4-FFF2-40B4-BE49-F238E27FC236}">
                <a16:creationId xmlns:a16="http://schemas.microsoft.com/office/drawing/2014/main" id="{13619AB2-B712-4E67-8E63-CF3E914FBDAE}"/>
              </a:ext>
            </a:extLst>
          </p:cNvPr>
          <p:cNvSpPr/>
          <p:nvPr/>
        </p:nvSpPr>
        <p:spPr>
          <a:xfrm>
            <a:off x="10636273" y="4032619"/>
            <a:ext cx="1448695" cy="593556"/>
          </a:xfrm>
          <a:prstGeom prst="wedgeRectCallout">
            <a:avLst>
              <a:gd name="adj1" fmla="val -51815"/>
              <a:gd name="adj2" fmla="val 9849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Take deriv. set it to zero and solve. Easy optimization</a:t>
            </a:r>
          </a:p>
        </p:txBody>
      </p:sp>
    </p:spTree>
    <p:custDataLst>
      <p:tags r:id="rId1"/>
    </p:custDataLst>
    <p:extLst>
      <p:ext uri="{BB962C8B-B14F-4D97-AF65-F5344CB8AC3E}">
        <p14:creationId xmlns:p14="http://schemas.microsoft.com/office/powerpoint/2010/main" val="2397523314"/>
      </p:ext>
    </p:extLst>
  </p:cSld>
  <p:clrMapOvr>
    <a:masterClrMapping/>
  </p:clrMapOvr>
  <mc:AlternateContent xmlns:mc="http://schemas.openxmlformats.org/markup-compatibility/2006" xmlns:p14="http://schemas.microsoft.com/office/powerpoint/2010/main">
    <mc:Choice Requires="p14">
      <p:transition spd="slow" p14:dur="2000" advTm="382559"/>
    </mc:Choice>
    <mc:Fallback xmlns="">
      <p:transition spd="slow" advTm="3825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down)">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down)">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wipe(down)">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wipe(down)">
                                      <p:cBhvr>
                                        <p:cTn id="42" dur="500"/>
                                        <p:tgtEl>
                                          <p:spTgt spid="4">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down)">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down)">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down)">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down)">
                                      <p:cBhvr>
                                        <p:cTn id="62" dur="500"/>
                                        <p:tgtEl>
                                          <p:spTgt spid="20"/>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down)">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down)">
                                      <p:cBhvr>
                                        <p:cTn id="70" dur="500"/>
                                        <p:tgtEl>
                                          <p:spTgt spid="22"/>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wipe(down)">
                                      <p:cBhvr>
                                        <p:cTn id="7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8" grpId="0" animBg="1"/>
      <p:bldP spid="19" grpId="0" animBg="1"/>
      <p:bldP spid="21" grpId="0" animBg="1"/>
      <p:bldP spid="24"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MLE and Its Shortcomings..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8</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MLE finds parameter values s that make the observed data most probable</a:t>
            </a:r>
          </a:p>
          <a:p>
            <a:pPr marL="0" indent="0">
              <a:buNone/>
            </a:pPr>
            <a:r>
              <a:rPr lang="en-GB" dirty="0">
                <a:latin typeface="Abadi Extra Light" panose="020B0204020104020204" pitchFamily="34" charset="0"/>
              </a:rPr>
              <a:t>          </a:t>
            </a: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No provision to control overfitting (MLE is just like minimizing training loss)</a:t>
            </a: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How do we regularize probabilistic models in a principled way?</a:t>
            </a: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Also, MLE gives only a single “best” answer (“</a:t>
            </a:r>
            <a:r>
              <a:rPr lang="en-GB" dirty="0">
                <a:solidFill>
                  <a:srgbClr val="FF0000"/>
                </a:solidFill>
                <a:latin typeface="Abadi Extra Light" panose="020B0204020104020204" pitchFamily="34" charset="0"/>
              </a:rPr>
              <a:t>point estimate</a:t>
            </a:r>
            <a:r>
              <a:rPr lang="en-GB" dirty="0">
                <a:latin typeface="Abadi Extra Light" panose="020B0204020104020204" pitchFamily="34" charset="0"/>
              </a:rPr>
              <a:t>”)</a:t>
            </a:r>
          </a:p>
          <a:p>
            <a:pPr lvl="1">
              <a:buFont typeface="Wingdings" panose="05000000000000000000" pitchFamily="2" charset="2"/>
              <a:buChar char="§"/>
            </a:pPr>
            <a:r>
              <a:rPr lang="en-GB" dirty="0">
                <a:latin typeface="Abadi Extra Light" panose="020B0204020104020204" pitchFamily="34" charset="0"/>
              </a:rPr>
              <a:t>.. and it may not be very reliable, especially when we have very little data</a:t>
            </a:r>
          </a:p>
          <a:p>
            <a:pPr lvl="1">
              <a:buFont typeface="Wingdings" panose="05000000000000000000" pitchFamily="2" charset="2"/>
              <a:buChar char="§"/>
            </a:pPr>
            <a:r>
              <a:rPr lang="en-GB" dirty="0">
                <a:latin typeface="Abadi Extra Light" panose="020B0204020104020204" pitchFamily="34" charset="0"/>
                <a:sym typeface="Wingdings" panose="05000000000000000000" pitchFamily="2" charset="2"/>
              </a:rPr>
              <a:t>Desirable: Report a </a:t>
            </a:r>
            <a:r>
              <a:rPr lang="en-GB" u="sng" dirty="0">
                <a:latin typeface="Abadi Extra Light" panose="020B0204020104020204" pitchFamily="34" charset="0"/>
                <a:sym typeface="Wingdings" panose="05000000000000000000" pitchFamily="2" charset="2"/>
              </a:rPr>
              <a:t>probability distribution </a:t>
            </a:r>
            <a:r>
              <a:rPr lang="en-GB" dirty="0">
                <a:latin typeface="Abadi Extra Light" panose="020B0204020104020204" pitchFamily="34" charset="0"/>
                <a:sym typeface="Wingdings" panose="05000000000000000000" pitchFamily="2" charset="2"/>
              </a:rPr>
              <a:t>over the learned params </a:t>
            </a:r>
            <a:r>
              <a:rPr lang="en-GB" u="sng" dirty="0">
                <a:latin typeface="Abadi Extra Light" panose="020B0204020104020204" pitchFamily="34" charset="0"/>
                <a:sym typeface="Wingdings" panose="05000000000000000000" pitchFamily="2" charset="2"/>
              </a:rPr>
              <a:t>instead of point </a:t>
            </a:r>
            <a:r>
              <a:rPr lang="en-GB" u="sng" dirty="0" err="1">
                <a:latin typeface="Abadi Extra Light" panose="020B0204020104020204" pitchFamily="34" charset="0"/>
                <a:sym typeface="Wingdings" panose="05000000000000000000" pitchFamily="2" charset="2"/>
              </a:rPr>
              <a:t>est</a:t>
            </a:r>
            <a:endParaRPr lang="en-GB" u="sng" dirty="0">
              <a:latin typeface="Abadi Extra Light" panose="020B0204020104020204" pitchFamily="34" charset="0"/>
              <a:sym typeface="Wingdings" panose="05000000000000000000" pitchFamily="2" charset="2"/>
            </a:endParaRPr>
          </a:p>
          <a:p>
            <a:pPr>
              <a:buFont typeface="Wingdings" panose="05000000000000000000" pitchFamily="2" charset="2"/>
              <a:buChar char="§"/>
            </a:pPr>
            <a:endParaRPr lang="en-GB" sz="800" dirty="0">
              <a:latin typeface="Abadi Extra Light" panose="020B0204020104020204" pitchFamily="34" charset="0"/>
              <a:sym typeface="Wingdings" panose="05000000000000000000" pitchFamily="2" charset="2"/>
            </a:endParaRPr>
          </a:p>
          <a:p>
            <a:pPr marL="457200" lvl="1" indent="0">
              <a:buNone/>
            </a:pPr>
            <a:endParaRPr lang="en-GB" sz="800" dirty="0">
              <a:latin typeface="Abadi Extra Light" panose="020B0204020104020204" pitchFamily="34" charset="0"/>
              <a:sym typeface="Wingdings" panose="05000000000000000000" pitchFamily="2" charset="2"/>
            </a:endParaRPr>
          </a:p>
          <a:p>
            <a:pPr>
              <a:buFont typeface="Wingdings" panose="05000000000000000000" pitchFamily="2" charset="2"/>
              <a:buChar char="§"/>
            </a:pPr>
            <a:r>
              <a:rPr lang="en-GB" dirty="0">
                <a:solidFill>
                  <a:srgbClr val="0000FF"/>
                </a:solidFill>
                <a:latin typeface="Abadi Extra Light" panose="020B0204020104020204" pitchFamily="34" charset="0"/>
                <a:sym typeface="Wingdings" panose="05000000000000000000" pitchFamily="2" charset="2"/>
              </a:rPr>
              <a:t>Prior distributions </a:t>
            </a:r>
            <a:r>
              <a:rPr lang="en-GB" dirty="0">
                <a:latin typeface="Abadi Extra Light" panose="020B0204020104020204" pitchFamily="34" charset="0"/>
                <a:sym typeface="Wingdings" panose="05000000000000000000" pitchFamily="2" charset="2"/>
              </a:rPr>
              <a:t>provide a nice way to accomplish such things!</a:t>
            </a: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E8A33D9-8398-4F22-A3E3-D34F7490483C}"/>
                  </a:ext>
                </a:extLst>
              </p:cNvPr>
              <p:cNvSpPr txBox="1"/>
              <p:nvPr/>
            </p:nvSpPr>
            <p:spPr>
              <a:xfrm>
                <a:off x="1652632" y="1879575"/>
                <a:ext cx="8727326" cy="75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𝜃</m:t>
                          </m:r>
                        </m:e>
                        <m:sub>
                          <m:r>
                            <a:rPr lang="en-IN" sz="2400" i="1">
                              <a:latin typeface="Cambria Math" panose="02040503050406030204" pitchFamily="18" charset="0"/>
                            </a:rPr>
                            <m:t>𝑀𝐿𝐸</m:t>
                          </m:r>
                        </m:sub>
                      </m:sSub>
                      <m:r>
                        <a:rPr lang="en-IN" sz="2400" i="1">
                          <a:latin typeface="Cambria Math" panose="02040503050406030204" pitchFamily="18" charset="0"/>
                        </a:rPr>
                        <m:t>= </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max</m:t>
                          </m:r>
                          <m:r>
                            <a:rPr lang="en-IN" sz="2400">
                              <a:latin typeface="Cambria Math" panose="02040503050406030204" pitchFamily="18" charset="0"/>
                            </a:rPr>
                            <m:t> </m:t>
                          </m:r>
                        </m:e>
                        <m:lim>
                          <m:r>
                            <a:rPr lang="en-IN" sz="2400" i="1">
                              <a:latin typeface="Cambria Math" panose="02040503050406030204" pitchFamily="18" charset="0"/>
                            </a:rPr>
                            <m:t>𝜃</m:t>
                          </m:r>
                        </m:lim>
                      </m:limLow>
                      <m:nary>
                        <m:naryPr>
                          <m:chr m:val="∑"/>
                          <m:limLoc m:val="subSup"/>
                          <m:ctrlPr>
                            <a:rPr lang="en-IN" sz="2400" i="1">
                              <a:latin typeface="Cambria Math" panose="02040503050406030204" pitchFamily="18" charset="0"/>
                            </a:rPr>
                          </m:ctrlPr>
                        </m:naryPr>
                        <m:sub>
                          <m:r>
                            <m:rPr>
                              <m:brk m:alnAt="25"/>
                            </m:rPr>
                            <a:rPr lang="en-IN" sz="2400" i="1">
                              <a:latin typeface="Cambria Math" panose="02040503050406030204" pitchFamily="18" charset="0"/>
                            </a:rPr>
                            <m:t>𝑛</m:t>
                          </m:r>
                          <m:r>
                            <a:rPr lang="en-IN" sz="2400" i="1">
                              <a:latin typeface="Cambria Math" panose="02040503050406030204" pitchFamily="18" charset="0"/>
                            </a:rPr>
                            <m:t>=1</m:t>
                          </m:r>
                        </m:sub>
                        <m:sup>
                          <m:r>
                            <a:rPr lang="en-IN" sz="2400" i="1">
                              <a:latin typeface="Cambria Math" panose="02040503050406030204" pitchFamily="18" charset="0"/>
                            </a:rPr>
                            <m:t>𝑁</m:t>
                          </m:r>
                        </m:sup>
                        <m:e>
                          <m:r>
                            <m:rPr>
                              <m:sty m:val="p"/>
                            </m:rPr>
                            <a:rPr lang="en-IN" sz="2400" i="1">
                              <a:latin typeface="Cambria Math" panose="02040503050406030204" pitchFamily="18" charset="0"/>
                            </a:rPr>
                            <m:t>log</m:t>
                          </m:r>
                          <m:r>
                            <a:rPr lang="en-IN" sz="2400" i="1">
                              <a:latin typeface="Cambria Math" panose="02040503050406030204" pitchFamily="18" charset="0"/>
                            </a:rPr>
                            <m:t> </m:t>
                          </m:r>
                          <m:r>
                            <a:rPr lang="en-IN" sz="2400" i="1">
                              <a:latin typeface="Cambria Math" panose="02040503050406030204" pitchFamily="18" charset="0"/>
                            </a:rPr>
                            <m:t>𝑝</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𝑛</m:t>
                                  </m:r>
                                </m:sub>
                              </m:sSub>
                            </m:e>
                            <m:e>
                              <m:r>
                                <a:rPr lang="en-IN" sz="2400" i="1">
                                  <a:latin typeface="Cambria Math" panose="02040503050406030204" pitchFamily="18" charset="0"/>
                                </a:rPr>
                                <m:t>𝜃</m:t>
                              </m:r>
                            </m:e>
                          </m:d>
                          <m:r>
                            <a:rPr lang="en-IN" sz="2400" i="1">
                              <a:latin typeface="Cambria Math" panose="02040503050406030204" pitchFamily="18" charset="0"/>
                            </a:rPr>
                            <m:t> </m:t>
                          </m:r>
                        </m:e>
                      </m:nary>
                      <m:r>
                        <m:rPr>
                          <m:nor/>
                        </m:rPr>
                        <a:rPr lang="en-GB" sz="2400" dirty="0">
                          <a:latin typeface="Abadi Extra Light" panose="020B0204020104020204" pitchFamily="34" charset="0"/>
                        </a:rPr>
                        <m:t>= </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min</m:t>
                          </m:r>
                          <m:r>
                            <a:rPr lang="en-IN" sz="2400">
                              <a:latin typeface="Cambria Math" panose="02040503050406030204" pitchFamily="18" charset="0"/>
                            </a:rPr>
                            <m:t> </m:t>
                          </m:r>
                        </m:e>
                        <m:lim>
                          <m:r>
                            <a:rPr lang="en-IN" sz="2400" i="1">
                              <a:latin typeface="Cambria Math" panose="02040503050406030204" pitchFamily="18" charset="0"/>
                            </a:rPr>
                            <m:t>𝜃</m:t>
                          </m:r>
                        </m:lim>
                      </m:limLow>
                      <m:nary>
                        <m:naryPr>
                          <m:chr m:val="∑"/>
                          <m:limLoc m:val="subSup"/>
                          <m:ctrlPr>
                            <a:rPr lang="en-IN" sz="2400" i="1">
                              <a:latin typeface="Cambria Math" panose="02040503050406030204" pitchFamily="18" charset="0"/>
                            </a:rPr>
                          </m:ctrlPr>
                        </m:naryPr>
                        <m:sub>
                          <m:r>
                            <m:rPr>
                              <m:brk m:alnAt="25"/>
                            </m:rPr>
                            <a:rPr lang="en-IN" sz="2400" i="1">
                              <a:latin typeface="Cambria Math" panose="02040503050406030204" pitchFamily="18" charset="0"/>
                            </a:rPr>
                            <m:t>𝑛</m:t>
                          </m:r>
                          <m:r>
                            <a:rPr lang="en-IN" sz="2400" i="1">
                              <a:latin typeface="Cambria Math" panose="02040503050406030204" pitchFamily="18" charset="0"/>
                            </a:rPr>
                            <m:t>=1</m:t>
                          </m:r>
                        </m:sub>
                        <m:sup>
                          <m:r>
                            <a:rPr lang="en-IN" sz="2400" i="1">
                              <a:latin typeface="Cambria Math" panose="02040503050406030204" pitchFamily="18" charset="0"/>
                            </a:rPr>
                            <m:t>𝑁</m:t>
                          </m:r>
                        </m:sup>
                        <m:e>
                          <m:r>
                            <a:rPr lang="en-IN" sz="2400" i="1">
                              <a:latin typeface="Cambria Math" panose="02040503050406030204" pitchFamily="18" charset="0"/>
                            </a:rPr>
                            <m:t>−</m:t>
                          </m:r>
                          <m:r>
                            <m:rPr>
                              <m:sty m:val="p"/>
                            </m:rPr>
                            <a:rPr lang="en-IN" sz="2400" i="1">
                              <a:latin typeface="Cambria Math" panose="02040503050406030204" pitchFamily="18" charset="0"/>
                            </a:rPr>
                            <m:t>log</m:t>
                          </m:r>
                          <m:r>
                            <a:rPr lang="en-IN" sz="2400" i="1">
                              <a:latin typeface="Cambria Math" panose="02040503050406030204" pitchFamily="18" charset="0"/>
                            </a:rPr>
                            <m:t> </m:t>
                          </m:r>
                          <m:r>
                            <a:rPr lang="en-IN" sz="2400" i="1">
                              <a:latin typeface="Cambria Math" panose="02040503050406030204" pitchFamily="18" charset="0"/>
                            </a:rPr>
                            <m:t>𝑝</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𝑛</m:t>
                                  </m:r>
                                </m:sub>
                              </m:sSub>
                            </m:e>
                            <m:e>
                              <m:r>
                                <a:rPr lang="en-IN" sz="2400" i="1">
                                  <a:latin typeface="Cambria Math" panose="02040503050406030204" pitchFamily="18" charset="0"/>
                                </a:rPr>
                                <m:t>𝜃</m:t>
                              </m:r>
                            </m:e>
                          </m:d>
                          <m:r>
                            <a:rPr lang="en-IN" sz="2400" i="1">
                              <a:latin typeface="Cambria Math" panose="02040503050406030204" pitchFamily="18" charset="0"/>
                            </a:rPr>
                            <m:t> </m:t>
                          </m:r>
                        </m:e>
                      </m:nary>
                    </m:oMath>
                  </m:oMathPara>
                </a14:m>
                <a:endParaRPr lang="en-IN" sz="2400" dirty="0"/>
              </a:p>
            </p:txBody>
          </p:sp>
        </mc:Choice>
        <mc:Fallback xmlns="">
          <p:sp>
            <p:nvSpPr>
              <p:cNvPr id="9" name="TextBox 8">
                <a:extLst>
                  <a:ext uri="{FF2B5EF4-FFF2-40B4-BE49-F238E27FC236}">
                    <a16:creationId xmlns:a16="http://schemas.microsoft.com/office/drawing/2014/main" id="{6E8A33D9-8398-4F22-A3E3-D34F7490483C}"/>
                  </a:ext>
                </a:extLst>
              </p:cNvPr>
              <p:cNvSpPr txBox="1">
                <a:spLocks noRot="1" noChangeAspect="1" noMove="1" noResize="1" noEditPoints="1" noAdjustHandles="1" noChangeArrowheads="1" noChangeShapeType="1" noTextEdit="1"/>
              </p:cNvSpPr>
              <p:nvPr/>
            </p:nvSpPr>
            <p:spPr>
              <a:xfrm>
                <a:off x="1652632" y="1879575"/>
                <a:ext cx="8727326" cy="755913"/>
              </a:xfrm>
              <a:prstGeom prst="rect">
                <a:avLst/>
              </a:prstGeom>
              <a:blipFill>
                <a:blip r:embed="rId5"/>
                <a:stretch>
                  <a:fillRect/>
                </a:stretch>
              </a:blipFill>
            </p:spPr>
            <p:txBody>
              <a:bodyPr/>
              <a:lstStyle/>
              <a:p>
                <a:r>
                  <a:rPr lang="en-IN">
                    <a:noFill/>
                  </a:rPr>
                  <a:t> </a:t>
                </a:r>
              </a:p>
            </p:txBody>
          </p:sp>
        </mc:Fallback>
      </mc:AlternateContent>
      <p:sp>
        <p:nvSpPr>
          <p:cNvPr id="17" name="Speech Bubble: Rectangle 16">
            <a:extLst>
              <a:ext uri="{FF2B5EF4-FFF2-40B4-BE49-F238E27FC236}">
                <a16:creationId xmlns:a16="http://schemas.microsoft.com/office/drawing/2014/main" id="{77FE8BC4-06BC-4B38-8D30-4882DA1777BA}"/>
              </a:ext>
            </a:extLst>
          </p:cNvPr>
          <p:cNvSpPr/>
          <p:nvPr/>
        </p:nvSpPr>
        <p:spPr>
          <a:xfrm>
            <a:off x="5376306" y="1698770"/>
            <a:ext cx="1439388" cy="361610"/>
          </a:xfrm>
          <a:prstGeom prst="wedgeRectCallout">
            <a:avLst>
              <a:gd name="adj1" fmla="val -68806"/>
              <a:gd name="adj2" fmla="val 6057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Log-likelihood</a:t>
            </a:r>
          </a:p>
        </p:txBody>
      </p:sp>
      <p:sp>
        <p:nvSpPr>
          <p:cNvPr id="18" name="Speech Bubble: Rectangle 17">
            <a:extLst>
              <a:ext uri="{FF2B5EF4-FFF2-40B4-BE49-F238E27FC236}">
                <a16:creationId xmlns:a16="http://schemas.microsoft.com/office/drawing/2014/main" id="{2AABF811-2979-431F-ABA7-80006473B3B2}"/>
              </a:ext>
            </a:extLst>
          </p:cNvPr>
          <p:cNvSpPr/>
          <p:nvPr/>
        </p:nvSpPr>
        <p:spPr>
          <a:xfrm>
            <a:off x="9307545" y="1608368"/>
            <a:ext cx="2459799" cy="361610"/>
          </a:xfrm>
          <a:prstGeom prst="wedgeRectCallout">
            <a:avLst>
              <a:gd name="adj1" fmla="val -51413"/>
              <a:gd name="adj2" fmla="val 8841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Neg. log-likelihood (NLL)</a:t>
            </a:r>
          </a:p>
        </p:txBody>
      </p:sp>
      <p:sp>
        <p:nvSpPr>
          <p:cNvPr id="19" name="Speech Bubble: Rectangle 18">
            <a:extLst>
              <a:ext uri="{FF2B5EF4-FFF2-40B4-BE49-F238E27FC236}">
                <a16:creationId xmlns:a16="http://schemas.microsoft.com/office/drawing/2014/main" id="{F3B8527C-1CFB-467B-8D15-798299AFF918}"/>
              </a:ext>
            </a:extLst>
          </p:cNvPr>
          <p:cNvSpPr/>
          <p:nvPr/>
        </p:nvSpPr>
        <p:spPr>
          <a:xfrm>
            <a:off x="10327956" y="3875714"/>
            <a:ext cx="1760580" cy="1046306"/>
          </a:xfrm>
          <a:prstGeom prst="wedgeRectCallout">
            <a:avLst>
              <a:gd name="adj1" fmla="val -59544"/>
              <a:gd name="adj2" fmla="val 7840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distribution can give us a sense about the </a:t>
            </a:r>
            <a:r>
              <a:rPr lang="en-IN" sz="1400" u="sng" dirty="0">
                <a:solidFill>
                  <a:srgbClr val="0000FF"/>
                </a:solidFill>
                <a:latin typeface="Abadi Extra Light" panose="020B0204020104020204" pitchFamily="34" charset="0"/>
              </a:rPr>
              <a:t>uncertainty</a:t>
            </a:r>
            <a:r>
              <a:rPr lang="en-IN" sz="1400" dirty="0">
                <a:solidFill>
                  <a:schemeClr val="tx1"/>
                </a:solidFill>
                <a:latin typeface="Abadi Extra Light" panose="020B0204020104020204" pitchFamily="34" charset="0"/>
              </a:rPr>
              <a:t> in the parameter estimate</a:t>
            </a:r>
          </a:p>
        </p:txBody>
      </p:sp>
    </p:spTree>
    <p:custDataLst>
      <p:tags r:id="rId1"/>
    </p:custDataLst>
    <p:extLst>
      <p:ext uri="{BB962C8B-B14F-4D97-AF65-F5344CB8AC3E}">
        <p14:creationId xmlns:p14="http://schemas.microsoft.com/office/powerpoint/2010/main" val="1551197858"/>
      </p:ext>
    </p:extLst>
  </p:cSld>
  <p:clrMapOvr>
    <a:masterClrMapping/>
  </p:clrMapOvr>
  <mc:AlternateContent xmlns:mc="http://schemas.openxmlformats.org/markup-compatibility/2006" xmlns:p14="http://schemas.microsoft.com/office/powerpoint/2010/main">
    <mc:Choice Requires="p14">
      <p:transition spd="slow" p14:dur="2000" advTm="202794"/>
    </mc:Choice>
    <mc:Fallback xmlns="">
      <p:transition spd="slow" advTm="2027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down)">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down)">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wipe(down)">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wipe(down)">
                                      <p:cBhvr>
                                        <p:cTn id="42" dur="500"/>
                                        <p:tgtEl>
                                          <p:spTgt spid="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wipe(down)">
                                      <p:cBhvr>
                                        <p:cTn id="47" dur="500"/>
                                        <p:tgtEl>
                                          <p:spTgt spid="4">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animEffect transition="in" filter="wipe(down)">
                                      <p:cBhvr>
                                        <p:cTn id="57"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E0F27B-AF21-FE78-5DD9-4C1E02E849BD}"/>
              </a:ext>
            </a:extLst>
          </p:cNvPr>
          <p:cNvPicPr>
            <a:picLocks noChangeAspect="1"/>
          </p:cNvPicPr>
          <p:nvPr/>
        </p:nvPicPr>
        <p:blipFill>
          <a:blip r:embed="rId3"/>
          <a:stretch>
            <a:fillRect/>
          </a:stretch>
        </p:blipFill>
        <p:spPr>
          <a:xfrm>
            <a:off x="10921933" y="1791814"/>
            <a:ext cx="1004822" cy="965223"/>
          </a:xfrm>
          <a:prstGeom prst="rect">
            <a:avLst/>
          </a:prstGeom>
        </p:spPr>
      </p:pic>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Priors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9</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Can specify our </a:t>
                </a:r>
                <a:r>
                  <a:rPr lang="en-GB" u="sng" dirty="0">
                    <a:latin typeface="Abadi Extra Light" panose="020B0204020104020204" pitchFamily="34" charset="0"/>
                  </a:rPr>
                  <a:t>prior belief</a:t>
                </a:r>
                <a:r>
                  <a:rPr lang="en-GB" dirty="0">
                    <a:latin typeface="Abadi Extra Light" panose="020B0204020104020204" pitchFamily="34" charset="0"/>
                  </a:rPr>
                  <a:t> about likely param values via a prob. dist., e.g., </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Once we observe the data </a:t>
                </a:r>
                <a14:m>
                  <m:oMath xmlns:m="http://schemas.openxmlformats.org/officeDocument/2006/math">
                    <m:r>
                      <a:rPr lang="en-IN" b="1" i="1" smtClean="0">
                        <a:latin typeface="Cambria Math" panose="02040503050406030204" pitchFamily="18" charset="0"/>
                      </a:rPr>
                      <m:t>𝒚</m:t>
                    </m:r>
                  </m:oMath>
                </a14:m>
                <a:r>
                  <a:rPr lang="en-GB" dirty="0">
                    <a:latin typeface="Abadi Extra Light" panose="020B0204020104020204" pitchFamily="34" charset="0"/>
                  </a:rPr>
                  <a:t>, apply Bayes rule to update prior into </a:t>
                </a:r>
                <a:r>
                  <a:rPr lang="en-GB" u="sng" dirty="0">
                    <a:latin typeface="Abadi Extra Light" panose="020B0204020104020204" pitchFamily="34" charset="0"/>
                  </a:rPr>
                  <a:t>posterior</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Two ways now to report </a:t>
                </a:r>
                <a:r>
                  <a:rPr lang="en-GB">
                    <a:latin typeface="Abadi Extra Light" panose="020B0204020104020204" pitchFamily="34" charset="0"/>
                  </a:rPr>
                  <a:t>the answer:</a:t>
                </a:r>
                <a:endParaRPr lang="en-GB" dirty="0">
                  <a:latin typeface="Abadi Extra Light" panose="020B0204020104020204" pitchFamily="34" charset="0"/>
                </a:endParaRPr>
              </a:p>
              <a:p>
                <a:pPr lvl="1">
                  <a:buFont typeface="Wingdings" panose="05000000000000000000" pitchFamily="2" charset="2"/>
                  <a:buChar char="§"/>
                </a:pPr>
                <a:r>
                  <a:rPr lang="en-GB" dirty="0">
                    <a:latin typeface="Abadi Extra Light" panose="020B0204020104020204" pitchFamily="34" charset="0"/>
                  </a:rPr>
                  <a:t>Report the </a:t>
                </a:r>
                <a:r>
                  <a:rPr lang="en-GB" dirty="0">
                    <a:solidFill>
                      <a:srgbClr val="0000FF"/>
                    </a:solidFill>
                    <a:latin typeface="Abadi Extra Light" panose="020B0204020104020204" pitchFamily="34" charset="0"/>
                  </a:rPr>
                  <a:t>maxima (mode) </a:t>
                </a:r>
                <a:r>
                  <a:rPr lang="en-GB" dirty="0">
                    <a:latin typeface="Abadi Extra Light" panose="020B0204020104020204" pitchFamily="34" charset="0"/>
                  </a:rPr>
                  <a:t>of the posterior: </a:t>
                </a:r>
                <a14:m>
                  <m:oMath xmlns:m="http://schemas.openxmlformats.org/officeDocument/2006/math">
                    <m:r>
                      <m:rPr>
                        <m:sty m:val="p"/>
                      </m:rPr>
                      <a:rPr lang="en-IN" b="0" i="1" smtClean="0">
                        <a:latin typeface="Cambria Math" panose="02040503050406030204" pitchFamily="18" charset="0"/>
                      </a:rPr>
                      <m:t>arg</m:t>
                    </m:r>
                    <m:r>
                      <a:rPr lang="en-IN" b="0" i="1" smtClean="0">
                        <a:latin typeface="Cambria Math" panose="02040503050406030204" pitchFamily="18" charset="0"/>
                      </a:rPr>
                      <m:t> </m:t>
                    </m:r>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r>
                          <a:rPr lang="en-IN" b="0" i="1" smtClean="0">
                            <a:latin typeface="Cambria Math" panose="02040503050406030204" pitchFamily="18" charset="0"/>
                          </a:rPr>
                          <m:t>𝜃</m:t>
                        </m:r>
                      </m:lim>
                    </m:limLow>
                    <m:r>
                      <a:rPr lang="en-IN" b="0" i="1" smtClean="0">
                        <a:latin typeface="Cambria Math" panose="02040503050406030204" pitchFamily="18" charset="0"/>
                      </a:rPr>
                      <m:t> </m:t>
                    </m:r>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𝜃</m:t>
                        </m:r>
                      </m:e>
                      <m:e>
                        <m:r>
                          <a:rPr lang="en-IN" b="1" i="1">
                            <a:latin typeface="Cambria Math" panose="02040503050406030204" pitchFamily="18" charset="0"/>
                          </a:rPr>
                          <m:t>𝒚</m:t>
                        </m:r>
                      </m:e>
                    </m:d>
                  </m:oMath>
                </a14:m>
                <a:endParaRPr lang="en-GB" dirty="0">
                  <a:latin typeface="Abadi Extra Light" panose="020B0204020104020204" pitchFamily="34" charset="0"/>
                </a:endParaRPr>
              </a:p>
              <a:p>
                <a:pPr lvl="1">
                  <a:buFont typeface="Wingdings" panose="05000000000000000000" pitchFamily="2" charset="2"/>
                  <a:buChar char="§"/>
                </a:pPr>
                <a:r>
                  <a:rPr lang="en-GB" dirty="0">
                    <a:latin typeface="Abadi Extra Light" panose="020B0204020104020204" pitchFamily="34" charset="0"/>
                  </a:rPr>
                  <a:t>Report the </a:t>
                </a:r>
                <a:r>
                  <a:rPr lang="en-GB" dirty="0">
                    <a:solidFill>
                      <a:srgbClr val="0000FF"/>
                    </a:solidFill>
                    <a:latin typeface="Abadi Extra Light" panose="020B0204020104020204" pitchFamily="34" charset="0"/>
                  </a:rPr>
                  <a:t>full posterior </a:t>
                </a:r>
                <a:r>
                  <a:rPr lang="en-GB" dirty="0">
                    <a:latin typeface="Abadi Extra Light" panose="020B0204020104020204" pitchFamily="34" charset="0"/>
                  </a:rPr>
                  <a:t>(and its properties, e.g., mean, mode, variance, quantiles, etc)</a:t>
                </a:r>
              </a:p>
              <a:p>
                <a:pPr marL="0" indent="0">
                  <a:buNone/>
                </a:pPr>
                <a:r>
                  <a:rPr lang="en-GB" dirty="0">
                    <a:latin typeface="Abadi Extra Light" panose="020B0204020104020204" pitchFamily="34" charset="0"/>
                  </a:rPr>
                  <a:t>          </a:t>
                </a: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4"/>
                <a:stretch>
                  <a:fillRect l="-935" t="-1864" b="-4715"/>
                </a:stretch>
              </a:blipFill>
            </p:spPr>
            <p:txBody>
              <a:bodyPr/>
              <a:lstStyle/>
              <a:p>
                <a:r>
                  <a:rPr lang="en-IN">
                    <a:noFill/>
                  </a:rPr>
                  <a:t> </a:t>
                </a:r>
              </a:p>
            </p:txBody>
          </p:sp>
        </mc:Fallback>
      </mc:AlternateContent>
      <p:cxnSp>
        <p:nvCxnSpPr>
          <p:cNvPr id="5" name="Straight Connector 4">
            <a:extLst>
              <a:ext uri="{FF2B5EF4-FFF2-40B4-BE49-F238E27FC236}">
                <a16:creationId xmlns:a16="http://schemas.microsoft.com/office/drawing/2014/main" id="{593778A0-86BC-452C-9968-55A682A5D4BA}"/>
              </a:ext>
            </a:extLst>
          </p:cNvPr>
          <p:cNvCxnSpPr>
            <a:cxnSpLocks/>
          </p:cNvCxnSpPr>
          <p:nvPr/>
        </p:nvCxnSpPr>
        <p:spPr>
          <a:xfrm flipH="1">
            <a:off x="4781725" y="2124285"/>
            <a:ext cx="1191239" cy="15016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767E891-96C2-4468-A946-6007596D4622}"/>
              </a:ext>
            </a:extLst>
          </p:cNvPr>
          <p:cNvCxnSpPr>
            <a:cxnSpLocks/>
          </p:cNvCxnSpPr>
          <p:nvPr/>
        </p:nvCxnSpPr>
        <p:spPr>
          <a:xfrm>
            <a:off x="5972962" y="2124285"/>
            <a:ext cx="1266737" cy="1468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5747589-6688-45C7-9526-3BD24E307448}"/>
              </a:ext>
            </a:extLst>
          </p:cNvPr>
          <p:cNvCxnSpPr>
            <a:cxnSpLocks/>
          </p:cNvCxnSpPr>
          <p:nvPr/>
        </p:nvCxnSpPr>
        <p:spPr>
          <a:xfrm flipV="1">
            <a:off x="4781725" y="3588164"/>
            <a:ext cx="2869035" cy="377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0791D3D-4DC0-4F30-BCB6-70A638DF1F97}"/>
              </a:ext>
            </a:extLst>
          </p:cNvPr>
          <p:cNvCxnSpPr>
            <a:cxnSpLocks/>
          </p:cNvCxnSpPr>
          <p:nvPr/>
        </p:nvCxnSpPr>
        <p:spPr>
          <a:xfrm flipV="1">
            <a:off x="4781725" y="1720215"/>
            <a:ext cx="0" cy="19056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07EFFFD-8559-40D7-9BFC-22764786D294}"/>
              </a:ext>
            </a:extLst>
          </p:cNvPr>
          <p:cNvSpPr txBox="1"/>
          <p:nvPr/>
        </p:nvSpPr>
        <p:spPr>
          <a:xfrm>
            <a:off x="5782849" y="3579776"/>
            <a:ext cx="380232" cy="276999"/>
          </a:xfrm>
          <a:prstGeom prst="rect">
            <a:avLst/>
          </a:prstGeom>
          <a:noFill/>
        </p:spPr>
        <p:txBody>
          <a:bodyPr wrap="none" rtlCol="0">
            <a:spAutoFit/>
          </a:bodyPr>
          <a:lstStyle/>
          <a:p>
            <a:r>
              <a:rPr lang="en-IN" sz="1200" dirty="0"/>
              <a:t>0.5</a:t>
            </a:r>
          </a:p>
        </p:txBody>
      </p:sp>
      <p:sp>
        <p:nvSpPr>
          <p:cNvPr id="25" name="TextBox 24">
            <a:extLst>
              <a:ext uri="{FF2B5EF4-FFF2-40B4-BE49-F238E27FC236}">
                <a16:creationId xmlns:a16="http://schemas.microsoft.com/office/drawing/2014/main" id="{BB5F6CC0-2BB2-41F1-AE83-F6C2BC573520}"/>
              </a:ext>
            </a:extLst>
          </p:cNvPr>
          <p:cNvSpPr txBox="1"/>
          <p:nvPr/>
        </p:nvSpPr>
        <p:spPr>
          <a:xfrm>
            <a:off x="6362056" y="3580960"/>
            <a:ext cx="458780" cy="276999"/>
          </a:xfrm>
          <a:prstGeom prst="rect">
            <a:avLst/>
          </a:prstGeom>
          <a:noFill/>
        </p:spPr>
        <p:txBody>
          <a:bodyPr wrap="none" rtlCol="0">
            <a:spAutoFit/>
          </a:bodyPr>
          <a:lstStyle/>
          <a:p>
            <a:r>
              <a:rPr lang="en-IN" sz="1200" dirty="0"/>
              <a:t>0.75</a:t>
            </a:r>
          </a:p>
        </p:txBody>
      </p:sp>
      <p:sp>
        <p:nvSpPr>
          <p:cNvPr id="26" name="TextBox 25">
            <a:extLst>
              <a:ext uri="{FF2B5EF4-FFF2-40B4-BE49-F238E27FC236}">
                <a16:creationId xmlns:a16="http://schemas.microsoft.com/office/drawing/2014/main" id="{985FD9DC-FE9C-4E27-A88E-792B92FFA194}"/>
              </a:ext>
            </a:extLst>
          </p:cNvPr>
          <p:cNvSpPr txBox="1"/>
          <p:nvPr/>
        </p:nvSpPr>
        <p:spPr>
          <a:xfrm>
            <a:off x="7019811" y="3579775"/>
            <a:ext cx="263214" cy="276999"/>
          </a:xfrm>
          <a:prstGeom prst="rect">
            <a:avLst/>
          </a:prstGeom>
          <a:noFill/>
        </p:spPr>
        <p:txBody>
          <a:bodyPr wrap="none" rtlCol="0">
            <a:spAutoFit/>
          </a:bodyPr>
          <a:lstStyle/>
          <a:p>
            <a:r>
              <a:rPr lang="en-IN" sz="1200" dirty="0"/>
              <a:t>1</a:t>
            </a:r>
          </a:p>
        </p:txBody>
      </p:sp>
      <p:sp>
        <p:nvSpPr>
          <p:cNvPr id="27" name="TextBox 26">
            <a:extLst>
              <a:ext uri="{FF2B5EF4-FFF2-40B4-BE49-F238E27FC236}">
                <a16:creationId xmlns:a16="http://schemas.microsoft.com/office/drawing/2014/main" id="{E8B061FC-7C96-4975-95B2-2001B69186D1}"/>
              </a:ext>
            </a:extLst>
          </p:cNvPr>
          <p:cNvSpPr txBox="1"/>
          <p:nvPr/>
        </p:nvSpPr>
        <p:spPr>
          <a:xfrm>
            <a:off x="5220149" y="3579775"/>
            <a:ext cx="458780" cy="276999"/>
          </a:xfrm>
          <a:prstGeom prst="rect">
            <a:avLst/>
          </a:prstGeom>
          <a:noFill/>
        </p:spPr>
        <p:txBody>
          <a:bodyPr wrap="none" rtlCol="0">
            <a:spAutoFit/>
          </a:bodyPr>
          <a:lstStyle/>
          <a:p>
            <a:r>
              <a:rPr lang="en-IN" sz="1200" dirty="0"/>
              <a:t>0.25</a:t>
            </a:r>
          </a:p>
        </p:txBody>
      </p:sp>
      <p:sp>
        <p:nvSpPr>
          <p:cNvPr id="28" name="TextBox 27">
            <a:extLst>
              <a:ext uri="{FF2B5EF4-FFF2-40B4-BE49-F238E27FC236}">
                <a16:creationId xmlns:a16="http://schemas.microsoft.com/office/drawing/2014/main" id="{F5BE7DC6-5428-4E74-9BCB-648EBAADB45B}"/>
              </a:ext>
            </a:extLst>
          </p:cNvPr>
          <p:cNvSpPr txBox="1"/>
          <p:nvPr/>
        </p:nvSpPr>
        <p:spPr>
          <a:xfrm>
            <a:off x="4590974" y="3569724"/>
            <a:ext cx="263214" cy="276999"/>
          </a:xfrm>
          <a:prstGeom prst="rect">
            <a:avLst/>
          </a:prstGeom>
          <a:noFill/>
        </p:spPr>
        <p:txBody>
          <a:bodyPr wrap="none" rtlCol="0">
            <a:spAutoFit/>
          </a:bodyPr>
          <a:lstStyle/>
          <a:p>
            <a:r>
              <a:rPr lang="en-IN" sz="1200" dirty="0"/>
              <a:t>0</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5F8E253-5070-442C-8EDE-4285BD4FF891}"/>
                  </a:ext>
                </a:extLst>
              </p:cNvPr>
              <p:cNvSpPr txBox="1"/>
              <p:nvPr/>
            </p:nvSpPr>
            <p:spPr>
              <a:xfrm>
                <a:off x="4216756" y="1791814"/>
                <a:ext cx="5128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𝜃</m:t>
                      </m:r>
                      <m:r>
                        <a:rPr lang="en-IN" b="0" i="1" smtClean="0">
                          <a:latin typeface="Cambria Math" panose="02040503050406030204" pitchFamily="18" charset="0"/>
                        </a:rPr>
                        <m:t>)</m:t>
                      </m:r>
                    </m:oMath>
                  </m:oMathPara>
                </a14:m>
                <a:endParaRPr lang="en-IN" dirty="0"/>
              </a:p>
            </p:txBody>
          </p:sp>
        </mc:Choice>
        <mc:Fallback xmlns="">
          <p:sp>
            <p:nvSpPr>
              <p:cNvPr id="29" name="TextBox 28">
                <a:extLst>
                  <a:ext uri="{FF2B5EF4-FFF2-40B4-BE49-F238E27FC236}">
                    <a16:creationId xmlns:a16="http://schemas.microsoft.com/office/drawing/2014/main" id="{A5F8E253-5070-442C-8EDE-4285BD4FF891}"/>
                  </a:ext>
                </a:extLst>
              </p:cNvPr>
              <p:cNvSpPr txBox="1">
                <a:spLocks noRot="1" noChangeAspect="1" noMove="1" noResize="1" noEditPoints="1" noAdjustHandles="1" noChangeArrowheads="1" noChangeShapeType="1" noTextEdit="1"/>
              </p:cNvSpPr>
              <p:nvPr/>
            </p:nvSpPr>
            <p:spPr>
              <a:xfrm>
                <a:off x="4216756" y="1791814"/>
                <a:ext cx="512897" cy="276999"/>
              </a:xfrm>
              <a:prstGeom prst="rect">
                <a:avLst/>
              </a:prstGeom>
              <a:blipFill>
                <a:blip r:embed="rId6"/>
                <a:stretch>
                  <a:fillRect l="-10714" t="-2222" r="-16667" b="-355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A1E0832-2196-49A3-8CDC-52C20E954CB1}"/>
                  </a:ext>
                </a:extLst>
              </p:cNvPr>
              <p:cNvSpPr txBox="1"/>
              <p:nvPr/>
            </p:nvSpPr>
            <p:spPr>
              <a:xfrm>
                <a:off x="7600643" y="3569724"/>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𝜃</m:t>
                      </m:r>
                    </m:oMath>
                  </m:oMathPara>
                </a14:m>
                <a:endParaRPr lang="en-IN" dirty="0"/>
              </a:p>
            </p:txBody>
          </p:sp>
        </mc:Choice>
        <mc:Fallback xmlns="">
          <p:sp>
            <p:nvSpPr>
              <p:cNvPr id="31" name="TextBox 30">
                <a:extLst>
                  <a:ext uri="{FF2B5EF4-FFF2-40B4-BE49-F238E27FC236}">
                    <a16:creationId xmlns:a16="http://schemas.microsoft.com/office/drawing/2014/main" id="{FA1E0832-2196-49A3-8CDC-52C20E954CB1}"/>
                  </a:ext>
                </a:extLst>
              </p:cNvPr>
              <p:cNvSpPr txBox="1">
                <a:spLocks noRot="1" noChangeAspect="1" noMove="1" noResize="1" noEditPoints="1" noAdjustHandles="1" noChangeArrowheads="1" noChangeShapeType="1" noTextEdit="1"/>
              </p:cNvSpPr>
              <p:nvPr/>
            </p:nvSpPr>
            <p:spPr>
              <a:xfrm>
                <a:off x="7600643" y="3569724"/>
                <a:ext cx="189474" cy="276999"/>
              </a:xfrm>
              <a:prstGeom prst="rect">
                <a:avLst/>
              </a:prstGeom>
              <a:blipFill>
                <a:blip r:embed="rId7"/>
                <a:stretch>
                  <a:fillRect l="-32258" r="-22581" b="-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33DC53E-C920-42D1-AE5D-AE5335F62E9F}"/>
                  </a:ext>
                </a:extLst>
              </p:cNvPr>
              <p:cNvSpPr txBox="1"/>
              <p:nvPr/>
            </p:nvSpPr>
            <p:spPr>
              <a:xfrm>
                <a:off x="4021959" y="4518986"/>
                <a:ext cx="3413948"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𝜃</m:t>
                          </m:r>
                        </m:e>
                        <m:e>
                          <m:r>
                            <a:rPr lang="en-IN" sz="2800" b="1" i="1" smtClean="0">
                              <a:latin typeface="Cambria Math" panose="02040503050406030204" pitchFamily="18" charset="0"/>
                            </a:rPr>
                            <m:t>𝒚</m:t>
                          </m:r>
                        </m:e>
                      </m:d>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𝜃</m:t>
                              </m:r>
                            </m:e>
                          </m:d>
                          <m:r>
                            <a:rPr lang="en-IN" sz="2800" b="0" i="1" smtClean="0">
                              <a:latin typeface="Cambria Math" panose="02040503050406030204" pitchFamily="18" charset="0"/>
                            </a:rPr>
                            <m:t>𝑝</m:t>
                          </m:r>
                          <m:r>
                            <a:rPr lang="en-IN" sz="2800" b="0" i="1" smtClean="0">
                              <a:latin typeface="Cambria Math" panose="02040503050406030204" pitchFamily="18" charset="0"/>
                            </a:rPr>
                            <m:t>(</m:t>
                          </m:r>
                          <m:r>
                            <a:rPr lang="en-IN" sz="2800" b="1" i="1" smtClean="0">
                              <a:latin typeface="Cambria Math" panose="02040503050406030204" pitchFamily="18" charset="0"/>
                            </a:rPr>
                            <m:t>𝒚</m:t>
                          </m:r>
                          <m:r>
                            <a:rPr lang="en-IN" sz="2800" b="0" i="1" smtClean="0">
                              <a:latin typeface="Cambria Math" panose="02040503050406030204" pitchFamily="18" charset="0"/>
                            </a:rPr>
                            <m:t>|</m:t>
                          </m:r>
                          <m:r>
                            <a:rPr lang="en-IN" sz="2800" b="0" i="1" smtClean="0">
                              <a:latin typeface="Cambria Math" panose="02040503050406030204" pitchFamily="18" charset="0"/>
                            </a:rPr>
                            <m:t>𝜃</m:t>
                          </m:r>
                          <m:r>
                            <a:rPr lang="en-IN" sz="2800" b="0" i="1" smtClean="0">
                              <a:latin typeface="Cambria Math" panose="02040503050406030204" pitchFamily="18" charset="0"/>
                            </a:rPr>
                            <m:t>)</m:t>
                          </m:r>
                        </m:num>
                        <m:den>
                          <m:r>
                            <a:rPr lang="en-IN" sz="2800" b="0" i="1" smtClean="0">
                              <a:latin typeface="Cambria Math" panose="02040503050406030204" pitchFamily="18" charset="0"/>
                            </a:rPr>
                            <m:t>𝑝</m:t>
                          </m:r>
                          <m:r>
                            <a:rPr lang="en-IN" sz="2800" b="0" i="1" smtClean="0">
                              <a:latin typeface="Cambria Math" panose="02040503050406030204" pitchFamily="18" charset="0"/>
                            </a:rPr>
                            <m:t>(</m:t>
                          </m:r>
                          <m:r>
                            <a:rPr lang="en-IN" sz="2800" b="1" i="1" smtClean="0">
                              <a:latin typeface="Cambria Math" panose="02040503050406030204" pitchFamily="18" charset="0"/>
                            </a:rPr>
                            <m:t>𝒚</m:t>
                          </m:r>
                          <m:r>
                            <a:rPr lang="en-IN" sz="2800" b="0" i="1" smtClean="0">
                              <a:latin typeface="Cambria Math" panose="02040503050406030204" pitchFamily="18" charset="0"/>
                            </a:rPr>
                            <m:t>)</m:t>
                          </m:r>
                        </m:den>
                      </m:f>
                    </m:oMath>
                  </m:oMathPara>
                </a14:m>
                <a:endParaRPr lang="en-IN" sz="2800" dirty="0"/>
              </a:p>
            </p:txBody>
          </p:sp>
        </mc:Choice>
        <mc:Fallback xmlns="">
          <p:sp>
            <p:nvSpPr>
              <p:cNvPr id="32" name="TextBox 31">
                <a:extLst>
                  <a:ext uri="{FF2B5EF4-FFF2-40B4-BE49-F238E27FC236}">
                    <a16:creationId xmlns:a16="http://schemas.microsoft.com/office/drawing/2014/main" id="{F33DC53E-C920-42D1-AE5D-AE5335F62E9F}"/>
                  </a:ext>
                </a:extLst>
              </p:cNvPr>
              <p:cNvSpPr txBox="1">
                <a:spLocks noRot="1" noChangeAspect="1" noMove="1" noResize="1" noEditPoints="1" noAdjustHandles="1" noChangeArrowheads="1" noChangeShapeType="1" noTextEdit="1"/>
              </p:cNvSpPr>
              <p:nvPr/>
            </p:nvSpPr>
            <p:spPr>
              <a:xfrm>
                <a:off x="4021959" y="4518986"/>
                <a:ext cx="3413948" cy="912622"/>
              </a:xfrm>
              <a:prstGeom prst="rect">
                <a:avLst/>
              </a:prstGeom>
              <a:blipFill>
                <a:blip r:embed="rId8"/>
                <a:stretch>
                  <a:fillRect/>
                </a:stretch>
              </a:blipFill>
            </p:spPr>
            <p:txBody>
              <a:bodyPr/>
              <a:lstStyle/>
              <a:p>
                <a:r>
                  <a:rPr lang="en-IN">
                    <a:noFill/>
                  </a:rPr>
                  <a:t> </a:t>
                </a:r>
              </a:p>
            </p:txBody>
          </p:sp>
        </mc:Fallback>
      </mc:AlternateContent>
      <p:sp>
        <p:nvSpPr>
          <p:cNvPr id="33" name="Speech Bubble: Rectangle 32">
            <a:extLst>
              <a:ext uri="{FF2B5EF4-FFF2-40B4-BE49-F238E27FC236}">
                <a16:creationId xmlns:a16="http://schemas.microsoft.com/office/drawing/2014/main" id="{7CE8E33E-4A03-424A-87D4-9503FCC82CF0}"/>
              </a:ext>
            </a:extLst>
          </p:cNvPr>
          <p:cNvSpPr/>
          <p:nvPr/>
        </p:nvSpPr>
        <p:spPr>
          <a:xfrm>
            <a:off x="8623883" y="5727214"/>
            <a:ext cx="1749733" cy="678512"/>
          </a:xfrm>
          <a:prstGeom prst="wedgeRectCallout">
            <a:avLst>
              <a:gd name="adj1" fmla="val -60806"/>
              <a:gd name="adj2" fmla="val 1298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rgbClr val="00B050"/>
                </a:solidFill>
                <a:latin typeface="Abadi Extra Light" panose="020B0204020104020204" pitchFamily="34" charset="0"/>
              </a:rPr>
              <a:t>Maximum-a-posteriori (MAP) estimation</a:t>
            </a:r>
          </a:p>
        </p:txBody>
      </p:sp>
      <p:sp>
        <p:nvSpPr>
          <p:cNvPr id="34" name="Speech Bubble: Rectangle 33">
            <a:extLst>
              <a:ext uri="{FF2B5EF4-FFF2-40B4-BE49-F238E27FC236}">
                <a16:creationId xmlns:a16="http://schemas.microsoft.com/office/drawing/2014/main" id="{BDFE98AE-2256-470C-BB91-1AF7AB433052}"/>
              </a:ext>
            </a:extLst>
          </p:cNvPr>
          <p:cNvSpPr/>
          <p:nvPr/>
        </p:nvSpPr>
        <p:spPr>
          <a:xfrm>
            <a:off x="10595791" y="5727214"/>
            <a:ext cx="1505076" cy="552329"/>
          </a:xfrm>
          <a:prstGeom prst="wedgeRectCallout">
            <a:avLst>
              <a:gd name="adj1" fmla="val -31037"/>
              <a:gd name="adj2" fmla="val 7629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00B050"/>
                </a:solidFill>
                <a:latin typeface="Abadi Extra Light" panose="020B0204020104020204" pitchFamily="34" charset="0"/>
              </a:rPr>
              <a:t>Fully Bayesian inference</a:t>
            </a:r>
          </a:p>
        </p:txBody>
      </p:sp>
      <mc:AlternateContent xmlns:mc="http://schemas.openxmlformats.org/markup-compatibility/2006" xmlns:a14="http://schemas.microsoft.com/office/drawing/2010/main">
        <mc:Choice Requires="a14">
          <p:sp>
            <p:nvSpPr>
              <p:cNvPr id="39" name="Speech Bubble: Rectangle 38">
                <a:extLst>
                  <a:ext uri="{FF2B5EF4-FFF2-40B4-BE49-F238E27FC236}">
                    <a16:creationId xmlns:a16="http://schemas.microsoft.com/office/drawing/2014/main" id="{9889B36B-BB3A-456E-BA93-3F67E33F28F8}"/>
                  </a:ext>
                </a:extLst>
              </p:cNvPr>
              <p:cNvSpPr/>
              <p:nvPr/>
            </p:nvSpPr>
            <p:spPr>
              <a:xfrm>
                <a:off x="190025" y="1772484"/>
                <a:ext cx="3608235" cy="1826077"/>
              </a:xfrm>
              <a:prstGeom prst="wedgeRectCallout">
                <a:avLst>
                  <a:gd name="adj1" fmla="val 58168"/>
                  <a:gd name="adj2" fmla="val -34498"/>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0" dirty="0">
                    <a:solidFill>
                      <a:schemeClr val="tx1"/>
                    </a:solidFill>
                    <a:latin typeface="Abadi Extra Light" panose="020B0204020104020204" pitchFamily="34" charset="0"/>
                  </a:rPr>
                  <a:t>This is a rather simplistic/contrived prior. </a:t>
                </a:r>
                <a:r>
                  <a:rPr lang="en-IN" sz="1600" b="0" dirty="0">
                    <a:solidFill>
                      <a:schemeClr val="tx1"/>
                    </a:solidFill>
                    <a:latin typeface="Abadi Extra Light" panose="020B0204020104020204" pitchFamily="34" charset="0"/>
                    <a:sym typeface="Wingdings" panose="05000000000000000000" pitchFamily="2" charset="2"/>
                  </a:rPr>
                  <a:t></a:t>
                </a:r>
                <a:r>
                  <a:rPr lang="en-IN" sz="1600" b="0" dirty="0">
                    <a:solidFill>
                      <a:schemeClr val="tx1"/>
                    </a:solidFill>
                    <a:latin typeface="Abadi Extra Light" panose="020B0204020104020204" pitchFamily="34" charset="0"/>
                  </a:rPr>
                  <a:t> </a:t>
                </a:r>
                <a:r>
                  <a:rPr lang="en-IN" sz="1600" dirty="0">
                    <a:solidFill>
                      <a:schemeClr val="tx1"/>
                    </a:solidFill>
                    <a:latin typeface="Abadi Extra Light" panose="020B0204020104020204" pitchFamily="34" charset="0"/>
                  </a:rPr>
                  <a:t>J</a:t>
                </a:r>
                <a:r>
                  <a:rPr lang="en-IN" sz="1600" b="0" dirty="0">
                    <a:solidFill>
                      <a:schemeClr val="tx1"/>
                    </a:solidFill>
                    <a:latin typeface="Abadi Extra Light" panose="020B0204020104020204" pitchFamily="34" charset="0"/>
                  </a:rPr>
                  <a:t>ust to illustrate the basic idea. </a:t>
                </a:r>
                <a:r>
                  <a:rPr lang="en-IN" sz="1600" dirty="0">
                    <a:solidFill>
                      <a:schemeClr val="tx1"/>
                    </a:solidFill>
                    <a:latin typeface="Abadi Extra Light" panose="020B0204020104020204" pitchFamily="34" charset="0"/>
                  </a:rPr>
                  <a:t>We will see more concrete examples of priors shortly. Also, the prior usually depends (assumed conditioned on) on some fixed/learnable hyperparameters (say some </a:t>
                </a:r>
                <a14:m>
                  <m:oMath xmlns:m="http://schemas.openxmlformats.org/officeDocument/2006/math">
                    <m:r>
                      <a:rPr lang="en-IN" sz="1600" i="1" dirty="0" smtClean="0">
                        <a:solidFill>
                          <a:schemeClr val="tx1"/>
                        </a:solidFill>
                        <a:latin typeface="Cambria Math" panose="02040503050406030204" pitchFamily="18" charset="0"/>
                      </a:rPr>
                      <m:t>𝛼</m:t>
                    </m:r>
                    <m:r>
                      <a:rPr lang="en-IN" sz="1600" i="1" dirty="0" smtClean="0">
                        <a:solidFill>
                          <a:schemeClr val="tx1"/>
                        </a:solidFill>
                        <a:latin typeface="Cambria Math" panose="02040503050406030204" pitchFamily="18" charset="0"/>
                      </a:rPr>
                      <m:t> </m:t>
                    </m:r>
                  </m:oMath>
                </a14:m>
                <a:r>
                  <a:rPr lang="en-IN" sz="1600" dirty="0">
                    <a:solidFill>
                      <a:schemeClr val="tx1"/>
                    </a:solidFill>
                    <a:latin typeface="Abadi Extra Light" panose="020B0204020104020204" pitchFamily="34" charset="0"/>
                  </a:rPr>
                  <a:t>and </a:t>
                </a:r>
                <a14:m>
                  <m:oMath xmlns:m="http://schemas.openxmlformats.org/officeDocument/2006/math">
                    <m:r>
                      <a:rPr lang="en-IN" sz="1600" i="1" dirty="0" smtClean="0">
                        <a:solidFill>
                          <a:schemeClr val="tx1"/>
                        </a:solidFill>
                        <a:latin typeface="Cambria Math" panose="02040503050406030204" pitchFamily="18" charset="0"/>
                      </a:rPr>
                      <m:t>𝛽</m:t>
                    </m:r>
                  </m:oMath>
                </a14:m>
                <a:r>
                  <a:rPr lang="en-IN" sz="1600" dirty="0">
                    <a:solidFill>
                      <a:schemeClr val="tx1"/>
                    </a:solidFill>
                    <a:latin typeface="Abadi Extra Light" panose="020B0204020104020204" pitchFamily="34" charset="0"/>
                  </a:rPr>
                  <a:t> , and written as </a:t>
                </a:r>
                <a14:m>
                  <m:oMath xmlns:m="http://schemas.openxmlformats.org/officeDocument/2006/math">
                    <m:r>
                      <a:rPr lang="en-IN" sz="1600" i="1" dirty="0" smtClean="0">
                        <a:solidFill>
                          <a:schemeClr val="tx1"/>
                        </a:solidFill>
                        <a:latin typeface="Cambria Math" panose="02040503050406030204" pitchFamily="18" charset="0"/>
                      </a:rPr>
                      <m:t>𝑝</m:t>
                    </m:r>
                    <m:r>
                      <a:rPr lang="en-IN" sz="1600" i="1" dirty="0" smtClean="0">
                        <a:solidFill>
                          <a:schemeClr val="tx1"/>
                        </a:solidFill>
                        <a:latin typeface="Cambria Math" panose="02040503050406030204" pitchFamily="18" charset="0"/>
                      </a:rPr>
                      <m:t>(</m:t>
                    </m:r>
                    <m:r>
                      <a:rPr lang="en-IN" sz="1600" i="1" dirty="0" smtClean="0">
                        <a:solidFill>
                          <a:schemeClr val="tx1"/>
                        </a:solidFill>
                        <a:latin typeface="Cambria Math" panose="02040503050406030204" pitchFamily="18" charset="0"/>
                      </a:rPr>
                      <m:t>𝜃</m:t>
                    </m:r>
                    <m:r>
                      <a:rPr lang="en-IN" sz="1600" i="1" dirty="0" smtClean="0">
                        <a:solidFill>
                          <a:schemeClr val="tx1"/>
                        </a:solidFill>
                        <a:latin typeface="Cambria Math" panose="02040503050406030204" pitchFamily="18" charset="0"/>
                      </a:rPr>
                      <m:t>|</m:t>
                    </m:r>
                    <m:r>
                      <a:rPr lang="en-IN" sz="1600" i="1" dirty="0" smtClean="0">
                        <a:solidFill>
                          <a:schemeClr val="tx1"/>
                        </a:solidFill>
                        <a:latin typeface="Cambria Math" panose="02040503050406030204" pitchFamily="18" charset="0"/>
                      </a:rPr>
                      <m:t>𝛼</m:t>
                    </m:r>
                    <m:r>
                      <a:rPr lang="en-IN" sz="1600" i="1" dirty="0" smtClean="0">
                        <a:solidFill>
                          <a:schemeClr val="tx1"/>
                        </a:solidFill>
                        <a:latin typeface="Cambria Math" panose="02040503050406030204" pitchFamily="18" charset="0"/>
                      </a:rPr>
                      <m:t>,</m:t>
                    </m:r>
                    <m:r>
                      <a:rPr lang="en-IN" sz="1600" i="1" dirty="0" smtClean="0">
                        <a:solidFill>
                          <a:schemeClr val="tx1"/>
                        </a:solidFill>
                        <a:latin typeface="Cambria Math" panose="02040503050406030204" pitchFamily="18" charset="0"/>
                      </a:rPr>
                      <m:t>𝛽</m:t>
                    </m:r>
                    <m:r>
                      <a:rPr lang="en-IN" sz="1600" i="1" dirty="0" smtClean="0">
                        <a:solidFill>
                          <a:schemeClr val="tx1"/>
                        </a:solidFill>
                        <a:latin typeface="Cambria Math" panose="02040503050406030204" pitchFamily="18" charset="0"/>
                      </a:rPr>
                      <m:t>)</m:t>
                    </m:r>
                  </m:oMath>
                </a14:m>
                <a:r>
                  <a:rPr lang="en-IN" sz="1600" b="0" dirty="0">
                    <a:solidFill>
                      <a:schemeClr val="tx1"/>
                    </a:solidFill>
                    <a:latin typeface="Abadi Extra Light" panose="020B0204020104020204" pitchFamily="34" charset="0"/>
                  </a:rPr>
                  <a:t> </a:t>
                </a:r>
              </a:p>
            </p:txBody>
          </p:sp>
        </mc:Choice>
        <mc:Fallback xmlns="">
          <p:sp>
            <p:nvSpPr>
              <p:cNvPr id="39" name="Speech Bubble: Rectangle 38">
                <a:extLst>
                  <a:ext uri="{FF2B5EF4-FFF2-40B4-BE49-F238E27FC236}">
                    <a16:creationId xmlns:a16="http://schemas.microsoft.com/office/drawing/2014/main" id="{9889B36B-BB3A-456E-BA93-3F67E33F28F8}"/>
                  </a:ext>
                </a:extLst>
              </p:cNvPr>
              <p:cNvSpPr>
                <a:spLocks noRot="1" noChangeAspect="1" noMove="1" noResize="1" noEditPoints="1" noAdjustHandles="1" noChangeArrowheads="1" noChangeShapeType="1" noTextEdit="1"/>
              </p:cNvSpPr>
              <p:nvPr/>
            </p:nvSpPr>
            <p:spPr>
              <a:xfrm>
                <a:off x="190025" y="1772484"/>
                <a:ext cx="3608235" cy="1826077"/>
              </a:xfrm>
              <a:prstGeom prst="wedgeRectCallout">
                <a:avLst>
                  <a:gd name="adj1" fmla="val 58168"/>
                  <a:gd name="adj2" fmla="val -34498"/>
                </a:avLst>
              </a:prstGeom>
              <a:blipFill>
                <a:blip r:embed="rId10"/>
                <a:stretch>
                  <a:fillRect l="-621" b="-3322"/>
                </a:stretch>
              </a:blipFill>
              <a:ln>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Speech Bubble: Rectangle 42">
                <a:extLst>
                  <a:ext uri="{FF2B5EF4-FFF2-40B4-BE49-F238E27FC236}">
                    <a16:creationId xmlns:a16="http://schemas.microsoft.com/office/drawing/2014/main" id="{48FCD73B-3BAB-4246-B110-133D4399E6F0}"/>
                  </a:ext>
                </a:extLst>
              </p:cNvPr>
              <p:cNvSpPr/>
              <p:nvPr/>
            </p:nvSpPr>
            <p:spPr>
              <a:xfrm>
                <a:off x="7695380" y="1737420"/>
                <a:ext cx="2847913" cy="1655962"/>
              </a:xfrm>
              <a:prstGeom prst="wedgeRectCallout">
                <a:avLst>
                  <a:gd name="adj1" fmla="val 67421"/>
                  <a:gd name="adj2" fmla="val -2133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A possible prior for the coin bias estimation problem. The unknown </a:t>
                </a:r>
                <a14:m>
                  <m:oMath xmlns:m="http://schemas.openxmlformats.org/officeDocument/2006/math">
                    <m:r>
                      <a:rPr lang="en-IN" i="1" dirty="0" smtClean="0">
                        <a:solidFill>
                          <a:schemeClr val="tx1"/>
                        </a:solidFill>
                        <a:latin typeface="Cambria Math" panose="02040503050406030204" pitchFamily="18" charset="0"/>
                      </a:rPr>
                      <m:t>𝜃</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is being treated as a </a:t>
                </a:r>
                <a:r>
                  <a:rPr lang="en-IN" dirty="0">
                    <a:solidFill>
                      <a:srgbClr val="0000FF"/>
                    </a:solidFill>
                    <a:latin typeface="Abadi Extra Light" panose="020B0204020104020204" pitchFamily="34" charset="0"/>
                  </a:rPr>
                  <a:t>random variable</a:t>
                </a:r>
                <a:r>
                  <a:rPr lang="en-IN" dirty="0">
                    <a:solidFill>
                      <a:schemeClr val="tx1"/>
                    </a:solidFill>
                    <a:latin typeface="Abadi Extra Light" panose="020B0204020104020204" pitchFamily="34" charset="0"/>
                  </a:rPr>
                  <a:t>, not simply a fixed unknown as we treated it as in MLE</a:t>
                </a:r>
              </a:p>
            </p:txBody>
          </p:sp>
        </mc:Choice>
        <mc:Fallback xmlns="">
          <p:sp>
            <p:nvSpPr>
              <p:cNvPr id="43" name="Speech Bubble: Rectangle 42">
                <a:extLst>
                  <a:ext uri="{FF2B5EF4-FFF2-40B4-BE49-F238E27FC236}">
                    <a16:creationId xmlns:a16="http://schemas.microsoft.com/office/drawing/2014/main" id="{48FCD73B-3BAB-4246-B110-133D4399E6F0}"/>
                  </a:ext>
                </a:extLst>
              </p:cNvPr>
              <p:cNvSpPr>
                <a:spLocks noRot="1" noChangeAspect="1" noMove="1" noResize="1" noEditPoints="1" noAdjustHandles="1" noChangeArrowheads="1" noChangeShapeType="1" noTextEdit="1"/>
              </p:cNvSpPr>
              <p:nvPr/>
            </p:nvSpPr>
            <p:spPr>
              <a:xfrm>
                <a:off x="7695380" y="1737420"/>
                <a:ext cx="2847913" cy="1655962"/>
              </a:xfrm>
              <a:prstGeom prst="wedgeRectCallout">
                <a:avLst>
                  <a:gd name="adj1" fmla="val 67421"/>
                  <a:gd name="adj2" fmla="val -21337"/>
                </a:avLst>
              </a:prstGeom>
              <a:blipFill>
                <a:blip r:embed="rId11"/>
                <a:stretch>
                  <a:fillRect l="-1261" t="-4000" b="-7273"/>
                </a:stretch>
              </a:blipFill>
              <a:ln w="19050">
                <a:solidFill>
                  <a:schemeClr val="accent2"/>
                </a:solidFill>
              </a:ln>
            </p:spPr>
            <p:txBody>
              <a:bodyPr/>
              <a:lstStyle/>
              <a:p>
                <a:r>
                  <a:rPr lang="en-IN">
                    <a:noFill/>
                  </a:rPr>
                  <a:t> </a:t>
                </a:r>
              </a:p>
            </p:txBody>
          </p:sp>
        </mc:Fallback>
      </mc:AlternateContent>
      <p:sp>
        <p:nvSpPr>
          <p:cNvPr id="44" name="Speech Bubble: Rectangle 43">
            <a:extLst>
              <a:ext uri="{FF2B5EF4-FFF2-40B4-BE49-F238E27FC236}">
                <a16:creationId xmlns:a16="http://schemas.microsoft.com/office/drawing/2014/main" id="{6590CDF6-BC22-4A41-AD9A-EE3108AC2B3D}"/>
              </a:ext>
            </a:extLst>
          </p:cNvPr>
          <p:cNvSpPr/>
          <p:nvPr/>
        </p:nvSpPr>
        <p:spPr>
          <a:xfrm>
            <a:off x="7525922" y="4321920"/>
            <a:ext cx="1097961" cy="319305"/>
          </a:xfrm>
          <a:prstGeom prst="wedgeRectCallout">
            <a:avLst>
              <a:gd name="adj1" fmla="val -59403"/>
              <a:gd name="adj2" fmla="val 7913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Likelihood</a:t>
            </a:r>
          </a:p>
        </p:txBody>
      </p:sp>
      <p:sp>
        <p:nvSpPr>
          <p:cNvPr id="45" name="Speech Bubble: Rectangle 44">
            <a:extLst>
              <a:ext uri="{FF2B5EF4-FFF2-40B4-BE49-F238E27FC236}">
                <a16:creationId xmlns:a16="http://schemas.microsoft.com/office/drawing/2014/main" id="{C4B5507D-A347-4795-8303-5A8A8506EFF2}"/>
              </a:ext>
            </a:extLst>
          </p:cNvPr>
          <p:cNvSpPr/>
          <p:nvPr/>
        </p:nvSpPr>
        <p:spPr>
          <a:xfrm>
            <a:off x="4835780" y="4424474"/>
            <a:ext cx="633274" cy="277000"/>
          </a:xfrm>
          <a:prstGeom prst="wedgeRectCallout">
            <a:avLst>
              <a:gd name="adj1" fmla="val 78027"/>
              <a:gd name="adj2" fmla="val 2578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Prior</a:t>
            </a:r>
          </a:p>
        </p:txBody>
      </p:sp>
      <p:sp>
        <p:nvSpPr>
          <p:cNvPr id="46" name="Speech Bubble: Rectangle 45">
            <a:extLst>
              <a:ext uri="{FF2B5EF4-FFF2-40B4-BE49-F238E27FC236}">
                <a16:creationId xmlns:a16="http://schemas.microsoft.com/office/drawing/2014/main" id="{20E85FD5-1AC0-4911-8425-CD2716D19C52}"/>
              </a:ext>
            </a:extLst>
          </p:cNvPr>
          <p:cNvSpPr/>
          <p:nvPr/>
        </p:nvSpPr>
        <p:spPr>
          <a:xfrm>
            <a:off x="7227893" y="5091564"/>
            <a:ext cx="1097961" cy="555909"/>
          </a:xfrm>
          <a:prstGeom prst="wedgeRectCallout">
            <a:avLst>
              <a:gd name="adj1" fmla="val -81560"/>
              <a:gd name="adj2" fmla="val -907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Marginal likelihood</a:t>
            </a:r>
          </a:p>
        </p:txBody>
      </p:sp>
      <p:sp>
        <p:nvSpPr>
          <p:cNvPr id="47" name="Speech Bubble: Rectangle 46">
            <a:extLst>
              <a:ext uri="{FF2B5EF4-FFF2-40B4-BE49-F238E27FC236}">
                <a16:creationId xmlns:a16="http://schemas.microsoft.com/office/drawing/2014/main" id="{24D73350-B812-4735-9D35-3874361A76EE}"/>
              </a:ext>
            </a:extLst>
          </p:cNvPr>
          <p:cNvSpPr/>
          <p:nvPr/>
        </p:nvSpPr>
        <p:spPr>
          <a:xfrm>
            <a:off x="2709644" y="4867638"/>
            <a:ext cx="1055642" cy="277000"/>
          </a:xfrm>
          <a:prstGeom prst="wedgeRectCallout">
            <a:avLst>
              <a:gd name="adj1" fmla="val 78027"/>
              <a:gd name="adj2" fmla="val 2578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Posterior</a:t>
            </a:r>
          </a:p>
        </p:txBody>
      </p:sp>
      <p:sp>
        <p:nvSpPr>
          <p:cNvPr id="48" name="Speech Bubble: Rectangle 47">
            <a:extLst>
              <a:ext uri="{FF2B5EF4-FFF2-40B4-BE49-F238E27FC236}">
                <a16:creationId xmlns:a16="http://schemas.microsoft.com/office/drawing/2014/main" id="{58CBAD2D-E1D0-42C5-BBFC-70944C9D17CF}"/>
              </a:ext>
            </a:extLst>
          </p:cNvPr>
          <p:cNvSpPr/>
          <p:nvPr/>
        </p:nvSpPr>
        <p:spPr>
          <a:xfrm>
            <a:off x="8711865" y="4366315"/>
            <a:ext cx="3114476" cy="1281157"/>
          </a:xfrm>
          <a:prstGeom prst="wedgeRectCallout">
            <a:avLst>
              <a:gd name="adj1" fmla="val -65329"/>
              <a:gd name="adj2" fmla="val 4409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Note: Marginal </a:t>
            </a:r>
            <a:r>
              <a:rPr lang="en-IN" sz="1400" dirty="0" err="1">
                <a:solidFill>
                  <a:schemeClr val="tx1"/>
                </a:solidFill>
                <a:latin typeface="Abadi Extra Light" panose="020B0204020104020204" pitchFamily="34" charset="0"/>
              </a:rPr>
              <a:t>lik</a:t>
            </a:r>
            <a:r>
              <a:rPr lang="en-IN" sz="1400" dirty="0">
                <a:solidFill>
                  <a:schemeClr val="tx1"/>
                </a:solidFill>
                <a:latin typeface="Abadi Extra Light" panose="020B0204020104020204" pitchFamily="34" charset="0"/>
              </a:rPr>
              <a:t>. is hard to compute in general as it requires a </a:t>
            </a:r>
            <a:r>
              <a:rPr lang="en-IN" sz="1400" dirty="0">
                <a:solidFill>
                  <a:srgbClr val="FF0000"/>
                </a:solidFill>
                <a:latin typeface="Abadi Extra Light" panose="020B0204020104020204" pitchFamily="34" charset="0"/>
              </a:rPr>
              <a:t>summation or integral</a:t>
            </a:r>
            <a:r>
              <a:rPr lang="en-IN" sz="1400" dirty="0">
                <a:solidFill>
                  <a:schemeClr val="tx1"/>
                </a:solidFill>
                <a:latin typeface="Abadi Extra Light" panose="020B0204020104020204" pitchFamily="34" charset="0"/>
              </a:rPr>
              <a:t> which may not be easy (will briefly look at this in CS771, although will stay away going too deep in this course –CS772 does that in more detail)</a:t>
            </a:r>
            <a:endParaRPr lang="en-IN" dirty="0">
              <a:solidFill>
                <a:schemeClr val="tx1"/>
              </a:solidFill>
              <a:latin typeface="Abadi Extra Light" panose="020B0204020104020204" pitchFamily="34" charset="0"/>
            </a:endParaRPr>
          </a:p>
        </p:txBody>
      </p:sp>
      <p:sp>
        <p:nvSpPr>
          <p:cNvPr id="6" name="Speech Bubble: Rectangle 5">
            <a:extLst>
              <a:ext uri="{FF2B5EF4-FFF2-40B4-BE49-F238E27FC236}">
                <a16:creationId xmlns:a16="http://schemas.microsoft.com/office/drawing/2014/main" id="{EC65F161-174C-68AC-26A8-DEC49797C38F}"/>
              </a:ext>
            </a:extLst>
          </p:cNvPr>
          <p:cNvSpPr/>
          <p:nvPr/>
        </p:nvSpPr>
        <p:spPr>
          <a:xfrm>
            <a:off x="3514143" y="431356"/>
            <a:ext cx="3379026" cy="466089"/>
          </a:xfrm>
          <a:prstGeom prst="wedgeRectCallout">
            <a:avLst>
              <a:gd name="adj1" fmla="val -52983"/>
              <a:gd name="adj2" fmla="val 11825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rgbClr val="0000FF"/>
                </a:solidFill>
                <a:latin typeface="Abadi Extra Light" panose="020B0204020104020204" pitchFamily="34" charset="0"/>
              </a:rPr>
              <a:t>Before observing any data</a:t>
            </a:r>
          </a:p>
        </p:txBody>
      </p:sp>
    </p:spTree>
    <p:custDataLst>
      <p:tags r:id="rId1"/>
    </p:custDataLst>
    <p:extLst>
      <p:ext uri="{BB962C8B-B14F-4D97-AF65-F5344CB8AC3E}">
        <p14:creationId xmlns:p14="http://schemas.microsoft.com/office/powerpoint/2010/main" val="1608437063"/>
      </p:ext>
    </p:extLst>
  </p:cSld>
  <p:clrMapOvr>
    <a:masterClrMapping/>
  </p:clrMapOvr>
  <mc:AlternateContent xmlns:mc="http://schemas.openxmlformats.org/markup-compatibility/2006" xmlns:p14="http://schemas.microsoft.com/office/powerpoint/2010/main">
    <mc:Choice Requires="p14">
      <p:transition spd="slow" p14:dur="2000" advTm="431232"/>
    </mc:Choice>
    <mc:Fallback xmlns="">
      <p:transition spd="slow" advTm="4312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2" presetClass="entr" presetSubtype="4"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par>
                                <p:cTn id="21" presetID="22" presetClass="entr" presetSubtype="4"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par>
                                <p:cTn id="24" presetID="22" presetClass="entr" presetSubtype="4"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down)">
                                      <p:cBhvr>
                                        <p:cTn id="26" dur="500"/>
                                        <p:tgtEl>
                                          <p:spTgt spid="22"/>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down)">
                                      <p:cBhvr>
                                        <p:cTn id="29" dur="500"/>
                                        <p:tgtEl>
                                          <p:spTgt spid="24"/>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down)">
                                      <p:cBhvr>
                                        <p:cTn id="32" dur="500"/>
                                        <p:tgtEl>
                                          <p:spTgt spid="25"/>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down)">
                                      <p:cBhvr>
                                        <p:cTn id="35" dur="500"/>
                                        <p:tgtEl>
                                          <p:spTgt spid="2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down)">
                                      <p:cBhvr>
                                        <p:cTn id="38" dur="500"/>
                                        <p:tgtEl>
                                          <p:spTgt spid="27"/>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down)">
                                      <p:cBhvr>
                                        <p:cTn id="41" dur="500"/>
                                        <p:tgtEl>
                                          <p:spTgt spid="28"/>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down)">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down)">
                                      <p:cBhvr>
                                        <p:cTn id="52" dur="500"/>
                                        <p:tgtEl>
                                          <p:spTgt spid="3"/>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wipe(down)">
                                      <p:cBhvr>
                                        <p:cTn id="55" dur="500"/>
                                        <p:tgtEl>
                                          <p:spTgt spid="4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wipe(down)">
                                      <p:cBhvr>
                                        <p:cTn id="60" dur="5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4">
                                            <p:txEl>
                                              <p:pRg st="6" end="6"/>
                                            </p:txEl>
                                          </p:spTgt>
                                        </p:tgtEl>
                                        <p:attrNameLst>
                                          <p:attrName>style.visibility</p:attrName>
                                        </p:attrNameLst>
                                      </p:cBhvr>
                                      <p:to>
                                        <p:strVal val="visible"/>
                                      </p:to>
                                    </p:set>
                                    <p:animEffect transition="in" filter="wipe(down)">
                                      <p:cBhvr>
                                        <p:cTn id="65" dur="500"/>
                                        <p:tgtEl>
                                          <p:spTgt spid="4">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down)">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down)">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wipe(down)">
                                      <p:cBhvr>
                                        <p:cTn id="80" dur="500"/>
                                        <p:tgtEl>
                                          <p:spTgt spid="4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down)">
                                      <p:cBhvr>
                                        <p:cTn id="85" dur="500"/>
                                        <p:tgtEl>
                                          <p:spTgt spid="4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wipe(down)">
                                      <p:cBhvr>
                                        <p:cTn id="90" dur="500"/>
                                        <p:tgtEl>
                                          <p:spTgt spid="46"/>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wipe(down)">
                                      <p:cBhvr>
                                        <p:cTn id="95" dur="500"/>
                                        <p:tgtEl>
                                          <p:spTgt spid="4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4">
                                            <p:txEl>
                                              <p:pRg st="9" end="9"/>
                                            </p:txEl>
                                          </p:spTgt>
                                        </p:tgtEl>
                                        <p:attrNameLst>
                                          <p:attrName>style.visibility</p:attrName>
                                        </p:attrNameLst>
                                      </p:cBhvr>
                                      <p:to>
                                        <p:strVal val="visible"/>
                                      </p:to>
                                    </p:set>
                                    <p:animEffect transition="in" filter="wipe(down)">
                                      <p:cBhvr>
                                        <p:cTn id="100" dur="500"/>
                                        <p:tgtEl>
                                          <p:spTgt spid="4">
                                            <p:txEl>
                                              <p:pRg st="9" end="9"/>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4">
                                            <p:txEl>
                                              <p:pRg st="10" end="10"/>
                                            </p:txEl>
                                          </p:spTgt>
                                        </p:tgtEl>
                                        <p:attrNameLst>
                                          <p:attrName>style.visibility</p:attrName>
                                        </p:attrNameLst>
                                      </p:cBhvr>
                                      <p:to>
                                        <p:strVal val="visible"/>
                                      </p:to>
                                    </p:set>
                                    <p:animEffect transition="in" filter="wipe(down)">
                                      <p:cBhvr>
                                        <p:cTn id="105" dur="500"/>
                                        <p:tgtEl>
                                          <p:spTgt spid="4">
                                            <p:txEl>
                                              <p:pRg st="10" end="1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wipe(down)">
                                      <p:cBhvr>
                                        <p:cTn id="110" dur="500"/>
                                        <p:tgtEl>
                                          <p:spTgt spid="33"/>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4">
                                            <p:txEl>
                                              <p:pRg st="11" end="11"/>
                                            </p:txEl>
                                          </p:spTgt>
                                        </p:tgtEl>
                                        <p:attrNameLst>
                                          <p:attrName>style.visibility</p:attrName>
                                        </p:attrNameLst>
                                      </p:cBhvr>
                                      <p:to>
                                        <p:strVal val="visible"/>
                                      </p:to>
                                    </p:set>
                                    <p:animEffect transition="in" filter="wipe(down)">
                                      <p:cBhvr>
                                        <p:cTn id="115" dur="500"/>
                                        <p:tgtEl>
                                          <p:spTgt spid="4">
                                            <p:txEl>
                                              <p:pRg st="11" end="11"/>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34"/>
                                        </p:tgtEl>
                                        <p:attrNameLst>
                                          <p:attrName>style.visibility</p:attrName>
                                        </p:attrNameLst>
                                      </p:cBhvr>
                                      <p:to>
                                        <p:strVal val="visible"/>
                                      </p:to>
                                    </p:set>
                                    <p:animEffect transition="in" filter="wipe(down)">
                                      <p:cBhvr>
                                        <p:cTn id="12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29" grpId="0"/>
      <p:bldP spid="31" grpId="0"/>
      <p:bldP spid="32" grpId="0"/>
      <p:bldP spid="33" grpId="0" animBg="1"/>
      <p:bldP spid="34" grpId="0" animBg="1"/>
      <p:bldP spid="39" grpId="0" animBg="1"/>
      <p:bldP spid="43" grpId="0" animBg="1"/>
      <p:bldP spid="44" grpId="0" animBg="1"/>
      <p:bldP spid="45" grpId="0" animBg="1"/>
      <p:bldP spid="46" grpId="0" animBg="1"/>
      <p:bldP spid="47" grpId="0" animBg="1"/>
      <p:bldP spid="48" grpId="0" animBg="1"/>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3.1|11.7|15.5|31.1|41.4|20.2|18.7|29.9|22.4|51.3"/>
</p:tagLst>
</file>

<file path=ppt/tags/tag10.xml><?xml version="1.0" encoding="utf-8"?>
<p:tagLst xmlns:a="http://schemas.openxmlformats.org/drawingml/2006/main" xmlns:r="http://schemas.openxmlformats.org/officeDocument/2006/relationships" xmlns:p="http://schemas.openxmlformats.org/presentationml/2006/main">
  <p:tag name="TIMING" val="|7.9|7.1|43.6|25.1|22.2|13|15.6|53.7|5.4"/>
</p:tagLst>
</file>

<file path=ppt/tags/tag11.xml><?xml version="1.0" encoding="utf-8"?>
<p:tagLst xmlns:a="http://schemas.openxmlformats.org/drawingml/2006/main" xmlns:r="http://schemas.openxmlformats.org/officeDocument/2006/relationships" xmlns:p="http://schemas.openxmlformats.org/presentationml/2006/main">
  <p:tag name="TIMING" val="|6.6|10.4|9.9|7.3|6.9|12|43.8|30.8|4.3|9.6|36.3"/>
</p:tagLst>
</file>

<file path=ppt/tags/tag12.xml><?xml version="1.0" encoding="utf-8"?>
<p:tagLst xmlns:a="http://schemas.openxmlformats.org/drawingml/2006/main" xmlns:r="http://schemas.openxmlformats.org/officeDocument/2006/relationships" xmlns:p="http://schemas.openxmlformats.org/presentationml/2006/main">
  <p:tag name="TIMING" val="|7.5|7.8|16.9|25.7|28.7|12.5|18.8|81.4|73.2|33.1"/>
</p:tagLst>
</file>

<file path=ppt/tags/tag13.xml><?xml version="1.0" encoding="utf-8"?>
<p:tagLst xmlns:a="http://schemas.openxmlformats.org/drawingml/2006/main" xmlns:r="http://schemas.openxmlformats.org/officeDocument/2006/relationships" xmlns:p="http://schemas.openxmlformats.org/presentationml/2006/main">
  <p:tag name="TIMING" val="|2.7|17.3|38.5|67.4|15.4|56.2|8.9|7.8|82|22.8"/>
</p:tagLst>
</file>

<file path=ppt/tags/tag14.xml><?xml version="1.0" encoding="utf-8"?>
<p:tagLst xmlns:a="http://schemas.openxmlformats.org/drawingml/2006/main" xmlns:r="http://schemas.openxmlformats.org/officeDocument/2006/relationships" xmlns:p="http://schemas.openxmlformats.org/presentationml/2006/main">
  <p:tag name="TIMING" val="|1.2|8.8|74.2|46"/>
</p:tagLst>
</file>

<file path=ppt/tags/tag15.xml><?xml version="1.0" encoding="utf-8"?>
<p:tagLst xmlns:a="http://schemas.openxmlformats.org/drawingml/2006/main" xmlns:r="http://schemas.openxmlformats.org/officeDocument/2006/relationships" xmlns:p="http://schemas.openxmlformats.org/presentationml/2006/main">
  <p:tag name="TIMING" val="|9.9|15.1|3.8|6|6|22.3|63.1|10.6|15.8|6.7|3.4|38.3|55.4|34.1|83.4|33.1|24.1"/>
</p:tagLst>
</file>

<file path=ppt/tags/tag16.xml><?xml version="1.0" encoding="utf-8"?>
<p:tagLst xmlns:a="http://schemas.openxmlformats.org/drawingml/2006/main" xmlns:r="http://schemas.openxmlformats.org/officeDocument/2006/relationships" xmlns:p="http://schemas.openxmlformats.org/presentationml/2006/main">
  <p:tag name="TIMING" val="|9.4|1.6|18.3|7.8|3.3|1.8|8.6|19.9|15.5|24|2.7|6.3|21.7"/>
</p:tagLst>
</file>

<file path=ppt/tags/tag17.xml><?xml version="1.0" encoding="utf-8"?>
<p:tagLst xmlns:a="http://schemas.openxmlformats.org/drawingml/2006/main" xmlns:r="http://schemas.openxmlformats.org/officeDocument/2006/relationships" xmlns:p="http://schemas.openxmlformats.org/presentationml/2006/main">
  <p:tag name="TIMING" val="|2.6|10.7|14.4|10.7|1.8|22.4|10.7|13.4|1.9|3.7|12.6|19.7|17.9|22.2|10.3|13.8|48.9|5.3"/>
</p:tagLst>
</file>

<file path=ppt/tags/tag18.xml><?xml version="1.0" encoding="utf-8"?>
<p:tagLst xmlns:a="http://schemas.openxmlformats.org/drawingml/2006/main" xmlns:r="http://schemas.openxmlformats.org/officeDocument/2006/relationships" xmlns:p="http://schemas.openxmlformats.org/presentationml/2006/main">
  <p:tag name="TIMING" val="|5.9|24.4|14.1|20.6|3.2|44.7|16|58.6|10.9"/>
</p:tagLst>
</file>

<file path=ppt/tags/tag19.xml><?xml version="1.0" encoding="utf-8"?>
<p:tagLst xmlns:a="http://schemas.openxmlformats.org/drawingml/2006/main" xmlns:r="http://schemas.openxmlformats.org/officeDocument/2006/relationships" xmlns:p="http://schemas.openxmlformats.org/presentationml/2006/main">
  <p:tag name="TIMING" val="|2.2|8.4|26.1"/>
</p:tagLst>
</file>

<file path=ppt/tags/tag2.xml><?xml version="1.0" encoding="utf-8"?>
<p:tagLst xmlns:a="http://schemas.openxmlformats.org/drawingml/2006/main" xmlns:r="http://schemas.openxmlformats.org/officeDocument/2006/relationships" xmlns:p="http://schemas.openxmlformats.org/presentationml/2006/main">
  <p:tag name="TIMING" val="|6.4|47.3|41.3|51.3|27.1|31.4|46.5|48.7|67.2|12.5|32.2|114.3"/>
</p:tagLst>
</file>

<file path=ppt/tags/tag3.xml><?xml version="1.0" encoding="utf-8"?>
<p:tagLst xmlns:a="http://schemas.openxmlformats.org/drawingml/2006/main" xmlns:r="http://schemas.openxmlformats.org/officeDocument/2006/relationships" xmlns:p="http://schemas.openxmlformats.org/presentationml/2006/main">
  <p:tag name="TIMING" val="|10.4|13.6|53.3|31.9|35.9|15.9|35.2|28.3|14|15.8|2.5|3.9"/>
</p:tagLst>
</file>

<file path=ppt/tags/tag4.xml><?xml version="1.0" encoding="utf-8"?>
<p:tagLst xmlns:a="http://schemas.openxmlformats.org/drawingml/2006/main" xmlns:r="http://schemas.openxmlformats.org/officeDocument/2006/relationships" xmlns:p="http://schemas.openxmlformats.org/presentationml/2006/main">
  <p:tag name="TIMING" val="|6|5.6|9.4|10.2|13.4|12.9|26.4|20.8|3|23|49.3|6.6"/>
</p:tagLst>
</file>

<file path=ppt/tags/tag5.xml><?xml version="1.0" encoding="utf-8"?>
<p:tagLst xmlns:a="http://schemas.openxmlformats.org/drawingml/2006/main" xmlns:r="http://schemas.openxmlformats.org/officeDocument/2006/relationships" xmlns:p="http://schemas.openxmlformats.org/presentationml/2006/main">
  <p:tag name="TIMING" val="|2.7|12.1|25.8|4.8|9.1|6.8|14.7|38.6|27.6|10.2|33.3|57.5"/>
</p:tagLst>
</file>

<file path=ppt/tags/tag6.xml><?xml version="1.0" encoding="utf-8"?>
<p:tagLst xmlns:a="http://schemas.openxmlformats.org/drawingml/2006/main" xmlns:r="http://schemas.openxmlformats.org/officeDocument/2006/relationships" xmlns:p="http://schemas.openxmlformats.org/presentationml/2006/main">
  <p:tag name="TIMING" val="|13.1|17.4|15.7|21.9|11|28.7|7.2|33.5|31.2|15.7|19.3|52.4|28.6"/>
</p:tagLst>
</file>

<file path=ppt/tags/tag7.xml><?xml version="1.0" encoding="utf-8"?>
<p:tagLst xmlns:a="http://schemas.openxmlformats.org/drawingml/2006/main" xmlns:r="http://schemas.openxmlformats.org/officeDocument/2006/relationships" xmlns:p="http://schemas.openxmlformats.org/presentationml/2006/main">
  <p:tag name="TIMING" val="|6.1|9.8|14.9|2.7|6.5|23.5|34.4|24.8|23.7|25.3|8"/>
</p:tagLst>
</file>

<file path=ppt/tags/tag8.xml><?xml version="1.0" encoding="utf-8"?>
<p:tagLst xmlns:a="http://schemas.openxmlformats.org/drawingml/2006/main" xmlns:r="http://schemas.openxmlformats.org/officeDocument/2006/relationships" xmlns:p="http://schemas.openxmlformats.org/presentationml/2006/main">
  <p:tag name="TIMING" val="|4.4|32.8|26.3|46.1|69.8|29.9|7.1|4.5|8.3|9.1|33.2|51.4|24|27.5|12.2|26"/>
</p:tagLst>
</file>

<file path=ppt/tags/tag9.xml><?xml version="1.0" encoding="utf-8"?>
<p:tagLst xmlns:a="http://schemas.openxmlformats.org/drawingml/2006/main" xmlns:r="http://schemas.openxmlformats.org/officeDocument/2006/relationships" xmlns:p="http://schemas.openxmlformats.org/presentationml/2006/main">
  <p:tag name="TIMING" val="|62.1"/>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18829</TotalTime>
  <Words>3166</Words>
  <Application>Microsoft Office PowerPoint</Application>
  <PresentationFormat>Widescreen</PresentationFormat>
  <Paragraphs>441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Abadi Extra Light</vt:lpstr>
      <vt:lpstr>Arial</vt:lpstr>
      <vt:lpstr>Calibri</vt:lpstr>
      <vt:lpstr>Calibri Light</vt:lpstr>
      <vt:lpstr>Cambria Math</vt:lpstr>
      <vt:lpstr>Garamond</vt:lpstr>
      <vt:lpstr>Wingdings</vt:lpstr>
      <vt:lpstr>Office Theme</vt:lpstr>
      <vt:lpstr>Probabilistic Modeling of Data:  The Basics</vt:lpstr>
      <vt:lpstr>The Probabilistic Approach to ML</vt:lpstr>
      <vt:lpstr>Getting Started: A Simple Setting</vt:lpstr>
      <vt:lpstr>Parameter Estimation in Probabilistic Models</vt:lpstr>
      <vt:lpstr>Maximum Likelihood Estimation (MLE)</vt:lpstr>
      <vt:lpstr>Maximum Likelihood Estimation (MLE)</vt:lpstr>
      <vt:lpstr>MLE: An Example</vt:lpstr>
      <vt:lpstr>MLE and Its Shortcomings..</vt:lpstr>
      <vt:lpstr>Priors</vt:lpstr>
      <vt:lpstr>Posterior</vt:lpstr>
      <vt:lpstr>Maximum-a-Posteriori (MAP) Estimation</vt:lpstr>
      <vt:lpstr>MAP Estimation: An Example</vt:lpstr>
      <vt:lpstr>MAP Estimation: An Example (Contd)</vt:lpstr>
      <vt:lpstr>Fully Bayesian Inference</vt:lpstr>
      <vt:lpstr>“Online” Nature of Bayesian Inference</vt:lpstr>
      <vt:lpstr>Fully Bayesian Inference: An Example</vt:lpstr>
      <vt:lpstr>Conjugacy</vt:lpstr>
      <vt:lpstr>Probabilistic Models: Making Predictions</vt:lpstr>
      <vt:lpstr>Probabilistic Models: Making Predictions (Example)</vt:lpstr>
      <vt:lpstr>Probabilistic Modeling: A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and Logistics</dc:title>
  <dc:creator>Piyush Rai</dc:creator>
  <cp:lastModifiedBy>Piyush Rai</cp:lastModifiedBy>
  <cp:revision>539</cp:revision>
  <dcterms:created xsi:type="dcterms:W3CDTF">2020-07-07T20:42:16Z</dcterms:created>
  <dcterms:modified xsi:type="dcterms:W3CDTF">2023-09-11T14:23:32Z</dcterms:modified>
</cp:coreProperties>
</file>