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93" r:id="rId3"/>
    <p:sldId id="360" r:id="rId4"/>
    <p:sldId id="362" r:id="rId5"/>
    <p:sldId id="369" r:id="rId6"/>
    <p:sldId id="370" r:id="rId7"/>
    <p:sldId id="361" r:id="rId8"/>
    <p:sldId id="372" r:id="rId9"/>
    <p:sldId id="373" r:id="rId10"/>
    <p:sldId id="382" r:id="rId11"/>
    <p:sldId id="383" r:id="rId12"/>
    <p:sldId id="384" r:id="rId13"/>
    <p:sldId id="3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image" Target="../media/image23.png"/><Relationship Id="rId7" Type="http://schemas.openxmlformats.org/officeDocument/2006/relationships/image" Target="../media/image49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82.png"/><Relationship Id="rId5" Type="http://schemas.openxmlformats.org/officeDocument/2006/relationships/image" Target="../media/image472.png"/><Relationship Id="rId10" Type="http://schemas.openxmlformats.org/officeDocument/2006/relationships/image" Target="../media/image514.png"/><Relationship Id="rId4" Type="http://schemas.openxmlformats.org/officeDocument/2006/relationships/image" Target="../media/image461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11.png"/><Relationship Id="rId5" Type="http://schemas.openxmlformats.org/officeDocument/2006/relationships/image" Target="../media/image511.png"/><Relationship Id="rId9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0.png"/><Relationship Id="rId5" Type="http://schemas.openxmlformats.org/officeDocument/2006/relationships/image" Target="../media/image101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1.png"/><Relationship Id="rId7" Type="http://schemas.openxmlformats.org/officeDocument/2006/relationships/image" Target="../media/image160.png"/><Relationship Id="rId12" Type="http://schemas.openxmlformats.org/officeDocument/2006/relationships/image" Target="../media/image213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tags" Target="../tags/tag5.xml"/><Relationship Id="rId6" Type="http://schemas.openxmlformats.org/officeDocument/2006/relationships/image" Target="../media/image150.png"/><Relationship Id="rId11" Type="http://schemas.openxmlformats.org/officeDocument/2006/relationships/image" Target="../media/image201.png"/><Relationship Id="rId5" Type="http://schemas.openxmlformats.org/officeDocument/2006/relationships/image" Target="../media/image140.png"/><Relationship Id="rId15" Type="http://schemas.openxmlformats.org/officeDocument/2006/relationships/image" Target="../media/image241.png"/><Relationship Id="rId10" Type="http://schemas.openxmlformats.org/officeDocument/2006/relationships/image" Target="../media/image190.png"/><Relationship Id="rId19" Type="http://schemas.openxmlformats.org/officeDocument/2006/relationships/image" Target="../media/image28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png"/><Relationship Id="rId3" Type="http://schemas.openxmlformats.org/officeDocument/2006/relationships/image" Target="../media/image8.png"/><Relationship Id="rId7" Type="http://schemas.openxmlformats.org/officeDocument/2006/relationships/image" Target="../media/image5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729" y="2702143"/>
            <a:ext cx="10877550" cy="17138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Techniques for ML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Co-ordinate Descent (CD)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Standard gradient descent update for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CD: 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update only one entry (co-ordinate) of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Keep all others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fixed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u="sng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Cost of each update is now independent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can choose co-ordinate to update 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unif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. randomly </a:t>
                </a:r>
                <a:r>
                  <a:rPr lang="en-GB" dirty="0">
                    <a:latin typeface="Abadi Extra Light" panose="020B0204020104020204" pitchFamily="34" charset="0"/>
                  </a:rPr>
                  <a:t>or in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cyclic order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Instead of updating a single co-</a:t>
                </a:r>
                <a:r>
                  <a:rPr lang="en-GB" dirty="0" err="1">
                    <a:latin typeface="Abadi Extra Light" panose="020B0204020104020204" pitchFamily="34" charset="0"/>
                  </a:rPr>
                  <a:t>ord</a:t>
                </a:r>
                <a:r>
                  <a:rPr lang="en-GB" dirty="0">
                    <a:latin typeface="Abadi Extra Light" panose="020B0204020104020204" pitchFamily="34" charset="0"/>
                  </a:rPr>
                  <a:t>, can also update “blocks” of co-ordinates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block co-ordinate descent (BCD)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avoid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cost of gradient computation, can cache previous computations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Recall that grad. computations may have terms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– if just one co-ordinate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changes, we should avoid computing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scratch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Ⓣ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535" b="-379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/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800" dirty="0"/>
                  <a:t>          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/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-- partial derivative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vector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the gradient vector g)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blipFill>
                <a:blip r:embed="rId5"/>
                <a:stretch>
                  <a:fillRect t="-7692" r="-1212" b="-1868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oup 1">
            <a:extLst>
              <a:ext uri="{FF2B5EF4-FFF2-40B4-BE49-F238E27FC236}">
                <a16:creationId xmlns:a16="http://schemas.microsoft.com/office/drawing/2014/main" id="{018E3807-4890-405D-8F96-23C5ADC4B286}"/>
              </a:ext>
            </a:extLst>
          </p:cNvPr>
          <p:cNvGraphicFramePr>
            <a:graphicFrameLocks noGrp="1"/>
          </p:cNvGraphicFramePr>
          <p:nvPr/>
        </p:nvGraphicFramePr>
        <p:xfrm>
          <a:off x="3607448" y="3043960"/>
          <a:ext cx="358775" cy="3692525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969747185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108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437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9643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9839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0203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85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7744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9247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265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9973"/>
                  </a:ext>
                </a:extLst>
              </a:tr>
            </a:tbl>
          </a:graphicData>
        </a:graphic>
      </p:graphicFrame>
      <p:graphicFrame>
        <p:nvGraphicFramePr>
          <p:cNvPr id="10" name="Group 43">
            <a:extLst>
              <a:ext uri="{FF2B5EF4-FFF2-40B4-BE49-F238E27FC236}">
                <a16:creationId xmlns:a16="http://schemas.microsoft.com/office/drawing/2014/main" id="{A9E8788F-1BA8-4465-BB5F-77EC4D634ADA}"/>
              </a:ext>
            </a:extLst>
          </p:cNvPr>
          <p:cNvGraphicFramePr>
            <a:graphicFrameLocks noGrp="1"/>
          </p:cNvGraphicFramePr>
          <p:nvPr/>
        </p:nvGraphicFramePr>
        <p:xfrm>
          <a:off x="8436623" y="3015385"/>
          <a:ext cx="342900" cy="3694113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358567278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358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7334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3135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438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804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4919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37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795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0318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802493"/>
                  </a:ext>
                </a:extLst>
              </a:tr>
            </a:tbl>
          </a:graphicData>
        </a:graphic>
      </p:graphicFrame>
      <p:graphicFrame>
        <p:nvGraphicFramePr>
          <p:cNvPr id="11" name="Group 85">
            <a:extLst>
              <a:ext uri="{FF2B5EF4-FFF2-40B4-BE49-F238E27FC236}">
                <a16:creationId xmlns:a16="http://schemas.microsoft.com/office/drawing/2014/main" id="{F67F0A5E-FC84-4D09-84C4-DA7E37AEEF72}"/>
              </a:ext>
            </a:extLst>
          </p:cNvPr>
          <p:cNvGraphicFramePr>
            <a:graphicFrameLocks noGrp="1"/>
          </p:cNvGraphicFramePr>
          <p:nvPr/>
        </p:nvGraphicFramePr>
        <p:xfrm>
          <a:off x="5874398" y="3036023"/>
          <a:ext cx="349250" cy="3695701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397759376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58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582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8342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32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125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77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8336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4492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44123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042009"/>
                  </a:ext>
                </a:extLst>
              </a:tr>
            </a:tbl>
          </a:graphicData>
        </a:graphic>
      </p:graphicFrame>
      <p:sp>
        <p:nvSpPr>
          <p:cNvPr id="13" name="Text Box 127">
            <a:extLst>
              <a:ext uri="{FF2B5EF4-FFF2-40B4-BE49-F238E27FC236}">
                <a16:creationId xmlns:a16="http://schemas.microsoft.com/office/drawing/2014/main" id="{FD80EFAE-AAA1-4C51-9A5C-A61950FC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398" y="4485410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0280" rIns="90000" bIns="45000"/>
          <a:lstStyle/>
          <a:p>
            <a:r>
              <a:rPr lang="en-IN" altLang="en-US" sz="4000">
                <a:solidFill>
                  <a:srgbClr val="000000"/>
                </a:solidFill>
              </a:rPr>
              <a:t>=</a:t>
            </a:r>
          </a:p>
        </p:txBody>
      </p:sp>
      <p:grpSp>
        <p:nvGrpSpPr>
          <p:cNvPr id="14" name="Group 128">
            <a:extLst>
              <a:ext uri="{FF2B5EF4-FFF2-40B4-BE49-F238E27FC236}">
                <a16:creationId xmlns:a16="http://schemas.microsoft.com/office/drawing/2014/main" id="{4CDF6FF8-F5C6-4729-82A0-652060145C9C}"/>
              </a:ext>
            </a:extLst>
          </p:cNvPr>
          <p:cNvGrpSpPr>
            <a:grpSpLocks/>
          </p:cNvGrpSpPr>
          <p:nvPr/>
        </p:nvGrpSpPr>
        <p:grpSpPr bwMode="auto">
          <a:xfrm>
            <a:off x="4063061" y="3145560"/>
            <a:ext cx="711200" cy="395288"/>
            <a:chOff x="1003" y="1162"/>
            <a:chExt cx="448" cy="249"/>
          </a:xfrm>
        </p:grpSpPr>
        <p:sp>
          <p:nvSpPr>
            <p:cNvPr id="15" name="Freeform 129">
              <a:extLst>
                <a:ext uri="{FF2B5EF4-FFF2-40B4-BE49-F238E27FC236}">
                  <a16:creationId xmlns:a16="http://schemas.microsoft.com/office/drawing/2014/main" id="{29073896-F0C4-4FD5-8D51-E12B6CA3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162"/>
              <a:ext cx="448" cy="246"/>
            </a:xfrm>
            <a:custGeom>
              <a:avLst/>
              <a:gdLst>
                <a:gd name="T0" fmla="*/ 989 w 1979"/>
                <a:gd name="T1" fmla="*/ 1087 h 1088"/>
                <a:gd name="T2" fmla="*/ 0 w 1979"/>
                <a:gd name="T3" fmla="*/ 1087 h 1088"/>
                <a:gd name="T4" fmla="*/ 0 w 1979"/>
                <a:gd name="T5" fmla="*/ 0 h 1088"/>
                <a:gd name="T6" fmla="*/ 1978 w 1979"/>
                <a:gd name="T7" fmla="*/ 0 h 1088"/>
                <a:gd name="T8" fmla="*/ 1978 w 1979"/>
                <a:gd name="T9" fmla="*/ 1087 h 1088"/>
                <a:gd name="T10" fmla="*/ 989 w 1979"/>
                <a:gd name="T11" fmla="*/ 1087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9" h="1088">
                  <a:moveTo>
                    <a:pt x="989" y="1087"/>
                  </a:moveTo>
                  <a:lnTo>
                    <a:pt x="0" y="1087"/>
                  </a:lnTo>
                  <a:lnTo>
                    <a:pt x="0" y="0"/>
                  </a:lnTo>
                  <a:lnTo>
                    <a:pt x="1978" y="0"/>
                  </a:lnTo>
                  <a:lnTo>
                    <a:pt x="1978" y="1087"/>
                  </a:lnTo>
                  <a:lnTo>
                    <a:pt x="989" y="10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30">
              <a:extLst>
                <a:ext uri="{FF2B5EF4-FFF2-40B4-BE49-F238E27FC236}">
                  <a16:creationId xmlns:a16="http://schemas.microsoft.com/office/drawing/2014/main" id="{17FF8805-B02E-443B-BB2E-354B8894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89"/>
              <a:ext cx="123" cy="121"/>
            </a:xfrm>
            <a:custGeom>
              <a:avLst/>
              <a:gdLst>
                <a:gd name="T0" fmla="*/ 373 w 545"/>
                <a:gd name="T1" fmla="*/ 113 h 539"/>
                <a:gd name="T2" fmla="*/ 378 w 545"/>
                <a:gd name="T3" fmla="*/ 60 h 539"/>
                <a:gd name="T4" fmla="*/ 346 w 545"/>
                <a:gd name="T5" fmla="*/ 11 h 539"/>
                <a:gd name="T6" fmla="*/ 301 w 545"/>
                <a:gd name="T7" fmla="*/ 71 h 539"/>
                <a:gd name="T8" fmla="*/ 262 w 545"/>
                <a:gd name="T9" fmla="*/ 310 h 539"/>
                <a:gd name="T10" fmla="*/ 259 w 545"/>
                <a:gd name="T11" fmla="*/ 379 h 539"/>
                <a:gd name="T12" fmla="*/ 260 w 545"/>
                <a:gd name="T13" fmla="*/ 420 h 539"/>
                <a:gd name="T14" fmla="*/ 198 w 545"/>
                <a:gd name="T15" fmla="*/ 497 h 539"/>
                <a:gd name="T16" fmla="*/ 141 w 545"/>
                <a:gd name="T17" fmla="*/ 398 h 539"/>
                <a:gd name="T18" fmla="*/ 180 w 545"/>
                <a:gd name="T19" fmla="*/ 178 h 539"/>
                <a:gd name="T20" fmla="*/ 191 w 545"/>
                <a:gd name="T21" fmla="*/ 104 h 539"/>
                <a:gd name="T22" fmla="*/ 111 w 545"/>
                <a:gd name="T23" fmla="*/ 0 h 539"/>
                <a:gd name="T24" fmla="*/ 0 w 545"/>
                <a:gd name="T25" fmla="*/ 181 h 539"/>
                <a:gd name="T26" fmla="*/ 18 w 545"/>
                <a:gd name="T27" fmla="*/ 198 h 539"/>
                <a:gd name="T28" fmla="*/ 34 w 545"/>
                <a:gd name="T29" fmla="*/ 184 h 539"/>
                <a:gd name="T30" fmla="*/ 107 w 545"/>
                <a:gd name="T31" fmla="*/ 44 h 539"/>
                <a:gd name="T32" fmla="*/ 119 w 545"/>
                <a:gd name="T33" fmla="*/ 69 h 539"/>
                <a:gd name="T34" fmla="*/ 102 w 545"/>
                <a:gd name="T35" fmla="*/ 159 h 539"/>
                <a:gd name="T36" fmla="*/ 64 w 545"/>
                <a:gd name="T37" fmla="*/ 379 h 539"/>
                <a:gd name="T38" fmla="*/ 193 w 545"/>
                <a:gd name="T39" fmla="*/ 538 h 539"/>
                <a:gd name="T40" fmla="*/ 274 w 545"/>
                <a:gd name="T41" fmla="*/ 472 h 539"/>
                <a:gd name="T42" fmla="*/ 381 w 545"/>
                <a:gd name="T43" fmla="*/ 538 h 539"/>
                <a:gd name="T44" fmla="*/ 494 w 545"/>
                <a:gd name="T45" fmla="*/ 404 h 539"/>
                <a:gd name="T46" fmla="*/ 544 w 545"/>
                <a:gd name="T47" fmla="*/ 104 h 539"/>
                <a:gd name="T48" fmla="*/ 495 w 545"/>
                <a:gd name="T49" fmla="*/ 0 h 539"/>
                <a:gd name="T50" fmla="*/ 442 w 545"/>
                <a:gd name="T51" fmla="*/ 88 h 539"/>
                <a:gd name="T52" fmla="*/ 463 w 545"/>
                <a:gd name="T53" fmla="*/ 137 h 539"/>
                <a:gd name="T54" fmla="*/ 497 w 545"/>
                <a:gd name="T55" fmla="*/ 214 h 539"/>
                <a:gd name="T56" fmla="*/ 457 w 545"/>
                <a:gd name="T57" fmla="*/ 406 h 539"/>
                <a:gd name="T58" fmla="*/ 385 w 545"/>
                <a:gd name="T59" fmla="*/ 497 h 539"/>
                <a:gd name="T60" fmla="*/ 334 w 545"/>
                <a:gd name="T61" fmla="*/ 406 h 539"/>
                <a:gd name="T62" fmla="*/ 344 w 545"/>
                <a:gd name="T63" fmla="*/ 299 h 539"/>
                <a:gd name="T64" fmla="*/ 363 w 545"/>
                <a:gd name="T65" fmla="*/ 178 h 539"/>
                <a:gd name="T66" fmla="*/ 373 w 545"/>
                <a:gd name="T67" fmla="*/ 11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5" h="539">
                  <a:moveTo>
                    <a:pt x="373" y="113"/>
                  </a:moveTo>
                  <a:cubicBezTo>
                    <a:pt x="374" y="99"/>
                    <a:pt x="378" y="69"/>
                    <a:pt x="378" y="60"/>
                  </a:cubicBezTo>
                  <a:cubicBezTo>
                    <a:pt x="378" y="36"/>
                    <a:pt x="366" y="11"/>
                    <a:pt x="346" y="11"/>
                  </a:cubicBezTo>
                  <a:cubicBezTo>
                    <a:pt x="334" y="11"/>
                    <a:pt x="307" y="19"/>
                    <a:pt x="301" y="71"/>
                  </a:cubicBezTo>
                  <a:cubicBezTo>
                    <a:pt x="285" y="146"/>
                    <a:pt x="274" y="231"/>
                    <a:pt x="262" y="310"/>
                  </a:cubicBezTo>
                  <a:cubicBezTo>
                    <a:pt x="259" y="354"/>
                    <a:pt x="259" y="365"/>
                    <a:pt x="259" y="379"/>
                  </a:cubicBezTo>
                  <a:cubicBezTo>
                    <a:pt x="259" y="412"/>
                    <a:pt x="260" y="412"/>
                    <a:pt x="260" y="420"/>
                  </a:cubicBezTo>
                  <a:cubicBezTo>
                    <a:pt x="260" y="426"/>
                    <a:pt x="240" y="497"/>
                    <a:pt x="198" y="497"/>
                  </a:cubicBezTo>
                  <a:cubicBezTo>
                    <a:pt x="141" y="497"/>
                    <a:pt x="141" y="426"/>
                    <a:pt x="141" y="398"/>
                  </a:cubicBezTo>
                  <a:cubicBezTo>
                    <a:pt x="141" y="354"/>
                    <a:pt x="149" y="297"/>
                    <a:pt x="180" y="178"/>
                  </a:cubicBezTo>
                  <a:cubicBezTo>
                    <a:pt x="183" y="151"/>
                    <a:pt x="191" y="126"/>
                    <a:pt x="191" y="104"/>
                  </a:cubicBezTo>
                  <a:cubicBezTo>
                    <a:pt x="191" y="38"/>
                    <a:pt x="149" y="0"/>
                    <a:pt x="111" y="0"/>
                  </a:cubicBezTo>
                  <a:cubicBezTo>
                    <a:pt x="37" y="0"/>
                    <a:pt x="0" y="159"/>
                    <a:pt x="0" y="181"/>
                  </a:cubicBezTo>
                  <a:cubicBezTo>
                    <a:pt x="0" y="198"/>
                    <a:pt x="12" y="198"/>
                    <a:pt x="18" y="198"/>
                  </a:cubicBezTo>
                  <a:cubicBezTo>
                    <a:pt x="27" y="198"/>
                    <a:pt x="30" y="198"/>
                    <a:pt x="34" y="184"/>
                  </a:cubicBezTo>
                  <a:cubicBezTo>
                    <a:pt x="57" y="55"/>
                    <a:pt x="94" y="44"/>
                    <a:pt x="107" y="44"/>
                  </a:cubicBezTo>
                  <a:cubicBezTo>
                    <a:pt x="111" y="44"/>
                    <a:pt x="119" y="44"/>
                    <a:pt x="119" y="69"/>
                  </a:cubicBezTo>
                  <a:cubicBezTo>
                    <a:pt x="119" y="96"/>
                    <a:pt x="111" y="126"/>
                    <a:pt x="102" y="159"/>
                  </a:cubicBezTo>
                  <a:cubicBezTo>
                    <a:pt x="77" y="269"/>
                    <a:pt x="64" y="329"/>
                    <a:pt x="64" y="379"/>
                  </a:cubicBezTo>
                  <a:cubicBezTo>
                    <a:pt x="64" y="508"/>
                    <a:pt x="133" y="538"/>
                    <a:pt x="193" y="538"/>
                  </a:cubicBezTo>
                  <a:cubicBezTo>
                    <a:pt x="208" y="538"/>
                    <a:pt x="240" y="538"/>
                    <a:pt x="274" y="472"/>
                  </a:cubicBezTo>
                  <a:cubicBezTo>
                    <a:pt x="294" y="511"/>
                    <a:pt x="324" y="538"/>
                    <a:pt x="381" y="538"/>
                  </a:cubicBezTo>
                  <a:cubicBezTo>
                    <a:pt x="423" y="538"/>
                    <a:pt x="462" y="505"/>
                    <a:pt x="494" y="404"/>
                  </a:cubicBezTo>
                  <a:cubicBezTo>
                    <a:pt x="522" y="313"/>
                    <a:pt x="544" y="165"/>
                    <a:pt x="544" y="104"/>
                  </a:cubicBezTo>
                  <a:cubicBezTo>
                    <a:pt x="544" y="0"/>
                    <a:pt x="497" y="0"/>
                    <a:pt x="495" y="0"/>
                  </a:cubicBezTo>
                  <a:cubicBezTo>
                    <a:pt x="467" y="0"/>
                    <a:pt x="442" y="47"/>
                    <a:pt x="442" y="88"/>
                  </a:cubicBezTo>
                  <a:cubicBezTo>
                    <a:pt x="442" y="121"/>
                    <a:pt x="455" y="135"/>
                    <a:pt x="463" y="137"/>
                  </a:cubicBezTo>
                  <a:cubicBezTo>
                    <a:pt x="489" y="167"/>
                    <a:pt x="497" y="192"/>
                    <a:pt x="497" y="214"/>
                  </a:cubicBezTo>
                  <a:cubicBezTo>
                    <a:pt x="497" y="231"/>
                    <a:pt x="479" y="343"/>
                    <a:pt x="457" y="406"/>
                  </a:cubicBezTo>
                  <a:cubicBezTo>
                    <a:pt x="438" y="464"/>
                    <a:pt x="415" y="497"/>
                    <a:pt x="385" y="497"/>
                  </a:cubicBezTo>
                  <a:cubicBezTo>
                    <a:pt x="334" y="497"/>
                    <a:pt x="334" y="428"/>
                    <a:pt x="334" y="406"/>
                  </a:cubicBezTo>
                  <a:cubicBezTo>
                    <a:pt x="334" y="373"/>
                    <a:pt x="334" y="357"/>
                    <a:pt x="344" y="299"/>
                  </a:cubicBezTo>
                  <a:cubicBezTo>
                    <a:pt x="351" y="264"/>
                    <a:pt x="358" y="203"/>
                    <a:pt x="363" y="178"/>
                  </a:cubicBezTo>
                  <a:lnTo>
                    <a:pt x="373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31">
              <a:extLst>
                <a:ext uri="{FF2B5EF4-FFF2-40B4-BE49-F238E27FC236}">
                  <a16:creationId xmlns:a16="http://schemas.microsoft.com/office/drawing/2014/main" id="{0B2EA46A-31DA-4F34-8412-7F3525DE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162"/>
              <a:ext cx="29" cy="184"/>
            </a:xfrm>
            <a:custGeom>
              <a:avLst/>
              <a:gdLst>
                <a:gd name="T0" fmla="*/ 121 w 132"/>
                <a:gd name="T1" fmla="*/ 0 h 816"/>
                <a:gd name="T2" fmla="*/ 0 w 132"/>
                <a:gd name="T3" fmla="*/ 406 h 816"/>
                <a:gd name="T4" fmla="*/ 121 w 132"/>
                <a:gd name="T5" fmla="*/ 815 h 816"/>
                <a:gd name="T6" fmla="*/ 131 w 132"/>
                <a:gd name="T7" fmla="*/ 804 h 816"/>
                <a:gd name="T8" fmla="*/ 124 w 132"/>
                <a:gd name="T9" fmla="*/ 791 h 816"/>
                <a:gd name="T10" fmla="*/ 34 w 132"/>
                <a:gd name="T11" fmla="*/ 406 h 816"/>
                <a:gd name="T12" fmla="*/ 128 w 132"/>
                <a:gd name="T13" fmla="*/ 19 h 816"/>
                <a:gd name="T14" fmla="*/ 131 w 132"/>
                <a:gd name="T15" fmla="*/ 11 h 816"/>
                <a:gd name="T16" fmla="*/ 121 w 132"/>
                <a:gd name="T1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816">
                  <a:moveTo>
                    <a:pt x="121" y="0"/>
                  </a:moveTo>
                  <a:cubicBezTo>
                    <a:pt x="27" y="110"/>
                    <a:pt x="0" y="283"/>
                    <a:pt x="0" y="406"/>
                  </a:cubicBezTo>
                  <a:cubicBezTo>
                    <a:pt x="0" y="522"/>
                    <a:pt x="20" y="700"/>
                    <a:pt x="121" y="815"/>
                  </a:cubicBezTo>
                  <a:cubicBezTo>
                    <a:pt x="124" y="815"/>
                    <a:pt x="131" y="815"/>
                    <a:pt x="131" y="804"/>
                  </a:cubicBezTo>
                  <a:cubicBezTo>
                    <a:pt x="131" y="802"/>
                    <a:pt x="129" y="799"/>
                    <a:pt x="124" y="791"/>
                  </a:cubicBezTo>
                  <a:cubicBezTo>
                    <a:pt x="59" y="695"/>
                    <a:pt x="34" y="555"/>
                    <a:pt x="34" y="406"/>
                  </a:cubicBezTo>
                  <a:cubicBezTo>
                    <a:pt x="34" y="187"/>
                    <a:pt x="84" y="80"/>
                    <a:pt x="128" y="19"/>
                  </a:cubicBezTo>
                  <a:cubicBezTo>
                    <a:pt x="129" y="16"/>
                    <a:pt x="131" y="14"/>
                    <a:pt x="131" y="11"/>
                  </a:cubicBezTo>
                  <a:cubicBezTo>
                    <a:pt x="131" y="0"/>
                    <a:pt x="124" y="0"/>
                    <a:pt x="1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32">
              <a:extLst>
                <a:ext uri="{FF2B5EF4-FFF2-40B4-BE49-F238E27FC236}">
                  <a16:creationId xmlns:a16="http://schemas.microsoft.com/office/drawing/2014/main" id="{C64AC18A-55C7-49DE-87F7-D1866159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185"/>
              <a:ext cx="38" cy="117"/>
            </a:xfrm>
            <a:custGeom>
              <a:avLst/>
              <a:gdLst>
                <a:gd name="T0" fmla="*/ 101 w 171"/>
                <a:gd name="T1" fmla="*/ 187 h 520"/>
                <a:gd name="T2" fmla="*/ 153 w 171"/>
                <a:gd name="T3" fmla="*/ 187 h 520"/>
                <a:gd name="T4" fmla="*/ 170 w 171"/>
                <a:gd name="T5" fmla="*/ 167 h 520"/>
                <a:gd name="T6" fmla="*/ 154 w 171"/>
                <a:gd name="T7" fmla="*/ 159 h 520"/>
                <a:gd name="T8" fmla="*/ 107 w 171"/>
                <a:gd name="T9" fmla="*/ 159 h 520"/>
                <a:gd name="T10" fmla="*/ 124 w 171"/>
                <a:gd name="T11" fmla="*/ 36 h 520"/>
                <a:gd name="T12" fmla="*/ 128 w 171"/>
                <a:gd name="T13" fmla="*/ 27 h 520"/>
                <a:gd name="T14" fmla="*/ 109 w 171"/>
                <a:gd name="T15" fmla="*/ 0 h 520"/>
                <a:gd name="T16" fmla="*/ 84 w 171"/>
                <a:gd name="T17" fmla="*/ 33 h 520"/>
                <a:gd name="T18" fmla="*/ 69 w 171"/>
                <a:gd name="T19" fmla="*/ 159 h 520"/>
                <a:gd name="T20" fmla="*/ 17 w 171"/>
                <a:gd name="T21" fmla="*/ 159 h 520"/>
                <a:gd name="T22" fmla="*/ 0 w 171"/>
                <a:gd name="T23" fmla="*/ 178 h 520"/>
                <a:gd name="T24" fmla="*/ 13 w 171"/>
                <a:gd name="T25" fmla="*/ 187 h 520"/>
                <a:gd name="T26" fmla="*/ 62 w 171"/>
                <a:gd name="T27" fmla="*/ 187 h 520"/>
                <a:gd name="T28" fmla="*/ 32 w 171"/>
                <a:gd name="T29" fmla="*/ 379 h 520"/>
                <a:gd name="T30" fmla="*/ 27 w 171"/>
                <a:gd name="T31" fmla="*/ 442 h 520"/>
                <a:gd name="T32" fmla="*/ 79 w 171"/>
                <a:gd name="T33" fmla="*/ 519 h 520"/>
                <a:gd name="T34" fmla="*/ 165 w 171"/>
                <a:gd name="T35" fmla="*/ 393 h 520"/>
                <a:gd name="T36" fmla="*/ 158 w 171"/>
                <a:gd name="T37" fmla="*/ 382 h 520"/>
                <a:gd name="T38" fmla="*/ 149 w 171"/>
                <a:gd name="T39" fmla="*/ 398 h 520"/>
                <a:gd name="T40" fmla="*/ 81 w 171"/>
                <a:gd name="T41" fmla="*/ 497 h 520"/>
                <a:gd name="T42" fmla="*/ 62 w 171"/>
                <a:gd name="T43" fmla="*/ 456 h 520"/>
                <a:gd name="T44" fmla="*/ 67 w 171"/>
                <a:gd name="T45" fmla="*/ 423 h 520"/>
                <a:gd name="T46" fmla="*/ 101 w 171"/>
                <a:gd name="T47" fmla="*/ 18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520">
                  <a:moveTo>
                    <a:pt x="101" y="187"/>
                  </a:moveTo>
                  <a:lnTo>
                    <a:pt x="153" y="187"/>
                  </a:lnTo>
                  <a:cubicBezTo>
                    <a:pt x="163" y="187"/>
                    <a:pt x="170" y="187"/>
                    <a:pt x="170" y="167"/>
                  </a:cubicBezTo>
                  <a:cubicBezTo>
                    <a:pt x="170" y="159"/>
                    <a:pt x="163" y="159"/>
                    <a:pt x="154" y="159"/>
                  </a:cubicBezTo>
                  <a:lnTo>
                    <a:pt x="107" y="159"/>
                  </a:lnTo>
                  <a:lnTo>
                    <a:pt x="124" y="36"/>
                  </a:lnTo>
                  <a:cubicBezTo>
                    <a:pt x="124" y="33"/>
                    <a:pt x="128" y="30"/>
                    <a:pt x="128" y="27"/>
                  </a:cubicBezTo>
                  <a:cubicBezTo>
                    <a:pt x="128" y="11"/>
                    <a:pt x="119" y="0"/>
                    <a:pt x="109" y="0"/>
                  </a:cubicBezTo>
                  <a:cubicBezTo>
                    <a:pt x="97" y="0"/>
                    <a:pt x="91" y="14"/>
                    <a:pt x="84" y="33"/>
                  </a:cubicBezTo>
                  <a:cubicBezTo>
                    <a:pt x="82" y="55"/>
                    <a:pt x="89" y="16"/>
                    <a:pt x="69" y="159"/>
                  </a:cubicBezTo>
                  <a:lnTo>
                    <a:pt x="17" y="159"/>
                  </a:lnTo>
                  <a:cubicBezTo>
                    <a:pt x="7" y="159"/>
                    <a:pt x="0" y="159"/>
                    <a:pt x="0" y="178"/>
                  </a:cubicBezTo>
                  <a:cubicBezTo>
                    <a:pt x="0" y="187"/>
                    <a:pt x="7" y="187"/>
                    <a:pt x="13" y="187"/>
                  </a:cubicBezTo>
                  <a:lnTo>
                    <a:pt x="62" y="187"/>
                  </a:lnTo>
                  <a:lnTo>
                    <a:pt x="32" y="379"/>
                  </a:lnTo>
                  <a:cubicBezTo>
                    <a:pt x="30" y="404"/>
                    <a:pt x="27" y="431"/>
                    <a:pt x="27" y="442"/>
                  </a:cubicBezTo>
                  <a:cubicBezTo>
                    <a:pt x="27" y="489"/>
                    <a:pt x="50" y="519"/>
                    <a:pt x="79" y="519"/>
                  </a:cubicBezTo>
                  <a:cubicBezTo>
                    <a:pt x="134" y="519"/>
                    <a:pt x="165" y="406"/>
                    <a:pt x="165" y="393"/>
                  </a:cubicBezTo>
                  <a:cubicBezTo>
                    <a:pt x="165" y="382"/>
                    <a:pt x="160" y="382"/>
                    <a:pt x="158" y="382"/>
                  </a:cubicBezTo>
                  <a:cubicBezTo>
                    <a:pt x="151" y="382"/>
                    <a:pt x="151" y="387"/>
                    <a:pt x="149" y="398"/>
                  </a:cubicBezTo>
                  <a:cubicBezTo>
                    <a:pt x="133" y="448"/>
                    <a:pt x="109" y="497"/>
                    <a:pt x="81" y="497"/>
                  </a:cubicBezTo>
                  <a:cubicBezTo>
                    <a:pt x="69" y="497"/>
                    <a:pt x="62" y="486"/>
                    <a:pt x="62" y="456"/>
                  </a:cubicBezTo>
                  <a:cubicBezTo>
                    <a:pt x="62" y="445"/>
                    <a:pt x="64" y="431"/>
                    <a:pt x="67" y="423"/>
                  </a:cubicBezTo>
                  <a:lnTo>
                    <a:pt x="101" y="1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133">
              <a:extLst>
                <a:ext uri="{FF2B5EF4-FFF2-40B4-BE49-F238E27FC236}">
                  <a16:creationId xmlns:a16="http://schemas.microsoft.com/office/drawing/2014/main" id="{766CECE0-134D-4E9C-9560-D83A8B998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85"/>
              <a:ext cx="82" cy="136"/>
            </a:xfrm>
            <a:custGeom>
              <a:avLst/>
              <a:gdLst>
                <a:gd name="T0" fmla="*/ 195 w 367"/>
                <a:gd name="T1" fmla="*/ 321 h 605"/>
                <a:gd name="T2" fmla="*/ 348 w 367"/>
                <a:gd name="T3" fmla="*/ 321 h 605"/>
                <a:gd name="T4" fmla="*/ 366 w 367"/>
                <a:gd name="T5" fmla="*/ 299 h 605"/>
                <a:gd name="T6" fmla="*/ 348 w 367"/>
                <a:gd name="T7" fmla="*/ 280 h 605"/>
                <a:gd name="T8" fmla="*/ 195 w 367"/>
                <a:gd name="T9" fmla="*/ 280 h 605"/>
                <a:gd name="T10" fmla="*/ 195 w 367"/>
                <a:gd name="T11" fmla="*/ 30 h 605"/>
                <a:gd name="T12" fmla="*/ 183 w 367"/>
                <a:gd name="T13" fmla="*/ 0 h 605"/>
                <a:gd name="T14" fmla="*/ 171 w 367"/>
                <a:gd name="T15" fmla="*/ 30 h 605"/>
                <a:gd name="T16" fmla="*/ 171 w 367"/>
                <a:gd name="T17" fmla="*/ 280 h 605"/>
                <a:gd name="T18" fmla="*/ 18 w 367"/>
                <a:gd name="T19" fmla="*/ 280 h 605"/>
                <a:gd name="T20" fmla="*/ 0 w 367"/>
                <a:gd name="T21" fmla="*/ 299 h 605"/>
                <a:gd name="T22" fmla="*/ 18 w 367"/>
                <a:gd name="T23" fmla="*/ 321 h 605"/>
                <a:gd name="T24" fmla="*/ 171 w 367"/>
                <a:gd name="T25" fmla="*/ 321 h 605"/>
                <a:gd name="T26" fmla="*/ 171 w 367"/>
                <a:gd name="T27" fmla="*/ 571 h 605"/>
                <a:gd name="T28" fmla="*/ 183 w 367"/>
                <a:gd name="T29" fmla="*/ 604 h 605"/>
                <a:gd name="T30" fmla="*/ 195 w 367"/>
                <a:gd name="T31" fmla="*/ 571 h 605"/>
                <a:gd name="T32" fmla="*/ 195 w 367"/>
                <a:gd name="T33" fmla="*/ 32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605">
                  <a:moveTo>
                    <a:pt x="195" y="321"/>
                  </a:moveTo>
                  <a:lnTo>
                    <a:pt x="348" y="321"/>
                  </a:lnTo>
                  <a:cubicBezTo>
                    <a:pt x="354" y="321"/>
                    <a:pt x="366" y="321"/>
                    <a:pt x="366" y="299"/>
                  </a:cubicBezTo>
                  <a:cubicBezTo>
                    <a:pt x="366" y="280"/>
                    <a:pt x="354" y="280"/>
                    <a:pt x="348" y="280"/>
                  </a:cubicBezTo>
                  <a:lnTo>
                    <a:pt x="195" y="280"/>
                  </a:lnTo>
                  <a:lnTo>
                    <a:pt x="195" y="30"/>
                  </a:lnTo>
                  <a:cubicBezTo>
                    <a:pt x="195" y="19"/>
                    <a:pt x="195" y="0"/>
                    <a:pt x="183" y="0"/>
                  </a:cubicBezTo>
                  <a:cubicBezTo>
                    <a:pt x="171" y="0"/>
                    <a:pt x="171" y="19"/>
                    <a:pt x="171" y="30"/>
                  </a:cubicBezTo>
                  <a:lnTo>
                    <a:pt x="171" y="280"/>
                  </a:lnTo>
                  <a:lnTo>
                    <a:pt x="18" y="280"/>
                  </a:lnTo>
                  <a:cubicBezTo>
                    <a:pt x="12" y="280"/>
                    <a:pt x="0" y="280"/>
                    <a:pt x="0" y="299"/>
                  </a:cubicBezTo>
                  <a:cubicBezTo>
                    <a:pt x="0" y="321"/>
                    <a:pt x="12" y="321"/>
                    <a:pt x="18" y="321"/>
                  </a:cubicBezTo>
                  <a:lnTo>
                    <a:pt x="171" y="321"/>
                  </a:lnTo>
                  <a:lnTo>
                    <a:pt x="171" y="571"/>
                  </a:lnTo>
                  <a:cubicBezTo>
                    <a:pt x="171" y="579"/>
                    <a:pt x="171" y="604"/>
                    <a:pt x="183" y="604"/>
                  </a:cubicBezTo>
                  <a:cubicBezTo>
                    <a:pt x="195" y="604"/>
                    <a:pt x="195" y="585"/>
                    <a:pt x="195" y="571"/>
                  </a:cubicBezTo>
                  <a:lnTo>
                    <a:pt x="19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34">
              <a:extLst>
                <a:ext uri="{FF2B5EF4-FFF2-40B4-BE49-F238E27FC236}">
                  <a16:creationId xmlns:a16="http://schemas.microsoft.com/office/drawing/2014/main" id="{61969F56-7E7D-4BB9-A2D6-59E5A42D0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178"/>
              <a:ext cx="40" cy="122"/>
            </a:xfrm>
            <a:custGeom>
              <a:avLst/>
              <a:gdLst>
                <a:gd name="T0" fmla="*/ 113 w 182"/>
                <a:gd name="T1" fmla="*/ 22 h 542"/>
                <a:gd name="T2" fmla="*/ 99 w 182"/>
                <a:gd name="T3" fmla="*/ 0 h 542"/>
                <a:gd name="T4" fmla="*/ 0 w 182"/>
                <a:gd name="T5" fmla="*/ 52 h 542"/>
                <a:gd name="T6" fmla="*/ 0 w 182"/>
                <a:gd name="T7" fmla="*/ 82 h 542"/>
                <a:gd name="T8" fmla="*/ 72 w 182"/>
                <a:gd name="T9" fmla="*/ 60 h 542"/>
                <a:gd name="T10" fmla="*/ 72 w 182"/>
                <a:gd name="T11" fmla="*/ 475 h 542"/>
                <a:gd name="T12" fmla="*/ 22 w 182"/>
                <a:gd name="T13" fmla="*/ 511 h 542"/>
                <a:gd name="T14" fmla="*/ 3 w 182"/>
                <a:gd name="T15" fmla="*/ 511 h 542"/>
                <a:gd name="T16" fmla="*/ 3 w 182"/>
                <a:gd name="T17" fmla="*/ 541 h 542"/>
                <a:gd name="T18" fmla="*/ 92 w 182"/>
                <a:gd name="T19" fmla="*/ 538 h 542"/>
                <a:gd name="T20" fmla="*/ 181 w 182"/>
                <a:gd name="T21" fmla="*/ 541 h 542"/>
                <a:gd name="T22" fmla="*/ 181 w 182"/>
                <a:gd name="T23" fmla="*/ 511 h 542"/>
                <a:gd name="T24" fmla="*/ 163 w 182"/>
                <a:gd name="T25" fmla="*/ 511 h 542"/>
                <a:gd name="T26" fmla="*/ 113 w 182"/>
                <a:gd name="T27" fmla="*/ 475 h 542"/>
                <a:gd name="T28" fmla="*/ 113 w 182"/>
                <a:gd name="T29" fmla="*/ 2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542">
                  <a:moveTo>
                    <a:pt x="113" y="22"/>
                  </a:moveTo>
                  <a:cubicBezTo>
                    <a:pt x="113" y="0"/>
                    <a:pt x="111" y="0"/>
                    <a:pt x="99" y="0"/>
                  </a:cubicBezTo>
                  <a:cubicBezTo>
                    <a:pt x="67" y="49"/>
                    <a:pt x="20" y="52"/>
                    <a:pt x="0" y="52"/>
                  </a:cubicBezTo>
                  <a:lnTo>
                    <a:pt x="0" y="82"/>
                  </a:lnTo>
                  <a:cubicBezTo>
                    <a:pt x="12" y="82"/>
                    <a:pt x="44" y="82"/>
                    <a:pt x="72" y="60"/>
                  </a:cubicBezTo>
                  <a:lnTo>
                    <a:pt x="72" y="475"/>
                  </a:lnTo>
                  <a:cubicBezTo>
                    <a:pt x="72" y="502"/>
                    <a:pt x="72" y="511"/>
                    <a:pt x="22" y="511"/>
                  </a:cubicBezTo>
                  <a:lnTo>
                    <a:pt x="3" y="511"/>
                  </a:lnTo>
                  <a:lnTo>
                    <a:pt x="3" y="541"/>
                  </a:lnTo>
                  <a:cubicBezTo>
                    <a:pt x="12" y="541"/>
                    <a:pt x="74" y="538"/>
                    <a:pt x="92" y="538"/>
                  </a:cubicBezTo>
                  <a:cubicBezTo>
                    <a:pt x="109" y="538"/>
                    <a:pt x="171" y="541"/>
                    <a:pt x="181" y="541"/>
                  </a:cubicBezTo>
                  <a:lnTo>
                    <a:pt x="181" y="511"/>
                  </a:lnTo>
                  <a:lnTo>
                    <a:pt x="163" y="511"/>
                  </a:lnTo>
                  <a:cubicBezTo>
                    <a:pt x="113" y="511"/>
                    <a:pt x="113" y="502"/>
                    <a:pt x="113" y="475"/>
                  </a:cubicBezTo>
                  <a:lnTo>
                    <a:pt x="113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id="{DD3D210F-7870-4312-B689-0EEBDA91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162"/>
              <a:ext cx="29" cy="184"/>
            </a:xfrm>
            <a:custGeom>
              <a:avLst/>
              <a:gdLst>
                <a:gd name="T0" fmla="*/ 10 w 132"/>
                <a:gd name="T1" fmla="*/ 0 h 816"/>
                <a:gd name="T2" fmla="*/ 0 w 132"/>
                <a:gd name="T3" fmla="*/ 11 h 816"/>
                <a:gd name="T4" fmla="*/ 3 w 132"/>
                <a:gd name="T5" fmla="*/ 19 h 816"/>
                <a:gd name="T6" fmla="*/ 94 w 132"/>
                <a:gd name="T7" fmla="*/ 406 h 816"/>
                <a:gd name="T8" fmla="*/ 10 w 132"/>
                <a:gd name="T9" fmla="*/ 785 h 816"/>
                <a:gd name="T10" fmla="*/ 0 w 132"/>
                <a:gd name="T11" fmla="*/ 804 h 816"/>
                <a:gd name="T12" fmla="*/ 7 w 132"/>
                <a:gd name="T13" fmla="*/ 815 h 816"/>
                <a:gd name="T14" fmla="*/ 92 w 132"/>
                <a:gd name="T15" fmla="*/ 656 h 816"/>
                <a:gd name="T16" fmla="*/ 131 w 132"/>
                <a:gd name="T17" fmla="*/ 406 h 816"/>
                <a:gd name="T18" fmla="*/ 10 w 132"/>
                <a:gd name="T1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816">
                  <a:moveTo>
                    <a:pt x="10" y="0"/>
                  </a:moveTo>
                  <a:cubicBezTo>
                    <a:pt x="7" y="0"/>
                    <a:pt x="0" y="0"/>
                    <a:pt x="0" y="11"/>
                  </a:cubicBezTo>
                  <a:cubicBezTo>
                    <a:pt x="0" y="14"/>
                    <a:pt x="2" y="16"/>
                    <a:pt x="3" y="19"/>
                  </a:cubicBezTo>
                  <a:cubicBezTo>
                    <a:pt x="49" y="85"/>
                    <a:pt x="94" y="195"/>
                    <a:pt x="94" y="406"/>
                  </a:cubicBezTo>
                  <a:cubicBezTo>
                    <a:pt x="94" y="577"/>
                    <a:pt x="62" y="706"/>
                    <a:pt x="10" y="785"/>
                  </a:cubicBezTo>
                  <a:cubicBezTo>
                    <a:pt x="0" y="802"/>
                    <a:pt x="0" y="802"/>
                    <a:pt x="0" y="804"/>
                  </a:cubicBezTo>
                  <a:cubicBezTo>
                    <a:pt x="0" y="807"/>
                    <a:pt x="2" y="815"/>
                    <a:pt x="7" y="815"/>
                  </a:cubicBezTo>
                  <a:cubicBezTo>
                    <a:pt x="12" y="815"/>
                    <a:pt x="60" y="761"/>
                    <a:pt x="92" y="656"/>
                  </a:cubicBezTo>
                  <a:cubicBezTo>
                    <a:pt x="118" y="590"/>
                    <a:pt x="131" y="502"/>
                    <a:pt x="131" y="406"/>
                  </a:cubicBezTo>
                  <a:cubicBezTo>
                    <a:pt x="131" y="294"/>
                    <a:pt x="109" y="113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" name="Group 136">
            <a:extLst>
              <a:ext uri="{FF2B5EF4-FFF2-40B4-BE49-F238E27FC236}">
                <a16:creationId xmlns:a16="http://schemas.microsoft.com/office/drawing/2014/main" id="{7B831BB9-386D-4212-8F11-3CD815C03ED7}"/>
              </a:ext>
            </a:extLst>
          </p:cNvPr>
          <p:cNvGrpSpPr>
            <a:grpSpLocks/>
          </p:cNvGrpSpPr>
          <p:nvPr/>
        </p:nvGrpSpPr>
        <p:grpSpPr bwMode="auto">
          <a:xfrm>
            <a:off x="6358586" y="3109048"/>
            <a:ext cx="557212" cy="409575"/>
            <a:chOff x="2449" y="1139"/>
            <a:chExt cx="351" cy="258"/>
          </a:xfrm>
        </p:grpSpPr>
        <p:sp>
          <p:nvSpPr>
            <p:cNvPr id="23" name="Freeform 137">
              <a:extLst>
                <a:ext uri="{FF2B5EF4-FFF2-40B4-BE49-F238E27FC236}">
                  <a16:creationId xmlns:a16="http://schemas.microsoft.com/office/drawing/2014/main" id="{1E5AD161-CD05-41F6-A739-0A9C04A66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140"/>
              <a:ext cx="351" cy="255"/>
            </a:xfrm>
            <a:custGeom>
              <a:avLst/>
              <a:gdLst>
                <a:gd name="T0" fmla="*/ 778 w 1553"/>
                <a:gd name="T1" fmla="*/ 1128 h 1129"/>
                <a:gd name="T2" fmla="*/ 0 w 1553"/>
                <a:gd name="T3" fmla="*/ 1128 h 1129"/>
                <a:gd name="T4" fmla="*/ 0 w 1553"/>
                <a:gd name="T5" fmla="*/ 0 h 1129"/>
                <a:gd name="T6" fmla="*/ 1552 w 1553"/>
                <a:gd name="T7" fmla="*/ 0 h 1129"/>
                <a:gd name="T8" fmla="*/ 1552 w 1553"/>
                <a:gd name="T9" fmla="*/ 1128 h 1129"/>
                <a:gd name="T10" fmla="*/ 778 w 1553"/>
                <a:gd name="T11" fmla="*/ 112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129">
                  <a:moveTo>
                    <a:pt x="778" y="1128"/>
                  </a:moveTo>
                  <a:lnTo>
                    <a:pt x="0" y="1128"/>
                  </a:lnTo>
                  <a:lnTo>
                    <a:pt x="0" y="0"/>
                  </a:lnTo>
                  <a:lnTo>
                    <a:pt x="1552" y="0"/>
                  </a:lnTo>
                  <a:lnTo>
                    <a:pt x="1552" y="1128"/>
                  </a:lnTo>
                  <a:lnTo>
                    <a:pt x="778" y="112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38">
              <a:extLst>
                <a:ext uri="{FF2B5EF4-FFF2-40B4-BE49-F238E27FC236}">
                  <a16:creationId xmlns:a16="http://schemas.microsoft.com/office/drawing/2014/main" id="{E8E7CFBC-511E-4F48-839C-C5C921B8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272"/>
              <a:ext cx="151" cy="126"/>
            </a:xfrm>
            <a:custGeom>
              <a:avLst/>
              <a:gdLst>
                <a:gd name="T0" fmla="*/ 458 w 670"/>
                <a:gd name="T1" fmla="*/ 117 h 559"/>
                <a:gd name="T2" fmla="*/ 466 w 670"/>
                <a:gd name="T3" fmla="*/ 63 h 559"/>
                <a:gd name="T4" fmla="*/ 425 w 670"/>
                <a:gd name="T5" fmla="*/ 11 h 559"/>
                <a:gd name="T6" fmla="*/ 369 w 670"/>
                <a:gd name="T7" fmla="*/ 74 h 559"/>
                <a:gd name="T8" fmla="*/ 322 w 670"/>
                <a:gd name="T9" fmla="*/ 322 h 559"/>
                <a:gd name="T10" fmla="*/ 318 w 670"/>
                <a:gd name="T11" fmla="*/ 393 h 559"/>
                <a:gd name="T12" fmla="*/ 320 w 670"/>
                <a:gd name="T13" fmla="*/ 436 h 559"/>
                <a:gd name="T14" fmla="*/ 244 w 670"/>
                <a:gd name="T15" fmla="*/ 515 h 559"/>
                <a:gd name="T16" fmla="*/ 173 w 670"/>
                <a:gd name="T17" fmla="*/ 413 h 559"/>
                <a:gd name="T18" fmla="*/ 221 w 670"/>
                <a:gd name="T19" fmla="*/ 185 h 559"/>
                <a:gd name="T20" fmla="*/ 235 w 670"/>
                <a:gd name="T21" fmla="*/ 108 h 559"/>
                <a:gd name="T22" fmla="*/ 136 w 670"/>
                <a:gd name="T23" fmla="*/ 0 h 559"/>
                <a:gd name="T24" fmla="*/ 0 w 670"/>
                <a:gd name="T25" fmla="*/ 188 h 559"/>
                <a:gd name="T26" fmla="*/ 23 w 670"/>
                <a:gd name="T27" fmla="*/ 205 h 559"/>
                <a:gd name="T28" fmla="*/ 41 w 670"/>
                <a:gd name="T29" fmla="*/ 191 h 559"/>
                <a:gd name="T30" fmla="*/ 132 w 670"/>
                <a:gd name="T31" fmla="*/ 46 h 559"/>
                <a:gd name="T32" fmla="*/ 147 w 670"/>
                <a:gd name="T33" fmla="*/ 71 h 559"/>
                <a:gd name="T34" fmla="*/ 126 w 670"/>
                <a:gd name="T35" fmla="*/ 165 h 559"/>
                <a:gd name="T36" fmla="*/ 78 w 670"/>
                <a:gd name="T37" fmla="*/ 393 h 559"/>
                <a:gd name="T38" fmla="*/ 237 w 670"/>
                <a:gd name="T39" fmla="*/ 558 h 559"/>
                <a:gd name="T40" fmla="*/ 336 w 670"/>
                <a:gd name="T41" fmla="*/ 490 h 559"/>
                <a:gd name="T42" fmla="*/ 468 w 670"/>
                <a:gd name="T43" fmla="*/ 558 h 559"/>
                <a:gd name="T44" fmla="*/ 607 w 670"/>
                <a:gd name="T45" fmla="*/ 419 h 559"/>
                <a:gd name="T46" fmla="*/ 669 w 670"/>
                <a:gd name="T47" fmla="*/ 108 h 559"/>
                <a:gd name="T48" fmla="*/ 609 w 670"/>
                <a:gd name="T49" fmla="*/ 0 h 559"/>
                <a:gd name="T50" fmla="*/ 543 w 670"/>
                <a:gd name="T51" fmla="*/ 91 h 559"/>
                <a:gd name="T52" fmla="*/ 570 w 670"/>
                <a:gd name="T53" fmla="*/ 142 h 559"/>
                <a:gd name="T54" fmla="*/ 611 w 670"/>
                <a:gd name="T55" fmla="*/ 222 h 559"/>
                <a:gd name="T56" fmla="*/ 561 w 670"/>
                <a:gd name="T57" fmla="*/ 421 h 559"/>
                <a:gd name="T58" fmla="*/ 473 w 670"/>
                <a:gd name="T59" fmla="*/ 515 h 559"/>
                <a:gd name="T60" fmla="*/ 411 w 670"/>
                <a:gd name="T61" fmla="*/ 421 h 559"/>
                <a:gd name="T62" fmla="*/ 423 w 670"/>
                <a:gd name="T63" fmla="*/ 310 h 559"/>
                <a:gd name="T64" fmla="*/ 446 w 670"/>
                <a:gd name="T65" fmla="*/ 185 h 559"/>
                <a:gd name="T66" fmla="*/ 458 w 670"/>
                <a:gd name="T67" fmla="*/ 11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0" h="559">
                  <a:moveTo>
                    <a:pt x="458" y="117"/>
                  </a:moveTo>
                  <a:cubicBezTo>
                    <a:pt x="460" y="103"/>
                    <a:pt x="466" y="71"/>
                    <a:pt x="466" y="63"/>
                  </a:cubicBezTo>
                  <a:cubicBezTo>
                    <a:pt x="466" y="37"/>
                    <a:pt x="450" y="11"/>
                    <a:pt x="425" y="11"/>
                  </a:cubicBezTo>
                  <a:cubicBezTo>
                    <a:pt x="411" y="11"/>
                    <a:pt x="380" y="20"/>
                    <a:pt x="369" y="74"/>
                  </a:cubicBezTo>
                  <a:cubicBezTo>
                    <a:pt x="351" y="151"/>
                    <a:pt x="336" y="239"/>
                    <a:pt x="322" y="322"/>
                  </a:cubicBezTo>
                  <a:cubicBezTo>
                    <a:pt x="318" y="367"/>
                    <a:pt x="318" y="379"/>
                    <a:pt x="318" y="393"/>
                  </a:cubicBezTo>
                  <a:cubicBezTo>
                    <a:pt x="318" y="427"/>
                    <a:pt x="320" y="427"/>
                    <a:pt x="320" y="436"/>
                  </a:cubicBezTo>
                  <a:cubicBezTo>
                    <a:pt x="320" y="441"/>
                    <a:pt x="295" y="515"/>
                    <a:pt x="244" y="515"/>
                  </a:cubicBezTo>
                  <a:cubicBezTo>
                    <a:pt x="173" y="515"/>
                    <a:pt x="173" y="441"/>
                    <a:pt x="173" y="413"/>
                  </a:cubicBezTo>
                  <a:cubicBezTo>
                    <a:pt x="173" y="367"/>
                    <a:pt x="184" y="308"/>
                    <a:pt x="221" y="185"/>
                  </a:cubicBezTo>
                  <a:cubicBezTo>
                    <a:pt x="225" y="157"/>
                    <a:pt x="235" y="131"/>
                    <a:pt x="235" y="108"/>
                  </a:cubicBezTo>
                  <a:cubicBezTo>
                    <a:pt x="235" y="40"/>
                    <a:pt x="184" y="0"/>
                    <a:pt x="136" y="0"/>
                  </a:cubicBezTo>
                  <a:cubicBezTo>
                    <a:pt x="45" y="0"/>
                    <a:pt x="0" y="165"/>
                    <a:pt x="0" y="188"/>
                  </a:cubicBezTo>
                  <a:cubicBezTo>
                    <a:pt x="0" y="205"/>
                    <a:pt x="14" y="205"/>
                    <a:pt x="23" y="205"/>
                  </a:cubicBezTo>
                  <a:cubicBezTo>
                    <a:pt x="33" y="205"/>
                    <a:pt x="37" y="205"/>
                    <a:pt x="41" y="191"/>
                  </a:cubicBezTo>
                  <a:cubicBezTo>
                    <a:pt x="70" y="57"/>
                    <a:pt x="116" y="46"/>
                    <a:pt x="132" y="46"/>
                  </a:cubicBezTo>
                  <a:cubicBezTo>
                    <a:pt x="136" y="46"/>
                    <a:pt x="147" y="46"/>
                    <a:pt x="147" y="71"/>
                  </a:cubicBezTo>
                  <a:cubicBezTo>
                    <a:pt x="147" y="100"/>
                    <a:pt x="136" y="131"/>
                    <a:pt x="126" y="165"/>
                  </a:cubicBezTo>
                  <a:cubicBezTo>
                    <a:pt x="95" y="279"/>
                    <a:pt x="78" y="342"/>
                    <a:pt x="78" y="393"/>
                  </a:cubicBezTo>
                  <a:cubicBezTo>
                    <a:pt x="78" y="527"/>
                    <a:pt x="163" y="558"/>
                    <a:pt x="237" y="558"/>
                  </a:cubicBezTo>
                  <a:cubicBezTo>
                    <a:pt x="256" y="558"/>
                    <a:pt x="295" y="558"/>
                    <a:pt x="336" y="490"/>
                  </a:cubicBezTo>
                  <a:cubicBezTo>
                    <a:pt x="361" y="530"/>
                    <a:pt x="398" y="558"/>
                    <a:pt x="468" y="558"/>
                  </a:cubicBezTo>
                  <a:cubicBezTo>
                    <a:pt x="520" y="558"/>
                    <a:pt x="568" y="524"/>
                    <a:pt x="607" y="419"/>
                  </a:cubicBezTo>
                  <a:cubicBezTo>
                    <a:pt x="640" y="325"/>
                    <a:pt x="669" y="171"/>
                    <a:pt x="669" y="108"/>
                  </a:cubicBezTo>
                  <a:cubicBezTo>
                    <a:pt x="669" y="0"/>
                    <a:pt x="609" y="0"/>
                    <a:pt x="609" y="0"/>
                  </a:cubicBezTo>
                  <a:cubicBezTo>
                    <a:pt x="574" y="0"/>
                    <a:pt x="543" y="48"/>
                    <a:pt x="543" y="91"/>
                  </a:cubicBezTo>
                  <a:cubicBezTo>
                    <a:pt x="543" y="125"/>
                    <a:pt x="559" y="140"/>
                    <a:pt x="570" y="142"/>
                  </a:cubicBezTo>
                  <a:cubicBezTo>
                    <a:pt x="603" y="174"/>
                    <a:pt x="611" y="199"/>
                    <a:pt x="611" y="222"/>
                  </a:cubicBezTo>
                  <a:cubicBezTo>
                    <a:pt x="611" y="239"/>
                    <a:pt x="590" y="356"/>
                    <a:pt x="561" y="421"/>
                  </a:cubicBezTo>
                  <a:cubicBezTo>
                    <a:pt x="541" y="481"/>
                    <a:pt x="510" y="515"/>
                    <a:pt x="473" y="515"/>
                  </a:cubicBezTo>
                  <a:cubicBezTo>
                    <a:pt x="411" y="515"/>
                    <a:pt x="411" y="444"/>
                    <a:pt x="411" y="421"/>
                  </a:cubicBezTo>
                  <a:cubicBezTo>
                    <a:pt x="411" y="387"/>
                    <a:pt x="411" y="370"/>
                    <a:pt x="423" y="310"/>
                  </a:cubicBezTo>
                  <a:cubicBezTo>
                    <a:pt x="431" y="273"/>
                    <a:pt x="442" y="211"/>
                    <a:pt x="446" y="185"/>
                  </a:cubicBezTo>
                  <a:lnTo>
                    <a:pt x="458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39">
              <a:extLst>
                <a:ext uri="{FF2B5EF4-FFF2-40B4-BE49-F238E27FC236}">
                  <a16:creationId xmlns:a16="http://schemas.microsoft.com/office/drawing/2014/main" id="{1E6FD5FA-1A12-4E44-B185-2D02DDF6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1139"/>
              <a:ext cx="36" cy="191"/>
            </a:xfrm>
            <a:custGeom>
              <a:avLst/>
              <a:gdLst>
                <a:gd name="T0" fmla="*/ 149 w 162"/>
                <a:gd name="T1" fmla="*/ 0 h 847"/>
                <a:gd name="T2" fmla="*/ 0 w 162"/>
                <a:gd name="T3" fmla="*/ 421 h 847"/>
                <a:gd name="T4" fmla="*/ 149 w 162"/>
                <a:gd name="T5" fmla="*/ 846 h 847"/>
                <a:gd name="T6" fmla="*/ 161 w 162"/>
                <a:gd name="T7" fmla="*/ 834 h 847"/>
                <a:gd name="T8" fmla="*/ 153 w 162"/>
                <a:gd name="T9" fmla="*/ 820 h 847"/>
                <a:gd name="T10" fmla="*/ 41 w 162"/>
                <a:gd name="T11" fmla="*/ 421 h 847"/>
                <a:gd name="T12" fmla="*/ 157 w 162"/>
                <a:gd name="T13" fmla="*/ 20 h 847"/>
                <a:gd name="T14" fmla="*/ 161 w 162"/>
                <a:gd name="T15" fmla="*/ 11 h 847"/>
                <a:gd name="T16" fmla="*/ 149 w 162"/>
                <a:gd name="T17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847">
                  <a:moveTo>
                    <a:pt x="149" y="0"/>
                  </a:moveTo>
                  <a:cubicBezTo>
                    <a:pt x="33" y="114"/>
                    <a:pt x="0" y="293"/>
                    <a:pt x="0" y="421"/>
                  </a:cubicBezTo>
                  <a:cubicBezTo>
                    <a:pt x="0" y="541"/>
                    <a:pt x="25" y="726"/>
                    <a:pt x="149" y="846"/>
                  </a:cubicBezTo>
                  <a:cubicBezTo>
                    <a:pt x="153" y="846"/>
                    <a:pt x="161" y="846"/>
                    <a:pt x="161" y="834"/>
                  </a:cubicBezTo>
                  <a:cubicBezTo>
                    <a:pt x="161" y="832"/>
                    <a:pt x="159" y="829"/>
                    <a:pt x="153" y="820"/>
                  </a:cubicBezTo>
                  <a:cubicBezTo>
                    <a:pt x="72" y="721"/>
                    <a:pt x="41" y="575"/>
                    <a:pt x="41" y="421"/>
                  </a:cubicBezTo>
                  <a:cubicBezTo>
                    <a:pt x="41" y="194"/>
                    <a:pt x="103" y="83"/>
                    <a:pt x="157" y="20"/>
                  </a:cubicBezTo>
                  <a:cubicBezTo>
                    <a:pt x="159" y="17"/>
                    <a:pt x="161" y="14"/>
                    <a:pt x="161" y="11"/>
                  </a:cubicBezTo>
                  <a:cubicBezTo>
                    <a:pt x="161" y="0"/>
                    <a:pt x="153" y="0"/>
                    <a:pt x="14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F9E603BF-B99B-4A4E-85B4-68035680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1163"/>
              <a:ext cx="46" cy="121"/>
            </a:xfrm>
            <a:custGeom>
              <a:avLst/>
              <a:gdLst>
                <a:gd name="T0" fmla="*/ 124 w 209"/>
                <a:gd name="T1" fmla="*/ 194 h 539"/>
                <a:gd name="T2" fmla="*/ 188 w 209"/>
                <a:gd name="T3" fmla="*/ 194 h 539"/>
                <a:gd name="T4" fmla="*/ 208 w 209"/>
                <a:gd name="T5" fmla="*/ 174 h 539"/>
                <a:gd name="T6" fmla="*/ 190 w 209"/>
                <a:gd name="T7" fmla="*/ 165 h 539"/>
                <a:gd name="T8" fmla="*/ 132 w 209"/>
                <a:gd name="T9" fmla="*/ 165 h 539"/>
                <a:gd name="T10" fmla="*/ 153 w 209"/>
                <a:gd name="T11" fmla="*/ 37 h 539"/>
                <a:gd name="T12" fmla="*/ 157 w 209"/>
                <a:gd name="T13" fmla="*/ 28 h 539"/>
                <a:gd name="T14" fmla="*/ 134 w 209"/>
                <a:gd name="T15" fmla="*/ 0 h 539"/>
                <a:gd name="T16" fmla="*/ 103 w 209"/>
                <a:gd name="T17" fmla="*/ 34 h 539"/>
                <a:gd name="T18" fmla="*/ 85 w 209"/>
                <a:gd name="T19" fmla="*/ 165 h 539"/>
                <a:gd name="T20" fmla="*/ 21 w 209"/>
                <a:gd name="T21" fmla="*/ 165 h 539"/>
                <a:gd name="T22" fmla="*/ 0 w 209"/>
                <a:gd name="T23" fmla="*/ 185 h 539"/>
                <a:gd name="T24" fmla="*/ 17 w 209"/>
                <a:gd name="T25" fmla="*/ 194 h 539"/>
                <a:gd name="T26" fmla="*/ 76 w 209"/>
                <a:gd name="T27" fmla="*/ 194 h 539"/>
                <a:gd name="T28" fmla="*/ 39 w 209"/>
                <a:gd name="T29" fmla="*/ 393 h 539"/>
                <a:gd name="T30" fmla="*/ 33 w 209"/>
                <a:gd name="T31" fmla="*/ 459 h 539"/>
                <a:gd name="T32" fmla="*/ 97 w 209"/>
                <a:gd name="T33" fmla="*/ 538 h 539"/>
                <a:gd name="T34" fmla="*/ 202 w 209"/>
                <a:gd name="T35" fmla="*/ 407 h 539"/>
                <a:gd name="T36" fmla="*/ 194 w 209"/>
                <a:gd name="T37" fmla="*/ 396 h 539"/>
                <a:gd name="T38" fmla="*/ 184 w 209"/>
                <a:gd name="T39" fmla="*/ 413 h 539"/>
                <a:gd name="T40" fmla="*/ 99 w 209"/>
                <a:gd name="T41" fmla="*/ 515 h 539"/>
                <a:gd name="T42" fmla="*/ 76 w 209"/>
                <a:gd name="T43" fmla="*/ 473 h 539"/>
                <a:gd name="T44" fmla="*/ 83 w 209"/>
                <a:gd name="T45" fmla="*/ 439 h 539"/>
                <a:gd name="T46" fmla="*/ 124 w 209"/>
                <a:gd name="T47" fmla="*/ 19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9" h="539">
                  <a:moveTo>
                    <a:pt x="124" y="194"/>
                  </a:moveTo>
                  <a:lnTo>
                    <a:pt x="188" y="194"/>
                  </a:lnTo>
                  <a:cubicBezTo>
                    <a:pt x="200" y="194"/>
                    <a:pt x="208" y="194"/>
                    <a:pt x="208" y="174"/>
                  </a:cubicBezTo>
                  <a:cubicBezTo>
                    <a:pt x="208" y="165"/>
                    <a:pt x="200" y="165"/>
                    <a:pt x="190" y="165"/>
                  </a:cubicBezTo>
                  <a:lnTo>
                    <a:pt x="132" y="165"/>
                  </a:lnTo>
                  <a:lnTo>
                    <a:pt x="153" y="37"/>
                  </a:lnTo>
                  <a:cubicBezTo>
                    <a:pt x="153" y="34"/>
                    <a:pt x="157" y="31"/>
                    <a:pt x="157" y="28"/>
                  </a:cubicBezTo>
                  <a:cubicBezTo>
                    <a:pt x="157" y="11"/>
                    <a:pt x="147" y="0"/>
                    <a:pt x="134" y="0"/>
                  </a:cubicBezTo>
                  <a:cubicBezTo>
                    <a:pt x="120" y="0"/>
                    <a:pt x="111" y="14"/>
                    <a:pt x="103" y="34"/>
                  </a:cubicBezTo>
                  <a:cubicBezTo>
                    <a:pt x="101" y="57"/>
                    <a:pt x="109" y="17"/>
                    <a:pt x="85" y="165"/>
                  </a:cubicBezTo>
                  <a:lnTo>
                    <a:pt x="21" y="165"/>
                  </a:lnTo>
                  <a:cubicBezTo>
                    <a:pt x="8" y="165"/>
                    <a:pt x="0" y="165"/>
                    <a:pt x="0" y="185"/>
                  </a:cubicBezTo>
                  <a:cubicBezTo>
                    <a:pt x="0" y="194"/>
                    <a:pt x="8" y="194"/>
                    <a:pt x="17" y="194"/>
                  </a:cubicBezTo>
                  <a:lnTo>
                    <a:pt x="76" y="194"/>
                  </a:lnTo>
                  <a:lnTo>
                    <a:pt x="39" y="393"/>
                  </a:lnTo>
                  <a:cubicBezTo>
                    <a:pt x="37" y="419"/>
                    <a:pt x="33" y="447"/>
                    <a:pt x="33" y="459"/>
                  </a:cubicBezTo>
                  <a:cubicBezTo>
                    <a:pt x="33" y="507"/>
                    <a:pt x="62" y="538"/>
                    <a:pt x="97" y="538"/>
                  </a:cubicBezTo>
                  <a:cubicBezTo>
                    <a:pt x="165" y="538"/>
                    <a:pt x="202" y="421"/>
                    <a:pt x="202" y="407"/>
                  </a:cubicBezTo>
                  <a:cubicBezTo>
                    <a:pt x="202" y="396"/>
                    <a:pt x="196" y="396"/>
                    <a:pt x="194" y="396"/>
                  </a:cubicBezTo>
                  <a:cubicBezTo>
                    <a:pt x="186" y="396"/>
                    <a:pt x="186" y="402"/>
                    <a:pt x="184" y="413"/>
                  </a:cubicBezTo>
                  <a:cubicBezTo>
                    <a:pt x="163" y="464"/>
                    <a:pt x="134" y="515"/>
                    <a:pt x="99" y="515"/>
                  </a:cubicBezTo>
                  <a:cubicBezTo>
                    <a:pt x="85" y="515"/>
                    <a:pt x="76" y="504"/>
                    <a:pt x="76" y="473"/>
                  </a:cubicBezTo>
                  <a:cubicBezTo>
                    <a:pt x="76" y="461"/>
                    <a:pt x="78" y="447"/>
                    <a:pt x="83" y="439"/>
                  </a:cubicBezTo>
                  <a:lnTo>
                    <a:pt x="124" y="19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1461CDB8-808D-4AEB-9AAC-33B3F0D9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9"/>
              <a:ext cx="36" cy="191"/>
            </a:xfrm>
            <a:custGeom>
              <a:avLst/>
              <a:gdLst>
                <a:gd name="T0" fmla="*/ 12 w 162"/>
                <a:gd name="T1" fmla="*/ 0 h 847"/>
                <a:gd name="T2" fmla="*/ 0 w 162"/>
                <a:gd name="T3" fmla="*/ 11 h 847"/>
                <a:gd name="T4" fmla="*/ 4 w 162"/>
                <a:gd name="T5" fmla="*/ 20 h 847"/>
                <a:gd name="T6" fmla="*/ 116 w 162"/>
                <a:gd name="T7" fmla="*/ 421 h 847"/>
                <a:gd name="T8" fmla="*/ 12 w 162"/>
                <a:gd name="T9" fmla="*/ 814 h 847"/>
                <a:gd name="T10" fmla="*/ 0 w 162"/>
                <a:gd name="T11" fmla="*/ 834 h 847"/>
                <a:gd name="T12" fmla="*/ 8 w 162"/>
                <a:gd name="T13" fmla="*/ 846 h 847"/>
                <a:gd name="T14" fmla="*/ 114 w 162"/>
                <a:gd name="T15" fmla="*/ 681 h 847"/>
                <a:gd name="T16" fmla="*/ 161 w 162"/>
                <a:gd name="T17" fmla="*/ 421 h 847"/>
                <a:gd name="T18" fmla="*/ 12 w 162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847">
                  <a:moveTo>
                    <a:pt x="12" y="0"/>
                  </a:moveTo>
                  <a:cubicBezTo>
                    <a:pt x="8" y="0"/>
                    <a:pt x="0" y="0"/>
                    <a:pt x="0" y="11"/>
                  </a:cubicBezTo>
                  <a:cubicBezTo>
                    <a:pt x="0" y="14"/>
                    <a:pt x="2" y="17"/>
                    <a:pt x="4" y="20"/>
                  </a:cubicBezTo>
                  <a:cubicBezTo>
                    <a:pt x="60" y="88"/>
                    <a:pt x="116" y="202"/>
                    <a:pt x="116" y="421"/>
                  </a:cubicBezTo>
                  <a:cubicBezTo>
                    <a:pt x="116" y="598"/>
                    <a:pt x="76" y="732"/>
                    <a:pt x="12" y="814"/>
                  </a:cubicBezTo>
                  <a:cubicBezTo>
                    <a:pt x="0" y="832"/>
                    <a:pt x="0" y="832"/>
                    <a:pt x="0" y="834"/>
                  </a:cubicBezTo>
                  <a:cubicBezTo>
                    <a:pt x="0" y="837"/>
                    <a:pt x="2" y="846"/>
                    <a:pt x="8" y="846"/>
                  </a:cubicBezTo>
                  <a:cubicBezTo>
                    <a:pt x="14" y="846"/>
                    <a:pt x="74" y="789"/>
                    <a:pt x="114" y="681"/>
                  </a:cubicBezTo>
                  <a:cubicBezTo>
                    <a:pt x="144" y="612"/>
                    <a:pt x="161" y="521"/>
                    <a:pt x="161" y="421"/>
                  </a:cubicBezTo>
                  <a:cubicBezTo>
                    <a:pt x="161" y="305"/>
                    <a:pt x="134" y="117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" name="Group 142">
            <a:extLst>
              <a:ext uri="{FF2B5EF4-FFF2-40B4-BE49-F238E27FC236}">
                <a16:creationId xmlns:a16="http://schemas.microsoft.com/office/drawing/2014/main" id="{EFEEE030-3810-4A4D-AF23-AD56B3FD2EC1}"/>
              </a:ext>
            </a:extLst>
          </p:cNvPr>
          <p:cNvGrpSpPr>
            <a:grpSpLocks/>
          </p:cNvGrpSpPr>
          <p:nvPr/>
        </p:nvGrpSpPr>
        <p:grpSpPr bwMode="auto">
          <a:xfrm>
            <a:off x="8917636" y="3072535"/>
            <a:ext cx="463550" cy="423863"/>
            <a:chOff x="4061" y="1116"/>
            <a:chExt cx="292" cy="267"/>
          </a:xfrm>
        </p:grpSpPr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BF5212B-0AA7-4F1B-8DAF-E2ABB0D71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117"/>
              <a:ext cx="293" cy="265"/>
            </a:xfrm>
            <a:custGeom>
              <a:avLst/>
              <a:gdLst>
                <a:gd name="T0" fmla="*/ 647 w 1295"/>
                <a:gd name="T1" fmla="*/ 1171 h 1172"/>
                <a:gd name="T2" fmla="*/ 0 w 1295"/>
                <a:gd name="T3" fmla="*/ 1171 h 1172"/>
                <a:gd name="T4" fmla="*/ 0 w 1295"/>
                <a:gd name="T5" fmla="*/ 0 h 1172"/>
                <a:gd name="T6" fmla="*/ 1294 w 1295"/>
                <a:gd name="T7" fmla="*/ 0 h 1172"/>
                <a:gd name="T8" fmla="*/ 1294 w 1295"/>
                <a:gd name="T9" fmla="*/ 1171 h 1172"/>
                <a:gd name="T10" fmla="*/ 647 w 1295"/>
                <a:gd name="T11" fmla="*/ 1171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5" h="1172">
                  <a:moveTo>
                    <a:pt x="647" y="1171"/>
                  </a:moveTo>
                  <a:lnTo>
                    <a:pt x="0" y="1171"/>
                  </a:lnTo>
                  <a:lnTo>
                    <a:pt x="0" y="0"/>
                  </a:lnTo>
                  <a:lnTo>
                    <a:pt x="1294" y="0"/>
                  </a:lnTo>
                  <a:lnTo>
                    <a:pt x="1294" y="1171"/>
                  </a:lnTo>
                  <a:lnTo>
                    <a:pt x="647" y="11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144">
              <a:extLst>
                <a:ext uri="{FF2B5EF4-FFF2-40B4-BE49-F238E27FC236}">
                  <a16:creationId xmlns:a16="http://schemas.microsoft.com/office/drawing/2014/main" id="{472D1F58-C26F-4EA5-A622-CDDA24D8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230"/>
              <a:ext cx="103" cy="153"/>
            </a:xfrm>
            <a:custGeom>
              <a:avLst/>
              <a:gdLst>
                <a:gd name="T0" fmla="*/ 452 w 457"/>
                <a:gd name="T1" fmla="*/ 88 h 681"/>
                <a:gd name="T2" fmla="*/ 456 w 457"/>
                <a:gd name="T3" fmla="*/ 64 h 681"/>
                <a:gd name="T4" fmla="*/ 415 w 457"/>
                <a:gd name="T5" fmla="*/ 17 h 681"/>
                <a:gd name="T6" fmla="*/ 370 w 457"/>
                <a:gd name="T7" fmla="*/ 42 h 681"/>
                <a:gd name="T8" fmla="*/ 279 w 457"/>
                <a:gd name="T9" fmla="*/ 0 h 681"/>
                <a:gd name="T10" fmla="*/ 37 w 457"/>
                <a:gd name="T11" fmla="*/ 299 h 681"/>
                <a:gd name="T12" fmla="*/ 187 w 457"/>
                <a:gd name="T13" fmla="*/ 466 h 681"/>
                <a:gd name="T14" fmla="*/ 283 w 457"/>
                <a:gd name="T15" fmla="*/ 437 h 681"/>
                <a:gd name="T16" fmla="*/ 267 w 457"/>
                <a:gd name="T17" fmla="*/ 515 h 681"/>
                <a:gd name="T18" fmla="*/ 224 w 457"/>
                <a:gd name="T19" fmla="*/ 606 h 681"/>
                <a:gd name="T20" fmla="*/ 136 w 457"/>
                <a:gd name="T21" fmla="*/ 641 h 681"/>
                <a:gd name="T22" fmla="*/ 77 w 457"/>
                <a:gd name="T23" fmla="*/ 638 h 681"/>
                <a:gd name="T24" fmla="*/ 102 w 457"/>
                <a:gd name="T25" fmla="*/ 577 h 681"/>
                <a:gd name="T26" fmla="*/ 61 w 457"/>
                <a:gd name="T27" fmla="*/ 530 h 681"/>
                <a:gd name="T28" fmla="*/ 0 w 457"/>
                <a:gd name="T29" fmla="*/ 606 h 681"/>
                <a:gd name="T30" fmla="*/ 136 w 457"/>
                <a:gd name="T31" fmla="*/ 680 h 681"/>
                <a:gd name="T32" fmla="*/ 358 w 457"/>
                <a:gd name="T33" fmla="*/ 533 h 681"/>
                <a:gd name="T34" fmla="*/ 452 w 457"/>
                <a:gd name="T35" fmla="*/ 88 h 681"/>
                <a:gd name="T36" fmla="*/ 301 w 457"/>
                <a:gd name="T37" fmla="*/ 349 h 681"/>
                <a:gd name="T38" fmla="*/ 289 w 457"/>
                <a:gd name="T39" fmla="*/ 383 h 681"/>
                <a:gd name="T40" fmla="*/ 193 w 457"/>
                <a:gd name="T41" fmla="*/ 432 h 681"/>
                <a:gd name="T42" fmla="*/ 134 w 457"/>
                <a:gd name="T43" fmla="*/ 353 h 681"/>
                <a:gd name="T44" fmla="*/ 175 w 457"/>
                <a:gd name="T45" fmla="*/ 140 h 681"/>
                <a:gd name="T46" fmla="*/ 281 w 457"/>
                <a:gd name="T47" fmla="*/ 39 h 681"/>
                <a:gd name="T48" fmla="*/ 354 w 457"/>
                <a:gd name="T49" fmla="*/ 98 h 681"/>
                <a:gd name="T50" fmla="*/ 352 w 457"/>
                <a:gd name="T51" fmla="*/ 110 h 681"/>
                <a:gd name="T52" fmla="*/ 301 w 457"/>
                <a:gd name="T53" fmla="*/ 34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7" h="681">
                  <a:moveTo>
                    <a:pt x="452" y="88"/>
                  </a:moveTo>
                  <a:cubicBezTo>
                    <a:pt x="456" y="74"/>
                    <a:pt x="456" y="69"/>
                    <a:pt x="456" y="64"/>
                  </a:cubicBezTo>
                  <a:cubicBezTo>
                    <a:pt x="456" y="29"/>
                    <a:pt x="431" y="17"/>
                    <a:pt x="415" y="17"/>
                  </a:cubicBezTo>
                  <a:cubicBezTo>
                    <a:pt x="399" y="17"/>
                    <a:pt x="380" y="27"/>
                    <a:pt x="370" y="42"/>
                  </a:cubicBezTo>
                  <a:cubicBezTo>
                    <a:pt x="358" y="27"/>
                    <a:pt x="330" y="0"/>
                    <a:pt x="279" y="0"/>
                  </a:cubicBezTo>
                  <a:cubicBezTo>
                    <a:pt x="126" y="0"/>
                    <a:pt x="37" y="164"/>
                    <a:pt x="37" y="299"/>
                  </a:cubicBezTo>
                  <a:cubicBezTo>
                    <a:pt x="37" y="420"/>
                    <a:pt x="112" y="466"/>
                    <a:pt x="187" y="466"/>
                  </a:cubicBezTo>
                  <a:cubicBezTo>
                    <a:pt x="232" y="466"/>
                    <a:pt x="269" y="447"/>
                    <a:pt x="283" y="437"/>
                  </a:cubicBezTo>
                  <a:cubicBezTo>
                    <a:pt x="279" y="464"/>
                    <a:pt x="271" y="491"/>
                    <a:pt x="267" y="515"/>
                  </a:cubicBezTo>
                  <a:cubicBezTo>
                    <a:pt x="258" y="545"/>
                    <a:pt x="254" y="577"/>
                    <a:pt x="224" y="606"/>
                  </a:cubicBezTo>
                  <a:cubicBezTo>
                    <a:pt x="187" y="641"/>
                    <a:pt x="161" y="641"/>
                    <a:pt x="136" y="641"/>
                  </a:cubicBezTo>
                  <a:cubicBezTo>
                    <a:pt x="114" y="641"/>
                    <a:pt x="100" y="641"/>
                    <a:pt x="77" y="638"/>
                  </a:cubicBezTo>
                  <a:cubicBezTo>
                    <a:pt x="102" y="614"/>
                    <a:pt x="102" y="582"/>
                    <a:pt x="102" y="577"/>
                  </a:cubicBezTo>
                  <a:cubicBezTo>
                    <a:pt x="102" y="552"/>
                    <a:pt x="90" y="530"/>
                    <a:pt x="61" y="530"/>
                  </a:cubicBezTo>
                  <a:cubicBezTo>
                    <a:pt x="35" y="530"/>
                    <a:pt x="0" y="560"/>
                    <a:pt x="0" y="606"/>
                  </a:cubicBezTo>
                  <a:cubicBezTo>
                    <a:pt x="0" y="675"/>
                    <a:pt x="75" y="680"/>
                    <a:pt x="136" y="680"/>
                  </a:cubicBezTo>
                  <a:cubicBezTo>
                    <a:pt x="216" y="680"/>
                    <a:pt x="334" y="655"/>
                    <a:pt x="358" y="533"/>
                  </a:cubicBezTo>
                  <a:lnTo>
                    <a:pt x="452" y="88"/>
                  </a:lnTo>
                  <a:close/>
                  <a:moveTo>
                    <a:pt x="301" y="349"/>
                  </a:moveTo>
                  <a:cubicBezTo>
                    <a:pt x="297" y="368"/>
                    <a:pt x="297" y="371"/>
                    <a:pt x="289" y="383"/>
                  </a:cubicBezTo>
                  <a:cubicBezTo>
                    <a:pt x="242" y="432"/>
                    <a:pt x="199" y="432"/>
                    <a:pt x="193" y="432"/>
                  </a:cubicBezTo>
                  <a:cubicBezTo>
                    <a:pt x="161" y="432"/>
                    <a:pt x="134" y="407"/>
                    <a:pt x="134" y="353"/>
                  </a:cubicBezTo>
                  <a:cubicBezTo>
                    <a:pt x="134" y="302"/>
                    <a:pt x="161" y="179"/>
                    <a:pt x="175" y="140"/>
                  </a:cubicBezTo>
                  <a:cubicBezTo>
                    <a:pt x="205" y="54"/>
                    <a:pt x="256" y="39"/>
                    <a:pt x="281" y="39"/>
                  </a:cubicBezTo>
                  <a:cubicBezTo>
                    <a:pt x="334" y="39"/>
                    <a:pt x="354" y="88"/>
                    <a:pt x="354" y="98"/>
                  </a:cubicBezTo>
                  <a:cubicBezTo>
                    <a:pt x="354" y="98"/>
                    <a:pt x="354" y="101"/>
                    <a:pt x="352" y="110"/>
                  </a:cubicBezTo>
                  <a:lnTo>
                    <a:pt x="301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145">
              <a:extLst>
                <a:ext uri="{FF2B5EF4-FFF2-40B4-BE49-F238E27FC236}">
                  <a16:creationId xmlns:a16="http://schemas.microsoft.com/office/drawing/2014/main" id="{9801A3A7-EFC2-4D7C-9FB9-F3135ABC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16"/>
              <a:ext cx="35" cy="164"/>
            </a:xfrm>
            <a:custGeom>
              <a:avLst/>
              <a:gdLst>
                <a:gd name="T0" fmla="*/ 146 w 160"/>
                <a:gd name="T1" fmla="*/ 0 h 727"/>
                <a:gd name="T2" fmla="*/ 0 w 160"/>
                <a:gd name="T3" fmla="*/ 361 h 727"/>
                <a:gd name="T4" fmla="*/ 146 w 160"/>
                <a:gd name="T5" fmla="*/ 726 h 727"/>
                <a:gd name="T6" fmla="*/ 159 w 160"/>
                <a:gd name="T7" fmla="*/ 717 h 727"/>
                <a:gd name="T8" fmla="*/ 151 w 160"/>
                <a:gd name="T9" fmla="*/ 704 h 727"/>
                <a:gd name="T10" fmla="*/ 41 w 160"/>
                <a:gd name="T11" fmla="*/ 361 h 727"/>
                <a:gd name="T12" fmla="*/ 155 w 160"/>
                <a:gd name="T13" fmla="*/ 17 h 727"/>
                <a:gd name="T14" fmla="*/ 159 w 160"/>
                <a:gd name="T15" fmla="*/ 10 h 727"/>
                <a:gd name="T16" fmla="*/ 146 w 160"/>
                <a:gd name="T1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27">
                  <a:moveTo>
                    <a:pt x="146" y="0"/>
                  </a:moveTo>
                  <a:cubicBezTo>
                    <a:pt x="33" y="98"/>
                    <a:pt x="0" y="253"/>
                    <a:pt x="0" y="361"/>
                  </a:cubicBezTo>
                  <a:cubicBezTo>
                    <a:pt x="0" y="464"/>
                    <a:pt x="24" y="623"/>
                    <a:pt x="146" y="726"/>
                  </a:cubicBezTo>
                  <a:cubicBezTo>
                    <a:pt x="151" y="726"/>
                    <a:pt x="159" y="726"/>
                    <a:pt x="159" y="717"/>
                  </a:cubicBezTo>
                  <a:cubicBezTo>
                    <a:pt x="159" y="714"/>
                    <a:pt x="157" y="712"/>
                    <a:pt x="151" y="704"/>
                  </a:cubicBezTo>
                  <a:cubicBezTo>
                    <a:pt x="71" y="621"/>
                    <a:pt x="41" y="493"/>
                    <a:pt x="41" y="361"/>
                  </a:cubicBezTo>
                  <a:cubicBezTo>
                    <a:pt x="41" y="167"/>
                    <a:pt x="102" y="71"/>
                    <a:pt x="155" y="17"/>
                  </a:cubicBezTo>
                  <a:cubicBezTo>
                    <a:pt x="157" y="15"/>
                    <a:pt x="159" y="12"/>
                    <a:pt x="159" y="10"/>
                  </a:cubicBezTo>
                  <a:cubicBezTo>
                    <a:pt x="159" y="0"/>
                    <a:pt x="151" y="0"/>
                    <a:pt x="1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:a16="http://schemas.microsoft.com/office/drawing/2014/main" id="{5EE33080-137A-4ADA-9D9A-3DD37A65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137"/>
              <a:ext cx="46" cy="104"/>
            </a:xfrm>
            <a:custGeom>
              <a:avLst/>
              <a:gdLst>
                <a:gd name="T0" fmla="*/ 122 w 206"/>
                <a:gd name="T1" fmla="*/ 167 h 462"/>
                <a:gd name="T2" fmla="*/ 185 w 206"/>
                <a:gd name="T3" fmla="*/ 167 h 462"/>
                <a:gd name="T4" fmla="*/ 205 w 206"/>
                <a:gd name="T5" fmla="*/ 150 h 462"/>
                <a:gd name="T6" fmla="*/ 187 w 206"/>
                <a:gd name="T7" fmla="*/ 140 h 462"/>
                <a:gd name="T8" fmla="*/ 130 w 206"/>
                <a:gd name="T9" fmla="*/ 140 h 462"/>
                <a:gd name="T10" fmla="*/ 151 w 206"/>
                <a:gd name="T11" fmla="*/ 32 h 462"/>
                <a:gd name="T12" fmla="*/ 155 w 206"/>
                <a:gd name="T13" fmla="*/ 25 h 462"/>
                <a:gd name="T14" fmla="*/ 132 w 206"/>
                <a:gd name="T15" fmla="*/ 0 h 462"/>
                <a:gd name="T16" fmla="*/ 102 w 206"/>
                <a:gd name="T17" fmla="*/ 29 h 462"/>
                <a:gd name="T18" fmla="*/ 83 w 206"/>
                <a:gd name="T19" fmla="*/ 140 h 462"/>
                <a:gd name="T20" fmla="*/ 20 w 206"/>
                <a:gd name="T21" fmla="*/ 140 h 462"/>
                <a:gd name="T22" fmla="*/ 0 w 206"/>
                <a:gd name="T23" fmla="*/ 160 h 462"/>
                <a:gd name="T24" fmla="*/ 16 w 206"/>
                <a:gd name="T25" fmla="*/ 167 h 462"/>
                <a:gd name="T26" fmla="*/ 75 w 206"/>
                <a:gd name="T27" fmla="*/ 167 h 462"/>
                <a:gd name="T28" fmla="*/ 39 w 206"/>
                <a:gd name="T29" fmla="*/ 339 h 462"/>
                <a:gd name="T30" fmla="*/ 33 w 206"/>
                <a:gd name="T31" fmla="*/ 393 h 462"/>
                <a:gd name="T32" fmla="*/ 96 w 206"/>
                <a:gd name="T33" fmla="*/ 461 h 462"/>
                <a:gd name="T34" fmla="*/ 199 w 206"/>
                <a:gd name="T35" fmla="*/ 349 h 462"/>
                <a:gd name="T36" fmla="*/ 191 w 206"/>
                <a:gd name="T37" fmla="*/ 341 h 462"/>
                <a:gd name="T38" fmla="*/ 181 w 206"/>
                <a:gd name="T39" fmla="*/ 356 h 462"/>
                <a:gd name="T40" fmla="*/ 98 w 206"/>
                <a:gd name="T41" fmla="*/ 444 h 462"/>
                <a:gd name="T42" fmla="*/ 75 w 206"/>
                <a:gd name="T43" fmla="*/ 405 h 462"/>
                <a:gd name="T44" fmla="*/ 81 w 206"/>
                <a:gd name="T45" fmla="*/ 376 h 462"/>
                <a:gd name="T46" fmla="*/ 122 w 206"/>
                <a:gd name="T47" fmla="*/ 16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462">
                  <a:moveTo>
                    <a:pt x="122" y="167"/>
                  </a:moveTo>
                  <a:lnTo>
                    <a:pt x="185" y="167"/>
                  </a:lnTo>
                  <a:cubicBezTo>
                    <a:pt x="197" y="167"/>
                    <a:pt x="205" y="167"/>
                    <a:pt x="205" y="150"/>
                  </a:cubicBezTo>
                  <a:cubicBezTo>
                    <a:pt x="205" y="140"/>
                    <a:pt x="197" y="140"/>
                    <a:pt x="187" y="140"/>
                  </a:cubicBezTo>
                  <a:lnTo>
                    <a:pt x="130" y="140"/>
                  </a:lnTo>
                  <a:lnTo>
                    <a:pt x="151" y="32"/>
                  </a:lnTo>
                  <a:cubicBezTo>
                    <a:pt x="151" y="29"/>
                    <a:pt x="155" y="27"/>
                    <a:pt x="155" y="25"/>
                  </a:cubicBezTo>
                  <a:cubicBezTo>
                    <a:pt x="155" y="10"/>
                    <a:pt x="144" y="0"/>
                    <a:pt x="132" y="0"/>
                  </a:cubicBezTo>
                  <a:cubicBezTo>
                    <a:pt x="118" y="0"/>
                    <a:pt x="110" y="12"/>
                    <a:pt x="102" y="29"/>
                  </a:cubicBezTo>
                  <a:cubicBezTo>
                    <a:pt x="100" y="49"/>
                    <a:pt x="108" y="15"/>
                    <a:pt x="83" y="140"/>
                  </a:cubicBezTo>
                  <a:lnTo>
                    <a:pt x="20" y="140"/>
                  </a:lnTo>
                  <a:cubicBezTo>
                    <a:pt x="8" y="140"/>
                    <a:pt x="0" y="140"/>
                    <a:pt x="0" y="160"/>
                  </a:cubicBezTo>
                  <a:cubicBezTo>
                    <a:pt x="0" y="167"/>
                    <a:pt x="8" y="167"/>
                    <a:pt x="16" y="167"/>
                  </a:cubicBezTo>
                  <a:lnTo>
                    <a:pt x="75" y="167"/>
                  </a:lnTo>
                  <a:lnTo>
                    <a:pt x="39" y="339"/>
                  </a:lnTo>
                  <a:cubicBezTo>
                    <a:pt x="37" y="358"/>
                    <a:pt x="33" y="385"/>
                    <a:pt x="33" y="393"/>
                  </a:cubicBezTo>
                  <a:cubicBezTo>
                    <a:pt x="33" y="434"/>
                    <a:pt x="61" y="461"/>
                    <a:pt x="96" y="461"/>
                  </a:cubicBezTo>
                  <a:cubicBezTo>
                    <a:pt x="163" y="461"/>
                    <a:pt x="199" y="361"/>
                    <a:pt x="199" y="349"/>
                  </a:cubicBezTo>
                  <a:cubicBezTo>
                    <a:pt x="199" y="341"/>
                    <a:pt x="193" y="341"/>
                    <a:pt x="191" y="341"/>
                  </a:cubicBezTo>
                  <a:cubicBezTo>
                    <a:pt x="183" y="341"/>
                    <a:pt x="183" y="344"/>
                    <a:pt x="181" y="356"/>
                  </a:cubicBezTo>
                  <a:cubicBezTo>
                    <a:pt x="161" y="400"/>
                    <a:pt x="132" y="444"/>
                    <a:pt x="98" y="444"/>
                  </a:cubicBezTo>
                  <a:cubicBezTo>
                    <a:pt x="83" y="444"/>
                    <a:pt x="75" y="432"/>
                    <a:pt x="75" y="405"/>
                  </a:cubicBezTo>
                  <a:cubicBezTo>
                    <a:pt x="75" y="398"/>
                    <a:pt x="77" y="385"/>
                    <a:pt x="81" y="376"/>
                  </a:cubicBezTo>
                  <a:lnTo>
                    <a:pt x="122" y="1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:a16="http://schemas.microsoft.com/office/drawing/2014/main" id="{AA8B1CB9-CFA5-4DA8-8820-347B2932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16"/>
              <a:ext cx="35" cy="164"/>
            </a:xfrm>
            <a:custGeom>
              <a:avLst/>
              <a:gdLst>
                <a:gd name="T0" fmla="*/ 12 w 160"/>
                <a:gd name="T1" fmla="*/ 0 h 727"/>
                <a:gd name="T2" fmla="*/ 0 w 160"/>
                <a:gd name="T3" fmla="*/ 10 h 727"/>
                <a:gd name="T4" fmla="*/ 4 w 160"/>
                <a:gd name="T5" fmla="*/ 17 h 727"/>
                <a:gd name="T6" fmla="*/ 114 w 160"/>
                <a:gd name="T7" fmla="*/ 361 h 727"/>
                <a:gd name="T8" fmla="*/ 12 w 160"/>
                <a:gd name="T9" fmla="*/ 699 h 727"/>
                <a:gd name="T10" fmla="*/ 0 w 160"/>
                <a:gd name="T11" fmla="*/ 717 h 727"/>
                <a:gd name="T12" fmla="*/ 8 w 160"/>
                <a:gd name="T13" fmla="*/ 726 h 727"/>
                <a:gd name="T14" fmla="*/ 112 w 160"/>
                <a:gd name="T15" fmla="*/ 584 h 727"/>
                <a:gd name="T16" fmla="*/ 159 w 160"/>
                <a:gd name="T17" fmla="*/ 361 h 727"/>
                <a:gd name="T18" fmla="*/ 12 w 160"/>
                <a:gd name="T1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727">
                  <a:moveTo>
                    <a:pt x="12" y="0"/>
                  </a:moveTo>
                  <a:cubicBezTo>
                    <a:pt x="8" y="0"/>
                    <a:pt x="0" y="0"/>
                    <a:pt x="0" y="10"/>
                  </a:cubicBezTo>
                  <a:cubicBezTo>
                    <a:pt x="0" y="12"/>
                    <a:pt x="2" y="15"/>
                    <a:pt x="4" y="17"/>
                  </a:cubicBezTo>
                  <a:cubicBezTo>
                    <a:pt x="59" y="76"/>
                    <a:pt x="114" y="174"/>
                    <a:pt x="114" y="361"/>
                  </a:cubicBezTo>
                  <a:cubicBezTo>
                    <a:pt x="114" y="515"/>
                    <a:pt x="75" y="628"/>
                    <a:pt x="12" y="699"/>
                  </a:cubicBezTo>
                  <a:cubicBezTo>
                    <a:pt x="0" y="714"/>
                    <a:pt x="0" y="714"/>
                    <a:pt x="0" y="717"/>
                  </a:cubicBezTo>
                  <a:cubicBezTo>
                    <a:pt x="0" y="719"/>
                    <a:pt x="2" y="726"/>
                    <a:pt x="8" y="726"/>
                  </a:cubicBezTo>
                  <a:cubicBezTo>
                    <a:pt x="14" y="726"/>
                    <a:pt x="73" y="680"/>
                    <a:pt x="112" y="584"/>
                  </a:cubicBezTo>
                  <a:cubicBezTo>
                    <a:pt x="142" y="525"/>
                    <a:pt x="159" y="447"/>
                    <a:pt x="159" y="361"/>
                  </a:cubicBezTo>
                  <a:cubicBezTo>
                    <a:pt x="159" y="263"/>
                    <a:pt x="132" y="10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" name="Group 148">
            <a:extLst>
              <a:ext uri="{FF2B5EF4-FFF2-40B4-BE49-F238E27FC236}">
                <a16:creationId xmlns:a16="http://schemas.microsoft.com/office/drawing/2014/main" id="{2AEA892E-C60D-46D6-99D8-9D9211FFA1CB}"/>
              </a:ext>
            </a:extLst>
          </p:cNvPr>
          <p:cNvGrpSpPr>
            <a:grpSpLocks/>
          </p:cNvGrpSpPr>
          <p:nvPr/>
        </p:nvGrpSpPr>
        <p:grpSpPr bwMode="auto">
          <a:xfrm>
            <a:off x="7963548" y="4585423"/>
            <a:ext cx="374650" cy="423862"/>
            <a:chOff x="3460" y="2069"/>
            <a:chExt cx="236" cy="267"/>
          </a:xfrm>
        </p:grpSpPr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id="{BD914D45-619E-43EF-A46C-E6CEDDA1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075"/>
              <a:ext cx="236" cy="254"/>
            </a:xfrm>
            <a:custGeom>
              <a:avLst/>
              <a:gdLst>
                <a:gd name="T0" fmla="*/ 519 w 1045"/>
                <a:gd name="T1" fmla="*/ 1122 h 1123"/>
                <a:gd name="T2" fmla="*/ 0 w 1045"/>
                <a:gd name="T3" fmla="*/ 1122 h 1123"/>
                <a:gd name="T4" fmla="*/ 0 w 1045"/>
                <a:gd name="T5" fmla="*/ 0 h 1123"/>
                <a:gd name="T6" fmla="*/ 1044 w 1045"/>
                <a:gd name="T7" fmla="*/ 0 h 1123"/>
                <a:gd name="T8" fmla="*/ 1044 w 1045"/>
                <a:gd name="T9" fmla="*/ 1122 h 1123"/>
                <a:gd name="T10" fmla="*/ 519 w 1045"/>
                <a:gd name="T11" fmla="*/ 112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1123">
                  <a:moveTo>
                    <a:pt x="519" y="1122"/>
                  </a:moveTo>
                  <a:lnTo>
                    <a:pt x="0" y="1122"/>
                  </a:lnTo>
                  <a:lnTo>
                    <a:pt x="0" y="0"/>
                  </a:lnTo>
                  <a:lnTo>
                    <a:pt x="1044" y="0"/>
                  </a:lnTo>
                  <a:lnTo>
                    <a:pt x="1044" y="1122"/>
                  </a:lnTo>
                  <a:lnTo>
                    <a:pt x="519" y="112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50">
              <a:extLst>
                <a:ext uri="{FF2B5EF4-FFF2-40B4-BE49-F238E27FC236}">
                  <a16:creationId xmlns:a16="http://schemas.microsoft.com/office/drawing/2014/main" id="{B69F93C8-24E2-4229-948A-245430CD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069"/>
              <a:ext cx="138" cy="267"/>
            </a:xfrm>
            <a:custGeom>
              <a:avLst/>
              <a:gdLst>
                <a:gd name="T0" fmla="*/ 606 w 613"/>
                <a:gd name="T1" fmla="*/ 296 h 1182"/>
                <a:gd name="T2" fmla="*/ 612 w 613"/>
                <a:gd name="T3" fmla="*/ 195 h 1182"/>
                <a:gd name="T4" fmla="*/ 460 w 613"/>
                <a:gd name="T5" fmla="*/ 0 h 1182"/>
                <a:gd name="T6" fmla="*/ 261 w 613"/>
                <a:gd name="T7" fmla="*/ 152 h 1182"/>
                <a:gd name="T8" fmla="*/ 137 w 613"/>
                <a:gd name="T9" fmla="*/ 0 h 1182"/>
                <a:gd name="T10" fmla="*/ 40 w 613"/>
                <a:gd name="T11" fmla="*/ 102 h 1182"/>
                <a:gd name="T12" fmla="*/ 0 w 613"/>
                <a:gd name="T13" fmla="*/ 275 h 1182"/>
                <a:gd name="T14" fmla="*/ 16 w 613"/>
                <a:gd name="T15" fmla="*/ 296 h 1182"/>
                <a:gd name="T16" fmla="*/ 37 w 613"/>
                <a:gd name="T17" fmla="*/ 254 h 1182"/>
                <a:gd name="T18" fmla="*/ 134 w 613"/>
                <a:gd name="T19" fmla="*/ 42 h 1182"/>
                <a:gd name="T20" fmla="*/ 174 w 613"/>
                <a:gd name="T21" fmla="*/ 123 h 1182"/>
                <a:gd name="T22" fmla="*/ 155 w 613"/>
                <a:gd name="T23" fmla="*/ 275 h 1182"/>
                <a:gd name="T24" fmla="*/ 78 w 613"/>
                <a:gd name="T25" fmla="*/ 690 h 1182"/>
                <a:gd name="T26" fmla="*/ 68 w 613"/>
                <a:gd name="T27" fmla="*/ 766 h 1182"/>
                <a:gd name="T28" fmla="*/ 103 w 613"/>
                <a:gd name="T29" fmla="*/ 817 h 1182"/>
                <a:gd name="T30" fmla="*/ 152 w 613"/>
                <a:gd name="T31" fmla="*/ 766 h 1182"/>
                <a:gd name="T32" fmla="*/ 177 w 613"/>
                <a:gd name="T33" fmla="*/ 631 h 1182"/>
                <a:gd name="T34" fmla="*/ 205 w 613"/>
                <a:gd name="T35" fmla="*/ 470 h 1182"/>
                <a:gd name="T36" fmla="*/ 230 w 613"/>
                <a:gd name="T37" fmla="*/ 351 h 1182"/>
                <a:gd name="T38" fmla="*/ 245 w 613"/>
                <a:gd name="T39" fmla="*/ 271 h 1182"/>
                <a:gd name="T40" fmla="*/ 336 w 613"/>
                <a:gd name="T41" fmla="*/ 102 h 1182"/>
                <a:gd name="T42" fmla="*/ 457 w 613"/>
                <a:gd name="T43" fmla="*/ 42 h 1182"/>
                <a:gd name="T44" fmla="*/ 531 w 613"/>
                <a:gd name="T45" fmla="*/ 169 h 1182"/>
                <a:gd name="T46" fmla="*/ 516 w 613"/>
                <a:gd name="T47" fmla="*/ 275 h 1182"/>
                <a:gd name="T48" fmla="*/ 364 w 613"/>
                <a:gd name="T49" fmla="*/ 1105 h 1182"/>
                <a:gd name="T50" fmla="*/ 364 w 613"/>
                <a:gd name="T51" fmla="*/ 1130 h 1182"/>
                <a:gd name="T52" fmla="*/ 398 w 613"/>
                <a:gd name="T53" fmla="*/ 1181 h 1182"/>
                <a:gd name="T54" fmla="*/ 454 w 613"/>
                <a:gd name="T55" fmla="*/ 1113 h 1182"/>
                <a:gd name="T56" fmla="*/ 606 w 613"/>
                <a:gd name="T57" fmla="*/ 296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3" h="1182">
                  <a:moveTo>
                    <a:pt x="606" y="296"/>
                  </a:moveTo>
                  <a:cubicBezTo>
                    <a:pt x="609" y="267"/>
                    <a:pt x="612" y="241"/>
                    <a:pt x="612" y="195"/>
                  </a:cubicBezTo>
                  <a:cubicBezTo>
                    <a:pt x="612" y="76"/>
                    <a:pt x="559" y="0"/>
                    <a:pt x="460" y="0"/>
                  </a:cubicBezTo>
                  <a:cubicBezTo>
                    <a:pt x="360" y="0"/>
                    <a:pt x="289" y="93"/>
                    <a:pt x="261" y="152"/>
                  </a:cubicBezTo>
                  <a:cubicBezTo>
                    <a:pt x="252" y="51"/>
                    <a:pt x="196" y="0"/>
                    <a:pt x="137" y="0"/>
                  </a:cubicBezTo>
                  <a:cubicBezTo>
                    <a:pt x="78" y="0"/>
                    <a:pt x="53" y="72"/>
                    <a:pt x="40" y="102"/>
                  </a:cubicBezTo>
                  <a:cubicBezTo>
                    <a:pt x="19" y="165"/>
                    <a:pt x="0" y="275"/>
                    <a:pt x="0" y="275"/>
                  </a:cubicBezTo>
                  <a:cubicBezTo>
                    <a:pt x="0" y="296"/>
                    <a:pt x="12" y="296"/>
                    <a:pt x="16" y="296"/>
                  </a:cubicBezTo>
                  <a:cubicBezTo>
                    <a:pt x="31" y="296"/>
                    <a:pt x="31" y="296"/>
                    <a:pt x="37" y="254"/>
                  </a:cubicBezTo>
                  <a:cubicBezTo>
                    <a:pt x="59" y="127"/>
                    <a:pt x="84" y="42"/>
                    <a:pt x="134" y="42"/>
                  </a:cubicBezTo>
                  <a:cubicBezTo>
                    <a:pt x="155" y="42"/>
                    <a:pt x="174" y="51"/>
                    <a:pt x="174" y="123"/>
                  </a:cubicBezTo>
                  <a:cubicBezTo>
                    <a:pt x="174" y="157"/>
                    <a:pt x="171" y="178"/>
                    <a:pt x="155" y="275"/>
                  </a:cubicBezTo>
                  <a:lnTo>
                    <a:pt x="78" y="690"/>
                  </a:lnTo>
                  <a:cubicBezTo>
                    <a:pt x="75" y="715"/>
                    <a:pt x="68" y="758"/>
                    <a:pt x="68" y="766"/>
                  </a:cubicBezTo>
                  <a:cubicBezTo>
                    <a:pt x="68" y="800"/>
                    <a:pt x="81" y="817"/>
                    <a:pt x="103" y="817"/>
                  </a:cubicBezTo>
                  <a:cubicBezTo>
                    <a:pt x="118" y="817"/>
                    <a:pt x="140" y="800"/>
                    <a:pt x="152" y="766"/>
                  </a:cubicBezTo>
                  <a:cubicBezTo>
                    <a:pt x="155" y="758"/>
                    <a:pt x="171" y="677"/>
                    <a:pt x="177" y="631"/>
                  </a:cubicBezTo>
                  <a:lnTo>
                    <a:pt x="205" y="470"/>
                  </a:lnTo>
                  <a:cubicBezTo>
                    <a:pt x="214" y="428"/>
                    <a:pt x="224" y="394"/>
                    <a:pt x="230" y="351"/>
                  </a:cubicBezTo>
                  <a:cubicBezTo>
                    <a:pt x="230" y="334"/>
                    <a:pt x="242" y="275"/>
                    <a:pt x="245" y="271"/>
                  </a:cubicBezTo>
                  <a:cubicBezTo>
                    <a:pt x="245" y="254"/>
                    <a:pt x="289" y="152"/>
                    <a:pt x="336" y="102"/>
                  </a:cubicBezTo>
                  <a:cubicBezTo>
                    <a:pt x="360" y="72"/>
                    <a:pt x="401" y="42"/>
                    <a:pt x="457" y="42"/>
                  </a:cubicBezTo>
                  <a:cubicBezTo>
                    <a:pt x="513" y="42"/>
                    <a:pt x="531" y="102"/>
                    <a:pt x="531" y="169"/>
                  </a:cubicBezTo>
                  <a:cubicBezTo>
                    <a:pt x="531" y="174"/>
                    <a:pt x="531" y="207"/>
                    <a:pt x="516" y="275"/>
                  </a:cubicBezTo>
                  <a:lnTo>
                    <a:pt x="364" y="1105"/>
                  </a:lnTo>
                  <a:cubicBezTo>
                    <a:pt x="364" y="1126"/>
                    <a:pt x="364" y="1130"/>
                    <a:pt x="364" y="1130"/>
                  </a:cubicBezTo>
                  <a:cubicBezTo>
                    <a:pt x="364" y="1164"/>
                    <a:pt x="379" y="1181"/>
                    <a:pt x="398" y="1181"/>
                  </a:cubicBezTo>
                  <a:cubicBezTo>
                    <a:pt x="438" y="1181"/>
                    <a:pt x="451" y="1130"/>
                    <a:pt x="454" y="1113"/>
                  </a:cubicBezTo>
                  <a:lnTo>
                    <a:pt x="606" y="2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51">
              <a:extLst>
                <a:ext uri="{FF2B5EF4-FFF2-40B4-BE49-F238E27FC236}">
                  <a16:creationId xmlns:a16="http://schemas.microsoft.com/office/drawing/2014/main" id="{04902055-FCF6-4D30-854B-36F65B442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131"/>
              <a:ext cx="70" cy="181"/>
            </a:xfrm>
            <a:custGeom>
              <a:avLst/>
              <a:gdLst>
                <a:gd name="T0" fmla="*/ 186 w 312"/>
                <a:gd name="T1" fmla="*/ 292 h 801"/>
                <a:gd name="T2" fmla="*/ 283 w 312"/>
                <a:gd name="T3" fmla="*/ 292 h 801"/>
                <a:gd name="T4" fmla="*/ 311 w 312"/>
                <a:gd name="T5" fmla="*/ 258 h 801"/>
                <a:gd name="T6" fmla="*/ 286 w 312"/>
                <a:gd name="T7" fmla="*/ 246 h 801"/>
                <a:gd name="T8" fmla="*/ 196 w 312"/>
                <a:gd name="T9" fmla="*/ 246 h 801"/>
                <a:gd name="T10" fmla="*/ 230 w 312"/>
                <a:gd name="T11" fmla="*/ 55 h 801"/>
                <a:gd name="T12" fmla="*/ 233 w 312"/>
                <a:gd name="T13" fmla="*/ 42 h 801"/>
                <a:gd name="T14" fmla="*/ 202 w 312"/>
                <a:gd name="T15" fmla="*/ 0 h 801"/>
                <a:gd name="T16" fmla="*/ 155 w 312"/>
                <a:gd name="T17" fmla="*/ 51 h 801"/>
                <a:gd name="T18" fmla="*/ 127 w 312"/>
                <a:gd name="T19" fmla="*/ 246 h 801"/>
                <a:gd name="T20" fmla="*/ 31 w 312"/>
                <a:gd name="T21" fmla="*/ 246 h 801"/>
                <a:gd name="T22" fmla="*/ 0 w 312"/>
                <a:gd name="T23" fmla="*/ 275 h 801"/>
                <a:gd name="T24" fmla="*/ 25 w 312"/>
                <a:gd name="T25" fmla="*/ 292 h 801"/>
                <a:gd name="T26" fmla="*/ 115 w 312"/>
                <a:gd name="T27" fmla="*/ 292 h 801"/>
                <a:gd name="T28" fmla="*/ 59 w 312"/>
                <a:gd name="T29" fmla="*/ 588 h 801"/>
                <a:gd name="T30" fmla="*/ 50 w 312"/>
                <a:gd name="T31" fmla="*/ 682 h 801"/>
                <a:gd name="T32" fmla="*/ 146 w 312"/>
                <a:gd name="T33" fmla="*/ 800 h 801"/>
                <a:gd name="T34" fmla="*/ 305 w 312"/>
                <a:gd name="T35" fmla="*/ 605 h 801"/>
                <a:gd name="T36" fmla="*/ 289 w 312"/>
                <a:gd name="T37" fmla="*/ 593 h 801"/>
                <a:gd name="T38" fmla="*/ 273 w 312"/>
                <a:gd name="T39" fmla="*/ 618 h 801"/>
                <a:gd name="T40" fmla="*/ 149 w 312"/>
                <a:gd name="T41" fmla="*/ 766 h 801"/>
                <a:gd name="T42" fmla="*/ 115 w 312"/>
                <a:gd name="T43" fmla="*/ 703 h 801"/>
                <a:gd name="T44" fmla="*/ 121 w 312"/>
                <a:gd name="T45" fmla="*/ 652 h 801"/>
                <a:gd name="T46" fmla="*/ 186 w 312"/>
                <a:gd name="T47" fmla="*/ 292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801">
                  <a:moveTo>
                    <a:pt x="186" y="292"/>
                  </a:moveTo>
                  <a:lnTo>
                    <a:pt x="283" y="292"/>
                  </a:lnTo>
                  <a:cubicBezTo>
                    <a:pt x="301" y="292"/>
                    <a:pt x="311" y="292"/>
                    <a:pt x="311" y="258"/>
                  </a:cubicBezTo>
                  <a:cubicBezTo>
                    <a:pt x="311" y="246"/>
                    <a:pt x="301" y="246"/>
                    <a:pt x="286" y="246"/>
                  </a:cubicBezTo>
                  <a:lnTo>
                    <a:pt x="196" y="246"/>
                  </a:lnTo>
                  <a:lnTo>
                    <a:pt x="230" y="55"/>
                  </a:lnTo>
                  <a:cubicBezTo>
                    <a:pt x="230" y="51"/>
                    <a:pt x="233" y="47"/>
                    <a:pt x="233" y="42"/>
                  </a:cubicBezTo>
                  <a:cubicBezTo>
                    <a:pt x="233" y="17"/>
                    <a:pt x="221" y="0"/>
                    <a:pt x="202" y="0"/>
                  </a:cubicBezTo>
                  <a:cubicBezTo>
                    <a:pt x="177" y="0"/>
                    <a:pt x="168" y="21"/>
                    <a:pt x="155" y="51"/>
                  </a:cubicBezTo>
                  <a:cubicBezTo>
                    <a:pt x="152" y="85"/>
                    <a:pt x="165" y="25"/>
                    <a:pt x="127" y="246"/>
                  </a:cubicBezTo>
                  <a:lnTo>
                    <a:pt x="31" y="246"/>
                  </a:lnTo>
                  <a:cubicBezTo>
                    <a:pt x="12" y="246"/>
                    <a:pt x="0" y="246"/>
                    <a:pt x="0" y="275"/>
                  </a:cubicBezTo>
                  <a:cubicBezTo>
                    <a:pt x="0" y="292"/>
                    <a:pt x="12" y="292"/>
                    <a:pt x="25" y="292"/>
                  </a:cubicBezTo>
                  <a:lnTo>
                    <a:pt x="115" y="292"/>
                  </a:lnTo>
                  <a:lnTo>
                    <a:pt x="59" y="588"/>
                  </a:lnTo>
                  <a:cubicBezTo>
                    <a:pt x="56" y="622"/>
                    <a:pt x="50" y="665"/>
                    <a:pt x="50" y="682"/>
                  </a:cubicBezTo>
                  <a:cubicBezTo>
                    <a:pt x="50" y="753"/>
                    <a:pt x="93" y="800"/>
                    <a:pt x="146" y="800"/>
                  </a:cubicBezTo>
                  <a:cubicBezTo>
                    <a:pt x="249" y="800"/>
                    <a:pt x="305" y="622"/>
                    <a:pt x="305" y="605"/>
                  </a:cubicBezTo>
                  <a:cubicBezTo>
                    <a:pt x="305" y="593"/>
                    <a:pt x="292" y="593"/>
                    <a:pt x="289" y="593"/>
                  </a:cubicBezTo>
                  <a:cubicBezTo>
                    <a:pt x="280" y="593"/>
                    <a:pt x="280" y="597"/>
                    <a:pt x="273" y="618"/>
                  </a:cubicBezTo>
                  <a:cubicBezTo>
                    <a:pt x="245" y="694"/>
                    <a:pt x="202" y="766"/>
                    <a:pt x="149" y="766"/>
                  </a:cubicBezTo>
                  <a:cubicBezTo>
                    <a:pt x="127" y="766"/>
                    <a:pt x="115" y="749"/>
                    <a:pt x="115" y="703"/>
                  </a:cubicBezTo>
                  <a:cubicBezTo>
                    <a:pt x="115" y="690"/>
                    <a:pt x="118" y="665"/>
                    <a:pt x="121" y="652"/>
                  </a:cubicBezTo>
                  <a:lnTo>
                    <a:pt x="186" y="2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Line 152">
            <a:extLst>
              <a:ext uri="{FF2B5EF4-FFF2-40B4-BE49-F238E27FC236}">
                <a16:creationId xmlns:a16="http://schemas.microsoft.com/office/drawing/2014/main" id="{C892B56D-DA24-457F-994B-EA4EA4C7C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898" y="4801323"/>
            <a:ext cx="395288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Rectangle 153">
            <a:extLst>
              <a:ext uri="{FF2B5EF4-FFF2-40B4-BE49-F238E27FC236}">
                <a16:creationId xmlns:a16="http://schemas.microsoft.com/office/drawing/2014/main" id="{731F6450-F375-4B03-AAB1-F8687EB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066" y="2992461"/>
            <a:ext cx="6264275" cy="431800"/>
          </a:xfrm>
          <a:prstGeom prst="rect">
            <a:avLst/>
          </a:prstGeom>
          <a:solidFill>
            <a:srgbClr val="729FCF">
              <a:alpha val="42000"/>
            </a:srgbClr>
          </a:solidFill>
          <a:ln w="1908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6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51"/>
    </mc:Choice>
    <mc:Fallback xmlns="">
      <p:transition spd="slow" advTm="355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118 0.48982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222 0.48311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3" grpId="0"/>
      <p:bldP spid="13" grpId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Alternating Optimization (ALT-OPT)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opt. problems with several variables, say two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Often, this “joint” optimization is hard/impossible to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take an alternating optimization approach to solve such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converges to a local optima. But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useful. Will see examples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related to the Expectation-Maximization (EM) algorithm which we will see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303FFDD-6989-4188-8C06-F7F6CCD1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581150"/>
            <a:ext cx="46291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0B000A-EFAE-4FEF-9395-B5D776BC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81" y="3287229"/>
            <a:ext cx="9125824" cy="23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619"/>
    </mc:Choice>
    <mc:Fallback xmlns="">
      <p:transition spd="slow" advTm="232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Second Order Methods: Newton’s Method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Unlike GD and its variants, </a:t>
                </a:r>
                <a:r>
                  <a:rPr lang="en-GB" dirty="0">
                    <a:latin typeface="Abadi Extra Light" panose="020B0204020104020204" pitchFamily="34" charset="0"/>
                  </a:rPr>
                  <a:t>Newton’s method uses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second-order</a:t>
                </a:r>
                <a:r>
                  <a:rPr lang="en-GB" dirty="0">
                    <a:latin typeface="Abadi Extra Light" panose="020B0204020104020204" pitchFamily="34" charset="0"/>
                  </a:rPr>
                  <a:t> information (second derivative, a.k.a. the Hessian). Iterative method, just like GD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minimize the quadratic (second-order) approx.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/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IN" sz="2000" dirty="0"/>
                  <a:t> [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 b="0" i="0" dirty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latin typeface="Abadi Extra Light" panose="020B0204020104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blipFill>
                <a:blip r:embed="rId4"/>
                <a:stretch>
                  <a:fillRect r="-746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1">
            <a:extLst>
              <a:ext uri="{FF2B5EF4-FFF2-40B4-BE49-F238E27FC236}">
                <a16:creationId xmlns:a16="http://schemas.microsoft.com/office/drawing/2014/main" id="{8CC23C72-4A3D-408C-9177-63CB594B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63" y="2735870"/>
            <a:ext cx="2628900" cy="5214937"/>
          </a:xfrm>
          <a:custGeom>
            <a:avLst/>
            <a:gdLst>
              <a:gd name="T0" fmla="*/ 0 w 7301"/>
              <a:gd name="T1" fmla="*/ 4000 h 14488"/>
              <a:gd name="T2" fmla="*/ 7300 w 7301"/>
              <a:gd name="T3" fmla="*/ 6187 h 14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01" h="14488">
                <a:moveTo>
                  <a:pt x="0" y="4000"/>
                </a:moveTo>
                <a:cubicBezTo>
                  <a:pt x="3100" y="0"/>
                  <a:pt x="3100" y="14487"/>
                  <a:pt x="7300" y="6187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A59C14A3-2B3C-497D-88F7-15D2DBBA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075" y="3383570"/>
            <a:ext cx="1296988" cy="3060700"/>
          </a:xfrm>
          <a:custGeom>
            <a:avLst/>
            <a:gdLst>
              <a:gd name="T0" fmla="*/ 0 w 3601"/>
              <a:gd name="T1" fmla="*/ 4400 h 8501"/>
              <a:gd name="T2" fmla="*/ 3600 w 3601"/>
              <a:gd name="T3" fmla="*/ 3600 h 85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1" h="8501">
                <a:moveTo>
                  <a:pt x="0" y="4400"/>
                </a:moveTo>
                <a:cubicBezTo>
                  <a:pt x="1700" y="0"/>
                  <a:pt x="2000" y="8500"/>
                  <a:pt x="3600" y="3600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3">
            <a:extLst>
              <a:ext uri="{FF2B5EF4-FFF2-40B4-BE49-F238E27FC236}">
                <a16:creationId xmlns:a16="http://schemas.microsoft.com/office/drawing/2014/main" id="{2D19464A-1495-4700-869E-BC6C940B7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0650" y="6223607"/>
            <a:ext cx="5330825" cy="4763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65342964-2708-48D7-ABED-028CE809A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600" y="3420082"/>
            <a:ext cx="36513" cy="3024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08F46869-3021-4E47-8D88-9052CCB7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951" y="3632807"/>
            <a:ext cx="1409976" cy="2124075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9553BC19-553F-46AE-8E6D-0002AA5C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36" y="4694844"/>
            <a:ext cx="1463236" cy="2058774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6B1837-2F98-4F81-9CF2-196B9F02A04D}"/>
              </a:ext>
            </a:extLst>
          </p:cNvPr>
          <p:cNvCxnSpPr>
            <a:cxnSpLocks/>
          </p:cNvCxnSpPr>
          <p:nvPr/>
        </p:nvCxnSpPr>
        <p:spPr>
          <a:xfrm>
            <a:off x="4062051" y="5838694"/>
            <a:ext cx="0" cy="38491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/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blipFill>
                <a:blip r:embed="rId5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/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blipFill>
                <a:blip r:embed="rId6"/>
                <a:stretch>
                  <a:fillRect l="-11111" t="-2174" r="-1666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/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blipFill>
                <a:blip r:embed="rId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/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blipFill>
                <a:blip r:embed="rId8"/>
                <a:stretch>
                  <a:fillRect l="-1051" b="-4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8416C7B-12A0-4DE2-AF54-CFE91634D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3607" y="4325874"/>
            <a:ext cx="892255" cy="857092"/>
          </a:xfrm>
          <a:prstGeom prst="rect">
            <a:avLst/>
          </a:prstGeom>
        </p:spPr>
      </p:pic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93C1F67-9F43-4297-9B0E-E90CA1079E08}"/>
              </a:ext>
            </a:extLst>
          </p:cNvPr>
          <p:cNvSpPr/>
          <p:nvPr/>
        </p:nvSpPr>
        <p:spPr>
          <a:xfrm>
            <a:off x="6468390" y="4654210"/>
            <a:ext cx="4615969" cy="819707"/>
          </a:xfrm>
          <a:prstGeom prst="wedgeRectCallout">
            <a:avLst>
              <a:gd name="adj1" fmla="val 59231"/>
              <a:gd name="adj2" fmla="val -447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Converges much faster than GD (very fast for convex functions). Also no “learning rate”. But per iteration cost is slower due to Hessian computation and inversion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658782-744C-481F-B170-7562BD22C547}"/>
              </a:ext>
            </a:extLst>
          </p:cNvPr>
          <p:cNvSpPr/>
          <p:nvPr/>
        </p:nvSpPr>
        <p:spPr>
          <a:xfrm>
            <a:off x="7185824" y="5607790"/>
            <a:ext cx="4484880" cy="753032"/>
          </a:xfrm>
          <a:prstGeom prst="wedgeRectCallout">
            <a:avLst>
              <a:gd name="adj1" fmla="val 1002"/>
              <a:gd name="adj2" fmla="val -720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Faster versions of Newton’s method also exist, e.g., those based on approximating Hessian using previous gradients (see L-BFGS which is a popular method)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3E7034-FFB8-4BAB-A52A-9CD958706031}"/>
              </a:ext>
            </a:extLst>
          </p:cNvPr>
          <p:cNvCxnSpPr>
            <a:cxnSpLocks/>
          </p:cNvCxnSpPr>
          <p:nvPr/>
        </p:nvCxnSpPr>
        <p:spPr>
          <a:xfrm>
            <a:off x="3572189" y="4828618"/>
            <a:ext cx="0" cy="139498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/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49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485"/>
    </mc:Choice>
    <mc:Fallback xmlns="">
      <p:transition spd="slow" advTm="3684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31" grpId="0" animBg="1"/>
      <p:bldP spid="36" grpId="0"/>
      <p:bldP spid="37" grpId="0"/>
      <p:bldP spid="38" grpId="0"/>
      <p:bldP spid="39" grpId="0"/>
      <p:bldP spid="41" grpId="0" animBg="1"/>
      <p:bldP spid="42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Constrained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Optimizing non-differentiable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Some practical issue in optimization for ML</a:t>
            </a: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8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5"/>
    </mc:Choice>
    <mc:Fallback xmlns="">
      <p:transition spd="slow" advTm="419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Problems in 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general form of an optimization problem in ML will usually be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the constraint set that the solution must belong to,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Non-negativity constraint: All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non-negative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Sparsity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sparse vector with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non-zeros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Constrained opt. probs can be converted into unconstrained opt. (will see later)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now, assume we have an unconstrained optimization problem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/>
              <p:nvPr/>
            </p:nvSpPr>
            <p:spPr>
              <a:xfrm>
                <a:off x="2800200" y="2773908"/>
                <a:ext cx="386920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200" y="2773908"/>
                <a:ext cx="3869201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1AA5F90-2675-F75B-B010-0EEE047B6235}"/>
              </a:ext>
            </a:extLst>
          </p:cNvPr>
          <p:cNvSpPr txBox="1"/>
          <p:nvPr/>
        </p:nvSpPr>
        <p:spPr>
          <a:xfrm>
            <a:off x="4628003" y="2125402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E576772-67A2-323D-D48A-DA98090454C5}"/>
                  </a:ext>
                </a:extLst>
              </p:cNvPr>
              <p:cNvSpPr/>
              <p:nvPr/>
            </p:nvSpPr>
            <p:spPr>
              <a:xfrm>
                <a:off x="6901456" y="2689711"/>
                <a:ext cx="1774003" cy="539087"/>
              </a:xfrm>
              <a:prstGeom prst="wedgeRectCallout">
                <a:avLst>
                  <a:gd name="adj1" fmla="val -58759"/>
                  <a:gd name="adj2" fmla="val -22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loss with a constraint on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E576772-67A2-323D-D48A-DA9809045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56" y="2689711"/>
                <a:ext cx="1774003" cy="539087"/>
              </a:xfrm>
              <a:prstGeom prst="wedgeRectCallout">
                <a:avLst>
                  <a:gd name="adj1" fmla="val -58759"/>
                  <a:gd name="adj2" fmla="val -225"/>
                </a:avLst>
              </a:prstGeom>
              <a:blipFill>
                <a:blip r:embed="rId5"/>
                <a:stretch>
                  <a:fillRect t="-5495" r="-623" b="-1648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E0E65-9508-077A-78FC-F10A41246075}"/>
                  </a:ext>
                </a:extLst>
              </p:cNvPr>
              <p:cNvSpPr txBox="1"/>
              <p:nvPr/>
            </p:nvSpPr>
            <p:spPr>
              <a:xfrm>
                <a:off x="2628492" y="1651741"/>
                <a:ext cx="3516219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E0E65-9508-077A-78FC-F10A41246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92" y="1651741"/>
                <a:ext cx="3516219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D7B6D18-CC18-0BD9-2CFE-0124A4ECD061}"/>
                  </a:ext>
                </a:extLst>
              </p:cNvPr>
              <p:cNvSpPr/>
              <p:nvPr/>
            </p:nvSpPr>
            <p:spPr>
              <a:xfrm>
                <a:off x="6391623" y="1627289"/>
                <a:ext cx="3109213" cy="548107"/>
              </a:xfrm>
              <a:prstGeom prst="wedgeRectCallout">
                <a:avLst>
                  <a:gd name="adj1" fmla="val -58888"/>
                  <a:gd name="adj2" fmla="val -398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denote the training loss, or training loss +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term</a:t>
                </a:r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D7B6D18-CC18-0BD9-2CFE-0124A4ECD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23" y="1627289"/>
                <a:ext cx="3109213" cy="548107"/>
              </a:xfrm>
              <a:prstGeom prst="wedgeRectCallout">
                <a:avLst>
                  <a:gd name="adj1" fmla="val -58888"/>
                  <a:gd name="adj2" fmla="val -3989"/>
                </a:avLst>
              </a:prstGeom>
              <a:blipFill>
                <a:blip r:embed="rId7"/>
                <a:stretch>
                  <a:fillRect t="-5435" b="-152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52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30"/>
    </mc:Choice>
    <mc:Fallback xmlns="">
      <p:transition spd="slow" advTm="198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 animBg="1"/>
      <p:bldP spid="6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45" y="2567635"/>
            <a:ext cx="6829139" cy="1556309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Methods for Solving Optimization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2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5"/>
    </mc:Choice>
    <mc:Fallback xmlns="">
      <p:transition spd="slow" advTm="60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1: Using First-Order Optimality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simple. Already used this approach for linear and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6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9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5F9E544-1C6F-A19A-0BB4-14F85F9C8EDF}"/>
              </a:ext>
            </a:extLst>
          </p:cNvPr>
          <p:cNvSpPr/>
          <p:nvPr/>
        </p:nvSpPr>
        <p:spPr>
          <a:xfrm>
            <a:off x="8707227" y="4175096"/>
            <a:ext cx="3219528" cy="629303"/>
          </a:xfrm>
          <a:prstGeom prst="wedgeRectCallout">
            <a:avLst>
              <a:gd name="adj1" fmla="val -38710"/>
              <a:gd name="adj2" fmla="val 816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E.g., linear/ridge regression, but not for logistic/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softmax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regression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48"/>
    </mc:Choice>
    <mc:Fallback xmlns="">
      <p:transition spd="slow" advTm="158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2: Iterative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Optimiz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via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5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9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8E76AF8-9AFC-4978-8C1C-F7B5C75072B5}"/>
              </a:ext>
            </a:extLst>
          </p:cNvPr>
          <p:cNvSpPr/>
          <p:nvPr/>
        </p:nvSpPr>
        <p:spPr>
          <a:xfrm>
            <a:off x="7267066" y="5011580"/>
            <a:ext cx="2191488" cy="646330"/>
          </a:xfrm>
          <a:prstGeom prst="wedgeRectCallout">
            <a:avLst>
              <a:gd name="adj1" fmla="val -73174"/>
              <a:gd name="adj2" fmla="val 301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the justification shortly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761"/>
    </mc:Choice>
    <mc:Fallback xmlns="">
      <p:transition spd="slow" advTm="32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26" grpId="0" animBg="1"/>
      <p:bldP spid="26" grpId="1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729E63-1B7D-4E5E-9701-D2ABD159BA43}"/>
              </a:ext>
            </a:extLst>
          </p:cNvPr>
          <p:cNvCxnSpPr>
            <a:cxnSpLocks/>
          </p:cNvCxnSpPr>
          <p:nvPr/>
        </p:nvCxnSpPr>
        <p:spPr>
          <a:xfrm flipH="1" flipV="1">
            <a:off x="1002047" y="1207031"/>
            <a:ext cx="68511" cy="376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D538AC-BF7C-463B-837C-71281DC87614}"/>
              </a:ext>
            </a:extLst>
          </p:cNvPr>
          <p:cNvCxnSpPr>
            <a:cxnSpLocks/>
          </p:cNvCxnSpPr>
          <p:nvPr/>
        </p:nvCxnSpPr>
        <p:spPr>
          <a:xfrm flipV="1">
            <a:off x="911167" y="4684731"/>
            <a:ext cx="6340678" cy="68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206BED-726A-49B8-9FAF-0452A2F48EB4}"/>
              </a:ext>
            </a:extLst>
          </p:cNvPr>
          <p:cNvSpPr/>
          <p:nvPr/>
        </p:nvSpPr>
        <p:spPr>
          <a:xfrm>
            <a:off x="1253718" y="1651646"/>
            <a:ext cx="5243114" cy="2676976"/>
          </a:xfrm>
          <a:custGeom>
            <a:avLst/>
            <a:gdLst>
              <a:gd name="connsiteX0" fmla="*/ 0 w 3129094"/>
              <a:gd name="connsiteY0" fmla="*/ 0 h 2084689"/>
              <a:gd name="connsiteX1" fmla="*/ 327171 w 3129094"/>
              <a:gd name="connsiteY1" fmla="*/ 1275127 h 2084689"/>
              <a:gd name="connsiteX2" fmla="*/ 1023457 w 3129094"/>
              <a:gd name="connsiteY2" fmla="*/ 293615 h 2084689"/>
              <a:gd name="connsiteX3" fmla="*/ 1803633 w 3129094"/>
              <a:gd name="connsiteY3" fmla="*/ 2080470 h 2084689"/>
              <a:gd name="connsiteX4" fmla="*/ 2323751 w 3129094"/>
              <a:gd name="connsiteY4" fmla="*/ 780176 h 2084689"/>
              <a:gd name="connsiteX5" fmla="*/ 3129094 w 3129094"/>
              <a:gd name="connsiteY5" fmla="*/ 461395 h 2084689"/>
              <a:gd name="connsiteX6" fmla="*/ 3129094 w 3129094"/>
              <a:gd name="connsiteY6" fmla="*/ 461395 h 2084689"/>
              <a:gd name="connsiteX0" fmla="*/ 0 w 3198424"/>
              <a:gd name="connsiteY0" fmla="*/ 0 h 2054993"/>
              <a:gd name="connsiteX1" fmla="*/ 396501 w 3198424"/>
              <a:gd name="connsiteY1" fmla="*/ 1245431 h 2054993"/>
              <a:gd name="connsiteX2" fmla="*/ 1092787 w 3198424"/>
              <a:gd name="connsiteY2" fmla="*/ 263919 h 2054993"/>
              <a:gd name="connsiteX3" fmla="*/ 1872963 w 3198424"/>
              <a:gd name="connsiteY3" fmla="*/ 2050774 h 2054993"/>
              <a:gd name="connsiteX4" fmla="*/ 2393081 w 3198424"/>
              <a:gd name="connsiteY4" fmla="*/ 750480 h 2054993"/>
              <a:gd name="connsiteX5" fmla="*/ 3198424 w 3198424"/>
              <a:gd name="connsiteY5" fmla="*/ 431699 h 2054993"/>
              <a:gd name="connsiteX6" fmla="*/ 3198424 w 3198424"/>
              <a:gd name="connsiteY6" fmla="*/ 431699 h 2054993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156248"/>
              <a:gd name="connsiteX1" fmla="*/ 812481 w 3198424"/>
              <a:gd name="connsiteY1" fmla="*/ 2082870 h 2156248"/>
              <a:gd name="connsiteX2" fmla="*/ 1092787 w 3198424"/>
              <a:gd name="connsiteY2" fmla="*/ 263919 h 2156248"/>
              <a:gd name="connsiteX3" fmla="*/ 1872963 w 3198424"/>
              <a:gd name="connsiteY3" fmla="*/ 2050774 h 2156248"/>
              <a:gd name="connsiteX4" fmla="*/ 2393081 w 3198424"/>
              <a:gd name="connsiteY4" fmla="*/ 750480 h 2156248"/>
              <a:gd name="connsiteX5" fmla="*/ 3198424 w 3198424"/>
              <a:gd name="connsiteY5" fmla="*/ 431699 h 2156248"/>
              <a:gd name="connsiteX6" fmla="*/ 3198424 w 3198424"/>
              <a:gd name="connsiteY6" fmla="*/ 431699 h 2156248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083646"/>
              <a:gd name="connsiteX1" fmla="*/ 812481 w 3198424"/>
              <a:gd name="connsiteY1" fmla="*/ 2082870 h 2083646"/>
              <a:gd name="connsiteX2" fmla="*/ 1092787 w 3198424"/>
              <a:gd name="connsiteY2" fmla="*/ 263919 h 2083646"/>
              <a:gd name="connsiteX3" fmla="*/ 1872963 w 3198424"/>
              <a:gd name="connsiteY3" fmla="*/ 2050774 h 2083646"/>
              <a:gd name="connsiteX4" fmla="*/ 2393081 w 3198424"/>
              <a:gd name="connsiteY4" fmla="*/ 750480 h 2083646"/>
              <a:gd name="connsiteX5" fmla="*/ 3198424 w 3198424"/>
              <a:gd name="connsiteY5" fmla="*/ 431699 h 2083646"/>
              <a:gd name="connsiteX6" fmla="*/ 3198424 w 3198424"/>
              <a:gd name="connsiteY6" fmla="*/ 431699 h 2083646"/>
              <a:gd name="connsiteX0" fmla="*/ 0 w 3198424"/>
              <a:gd name="connsiteY0" fmla="*/ 0 h 2083656"/>
              <a:gd name="connsiteX1" fmla="*/ 812481 w 3198424"/>
              <a:gd name="connsiteY1" fmla="*/ 2082870 h 2083656"/>
              <a:gd name="connsiteX2" fmla="*/ 1092787 w 3198424"/>
              <a:gd name="connsiteY2" fmla="*/ 263919 h 2083656"/>
              <a:gd name="connsiteX3" fmla="*/ 1872963 w 3198424"/>
              <a:gd name="connsiteY3" fmla="*/ 2050774 h 2083656"/>
              <a:gd name="connsiteX4" fmla="*/ 2393081 w 3198424"/>
              <a:gd name="connsiteY4" fmla="*/ 750480 h 2083656"/>
              <a:gd name="connsiteX5" fmla="*/ 3198424 w 3198424"/>
              <a:gd name="connsiteY5" fmla="*/ 431699 h 2083656"/>
              <a:gd name="connsiteX6" fmla="*/ 3198424 w 3198424"/>
              <a:gd name="connsiteY6" fmla="*/ 431699 h 2083656"/>
              <a:gd name="connsiteX0" fmla="*/ 0 w 3198424"/>
              <a:gd name="connsiteY0" fmla="*/ 0 h 2084782"/>
              <a:gd name="connsiteX1" fmla="*/ 812481 w 3198424"/>
              <a:gd name="connsiteY1" fmla="*/ 2082870 h 2084782"/>
              <a:gd name="connsiteX2" fmla="*/ 1545743 w 3198424"/>
              <a:gd name="connsiteY2" fmla="*/ 400523 h 2084782"/>
              <a:gd name="connsiteX3" fmla="*/ 1872963 w 3198424"/>
              <a:gd name="connsiteY3" fmla="*/ 2050774 h 2084782"/>
              <a:gd name="connsiteX4" fmla="*/ 2393081 w 3198424"/>
              <a:gd name="connsiteY4" fmla="*/ 750480 h 2084782"/>
              <a:gd name="connsiteX5" fmla="*/ 3198424 w 3198424"/>
              <a:gd name="connsiteY5" fmla="*/ 431699 h 2084782"/>
              <a:gd name="connsiteX6" fmla="*/ 3198424 w 3198424"/>
              <a:gd name="connsiteY6" fmla="*/ 431699 h 2084782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6" fmla="*/ 3198424 w 3198424"/>
              <a:gd name="connsiteY6" fmla="*/ 431699 h 1927052"/>
              <a:gd name="connsiteX0" fmla="*/ 0 w 3285223"/>
              <a:gd name="connsiteY0" fmla="*/ 0 h 1927052"/>
              <a:gd name="connsiteX1" fmla="*/ 770883 w 3285223"/>
              <a:gd name="connsiteY1" fmla="*/ 1910631 h 1927052"/>
              <a:gd name="connsiteX2" fmla="*/ 1545743 w 3285223"/>
              <a:gd name="connsiteY2" fmla="*/ 400523 h 1927052"/>
              <a:gd name="connsiteX3" fmla="*/ 2080953 w 3285223"/>
              <a:gd name="connsiteY3" fmla="*/ 1421210 h 1927052"/>
              <a:gd name="connsiteX4" fmla="*/ 2393081 w 3285223"/>
              <a:gd name="connsiteY4" fmla="*/ 750480 h 1927052"/>
              <a:gd name="connsiteX5" fmla="*/ 3198424 w 3285223"/>
              <a:gd name="connsiteY5" fmla="*/ 431699 h 1927052"/>
              <a:gd name="connsiteX6" fmla="*/ 3281620 w 3285223"/>
              <a:gd name="connsiteY6" fmla="*/ 384185 h 1927052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868277"/>
              <a:gd name="connsiteX1" fmla="*/ 807859 w 2888750"/>
              <a:gd name="connsiteY1" fmla="*/ 1851238 h 1868277"/>
              <a:gd name="connsiteX2" fmla="*/ 1545743 w 2888750"/>
              <a:gd name="connsiteY2" fmla="*/ 400523 h 1868277"/>
              <a:gd name="connsiteX3" fmla="*/ 2080953 w 2888750"/>
              <a:gd name="connsiteY3" fmla="*/ 1421210 h 1868277"/>
              <a:gd name="connsiteX4" fmla="*/ 2393081 w 2888750"/>
              <a:gd name="connsiteY4" fmla="*/ 750480 h 1868277"/>
              <a:gd name="connsiteX5" fmla="*/ 2888750 w 2888750"/>
              <a:gd name="connsiteY5" fmla="*/ 532666 h 1868277"/>
              <a:gd name="connsiteX0" fmla="*/ 0 w 2888750"/>
              <a:gd name="connsiteY0" fmla="*/ 0 h 1878883"/>
              <a:gd name="connsiteX1" fmla="*/ 807859 w 2888750"/>
              <a:gd name="connsiteY1" fmla="*/ 1851238 h 1878883"/>
              <a:gd name="connsiteX2" fmla="*/ 1545743 w 2888750"/>
              <a:gd name="connsiteY2" fmla="*/ 400523 h 1878883"/>
              <a:gd name="connsiteX3" fmla="*/ 2080953 w 2888750"/>
              <a:gd name="connsiteY3" fmla="*/ 1421210 h 1878883"/>
              <a:gd name="connsiteX4" fmla="*/ 2393081 w 2888750"/>
              <a:gd name="connsiteY4" fmla="*/ 750480 h 1878883"/>
              <a:gd name="connsiteX5" fmla="*/ 2888750 w 2888750"/>
              <a:gd name="connsiteY5" fmla="*/ 532666 h 1878883"/>
              <a:gd name="connsiteX0" fmla="*/ 0 w 2888750"/>
              <a:gd name="connsiteY0" fmla="*/ 0 h 1895260"/>
              <a:gd name="connsiteX1" fmla="*/ 807859 w 2888750"/>
              <a:gd name="connsiteY1" fmla="*/ 1851238 h 1895260"/>
              <a:gd name="connsiteX2" fmla="*/ 1545743 w 2888750"/>
              <a:gd name="connsiteY2" fmla="*/ 400523 h 1895260"/>
              <a:gd name="connsiteX3" fmla="*/ 2080953 w 2888750"/>
              <a:gd name="connsiteY3" fmla="*/ 1421210 h 1895260"/>
              <a:gd name="connsiteX4" fmla="*/ 2393081 w 2888750"/>
              <a:gd name="connsiteY4" fmla="*/ 750480 h 1895260"/>
              <a:gd name="connsiteX5" fmla="*/ 2888750 w 2888750"/>
              <a:gd name="connsiteY5" fmla="*/ 532666 h 189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750" h="1895260">
                <a:moveTo>
                  <a:pt x="0" y="0"/>
                </a:moveTo>
                <a:cubicBezTo>
                  <a:pt x="78297" y="613095"/>
                  <a:pt x="328379" y="2176478"/>
                  <a:pt x="807859" y="1851238"/>
                </a:cubicBezTo>
                <a:cubicBezTo>
                  <a:pt x="1287339" y="1525998"/>
                  <a:pt x="1333561" y="472194"/>
                  <a:pt x="1545743" y="400523"/>
                </a:cubicBezTo>
                <a:cubicBezTo>
                  <a:pt x="1757925" y="328852"/>
                  <a:pt x="1939730" y="1362884"/>
                  <a:pt x="2080953" y="1421210"/>
                </a:cubicBezTo>
                <a:cubicBezTo>
                  <a:pt x="2222176" y="1479536"/>
                  <a:pt x="2258448" y="898571"/>
                  <a:pt x="2393081" y="750480"/>
                </a:cubicBezTo>
                <a:cubicBezTo>
                  <a:pt x="2527714" y="602389"/>
                  <a:pt x="2726794" y="564019"/>
                  <a:pt x="2888750" y="5326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5A6652D-B6BC-47E3-8129-0E6CCFA0A7D8}"/>
              </a:ext>
            </a:extLst>
          </p:cNvPr>
          <p:cNvCxnSpPr>
            <a:cxnSpLocks/>
          </p:cNvCxnSpPr>
          <p:nvPr/>
        </p:nvCxnSpPr>
        <p:spPr>
          <a:xfrm>
            <a:off x="1174108" y="1597461"/>
            <a:ext cx="264861" cy="114573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2F98B90-84B6-4AAD-86C2-984BD17DE6DA}"/>
              </a:ext>
            </a:extLst>
          </p:cNvPr>
          <p:cNvSpPr/>
          <p:nvPr/>
        </p:nvSpPr>
        <p:spPr>
          <a:xfrm>
            <a:off x="1296358" y="1876050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A7B0C2-67A0-46F6-BEB6-5C5C42772428}"/>
              </a:ext>
            </a:extLst>
          </p:cNvPr>
          <p:cNvCxnSpPr>
            <a:cxnSpLocks/>
          </p:cNvCxnSpPr>
          <p:nvPr/>
        </p:nvCxnSpPr>
        <p:spPr>
          <a:xfrm>
            <a:off x="1638236" y="3758723"/>
            <a:ext cx="907383" cy="717554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1E552F6-D77F-42A7-8B2F-7ADEADE362A3}"/>
              </a:ext>
            </a:extLst>
          </p:cNvPr>
          <p:cNvCxnSpPr>
            <a:cxnSpLocks/>
          </p:cNvCxnSpPr>
          <p:nvPr/>
        </p:nvCxnSpPr>
        <p:spPr>
          <a:xfrm flipH="1">
            <a:off x="2615279" y="3910677"/>
            <a:ext cx="639211" cy="51861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0D4990-CC91-41B4-B9D2-014DD0B0B825}"/>
              </a:ext>
            </a:extLst>
          </p:cNvPr>
          <p:cNvSpPr/>
          <p:nvPr/>
        </p:nvSpPr>
        <p:spPr>
          <a:xfrm>
            <a:off x="5654549" y="2475999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B1FDD-FEAB-4F3A-87D5-64E3A0A46CF0}"/>
              </a:ext>
            </a:extLst>
          </p:cNvPr>
          <p:cNvCxnSpPr>
            <a:cxnSpLocks/>
          </p:cNvCxnSpPr>
          <p:nvPr/>
        </p:nvCxnSpPr>
        <p:spPr>
          <a:xfrm flipH="1">
            <a:off x="5456049" y="2448601"/>
            <a:ext cx="539613" cy="373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C3B1A8-4263-4B8A-B1AE-D37358A96E90}"/>
              </a:ext>
            </a:extLst>
          </p:cNvPr>
          <p:cNvCxnSpPr>
            <a:cxnSpLocks/>
          </p:cNvCxnSpPr>
          <p:nvPr/>
        </p:nvCxnSpPr>
        <p:spPr>
          <a:xfrm flipH="1">
            <a:off x="5274627" y="2990489"/>
            <a:ext cx="217071" cy="51944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4A86BC-C947-41EB-B217-941AF9DBC667}"/>
              </a:ext>
            </a:extLst>
          </p:cNvPr>
          <p:cNvCxnSpPr>
            <a:cxnSpLocks/>
          </p:cNvCxnSpPr>
          <p:nvPr/>
        </p:nvCxnSpPr>
        <p:spPr>
          <a:xfrm>
            <a:off x="4711025" y="3244006"/>
            <a:ext cx="189795" cy="36177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E8CD31-1D19-411F-B168-DFB0BB9A0194}"/>
              </a:ext>
            </a:extLst>
          </p:cNvPr>
          <p:cNvSpPr/>
          <p:nvPr/>
        </p:nvSpPr>
        <p:spPr>
          <a:xfrm>
            <a:off x="2403008" y="4663259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/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blipFill>
                <a:blip r:embed="rId5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/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blipFill>
                <a:blip r:embed="rId6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0EE68BA-C676-421D-8154-D58468AE1FC4}"/>
              </a:ext>
            </a:extLst>
          </p:cNvPr>
          <p:cNvSpPr/>
          <p:nvPr/>
        </p:nvSpPr>
        <p:spPr>
          <a:xfrm>
            <a:off x="1296697" y="468473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0F519D-BE45-42FF-937A-A2FFEA7E5F01}"/>
              </a:ext>
            </a:extLst>
          </p:cNvPr>
          <p:cNvSpPr/>
          <p:nvPr/>
        </p:nvSpPr>
        <p:spPr>
          <a:xfrm>
            <a:off x="1954447" y="4665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/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blipFill>
                <a:blip r:embed="rId7"/>
                <a:stretch>
                  <a:fillRect l="-6329" t="-8333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FA28854-0D0B-4772-968C-0B50567ED9D0}"/>
              </a:ext>
            </a:extLst>
          </p:cNvPr>
          <p:cNvSpPr/>
          <p:nvPr/>
        </p:nvSpPr>
        <p:spPr>
          <a:xfrm>
            <a:off x="2901622" y="463929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/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blipFill>
                <a:blip r:embed="rId8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/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blipFill>
                <a:blip r:embed="rId9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5255B978-E872-432B-AB31-63433D684A82}"/>
              </a:ext>
            </a:extLst>
          </p:cNvPr>
          <p:cNvSpPr/>
          <p:nvPr/>
        </p:nvSpPr>
        <p:spPr>
          <a:xfrm>
            <a:off x="5680546" y="4621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5BB1C4-0372-4801-90FA-312A0951847A}"/>
              </a:ext>
            </a:extLst>
          </p:cNvPr>
          <p:cNvSpPr/>
          <p:nvPr/>
        </p:nvSpPr>
        <p:spPr>
          <a:xfrm>
            <a:off x="5313438" y="4631018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/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1CC9C5F-1DEB-496F-8EC1-F16B91577357}"/>
              </a:ext>
            </a:extLst>
          </p:cNvPr>
          <p:cNvSpPr/>
          <p:nvPr/>
        </p:nvSpPr>
        <p:spPr>
          <a:xfrm>
            <a:off x="4738241" y="4631645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75001-68DE-42E9-BDF9-8675EDB41877}"/>
              </a:ext>
            </a:extLst>
          </p:cNvPr>
          <p:cNvSpPr/>
          <p:nvPr/>
        </p:nvSpPr>
        <p:spPr>
          <a:xfrm>
            <a:off x="5032755" y="4648812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/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blipFill>
                <a:blip r:embed="rId11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/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02355C-19FF-4D40-B170-459672BE92EE}"/>
              </a:ext>
            </a:extLst>
          </p:cNvPr>
          <p:cNvCxnSpPr>
            <a:cxnSpLocks/>
          </p:cNvCxnSpPr>
          <p:nvPr/>
        </p:nvCxnSpPr>
        <p:spPr>
          <a:xfrm flipV="1">
            <a:off x="1375246" y="4755010"/>
            <a:ext cx="626935" cy="1650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A70D1F-6165-4D07-A4D6-3AE39FF1BEAA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954447" y="4720148"/>
            <a:ext cx="1040134" cy="24904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2B4718-6550-42BC-BCFC-F609560DD1FA}"/>
              </a:ext>
            </a:extLst>
          </p:cNvPr>
          <p:cNvCxnSpPr>
            <a:cxnSpLocks/>
          </p:cNvCxnSpPr>
          <p:nvPr/>
        </p:nvCxnSpPr>
        <p:spPr>
          <a:xfrm flipH="1" flipV="1">
            <a:off x="2469588" y="4734975"/>
            <a:ext cx="376559" cy="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E46121-BA5A-4108-B31C-3EF2AB19BEFA}"/>
              </a:ext>
            </a:extLst>
          </p:cNvPr>
          <p:cNvCxnSpPr>
            <a:cxnSpLocks/>
          </p:cNvCxnSpPr>
          <p:nvPr/>
        </p:nvCxnSpPr>
        <p:spPr>
          <a:xfrm flipH="1">
            <a:off x="5311397" y="4702594"/>
            <a:ext cx="483724" cy="966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76CB6B-1DC1-43FA-844A-5BF9A1A1253B}"/>
              </a:ext>
            </a:extLst>
          </p:cNvPr>
          <p:cNvCxnSpPr>
            <a:cxnSpLocks/>
          </p:cNvCxnSpPr>
          <p:nvPr/>
        </p:nvCxnSpPr>
        <p:spPr>
          <a:xfrm flipH="1">
            <a:off x="4755229" y="4721446"/>
            <a:ext cx="575197" cy="62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5119F-8645-436C-A7E4-73D23E419F70}"/>
              </a:ext>
            </a:extLst>
          </p:cNvPr>
          <p:cNvCxnSpPr>
            <a:cxnSpLocks/>
          </p:cNvCxnSpPr>
          <p:nvPr/>
        </p:nvCxnSpPr>
        <p:spPr>
          <a:xfrm>
            <a:off x="4820902" y="4702441"/>
            <a:ext cx="383879" cy="8273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F1F602A-70B7-48EF-B132-5EB692BC1732}"/>
              </a:ext>
            </a:extLst>
          </p:cNvPr>
          <p:cNvSpPr/>
          <p:nvPr/>
        </p:nvSpPr>
        <p:spPr>
          <a:xfrm>
            <a:off x="789120" y="5265171"/>
            <a:ext cx="2094422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Woohoo!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Global minima found!!!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2E932A3B-8903-4F9F-9CA9-F10A6ACA684F}"/>
              </a:ext>
            </a:extLst>
          </p:cNvPr>
          <p:cNvSpPr/>
          <p:nvPr/>
        </p:nvSpPr>
        <p:spPr>
          <a:xfrm>
            <a:off x="670316" y="6039651"/>
            <a:ext cx="2695665" cy="648667"/>
          </a:xfrm>
          <a:prstGeom prst="wedgeRectCallout">
            <a:avLst>
              <a:gd name="adj1" fmla="val 2419"/>
              <a:gd name="adj2" fmla="val -770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GD thanks you for the good initialization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/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blipFill>
                <a:blip r:embed="rId13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/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blipFill>
                <a:blip r:embed="rId14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2AED08CE-54F3-4D86-B1BB-F11F8540DF8D}"/>
              </a:ext>
            </a:extLst>
          </p:cNvPr>
          <p:cNvSpPr/>
          <p:nvPr/>
        </p:nvSpPr>
        <p:spPr>
          <a:xfrm>
            <a:off x="2369977" y="4640812"/>
            <a:ext cx="193560" cy="18822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02FDE6C-D933-4DE9-9DB8-516BC62D1DE0}"/>
              </a:ext>
            </a:extLst>
          </p:cNvPr>
          <p:cNvSpPr/>
          <p:nvPr/>
        </p:nvSpPr>
        <p:spPr>
          <a:xfrm>
            <a:off x="5002948" y="4631018"/>
            <a:ext cx="193560" cy="18822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B515A7BE-B636-40CA-8AD6-9229ABEC8146}"/>
              </a:ext>
            </a:extLst>
          </p:cNvPr>
          <p:cNvSpPr/>
          <p:nvPr/>
        </p:nvSpPr>
        <p:spPr>
          <a:xfrm>
            <a:off x="3684628" y="5272315"/>
            <a:ext cx="1771421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Stuck at a local minima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/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Negative gradient 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Let’s move in the positive direction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8BA5A9B-C053-4DE5-B50E-D5DC4BCFC340}"/>
              </a:ext>
            </a:extLst>
          </p:cNvPr>
          <p:cNvSpPr/>
          <p:nvPr/>
        </p:nvSpPr>
        <p:spPr>
          <a:xfrm>
            <a:off x="3352635" y="3758723"/>
            <a:ext cx="1958762" cy="763807"/>
          </a:xfrm>
          <a:prstGeom prst="wedgeRectCallout">
            <a:avLst>
              <a:gd name="adj1" fmla="val -65273"/>
              <a:gd name="adj2" fmla="val 38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Positive gradient here. Let’s move in the negative direction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E5BD4-5BD9-4535-9DD0-356C018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88" y="1490382"/>
            <a:ext cx="3592827" cy="25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3F2991-0F5A-4E7C-BD99-DB2B43F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25" y="4059971"/>
            <a:ext cx="3762574" cy="2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701A71-6A32-4488-9C1F-4A9C134D5EFF}"/>
              </a:ext>
            </a:extLst>
          </p:cNvPr>
          <p:cNvSpPr txBox="1"/>
          <p:nvPr/>
        </p:nvSpPr>
        <p:spPr>
          <a:xfrm>
            <a:off x="7765643" y="964764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 Learning rate is very important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AE09E415-230E-4409-AC50-CC154DD0F774}"/>
              </a:ext>
            </a:extLst>
          </p:cNvPr>
          <p:cNvSpPr/>
          <p:nvPr/>
        </p:nvSpPr>
        <p:spPr>
          <a:xfrm>
            <a:off x="3781838" y="6053394"/>
            <a:ext cx="2314162" cy="648667"/>
          </a:xfrm>
          <a:prstGeom prst="wedgeRectCallout">
            <a:avLst>
              <a:gd name="adj1" fmla="val 119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is very important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/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blipFill>
                <a:blip r:embed="rId18"/>
                <a:stretch>
                  <a:fillRect l="-11111" t="-4444" r="-1666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C4BC71-27D9-4076-B960-E8CBA20C6912}"/>
              </a:ext>
            </a:extLst>
          </p:cNvPr>
          <p:cNvSpPr txBox="1"/>
          <p:nvPr/>
        </p:nvSpPr>
        <p:spPr>
          <a:xfrm>
            <a:off x="5647334" y="2995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/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20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948"/>
    </mc:Choice>
    <mc:Fallback xmlns="">
      <p:transition spd="slow" advTm="434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00023 C 0.00039 0.0037 0.00091 0.00787 0.00221 0.0125 C 0.00273 0.01412 0.00365 0.0155 0.00456 0.01736 C 0.00495 0.0199 0.00612 0.02731 0.00638 0.02939 C 0.00716 0.06875 0.00703 0.06296 0.00846 0.09606 C 0.00859 0.10324 0.00898 0.11944 0.01029 0.1287 C 0.01094 0.13148 0.01172 0.13564 0.01224 0.13865 C 0.01263 0.1405 0.01289 0.14212 0.01315 0.14421 C 0.0138 0.14606 0.01393 0.14861 0.01432 0.15069 C 0.01615 0.15995 0.01706 0.15648 0.01823 0.16782 C 0.01836 0.16944 0.01966 0.18402 0.02031 0.18657 C 0.02057 0.18935 0.02174 0.19097 0.02213 0.19351 C 0.02786 0.21944 0.01927 0.18472 0.02448 0.20555 C 0.02578 0.21203 0.02669 0.21944 0.0293 0.22592 C 0.02982 0.22754 0.03047 0.22916 0.03125 0.23125 C 0.03516 0.24513 0.02865 0.22662 0.03424 0.2412 C 0.03437 0.2449 0.03437 0.24837 0.03516 0.25162 C 0.03633 0.25856 0.03698 0.25972 0.03919 0.26527 C 0.03958 0.26828 0.0401 0.27407 0.04115 0.27754 C 0.04258 0.2831 0.04401 0.28888 0.04609 0.29421 C 0.04674 0.29606 0.0474 0.29791 0.04792 0.29953 C 0.04922 0.30231 0.05052 0.30833 0.05195 0.31157 C 0.05286 0.31296 0.05417 0.31365 0.05508 0.31481 C 0.05599 0.32083 0.05521 0.31805 0.05768 0.32199 L 0.05768 0.32314 L 0.05768 0.32013 " pathEditMode="relative" rAng="0" ptsTypes="AAAAAAAAAAAAAAAAAAAAAAAAAAA">
                                      <p:cBhvr>
                                        <p:cTn id="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8 0.32013 L 0.05768 0.32013 C 0.05768 0.32037 0.0582 0.32083 0.05898 0.32175 C 0.05911 0.32175 0.0599 0.32222 0.06029 0.32245 C 0.06081 0.32291 0.06107 0.32337 0.0612 0.32384 C 0.06146 0.32407 0.0612 0.32453 0.06224 0.32476 L 0.06393 0.325 C 0.06393 0.325 0.06484 0.32615 0.06523 0.32662 C 0.06562 0.32708 0.06667 0.32708 0.06719 0.32731 C 0.06784 0.32754 0.06797 0.32777 0.06849 0.32824 C 0.06888 0.32824 0.06966 0.32847 0.07018 0.3287 C 0.07174 0.32916 0.07253 0.32986 0.07409 0.33009 C 0.075 0.33032 0.07591 0.33032 0.07669 0.33055 C 0.07943 0.33148 0.07786 0.33171 0.08242 0.3324 C 0.09206 0.33356 0.08203 0.33217 0.08815 0.33333 C 0.0888 0.33333 0.08958 0.33356 0.0901 0.33356 C 0.09049 0.33356 0.09115 0.33379 0.0918 0.33402 C 0.09401 0.33449 0.09713 0.33449 0.09896 0.33495 C 0.10234 0.33449 0.10586 0.33449 0.10911 0.33425 C 0.10977 0.33402 0.11029 0.33402 0.1112 0.33402 C 0.11224 0.33356 0.11367 0.33333 0.11497 0.3331 L 0.11849 0.33217 L 0.1207 0.33148 C 0.12109 0.33125 0.12109 0.33101 0.12187 0.33078 C 0.1224 0.33078 0.12318 0.33078 0.12383 0.33055 C 0.12448 0.33032 0.12487 0.33009 0.12565 0.32986 C 0.12604 0.32962 0.12643 0.32939 0.12695 0.32916 C 0.12708 0.3287 0.12825 0.32847 0.12825 0.3287 L 0.12825 0.32847 " pathEditMode="relative" rAng="0" ptsTypes="AAAAAAAAAAAAAAAAAAAAAAAAAAAAA">
                                      <p:cBhvr>
                                        <p:cTn id="10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31458 L 0.1293 0.31481 C 0.12604 0.31782 0.12187 0.3199 0.11966 0.32476 C 0.11823 0.32754 0.11588 0.33287 0.11406 0.33518 C 0.11302 0.33587 0.11185 0.33587 0.1112 0.33657 C 0.11016 0.3375 0.10924 0.33888 0.10833 0.33958 C 0.10651 0.34074 0.10456 0.34166 0.10273 0.34259 L 0.09687 0.3456 C 0.09596 0.34606 0.09492 0.34629 0.09401 0.34699 L 0.09219 0.34861 L 0.09049 0.34861 " pathEditMode="relative" rAng="0" ptsTypes="AAAAAAAAAAA">
                                      <p:cBhvr>
                                        <p:cTn id="14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31 C -0.00143 0.0037 -0.00377 0.00509 -0.0056 0.0074 C -0.00768 0.00995 -0.00781 0.01736 -0.00872 0.0199 C -0.01094 0.02569 -0.00963 0.02291 -0.01263 0.02824 C -0.01393 0.0368 -0.01315 0.03217 -0.01497 0.04212 L -0.01575 0.04629 C -0.01601 0.04768 -0.01614 0.0493 -0.01653 0.05046 C -0.02109 0.0625 -0.01575 0.04745 -0.01888 0.05879 C -0.0194 0.06041 -0.02018 0.06157 -0.02044 0.06296 C -0.02122 0.06574 -0.02148 0.06851 -0.022 0.07129 L -0.02357 0.07962 C -0.02383 0.08101 -0.02396 0.08263 -0.02435 0.08379 C -0.02539 0.08657 -0.02695 0.08888 -0.02747 0.09212 C -0.02773 0.09351 -0.02812 0.0949 -0.02825 0.09629 C -0.0293 0.10347 -0.02799 0.103 -0.03138 0.10601 C -0.03164 0.10625 -0.0319 0.10601 -0.03216 0.10601 L -0.03216 0.10625 " pathEditMode="relative" rAng="0" ptsTypes="AAAAAAAAAAAAAAAAAA">
                                      <p:cBhvr>
                                        <p:cTn id="2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10902 L -0.03607 0.10925 C -0.03737 0.12106 -0.03542 0.12291 -0.03997 0.12708 C -0.04075 0.12754 -0.04153 0.128 -0.04232 0.12847 C -0.04401 0.1368 -0.04232 0.12893 -0.04622 0.14097 C -0.04687 0.14259 -0.047 0.1449 -0.04778 0.14652 C -0.04844 0.14745 -0.04948 0.14722 -0.05013 0.14791 C -0.05104 0.14861 -0.05169 0.15 -0.05247 0.15069 C -0.05403 0.15185 -0.05716 0.15347 -0.05716 0.1537 C -0.05846 0.15254 -0.06002 0.15208 -0.06107 0.15069 C -0.06185 0.14953 -0.06211 0.14768 -0.06263 0.14652 C -0.06341 0.14444 -0.06432 0.14282 -0.06497 0.14097 C -0.07174 0.12384 -0.06497 0.14004 -0.07044 0.12708 L -0.072 0.11875 L -0.072 0.11898 " pathEditMode="relative" rAng="0" ptsTypes="AAAAAAAAAAAAAAA"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8 0.12152 L -0.07278 0.12175 C -0.07174 0.12523 -0.07083 0.12893 -0.06966 0.13263 C -0.06927 0.13402 -0.06862 0.13518 -0.0681 0.1368 C -0.06784 0.13796 -0.06771 0.13958 -0.06732 0.14097 C -0.06693 0.14282 -0.06627 0.14444 -0.06575 0.14652 C -0.06549 0.14768 -0.06549 0.1493 -0.06497 0.15069 C -0.06406 0.15347 -0.06341 0.15717 -0.06185 0.15902 L -0.0595 0.1618 L -0.05325 0.16041 L -0.05325 0.16064 " pathEditMode="relative" rAng="0" ptsTypes="AAAAAAAAAAA">
                                      <p:cBhvr>
                                        <p:cTn id="2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0" animBg="1"/>
      <p:bldP spid="136" grpId="1" animBg="1"/>
      <p:bldP spid="136" grpId="2" animBg="1"/>
      <p:bldP spid="136" grpId="3" animBg="1"/>
      <p:bldP spid="11" grpId="0" animBg="1"/>
      <p:bldP spid="11" grpId="1" animBg="1"/>
      <p:bldP spid="11" grpId="2" animBg="1"/>
      <p:bldP spid="11" grpId="3" animBg="1"/>
      <p:bldP spid="23" grpId="0" animBg="1"/>
      <p:bldP spid="23" grpId="1" animBg="1"/>
      <p:bldP spid="14" grpId="0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8" grpId="2" animBg="1"/>
      <p:bldP spid="29" grpId="0"/>
      <p:bldP spid="29" grpId="1"/>
      <p:bldP spid="30" grpId="0" animBg="1"/>
      <p:bldP spid="30" grpId="1" animBg="1"/>
      <p:bldP spid="31" grpId="0"/>
      <p:bldP spid="31" grpId="1"/>
      <p:bldP spid="31" grpId="2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44" grpId="0" animBg="1"/>
      <p:bldP spid="44" grpId="1" animBg="1"/>
      <p:bldP spid="45" grpId="0"/>
      <p:bldP spid="45" grpId="1"/>
      <p:bldP spid="37" grpId="0"/>
      <p:bldP spid="38" grpId="0" animBg="1"/>
      <p:bldP spid="40" grpId="0" animBg="1"/>
      <p:bldP spid="41" grpId="0"/>
      <p:bldP spid="41" grpId="1"/>
      <p:bldP spid="42" grpId="0"/>
      <p:bldP spid="42" grpId="1"/>
      <p:bldP spid="4" grpId="0" animBg="1"/>
      <p:bldP spid="4" grpId="1" animBg="1"/>
      <p:bldP spid="43" grpId="0" animBg="1"/>
      <p:bldP spid="43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22" grpId="0"/>
      <p:bldP spid="61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8FD662E-B31D-49DC-B949-0388360744BE}"/>
              </a:ext>
            </a:extLst>
          </p:cNvPr>
          <p:cNvSpPr/>
          <p:nvPr/>
        </p:nvSpPr>
        <p:spPr>
          <a:xfrm>
            <a:off x="6627043" y="3945902"/>
            <a:ext cx="2545238" cy="89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GD: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apply GD for least squares linear regression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gradient: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GD update will be of the form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Exercise: Assume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show that GD update improves prediction on the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i.e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is sort of a proof that GD updates are “corrective” in nature (and it actually is true not just for linear regression but can also be shown for various other ML models) </a:t>
                </a: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779" b="-40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/>
              <p:nvPr/>
            </p:nvSpPr>
            <p:spPr>
              <a:xfrm>
                <a:off x="1493312" y="1823004"/>
                <a:ext cx="9068188" cy="620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12" y="1823004"/>
                <a:ext cx="9068188" cy="620298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/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sz="3200" b="1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/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error of current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blipFill>
                <a:blip r:embed="rId8"/>
                <a:stretch>
                  <a:fillRect l="-1528" t="-7937" b="-317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D782728-6F1B-4C1C-AEFE-E2067EAF77F3}"/>
              </a:ext>
            </a:extLst>
          </p:cNvPr>
          <p:cNvSpPr/>
          <p:nvPr/>
        </p:nvSpPr>
        <p:spPr>
          <a:xfrm>
            <a:off x="10054847" y="2664794"/>
            <a:ext cx="2053428" cy="1831413"/>
          </a:xfrm>
          <a:prstGeom prst="wedgeRectCallout">
            <a:avLst>
              <a:gd name="adj1" fmla="val -67446"/>
              <a:gd name="adj2" fmla="val 4249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examples on which the current model’s error is large contribute more to the update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8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420"/>
    </mc:Choice>
    <mc:Fallback xmlns="">
      <p:transition spd="slow" advTm="224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8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6EEBE-AD29-A7AE-CC58-25C12121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589" y="4897881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Faster GD: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u="sng" dirty="0">
                <a:solidFill>
                  <a:srgbClr val="FF0000"/>
                </a:solidFill>
              </a:rPr>
              <a:t>Stochastic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Gradient Descent (SGD)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loss function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gradient in this case can be written as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Gradient Descent (SGD) approximates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single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training example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pick an index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uniformly randomly and approximate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May take more iterations than GD to converge but each iteration is much faster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SGD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</a:t>
                </a:r>
                <a14:m>
                  <m:oMath xmlns:m="http://schemas.openxmlformats.org/officeDocument/2006/math">
                    <m:r>
                      <a:rPr lang="en-IN" sz="22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whereas 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𝑁𝐷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/>
              <p:nvPr/>
            </p:nvSpPr>
            <p:spPr>
              <a:xfrm>
                <a:off x="8882467" y="964434"/>
                <a:ext cx="3186306" cy="508863"/>
              </a:xfrm>
              <a:prstGeom prst="wedgeRectCallout">
                <a:avLst>
                  <a:gd name="adj1" fmla="val -55650"/>
                  <a:gd name="adj2" fmla="val 293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Writing as an average instead of sum. Won’t affect minimization of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67" y="964434"/>
                <a:ext cx="3186306" cy="508863"/>
              </a:xfrm>
              <a:prstGeom prst="wedgeRectCallout">
                <a:avLst>
                  <a:gd name="adj1" fmla="val -55650"/>
                  <a:gd name="adj2" fmla="val 29378"/>
                </a:avLst>
              </a:prstGeom>
              <a:blipFill>
                <a:blip r:embed="rId5"/>
                <a:stretch>
                  <a:fillRect t="-9302" r="-2154" b="-197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/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Gradient of the loss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blipFill>
                <a:blip r:embed="rId6"/>
                <a:stretch>
                  <a:fillRect t="-15584" b="-298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/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)]=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F10DA35-DCD7-41D9-A01E-B9BEF10B8434}"/>
              </a:ext>
            </a:extLst>
          </p:cNvPr>
          <p:cNvSpPr/>
          <p:nvPr/>
        </p:nvSpPr>
        <p:spPr>
          <a:xfrm>
            <a:off x="8538293" y="1704684"/>
            <a:ext cx="2832460" cy="755913"/>
          </a:xfrm>
          <a:prstGeom prst="wedgeRectCallout">
            <a:avLst>
              <a:gd name="adj1" fmla="val -47178"/>
              <a:gd name="adj2" fmla="val 7498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Expensive to compute – requires doing it for all the training examples in each iteration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/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/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an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unbiased estimate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blipFill>
                <a:blip r:embed="rId9"/>
                <a:stretch>
                  <a:fillRect l="-893" t="-5556" b="-142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4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863"/>
    </mc:Choice>
    <mc:Fallback xmlns="">
      <p:transition spd="slow" advTm="296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  <p:bldP spid="10" grpId="0" animBg="1"/>
      <p:bldP spid="9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Minibatch SGD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Gradient approximation using a single training example may be noisy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can use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unif. rand. chosen train. ex. with indices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Using this “minibatch” of examples, we can compute a minibatch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Averaging helps in reducing the variance in the stochastic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per iteration in this case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81BE458-1662-4EE0-8F2B-8E34934D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31" y="1678979"/>
            <a:ext cx="3238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A9A5065-D5C1-4F39-A2FF-D85339AEDFFC}"/>
              </a:ext>
            </a:extLst>
          </p:cNvPr>
          <p:cNvSpPr/>
          <p:nvPr/>
        </p:nvSpPr>
        <p:spPr>
          <a:xfrm>
            <a:off x="7511474" y="1678979"/>
            <a:ext cx="3931544" cy="1299404"/>
          </a:xfrm>
          <a:prstGeom prst="wedgeRectCallout">
            <a:avLst>
              <a:gd name="adj1" fmla="val -63455"/>
              <a:gd name="adj2" fmla="val 84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approximation may have a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 variance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– may slow down convergence, updates may be unstable, and may even give sub-optimal solutions (e.g., local minima where GD might have given global minima)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/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02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23"/>
    </mc:Choice>
    <mc:Fallback xmlns="">
      <p:transition spd="slow" advTm="175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|39|4.7|9|11.3|13.8|27.6|13.9|19.4|27.5|1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4.4|20.1|18.9|2.1|132.9|1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5.2|30.4|55|12.1|34.7|3.4|17.3|0.9|10.4|17.2|6|64|4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.3|1.6|8.7|5.1|21.7|7.7|9.1|14.3|33.8|9|2|1.7|8.5|5.9|3.9|8.7|7.6|3.4|6.6|9.8|9.3|2.2|3.8|7.4|0.8|6|2.7|4.8|11.1|20.4|1.4|11|1|1|3.1|0.8|0.6|0.8|2|0.9|0.9|0.8|3.2|7.3|1.7|7.1|13.7|21.1|17|5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7|11.3|7.1|6.2|23.6|5.6|15.9|47.9|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8.7|30.2|5|20.8|13.9|22.2|25.1|20.2|19.4|50.2|4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7.6|24.2|33|24|7.5|23|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.7|29.2|27.4|40.2|9.5|5.4|11.9|9.8|1.4|30.4|45|17|7.8|40.5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13540</TotalTime>
  <Words>1366</Words>
  <Application>Microsoft Office PowerPoint</Application>
  <PresentationFormat>Widescreen</PresentationFormat>
  <Paragraphs>232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Abadi Extra Light</vt:lpstr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Office Theme</vt:lpstr>
      <vt:lpstr>Optimization Techniques for ML (contd)</vt:lpstr>
      <vt:lpstr>Optimization Problems in ML</vt:lpstr>
      <vt:lpstr>Methods for Solving Optimization Problems</vt:lpstr>
      <vt:lpstr>Method 1: Using First-Order Optimality</vt:lpstr>
      <vt:lpstr>Method 2: Iterative Optimiz. via Gradient Descent</vt:lpstr>
      <vt:lpstr>Gradient Descent: An Illustration</vt:lpstr>
      <vt:lpstr>GD: An Example</vt:lpstr>
      <vt:lpstr>Faster GD: Stochastic Gradient Descent (SGD)</vt:lpstr>
      <vt:lpstr>Minibatch SGD</vt:lpstr>
      <vt:lpstr>Co-ordinate Descent (CD)</vt:lpstr>
      <vt:lpstr>Alternating Optimization (ALT-OPT)</vt:lpstr>
      <vt:lpstr>Second Order Methods: Newton’s Method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375</cp:revision>
  <dcterms:created xsi:type="dcterms:W3CDTF">2020-07-07T20:42:16Z</dcterms:created>
  <dcterms:modified xsi:type="dcterms:W3CDTF">2023-08-28T14:31:08Z</dcterms:modified>
</cp:coreProperties>
</file>