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560" r:id="rId2"/>
    <p:sldId id="525" r:id="rId3"/>
    <p:sldId id="568" r:id="rId4"/>
    <p:sldId id="577" r:id="rId5"/>
    <p:sldId id="569" r:id="rId6"/>
    <p:sldId id="519" r:id="rId7"/>
    <p:sldId id="508" r:id="rId8"/>
    <p:sldId id="509" r:id="rId9"/>
    <p:sldId id="524" r:id="rId10"/>
    <p:sldId id="501" r:id="rId11"/>
    <p:sldId id="518" r:id="rId12"/>
    <p:sldId id="507" r:id="rId13"/>
    <p:sldId id="502" r:id="rId14"/>
    <p:sldId id="512" r:id="rId15"/>
    <p:sldId id="510" r:id="rId16"/>
    <p:sldId id="527" r:id="rId17"/>
    <p:sldId id="582" r:id="rId18"/>
    <p:sldId id="573" r:id="rId19"/>
    <p:sldId id="489" r:id="rId20"/>
    <p:sldId id="493" r:id="rId21"/>
    <p:sldId id="574" r:id="rId22"/>
    <p:sldId id="503" r:id="rId23"/>
    <p:sldId id="575" r:id="rId24"/>
    <p:sldId id="576" r:id="rId25"/>
    <p:sldId id="58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1" autoAdjust="0"/>
    <p:restoredTop sz="94579" autoAdjust="0"/>
  </p:normalViewPr>
  <p:slideViewPr>
    <p:cSldViewPr>
      <p:cViewPr varScale="1">
        <p:scale>
          <a:sx n="87" d="100"/>
          <a:sy n="87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0.png"/><Relationship Id="rId3" Type="http://schemas.openxmlformats.org/officeDocument/2006/relationships/image" Target="../media/image2600.png"/><Relationship Id="rId7" Type="http://schemas.openxmlformats.org/officeDocument/2006/relationships/image" Target="../media/image300.png"/><Relationship Id="rId12" Type="http://schemas.openxmlformats.org/officeDocument/2006/relationships/image" Target="../media/image351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0.png"/><Relationship Id="rId5" Type="http://schemas.openxmlformats.org/officeDocument/2006/relationships/image" Target="../media/image2800.png"/><Relationship Id="rId10" Type="http://schemas.openxmlformats.org/officeDocument/2006/relationships/image" Target="../media/image33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00.png"/><Relationship Id="rId3" Type="http://schemas.openxmlformats.org/officeDocument/2006/relationships/image" Target="../media/image2600.png"/><Relationship Id="rId7" Type="http://schemas.openxmlformats.org/officeDocument/2006/relationships/image" Target="../media/image300.png"/><Relationship Id="rId12" Type="http://schemas.openxmlformats.org/officeDocument/2006/relationships/image" Target="../media/image3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0.png"/><Relationship Id="rId5" Type="http://schemas.openxmlformats.org/officeDocument/2006/relationships/image" Target="../media/image2800.png"/><Relationship Id="rId10" Type="http://schemas.openxmlformats.org/officeDocument/2006/relationships/image" Target="../media/image33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Relationship Id="rId14" Type="http://schemas.openxmlformats.org/officeDocument/2006/relationships/image" Target="../media/image37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410.png"/><Relationship Id="rId3" Type="http://schemas.openxmlformats.org/officeDocument/2006/relationships/image" Target="../media/image2600.png"/><Relationship Id="rId7" Type="http://schemas.openxmlformats.org/officeDocument/2006/relationships/image" Target="../media/image300.png"/><Relationship Id="rId12" Type="http://schemas.openxmlformats.org/officeDocument/2006/relationships/image" Target="../media/image3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0.png"/><Relationship Id="rId5" Type="http://schemas.openxmlformats.org/officeDocument/2006/relationships/image" Target="../media/image2800.png"/><Relationship Id="rId10" Type="http://schemas.openxmlformats.org/officeDocument/2006/relationships/image" Target="../media/image33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Relationship Id="rId14" Type="http://schemas.openxmlformats.org/officeDocument/2006/relationships/image" Target="../media/image37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00.png"/><Relationship Id="rId3" Type="http://schemas.openxmlformats.org/officeDocument/2006/relationships/image" Target="../media/image2600.png"/><Relationship Id="rId7" Type="http://schemas.openxmlformats.org/officeDocument/2006/relationships/image" Target="../media/image300.png"/><Relationship Id="rId12" Type="http://schemas.openxmlformats.org/officeDocument/2006/relationships/image" Target="../media/image35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0.png"/><Relationship Id="rId5" Type="http://schemas.openxmlformats.org/officeDocument/2006/relationships/image" Target="../media/image2800.png"/><Relationship Id="rId10" Type="http://schemas.openxmlformats.org/officeDocument/2006/relationships/image" Target="../media/image33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Relationship Id="rId14" Type="http://schemas.openxmlformats.org/officeDocument/2006/relationships/image" Target="../media/image37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" Type="http://schemas.openxmlformats.org/officeDocument/2006/relationships/image" Target="../media/image7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0.png"/><Relationship Id="rId21" Type="http://schemas.openxmlformats.org/officeDocument/2006/relationships/image" Target="../media/image131.png"/><Relationship Id="rId12" Type="http://schemas.openxmlformats.org/officeDocument/2006/relationships/image" Target="../media/image380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0.png"/><Relationship Id="rId19" Type="http://schemas.openxmlformats.org/officeDocument/2006/relationships/image" Target="../media/image411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5961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18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Bitonic</a:t>
            </a:r>
            <a:r>
              <a:rPr lang="en-US" sz="2000" b="1" dirty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Dynamic Programming and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8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define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Least distance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dirty="0"/>
                  <a:t>covering each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exclusively once.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</a:t>
                </a:r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572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3BB29-F3D3-C8D6-81B8-DA352C73A90D}"/>
              </a:ext>
            </a:extLst>
          </p:cNvPr>
          <p:cNvSpPr/>
          <p:nvPr/>
        </p:nvSpPr>
        <p:spPr>
          <a:xfrm>
            <a:off x="3352800" y="27432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Two cases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23170EA-8178-AB48-8987-0F40B7052219}"/>
              </a:ext>
            </a:extLst>
          </p:cNvPr>
          <p:cNvSpPr/>
          <p:nvPr/>
        </p:nvSpPr>
        <p:spPr>
          <a:xfrm>
            <a:off x="5257800" y="16002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918D01-7227-D540-9260-CA1B23C325C9}"/>
              </a:ext>
            </a:extLst>
          </p:cNvPr>
          <p:cNvSpPr/>
          <p:nvPr/>
        </p:nvSpPr>
        <p:spPr>
          <a:xfrm>
            <a:off x="5181600" y="21336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total no. of </a:t>
                </a:r>
                <a:r>
                  <a:rPr lang="en-US" sz="2000" dirty="0" err="1"/>
                  <a:t>subproblems</a:t>
                </a:r>
                <a:r>
                  <a:rPr lang="en-US" sz="2000" dirty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of the recursive formulation.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Iterative algorithm </a:t>
            </a:r>
            <a:r>
              <a:rPr lang="en-US" sz="3200" b="1" dirty="0"/>
              <a:t>for Optimal </a:t>
            </a:r>
            <a:r>
              <a:rPr lang="en-US" sz="3200" b="1" dirty="0" err="1"/>
              <a:t>Bitonic</a:t>
            </a:r>
            <a:r>
              <a:rPr lang="en-US" sz="3200" b="1" dirty="0"/>
              <a:t> tour</a:t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Add </a:t>
                </a:r>
                <a:r>
                  <a:rPr lang="en-US" sz="2000" dirty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Lessons</a:t>
            </a:r>
            <a:r>
              <a:rPr lang="en-US" b="1" dirty="0"/>
              <a:t> learnt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There may be </a:t>
            </a:r>
            <a:r>
              <a:rPr lang="en-US" sz="2400" b="1" dirty="0">
                <a:solidFill>
                  <a:srgbClr val="7030A0"/>
                </a:solidFill>
              </a:rPr>
              <a:t>multiple parameter</a:t>
            </a:r>
            <a:r>
              <a:rPr lang="en-US" sz="2400" dirty="0"/>
              <a:t> term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u="sng" dirty="0"/>
              <a:t>hidden</a:t>
            </a:r>
            <a:r>
              <a:rPr lang="en-US" sz="2400" dirty="0"/>
              <a:t> in the recursive formulation.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Sometimes </a:t>
            </a:r>
            <a:r>
              <a:rPr lang="en-US" sz="2400" b="1" dirty="0" err="1">
                <a:solidFill>
                  <a:srgbClr val="7030A0"/>
                </a:solidFill>
              </a:rPr>
              <a:t>generalizaton</a:t>
            </a:r>
            <a:r>
              <a:rPr lang="en-US" sz="2400" dirty="0"/>
              <a:t> helps 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BD3625-5657-B292-0178-85675D634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Optimal Triangulation </a:t>
            </a:r>
            <a:br>
              <a:rPr lang="en-US" sz="3600" b="1" dirty="0"/>
            </a:br>
            <a:r>
              <a:rPr lang="en-US" sz="3600" b="1" dirty="0"/>
              <a:t>of Convex Polygon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FDED7A-5781-D8C9-814F-796160BEC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dirty="0">
                <a:solidFill>
                  <a:schemeClr val="tx1"/>
                </a:solidFill>
              </a:rPr>
              <a:t>from the last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090F-71D8-446B-27F8-C13062CB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64A4D48-0C47-5C92-7B43-D275FD6A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1362075"/>
          </a:xfrm>
        </p:spPr>
        <p:txBody>
          <a:bodyPr/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</a:rPr>
              <a:t>Bitonic</a:t>
            </a:r>
            <a:r>
              <a:rPr lang="en-US" sz="3200" b="1" dirty="0">
                <a:solidFill>
                  <a:srgbClr val="7030A0"/>
                </a:solidFill>
              </a:rPr>
              <a:t> tour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98837C-ED1E-F9B3-9048-2483F37559B0}"/>
              </a:ext>
            </a:extLst>
          </p:cNvPr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AB79FF-56C9-07F5-21B0-C0EB78660D58}"/>
                </a:ext>
              </a:extLst>
            </p:cNvPr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37E4CA-DE5C-AA6B-9D46-1F08A89C2D9A}"/>
                    </a:ext>
                  </a:extLst>
                </p:cNvPr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32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F2929-4191-BD2F-FAF7-0BB2BC58788B}"/>
              </a:ext>
            </a:extLst>
          </p:cNvPr>
          <p:cNvGrpSpPr/>
          <p:nvPr/>
        </p:nvGrpSpPr>
        <p:grpSpPr>
          <a:xfrm>
            <a:off x="7093636" y="3206234"/>
            <a:ext cx="1409445" cy="369332"/>
            <a:chOff x="5029200" y="5715000"/>
            <a:chExt cx="1409445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A1E642-00DD-FFDB-1837-C781903A922F}"/>
                </a:ext>
              </a:extLst>
            </p:cNvPr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C0860E-73B1-AF36-0A73-673406203BD3}"/>
                    </a:ext>
                  </a:extLst>
                </p:cNvPr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F04D9-89CC-1971-27AF-CBF0EE164482}"/>
              </a:ext>
            </a:extLst>
          </p:cNvPr>
          <p:cNvSpPr/>
          <p:nvPr/>
        </p:nvSpPr>
        <p:spPr>
          <a:xfrm>
            <a:off x="2630960" y="1464527"/>
            <a:ext cx="1823533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02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35108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method of transforming recursive algorithm to iterative algorithm was quite </a:t>
            </a:r>
            <a:r>
              <a:rPr lang="en-US" sz="2000" dirty="0" err="1"/>
              <a:t>adhoc</a:t>
            </a:r>
            <a:r>
              <a:rPr lang="en-US" sz="2000" dirty="0"/>
              <a:t> and tedious.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Can’t we automate it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Indeed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 shall transform the recursive algorithm to </a:t>
            </a:r>
            <a:r>
              <a:rPr lang="en-US" sz="2000" u="sng" dirty="0">
                <a:sym typeface="Wingdings" panose="05000000000000000000" pitchFamily="2" charset="2"/>
              </a:rPr>
              <a:t>a suitable problem on a graph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9A1B2-A08E-4170-4C86-327ECF7CECA8}"/>
              </a:ext>
            </a:extLst>
          </p:cNvPr>
          <p:cNvSpPr/>
          <p:nvPr/>
        </p:nvSpPr>
        <p:spPr>
          <a:xfrm>
            <a:off x="4965244" y="5181600"/>
            <a:ext cx="4026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87D8DDD-56C0-E584-AFEF-05884BFA2EB3}"/>
              </a:ext>
            </a:extLst>
          </p:cNvPr>
          <p:cNvSpPr/>
          <p:nvPr/>
        </p:nvSpPr>
        <p:spPr>
          <a:xfrm>
            <a:off x="76200" y="4133771"/>
            <a:ext cx="8964029" cy="6781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55188E-4E89-30AD-1BB3-A723B9B429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sz="2800" dirty="0">
                    <a:solidFill>
                      <a:srgbClr val="C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</a:rPr>
                              <m:t>?</m:t>
                            </m:r>
                          </m:lim>
                        </m:limLow>
                        <m:r>
                          <a:rPr lang="en-US" sz="2800" i="1">
                            <a:latin typeface="Cambria Math"/>
                          </a:rPr>
                          <m:t>   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?        </m:t>
                        </m:r>
                      </m:e>
                    </m:func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55188E-4E89-30AD-1BB3-A723B9B42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CEF0-EE85-3E48-5755-97AA84E6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B81FD-673F-B937-675C-FAB671EB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B7AD87-1EC1-8370-5369-ADDA59BEE61B}"/>
                  </a:ext>
                </a:extLst>
              </p:cNvPr>
              <p:cNvSpPr txBox="1"/>
              <p:nvPr/>
            </p:nvSpPr>
            <p:spPr>
              <a:xfrm>
                <a:off x="3581400" y="543580"/>
                <a:ext cx="3920753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sz="2800" dirty="0"/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sz="2800" dirty="0"/>
                      <m:t>)+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sz="2800" dirty="0"/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sz="2800" dirty="0"/>
                      <m:t>)</m:t>
                    </m:r>
                  </m:oMath>
                </a14:m>
                <a:r>
                  <a:rPr lang="en-US" sz="2800" dirty="0"/>
                  <a:t> 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B7AD87-1EC1-8370-5369-ADDA59BE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3580"/>
                <a:ext cx="3920753" cy="523220"/>
              </a:xfrm>
              <a:prstGeom prst="rect">
                <a:avLst/>
              </a:prstGeom>
              <a:blipFill>
                <a:blip r:embed="rId3"/>
                <a:stretch>
                  <a:fillRect l="-3266" t="-10465" r="-217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5D22A1-8FE2-3C7E-A961-F74BB3EE4D29}"/>
                  </a:ext>
                </a:extLst>
              </p:cNvPr>
              <p:cNvSpPr txBox="1"/>
              <p:nvPr/>
            </p:nvSpPr>
            <p:spPr>
              <a:xfrm>
                <a:off x="2811253" y="9238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5D22A1-8FE2-3C7E-A961-F74BB3EE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53" y="923875"/>
                <a:ext cx="770147" cy="369332"/>
              </a:xfrm>
              <a:prstGeom prst="rect">
                <a:avLst/>
              </a:prstGeom>
              <a:blipFill>
                <a:blip r:embed="rId4"/>
                <a:stretch>
                  <a:fillRect t="-10000" r="-78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CF6B0-00E5-CF9A-80CF-FBB3F52D484F}"/>
                  </a:ext>
                </a:extLst>
              </p:cNvPr>
              <p:cNvSpPr txBox="1"/>
              <p:nvPr/>
            </p:nvSpPr>
            <p:spPr>
              <a:xfrm>
                <a:off x="4126905" y="1823880"/>
                <a:ext cx="82609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CF6B0-00E5-CF9A-80CF-FBB3F52D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05" y="1823880"/>
                <a:ext cx="826095" cy="400110"/>
              </a:xfrm>
              <a:prstGeom prst="rect">
                <a:avLst/>
              </a:prstGeom>
              <a:blipFill>
                <a:blip r:embed="rId5"/>
                <a:stretch>
                  <a:fillRect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C6861EE-C713-EF48-600C-327A448B838D}"/>
              </a:ext>
            </a:extLst>
          </p:cNvPr>
          <p:cNvSpPr/>
          <p:nvPr/>
        </p:nvSpPr>
        <p:spPr>
          <a:xfrm flipH="1">
            <a:off x="4318557" y="2629845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241366-5EEF-9FFB-B453-10D3BD2546B7}"/>
              </a:ext>
            </a:extLst>
          </p:cNvPr>
          <p:cNvSpPr/>
          <p:nvPr/>
        </p:nvSpPr>
        <p:spPr>
          <a:xfrm flipH="1">
            <a:off x="561271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79EC36-D208-C14F-10BE-62834D0C20AC}"/>
              </a:ext>
            </a:extLst>
          </p:cNvPr>
          <p:cNvSpPr/>
          <p:nvPr/>
        </p:nvSpPr>
        <p:spPr>
          <a:xfrm flipH="1">
            <a:off x="1819152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50E875-E346-5019-D8F5-BE8BFEB25770}"/>
              </a:ext>
            </a:extLst>
          </p:cNvPr>
          <p:cNvSpPr/>
          <p:nvPr/>
        </p:nvSpPr>
        <p:spPr>
          <a:xfrm flipH="1">
            <a:off x="3746400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58706F-15D7-2B1B-5995-B92CC3FCEBB9}"/>
              </a:ext>
            </a:extLst>
          </p:cNvPr>
          <p:cNvSpPr/>
          <p:nvPr/>
        </p:nvSpPr>
        <p:spPr>
          <a:xfrm flipH="1">
            <a:off x="4990643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FC7228-20E6-4192-EF87-2E45284B83DD}"/>
              </a:ext>
            </a:extLst>
          </p:cNvPr>
          <p:cNvSpPr/>
          <p:nvPr/>
        </p:nvSpPr>
        <p:spPr>
          <a:xfrm flipH="1">
            <a:off x="6269929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3F062A-125F-765C-2D89-CEA0EB6AE820}"/>
              </a:ext>
            </a:extLst>
          </p:cNvPr>
          <p:cNvSpPr/>
          <p:nvPr/>
        </p:nvSpPr>
        <p:spPr>
          <a:xfrm flipH="1">
            <a:off x="8187841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619597-6243-1C51-C195-B3C8D44F7395}"/>
              </a:ext>
            </a:extLst>
          </p:cNvPr>
          <p:cNvCxnSpPr>
            <a:cxnSpLocks/>
            <a:stCxn id="27" idx="6"/>
            <a:endCxn id="28" idx="0"/>
          </p:cNvCxnSpPr>
          <p:nvPr/>
        </p:nvCxnSpPr>
        <p:spPr>
          <a:xfrm flipH="1">
            <a:off x="777271" y="2845845"/>
            <a:ext cx="3541286" cy="2196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2F220C-D2E3-9103-05D5-4BC517D36151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 flipH="1">
            <a:off x="2035152" y="2998580"/>
            <a:ext cx="2346670" cy="204354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D1B7D2-1E14-9809-7C94-F0D3335FDE46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3962400" y="3061845"/>
            <a:ext cx="572157" cy="1980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391F8-7762-0D98-BE87-A49A8EB38BD3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4534557" y="3061845"/>
            <a:ext cx="672086" cy="1980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252CE-9D4C-C156-45AB-0CD75F732EAE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>
            <a:off x="4687292" y="2998580"/>
            <a:ext cx="1798637" cy="204354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8F770B-0C59-9A24-357D-A97A0B61320A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4750557" y="2845845"/>
            <a:ext cx="3653284" cy="2196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A673D41-818B-CAA6-2717-1830172DBC7E}"/>
              </a:ext>
            </a:extLst>
          </p:cNvPr>
          <p:cNvSpPr/>
          <p:nvPr/>
        </p:nvSpPr>
        <p:spPr>
          <a:xfrm>
            <a:off x="3909554" y="3523490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A11D00-FAC5-2460-952F-FCFAFABF8728}"/>
              </a:ext>
            </a:extLst>
          </p:cNvPr>
          <p:cNvSpPr/>
          <p:nvPr/>
        </p:nvSpPr>
        <p:spPr>
          <a:xfrm>
            <a:off x="4072477" y="3536045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F83BD0-171E-4BF9-6DFE-F8A42A67A714}"/>
              </a:ext>
            </a:extLst>
          </p:cNvPr>
          <p:cNvSpPr/>
          <p:nvPr/>
        </p:nvSpPr>
        <p:spPr>
          <a:xfrm>
            <a:off x="4235400" y="3545858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286F0D3-D02F-0F32-5490-BF4B89FBFA9E}"/>
              </a:ext>
            </a:extLst>
          </p:cNvPr>
          <p:cNvSpPr/>
          <p:nvPr/>
        </p:nvSpPr>
        <p:spPr>
          <a:xfrm>
            <a:off x="4724400" y="3519390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C3239C-FBCA-34C5-9137-872075C83EC2}"/>
              </a:ext>
            </a:extLst>
          </p:cNvPr>
          <p:cNvSpPr/>
          <p:nvPr/>
        </p:nvSpPr>
        <p:spPr>
          <a:xfrm>
            <a:off x="4887323" y="3531945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E196F28-5753-5DE0-6537-9B7B877EC65C}"/>
              </a:ext>
            </a:extLst>
          </p:cNvPr>
          <p:cNvSpPr/>
          <p:nvPr/>
        </p:nvSpPr>
        <p:spPr>
          <a:xfrm>
            <a:off x="5050246" y="3541758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91E9BF-043A-55B9-87AF-526EDFCC63AD}"/>
              </a:ext>
            </a:extLst>
          </p:cNvPr>
          <p:cNvGrpSpPr/>
          <p:nvPr/>
        </p:nvGrpSpPr>
        <p:grpSpPr>
          <a:xfrm>
            <a:off x="228916" y="5469078"/>
            <a:ext cx="1028485" cy="542197"/>
            <a:chOff x="2714413" y="5408945"/>
            <a:chExt cx="1028485" cy="54219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4B0F245-66F7-4B75-270D-FCE79AD5F8E3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E7E166C-341A-ED46-B07F-9ECE43926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98FFDA7-8846-1085-F9E2-6C7895D5D075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47F13B-B14F-04A4-2E98-E82FA7A16696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A87991-8B39-81C4-BE36-3289C8CB17FC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9AAA65-DC62-685B-AA13-D80FEEE713CA}"/>
              </a:ext>
            </a:extLst>
          </p:cNvPr>
          <p:cNvGrpSpPr/>
          <p:nvPr/>
        </p:nvGrpSpPr>
        <p:grpSpPr>
          <a:xfrm>
            <a:off x="1483886" y="5477603"/>
            <a:ext cx="1028485" cy="542197"/>
            <a:chOff x="2714413" y="5408945"/>
            <a:chExt cx="1028485" cy="542197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52CBC9-44E4-9FFC-E398-5C694C5E3C81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7EF5A57-C67F-F5CB-77EC-B8FD1F48A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9A85A8A-53D3-BF9D-DAFB-E7D0EBE48852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7F018DC-D01F-092A-DFBB-7E33E460C37C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29FF62-6B38-39AF-5405-E3577469BA84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66012BA-E7F8-C0AF-68AD-054EF5236C33}"/>
              </a:ext>
            </a:extLst>
          </p:cNvPr>
          <p:cNvGrpSpPr/>
          <p:nvPr/>
        </p:nvGrpSpPr>
        <p:grpSpPr>
          <a:xfrm>
            <a:off x="3420638" y="5474170"/>
            <a:ext cx="1028485" cy="542197"/>
            <a:chOff x="2714413" y="5408945"/>
            <a:chExt cx="1028485" cy="54219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83EE20D-4B26-43AA-3EB8-D98A72C4059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966FA08-1A66-AA7C-7155-C888CB12C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D2D4B4-4B55-0F0C-2964-B4455D214F2C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708657-5DAC-C8A7-EE44-9B3D3587B335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188230-4816-C648-52E8-7FBE6436DB1D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AC4D7-0D1B-B281-A9CD-087B5EF261C2}"/>
              </a:ext>
            </a:extLst>
          </p:cNvPr>
          <p:cNvGrpSpPr/>
          <p:nvPr/>
        </p:nvGrpSpPr>
        <p:grpSpPr>
          <a:xfrm>
            <a:off x="4686229" y="5477603"/>
            <a:ext cx="1028485" cy="542197"/>
            <a:chOff x="2714413" y="5408945"/>
            <a:chExt cx="1028485" cy="542197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C2590AF-A451-BE5E-A013-67EA48C7FAD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91CE6D4-0A79-AB53-B229-D9AC24693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DA3DC93-9442-B2FA-21AD-55742DB92C93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2E7017-F89F-7014-9B94-2EEB5EA1FD72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AFE518F-2AFA-D51E-3EDA-D277576DF721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BCBF2E8-EDB8-8B69-7383-F02149AEB246}"/>
              </a:ext>
            </a:extLst>
          </p:cNvPr>
          <p:cNvGrpSpPr/>
          <p:nvPr/>
        </p:nvGrpSpPr>
        <p:grpSpPr>
          <a:xfrm>
            <a:off x="5962859" y="5469077"/>
            <a:ext cx="1028485" cy="542197"/>
            <a:chOff x="2714413" y="5408945"/>
            <a:chExt cx="1028485" cy="542197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257C0A3-9CDF-8FC5-D6EA-A4921BDD67A4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D77E1-1A61-7FDA-1CF4-839180640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9310F0C-214E-2FBA-1716-18338BF92D2F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B629BEF-2ECB-98D1-87D1-04F4E767FCA5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D42681-3A8E-68FB-2329-5115EFF8B35C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C8E54EA-C98A-A902-850F-D9D4B08922DC}"/>
              </a:ext>
            </a:extLst>
          </p:cNvPr>
          <p:cNvGrpSpPr/>
          <p:nvPr/>
        </p:nvGrpSpPr>
        <p:grpSpPr>
          <a:xfrm>
            <a:off x="7899611" y="5469076"/>
            <a:ext cx="1028485" cy="542197"/>
            <a:chOff x="2714413" y="5408945"/>
            <a:chExt cx="1028485" cy="542197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75144F-049D-C3C5-5DAD-86AF3AA4A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F2E4369-2BB6-1466-E69F-9046D91FE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080E7D-DF20-406C-6719-4322B3F09480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B71BC9C-724A-B9E3-723A-BA79D0A59509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84E18D2-E613-F27F-D599-CADA3F4EC683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7D62FB-C153-D7F9-6CB8-D1A87D2D4B0D}"/>
              </a:ext>
            </a:extLst>
          </p:cNvPr>
          <p:cNvGrpSpPr/>
          <p:nvPr/>
        </p:nvGrpSpPr>
        <p:grpSpPr>
          <a:xfrm>
            <a:off x="4074294" y="2145832"/>
            <a:ext cx="975952" cy="503345"/>
            <a:chOff x="2776745" y="5564328"/>
            <a:chExt cx="975952" cy="50334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F0921E7-6DD8-3425-1418-58C0613A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013" y="5564328"/>
              <a:ext cx="428684" cy="50334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93EBCD-9228-1A82-DCB8-C57E3827F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76745" y="5564328"/>
              <a:ext cx="401884" cy="50334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FB397A7-0708-C2F2-764F-4451645C55AC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2DDB37B-C162-6352-FCC2-2791B8AF47C4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3B93FC3-EF7C-1017-111A-A3A21ACCA5D8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2DA61-CC26-DE9B-CC83-A7C02C0BE048}"/>
                  </a:ext>
                </a:extLst>
              </p:cNvPr>
              <p:cNvSpPr txBox="1"/>
              <p:nvPr/>
            </p:nvSpPr>
            <p:spPr>
              <a:xfrm>
                <a:off x="198651" y="4309135"/>
                <a:ext cx="115724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2DA61-CC26-DE9B-CC83-A7C02C0BE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1" y="4309135"/>
                <a:ext cx="1157240" cy="400110"/>
              </a:xfrm>
              <a:prstGeom prst="rect">
                <a:avLst/>
              </a:prstGeom>
              <a:blipFill>
                <a:blip r:embed="rId6"/>
                <a:stretch>
                  <a:fillRect t="-7353" r="-471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E1418-CABB-FB20-F9F0-EB2F4B695E7B}"/>
                  </a:ext>
                </a:extLst>
              </p:cNvPr>
              <p:cNvSpPr txBox="1"/>
              <p:nvPr/>
            </p:nvSpPr>
            <p:spPr>
              <a:xfrm>
                <a:off x="4605655" y="4309135"/>
                <a:ext cx="116467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E1418-CABB-FB20-F9F0-EB2F4B69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55" y="4309135"/>
                <a:ext cx="1164678" cy="400110"/>
              </a:xfrm>
              <a:prstGeom prst="rect">
                <a:avLst/>
              </a:prstGeom>
              <a:blipFill>
                <a:blip r:embed="rId7"/>
                <a:stretch>
                  <a:fillRect t="-7353" r="-4145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B16E0D-1F1F-CBD6-3E95-5E26A6FB2E4B}"/>
                  </a:ext>
                </a:extLst>
              </p:cNvPr>
              <p:cNvSpPr txBox="1"/>
              <p:nvPr/>
            </p:nvSpPr>
            <p:spPr>
              <a:xfrm>
                <a:off x="1456532" y="4309135"/>
                <a:ext cx="115724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B16E0D-1F1F-CBD6-3E95-5E26A6FB2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32" y="4309135"/>
                <a:ext cx="1157240" cy="400110"/>
              </a:xfrm>
              <a:prstGeom prst="rect">
                <a:avLst/>
              </a:prstGeom>
              <a:blipFill>
                <a:blip r:embed="rId8"/>
                <a:stretch>
                  <a:fillRect t="-7353" r="-4167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9EE46E-E0E6-BA49-1157-964581C32A1C}"/>
                  </a:ext>
                </a:extLst>
              </p:cNvPr>
              <p:cNvSpPr txBox="1"/>
              <p:nvPr/>
            </p:nvSpPr>
            <p:spPr>
              <a:xfrm>
                <a:off x="5870974" y="4309135"/>
                <a:ext cx="116467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9EE46E-E0E6-BA49-1157-964581C3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74" y="4309135"/>
                <a:ext cx="1164678" cy="400110"/>
              </a:xfrm>
              <a:prstGeom prst="rect">
                <a:avLst/>
              </a:prstGeom>
              <a:blipFill>
                <a:blip r:embed="rId9"/>
                <a:stretch>
                  <a:fillRect t="-7353" r="-4663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B04C3D-EA55-301F-81C3-E569A0127F0B}"/>
                  </a:ext>
                </a:extLst>
              </p:cNvPr>
              <p:cNvSpPr txBox="1"/>
              <p:nvPr/>
            </p:nvSpPr>
            <p:spPr>
              <a:xfrm>
                <a:off x="7762216" y="4309135"/>
                <a:ext cx="117211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B04C3D-EA55-301F-81C3-E569A012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6" y="4309135"/>
                <a:ext cx="1172116" cy="400110"/>
              </a:xfrm>
              <a:prstGeom prst="rect">
                <a:avLst/>
              </a:prstGeom>
              <a:blipFill>
                <a:blip r:embed="rId10"/>
                <a:stretch>
                  <a:fillRect t="-7353" r="-4103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A83C12-D2DF-BFF7-19C6-21248B411CBB}"/>
                  </a:ext>
                </a:extLst>
              </p:cNvPr>
              <p:cNvSpPr txBox="1"/>
              <p:nvPr/>
            </p:nvSpPr>
            <p:spPr>
              <a:xfrm>
                <a:off x="3340336" y="4309135"/>
                <a:ext cx="116467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A83C12-D2DF-BFF7-19C6-21248B41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6" y="4309135"/>
                <a:ext cx="1164678" cy="400110"/>
              </a:xfrm>
              <a:prstGeom prst="rect">
                <a:avLst/>
              </a:prstGeom>
              <a:blipFill>
                <a:blip r:embed="rId11"/>
                <a:stretch>
                  <a:fillRect t="-7353" r="-4145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642E231-CC26-E31D-CBC0-42CC301D4214}"/>
              </a:ext>
            </a:extLst>
          </p:cNvPr>
          <p:cNvSpPr/>
          <p:nvPr/>
        </p:nvSpPr>
        <p:spPr>
          <a:xfrm>
            <a:off x="2714413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0F46E5-7FF9-5A55-B69E-995B05EDDCA4}"/>
              </a:ext>
            </a:extLst>
          </p:cNvPr>
          <p:cNvSpPr/>
          <p:nvPr/>
        </p:nvSpPr>
        <p:spPr>
          <a:xfrm>
            <a:off x="2923054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B1CDBB-D80B-36A0-F9FC-6BEDB002B711}"/>
              </a:ext>
            </a:extLst>
          </p:cNvPr>
          <p:cNvSpPr/>
          <p:nvPr/>
        </p:nvSpPr>
        <p:spPr>
          <a:xfrm>
            <a:off x="3131695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BA5DAA-2EDB-E4B7-D77B-F1CC363C5D94}"/>
              </a:ext>
            </a:extLst>
          </p:cNvPr>
          <p:cNvSpPr/>
          <p:nvPr/>
        </p:nvSpPr>
        <p:spPr>
          <a:xfrm>
            <a:off x="7136293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8E2FD2-94E7-7445-954C-48C5C7E1BE4F}"/>
              </a:ext>
            </a:extLst>
          </p:cNvPr>
          <p:cNvSpPr/>
          <p:nvPr/>
        </p:nvSpPr>
        <p:spPr>
          <a:xfrm>
            <a:off x="7344934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9AFBF-AA22-446C-3AC9-351A0A13BAC3}"/>
              </a:ext>
            </a:extLst>
          </p:cNvPr>
          <p:cNvSpPr/>
          <p:nvPr/>
        </p:nvSpPr>
        <p:spPr>
          <a:xfrm>
            <a:off x="7553575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Cloud Callout 1">
            <a:extLst>
              <a:ext uri="{FF2B5EF4-FFF2-40B4-BE49-F238E27FC236}">
                <a16:creationId xmlns:a16="http://schemas.microsoft.com/office/drawing/2014/main" id="{8F5AE0EC-D991-B3C9-27FE-FFAC376D7FC3}"/>
              </a:ext>
            </a:extLst>
          </p:cNvPr>
          <p:cNvSpPr/>
          <p:nvPr/>
        </p:nvSpPr>
        <p:spPr>
          <a:xfrm>
            <a:off x="5342798" y="1587271"/>
            <a:ext cx="3579019" cy="961594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directed graph is it 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F50150-AAFF-A134-9418-5FADF5215000}"/>
              </a:ext>
            </a:extLst>
          </p:cNvPr>
          <p:cNvSpPr txBox="1"/>
          <p:nvPr/>
        </p:nvSpPr>
        <p:spPr>
          <a:xfrm>
            <a:off x="6581575" y="2426110"/>
            <a:ext cx="93788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DAG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EA8FD-B493-50F5-E24E-B26785569253}"/>
                  </a:ext>
                </a:extLst>
              </p:cNvPr>
              <p:cNvSpPr txBox="1"/>
              <p:nvPr/>
            </p:nvSpPr>
            <p:spPr>
              <a:xfrm>
                <a:off x="1594538" y="1832659"/>
                <a:ext cx="234115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sides </a:t>
                </a:r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EA8FD-B493-50F5-E24E-B2678556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38" y="1832659"/>
                <a:ext cx="2341154" cy="369332"/>
              </a:xfrm>
              <a:prstGeom prst="rect">
                <a:avLst/>
              </a:prstGeom>
              <a:blipFill>
                <a:blip r:embed="rId12"/>
                <a:stretch>
                  <a:fillRect l="-2073" t="-8065" r="-777" b="-2419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55A1C8-28DB-E4E1-7C8B-F6FF6599264F}"/>
                  </a:ext>
                </a:extLst>
              </p:cNvPr>
              <p:cNvSpPr txBox="1"/>
              <p:nvPr/>
            </p:nvSpPr>
            <p:spPr>
              <a:xfrm>
                <a:off x="45145" y="3639945"/>
                <a:ext cx="226421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sides </a:t>
                </a:r>
                <a:endParaRPr lang="en-IN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55A1C8-28DB-E4E1-7C8B-F6FF65992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" y="3639945"/>
                <a:ext cx="2264210" cy="369332"/>
              </a:xfrm>
              <a:prstGeom prst="rect">
                <a:avLst/>
              </a:prstGeom>
              <a:blipFill>
                <a:blip r:embed="rId13"/>
                <a:stretch>
                  <a:fillRect l="-1872" t="-6349" r="-1070" b="-2222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5C7F-FF71-B3DC-AE3F-211CFD253E9C}"/>
                  </a:ext>
                </a:extLst>
              </p:cNvPr>
              <p:cNvSpPr txBox="1"/>
              <p:nvPr/>
            </p:nvSpPr>
            <p:spPr>
              <a:xfrm>
                <a:off x="4153278" y="42389"/>
                <a:ext cx="112088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5C7F-FF71-B3DC-AE3F-211CFD25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278" y="42389"/>
                <a:ext cx="1120884" cy="369332"/>
              </a:xfrm>
              <a:prstGeom prst="rect">
                <a:avLst/>
              </a:prstGeom>
              <a:blipFill>
                <a:blip r:embed="rId14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C8F638-B7AA-BB6A-A8ED-5E8D665F0B44}"/>
              </a:ext>
            </a:extLst>
          </p:cNvPr>
          <p:cNvSpPr txBox="1"/>
          <p:nvPr/>
        </p:nvSpPr>
        <p:spPr>
          <a:xfrm>
            <a:off x="188331" y="6096000"/>
            <a:ext cx="87397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always add an edge from a polygon to another polygon of strictly </a:t>
            </a:r>
            <a:r>
              <a:rPr lang="en-US" b="1" u="sng" dirty="0"/>
              <a:t>small number of sides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084AA-AEC3-CA5D-7B0C-0EE04BC12BAE}"/>
              </a:ext>
            </a:extLst>
          </p:cNvPr>
          <p:cNvSpPr txBox="1"/>
          <p:nvPr/>
        </p:nvSpPr>
        <p:spPr>
          <a:xfrm>
            <a:off x="189265" y="6466407"/>
            <a:ext cx="443974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There </a:t>
            </a:r>
            <a:r>
              <a:rPr lang="en-US" u="sng" dirty="0"/>
              <a:t>cannot</a:t>
            </a:r>
            <a:r>
              <a:rPr lang="en-US" dirty="0"/>
              <a:t> be </a:t>
            </a:r>
            <a:r>
              <a:rPr lang="en-US" b="1" dirty="0"/>
              <a:t>any cycle</a:t>
            </a:r>
            <a:r>
              <a:rPr lang="en-US" dirty="0"/>
              <a:t> in this graph.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16" grpId="0" animBg="1"/>
      <p:bldP spid="116" grpId="1" animBg="1"/>
      <p:bldP spid="117" grpId="0" animBg="1"/>
      <p:bldP spid="118" grpId="0" animBg="1"/>
      <p:bldP spid="119" grpId="0" animBg="1"/>
      <p:bldP spid="121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55188E-4E89-30AD-1BB3-A723B9B429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sz="2800" dirty="0">
                    <a:solidFill>
                      <a:srgbClr val="C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</a:rPr>
                              <m:t>?</m:t>
                            </m:r>
                          </m:lim>
                        </m:limLow>
                        <m:r>
                          <a:rPr lang="en-US" sz="2800" i="1">
                            <a:latin typeface="Cambria Math"/>
                          </a:rPr>
                          <m:t>   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?        </m:t>
                        </m:r>
                      </m:e>
                    </m:func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55188E-4E89-30AD-1BB3-A723B9B42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6CEF0-EE85-3E48-5755-97AA84E68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0593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Our aim: </a:t>
                </a:r>
              </a:p>
              <a:p>
                <a:pPr marL="0" indent="0">
                  <a:buNone/>
                </a:pPr>
                <a:r>
                  <a:rPr lang="en-US" sz="2000" dirty="0"/>
                  <a:t>To ensure  that all terms that appear in recursive formulation of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are evaluated before we evaluate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6CEF0-EE85-3E48-5755-97AA84E68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059364"/>
              </a:xfrm>
              <a:blipFill>
                <a:blip r:embed="rId3"/>
                <a:stretch>
                  <a:fillRect l="-667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B81FD-673F-B937-675C-FAB671EB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B7AD87-1EC1-8370-5369-ADDA59BEE61B}"/>
                  </a:ext>
                </a:extLst>
              </p:cNvPr>
              <p:cNvSpPr txBox="1"/>
              <p:nvPr/>
            </p:nvSpPr>
            <p:spPr>
              <a:xfrm>
                <a:off x="3581400" y="543580"/>
                <a:ext cx="3920753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sz="2800" dirty="0"/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sz="2800" dirty="0"/>
                      <m:t>)+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sz="2800" dirty="0"/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sz="2800" dirty="0"/>
                      <m:t>)</m:t>
                    </m:r>
                  </m:oMath>
                </a14:m>
                <a:r>
                  <a:rPr lang="en-US" sz="2800" dirty="0"/>
                  <a:t> 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B7AD87-1EC1-8370-5369-ADDA59BE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3580"/>
                <a:ext cx="3920753" cy="523220"/>
              </a:xfrm>
              <a:prstGeom prst="rect">
                <a:avLst/>
              </a:prstGeom>
              <a:blipFill>
                <a:blip r:embed="rId4"/>
                <a:stretch>
                  <a:fillRect l="-3266" t="-10465" r="-217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5D22A1-8FE2-3C7E-A961-F74BB3EE4D29}"/>
                  </a:ext>
                </a:extLst>
              </p:cNvPr>
              <p:cNvSpPr txBox="1"/>
              <p:nvPr/>
            </p:nvSpPr>
            <p:spPr>
              <a:xfrm>
                <a:off x="2811253" y="9238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5D22A1-8FE2-3C7E-A961-F74BB3EE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53" y="923875"/>
                <a:ext cx="770147" cy="369332"/>
              </a:xfrm>
              <a:prstGeom prst="rect">
                <a:avLst/>
              </a:prstGeom>
              <a:blipFill>
                <a:blip r:embed="rId5"/>
                <a:stretch>
                  <a:fillRect t="-10000" r="-78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CF6B0-00E5-CF9A-80CF-FBB3F52D484F}"/>
                  </a:ext>
                </a:extLst>
              </p:cNvPr>
              <p:cNvSpPr txBox="1"/>
              <p:nvPr/>
            </p:nvSpPr>
            <p:spPr>
              <a:xfrm>
                <a:off x="4126905" y="1823880"/>
                <a:ext cx="82609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CF6B0-00E5-CF9A-80CF-FBB3F52D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05" y="1823880"/>
                <a:ext cx="826095" cy="400110"/>
              </a:xfrm>
              <a:prstGeom prst="rect">
                <a:avLst/>
              </a:prstGeom>
              <a:blipFill>
                <a:blip r:embed="rId6"/>
                <a:stretch>
                  <a:fillRect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C6861EE-C713-EF48-600C-327A448B838D}"/>
              </a:ext>
            </a:extLst>
          </p:cNvPr>
          <p:cNvSpPr/>
          <p:nvPr/>
        </p:nvSpPr>
        <p:spPr>
          <a:xfrm flipH="1">
            <a:off x="4318557" y="2629845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241366-5EEF-9FFB-B453-10D3BD2546B7}"/>
              </a:ext>
            </a:extLst>
          </p:cNvPr>
          <p:cNvSpPr/>
          <p:nvPr/>
        </p:nvSpPr>
        <p:spPr>
          <a:xfrm flipH="1">
            <a:off x="561271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79EC36-D208-C14F-10BE-62834D0C20AC}"/>
              </a:ext>
            </a:extLst>
          </p:cNvPr>
          <p:cNvSpPr/>
          <p:nvPr/>
        </p:nvSpPr>
        <p:spPr>
          <a:xfrm flipH="1">
            <a:off x="1819152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50E875-E346-5019-D8F5-BE8BFEB25770}"/>
              </a:ext>
            </a:extLst>
          </p:cNvPr>
          <p:cNvSpPr/>
          <p:nvPr/>
        </p:nvSpPr>
        <p:spPr>
          <a:xfrm flipH="1">
            <a:off x="3746400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58706F-15D7-2B1B-5995-B92CC3FCEBB9}"/>
              </a:ext>
            </a:extLst>
          </p:cNvPr>
          <p:cNvSpPr/>
          <p:nvPr/>
        </p:nvSpPr>
        <p:spPr>
          <a:xfrm flipH="1">
            <a:off x="4990643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FC7228-20E6-4192-EF87-2E45284B83DD}"/>
              </a:ext>
            </a:extLst>
          </p:cNvPr>
          <p:cNvSpPr/>
          <p:nvPr/>
        </p:nvSpPr>
        <p:spPr>
          <a:xfrm flipH="1">
            <a:off x="6269929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3F062A-125F-765C-2D89-CEA0EB6AE820}"/>
              </a:ext>
            </a:extLst>
          </p:cNvPr>
          <p:cNvSpPr/>
          <p:nvPr/>
        </p:nvSpPr>
        <p:spPr>
          <a:xfrm flipH="1">
            <a:off x="8187841" y="5042122"/>
            <a:ext cx="432000" cy="432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619597-6243-1C51-C195-B3C8D44F7395}"/>
              </a:ext>
            </a:extLst>
          </p:cNvPr>
          <p:cNvCxnSpPr>
            <a:cxnSpLocks/>
            <a:stCxn id="27" idx="6"/>
            <a:endCxn id="28" idx="0"/>
          </p:cNvCxnSpPr>
          <p:nvPr/>
        </p:nvCxnSpPr>
        <p:spPr>
          <a:xfrm flipH="1">
            <a:off x="777271" y="2845845"/>
            <a:ext cx="3541286" cy="2196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2F220C-D2E3-9103-05D5-4BC517D36151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 flipH="1">
            <a:off x="2035152" y="2998580"/>
            <a:ext cx="2346670" cy="204354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D1B7D2-1E14-9809-7C94-F0D3335FDE46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3962400" y="3061845"/>
            <a:ext cx="572157" cy="1980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391F8-7762-0D98-BE87-A49A8EB38BD3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4534557" y="3061845"/>
            <a:ext cx="672086" cy="1980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252CE-9D4C-C156-45AB-0CD75F732EAE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>
            <a:off x="4687292" y="2998580"/>
            <a:ext cx="1798637" cy="204354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8F770B-0C59-9A24-357D-A97A0B61320A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4750557" y="2845845"/>
            <a:ext cx="3653284" cy="21962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A673D41-818B-CAA6-2717-1830172DBC7E}"/>
              </a:ext>
            </a:extLst>
          </p:cNvPr>
          <p:cNvSpPr/>
          <p:nvPr/>
        </p:nvSpPr>
        <p:spPr>
          <a:xfrm>
            <a:off x="3909554" y="3523490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A11D00-FAC5-2460-952F-FCFAFABF8728}"/>
              </a:ext>
            </a:extLst>
          </p:cNvPr>
          <p:cNvSpPr/>
          <p:nvPr/>
        </p:nvSpPr>
        <p:spPr>
          <a:xfrm>
            <a:off x="4072477" y="3536045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F83BD0-171E-4BF9-6DFE-F8A42A67A714}"/>
              </a:ext>
            </a:extLst>
          </p:cNvPr>
          <p:cNvSpPr/>
          <p:nvPr/>
        </p:nvSpPr>
        <p:spPr>
          <a:xfrm>
            <a:off x="4235400" y="3545858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286F0D3-D02F-0F32-5490-BF4B89FBFA9E}"/>
              </a:ext>
            </a:extLst>
          </p:cNvPr>
          <p:cNvSpPr/>
          <p:nvPr/>
        </p:nvSpPr>
        <p:spPr>
          <a:xfrm>
            <a:off x="4724400" y="3519390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C3239C-FBCA-34C5-9137-872075C83EC2}"/>
              </a:ext>
            </a:extLst>
          </p:cNvPr>
          <p:cNvSpPr/>
          <p:nvPr/>
        </p:nvSpPr>
        <p:spPr>
          <a:xfrm>
            <a:off x="4887323" y="3531945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E196F28-5753-5DE0-6537-9B7B877EC65C}"/>
              </a:ext>
            </a:extLst>
          </p:cNvPr>
          <p:cNvSpPr/>
          <p:nvPr/>
        </p:nvSpPr>
        <p:spPr>
          <a:xfrm>
            <a:off x="5050246" y="3541758"/>
            <a:ext cx="108000" cy="10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91E9BF-043A-55B9-87AF-526EDFCC63AD}"/>
              </a:ext>
            </a:extLst>
          </p:cNvPr>
          <p:cNvGrpSpPr/>
          <p:nvPr/>
        </p:nvGrpSpPr>
        <p:grpSpPr>
          <a:xfrm>
            <a:off x="228916" y="5469078"/>
            <a:ext cx="1028485" cy="542197"/>
            <a:chOff x="2714413" y="5408945"/>
            <a:chExt cx="1028485" cy="54219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4B0F245-66F7-4B75-270D-FCE79AD5F8E3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E7E166C-341A-ED46-B07F-9ECE43926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98FFDA7-8846-1085-F9E2-6C7895D5D075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47F13B-B14F-04A4-2E98-E82FA7A16696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A87991-8B39-81C4-BE36-3289C8CB17FC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9AAA65-DC62-685B-AA13-D80FEEE713CA}"/>
              </a:ext>
            </a:extLst>
          </p:cNvPr>
          <p:cNvGrpSpPr/>
          <p:nvPr/>
        </p:nvGrpSpPr>
        <p:grpSpPr>
          <a:xfrm>
            <a:off x="1483886" y="5477603"/>
            <a:ext cx="1028485" cy="542197"/>
            <a:chOff x="2714413" y="5408945"/>
            <a:chExt cx="1028485" cy="542197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52CBC9-44E4-9FFC-E398-5C694C5E3C81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7EF5A57-C67F-F5CB-77EC-B8FD1F48A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9A85A8A-53D3-BF9D-DAFB-E7D0EBE48852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7F018DC-D01F-092A-DFBB-7E33E460C37C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29FF62-6B38-39AF-5405-E3577469BA84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66012BA-E7F8-C0AF-68AD-054EF5236C33}"/>
              </a:ext>
            </a:extLst>
          </p:cNvPr>
          <p:cNvGrpSpPr/>
          <p:nvPr/>
        </p:nvGrpSpPr>
        <p:grpSpPr>
          <a:xfrm>
            <a:off x="3420638" y="5474170"/>
            <a:ext cx="1028485" cy="542197"/>
            <a:chOff x="2714413" y="5408945"/>
            <a:chExt cx="1028485" cy="54219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83EE20D-4B26-43AA-3EB8-D98A72C4059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966FA08-1A66-AA7C-7155-C888CB12C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D2D4B4-4B55-0F0C-2964-B4455D214F2C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708657-5DAC-C8A7-EE44-9B3D3587B335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188230-4816-C648-52E8-7FBE6436DB1D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AC4D7-0D1B-B281-A9CD-087B5EF261C2}"/>
              </a:ext>
            </a:extLst>
          </p:cNvPr>
          <p:cNvGrpSpPr/>
          <p:nvPr/>
        </p:nvGrpSpPr>
        <p:grpSpPr>
          <a:xfrm>
            <a:off x="4686229" y="5477603"/>
            <a:ext cx="1028485" cy="542197"/>
            <a:chOff x="2714413" y="5408945"/>
            <a:chExt cx="1028485" cy="542197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C2590AF-A451-BE5E-A013-67EA48C7FAD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91CE6D4-0A79-AB53-B229-D9AC24693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DA3DC93-9442-B2FA-21AD-55742DB92C93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2E7017-F89F-7014-9B94-2EEB5EA1FD72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AFE518F-2AFA-D51E-3EDA-D277576DF721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BCBF2E8-EDB8-8B69-7383-F02149AEB246}"/>
              </a:ext>
            </a:extLst>
          </p:cNvPr>
          <p:cNvGrpSpPr/>
          <p:nvPr/>
        </p:nvGrpSpPr>
        <p:grpSpPr>
          <a:xfrm>
            <a:off x="5962859" y="5469077"/>
            <a:ext cx="1028485" cy="542197"/>
            <a:chOff x="2714413" y="5408945"/>
            <a:chExt cx="1028485" cy="542197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257C0A3-9CDF-8FC5-D6EA-A4921BDD67A4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6D77E1-1A61-7FDA-1CF4-839180640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9310F0C-214E-2FBA-1716-18338BF92D2F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B629BEF-2ECB-98D1-87D1-04F4E767FCA5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D42681-3A8E-68FB-2329-5115EFF8B35C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C8E54EA-C98A-A902-850F-D9D4B08922DC}"/>
              </a:ext>
            </a:extLst>
          </p:cNvPr>
          <p:cNvGrpSpPr/>
          <p:nvPr/>
        </p:nvGrpSpPr>
        <p:grpSpPr>
          <a:xfrm>
            <a:off x="7899611" y="5469076"/>
            <a:ext cx="1028485" cy="542197"/>
            <a:chOff x="2714413" y="5408945"/>
            <a:chExt cx="1028485" cy="542197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75144F-049D-C3C5-5DAD-86AF3AA4A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695" y="5408945"/>
              <a:ext cx="503203" cy="54219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F2E4369-2BB6-1466-E69F-9046D91FE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13" y="5410200"/>
              <a:ext cx="522892" cy="54094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E080E7D-DF20-406C-6719-4322B3F09480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B71BC9C-724A-B9E3-723A-BA79D0A59509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84E18D2-E613-F27F-D599-CADA3F4EC683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7D62FB-C153-D7F9-6CB8-D1A87D2D4B0D}"/>
              </a:ext>
            </a:extLst>
          </p:cNvPr>
          <p:cNvGrpSpPr/>
          <p:nvPr/>
        </p:nvGrpSpPr>
        <p:grpSpPr>
          <a:xfrm>
            <a:off x="4074294" y="2145832"/>
            <a:ext cx="975952" cy="503345"/>
            <a:chOff x="2776745" y="5564328"/>
            <a:chExt cx="975952" cy="50334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F0921E7-6DD8-3425-1418-58C0613A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013" y="5564328"/>
              <a:ext cx="428684" cy="50334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93EBCD-9228-1A82-DCB8-C57E3827F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76745" y="5564328"/>
              <a:ext cx="401884" cy="503345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FB397A7-0708-C2F2-764F-4451645C55AC}"/>
                </a:ext>
              </a:extLst>
            </p:cNvPr>
            <p:cNvSpPr/>
            <p:nvPr/>
          </p:nvSpPr>
          <p:spPr>
            <a:xfrm>
              <a:off x="3015434" y="5680043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2DDB37B-C162-6352-FCC2-2791B8AF47C4}"/>
                </a:ext>
              </a:extLst>
            </p:cNvPr>
            <p:cNvSpPr/>
            <p:nvPr/>
          </p:nvSpPr>
          <p:spPr>
            <a:xfrm>
              <a:off x="3178629" y="5683200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3B93FC3-EF7C-1017-111A-A3A21ACCA5D8}"/>
                </a:ext>
              </a:extLst>
            </p:cNvPr>
            <p:cNvSpPr/>
            <p:nvPr/>
          </p:nvSpPr>
          <p:spPr>
            <a:xfrm>
              <a:off x="3331458" y="568281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2DA61-CC26-DE9B-CC83-A7C02C0BE048}"/>
                  </a:ext>
                </a:extLst>
              </p:cNvPr>
              <p:cNvSpPr txBox="1"/>
              <p:nvPr/>
            </p:nvSpPr>
            <p:spPr>
              <a:xfrm>
                <a:off x="198651" y="4309135"/>
                <a:ext cx="115724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2DA61-CC26-DE9B-CC83-A7C02C0BE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1" y="4309135"/>
                <a:ext cx="1157240" cy="400110"/>
              </a:xfrm>
              <a:prstGeom prst="rect">
                <a:avLst/>
              </a:prstGeom>
              <a:blipFill>
                <a:blip r:embed="rId7"/>
                <a:stretch>
                  <a:fillRect t="-7353" r="-471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E1418-CABB-FB20-F9F0-EB2F4B695E7B}"/>
                  </a:ext>
                </a:extLst>
              </p:cNvPr>
              <p:cNvSpPr txBox="1"/>
              <p:nvPr/>
            </p:nvSpPr>
            <p:spPr>
              <a:xfrm>
                <a:off x="4605655" y="4309135"/>
                <a:ext cx="116467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E1418-CABB-FB20-F9F0-EB2F4B69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55" y="4309135"/>
                <a:ext cx="1164678" cy="400110"/>
              </a:xfrm>
              <a:prstGeom prst="rect">
                <a:avLst/>
              </a:prstGeom>
              <a:blipFill>
                <a:blip r:embed="rId8"/>
                <a:stretch>
                  <a:fillRect t="-7353" r="-4145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B16E0D-1F1F-CBD6-3E95-5E26A6FB2E4B}"/>
                  </a:ext>
                </a:extLst>
              </p:cNvPr>
              <p:cNvSpPr txBox="1"/>
              <p:nvPr/>
            </p:nvSpPr>
            <p:spPr>
              <a:xfrm>
                <a:off x="1456532" y="4309135"/>
                <a:ext cx="115724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B16E0D-1F1F-CBD6-3E95-5E26A6FB2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32" y="4309135"/>
                <a:ext cx="1157240" cy="400110"/>
              </a:xfrm>
              <a:prstGeom prst="rect">
                <a:avLst/>
              </a:prstGeom>
              <a:blipFill>
                <a:blip r:embed="rId9"/>
                <a:stretch>
                  <a:fillRect t="-7353" r="-4167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9EE46E-E0E6-BA49-1157-964581C32A1C}"/>
                  </a:ext>
                </a:extLst>
              </p:cNvPr>
              <p:cNvSpPr txBox="1"/>
              <p:nvPr/>
            </p:nvSpPr>
            <p:spPr>
              <a:xfrm>
                <a:off x="5870974" y="4309135"/>
                <a:ext cx="116467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9EE46E-E0E6-BA49-1157-964581C3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74" y="4309135"/>
                <a:ext cx="1164678" cy="400110"/>
              </a:xfrm>
              <a:prstGeom prst="rect">
                <a:avLst/>
              </a:prstGeom>
              <a:blipFill>
                <a:blip r:embed="rId10"/>
                <a:stretch>
                  <a:fillRect t="-7353" r="-4663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B04C3D-EA55-301F-81C3-E569A0127F0B}"/>
                  </a:ext>
                </a:extLst>
              </p:cNvPr>
              <p:cNvSpPr txBox="1"/>
              <p:nvPr/>
            </p:nvSpPr>
            <p:spPr>
              <a:xfrm>
                <a:off x="7762216" y="4309135"/>
                <a:ext cx="117211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B04C3D-EA55-301F-81C3-E569A012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16" y="4309135"/>
                <a:ext cx="1172116" cy="400110"/>
              </a:xfrm>
              <a:prstGeom prst="rect">
                <a:avLst/>
              </a:prstGeom>
              <a:blipFill>
                <a:blip r:embed="rId11"/>
                <a:stretch>
                  <a:fillRect t="-7353" r="-4103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A83C12-D2DF-BFF7-19C6-21248B411CBB}"/>
                  </a:ext>
                </a:extLst>
              </p:cNvPr>
              <p:cNvSpPr txBox="1"/>
              <p:nvPr/>
            </p:nvSpPr>
            <p:spPr>
              <a:xfrm>
                <a:off x="3340336" y="4309135"/>
                <a:ext cx="116467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A83C12-D2DF-BFF7-19C6-21248B41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6" y="4309135"/>
                <a:ext cx="1164678" cy="400110"/>
              </a:xfrm>
              <a:prstGeom prst="rect">
                <a:avLst/>
              </a:prstGeom>
              <a:blipFill>
                <a:blip r:embed="rId12"/>
                <a:stretch>
                  <a:fillRect t="-7353" r="-4145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642E231-CC26-E31D-CBC0-42CC301D4214}"/>
              </a:ext>
            </a:extLst>
          </p:cNvPr>
          <p:cNvSpPr/>
          <p:nvPr/>
        </p:nvSpPr>
        <p:spPr>
          <a:xfrm>
            <a:off x="2714413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0F46E5-7FF9-5A55-B69E-995B05EDDCA4}"/>
              </a:ext>
            </a:extLst>
          </p:cNvPr>
          <p:cNvSpPr/>
          <p:nvPr/>
        </p:nvSpPr>
        <p:spPr>
          <a:xfrm>
            <a:off x="2923054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B1CDBB-D80B-36A0-F9FC-6BEDB002B711}"/>
              </a:ext>
            </a:extLst>
          </p:cNvPr>
          <p:cNvSpPr/>
          <p:nvPr/>
        </p:nvSpPr>
        <p:spPr>
          <a:xfrm>
            <a:off x="3131695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BA5DAA-2EDB-E4B7-D77B-F1CC363C5D94}"/>
              </a:ext>
            </a:extLst>
          </p:cNvPr>
          <p:cNvSpPr/>
          <p:nvPr/>
        </p:nvSpPr>
        <p:spPr>
          <a:xfrm>
            <a:off x="7136293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8E2FD2-94E7-7445-954C-48C5C7E1BE4F}"/>
              </a:ext>
            </a:extLst>
          </p:cNvPr>
          <p:cNvSpPr/>
          <p:nvPr/>
        </p:nvSpPr>
        <p:spPr>
          <a:xfrm>
            <a:off x="7344934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9AFBF-AA22-446C-3AC9-351A0A13BAC3}"/>
              </a:ext>
            </a:extLst>
          </p:cNvPr>
          <p:cNvSpPr/>
          <p:nvPr/>
        </p:nvSpPr>
        <p:spPr>
          <a:xfrm>
            <a:off x="7553575" y="445519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7E6EE-6415-9D39-9F6D-834B63F00E90}"/>
              </a:ext>
            </a:extLst>
          </p:cNvPr>
          <p:cNvSpPr txBox="1"/>
          <p:nvPr/>
        </p:nvSpPr>
        <p:spPr>
          <a:xfrm>
            <a:off x="6581575" y="2426110"/>
            <a:ext cx="93788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DAG</a:t>
            </a:r>
            <a:endParaRPr lang="en-IN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53A15-D8CB-A1B9-28F1-EFECEF6A6C91}"/>
              </a:ext>
            </a:extLst>
          </p:cNvPr>
          <p:cNvSpPr txBox="1"/>
          <p:nvPr/>
        </p:nvSpPr>
        <p:spPr>
          <a:xfrm>
            <a:off x="6562506" y="3090051"/>
            <a:ext cx="20907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Topological ordering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601E4-FC42-2B05-1CA3-DE6582B404DC}"/>
              </a:ext>
            </a:extLst>
          </p:cNvPr>
          <p:cNvSpPr/>
          <p:nvPr/>
        </p:nvSpPr>
        <p:spPr>
          <a:xfrm>
            <a:off x="3915981" y="1392838"/>
            <a:ext cx="33283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402F9C-BD06-1E7F-FE13-AA013FAFAEF5}"/>
              </a:ext>
            </a:extLst>
          </p:cNvPr>
          <p:cNvSpPr/>
          <p:nvPr/>
        </p:nvSpPr>
        <p:spPr>
          <a:xfrm>
            <a:off x="7263940" y="1371600"/>
            <a:ext cx="33283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3B4DC8-5E53-12AA-E6BC-851E70B7627B}"/>
              </a:ext>
            </a:extLst>
          </p:cNvPr>
          <p:cNvSpPr/>
          <p:nvPr/>
        </p:nvSpPr>
        <p:spPr>
          <a:xfrm>
            <a:off x="1676400" y="1371600"/>
            <a:ext cx="22610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4D4380-B59A-A210-B8C6-10CE044803D4}"/>
              </a:ext>
            </a:extLst>
          </p:cNvPr>
          <p:cNvSpPr/>
          <p:nvPr/>
        </p:nvSpPr>
        <p:spPr>
          <a:xfrm>
            <a:off x="33151" y="1788049"/>
            <a:ext cx="33283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Callout 1">
            <a:extLst>
              <a:ext uri="{FF2B5EF4-FFF2-40B4-BE49-F238E27FC236}">
                <a16:creationId xmlns:a16="http://schemas.microsoft.com/office/drawing/2014/main" id="{ED60F98D-3C7B-DB25-407F-8D153D9A7ECF}"/>
              </a:ext>
            </a:extLst>
          </p:cNvPr>
          <p:cNvSpPr/>
          <p:nvPr/>
        </p:nvSpPr>
        <p:spPr>
          <a:xfrm>
            <a:off x="-228600" y="1977802"/>
            <a:ext cx="4500751" cy="670257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achieve this aim?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81384-6258-6918-DA1E-F5E3CE0ED200}"/>
              </a:ext>
            </a:extLst>
          </p:cNvPr>
          <p:cNvSpPr txBox="1"/>
          <p:nvPr/>
        </p:nvSpPr>
        <p:spPr>
          <a:xfrm>
            <a:off x="6571190" y="3573182"/>
            <a:ext cx="19266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 DFS traversal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1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6" grpId="0" animBg="1"/>
      <p:bldP spid="13" grpId="0" animBg="1"/>
      <p:bldP spid="34" grpId="0" animBg="1"/>
      <p:bldP spid="36" grpId="0" animBg="1"/>
      <p:bldP spid="37" grpId="0" animBg="1"/>
      <p:bldP spid="37" grpId="1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1AD6-95D9-D5E6-484E-CE252631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A09D-25D8-4D5B-1F52-2992E110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What we discussed works for each </a:t>
            </a:r>
            <a:r>
              <a:rPr lang="en-US" sz="2000" u="sng" dirty="0"/>
              <a:t>dynamic programming</a:t>
            </a:r>
            <a:r>
              <a:rPr lang="en-US" sz="2000" dirty="0"/>
              <a:t> based solution.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The reason</a:t>
            </a:r>
            <a:r>
              <a:rPr lang="en-US" sz="2000" dirty="0"/>
              <a:t>: Recursion.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dirty="0"/>
              <a:t>Once we have recursive formulation of the Dynamic Programming based solution,</a:t>
            </a:r>
          </a:p>
          <a:p>
            <a:pPr marL="0" indent="0">
              <a:buNone/>
            </a:pPr>
            <a:r>
              <a:rPr lang="en-US" sz="2000" dirty="0"/>
              <a:t>we can suitably define a problem on </a:t>
            </a:r>
            <a:r>
              <a:rPr lang="en-US" sz="2000" b="1" dirty="0"/>
              <a:t>DAG</a:t>
            </a:r>
          </a:p>
          <a:p>
            <a:pPr marL="0" indent="0">
              <a:buNone/>
            </a:pPr>
            <a:r>
              <a:rPr lang="en-US" sz="2000" dirty="0"/>
              <a:t>And solve it using </a:t>
            </a:r>
            <a:r>
              <a:rPr lang="en-US" sz="2000" u="sng" dirty="0"/>
              <a:t>topological ordering</a:t>
            </a:r>
            <a:r>
              <a:rPr lang="en-US" sz="2000" dirty="0"/>
              <a:t> or </a:t>
            </a:r>
            <a:r>
              <a:rPr lang="en-US" sz="2000" u="sng" dirty="0"/>
              <a:t>DFS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Description of the </a:t>
            </a:r>
            <a:r>
              <a:rPr lang="en-US" sz="2000" b="1" u="sng" dirty="0">
                <a:sym typeface="Wingdings" panose="05000000000000000000" pitchFamily="2" charset="2"/>
              </a:rPr>
              <a:t>DAG</a:t>
            </a:r>
            <a:r>
              <a:rPr lang="en-US" sz="2000" u="sng" dirty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Nodes</a:t>
            </a:r>
            <a:r>
              <a:rPr lang="en-IN" sz="2000" dirty="0"/>
              <a:t>: the instances of the problem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Outgoing Edges of a node</a:t>
            </a:r>
            <a:r>
              <a:rPr lang="en-IN" sz="2000" dirty="0"/>
              <a:t>: number of terms in the recursive formulation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  <a:sym typeface="Wingdings" panose="05000000000000000000" pitchFamily="2" charset="2"/>
              </a:rPr>
              <a:t>Homework</a:t>
            </a:r>
            <a:r>
              <a:rPr lang="en-US" sz="2000" dirty="0">
                <a:sym typeface="Wingdings" panose="05000000000000000000" pitchFamily="2" charset="2"/>
              </a:rPr>
              <a:t>: Internalize this generic method fully.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19AB2-0593-3DFF-F289-B2E365A2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9193A-6DE2-764E-A8B9-3C8E36FD969B}"/>
              </a:ext>
            </a:extLst>
          </p:cNvPr>
          <p:cNvSpPr/>
          <p:nvPr/>
        </p:nvSpPr>
        <p:spPr>
          <a:xfrm>
            <a:off x="3611982" y="1600200"/>
            <a:ext cx="46176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4C59E-8FC0-E3AE-6644-62F8674C5A97}"/>
              </a:ext>
            </a:extLst>
          </p:cNvPr>
          <p:cNvSpPr/>
          <p:nvPr/>
        </p:nvSpPr>
        <p:spPr>
          <a:xfrm>
            <a:off x="1295400" y="4876800"/>
            <a:ext cx="42672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965A9A-2FEC-5DD3-F056-91E0B1DF2A4A}"/>
              </a:ext>
            </a:extLst>
          </p:cNvPr>
          <p:cNvSpPr/>
          <p:nvPr/>
        </p:nvSpPr>
        <p:spPr>
          <a:xfrm>
            <a:off x="3276600" y="5241073"/>
            <a:ext cx="58674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7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twice</a:t>
                </a:r>
                <a:r>
                  <a:rPr lang="en-US" sz="2000" dirty="0"/>
                  <a:t>, each time from </a:t>
                </a:r>
                <a:r>
                  <a:rPr lang="en-US" sz="2000" u="sng" dirty="0"/>
                  <a:t>right to left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ensure that each intermediate point is visited </a:t>
                </a:r>
                <a:r>
                  <a:rPr lang="en-US" sz="2000" u="sng" dirty="0"/>
                  <a:t>exactly once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least distance that needs to be traveled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638800"/>
              </a:xfrm>
              <a:blipFill>
                <a:blip r:embed="rId2"/>
                <a:stretch>
                  <a:fillRect l="-741" t="-649" b="-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 flipH="1">
            <a:off x="4627666" y="4734403"/>
            <a:ext cx="535002" cy="561741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A6C323-16CA-AF30-6FA0-A2A7573069B7}"/>
              </a:ext>
            </a:extLst>
          </p:cNvPr>
          <p:cNvSpPr/>
          <p:nvPr/>
        </p:nvSpPr>
        <p:spPr>
          <a:xfrm>
            <a:off x="4571999" y="5334000"/>
            <a:ext cx="32052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25406-7DD7-9F12-BF40-6938AB89B438}"/>
              </a:ext>
            </a:extLst>
          </p:cNvPr>
          <p:cNvSpPr/>
          <p:nvPr/>
        </p:nvSpPr>
        <p:spPr>
          <a:xfrm>
            <a:off x="4572000" y="5743773"/>
            <a:ext cx="32052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434CDE-6CEC-39FE-B17D-96049B2532E4}"/>
              </a:ext>
            </a:extLst>
          </p:cNvPr>
          <p:cNvSpPr/>
          <p:nvPr/>
        </p:nvSpPr>
        <p:spPr>
          <a:xfrm>
            <a:off x="3045551" y="6138714"/>
            <a:ext cx="487924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33B79-72B8-569C-07FC-BB239B79F7F4}"/>
              </a:ext>
            </a:extLst>
          </p:cNvPr>
          <p:cNvSpPr/>
          <p:nvPr/>
        </p:nvSpPr>
        <p:spPr>
          <a:xfrm>
            <a:off x="1522945" y="52578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B6D2D1BF-3141-9BE2-A992-CACC34911896}"/>
              </a:ext>
            </a:extLst>
          </p:cNvPr>
          <p:cNvSpPr txBox="1">
            <a:spLocks/>
          </p:cNvSpPr>
          <p:nvPr/>
        </p:nvSpPr>
        <p:spPr bwMode="auto">
          <a:xfrm>
            <a:off x="722313" y="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Bitonic tour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52" grpId="0" animBg="1"/>
      <p:bldP spid="42" grpId="0" animBg="1"/>
      <p:bldP spid="44" grpId="0" animBg="1"/>
      <p:bldP spid="4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3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BE517749-7458-E748-B5CA-D6FAFB042A90}"/>
              </a:ext>
            </a:extLst>
          </p:cNvPr>
          <p:cNvSpPr/>
          <p:nvPr/>
        </p:nvSpPr>
        <p:spPr>
          <a:xfrm>
            <a:off x="2247900" y="952500"/>
            <a:ext cx="4610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5720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572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5836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583668"/>
                  <a:ext cx="72160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3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4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2CABE-0D6B-797D-4E9F-FF0114CA1083}"/>
              </a:ext>
            </a:extLst>
          </p:cNvPr>
          <p:cNvSpPr/>
          <p:nvPr/>
        </p:nvSpPr>
        <p:spPr>
          <a:xfrm>
            <a:off x="3559355" y="4789539"/>
            <a:ext cx="13985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7120B-0EA4-2E88-3CC3-B4D191600871}"/>
              </a:ext>
            </a:extLst>
          </p:cNvPr>
          <p:cNvSpPr/>
          <p:nvPr/>
        </p:nvSpPr>
        <p:spPr>
          <a:xfrm>
            <a:off x="5002259" y="4876800"/>
            <a:ext cx="28463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6C54AA-5AB3-3D70-E3A0-EE2AE260B7F2}"/>
              </a:ext>
            </a:extLst>
          </p:cNvPr>
          <p:cNvSpPr/>
          <p:nvPr/>
        </p:nvSpPr>
        <p:spPr>
          <a:xfrm>
            <a:off x="1524997" y="4875289"/>
            <a:ext cx="19899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5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  <p:bldP spid="8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What should be the </a:t>
            </a:r>
            <a:r>
              <a:rPr lang="en-US" sz="3200" dirty="0">
                <a:solidFill>
                  <a:srgbClr val="0070C0"/>
                </a:solidFill>
              </a:rPr>
              <a:t>Term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for </a:t>
            </a:r>
            <a:br>
              <a:rPr lang="en-US" sz="3200" dirty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4229100" y="1219200"/>
            <a:ext cx="3619500" cy="1143000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parameter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parameters ?</a:t>
            </a:r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can be covered either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 need a slightly bigger picture of the two paths </a:t>
                </a:r>
              </a:p>
              <a:p>
                <a:pPr marL="0" indent="0">
                  <a:buNone/>
                </a:pPr>
                <a:r>
                  <a:rPr lang="en-US" sz="2000" dirty="0"/>
                  <a:t>to devise the recursive term.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5" grpId="0"/>
      <p:bldP spid="75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4876800"/>
            <a:ext cx="9144000" cy="978932"/>
            <a:chOff x="609600" y="4876800"/>
            <a:chExt cx="9144000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5486400"/>
              <a:ext cx="9144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                                                                     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1681" t="-6154" r="-630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Least dist.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536" t="-8333" r="-23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exclusively once.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459" t="-8197" r="-81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reveal the two paths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onwards, what can we infer about their unrevealed portions? 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loud Callout 62">
            <a:extLst>
              <a:ext uri="{FF2B5EF4-FFF2-40B4-BE49-F238E27FC236}">
                <a16:creationId xmlns:a16="http://schemas.microsoft.com/office/drawing/2014/main" id="{486B358B-10BD-6C47-BAF2-9D0B7FDC2DB5}"/>
              </a:ext>
            </a:extLst>
          </p:cNvPr>
          <p:cNvSpPr/>
          <p:nvPr/>
        </p:nvSpPr>
        <p:spPr>
          <a:xfrm>
            <a:off x="4419237" y="1218351"/>
            <a:ext cx="4302724" cy="853788"/>
          </a:xfrm>
          <a:prstGeom prst="cloudCallout">
            <a:avLst>
              <a:gd name="adj1" fmla="val -11604"/>
              <a:gd name="adj2" fmla="val 7624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the recursive term that we need ?</a:t>
            </a:r>
          </a:p>
        </p:txBody>
      </p:sp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  <p:bldP spid="62" grpId="0"/>
      <p:bldP spid="9" grpId="0" animBg="1"/>
      <p:bldP spid="9" grpId="1" animBg="1"/>
      <p:bldP spid="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14405</TotalTime>
  <Words>1838</Words>
  <Application>Microsoft Office PowerPoint</Application>
  <PresentationFormat>On-screen Show (4:3)</PresentationFormat>
  <Paragraphs>471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Bitonic tour</vt:lpstr>
      <vt:lpstr>PowerPoint Presentation</vt:lpstr>
      <vt:lpstr>New Idea:  Generalize the problem</vt:lpstr>
      <vt:lpstr>New Idea:  Generalize the problem</vt:lpstr>
      <vt:lpstr>New Idea:  Generalize the problem</vt:lpstr>
      <vt:lpstr>What should be the Term for  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Lessons learnt</vt:lpstr>
      <vt:lpstr>Optimal Triangulation  of Convex Polygon</vt:lpstr>
      <vt:lpstr>Recursive algorithm for τ(i,j) </vt:lpstr>
      <vt:lpstr>Recursive algorithm for τ(i,j) </vt:lpstr>
      <vt:lpstr>Iterative algorithm for τ(i,j) </vt:lpstr>
      <vt:lpstr>Iterative algorithm for τ(i,j) </vt:lpstr>
      <vt:lpstr>Iterative algorithm for τ(i,j) </vt:lpstr>
      <vt:lpstr>                τ(i,j) = 〖min┬?    〗⁡〖?        〗</vt:lpstr>
      <vt:lpstr>                τ(i,j) = 〖min┬?    〗⁡〖?        〗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1362</cp:revision>
  <dcterms:created xsi:type="dcterms:W3CDTF">2011-12-03T04:13:03Z</dcterms:created>
  <dcterms:modified xsi:type="dcterms:W3CDTF">2023-09-08T09:46:05Z</dcterms:modified>
</cp:coreProperties>
</file>