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5"/>
  </p:notesMasterIdLst>
  <p:sldIdLst>
    <p:sldId id="702" r:id="rId2"/>
    <p:sldId id="701" r:id="rId3"/>
    <p:sldId id="703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4" autoAdjust="0"/>
    <p:restoredTop sz="94177" autoAdjust="0"/>
  </p:normalViewPr>
  <p:slideViewPr>
    <p:cSldViewPr>
      <p:cViewPr varScale="1">
        <p:scale>
          <a:sx n="86" d="100"/>
          <a:sy n="86" d="100"/>
        </p:scale>
        <p:origin x="105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9/9/2023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9/9/2023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A8E7-EF7B-0F0B-F908-005BDE70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7030A0"/>
                </a:solidFill>
              </a:rPr>
              <a:t>Problem</a:t>
            </a:r>
            <a:r>
              <a:rPr lang="en-US" sz="4400" b="1" dirty="0"/>
              <a:t> </a:t>
            </a:r>
            <a:r>
              <a:rPr lang="en-US" sz="4400" b="1" dirty="0">
                <a:solidFill>
                  <a:srgbClr val="0070C0"/>
                </a:solidFill>
              </a:rPr>
              <a:t>6</a:t>
            </a:r>
            <a:r>
              <a:rPr lang="en-US" sz="4400" b="1" dirty="0"/>
              <a:t>, </a:t>
            </a:r>
            <a:r>
              <a:rPr lang="en-US" sz="4400" b="1" dirty="0">
                <a:solidFill>
                  <a:srgbClr val="7030A0"/>
                </a:solidFill>
              </a:rPr>
              <a:t>Practice Sheet </a:t>
            </a:r>
            <a:r>
              <a:rPr lang="en-US" sz="4400" b="1" dirty="0">
                <a:solidFill>
                  <a:srgbClr val="0070C0"/>
                </a:solidFill>
              </a:rPr>
              <a:t>2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041EC5-AB30-6874-3017-B51B350D41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000" dirty="0"/>
                  <a:t> be the set of all intervals on the circle;</a:t>
                </a:r>
              </a:p>
              <a:p>
                <a:pPr marL="0" indent="0">
                  <a:buNone/>
                </a:pPr>
                <a:r>
                  <a:rPr lang="en-US" sz="2000" dirty="0"/>
                  <a:t>Consider any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on the </a:t>
                </a:r>
                <a:r>
                  <a:rPr lang="en-US" sz="2000" dirty="0" err="1"/>
                  <a:t>curcle</a:t>
                </a:r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there be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intervals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that contain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:r>
                  <a:rPr lang="en-US" sz="2000" b="1" dirty="0"/>
                  <a:t>Overlap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be the set of intervals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000" dirty="0"/>
                  <a:t> that overlap an interval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(Note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also an element from </a:t>
                </a:r>
                <a:r>
                  <a:rPr lang="en-US" sz="2000" b="1" dirty="0"/>
                  <a:t>Overlap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))</a:t>
                </a:r>
              </a:p>
              <a:p>
                <a:pPr marL="0" indent="0">
                  <a:buNone/>
                </a:pPr>
                <a:r>
                  <a:rPr lang="en-US" sz="2000" dirty="0"/>
                  <a:t>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,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𝑶𝒑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 </a:t>
                </a:r>
                <a:r>
                  <a:rPr lang="en-US" sz="2000" dirty="0"/>
                  <a:t>= Optimal solution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\</m:t>
                    </m:r>
                  </m:oMath>
                </a14:m>
                <a:r>
                  <a:rPr lang="en-US" sz="2000" b="1" dirty="0"/>
                  <a:t>Overlap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computed using the algorithm for interval scheduling on a line.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𝑶𝒑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=  Optimal solution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\</m:t>
                    </m:r>
                  </m:oMath>
                </a14:m>
                <a:r>
                  <a:rPr lang="en-US" sz="20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} computed using the algorithm for interval scheduling on a line.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Report the set of maximum cardinality from 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𝑶𝒑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𝑶𝒑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∪{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…,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𝑶𝒑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latin typeface="Cambria Math" panose="02040503050406030204" pitchFamily="18" charset="0"/>
                      </a:rPr>
                      <m:t>∪{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1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/>
                  <a:t>}</a:t>
                </a:r>
                <a:endParaRPr lang="en-IN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041EC5-AB30-6874-3017-B51B350D41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 r="-11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E474E-952D-7317-EE9F-A149B59A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7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218F-566D-0873-2D7D-DB315527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Problem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0070C0"/>
                </a:solidFill>
              </a:rPr>
              <a:t>10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7030A0"/>
                </a:solidFill>
              </a:rPr>
              <a:t>Practice Sheet 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  <a:endParaRPr lang="en-IN" sz="3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5B193F-BD1A-95EC-D67D-BA838F66F0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Perform </a:t>
                </a:r>
                <a:r>
                  <a:rPr lang="en-US" sz="2000" b="1" dirty="0"/>
                  <a:t>BFS </a:t>
                </a:r>
                <a:r>
                  <a:rPr lang="en-US" sz="2000" dirty="0"/>
                  <a:t>traversal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be the sequence of vertices in </a:t>
                </a:r>
                <a:r>
                  <a:rPr lang="en-US" sz="2000" u="sng" dirty="0"/>
                  <a:t>non-decreasing</a:t>
                </a:r>
                <a:r>
                  <a:rPr lang="en-US" sz="2000" dirty="0"/>
                  <a:t> order of their depth in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/>
                  <a:t> to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 do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err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 dirty="0" err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←∞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/>
                  <a:t> to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, do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   For each edge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000" dirty="0"/>
                  <a:t> with depth(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)=depth(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{       If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&gt;  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{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Parent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    }</a:t>
                </a:r>
                <a:r>
                  <a:rPr lang="en-US" sz="2000" dirty="0"/>
                  <a:t> 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Parent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 stores the parent of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on the lightest path from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 </a:t>
                </a:r>
                <a:endParaRPr lang="en-IN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5B193F-BD1A-95EC-D67D-BA838F66F0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5257800"/>
              </a:xfrm>
              <a:blipFill>
                <a:blip r:embed="rId2"/>
                <a:stretch>
                  <a:fillRect l="-667" t="-6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0C2A8-ED55-37CA-BAB8-143275B9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1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3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2951-A313-F2EC-1E92-29466B84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Problem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0070C0"/>
                </a:solidFill>
              </a:rPr>
              <a:t>5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7030A0"/>
                </a:solidFill>
              </a:rPr>
              <a:t>Practice Sheet </a:t>
            </a:r>
            <a:r>
              <a:rPr lang="en-US" sz="3600" b="1" dirty="0">
                <a:solidFill>
                  <a:srgbClr val="0070C0"/>
                </a:solidFill>
              </a:rPr>
              <a:t>3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0F6102-CB73-ED0C-E193-BE028BAFE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be the SCC graph of the given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/>
                  <a:t>.</a:t>
                </a:r>
              </a:p>
              <a:p>
                <a:pPr marL="0" indent="0">
                  <a:buNone/>
                </a:pPr>
                <a:r>
                  <a:rPr lang="en-IN" sz="2000" dirty="0"/>
                  <a:t>Let there be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IN" sz="2000" dirty="0"/>
                  <a:t> vertices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sz="2000" dirty="0"/>
                  <a:t>.</a:t>
                </a:r>
              </a:p>
              <a:p>
                <a:pPr marL="0" indent="0">
                  <a:buNone/>
                </a:pPr>
                <a:r>
                  <a:rPr lang="en-IN" sz="2000" dirty="0"/>
                  <a:t>For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sz="2000" dirty="0"/>
                  <a:t>, initialize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/>
                  <a:t>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weight</m:t>
                        </m:r>
                        <m:d>
                          <m:dPr>
                            <m:ctrlP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sz="2000" dirty="0"/>
                  <a:t> belongs to the SCC in G corresponding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IN" sz="2000" dirty="0"/>
                  <a:t>}.</a:t>
                </a:r>
              </a:p>
              <a:p>
                <a:pPr marL="0" indent="0">
                  <a:buNone/>
                </a:pPr>
                <a:r>
                  <a:rPr lang="en-IN" sz="2000" dirty="0"/>
                  <a:t>We can 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/>
                  <a:t> for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sz="2000" dirty="0"/>
                  <a:t> using the array storing the identifier of SCCs which is output by the algorithm for computing SCCs.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/>
                  <a:t>be the sequence of vertices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sz="2000" dirty="0"/>
                  <a:t> arranged in topological ordering. </a:t>
                </a:r>
              </a:p>
              <a:p>
                <a:pPr marL="0" indent="0">
                  <a:buNone/>
                </a:pPr>
                <a:r>
                  <a:rPr lang="en-IN" sz="2000" dirty="0"/>
                  <a:t>For each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IN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IN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IN" sz="2000" dirty="0"/>
                  <a:t>) do</a:t>
                </a:r>
              </a:p>
              <a:p>
                <a:pPr marL="0" indent="0">
                  <a:buNone/>
                </a:pPr>
                <a:r>
                  <a:rPr lang="en-IN" sz="2000" dirty="0"/>
                  <a:t>{                For each edge </a:t>
                </a:r>
                <a:r>
                  <a:rPr lang="en-IN" sz="2000" dirty="0" err="1"/>
                  <a:t>edge</a:t>
                </a:r>
                <a:r>
                  <a:rPr lang="en-IN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IN" sz="2000" dirty="0"/>
                  <a:t>)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                 If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dirty="0"/>
                  <a:t>then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}</a:t>
                </a:r>
              </a:p>
              <a:p>
                <a:pPr marL="0" indent="0">
                  <a:buNone/>
                </a:pPr>
                <a:r>
                  <a:rPr lang="en-IN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IN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sz="2000" dirty="0"/>
                  <a:t> is the SCC to which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/>
                  <a:t>belong.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0F6102-CB73-ED0C-E193-BE028BAFE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>
                <a:blip r:embed="rId2"/>
                <a:stretch>
                  <a:fillRect l="-741" t="-6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5CAF0-8A1C-A5E3-7A43-1BF7DD58F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0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14314</TotalTime>
  <Words>473</Words>
  <Application>Microsoft Office PowerPoint</Application>
  <PresentationFormat>On-screen Show (4:3)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Office Theme</vt:lpstr>
      <vt:lpstr>Problem 6, Practice Sheet 2</vt:lpstr>
      <vt:lpstr>Problem 10, Practice Sheet 2</vt:lpstr>
      <vt:lpstr>Problem 5, Practice Sheet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1370</cp:revision>
  <dcterms:created xsi:type="dcterms:W3CDTF">2011-12-03T04:13:03Z</dcterms:created>
  <dcterms:modified xsi:type="dcterms:W3CDTF">2023-09-09T10:17:47Z</dcterms:modified>
</cp:coreProperties>
</file>