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sldIdLst>
    <p:sldId id="706" r:id="rId2"/>
    <p:sldId id="704" r:id="rId3"/>
    <p:sldId id="707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177" autoAdjust="0"/>
  </p:normalViewPr>
  <p:slideViewPr>
    <p:cSldViewPr>
      <p:cViewPr varScale="1">
        <p:scale>
          <a:sx n="86" d="100"/>
          <a:sy n="86" d="100"/>
        </p:scale>
        <p:origin x="105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AAB8E7-EB93-DDA6-2CEF-86C7648C8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Quiz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E367BFA-F35B-7A43-6C18-F156E9B65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53C43-34CA-07A8-6E40-D11CE564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BFE5-3566-A6A6-683D-5C424929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DD87-947A-A151-A3D1-1814F12EF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) be a permutation of integers from [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]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Profit(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Profit(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…≥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Profit(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schedule jobs according to sequence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) as follows.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>
                  <a:buNone/>
                </a:pPr>
                <a:r>
                  <a:rPr lang="en-US" sz="2000" b="1" dirty="0"/>
                  <a:t>Scheduling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(no job is scheduled at minute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) we 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 if </a:t>
                </a:r>
                <a:r>
                  <a:rPr lang="en-US" sz="2000" dirty="0"/>
                  <a:t>(there is any vacant minute preceding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we schedule it at the </a:t>
                </a:r>
                <a:r>
                  <a:rPr lang="en-US" sz="2000" u="sng" dirty="0"/>
                  <a:t>latest vacant</a:t>
                </a:r>
                <a:r>
                  <a:rPr lang="en-US" sz="2000" dirty="0"/>
                  <a:t> minute that </a:t>
                </a:r>
                <a:r>
                  <a:rPr lang="en-US" sz="2000" b="1" dirty="0"/>
                  <a:t>precedes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we schedule it at the </a:t>
                </a:r>
                <a:r>
                  <a:rPr lang="en-US" sz="2000" u="sng" dirty="0"/>
                  <a:t>latest vacant</a:t>
                </a:r>
                <a:r>
                  <a:rPr lang="en-US" sz="2000" dirty="0"/>
                  <a:t> minute that </a:t>
                </a:r>
                <a:r>
                  <a:rPr lang="en-US" sz="2000" b="1" dirty="0"/>
                  <a:t>follows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AutoNum type="arabicPeriod"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DD87-947A-A151-A3D1-1814F12EF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45A5D-BFA4-3BB3-1012-31671D40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226EF4-2C69-6554-BDF3-C8F4525EFEF3}"/>
              </a:ext>
            </a:extLst>
          </p:cNvPr>
          <p:cNvSpPr/>
          <p:nvPr/>
        </p:nvSpPr>
        <p:spPr>
          <a:xfrm>
            <a:off x="4419600" y="3863180"/>
            <a:ext cx="2971800" cy="404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1C46A1-2676-6ECF-0C61-27017A2C6057}"/>
              </a:ext>
            </a:extLst>
          </p:cNvPr>
          <p:cNvSpPr/>
          <p:nvPr/>
        </p:nvSpPr>
        <p:spPr>
          <a:xfrm>
            <a:off x="6019800" y="4701381"/>
            <a:ext cx="2971800" cy="404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0CF6E-0E4B-D1E5-339B-BE079B6DC236}"/>
              </a:ext>
            </a:extLst>
          </p:cNvPr>
          <p:cNvSpPr/>
          <p:nvPr/>
        </p:nvSpPr>
        <p:spPr>
          <a:xfrm>
            <a:off x="6019800" y="5413772"/>
            <a:ext cx="2971800" cy="404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0705-4C62-67BD-7263-07FBB275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05018-79E5-689A-A9B3-83FDBE0E1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71600"/>
                <a:ext cx="91440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i="1" dirty="0">
                    <a:latin typeface="Cambria Math" panose="02040503050406030204" pitchFamily="18" charset="0"/>
                  </a:rPr>
                  <a:t>We can determine whether any edge is tree edge or forward edge or backward edge  in O(1) time using D value and F values of the other endpoint.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/>
                  <a:t>max </a:t>
                </a:r>
                <a:r>
                  <a:rPr lang="en-US" sz="2800" b="1" dirty="0"/>
                  <a:t>{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by a path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or </a:t>
                </a:r>
                <a:r>
                  <a:rPr lang="en-US" sz="2000" u="sng" dirty="0"/>
                  <a:t>more</a:t>
                </a:r>
                <a:r>
                  <a:rPr lang="en-US" sz="2000" dirty="0"/>
                  <a:t> tree edges </a:t>
                </a:r>
                <a:r>
                  <a:rPr lang="en-US" sz="2800" b="1" dirty="0"/>
                  <a:t>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IN" sz="2000" dirty="0"/>
                  <a:t> = </a:t>
                </a:r>
                <a:r>
                  <a:rPr lang="en-US" sz="2000" b="1" dirty="0"/>
                  <a:t>max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,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 </a:t>
                </a:r>
                <a:r>
                  <a:rPr lang="en-US" sz="2000" b="1" dirty="0"/>
                  <a:t>{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|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dirty="0"/>
                  <a:t> is child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IN" sz="2000" dirty="0"/>
                  <a:t> in </a:t>
                </a:r>
                <a:r>
                  <a:rPr lang="en-IN" sz="2000" b="1" dirty="0"/>
                  <a:t>T}</a:t>
                </a:r>
                <a:r>
                  <a:rPr lang="en-IN" sz="2000" dirty="0"/>
                  <a:t> </a:t>
                </a:r>
                <a:r>
                  <a:rPr lang="en-IN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IN" sz="2000" b="1" u="sng" dirty="0"/>
                  <a:t>Computing </a:t>
                </a:r>
                <a14:m>
                  <m:oMath xmlns:m="http://schemas.openxmlformats.org/officeDocument/2006/math">
                    <m:r>
                      <a:rPr lang="en-US" sz="2000" b="1" i="1" u="sng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000" b="1" i="1" u="sng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u="sng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u="sng" dirty="0"/>
                  <a:t>:</a:t>
                </a:r>
                <a:r>
                  <a:rPr lang="en-IN" sz="2400" dirty="0"/>
                  <a:t> We p</a:t>
                </a:r>
                <a:r>
                  <a:rPr lang="en-IN" sz="2000" dirty="0"/>
                  <a:t>erform DFS traversal on tree </a:t>
                </a:r>
                <a:r>
                  <a:rPr lang="en-IN" sz="2000" b="1" dirty="0"/>
                  <a:t>T </a:t>
                </a:r>
                <a:r>
                  <a:rPr lang="en-IN" sz="2000" dirty="0"/>
                  <a:t>and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IN" sz="2000" dirty="0"/>
                  <a:t> using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of its children as shown in the recursive formulation given above.  </a:t>
                </a:r>
                <a:r>
                  <a:rPr lang="en-IN" sz="2000" b="1" u="sng" dirty="0"/>
                  <a:t> </a:t>
                </a:r>
              </a:p>
              <a:p>
                <a:pPr marL="0" indent="0">
                  <a:buNone/>
                </a:pPr>
                <a:r>
                  <a:rPr lang="en-IN" sz="2000" b="1" dirty="0" err="1"/>
                  <a:t>LowPt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IN" sz="2000" b="1" dirty="0"/>
                              <m:t>LowPt</m:t>
                            </m:r>
                            <m:d>
                              <m:dPr>
                                <m:ctrlP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/>
                  <a:t> is child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in tree </a:t>
                </a:r>
                <a:r>
                  <a:rPr lang="en-US" sz="2000" b="1" dirty="0"/>
                  <a:t>T</a:t>
                </a: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IN" sz="2000" b="1" u="sng" dirty="0"/>
                  <a:t>Computing LowPt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u="sng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u="sng" dirty="0"/>
                  <a:t> </a:t>
                </a:r>
                <a:r>
                  <a:rPr lang="en-US" sz="2000" dirty="0"/>
                  <a:t>: </a:t>
                </a:r>
                <a:r>
                  <a:rPr lang="en-IN" sz="2400" dirty="0"/>
                  <a:t>We p</a:t>
                </a:r>
                <a:r>
                  <a:rPr lang="en-IN" sz="2000" dirty="0"/>
                  <a:t>erform another DFS traversal on tree </a:t>
                </a:r>
                <a:r>
                  <a:rPr lang="en-IN" sz="2000" b="1" dirty="0"/>
                  <a:t>T </a:t>
                </a:r>
                <a:r>
                  <a:rPr lang="en-IN" sz="2000" dirty="0"/>
                  <a:t>and compute </a:t>
                </a:r>
                <a:r>
                  <a:rPr lang="en-IN" sz="2000" b="1" dirty="0"/>
                  <a:t>LowPt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IN" sz="2000" dirty="0"/>
                  <a:t> using value of </a:t>
                </a:r>
                <a:r>
                  <a:rPr lang="en-IN" sz="2000" b="1" dirty="0" err="1"/>
                  <a:t>LowPt</a:t>
                </a:r>
                <a:r>
                  <a:rPr lang="en-IN" sz="2000" b="1" dirty="0"/>
                  <a:t> </a:t>
                </a:r>
                <a:r>
                  <a:rPr lang="en-IN" sz="2000" dirty="0"/>
                  <a:t>of its children and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IN" sz="2000" dirty="0"/>
                  <a:t> of the other endpoints of the backward edges emanating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IN" sz="2000" dirty="0"/>
                  <a:t>  as shown in the recursive formulation given above.  </a:t>
                </a:r>
                <a:r>
                  <a:rPr lang="en-IN" sz="2000" b="1" u="sng" dirty="0"/>
                  <a:t> </a:t>
                </a:r>
              </a:p>
              <a:p>
                <a:pPr marL="0" indent="0">
                  <a:buNone/>
                </a:pPr>
                <a:r>
                  <a:rPr lang="en-IN" sz="1800" b="1" dirty="0">
                    <a:solidFill>
                      <a:srgbClr val="C00000"/>
                    </a:solidFill>
                  </a:rPr>
                  <a:t>Note</a:t>
                </a:r>
                <a:r>
                  <a:rPr lang="en-IN" sz="1800" b="1" dirty="0"/>
                  <a:t>: </a:t>
                </a:r>
                <a:r>
                  <a:rPr lang="en-IN" sz="1800" dirty="0"/>
                  <a:t>If any student is allowing any number of cross edges, he/she will still get full marks as long as it computes </a:t>
                </a:r>
                <a:r>
                  <a:rPr lang="en-IN" sz="1800" dirty="0" err="1"/>
                  <a:t>LowPt</a:t>
                </a:r>
                <a:r>
                  <a:rPr lang="en-IN" sz="1800" dirty="0"/>
                  <a:t> correctly according to `</a:t>
                </a:r>
                <a:r>
                  <a:rPr lang="en-IN" sz="1800" b="1" dirty="0">
                    <a:solidFill>
                      <a:srgbClr val="C00000"/>
                    </a:solidFill>
                  </a:rPr>
                  <a:t>the revised definition</a:t>
                </a:r>
                <a:r>
                  <a:rPr lang="en-IN" sz="1800" dirty="0"/>
                  <a:t>’ and in O(</a:t>
                </a:r>
                <a:r>
                  <a:rPr lang="en-IN" sz="1800" dirty="0" err="1"/>
                  <a:t>m+n</a:t>
                </a:r>
                <a:r>
                  <a:rPr lang="en-IN" sz="1800" dirty="0"/>
                  <a:t>) time.</a:t>
                </a:r>
                <a:endParaRPr lang="en-IN" sz="1800" b="1" dirty="0"/>
              </a:p>
              <a:p>
                <a:pPr marL="0" indent="0">
                  <a:buNone/>
                </a:pPr>
                <a:endParaRPr lang="en-IN" sz="2000" b="1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05018-79E5-689A-A9B3-83FDBE0E1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71600"/>
                <a:ext cx="9144000" cy="5715000"/>
              </a:xfrm>
              <a:blipFill>
                <a:blip r:embed="rId2"/>
                <a:stretch>
                  <a:fillRect l="-667" t="-426" r="-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F2F29-CCDD-EF8E-FE12-6489741F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D49A68-0A07-BBC2-E04E-EC5B0F61521F}"/>
                  </a:ext>
                </a:extLst>
              </p:cNvPr>
              <p:cNvSpPr txBox="1"/>
              <p:nvPr/>
            </p:nvSpPr>
            <p:spPr>
              <a:xfrm>
                <a:off x="1905000" y="4343400"/>
                <a:ext cx="3944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{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dirty="0"/>
                  <a:t> |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) is a backward edge in T </a:t>
                </a:r>
                <a:r>
                  <a:rPr lang="en-IN" b="1" dirty="0"/>
                  <a:t>}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D49A68-0A07-BBC2-E04E-EC5B0F615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43400"/>
                <a:ext cx="3944926" cy="369332"/>
              </a:xfrm>
              <a:prstGeom prst="rect">
                <a:avLst/>
              </a:prstGeom>
              <a:blipFill>
                <a:blip r:embed="rId3"/>
                <a:stretch>
                  <a:fillRect l="-1391" t="-10000" r="-61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38CEDB4-F52C-A4E2-76B4-FAEA8F67F133}"/>
              </a:ext>
            </a:extLst>
          </p:cNvPr>
          <p:cNvSpPr/>
          <p:nvPr/>
        </p:nvSpPr>
        <p:spPr>
          <a:xfrm>
            <a:off x="2286000" y="3739475"/>
            <a:ext cx="2971800" cy="404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860F1-4448-00EB-FB11-EEBDFBB9D491}"/>
              </a:ext>
            </a:extLst>
          </p:cNvPr>
          <p:cNvSpPr/>
          <p:nvPr/>
        </p:nvSpPr>
        <p:spPr>
          <a:xfrm>
            <a:off x="1981200" y="4091781"/>
            <a:ext cx="4038600" cy="404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FD644-F788-32F9-3005-3FC68FBEE609}"/>
              </a:ext>
            </a:extLst>
          </p:cNvPr>
          <p:cNvSpPr/>
          <p:nvPr/>
        </p:nvSpPr>
        <p:spPr>
          <a:xfrm>
            <a:off x="1981200" y="4396581"/>
            <a:ext cx="4038600" cy="404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4AF0EA-8F5D-EAB0-F2B1-64FD691DD2F2}"/>
              </a:ext>
            </a:extLst>
          </p:cNvPr>
          <p:cNvSpPr/>
          <p:nvPr/>
        </p:nvSpPr>
        <p:spPr>
          <a:xfrm>
            <a:off x="2247900" y="2011362"/>
            <a:ext cx="6172200" cy="404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58982-F4F7-D04F-A7F4-06911DA42164}"/>
              </a:ext>
            </a:extLst>
          </p:cNvPr>
          <p:cNvSpPr/>
          <p:nvPr/>
        </p:nvSpPr>
        <p:spPr>
          <a:xfrm>
            <a:off x="2133600" y="2415381"/>
            <a:ext cx="6172200" cy="404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3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14370</TotalTime>
  <Words>369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Theme</vt:lpstr>
      <vt:lpstr>Quiz 2</vt:lpstr>
      <vt:lpstr>Problem 1</vt:lpstr>
      <vt:lpstr>Problem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1372</cp:revision>
  <dcterms:created xsi:type="dcterms:W3CDTF">2011-12-03T04:13:03Z</dcterms:created>
  <dcterms:modified xsi:type="dcterms:W3CDTF">2023-09-16T07:58:40Z</dcterms:modified>
</cp:coreProperties>
</file>