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274" r:id="rId2"/>
    <p:sldId id="627" r:id="rId3"/>
    <p:sldId id="642" r:id="rId4"/>
    <p:sldId id="661" r:id="rId5"/>
    <p:sldId id="656" r:id="rId6"/>
    <p:sldId id="626" r:id="rId7"/>
    <p:sldId id="601" r:id="rId8"/>
    <p:sldId id="632" r:id="rId9"/>
    <p:sldId id="603" r:id="rId10"/>
    <p:sldId id="628" r:id="rId11"/>
    <p:sldId id="664" r:id="rId12"/>
    <p:sldId id="605" r:id="rId13"/>
    <p:sldId id="606" r:id="rId14"/>
    <p:sldId id="607" r:id="rId15"/>
    <p:sldId id="608" r:id="rId16"/>
    <p:sldId id="614" r:id="rId17"/>
    <p:sldId id="615" r:id="rId18"/>
    <p:sldId id="654" r:id="rId19"/>
    <p:sldId id="618" r:id="rId20"/>
    <p:sldId id="619" r:id="rId21"/>
    <p:sldId id="621" r:id="rId22"/>
    <p:sldId id="622" r:id="rId23"/>
    <p:sldId id="669" r:id="rId24"/>
    <p:sldId id="624" r:id="rId25"/>
    <p:sldId id="625" r:id="rId26"/>
    <p:sldId id="641" r:id="rId27"/>
    <p:sldId id="678" r:id="rId28"/>
    <p:sldId id="679" r:id="rId29"/>
    <p:sldId id="680" r:id="rId30"/>
    <p:sldId id="681" r:id="rId31"/>
    <p:sldId id="682" r:id="rId32"/>
    <p:sldId id="683" r:id="rId33"/>
    <p:sldId id="684" r:id="rId34"/>
    <p:sldId id="685" r:id="rId35"/>
    <p:sldId id="686" r:id="rId36"/>
    <p:sldId id="687" r:id="rId37"/>
    <p:sldId id="68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79" autoAdjust="0"/>
  </p:normalViewPr>
  <p:slideViewPr>
    <p:cSldViewPr>
      <p:cViewPr varScale="1">
        <p:scale>
          <a:sx n="108" d="100"/>
          <a:sy n="108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15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5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131.png"/><Relationship Id="rId5" Type="http://schemas.openxmlformats.org/officeDocument/2006/relationships/image" Target="../media/image230.png"/><Relationship Id="rId10" Type="http://schemas.openxmlformats.org/officeDocument/2006/relationships/image" Target="../media/image1501.png"/><Relationship Id="rId4" Type="http://schemas.openxmlformats.org/officeDocument/2006/relationships/image" Target="../media/image100.png"/><Relationship Id="rId9" Type="http://schemas.openxmlformats.org/officeDocument/2006/relationships/image" Target="../media/image26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501.png"/><Relationship Id="rId4" Type="http://schemas.openxmlformats.org/officeDocument/2006/relationships/image" Target="../media/image100.png"/><Relationship Id="rId9" Type="http://schemas.openxmlformats.org/officeDocument/2006/relationships/image" Target="../media/image26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0.png"/><Relationship Id="rId13" Type="http://schemas.openxmlformats.org/officeDocument/2006/relationships/image" Target="../media/image52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12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4.png"/><Relationship Id="rId5" Type="http://schemas.openxmlformats.org/officeDocument/2006/relationships/image" Target="../media/image230.png"/><Relationship Id="rId10" Type="http://schemas.openxmlformats.org/officeDocument/2006/relationships/image" Target="../media/image20.png"/><Relationship Id="rId4" Type="http://schemas.openxmlformats.org/officeDocument/2006/relationships/image" Target="../media/image100.png"/><Relationship Id="rId9" Type="http://schemas.openxmlformats.org/officeDocument/2006/relationships/image" Target="../media/image1501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1.png"/><Relationship Id="rId4" Type="http://schemas.openxmlformats.org/officeDocument/2006/relationships/image" Target="../media/image1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1.png"/><Relationship Id="rId3" Type="http://schemas.openxmlformats.org/officeDocument/2006/relationships/image" Target="../media/image51.png"/><Relationship Id="rId21" Type="http://schemas.openxmlformats.org/officeDocument/2006/relationships/image" Target="../media/image1902.png"/><Relationship Id="rId12" Type="http://schemas.openxmlformats.org/officeDocument/2006/relationships/image" Target="../media/image101.png"/><Relationship Id="rId17" Type="http://schemas.openxmlformats.org/officeDocument/2006/relationships/image" Target="../media/image151.png"/><Relationship Id="rId16" Type="http://schemas.openxmlformats.org/officeDocument/2006/relationships/image" Target="../media/image1400.png"/><Relationship Id="rId20" Type="http://schemas.openxmlformats.org/officeDocument/2006/relationships/image" Target="../media/image18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image" Target="../media/image700.png"/><Relationship Id="rId15" Type="http://schemas.openxmlformats.org/officeDocument/2006/relationships/image" Target="../media/image1300.png"/><Relationship Id="rId23" Type="http://schemas.openxmlformats.org/officeDocument/2006/relationships/image" Target="../media/image211.png"/><Relationship Id="rId10" Type="http://schemas.openxmlformats.org/officeDocument/2006/relationships/image" Target="../media/image80.png"/><Relationship Id="rId19" Type="http://schemas.openxmlformats.org/officeDocument/2006/relationships/image" Target="../media/image170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2002.png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2.png"/><Relationship Id="rId3" Type="http://schemas.openxmlformats.org/officeDocument/2006/relationships/image" Target="../media/image51.png"/><Relationship Id="rId21" Type="http://schemas.openxmlformats.org/officeDocument/2006/relationships/image" Target="../media/image111.png"/><Relationship Id="rId17" Type="http://schemas.openxmlformats.org/officeDocument/2006/relationships/image" Target="../media/image151.png"/><Relationship Id="rId25" Type="http://schemas.openxmlformats.org/officeDocument/2006/relationships/image" Target="../media/image1902.png"/><Relationship Id="rId2" Type="http://schemas.openxmlformats.org/officeDocument/2006/relationships/image" Target="../media/image30.png"/><Relationship Id="rId16" Type="http://schemas.openxmlformats.org/officeDocument/2006/relationships/image" Target="../media/image1400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0.png"/><Relationship Id="rId5" Type="http://schemas.openxmlformats.org/officeDocument/2006/relationships/image" Target="../media/image700.png"/><Relationship Id="rId15" Type="http://schemas.openxmlformats.org/officeDocument/2006/relationships/image" Target="../media/image1300.png"/><Relationship Id="rId23" Type="http://schemas.openxmlformats.org/officeDocument/2006/relationships/image" Target="../media/image1700.png"/><Relationship Id="rId10" Type="http://schemas.openxmlformats.org/officeDocument/2006/relationships/image" Target="../media/image80.png"/><Relationship Id="rId19" Type="http://schemas.openxmlformats.org/officeDocument/2006/relationships/image" Target="../media/image9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1.png"/></Relationships>
</file>

<file path=ppt/slides/_rels/slide3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2.png"/><Relationship Id="rId3" Type="http://schemas.openxmlformats.org/officeDocument/2006/relationships/image" Target="../media/image51.png"/><Relationship Id="rId21" Type="http://schemas.openxmlformats.org/officeDocument/2006/relationships/image" Target="../media/image1800.png"/><Relationship Id="rId17" Type="http://schemas.openxmlformats.org/officeDocument/2006/relationships/image" Target="../media/image151.png"/><Relationship Id="rId25" Type="http://schemas.openxmlformats.org/officeDocument/2006/relationships/image" Target="../media/image111.png"/><Relationship Id="rId2" Type="http://schemas.openxmlformats.org/officeDocument/2006/relationships/image" Target="../media/image242.png"/><Relationship Id="rId16" Type="http://schemas.openxmlformats.org/officeDocument/2006/relationships/image" Target="../media/image1400.png"/><Relationship Id="rId20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1.png"/><Relationship Id="rId5" Type="http://schemas.openxmlformats.org/officeDocument/2006/relationships/image" Target="../media/image700.png"/><Relationship Id="rId15" Type="http://schemas.openxmlformats.org/officeDocument/2006/relationships/image" Target="../media/image1300.png"/><Relationship Id="rId23" Type="http://schemas.openxmlformats.org/officeDocument/2006/relationships/image" Target="../media/image91.png"/><Relationship Id="rId10" Type="http://schemas.openxmlformats.org/officeDocument/2006/relationships/image" Target="../media/image80.png"/><Relationship Id="rId19" Type="http://schemas.openxmlformats.org/officeDocument/2006/relationships/image" Target="../media/image160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90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2.png"/><Relationship Id="rId26" Type="http://schemas.openxmlformats.org/officeDocument/2006/relationships/image" Target="../media/image102.png"/><Relationship Id="rId3" Type="http://schemas.openxmlformats.org/officeDocument/2006/relationships/image" Target="../media/image51.png"/><Relationship Id="rId21" Type="http://schemas.openxmlformats.org/officeDocument/2006/relationships/image" Target="../media/image94.png"/><Relationship Id="rId17" Type="http://schemas.openxmlformats.org/officeDocument/2006/relationships/image" Target="../media/image151.png"/><Relationship Id="rId25" Type="http://schemas.openxmlformats.org/officeDocument/2006/relationships/image" Target="../media/image1902.png"/><Relationship Id="rId2" Type="http://schemas.openxmlformats.org/officeDocument/2006/relationships/image" Target="../media/image251.png"/><Relationship Id="rId16" Type="http://schemas.openxmlformats.org/officeDocument/2006/relationships/image" Target="../media/image140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0.png"/><Relationship Id="rId5" Type="http://schemas.openxmlformats.org/officeDocument/2006/relationships/image" Target="../media/image700.png"/><Relationship Id="rId15" Type="http://schemas.openxmlformats.org/officeDocument/2006/relationships/image" Target="../media/image1300.png"/><Relationship Id="rId23" Type="http://schemas.openxmlformats.org/officeDocument/2006/relationships/image" Target="../media/image1700.png"/><Relationship Id="rId10" Type="http://schemas.openxmlformats.org/officeDocument/2006/relationships/image" Target="../media/image80.png"/><Relationship Id="rId19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2.png"/><Relationship Id="rId7" Type="http://schemas.openxmlformats.org/officeDocument/2006/relationships/image" Target="../media/image14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9" Type="http://schemas.openxmlformats.org/officeDocument/2006/relationships/image" Target="../media/image16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350.png"/><Relationship Id="rId18" Type="http://schemas.openxmlformats.org/officeDocument/2006/relationships/image" Target="../media/image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5" Type="http://schemas.openxmlformats.org/officeDocument/2006/relationships/image" Target="../media/image371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14" Type="http://schemas.openxmlformats.org/officeDocument/2006/relationships/image" Target="../media/image3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1.png"/><Relationship Id="rId3" Type="http://schemas.openxmlformats.org/officeDocument/2006/relationships/image" Target="../media/image100.png"/><Relationship Id="rId7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0070C0"/>
                </a:solidFill>
              </a:rPr>
              <a:t>CS345A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Maximum Flow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Proof of Lemma from last Lecture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Applications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Generalization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</a:t>
            </a:r>
            <a:r>
              <a:rPr lang="en-US" sz="2000" dirty="0"/>
              <a:t>: There is a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                  there is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cxnSp>
        <p:nvCxnSpPr>
          <p:cNvPr id="30" name="Straight Connector 29"/>
          <p:cNvCxnSpPr>
            <a:endCxn id="17" idx="2"/>
          </p:cNvCxnSpPr>
          <p:nvPr/>
        </p:nvCxnSpPr>
        <p:spPr>
          <a:xfrm>
            <a:off x="3429000" y="2895600"/>
            <a:ext cx="1752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429000" y="3733800"/>
            <a:ext cx="175260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6"/>
            <a:endCxn id="21" idx="2"/>
          </p:cNvCxnSpPr>
          <p:nvPr/>
        </p:nvCxnSpPr>
        <p:spPr>
          <a:xfrm flipV="1">
            <a:off x="3429000" y="4267200"/>
            <a:ext cx="17526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2"/>
          </p:cNvCxnSpPr>
          <p:nvPr/>
        </p:nvCxnSpPr>
        <p:spPr>
          <a:xfrm>
            <a:off x="3429000" y="2438400"/>
            <a:ext cx="17526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429000" y="2590800"/>
            <a:ext cx="175260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1" idx="2"/>
          </p:cNvCxnSpPr>
          <p:nvPr/>
        </p:nvCxnSpPr>
        <p:spPr>
          <a:xfrm flipV="1">
            <a:off x="3429000" y="42672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6"/>
            <a:endCxn id="21" idx="3"/>
          </p:cNvCxnSpPr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5" idx="2"/>
          </p:cNvCxnSpPr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5" idx="2"/>
          </p:cNvCxnSpPr>
          <p:nvPr/>
        </p:nvCxnSpPr>
        <p:spPr>
          <a:xfrm flipV="1">
            <a:off x="3429000" y="2590800"/>
            <a:ext cx="1752600" cy="1730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6"/>
            <a:endCxn id="19" idx="2"/>
          </p:cNvCxnSpPr>
          <p:nvPr/>
        </p:nvCxnSpPr>
        <p:spPr>
          <a:xfrm flipV="1">
            <a:off x="3429000" y="3733800"/>
            <a:ext cx="1752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6"/>
          </p:cNvCxnSpPr>
          <p:nvPr/>
        </p:nvCxnSpPr>
        <p:spPr>
          <a:xfrm>
            <a:off x="3429000" y="3352800"/>
            <a:ext cx="1752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0" idx="2"/>
          </p:cNvCxnSpPr>
          <p:nvPr/>
        </p:nvCxnSpPr>
        <p:spPr>
          <a:xfrm>
            <a:off x="3429000" y="4343400"/>
            <a:ext cx="17526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343400" y="3810000"/>
            <a:ext cx="76200" cy="43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419600" y="3200402"/>
            <a:ext cx="152400" cy="15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419600" y="4343402"/>
            <a:ext cx="76200" cy="76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V="1">
            <a:off x="4686300" y="4381499"/>
            <a:ext cx="9525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419600" y="3962400"/>
            <a:ext cx="76200" cy="43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381500" y="2514600"/>
            <a:ext cx="114300" cy="55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81500" y="2743200"/>
            <a:ext cx="114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305300" y="3009900"/>
            <a:ext cx="1524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267200" y="3200400"/>
            <a:ext cx="1143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267200" y="4305300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876800" y="4452119"/>
            <a:ext cx="76200" cy="43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114800" y="4495801"/>
            <a:ext cx="76200" cy="380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324600" y="34290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248400" y="35814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81400"/>
                <a:ext cx="3337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/>
          <p:nvPr/>
        </p:nvSpPr>
        <p:spPr>
          <a:xfrm>
            <a:off x="1981200" y="3429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905000" y="35814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581400"/>
                <a:ext cx="3529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97" idx="7"/>
            <a:endCxn id="5" idx="3"/>
          </p:cNvCxnSpPr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6"/>
            <a:endCxn id="6" idx="3"/>
          </p:cNvCxnSpPr>
          <p:nvPr/>
        </p:nvCxnSpPr>
        <p:spPr>
          <a:xfrm flipV="1">
            <a:off x="2133600" y="2949482"/>
            <a:ext cx="11653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5"/>
            <a:endCxn id="7" idx="3"/>
          </p:cNvCxnSpPr>
          <p:nvPr/>
        </p:nvCxnSpPr>
        <p:spPr>
          <a:xfrm flipV="1">
            <a:off x="2111282" y="3406682"/>
            <a:ext cx="1187636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0"/>
            <a:endCxn id="8" idx="1"/>
          </p:cNvCxnSpPr>
          <p:nvPr/>
        </p:nvCxnSpPr>
        <p:spPr>
          <a:xfrm>
            <a:off x="2081491" y="3581400"/>
            <a:ext cx="1217427" cy="250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0"/>
            <a:endCxn id="9" idx="1"/>
          </p:cNvCxnSpPr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8" idx="0"/>
            <a:endCxn id="22" idx="2"/>
          </p:cNvCxnSpPr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8" idx="0"/>
            <a:endCxn id="11" idx="2"/>
          </p:cNvCxnSpPr>
          <p:nvPr/>
        </p:nvCxnSpPr>
        <p:spPr>
          <a:xfrm>
            <a:off x="2081491" y="3581400"/>
            <a:ext cx="1195109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5" idx="6"/>
            <a:endCxn id="93" idx="2"/>
          </p:cNvCxnSpPr>
          <p:nvPr/>
        </p:nvCxnSpPr>
        <p:spPr>
          <a:xfrm>
            <a:off x="5334000" y="2590800"/>
            <a:ext cx="9906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7" idx="6"/>
            <a:endCxn id="93" idx="2"/>
          </p:cNvCxnSpPr>
          <p:nvPr/>
        </p:nvCxnSpPr>
        <p:spPr>
          <a:xfrm>
            <a:off x="5334000" y="3124200"/>
            <a:ext cx="9906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9" idx="6"/>
            <a:endCxn id="93" idx="3"/>
          </p:cNvCxnSpPr>
          <p:nvPr/>
        </p:nvCxnSpPr>
        <p:spPr>
          <a:xfrm flipV="1">
            <a:off x="5334000" y="3559082"/>
            <a:ext cx="1012918" cy="174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1" idx="6"/>
            <a:endCxn id="93" idx="3"/>
          </p:cNvCxnSpPr>
          <p:nvPr/>
        </p:nvCxnSpPr>
        <p:spPr>
          <a:xfrm flipV="1">
            <a:off x="5334000" y="3559082"/>
            <a:ext cx="1012918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0" idx="6"/>
          </p:cNvCxnSpPr>
          <p:nvPr/>
        </p:nvCxnSpPr>
        <p:spPr>
          <a:xfrm flipV="1">
            <a:off x="5334000" y="3581400"/>
            <a:ext cx="99060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410200" y="3228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228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410200" y="3685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685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410200" y="4066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664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410200" y="4447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47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410200" y="2743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743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584296" y="28956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96" y="28956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590800" y="32004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2004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584296" y="3505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96" y="3505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590800" y="3761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61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2590800" y="3990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90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590800" y="4267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267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2590800" y="4523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23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962400" y="3685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85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962400" y="2466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466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3962400" y="27710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7710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3962400" y="2999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999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962400" y="3380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806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3962400" y="41148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1148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032096" y="4267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96" y="4267200"/>
                <a:ext cx="31130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691862" y="4611469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62" y="4611469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6200" y="4752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752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886200" y="49808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9808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108296" y="38100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296" y="38100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p:sp>
        <p:nvSpPr>
          <p:cNvPr id="108" name="Left-Right Arrow 135">
            <a:extLst>
              <a:ext uri="{FF2B5EF4-FFF2-40B4-BE49-F238E27FC236}">
                <a16:creationId xmlns:a16="http://schemas.microsoft.com/office/drawing/2014/main" id="{B750AF28-89E1-604F-82F7-CBB62FF4AEA8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ED00D7-771F-8212-2A2D-22A8AFF14978}"/>
                  </a:ext>
                </a:extLst>
              </p:cNvPr>
              <p:cNvSpPr txBox="1"/>
              <p:nvPr/>
            </p:nvSpPr>
            <p:spPr>
              <a:xfrm>
                <a:off x="3621093" y="5904468"/>
                <a:ext cx="3571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matching 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if and only if</a:t>
                </a:r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ED00D7-771F-8212-2A2D-22A8AFF1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5904468"/>
                <a:ext cx="3571299" cy="369332"/>
              </a:xfrm>
              <a:prstGeom prst="rect">
                <a:avLst/>
              </a:prstGeom>
              <a:blipFill>
                <a:blip r:embed="rId10"/>
                <a:stretch>
                  <a:fillRect l="-1365" t="-10000" r="-51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7308A-F7A4-725E-8970-AFFC05B4270E}"/>
                  </a:ext>
                </a:extLst>
              </p:cNvPr>
              <p:cNvSpPr txBox="1"/>
              <p:nvPr/>
            </p:nvSpPr>
            <p:spPr>
              <a:xfrm>
                <a:off x="3676964" y="6260184"/>
                <a:ext cx="2475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7308A-F7A4-725E-8970-AFFC05B4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64" y="6260184"/>
                <a:ext cx="2475871" cy="369332"/>
              </a:xfrm>
              <a:prstGeom prst="rect">
                <a:avLst/>
              </a:prstGeom>
              <a:blipFill>
                <a:blip r:embed="rId11"/>
                <a:stretch>
                  <a:fillRect t="-9836" r="-17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07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2" grpId="1" animBg="1"/>
      <p:bldP spid="16" grpId="0" uiExpand="1"/>
      <p:bldP spid="16" grpId="1"/>
      <p:bldP spid="110" grpId="0"/>
      <p:bldP spid="110" grpId="1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</a:t>
            </a:r>
            <a:r>
              <a:rPr lang="en-US" sz="2000" dirty="0"/>
              <a:t>: There is a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                  there is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cxnSp>
        <p:nvCxnSpPr>
          <p:cNvPr id="30" name="Straight Connector 29"/>
          <p:cNvCxnSpPr>
            <a:endCxn id="17" idx="2"/>
          </p:cNvCxnSpPr>
          <p:nvPr/>
        </p:nvCxnSpPr>
        <p:spPr>
          <a:xfrm>
            <a:off x="3429000" y="2895600"/>
            <a:ext cx="1752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429000" y="3733800"/>
            <a:ext cx="175260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6"/>
            <a:endCxn id="21" idx="2"/>
          </p:cNvCxnSpPr>
          <p:nvPr/>
        </p:nvCxnSpPr>
        <p:spPr>
          <a:xfrm flipV="1">
            <a:off x="3429000" y="4267200"/>
            <a:ext cx="17526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2"/>
          </p:cNvCxnSpPr>
          <p:nvPr/>
        </p:nvCxnSpPr>
        <p:spPr>
          <a:xfrm>
            <a:off x="3429000" y="2438400"/>
            <a:ext cx="17526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429000" y="2590800"/>
            <a:ext cx="175260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1" idx="2"/>
          </p:cNvCxnSpPr>
          <p:nvPr/>
        </p:nvCxnSpPr>
        <p:spPr>
          <a:xfrm flipV="1">
            <a:off x="3429000" y="42672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6"/>
            <a:endCxn id="21" idx="3"/>
          </p:cNvCxnSpPr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5" idx="2"/>
          </p:cNvCxnSpPr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5" idx="2"/>
          </p:cNvCxnSpPr>
          <p:nvPr/>
        </p:nvCxnSpPr>
        <p:spPr>
          <a:xfrm flipV="1">
            <a:off x="3429000" y="2590800"/>
            <a:ext cx="1752600" cy="1730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6"/>
            <a:endCxn id="19" idx="2"/>
          </p:cNvCxnSpPr>
          <p:nvPr/>
        </p:nvCxnSpPr>
        <p:spPr>
          <a:xfrm flipV="1">
            <a:off x="3429000" y="3733800"/>
            <a:ext cx="1752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6"/>
          </p:cNvCxnSpPr>
          <p:nvPr/>
        </p:nvCxnSpPr>
        <p:spPr>
          <a:xfrm>
            <a:off x="3429000" y="3352800"/>
            <a:ext cx="1752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0" idx="2"/>
          </p:cNvCxnSpPr>
          <p:nvPr/>
        </p:nvCxnSpPr>
        <p:spPr>
          <a:xfrm>
            <a:off x="3429000" y="4343400"/>
            <a:ext cx="17526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343400" y="3810000"/>
            <a:ext cx="76200" cy="43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419600" y="3200402"/>
            <a:ext cx="152400" cy="15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419600" y="4343402"/>
            <a:ext cx="76200" cy="76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V="1">
            <a:off x="4686300" y="4381499"/>
            <a:ext cx="9525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419600" y="3962400"/>
            <a:ext cx="76200" cy="43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381500" y="2514600"/>
            <a:ext cx="114300" cy="55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81500" y="2743200"/>
            <a:ext cx="114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305300" y="3009900"/>
            <a:ext cx="1524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267200" y="3200400"/>
            <a:ext cx="1143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267200" y="4305300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876800" y="4452119"/>
            <a:ext cx="76200" cy="43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114800" y="4495801"/>
            <a:ext cx="76200" cy="380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324600" y="34290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248400" y="35814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81400"/>
                <a:ext cx="3337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/>
          <p:nvPr/>
        </p:nvSpPr>
        <p:spPr>
          <a:xfrm>
            <a:off x="1981200" y="3429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905000" y="35814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581400"/>
                <a:ext cx="3529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97" idx="7"/>
            <a:endCxn id="5" idx="3"/>
          </p:cNvCxnSpPr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6"/>
            <a:endCxn id="6" idx="3"/>
          </p:cNvCxnSpPr>
          <p:nvPr/>
        </p:nvCxnSpPr>
        <p:spPr>
          <a:xfrm flipV="1">
            <a:off x="2133600" y="2949482"/>
            <a:ext cx="11653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5"/>
            <a:endCxn id="7" idx="3"/>
          </p:cNvCxnSpPr>
          <p:nvPr/>
        </p:nvCxnSpPr>
        <p:spPr>
          <a:xfrm flipV="1">
            <a:off x="2111282" y="3406682"/>
            <a:ext cx="1187636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0"/>
            <a:endCxn id="8" idx="1"/>
          </p:cNvCxnSpPr>
          <p:nvPr/>
        </p:nvCxnSpPr>
        <p:spPr>
          <a:xfrm>
            <a:off x="2081491" y="3581400"/>
            <a:ext cx="1217427" cy="250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0"/>
            <a:endCxn id="9" idx="1"/>
          </p:cNvCxnSpPr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8" idx="0"/>
            <a:endCxn id="22" idx="2"/>
          </p:cNvCxnSpPr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8" idx="0"/>
            <a:endCxn id="11" idx="2"/>
          </p:cNvCxnSpPr>
          <p:nvPr/>
        </p:nvCxnSpPr>
        <p:spPr>
          <a:xfrm>
            <a:off x="2081491" y="3581400"/>
            <a:ext cx="1195109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5" idx="6"/>
            <a:endCxn id="93" idx="2"/>
          </p:cNvCxnSpPr>
          <p:nvPr/>
        </p:nvCxnSpPr>
        <p:spPr>
          <a:xfrm>
            <a:off x="5334000" y="2590800"/>
            <a:ext cx="9906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7" idx="6"/>
            <a:endCxn id="93" idx="2"/>
          </p:cNvCxnSpPr>
          <p:nvPr/>
        </p:nvCxnSpPr>
        <p:spPr>
          <a:xfrm>
            <a:off x="5334000" y="3124200"/>
            <a:ext cx="9906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9" idx="6"/>
            <a:endCxn id="93" idx="3"/>
          </p:cNvCxnSpPr>
          <p:nvPr/>
        </p:nvCxnSpPr>
        <p:spPr>
          <a:xfrm flipV="1">
            <a:off x="5334000" y="3559082"/>
            <a:ext cx="1012918" cy="174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1" idx="6"/>
            <a:endCxn id="93" idx="3"/>
          </p:cNvCxnSpPr>
          <p:nvPr/>
        </p:nvCxnSpPr>
        <p:spPr>
          <a:xfrm flipV="1">
            <a:off x="5334000" y="3559082"/>
            <a:ext cx="1012918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0" idx="6"/>
          </p:cNvCxnSpPr>
          <p:nvPr/>
        </p:nvCxnSpPr>
        <p:spPr>
          <a:xfrm flipV="1">
            <a:off x="5334000" y="3581400"/>
            <a:ext cx="99060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410200" y="3228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228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410200" y="3685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685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410200" y="4066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664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410200" y="4447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47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410200" y="2743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743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584296" y="28956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96" y="28956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590800" y="32004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2004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584296" y="3505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96" y="3505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590800" y="3761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61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2590800" y="3990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90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590800" y="4267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267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2590800" y="4523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23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962400" y="3685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85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962400" y="2466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466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3962400" y="27710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7710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3962400" y="2999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999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962400" y="3380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806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3962400" y="41148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1148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032096" y="4267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96" y="4267200"/>
                <a:ext cx="31130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691862" y="4611469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62" y="4611469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6200" y="4752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752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886200" y="49808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9808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108296" y="38100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296" y="38100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eft-Right Arrow 135">
            <a:extLst>
              <a:ext uri="{FF2B5EF4-FFF2-40B4-BE49-F238E27FC236}">
                <a16:creationId xmlns:a16="http://schemas.microsoft.com/office/drawing/2014/main" id="{B750AF28-89E1-604F-82F7-CBB62FF4AEA8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ED00D7-771F-8212-2A2D-22A8AFF14978}"/>
                  </a:ext>
                </a:extLst>
              </p:cNvPr>
              <p:cNvSpPr txBox="1"/>
              <p:nvPr/>
            </p:nvSpPr>
            <p:spPr>
              <a:xfrm>
                <a:off x="2600901" y="5904468"/>
                <a:ext cx="3571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matching 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if and only if</a:t>
                </a:r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ED00D7-771F-8212-2A2D-22A8AFF1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01" y="5904468"/>
                <a:ext cx="3571299" cy="369332"/>
              </a:xfrm>
              <a:prstGeom prst="rect">
                <a:avLst/>
              </a:prstGeom>
              <a:blipFill>
                <a:blip r:embed="rId10"/>
                <a:stretch>
                  <a:fillRect l="-1536" t="-10000" r="-34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7308A-F7A4-725E-8970-AFFC05B4270E}"/>
                  </a:ext>
                </a:extLst>
              </p:cNvPr>
              <p:cNvSpPr txBox="1"/>
              <p:nvPr/>
            </p:nvSpPr>
            <p:spPr>
              <a:xfrm>
                <a:off x="2555444" y="6295008"/>
                <a:ext cx="2475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7308A-F7A4-725E-8970-AFFC05B4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444" y="6295008"/>
                <a:ext cx="2475871" cy="369332"/>
              </a:xfrm>
              <a:prstGeom prst="rect">
                <a:avLst/>
              </a:prstGeom>
              <a:blipFill>
                <a:blip r:embed="rId11"/>
                <a:stretch>
                  <a:fillRect t="-10000" r="-172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own Ribbon 106">
                <a:extLst>
                  <a:ext uri="{FF2B5EF4-FFF2-40B4-BE49-F238E27FC236}">
                    <a16:creationId xmlns:a16="http://schemas.microsoft.com/office/drawing/2014/main" id="{0A2E979D-C332-87FF-8EED-DAF6D875DEA5}"/>
                  </a:ext>
                </a:extLst>
              </p:cNvPr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Down Ribbon 106">
                <a:extLst>
                  <a:ext uri="{FF2B5EF4-FFF2-40B4-BE49-F238E27FC236}">
                    <a16:creationId xmlns:a16="http://schemas.microsoft.com/office/drawing/2014/main" id="{0A2E979D-C332-87FF-8EED-DAF6D875D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7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cxnSpLocks/>
                        <a:endCxn id="21" idx="2"/>
                      </p:cNvCxnSpPr>
                      <p:nvPr/>
                    </p:nvCxnSpPr>
                    <p:spPr>
                      <a:xfrm flipV="1">
                        <a:off x="3429000" y="4267200"/>
                        <a:ext cx="1752600" cy="533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V="1">
              <a:off x="4686300" y="4391799"/>
              <a:ext cx="114302" cy="27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674015" y="2466201"/>
            <a:ext cx="745585" cy="2791599"/>
            <a:chOff x="3674015" y="2237601"/>
            <a:chExt cx="745585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674015" y="2237601"/>
              <a:ext cx="745585" cy="2791599"/>
              <a:chOff x="3674015" y="2237601"/>
              <a:chExt cx="745585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674015" y="4402844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4015" y="4402844"/>
                    <a:ext cx="31130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Left-Right Arrow 135">
            <a:extLst>
              <a:ext uri="{FF2B5EF4-FFF2-40B4-BE49-F238E27FC236}">
                <a16:creationId xmlns:a16="http://schemas.microsoft.com/office/drawing/2014/main" id="{804C0D68-7F1C-C241-8BDD-258E57199E78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9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cxnSpLocks/>
                        <a:endCxn id="21" idx="2"/>
                      </p:cNvCxnSpPr>
                      <p:nvPr/>
                    </p:nvCxnSpPr>
                    <p:spPr>
                      <a:xfrm flipV="1">
                        <a:off x="3429000" y="4267200"/>
                        <a:ext cx="1752600" cy="533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V="1">
              <a:off x="4686300" y="4403324"/>
              <a:ext cx="107642" cy="162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717833" y="2466201"/>
            <a:ext cx="701767" cy="2791599"/>
            <a:chOff x="3717833" y="2237601"/>
            <a:chExt cx="701767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717833" y="2237601"/>
              <a:ext cx="701767" cy="2791599"/>
              <a:chOff x="3717833" y="2237601"/>
              <a:chExt cx="701767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717833" y="4399002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7833" y="4399002"/>
                    <a:ext cx="31130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loud Callout 103"/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an instance of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how will you construct a flow of 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4" name="Cloud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Left-Right Arrow 135">
            <a:extLst>
              <a:ext uri="{FF2B5EF4-FFF2-40B4-BE49-F238E27FC236}">
                <a16:creationId xmlns:a16="http://schemas.microsoft.com/office/drawing/2014/main" id="{DAE576F6-3BE6-024E-A8E1-6AA4456E099C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549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cxnSpLocks/>
                        <a:endCxn id="21" idx="2"/>
                      </p:cNvCxnSpPr>
                      <p:nvPr/>
                    </p:nvCxnSpPr>
                    <p:spPr>
                      <a:xfrm flipV="1">
                        <a:off x="3429000" y="4267200"/>
                        <a:ext cx="1752600" cy="533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V="1">
              <a:off x="4686300" y="4391799"/>
              <a:ext cx="114302" cy="27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949482"/>
            <a:ext cx="1217427" cy="1851118"/>
            <a:chOff x="2081491" y="2949482"/>
            <a:chExt cx="1217427" cy="1851118"/>
          </a:xfrm>
        </p:grpSpPr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628670" y="2466201"/>
            <a:ext cx="790930" cy="2791599"/>
            <a:chOff x="3628670" y="2237601"/>
            <a:chExt cx="79093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628670" y="2237601"/>
              <a:ext cx="790930" cy="2791599"/>
              <a:chOff x="3628670" y="2237601"/>
              <a:chExt cx="79093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628670" y="4399002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70" y="4399002"/>
                    <a:ext cx="31130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0" y="2590800"/>
            <a:ext cx="1012918" cy="1676400"/>
            <a:chOff x="6988082" y="2743200"/>
            <a:chExt cx="1012918" cy="16764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6988082" y="2743200"/>
              <a:ext cx="990600" cy="914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988082" y="3711482"/>
              <a:ext cx="1012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988082" y="3711482"/>
              <a:ext cx="1012918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57400" y="2492282"/>
            <a:ext cx="1217427" cy="2841718"/>
            <a:chOff x="838200" y="2492282"/>
            <a:chExt cx="1217427" cy="2841718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867991" y="2492282"/>
              <a:ext cx="1187636" cy="959036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8200" y="3581400"/>
              <a:ext cx="1217427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8200" y="3581400"/>
              <a:ext cx="1195109" cy="17526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Left-Right Arrow 135">
            <a:extLst>
              <a:ext uri="{FF2B5EF4-FFF2-40B4-BE49-F238E27FC236}">
                <a16:creationId xmlns:a16="http://schemas.microsoft.com/office/drawing/2014/main" id="{5A50C80E-6548-4641-9454-D15A4EBB67E7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400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, 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/>
                  <a:t>applicant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olidFill>
                      <a:srgbClr val="006C31"/>
                    </a:solidFill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For all remaining </a:t>
                </a:r>
                <a:r>
                  <a:rPr lang="en-US" sz="2000" dirty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is easy to verify (</a:t>
                </a:r>
                <a:r>
                  <a:rPr lang="en-US" sz="2000" u="sng" dirty="0"/>
                  <a:t>do it as an exercise</a:t>
                </a:r>
                <a:r>
                  <a:rPr lang="en-US" sz="2000" dirty="0"/>
                  <a:t>) that conservation constraint as well capacity constraints are 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 that carry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completes the proof of part 1 of the theorem.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379713" y="1699736"/>
            <a:ext cx="20574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2" name="Oval 11"/>
          <p:cNvSpPr/>
          <p:nvPr/>
        </p:nvSpPr>
        <p:spPr>
          <a:xfrm>
            <a:off x="1905000" y="1600200"/>
            <a:ext cx="2514600" cy="4038600"/>
          </a:xfrm>
          <a:prstGeom prst="ellipse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= {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Applicants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44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0" t="-6349" r="-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6400800" y="2362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  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590800" y="2783182"/>
            <a:ext cx="292755" cy="417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Ribbon 28"/>
          <p:cNvSpPr/>
          <p:nvPr/>
        </p:nvSpPr>
        <p:spPr>
          <a:xfrm>
            <a:off x="5943600" y="4419600"/>
            <a:ext cx="33147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 the proof with these pointer and verify with the proof given in the following slide.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loud Callout 103">
                <a:extLst>
                  <a:ext uri="{FF2B5EF4-FFF2-40B4-BE49-F238E27FC236}">
                    <a16:creationId xmlns:a16="http://schemas.microsoft.com/office/drawing/2014/main" id="{4E2E8B2D-7F4C-434F-AF5B-CC08057C01DF}"/>
                  </a:ext>
                </a:extLst>
              </p:cNvPr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an instance of flow of 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how will you construct a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Cloud Callout 103">
                <a:extLst>
                  <a:ext uri="{FF2B5EF4-FFF2-40B4-BE49-F238E27FC236}">
                    <a16:creationId xmlns:a16="http://schemas.microsoft.com/office/drawing/2014/main" id="{4E2E8B2D-7F4C-434F-AF5B-CC08057C0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6" grpId="0" animBg="1"/>
      <p:bldP spid="18" grpId="0"/>
      <p:bldP spid="25" grpId="0" animBg="1"/>
      <p:bldP spid="110" grpId="0" animBg="1"/>
      <p:bldP spid="27" grpId="0" animBg="1"/>
      <p:bldP spid="28" grpId="0" animBg="1"/>
      <p:bldP spid="29" grpId="0" animBg="1"/>
      <p:bldP spid="113" grpId="0" animBg="1"/>
      <p:bldP spid="31" grpId="0" animBg="1"/>
      <p:bldP spid="3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We shall now construct a matching 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Therefore, there 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jobs </a:t>
                </a:r>
                <a:r>
                  <a:rPr lang="en-US" sz="1800" dirty="0"/>
                  <a:t>that carry</a:t>
                </a:r>
                <a:r>
                  <a:rPr lang="en-US" sz="1800" b="1" dirty="0"/>
                  <a:t> </a:t>
                </a:r>
                <a:r>
                  <a:rPr lang="en-US" sz="1800" dirty="0"/>
                  <a:t>flow of value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edges.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(and each edge 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has 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completes the proof of  part 2 of the theorem.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2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marL="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3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Two paths are said to be edge-disjoint  if they </a:t>
                </a:r>
                <a:r>
                  <a:rPr lang="en-US" sz="2000" b="1" u="sng" dirty="0"/>
                  <a:t>do not share</a:t>
                </a:r>
                <a:r>
                  <a:rPr lang="en-US" sz="2000" dirty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number</a:t>
                </a:r>
                <a:r>
                  <a:rPr lang="en-US" sz="2000" dirty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02639A-905B-E645-8EE8-25C08758D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</a:t>
            </a:r>
            <a:r>
              <a:rPr lang="en-US" b="1" dirty="0">
                <a:solidFill>
                  <a:srgbClr val="006C31"/>
                </a:solidFill>
              </a:rPr>
              <a:t>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6303A4-CB29-1348-ADFC-1A52CCA2D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8E6CD-817C-7A4F-9C21-67301F8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/>
                  <a:t>: 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maximum 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  <a:blipFill rotWithShape="1">
                <a:blip r:embed="rId3"/>
                <a:stretch>
                  <a:fillRect l="-7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Down Ribbon 106">
                <a:extLst>
                  <a:ext uri="{FF2B5EF4-FFF2-40B4-BE49-F238E27FC236}">
                    <a16:creationId xmlns:a16="http://schemas.microsoft.com/office/drawing/2014/main" id="{0D043AFD-0B2F-DAF8-F9AC-533BE21F41D1}"/>
                  </a:ext>
                </a:extLst>
              </p:cNvPr>
              <p:cNvSpPr/>
              <p:nvPr/>
            </p:nvSpPr>
            <p:spPr>
              <a:xfrm>
                <a:off x="5051518" y="3297707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max number of edge disjoint paths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Down Ribbon 106">
                <a:extLst>
                  <a:ext uri="{FF2B5EF4-FFF2-40B4-BE49-F238E27FC236}">
                    <a16:creationId xmlns:a16="http://schemas.microsoft.com/office/drawing/2014/main" id="{0D043AFD-0B2F-DAF8-F9AC-533BE21F4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518" y="3297707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7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6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1) If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then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r>
                  <a:rPr lang="en-US" sz="1800" dirty="0"/>
                  <a:t>Consider any given set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Send flow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unit along each path.</a:t>
                </a:r>
              </a:p>
              <a:p>
                <a:r>
                  <a:rPr lang="en-US" sz="1800" b="1" dirty="0"/>
                  <a:t>Capacity</a:t>
                </a:r>
                <a:r>
                  <a:rPr lang="en-US" sz="1800" dirty="0"/>
                  <a:t> as well as </a:t>
                </a:r>
                <a:r>
                  <a:rPr lang="en-US" sz="1800" b="1" dirty="0"/>
                  <a:t>conservation</a:t>
                </a:r>
                <a:r>
                  <a:rPr lang="en-US" sz="1800" dirty="0"/>
                  <a:t> constraints are satisfied (give </a:t>
                </a:r>
                <a:r>
                  <a:rPr lang="en-US" sz="1800" u="sng" dirty="0"/>
                  <a:t>appropriate</a:t>
                </a:r>
                <a:r>
                  <a:rPr lang="en-US" sz="1800" dirty="0"/>
                  <a:t> arguments).</a:t>
                </a:r>
              </a:p>
              <a:p>
                <a:r>
                  <a:rPr lang="en-US" sz="1800" dirty="0"/>
                  <a:t>Value of flow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  <a:blipFill rotWithShape="1">
                <a:blip r:embed="rId3"/>
                <a:stretch>
                  <a:fillRect l="-708" t="-556" r="-1132" b="-1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626063" y="2057400"/>
            <a:ext cx="5330455" cy="1905000"/>
            <a:chOff x="1626063" y="2057400"/>
            <a:chExt cx="5330455" cy="1905000"/>
          </a:xfrm>
        </p:grpSpPr>
        <p:grpSp>
          <p:nvGrpSpPr>
            <p:cNvPr id="79" name="Group 78"/>
            <p:cNvGrpSpPr/>
            <p:nvPr/>
          </p:nvGrpSpPr>
          <p:grpSpPr>
            <a:xfrm>
              <a:off x="1626063" y="2937814"/>
              <a:ext cx="5330455" cy="1024586"/>
              <a:chOff x="1626063" y="2937814"/>
              <a:chExt cx="5330455" cy="102458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743200" y="3537466"/>
                <a:ext cx="1905000" cy="424934"/>
                <a:chOff x="3429000" y="4343400"/>
                <a:chExt cx="1905000" cy="424934"/>
              </a:xfrm>
            </p:grpSpPr>
            <p:cxnSp>
              <p:nvCxnSpPr>
                <p:cNvPr id="39" name="Straight Arrow Connector 38"/>
                <p:cNvCxnSpPr>
                  <a:endCxn id="41" idx="2"/>
                </p:cNvCxnSpPr>
                <p:nvPr/>
              </p:nvCxnSpPr>
              <p:spPr>
                <a:xfrm>
                  <a:off x="3581400" y="4419600"/>
                  <a:ext cx="1600200" cy="2725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81600" y="461593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1626063" y="2937814"/>
                <a:ext cx="1117137" cy="6758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48200" y="2937814"/>
                <a:ext cx="2308318" cy="9483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648381" y="2819400"/>
              <a:ext cx="5285819" cy="152400"/>
              <a:chOff x="1648381" y="2819400"/>
              <a:chExt cx="5285819" cy="1524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648381" y="2883932"/>
                <a:ext cx="10186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667000" y="2819400"/>
                <a:ext cx="1524000" cy="152400"/>
                <a:chOff x="3429000" y="4343400"/>
                <a:chExt cx="1524000" cy="152400"/>
              </a:xfrm>
            </p:grpSpPr>
            <p:cxnSp>
              <p:nvCxnSpPr>
                <p:cNvPr id="48" name="Straight Arrow Connector 47"/>
                <p:cNvCxnSpPr>
                  <a:endCxn id="50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91000" y="2819400"/>
                <a:ext cx="1371600" cy="152400"/>
                <a:chOff x="3581400" y="4343400"/>
                <a:chExt cx="1371600" cy="152400"/>
              </a:xfrm>
            </p:grpSpPr>
            <p:cxnSp>
              <p:nvCxnSpPr>
                <p:cNvPr id="55" name="Straight Arrow Connector 54"/>
                <p:cNvCxnSpPr>
                  <a:endCxn id="57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62600" y="2883932"/>
                <a:ext cx="1371600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648381" y="2057400"/>
              <a:ext cx="5308137" cy="805934"/>
              <a:chOff x="1648381" y="2057400"/>
              <a:chExt cx="5308137" cy="8059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67000" y="2057400"/>
                <a:ext cx="1524000" cy="457200"/>
                <a:chOff x="3429000" y="4038600"/>
                <a:chExt cx="1524000" cy="4572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581400" y="4114800"/>
                  <a:ext cx="1199206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00600" y="4038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648381" y="2492282"/>
                <a:ext cx="1040937" cy="371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191000" y="2133600"/>
                <a:ext cx="1241518" cy="708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5540282" y="2057400"/>
                <a:ext cx="784318" cy="708118"/>
                <a:chOff x="3559082" y="3581400"/>
                <a:chExt cx="784318" cy="708118"/>
              </a:xfrm>
            </p:grpSpPr>
            <p:cxnSp>
              <p:nvCxnSpPr>
                <p:cNvPr id="67" name="Straight Arrow Connector 66"/>
                <p:cNvCxnSpPr>
                  <a:stCxn id="57" idx="7"/>
                  <a:endCxn id="68" idx="3"/>
                </p:cNvCxnSpPr>
                <p:nvPr/>
              </p:nvCxnSpPr>
              <p:spPr>
                <a:xfrm flipV="1">
                  <a:off x="3559082" y="3711482"/>
                  <a:ext cx="654236" cy="5780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41910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>
                <a:off x="6302282" y="2187482"/>
                <a:ext cx="654236" cy="642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1600200" y="2133600"/>
            <a:ext cx="5330455" cy="1752600"/>
            <a:chOff x="1447800" y="-152400"/>
            <a:chExt cx="5330455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447800" y="651814"/>
              <a:ext cx="5330455" cy="948386"/>
              <a:chOff x="1447800" y="651814"/>
              <a:chExt cx="5330455" cy="94838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2717337" y="1327666"/>
                <a:ext cx="1600200" cy="2725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447800" y="651814"/>
                <a:ext cx="1117137" cy="6758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4469937" y="651814"/>
                <a:ext cx="2308318" cy="94838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0118" y="597932"/>
              <a:ext cx="5285819" cy="11668"/>
              <a:chOff x="1470118" y="597932"/>
              <a:chExt cx="5285819" cy="1166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1470118" y="597932"/>
                <a:ext cx="101861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6411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0127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384337" y="597932"/>
                <a:ext cx="1371600" cy="116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70118" y="-152400"/>
              <a:ext cx="5308137" cy="729734"/>
              <a:chOff x="1470118" y="-152400"/>
              <a:chExt cx="5308137" cy="7297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41137" y="-152400"/>
                <a:ext cx="1199206" cy="3048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70118" y="206282"/>
                <a:ext cx="1040937" cy="3710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012737" y="-152400"/>
                <a:ext cx="1241518" cy="70811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362019" y="-98518"/>
                <a:ext cx="654236" cy="5780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124019" y="-98518"/>
                <a:ext cx="654236" cy="6425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765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and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there exists a 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such that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To construct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using edges carrying unit flow.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" name="Rounded Rectangle 13"/>
          <p:cNvSpPr/>
          <p:nvPr/>
        </p:nvSpPr>
        <p:spPr>
          <a:xfrm>
            <a:off x="1572181" y="5410200"/>
            <a:ext cx="2268211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29200" y="5410200"/>
            <a:ext cx="20574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B9473-BD0B-7207-9D70-3ADD76379CFB}"/>
              </a:ext>
            </a:extLst>
          </p:cNvPr>
          <p:cNvSpPr/>
          <p:nvPr/>
        </p:nvSpPr>
        <p:spPr>
          <a:xfrm>
            <a:off x="4347541" y="5845175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F27CF6-BC31-60A8-9E5C-0D1AC76BB151}"/>
              </a:ext>
            </a:extLst>
          </p:cNvPr>
          <p:cNvSpPr/>
          <p:nvPr/>
        </p:nvSpPr>
        <p:spPr>
          <a:xfrm>
            <a:off x="5334000" y="6172200"/>
            <a:ext cx="30893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4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  <p:bldP spid="15" grpId="0" animBg="1"/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“Keep following </a:t>
                </a:r>
                <a:r>
                  <a:rPr lang="en-US" sz="1800" u="sng" dirty="0"/>
                  <a:t>any stream of flow</a:t>
                </a:r>
                <a:r>
                  <a:rPr lang="en-US" sz="18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What if we get caught in a loop 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But is it possible in a flow 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Yes, INDEED.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76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" name="Oval 10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38600" y="2160541"/>
            <a:ext cx="1393918" cy="1671777"/>
            <a:chOff x="4038600" y="2160541"/>
            <a:chExt cx="1393918" cy="1671777"/>
          </a:xfrm>
        </p:grpSpPr>
        <p:cxnSp>
          <p:nvCxnSpPr>
            <p:cNvPr id="63" name="Straight Arrow Connector 62"/>
            <p:cNvCxnSpPr>
              <a:stCxn id="109" idx="0"/>
              <a:endCxn id="94" idx="4"/>
            </p:cNvCxnSpPr>
            <p:nvPr/>
          </p:nvCxnSpPr>
          <p:spPr>
            <a:xfrm flipH="1" flipV="1">
              <a:off x="4038600" y="2209800"/>
              <a:ext cx="533400" cy="1600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54102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69737" y="3613666"/>
            <a:ext cx="1600200" cy="2725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937814"/>
            <a:ext cx="1117137" cy="6758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8200" y="2883932"/>
            <a:ext cx="2260137" cy="10022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2133600"/>
            <a:ext cx="1977655" cy="538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419" y="2187482"/>
            <a:ext cx="654236" cy="6425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43200" y="353746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2057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4796" y="5791200"/>
            <a:ext cx="524419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the last animation as a hint,</a:t>
            </a:r>
          </a:p>
          <a:p>
            <a:pPr algn="ctr"/>
            <a:r>
              <a:rPr lang="en-US" dirty="0"/>
              <a:t>make sincere attempts to prove this part of Theorem. </a:t>
            </a:r>
          </a:p>
          <a:p>
            <a:pPr algn="ctr"/>
            <a:r>
              <a:rPr lang="en-US" dirty="0"/>
              <a:t>It is given on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422128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“Keep following </a:t>
                </a:r>
                <a:r>
                  <a:rPr lang="en-US" sz="2000" u="sng" dirty="0"/>
                  <a:t>any stream of flow</a:t>
                </a:r>
                <a:r>
                  <a:rPr lang="en-US" sz="20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000" dirty="0"/>
                  <a:t>If we reach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we get a path</a:t>
                </a:r>
              </a:p>
              <a:p>
                <a:pPr lvl="1"/>
                <a:r>
                  <a:rPr lang="en-US" sz="1600" dirty="0"/>
                  <a:t>Reduce the flow on all edges of the path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reduces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dirty="0"/>
              </a:p>
              <a:p>
                <a:r>
                  <a:rPr lang="en-US" sz="2000" dirty="0"/>
                  <a:t>If we get into a loop</a:t>
                </a:r>
              </a:p>
              <a:p>
                <a:pPr lvl="1"/>
                <a:r>
                  <a:rPr lang="en-US" sz="1600" dirty="0"/>
                  <a:t>Reduce the flow on all  edges of the loop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is still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Based on the two cases, give a proof by </a:t>
                </a:r>
                <a:r>
                  <a:rPr lang="en-US" sz="1800" b="1" dirty="0"/>
                  <a:t>induction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33" t="-6452" r="-433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938" t="-6452" r="-2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carrying unit flow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273" t="-3704" r="-454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867400" y="3352800"/>
            <a:ext cx="3048000" cy="841248"/>
          </a:xfrm>
          <a:prstGeom prst="cloudCallout">
            <a:avLst>
              <a:gd name="adj1" fmla="val -31944"/>
              <a:gd name="adj2" fmla="val 973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will you induct on ?</a:t>
            </a:r>
          </a:p>
        </p:txBody>
      </p:sp>
    </p:spTree>
    <p:extLst>
      <p:ext uri="{BB962C8B-B14F-4D97-AF65-F5344CB8AC3E}">
        <p14:creationId xmlns:p14="http://schemas.microsoft.com/office/powerpoint/2010/main" val="370560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Generalization </a:t>
            </a:r>
            <a:r>
              <a:rPr lang="en-US" sz="2800" dirty="0"/>
              <a:t>of max-flow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Extending the </a:t>
            </a:r>
            <a:r>
              <a:rPr lang="en-US" sz="2800" b="1" dirty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factories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villages</a:t>
                </a:r>
              </a:p>
              <a:p>
                <a:pPr marL="0" indent="0">
                  <a:buNone/>
                </a:pPr>
                <a:r>
                  <a:rPr lang="en-US" sz="2000" dirty="0"/>
                  <a:t>connected through a </a:t>
                </a:r>
                <a:r>
                  <a:rPr lang="en-US" sz="2000" u="sng" dirty="0"/>
                  <a:t>network of roads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it possible to transport the goods to villages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at the same rate it is being produced at factories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545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8620" y="5715001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5715000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6096001"/>
            <a:ext cx="3593830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  <p:bldP spid="15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5036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?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800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900</a:t>
            </a:r>
          </a:p>
        </p:txBody>
      </p:sp>
      <p:sp>
        <p:nvSpPr>
          <p:cNvPr id="56" name="Cloud Callout 55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</p:spTree>
    <p:extLst>
      <p:ext uri="{BB962C8B-B14F-4D97-AF65-F5344CB8AC3E}">
        <p14:creationId xmlns:p14="http://schemas.microsoft.com/office/powerpoint/2010/main" val="198018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7984095-BEE8-388C-C5C4-A1889EBABC44}"/>
              </a:ext>
            </a:extLst>
          </p:cNvPr>
          <p:cNvSpPr/>
          <p:nvPr/>
        </p:nvSpPr>
        <p:spPr>
          <a:xfrm>
            <a:off x="6629400" y="2941638"/>
            <a:ext cx="17526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2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)&gt;0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Equal 1"/>
          <p:cNvSpPr/>
          <p:nvPr/>
        </p:nvSpPr>
        <p:spPr>
          <a:xfrm>
            <a:off x="4267200" y="5181600"/>
            <a:ext cx="685800" cy="533400"/>
          </a:xfrm>
          <a:prstGeom prst="mathEqual">
            <a:avLst>
              <a:gd name="adj1" fmla="val 23520"/>
              <a:gd name="adj2" fmla="val 155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5400" y="5867400"/>
            <a:ext cx="1752600" cy="571500"/>
            <a:chOff x="4611624" y="2171700"/>
            <a:chExt cx="1752600" cy="571500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372862" y="1410462"/>
              <a:ext cx="230124" cy="1752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91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Line Callout 1 6"/>
          <p:cNvSpPr/>
          <p:nvPr/>
        </p:nvSpPr>
        <p:spPr>
          <a:xfrm>
            <a:off x="2209800" y="6016752"/>
            <a:ext cx="2400300" cy="612648"/>
          </a:xfrm>
          <a:prstGeom prst="borderCallout1">
            <a:avLst>
              <a:gd name="adj1" fmla="val 2166"/>
              <a:gd name="adj2" fmla="val 51191"/>
              <a:gd name="adj3" fmla="val -68263"/>
              <a:gd name="adj4" fmla="val 992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absolutely necessary condition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5146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4343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8654" y="4648200"/>
            <a:ext cx="4905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3970" y="3886200"/>
            <a:ext cx="20987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4343400"/>
            <a:ext cx="470408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Reduce this problem to an instance of </a:t>
                </a:r>
                <a:r>
                  <a:rPr lang="en-US" sz="2000" b="1" dirty="0"/>
                  <a:t>Max-flow</a:t>
                </a:r>
                <a:r>
                  <a:rPr lang="en-US" sz="2000" dirty="0"/>
                  <a:t> problem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>
                <a:blip r:embed="rId2"/>
                <a:stretch>
                  <a:fillRect l="-616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the corresponding instance of max-flow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95" name="Oval 94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99" name="Oval 98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5625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30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2" grpId="0" animBg="1"/>
      <p:bldP spid="2" grpId="0"/>
      <p:bldP spid="65" grpId="0" animBg="1"/>
      <p:bldP spid="66" grpId="0"/>
      <p:bldP spid="6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Ribbon 15"/>
          <p:cNvSpPr/>
          <p:nvPr/>
        </p:nvSpPr>
        <p:spPr>
          <a:xfrm>
            <a:off x="7245324" y="4724400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to prove it ?</a:t>
            </a:r>
          </a:p>
        </p:txBody>
      </p:sp>
      <p:sp>
        <p:nvSpPr>
          <p:cNvPr id="80" name="Down Ribbon 79"/>
          <p:cNvSpPr/>
          <p:nvPr/>
        </p:nvSpPr>
        <p:spPr>
          <a:xfrm>
            <a:off x="7239000" y="4949952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 it into 2 parts.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93" name="Group 92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12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  <p:bldP spid="16" grpId="1" animBg="1"/>
      <p:bldP spid="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0" name="Group 7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Straight Arrow Connector 97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2594944">
            <a:off x="-889345" y="1922314"/>
            <a:ext cx="2674907" cy="2864361"/>
          </a:xfrm>
          <a:prstGeom prst="arc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3723" y="2381012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triped Right Arrow 100"/>
          <p:cNvSpPr/>
          <p:nvPr/>
        </p:nvSpPr>
        <p:spPr>
          <a:xfrm>
            <a:off x="5257800" y="2286000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78" idx="1"/>
          </p:cNvCxnSpPr>
          <p:nvPr/>
        </p:nvCxnSpPr>
        <p:spPr>
          <a:xfrm>
            <a:off x="5257032" y="2624787"/>
            <a:ext cx="2032003" cy="696450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wn Ribbon 91"/>
          <p:cNvSpPr/>
          <p:nvPr/>
        </p:nvSpPr>
        <p:spPr>
          <a:xfrm>
            <a:off x="5486400" y="4114800"/>
            <a:ext cx="37719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 the proof on your own and then verify with the proof given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91555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99" grpId="0" animBg="1"/>
      <p:bldP spid="101" grpId="0" animBg="1"/>
      <p:bldP spid="101" grpId="1" animBg="1"/>
      <p:bldP spid="101" grpId="2" animBg="1"/>
      <p:bldP spid="101" grpId="3" animBg="1"/>
      <p:bldP spid="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now construct a </a:t>
                </a:r>
                <a:r>
                  <a:rPr lang="en-US" sz="2000" b="1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Verify (as an exercise) that conservation is satisfied at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(excluding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Notice that capacity constraints are anyway satisfied.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∀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  <m:sup/>
                      <m:e>
                        <m: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Wingdings" pitchFamily="2" charset="2"/>
                          </a:rPr>
                          <m:t> 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Also observe that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on each edge from the source is equal to its capacity.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indeed a maximum flow.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completes the proof of part 1 of the theorem.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  <a:blipFill rotWithShape="1">
                <a:blip r:embed="rId2"/>
                <a:stretch>
                  <a:fillRect l="-684" t="-545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2057400"/>
            <a:ext cx="49530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Arrow Connector 80"/>
          <p:cNvCxnSpPr>
            <a:stCxn id="74" idx="7"/>
            <a:endCxn id="14" idx="2"/>
          </p:cNvCxnSpPr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6"/>
          </p:cNvCxnSpPr>
          <p:nvPr/>
        </p:nvCxnSpPr>
        <p:spPr>
          <a:xfrm>
            <a:off x="1415311" y="3276600"/>
            <a:ext cx="2466419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0" idx="2"/>
          </p:cNvCxnSpPr>
          <p:nvPr/>
        </p:nvCxnSpPr>
        <p:spPr>
          <a:xfrm>
            <a:off x="1371600" y="3396734"/>
            <a:ext cx="1214730" cy="1099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81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89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8" name="Group 87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triped Right Arrow 98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82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5" grpId="0"/>
      <p:bldP spid="98" grpId="0" animBg="1"/>
      <p:bldP spid="99" grpId="0" animBg="1"/>
      <p:bldP spid="99" grpId="1" animBg="1"/>
      <p:bldP spid="99" grpId="2" animBg="1"/>
      <p:bldP spid="99" grpId="3" animBg="1"/>
      <p:bldP spid="1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be a (maximum)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now construct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   -----(1)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follows from the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that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a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each edge leaving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or entering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saturated (flow = capacity).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conserved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follows from Equation (1)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a similar manner analyze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 and conclude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1752600"/>
            <a:ext cx="502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2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>
                <a:blip r:embed="rId2"/>
                <a:stretch>
                  <a:fillRect l="-772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EB15-3D88-C2EE-455A-72763B16D118}"/>
              </a:ext>
            </a:extLst>
          </p:cNvPr>
          <p:cNvSpPr txBox="1"/>
          <p:nvPr/>
        </p:nvSpPr>
        <p:spPr>
          <a:xfrm>
            <a:off x="3151438" y="6477000"/>
            <a:ext cx="26397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Was given as a </a:t>
            </a:r>
            <a:r>
              <a:rPr lang="en-US" sz="1800" dirty="0">
                <a:solidFill>
                  <a:srgbClr val="006C3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40468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nearest “defaulter”.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352800" y="5638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Definitely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must have </a:t>
                </a:r>
                <a:r>
                  <a:rPr lang="en-US" sz="2000" u="sng" dirty="0"/>
                  <a:t>appeared</a:t>
                </a:r>
                <a:r>
                  <a:rPr lang="en-US" sz="2000" dirty="0"/>
                  <a:t> in residual network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 (the path selected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  <a:blipFill>
                <a:blip r:embed="rId2"/>
                <a:stretch>
                  <a:fillRect l="-779" b="-1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648381" y="3962400"/>
            <a:ext cx="2019605" cy="152400"/>
            <a:chOff x="1648381" y="3962400"/>
            <a:chExt cx="2019605" cy="152400"/>
          </a:xfrm>
        </p:grpSpPr>
        <p:sp>
          <p:nvSpPr>
            <p:cNvPr id="78" name="Oval 77"/>
            <p:cNvSpPr/>
            <p:nvPr/>
          </p:nvSpPr>
          <p:spPr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48" idx="2"/>
            </p:cNvCxnSpPr>
            <p:nvPr/>
          </p:nvCxnSpPr>
          <p:spPr>
            <a:xfrm>
              <a:off x="3200400" y="4032766"/>
              <a:ext cx="467586" cy="93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78" idx="2"/>
            </p:cNvCxnSpPr>
            <p:nvPr/>
          </p:nvCxnSpPr>
          <p:spPr>
            <a:xfrm>
              <a:off x="1648381" y="4026932"/>
              <a:ext cx="1399619" cy="11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394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6629400" y="6233842"/>
            <a:ext cx="381000" cy="422990"/>
          </a:xfrm>
          <a:prstGeom prst="rightArrow">
            <a:avLst>
              <a:gd name="adj1" fmla="val 37421"/>
              <a:gd name="adj2" fmla="val 530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36767" y="5117068"/>
            <a:ext cx="1431033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533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blipFill rotWithShape="1">
                <a:blip r:embed="rId15"/>
                <a:stretch>
                  <a:fillRect t="-5970" r="-364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H="1">
            <a:off x="3434193" y="5301734"/>
            <a:ext cx="4202574" cy="322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05800" y="5486400"/>
            <a:ext cx="0" cy="747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57200" y="5486400"/>
            <a:ext cx="336318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810000" y="54864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D2D6A1-4943-3770-2582-083C7A5BA325}"/>
              </a:ext>
            </a:extLst>
          </p:cNvPr>
          <p:cNvSpPr/>
          <p:nvPr/>
        </p:nvSpPr>
        <p:spPr>
          <a:xfrm>
            <a:off x="2895600" y="207319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F671E5-D801-5D4E-2429-FB0C2CD74401}"/>
                  </a:ext>
                </a:extLst>
              </p:cNvPr>
              <p:cNvSpPr txBox="1"/>
              <p:nvPr/>
            </p:nvSpPr>
            <p:spPr>
              <a:xfrm>
                <a:off x="2661219" y="2145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F671E5-D801-5D4E-2429-FB0C2CD7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19" y="2145268"/>
                <a:ext cx="3866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B3FB66-C644-1DF9-FB59-6010DC0A6250}"/>
                  </a:ext>
                </a:extLst>
              </p:cNvPr>
              <p:cNvSpPr txBox="1"/>
              <p:nvPr/>
            </p:nvSpPr>
            <p:spPr>
              <a:xfrm>
                <a:off x="4881542" y="182467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B3FB66-C644-1DF9-FB59-6010DC0A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42" y="1824670"/>
                <a:ext cx="3866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83FBBF1-F760-D2FC-BA9D-F66456C08D42}"/>
              </a:ext>
            </a:extLst>
          </p:cNvPr>
          <p:cNvSpPr/>
          <p:nvPr/>
        </p:nvSpPr>
        <p:spPr>
          <a:xfrm>
            <a:off x="1624614" y="1829429"/>
            <a:ext cx="5320628" cy="141469"/>
          </a:xfrm>
          <a:custGeom>
            <a:avLst/>
            <a:gdLst>
              <a:gd name="connsiteX0" fmla="*/ 0 w 5379868"/>
              <a:gd name="connsiteY0" fmla="*/ 8877 h 159854"/>
              <a:gd name="connsiteX1" fmla="*/ 754602 w 5379868"/>
              <a:gd name="connsiteY1" fmla="*/ 124287 h 159854"/>
              <a:gd name="connsiteX2" fmla="*/ 1526959 w 5379868"/>
              <a:gd name="connsiteY2" fmla="*/ 159798 h 159854"/>
              <a:gd name="connsiteX3" fmla="*/ 1979720 w 5379868"/>
              <a:gd name="connsiteY3" fmla="*/ 133165 h 159854"/>
              <a:gd name="connsiteX4" fmla="*/ 2388093 w 5379868"/>
              <a:gd name="connsiteY4" fmla="*/ 106532 h 159854"/>
              <a:gd name="connsiteX5" fmla="*/ 2902998 w 5379868"/>
              <a:gd name="connsiteY5" fmla="*/ 26633 h 159854"/>
              <a:gd name="connsiteX6" fmla="*/ 3462291 w 5379868"/>
              <a:gd name="connsiteY6" fmla="*/ 26633 h 159854"/>
              <a:gd name="connsiteX7" fmla="*/ 4145871 w 5379868"/>
              <a:gd name="connsiteY7" fmla="*/ 44388 h 159854"/>
              <a:gd name="connsiteX8" fmla="*/ 5379868 w 5379868"/>
              <a:gd name="connsiteY8" fmla="*/ 0 h 159854"/>
              <a:gd name="connsiteX9" fmla="*/ 5379868 w 5379868"/>
              <a:gd name="connsiteY9" fmla="*/ 0 h 1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868" h="159854">
                <a:moveTo>
                  <a:pt x="0" y="8877"/>
                </a:moveTo>
                <a:cubicBezTo>
                  <a:pt x="250054" y="54005"/>
                  <a:pt x="500109" y="99134"/>
                  <a:pt x="754602" y="124287"/>
                </a:cubicBezTo>
                <a:cubicBezTo>
                  <a:pt x="1009095" y="149441"/>
                  <a:pt x="1322773" y="158318"/>
                  <a:pt x="1526959" y="159798"/>
                </a:cubicBezTo>
                <a:cubicBezTo>
                  <a:pt x="1731145" y="161278"/>
                  <a:pt x="1979720" y="133165"/>
                  <a:pt x="1979720" y="133165"/>
                </a:cubicBezTo>
                <a:cubicBezTo>
                  <a:pt x="2123242" y="124287"/>
                  <a:pt x="2234213" y="124287"/>
                  <a:pt x="2388093" y="106532"/>
                </a:cubicBezTo>
                <a:cubicBezTo>
                  <a:pt x="2541973" y="88777"/>
                  <a:pt x="2723965" y="39949"/>
                  <a:pt x="2902998" y="26633"/>
                </a:cubicBezTo>
                <a:cubicBezTo>
                  <a:pt x="3082031" y="13317"/>
                  <a:pt x="3255146" y="23674"/>
                  <a:pt x="3462291" y="26633"/>
                </a:cubicBezTo>
                <a:cubicBezTo>
                  <a:pt x="3669437" y="29592"/>
                  <a:pt x="3826275" y="48827"/>
                  <a:pt x="4145871" y="44388"/>
                </a:cubicBezTo>
                <a:cubicBezTo>
                  <a:pt x="4465467" y="39949"/>
                  <a:pt x="5379868" y="0"/>
                  <a:pt x="5379868" y="0"/>
                </a:cubicBezTo>
                <a:lnTo>
                  <a:pt x="5379868" y="0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9A2B07-74EC-B3E4-B710-5B9F7F90D574}"/>
              </a:ext>
            </a:extLst>
          </p:cNvPr>
          <p:cNvGrpSpPr/>
          <p:nvPr/>
        </p:nvGrpSpPr>
        <p:grpSpPr>
          <a:xfrm>
            <a:off x="4511183" y="1771834"/>
            <a:ext cx="619986" cy="152400"/>
            <a:chOff x="3886200" y="1752600"/>
            <a:chExt cx="619986" cy="152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5A3E7D-DFCF-3FE3-E046-59CA29267E68}"/>
                </a:ext>
              </a:extLst>
            </p:cNvPr>
            <p:cNvSpPr/>
            <p:nvPr/>
          </p:nvSpPr>
          <p:spPr>
            <a:xfrm>
              <a:off x="4353786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53247E4-283E-D778-DDF1-07FF4C907A9A}"/>
                </a:ext>
              </a:extLst>
            </p:cNvPr>
            <p:cNvCxnSpPr/>
            <p:nvPr/>
          </p:nvCxnSpPr>
          <p:spPr>
            <a:xfrm>
              <a:off x="3886200" y="1822966"/>
              <a:ext cx="467586" cy="93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F17455-CB1D-10C3-AFEB-71AB3A44AA0E}"/>
                  </a:ext>
                </a:extLst>
              </p:cNvPr>
              <p:cNvSpPr txBox="1"/>
              <p:nvPr/>
            </p:nvSpPr>
            <p:spPr>
              <a:xfrm>
                <a:off x="5422890" y="1442738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F17455-CB1D-10C3-AFEB-71AB3A44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90" y="1442738"/>
                <a:ext cx="39626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654B4AA-62FD-915A-043B-C0E859C57C09}"/>
              </a:ext>
            </a:extLst>
          </p:cNvPr>
          <p:cNvSpPr txBox="1"/>
          <p:nvPr/>
        </p:nvSpPr>
        <p:spPr>
          <a:xfrm>
            <a:off x="3260057" y="36150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IN" sz="24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7EE5A1-1B5C-996B-EE37-7ED1D7C81314}"/>
              </a:ext>
            </a:extLst>
          </p:cNvPr>
          <p:cNvCxnSpPr/>
          <p:nvPr/>
        </p:nvCxnSpPr>
        <p:spPr>
          <a:xfrm flipH="1">
            <a:off x="3103100" y="1418779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8DE934-9BB4-68A0-B8FD-D1863FF620B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3025682" y="1831436"/>
            <a:ext cx="1350625" cy="264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2F5BEA-D2D6-5FFF-7AFB-6C473532902F}"/>
              </a:ext>
            </a:extLst>
          </p:cNvPr>
          <p:cNvSpPr/>
          <p:nvPr/>
        </p:nvSpPr>
        <p:spPr>
          <a:xfrm>
            <a:off x="2133599" y="5909399"/>
            <a:ext cx="403859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9" grpId="0"/>
      <p:bldP spid="35" grpId="0" animBg="1"/>
      <p:bldP spid="40" grpId="0" animBg="1"/>
      <p:bldP spid="82" grpId="0" animBg="1"/>
      <p:bldP spid="24" grpId="0" animBg="1"/>
      <p:bldP spid="80" grpId="0" animBg="1"/>
      <p:bldP spid="83" grpId="0" animBg="1"/>
      <p:bldP spid="85" grpId="0" animBg="1"/>
      <p:bldP spid="22" grpId="0" animBg="1"/>
      <p:bldP spid="22" grpId="1" animBg="1"/>
      <p:bldP spid="31" grpId="0"/>
      <p:bldP spid="31" grpId="1"/>
      <p:bldP spid="56" grpId="0"/>
      <p:bldP spid="87" grpId="0" animBg="1"/>
      <p:bldP spid="88" grpId="0"/>
      <p:bldP spid="27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54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cxnSpLocks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533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6"/>
          </p:cNvCxnSpPr>
          <p:nvPr/>
        </p:nvCxnSpPr>
        <p:spPr>
          <a:xfrm flipV="1">
            <a:off x="3429000" y="3733800"/>
            <a:ext cx="1752600" cy="6096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32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cxnSpLocks/>
                        <a:endCxn id="21" idx="2"/>
                      </p:cNvCxnSpPr>
                      <p:nvPr/>
                    </p:nvCxnSpPr>
                    <p:spPr>
                      <a:xfrm flipV="1">
                        <a:off x="3429000" y="4267200"/>
                        <a:ext cx="1752600" cy="533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V="1">
              <a:off x="4686300" y="4391799"/>
              <a:ext cx="114300" cy="27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676666" y="2466201"/>
            <a:ext cx="742934" cy="2791599"/>
            <a:chOff x="3676666" y="2237601"/>
            <a:chExt cx="742934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676666" y="2237601"/>
              <a:ext cx="742934" cy="2791599"/>
              <a:chOff x="3676666" y="2237601"/>
              <a:chExt cx="742934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3676666" y="4146969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6666" y="4146969"/>
                    <a:ext cx="31130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700740" y="4399897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0740" y="4399897"/>
                    <a:ext cx="31130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</p:spTree>
    <p:extLst>
      <p:ext uri="{BB962C8B-B14F-4D97-AF65-F5344CB8AC3E}">
        <p14:creationId xmlns:p14="http://schemas.microsoft.com/office/powerpoint/2010/main" val="164286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15335</TotalTime>
  <Words>3409</Words>
  <Application>Microsoft Office PowerPoint</Application>
  <PresentationFormat>On-screen Show (4:3)</PresentationFormat>
  <Paragraphs>918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Design and Analysis of Algorithms (CS345A)  </vt:lpstr>
      <vt:lpstr>Recap of the last lecture</vt:lpstr>
      <vt:lpstr>Algorithm 2  </vt:lpstr>
      <vt:lpstr>A crucial Insight </vt:lpstr>
      <vt:lpstr>Proof by contradiction </vt:lpstr>
      <vt:lpstr>Proof by contradiction </vt:lpstr>
      <vt:lpstr>Application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  <vt:lpstr>PowerPoint Presentation</vt:lpstr>
      <vt:lpstr>Application # 2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Generalization of max-flow Problem</vt:lpstr>
      <vt:lpstr>PowerPoint Presentation</vt:lpstr>
      <vt:lpstr>PowerPoint Presentation</vt:lpstr>
      <vt:lpstr>Circulation with demand</vt:lpstr>
      <vt:lpstr>Circulation with demand</vt:lpstr>
      <vt:lpstr>Circulation with demand               Max-Flow </vt:lpstr>
      <vt:lpstr>Circulation with demand               Max-Flow </vt:lpstr>
      <vt:lpstr>Circulation with demand               Max-Flow </vt:lpstr>
      <vt:lpstr>PowerPoint Presentation</vt:lpstr>
      <vt:lpstr>Circulation with demand               Max-Flow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1443</cp:revision>
  <dcterms:created xsi:type="dcterms:W3CDTF">2011-12-03T04:13:03Z</dcterms:created>
  <dcterms:modified xsi:type="dcterms:W3CDTF">2023-10-09T06:29:57Z</dcterms:modified>
</cp:coreProperties>
</file>