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sldIdLst>
    <p:sldId id="556" r:id="rId2"/>
    <p:sldId id="598" r:id="rId3"/>
    <p:sldId id="599" r:id="rId4"/>
    <p:sldId id="502" r:id="rId5"/>
    <p:sldId id="506" r:id="rId6"/>
    <p:sldId id="558" r:id="rId7"/>
    <p:sldId id="516" r:id="rId8"/>
    <p:sldId id="518" r:id="rId9"/>
    <p:sldId id="508" r:id="rId10"/>
    <p:sldId id="517" r:id="rId11"/>
    <p:sldId id="555" r:id="rId12"/>
    <p:sldId id="539" r:id="rId13"/>
    <p:sldId id="572" r:id="rId14"/>
    <p:sldId id="535" r:id="rId15"/>
    <p:sldId id="551" r:id="rId16"/>
    <p:sldId id="540" r:id="rId17"/>
    <p:sldId id="604" r:id="rId18"/>
    <p:sldId id="533" r:id="rId19"/>
    <p:sldId id="534" r:id="rId20"/>
    <p:sldId id="522" r:id="rId21"/>
    <p:sldId id="523" r:id="rId22"/>
    <p:sldId id="530" r:id="rId23"/>
    <p:sldId id="541" r:id="rId24"/>
    <p:sldId id="548" r:id="rId25"/>
    <p:sldId id="525" r:id="rId26"/>
    <p:sldId id="570"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27" autoAdjust="0"/>
    <p:restoredTop sz="94143" autoAdjust="0"/>
  </p:normalViewPr>
  <p:slideViewPr>
    <p:cSldViewPr>
      <p:cViewPr varScale="1">
        <p:scale>
          <a:sx n="107" d="100"/>
          <a:sy n="107" d="100"/>
        </p:scale>
        <p:origin x="193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10/16/2023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10/16/2023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10/16/2023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10/16/2023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10/16/2023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10/16/2023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10/16/2023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10/16/2023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10/16/2023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10/16/2023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10/16/2023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10/16/2023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10/16/2023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media/image14.png"/><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00.png"/><Relationship Id="rId7"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25.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0.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30.png"/><Relationship Id="rId7" Type="http://schemas.openxmlformats.org/officeDocument/2006/relationships/image" Target="../media/image56.png"/><Relationship Id="rId2" Type="http://schemas.openxmlformats.org/officeDocument/2006/relationships/image" Target="../media/image520.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23.png"/><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32.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80.png"/><Relationship Id="rId5" Type="http://schemas.openxmlformats.org/officeDocument/2006/relationships/image" Target="../media/image510.png"/><Relationship Id="rId4" Type="http://schemas.openxmlformats.org/officeDocument/2006/relationships/image" Target="../media/image4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914400" y="4499848"/>
            <a:ext cx="7239000" cy="1856502"/>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2800" b="1" dirty="0">
                <a:solidFill>
                  <a:srgbClr val="C00000"/>
                </a:solidFill>
              </a:rPr>
              <a:t>Lecture 30</a:t>
            </a:r>
          </a:p>
          <a:p>
            <a:pPr fontAlgn="auto">
              <a:spcAft>
                <a:spcPts val="0"/>
              </a:spcAft>
              <a:defRPr/>
            </a:pPr>
            <a:r>
              <a:rPr lang="en-US" sz="2400" b="1" dirty="0">
                <a:solidFill>
                  <a:srgbClr val="7030A0"/>
                </a:solidFill>
              </a:rPr>
              <a:t>Amortized Analysis – III</a:t>
            </a:r>
          </a:p>
          <a:p>
            <a:pPr marL="342900" indent="-342900" algn="l" fontAlgn="auto">
              <a:spcAft>
                <a:spcPts val="0"/>
              </a:spcAft>
              <a:buFont typeface="Arial" panose="020B0604020202020204" pitchFamily="34" charset="0"/>
              <a:buChar char="•"/>
              <a:defRPr/>
            </a:pPr>
            <a:r>
              <a:rPr lang="en-US" sz="2400" dirty="0">
                <a:solidFill>
                  <a:schemeClr val="tx1"/>
                </a:solidFill>
              </a:rPr>
              <a:t>Dynamic Tables (insertion as well deletion)</a:t>
            </a:r>
          </a:p>
          <a:p>
            <a:pPr marL="342900" indent="-342900" algn="l" fontAlgn="auto">
              <a:spcAft>
                <a:spcPts val="0"/>
              </a:spcAft>
              <a:buFont typeface="Arial" panose="020B0604020202020204" pitchFamily="34" charset="0"/>
              <a:buChar char="•"/>
              <a:defRPr/>
            </a:pPr>
            <a:r>
              <a:rPr lang="en-US" sz="2400" dirty="0">
                <a:solidFill>
                  <a:schemeClr val="tx1"/>
                </a:solidFill>
              </a:rPr>
              <a:t>A magical application</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6" name="TextBox 5"/>
          <p:cNvSpPr txBox="1"/>
          <p:nvPr/>
        </p:nvSpPr>
        <p:spPr>
          <a:xfrm>
            <a:off x="4038601" y="3062734"/>
            <a:ext cx="4267199" cy="523220"/>
          </a:xfrm>
          <a:prstGeom prst="rect">
            <a:avLst/>
          </a:prstGeom>
          <a:noFill/>
        </p:spPr>
        <p:txBody>
          <a:bodyPr wrap="square" rtlCol="0">
            <a:spAutoFit/>
          </a:bodyPr>
          <a:lstStyle/>
          <a:p>
            <a:r>
              <a:rPr lang="en-US" sz="2800" b="1" dirty="0">
                <a:solidFill>
                  <a:srgbClr val="002060"/>
                </a:solidFill>
              </a:rPr>
              <a:t>CS345A</a:t>
            </a:r>
            <a:endParaRPr lang="en-US" sz="2800" b="1" dirty="0"/>
          </a:p>
        </p:txBody>
      </p:sp>
    </p:spTree>
    <p:custDataLst>
      <p:tags r:id="rId1"/>
    </p:custDataLst>
    <p:extLst>
      <p:ext uri="{BB962C8B-B14F-4D97-AF65-F5344CB8AC3E}">
        <p14:creationId xmlns:p14="http://schemas.microsoft.com/office/powerpoint/2010/main" val="140747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876800" y="2667000"/>
            <a:ext cx="2362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828800" y="26670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828800" y="5181600"/>
            <a:ext cx="16764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828800" y="51816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200" b="1" dirty="0"/>
              <a:t>The intuition behind the </a:t>
            </a:r>
            <a:r>
              <a:rPr lang="en-US" sz="3200" b="1" dirty="0">
                <a:solidFill>
                  <a:srgbClr val="7030A0"/>
                </a:solidFill>
              </a:rPr>
              <a:t>new algorithm</a:t>
            </a:r>
            <a:endParaRPr lang="en-US" sz="3200" b="1" dirty="0"/>
          </a:p>
        </p:txBody>
      </p:sp>
      <p:sp>
        <p:nvSpPr>
          <p:cNvPr id="3" name="Content Placeholder 2"/>
          <p:cNvSpPr>
            <a:spLocks noGrp="1"/>
          </p:cNvSpPr>
          <p:nvPr>
            <p:ph idx="1"/>
          </p:nvPr>
        </p:nvSpPr>
        <p:spPr>
          <a:xfrm>
            <a:off x="457200" y="1600200"/>
            <a:ext cx="8229600" cy="5029200"/>
          </a:xfrm>
        </p:spPr>
        <p:txBody>
          <a:bodyPr/>
          <a:lstStyle/>
          <a:p>
            <a:pPr marL="0" indent="0">
              <a:buNone/>
            </a:pPr>
            <a:r>
              <a:rPr lang="en-US" sz="2000" b="1" dirty="0">
                <a:solidFill>
                  <a:srgbClr val="C00000"/>
                </a:solidFill>
              </a:rPr>
              <a:t>Observation</a:t>
            </a:r>
            <a:r>
              <a:rPr lang="en-US" sz="2000" dirty="0"/>
              <a:t>: Every time a table is created, it is half-full.</a:t>
            </a:r>
          </a:p>
          <a:p>
            <a:pPr marL="0" indent="0">
              <a:buNone/>
            </a:pPr>
            <a:r>
              <a:rPr lang="en-US" sz="2000" dirty="0"/>
              <a:t>Only two big events can happen in future: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457200" indent="-457200">
              <a:buAutoNum type="arabicPeriod"/>
            </a:pPr>
            <a:r>
              <a:rPr lang="en-US" sz="2000" dirty="0"/>
              <a:t>It becomes full </a:t>
            </a:r>
            <a:endParaRPr lang="en-US" sz="2000" dirty="0">
              <a:sym typeface="Wingdings" pitchFamily="2" charset="2"/>
            </a:endParaRPr>
          </a:p>
          <a:p>
            <a:pPr marL="457200" indent="-457200">
              <a:buAutoNum type="arabicPeriod"/>
            </a:pPr>
            <a:r>
              <a:rPr lang="en-US" sz="2000" dirty="0">
                <a:sym typeface="Wingdings" pitchFamily="2" charset="2"/>
              </a:rPr>
              <a:t>It becomes quarter full </a:t>
            </a: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sp>
        <p:nvSpPr>
          <p:cNvPr id="7" name="Rectangle 6"/>
          <p:cNvSpPr/>
          <p:nvPr/>
        </p:nvSpPr>
        <p:spPr>
          <a:xfrm>
            <a:off x="1828792" y="38862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nvGraphicFramePr>
        <p:xfrm>
          <a:off x="1828792" y="390144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1828792" y="26670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nvGraphicFramePr>
        <p:xfrm>
          <a:off x="1828800" y="51816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9" name="Down Arrow 28"/>
          <p:cNvSpPr/>
          <p:nvPr/>
        </p:nvSpPr>
        <p:spPr>
          <a:xfrm>
            <a:off x="3886200" y="4419600"/>
            <a:ext cx="990600"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flipV="1">
            <a:off x="3810000" y="3124200"/>
            <a:ext cx="1143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2818837" y="5650468"/>
                <a:ext cx="2362763" cy="369332"/>
              </a:xfrm>
              <a:prstGeom prst="rect">
                <a:avLst/>
              </a:prstGeom>
              <a:solidFill>
                <a:srgbClr val="FFC000"/>
              </a:solidFill>
            </p:spPr>
            <p:txBody>
              <a:bodyPr wrap="none" rtlCol="0">
                <a:spAutoFit/>
              </a:bodyPr>
              <a:lstStyle/>
              <a:p>
                <a:r>
                  <a:rPr lang="en-US" dirty="0">
                    <a:sym typeface="Wingdings" pitchFamily="2" charset="2"/>
                  </a:rPr>
                  <a:t> At least </a:t>
                </a:r>
                <a14:m>
                  <m:oMath xmlns:m="http://schemas.openxmlformats.org/officeDocument/2006/math">
                    <m:r>
                      <a:rPr lang="en-US" b="1" i="1" dirty="0">
                        <a:solidFill>
                          <a:srgbClr val="0070C0"/>
                        </a:solidFill>
                        <a:latin typeface="Cambria Math"/>
                      </a:rPr>
                      <m:t>𝒏</m:t>
                    </m:r>
                  </m:oMath>
                </a14:m>
                <a:r>
                  <a:rPr lang="en-US" dirty="0"/>
                  <a:t> insertions</a:t>
                </a:r>
              </a:p>
            </p:txBody>
          </p:sp>
        </mc:Choice>
        <mc:Fallback xmlns="">
          <p:sp>
            <p:nvSpPr>
              <p:cNvPr id="34" name="TextBox 33"/>
              <p:cNvSpPr txBox="1">
                <a:spLocks noRot="1" noChangeAspect="1" noMove="1" noResize="1" noEditPoints="1" noAdjustHandles="1" noChangeArrowheads="1" noChangeShapeType="1" noTextEdit="1"/>
              </p:cNvSpPr>
              <p:nvPr/>
            </p:nvSpPr>
            <p:spPr>
              <a:xfrm>
                <a:off x="2818837" y="5650468"/>
                <a:ext cx="2362763" cy="369332"/>
              </a:xfrm>
              <a:prstGeom prst="rect">
                <a:avLst/>
              </a:prstGeom>
              <a:blipFill rotWithShape="1">
                <a:blip r:embed="rId2"/>
                <a:stretch>
                  <a:fillRect l="-2062" t="-9836" r="-438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505200" y="6019800"/>
                <a:ext cx="2648482" cy="369332"/>
              </a:xfrm>
              <a:prstGeom prst="rect">
                <a:avLst/>
              </a:prstGeom>
              <a:solidFill>
                <a:srgbClr val="FFC000"/>
              </a:solidFill>
            </p:spPr>
            <p:txBody>
              <a:bodyPr wrap="none" rtlCol="0">
                <a:spAutoFit/>
              </a:bodyPr>
              <a:lstStyle/>
              <a:p>
                <a:r>
                  <a:rPr lang="en-US" dirty="0">
                    <a:sym typeface="Wingdings" pitchFamily="2" charset="2"/>
                  </a:rPr>
                  <a:t> At least </a:t>
                </a:r>
                <a14:m>
                  <m:oMath xmlns:m="http://schemas.openxmlformats.org/officeDocument/2006/math">
                    <m:r>
                      <a:rPr lang="en-US" b="1" i="1" dirty="0">
                        <a:solidFill>
                          <a:srgbClr val="0070C0"/>
                        </a:solidFill>
                        <a:latin typeface="Cambria Math"/>
                      </a:rPr>
                      <m:t>𝒏</m:t>
                    </m:r>
                    <m:r>
                      <a:rPr lang="en-US" b="1" i="1" dirty="0" smtClean="0">
                        <a:solidFill>
                          <a:srgbClr val="0070C0"/>
                        </a:solidFill>
                        <a:latin typeface="Cambria Math"/>
                      </a:rPr>
                      <m:t>/</m:t>
                    </m:r>
                    <m:r>
                      <a:rPr lang="en-US" b="1" i="1" dirty="0" smtClean="0">
                        <a:solidFill>
                          <a:srgbClr val="0070C0"/>
                        </a:solidFill>
                        <a:latin typeface="Cambria Math"/>
                      </a:rPr>
                      <m:t>𝟐</m:t>
                    </m:r>
                  </m:oMath>
                </a14:m>
                <a:r>
                  <a:rPr lang="en-US" dirty="0"/>
                  <a:t> deletions</a:t>
                </a:r>
              </a:p>
            </p:txBody>
          </p:sp>
        </mc:Choice>
        <mc:Fallback xmlns="">
          <p:sp>
            <p:nvSpPr>
              <p:cNvPr id="35" name="TextBox 34"/>
              <p:cNvSpPr txBox="1">
                <a:spLocks noRot="1" noChangeAspect="1" noMove="1" noResize="1" noEditPoints="1" noAdjustHandles="1" noChangeArrowheads="1" noChangeShapeType="1" noTextEdit="1"/>
              </p:cNvSpPr>
              <p:nvPr/>
            </p:nvSpPr>
            <p:spPr>
              <a:xfrm>
                <a:off x="3505200" y="6019800"/>
                <a:ext cx="2648482" cy="369332"/>
              </a:xfrm>
              <a:prstGeom prst="rect">
                <a:avLst/>
              </a:prstGeom>
              <a:blipFill rotWithShape="1">
                <a:blip r:embed="rId3"/>
                <a:stretch>
                  <a:fillRect l="-1843" t="-10000" r="-461" b="-25000"/>
                </a:stretch>
              </a:blipFill>
            </p:spPr>
            <p:txBody>
              <a:bodyPr/>
              <a:lstStyle/>
              <a:p>
                <a:r>
                  <a:rPr lang="en-US">
                    <a:noFill/>
                  </a:rPr>
                  <a:t> </a:t>
                </a:r>
              </a:p>
            </p:txBody>
          </p:sp>
        </mc:Fallback>
      </mc:AlternateContent>
    </p:spTree>
    <p:extLst>
      <p:ext uri="{BB962C8B-B14F-4D97-AF65-F5344CB8AC3E}">
        <p14:creationId xmlns:p14="http://schemas.microsoft.com/office/powerpoint/2010/main" val="1912492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up)">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xit" presetSubtype="2" fill="hold" grpId="1" nodeType="clickEffect">
                                  <p:stCondLst>
                                    <p:cond delay="0"/>
                                  </p:stCondLst>
                                  <p:childTnLst>
                                    <p:animEffect transition="out" filter="wipe(right)">
                                      <p:cBhvr>
                                        <p:cTn id="75" dur="500"/>
                                        <p:tgtEl>
                                          <p:spTgt spid="27"/>
                                        </p:tgtEl>
                                      </p:cBhvr>
                                    </p:animEffect>
                                    <p:set>
                                      <p:cBhvr>
                                        <p:cTn id="76" dur="1" fill="hold">
                                          <p:stCondLst>
                                            <p:cond delay="499"/>
                                          </p:stCondLst>
                                        </p:cTn>
                                        <p:tgtEl>
                                          <p:spTgt spid="2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animEffect transition="in" filter="fade">
                                      <p:cBhvr>
                                        <p:cTn id="81" dur="500"/>
                                        <p:tgtEl>
                                          <p:spTgt spid="3">
                                            <p:txEl>
                                              <p:pRg st="12" end="1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wipe(left)">
                                      <p:cBhvr>
                                        <p:cTn id="8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26" grpId="0" animBg="1"/>
      <p:bldP spid="27" grpId="0" animBg="1"/>
      <p:bldP spid="27" grpId="1" animBg="1"/>
      <p:bldP spid="2" grpId="0"/>
      <p:bldP spid="3" grpId="0" uiExpand="1" build="p"/>
      <p:bldP spid="7" grpId="0" animBg="1"/>
      <p:bldP spid="29" grpId="0" animBg="1"/>
      <p:bldP spid="30"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524000" y="3064605"/>
            <a:ext cx="13716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en-US" sz="3200" b="1" dirty="0">
                    <a:solidFill>
                      <a:srgbClr val="7030A0"/>
                    </a:solidFill>
                  </a:rPr>
                  <a:t>Amortized Analysis of </a:t>
                </a: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1">
                <a:blip r:embed="rId2"/>
                <a:stretch>
                  <a:fillRect t="-3191" b="-13830"/>
                </a:stretch>
              </a:blipFill>
            </p:spPr>
            <p:txBody>
              <a:bodyPr/>
              <a:lstStyle/>
              <a:p>
                <a:r>
                  <a:rPr lang="en-US">
                    <a:noFill/>
                  </a:rPr>
                  <a:t> </a:t>
                </a:r>
              </a:p>
            </p:txBody>
          </p:sp>
        </mc:Fallback>
      </mc:AlternateContent>
      <p:sp>
        <p:nvSpPr>
          <p:cNvPr id="6" name="Content Placeholder 5"/>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11</a:t>
            </a:fld>
            <a:endParaRPr lang="en-US"/>
          </a:p>
        </p:txBody>
      </p:sp>
      <p:grpSp>
        <p:nvGrpSpPr>
          <p:cNvPr id="22" name="Group 21"/>
          <p:cNvGrpSpPr/>
          <p:nvPr/>
        </p:nvGrpSpPr>
        <p:grpSpPr>
          <a:xfrm>
            <a:off x="1524000" y="1840468"/>
            <a:ext cx="1676400" cy="381000"/>
            <a:chOff x="1524000" y="2831068"/>
            <a:chExt cx="1676400" cy="381000"/>
          </a:xfrm>
        </p:grpSpPr>
        <mc:AlternateContent xmlns:mc="http://schemas.openxmlformats.org/markup-compatibility/2006" xmlns:a14="http://schemas.microsoft.com/office/drawing/2010/main">
          <mc:Choice Requires="a14">
            <p:sp>
              <p:nvSpPr>
                <p:cNvPr id="8" name="Rectangle 7"/>
                <p:cNvSpPr/>
                <p:nvPr/>
              </p:nvSpPr>
              <p:spPr>
                <a:xfrm>
                  <a:off x="2895600" y="2831068"/>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895600" y="2831068"/>
                  <a:ext cx="304800" cy="381000"/>
                </a:xfrm>
                <a:prstGeom prst="rect">
                  <a:avLst/>
                </a:prstGeom>
                <a:blipFill rotWithShape="1">
                  <a:blip r:embed="rId3"/>
                  <a:stretch>
                    <a:fillRect t="-4762" r="-28000" b="-23810"/>
                  </a:stretch>
                </a:blipFill>
                <a:ln>
                  <a:noFill/>
                </a:ln>
              </p:spPr>
              <p:txBody>
                <a:bodyPr/>
                <a:lstStyle/>
                <a:p>
                  <a:r>
                    <a:rPr lang="en-US">
                      <a:noFill/>
                    </a:rPr>
                    <a:t> </a:t>
                  </a:r>
                </a:p>
              </p:txBody>
            </p:sp>
          </mc:Fallback>
        </mc:AlternateContent>
        <p:sp>
          <p:nvSpPr>
            <p:cNvPr id="9" name="Rectangle 8"/>
            <p:cNvSpPr/>
            <p:nvPr/>
          </p:nvSpPr>
          <p:spPr>
            <a:xfrm>
              <a:off x="1524000" y="2831068"/>
              <a:ext cx="13716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524000" y="2221470"/>
            <a:ext cx="1676402" cy="516794"/>
            <a:chOff x="1600202" y="1452738"/>
            <a:chExt cx="1676402" cy="516794"/>
          </a:xfrm>
        </p:grpSpPr>
        <p:sp>
          <p:nvSpPr>
            <p:cNvPr id="14" name="Right Brace 13"/>
            <p:cNvSpPr/>
            <p:nvPr/>
          </p:nvSpPr>
          <p:spPr>
            <a:xfrm rot="16200000" flipH="1">
              <a:off x="2304604" y="748336"/>
              <a:ext cx="267598" cy="16764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21058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105859" y="1600200"/>
                  <a:ext cx="865943" cy="369332"/>
                </a:xfrm>
                <a:prstGeom prst="rect">
                  <a:avLst/>
                </a:prstGeom>
                <a:blipFill rotWithShape="1">
                  <a:blip r:embed="rId4"/>
                  <a:stretch>
                    <a:fillRect t="-8197" r="-8451" b="-24590"/>
                  </a:stretch>
                </a:blipFill>
              </p:spPr>
              <p:txBody>
                <a:bodyPr/>
                <a:lstStyle/>
                <a:p>
                  <a:r>
                    <a:rPr lang="en-US">
                      <a:noFill/>
                    </a:rPr>
                    <a:t> </a:t>
                  </a:r>
                </a:p>
              </p:txBody>
            </p:sp>
          </mc:Fallback>
        </mc:AlternateContent>
      </p:grpSp>
      <p:grpSp>
        <p:nvGrpSpPr>
          <p:cNvPr id="11" name="Group 10"/>
          <p:cNvGrpSpPr/>
          <p:nvPr/>
        </p:nvGrpSpPr>
        <p:grpSpPr>
          <a:xfrm>
            <a:off x="1524000" y="1066800"/>
            <a:ext cx="5410202" cy="685799"/>
            <a:chOff x="1524000" y="843136"/>
            <a:chExt cx="5410202" cy="685799"/>
          </a:xfrm>
        </p:grpSpPr>
        <p:sp>
          <p:nvSpPr>
            <p:cNvPr id="12" name="Right Brace 11"/>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4043432" y="843136"/>
                  <a:ext cx="5902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𝟒</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043432" y="843136"/>
                  <a:ext cx="590225" cy="369332"/>
                </a:xfrm>
                <a:prstGeom prst="rect">
                  <a:avLst/>
                </a:prstGeom>
                <a:blipFill rotWithShape="1">
                  <a:blip r:embed="rId5"/>
                  <a:stretch>
                    <a:fillRect t="-8333" r="-13402" b="-25000"/>
                  </a:stretch>
                </a:blipFill>
              </p:spPr>
              <p:txBody>
                <a:bodyPr/>
                <a:lstStyle/>
                <a:p>
                  <a:r>
                    <a:rPr lang="en-US">
                      <a:noFill/>
                    </a:rPr>
                    <a:t> </a:t>
                  </a:r>
                </a:p>
              </p:txBody>
            </p:sp>
          </mc:Fallback>
        </mc:AlternateContent>
      </p:grpSp>
      <p:graphicFrame>
        <p:nvGraphicFramePr>
          <p:cNvPr id="16" name="Table 15"/>
          <p:cNvGraphicFramePr>
            <a:graphicFrameLocks noGrp="1"/>
          </p:cNvGraphicFramePr>
          <p:nvPr/>
        </p:nvGraphicFramePr>
        <p:xfrm>
          <a:off x="1569720" y="3079845"/>
          <a:ext cx="262128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nvGraphicFramePr>
        <p:xfrm>
          <a:off x="1524000" y="18288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9" name="Up Arrow 18"/>
          <p:cNvSpPr/>
          <p:nvPr/>
        </p:nvSpPr>
        <p:spPr>
          <a:xfrm flipV="1">
            <a:off x="3200400" y="2286000"/>
            <a:ext cx="1066800" cy="647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524000" y="3521806"/>
            <a:ext cx="2590802" cy="516794"/>
            <a:chOff x="1600202" y="1452738"/>
            <a:chExt cx="2590802" cy="516794"/>
          </a:xfrm>
        </p:grpSpPr>
        <p:sp>
          <p:nvSpPr>
            <p:cNvPr id="24" name="Right Brace 23"/>
            <p:cNvSpPr/>
            <p:nvPr/>
          </p:nvSpPr>
          <p:spPr>
            <a:xfrm rot="16200000" flipH="1">
              <a:off x="2761804" y="291136"/>
              <a:ext cx="267597" cy="25908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590802" y="1600200"/>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590802" y="1600200"/>
                  <a:ext cx="590226" cy="369332"/>
                </a:xfrm>
                <a:prstGeom prst="rect">
                  <a:avLst/>
                </a:prstGeom>
                <a:blipFill rotWithShape="1">
                  <a:blip r:embed="rId6"/>
                  <a:stretch>
                    <a:fillRect t="-8333" r="-13542"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TextBox 25"/>
              <p:cNvSpPr txBox="1"/>
              <p:nvPr/>
            </p:nvSpPr>
            <p:spPr>
              <a:xfrm>
                <a:off x="2590800" y="5754896"/>
                <a:ext cx="519405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used by us for handling insertion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r>
                      <a:rPr lang="en-US" b="1" i="1" dirty="0">
                        <a:solidFill>
                          <a:srgbClr val="0070C0"/>
                        </a:solidFill>
                        <a:latin typeface="Cambria Math"/>
                      </a:rPr>
                      <m:t>𝒏</m:t>
                    </m:r>
                    <m:r>
                      <a:rPr lang="en-US" b="0" i="0" dirty="0" smtClean="0">
                        <a:solidFill>
                          <a:srgbClr val="0070C0"/>
                        </a:solidFill>
                        <a:latin typeface="Cambria Math"/>
                      </a:rPr>
                      <m:t>−</m:t>
                    </m:r>
                  </m:oMath>
                </a14:m>
                <a:r>
                  <a:rPr lang="en-US" dirty="0"/>
                  <a:t> size(</a:t>
                </a:r>
                <a14:m>
                  <m:oMath xmlns:m="http://schemas.openxmlformats.org/officeDocument/2006/math">
                    <m:r>
                      <a:rPr lang="en-US" b="1" i="1" dirty="0" smtClean="0">
                        <a:solidFill>
                          <a:srgbClr val="0070C0"/>
                        </a:solidFill>
                        <a:latin typeface="Cambria Math"/>
                      </a:rPr>
                      <m:t>𝑻</m:t>
                    </m:r>
                  </m:oMath>
                </a14:m>
                <a:r>
                  <a:rPr lang="en-US" dirty="0"/>
                  <a:t>))</a:t>
                </a:r>
              </a:p>
            </p:txBody>
          </p:sp>
        </mc:Choice>
        <mc:Fallback xmlns="">
          <p:sp>
            <p:nvSpPr>
              <p:cNvPr id="26" name="TextBox 25"/>
              <p:cNvSpPr txBox="1">
                <a:spLocks noRot="1" noChangeAspect="1" noMove="1" noResize="1" noEditPoints="1" noAdjustHandles="1" noChangeArrowheads="1" noChangeShapeType="1" noTextEdit="1"/>
              </p:cNvSpPr>
              <p:nvPr/>
            </p:nvSpPr>
            <p:spPr>
              <a:xfrm>
                <a:off x="2590800" y="5754896"/>
                <a:ext cx="5194051" cy="369332"/>
              </a:xfrm>
              <a:prstGeom prst="rect">
                <a:avLst/>
              </a:prstGeom>
              <a:blipFill rotWithShape="1">
                <a:blip r:embed="rId7"/>
                <a:stretch>
                  <a:fillRect l="-235" t="-8197" r="-352" b="-24590"/>
                </a:stretch>
              </a:blipFill>
            </p:spPr>
            <p:txBody>
              <a:bodyPr/>
              <a:lstStyle/>
              <a:p>
                <a:r>
                  <a:rPr lang="en-US">
                    <a:noFill/>
                  </a:rPr>
                  <a:t> </a:t>
                </a:r>
              </a:p>
            </p:txBody>
          </p:sp>
        </mc:Fallback>
      </mc:AlternateContent>
      <p:cxnSp>
        <p:nvCxnSpPr>
          <p:cNvPr id="28" name="Straight Connector 27"/>
          <p:cNvCxnSpPr/>
          <p:nvPr/>
        </p:nvCxnSpPr>
        <p:spPr>
          <a:xfrm>
            <a:off x="6172200" y="5678696"/>
            <a:ext cx="0" cy="4753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96200" y="5696848"/>
            <a:ext cx="0" cy="4753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7" name="Content Placeholder 6"/>
              <p:cNvGraphicFramePr>
                <a:graphicFrameLocks/>
              </p:cNvGraphicFramePr>
              <p:nvPr/>
            </p:nvGraphicFramePr>
            <p:xfrm>
              <a:off x="609600" y="4114800"/>
              <a:ext cx="7772400" cy="1600200"/>
            </p:xfrm>
            <a:graphic>
              <a:graphicData uri="http://schemas.openxmlformats.org/drawingml/2006/table">
                <a:tbl>
                  <a:tblPr firstRow="1" bandRow="1">
                    <a:tableStyleId>{5C22544A-7EE6-4342-B048-85BDC9FD1C3A}</a:tableStyleId>
                  </a:tblPr>
                  <a:tblGrid>
                    <a:gridCol w="34289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7526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Delete(</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7" name="Content Placeholder 6"/>
              <p:cNvGraphicFramePr>
                <a:graphicFrameLocks/>
              </p:cNvGraphicFramePr>
              <p:nvPr>
                <p:extLst>
                  <p:ext uri="{D42A27DB-BD31-4B8C-83A1-F6EECF244321}">
                    <p14:modId xmlns:p14="http://schemas.microsoft.com/office/powerpoint/2010/main" val="2011381647"/>
                  </p:ext>
                </p:extLst>
              </p:nvPr>
            </p:nvGraphicFramePr>
            <p:xfrm>
              <a:off x="609600" y="4114800"/>
              <a:ext cx="7772400" cy="1600200"/>
            </p:xfrm>
            <a:graphic>
              <a:graphicData uri="http://schemas.openxmlformats.org/drawingml/2006/table">
                <a:tbl>
                  <a:tblPr firstRow="1" bandRow="1">
                    <a:tableStyleId>{5C22544A-7EE6-4342-B048-85BDC9FD1C3A}</a:tableStyleId>
                  </a:tblPr>
                  <a:tblGrid>
                    <a:gridCol w="3428999"/>
                    <a:gridCol w="1447800"/>
                    <a:gridCol w="1143000"/>
                    <a:gridCol w="1752601"/>
                  </a:tblGrid>
                  <a:tr h="533400">
                    <a:tc>
                      <a:txBody>
                        <a:bodyPr/>
                        <a:lstStyle/>
                        <a:p>
                          <a:endParaRPr lang="en-US"/>
                        </a:p>
                      </a:txBody>
                      <a:tcPr>
                        <a:blipFill rotWithShape="1">
                          <a:blip r:embed="rId8"/>
                          <a:stretch>
                            <a:fillRect t="-5682" r="-126868"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8"/>
                          <a:stretch>
                            <a:fillRect l="-427807" t="-5682" r="-154011"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9" name="TextBox 28"/>
              <p:cNvSpPr txBox="1"/>
              <p:nvPr/>
            </p:nvSpPr>
            <p:spPr>
              <a:xfrm>
                <a:off x="4334573" y="47360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334573" y="4736068"/>
                <a:ext cx="354584" cy="369332"/>
              </a:xfrm>
              <a:prstGeom prst="rect">
                <a:avLst/>
              </a:prstGeom>
              <a:blipFill rotWithShape="1">
                <a:blip r:embed="rId9"/>
                <a:stretch>
                  <a:fillRect t="-8197" r="-241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261693" y="5257800"/>
                <a:ext cx="896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r>
                        <a:rPr lang="en-US" b="1" i="1" dirty="0" smtClean="0">
                          <a:solidFill>
                            <a:schemeClr val="tx1"/>
                          </a:solidFill>
                          <a:latin typeface="Cambria Math"/>
                        </a:rPr>
                        <m:t>+</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261693" y="5257800"/>
                <a:ext cx="896399" cy="369332"/>
              </a:xfrm>
              <a:prstGeom prst="rect">
                <a:avLst/>
              </a:prstGeom>
              <a:blipFill rotWithShape="1">
                <a:blip r:embed="rId10"/>
                <a:stretch>
                  <a:fillRect t="-8333" r="-8844" b="-25000"/>
                </a:stretch>
              </a:blipFill>
            </p:spPr>
            <p:txBody>
              <a:bodyPr/>
              <a:lstStyle/>
              <a:p>
                <a:r>
                  <a:rPr lang="en-US">
                    <a:noFill/>
                  </a:rPr>
                  <a:t> </a:t>
                </a:r>
              </a:p>
            </p:txBody>
          </p:sp>
        </mc:Fallback>
      </mc:AlternateContent>
      <p:sp>
        <p:nvSpPr>
          <p:cNvPr id="32" name="TextBox 31"/>
          <p:cNvSpPr txBox="1"/>
          <p:nvPr/>
        </p:nvSpPr>
        <p:spPr>
          <a:xfrm>
            <a:off x="650556" y="4736068"/>
            <a:ext cx="3565345"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does not shrink</a:t>
            </a:r>
          </a:p>
        </p:txBody>
      </p:sp>
      <p:sp>
        <p:nvSpPr>
          <p:cNvPr id="33" name="TextBox 32"/>
          <p:cNvSpPr txBox="1"/>
          <p:nvPr/>
        </p:nvSpPr>
        <p:spPr>
          <a:xfrm>
            <a:off x="650557" y="5257800"/>
            <a:ext cx="3611136"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shrinks to half</a:t>
            </a:r>
          </a:p>
        </p:txBody>
      </p:sp>
      <mc:AlternateContent xmlns:mc="http://schemas.openxmlformats.org/markup-compatibility/2006" xmlns:a14="http://schemas.microsoft.com/office/drawing/2010/main">
        <mc:Choice Requires="a14">
          <p:sp>
            <p:nvSpPr>
              <p:cNvPr id="34" name="TextBox 33"/>
              <p:cNvSpPr txBox="1"/>
              <p:nvPr/>
            </p:nvSpPr>
            <p:spPr>
              <a:xfrm>
                <a:off x="5458143" y="5257800"/>
                <a:ext cx="12474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𝟐</m:t>
                      </m:r>
                      <m:r>
                        <a:rPr lang="en-US" b="1" i="1" dirty="0" smtClean="0">
                          <a:solidFill>
                            <a:srgbClr val="7030A0"/>
                          </a:solidFill>
                          <a:latin typeface="Cambria Math"/>
                        </a:rPr>
                        <m:t>−</m:t>
                      </m:r>
                      <m:r>
                        <a:rPr lang="en-US" b="1" i="1" dirty="0" smtClean="0">
                          <a:solidFill>
                            <a:srgbClr val="0070C0"/>
                          </a:solidFill>
                          <a:latin typeface="Cambria Math"/>
                        </a:rPr>
                        <m:t>𝟐</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5458143" y="5257800"/>
                <a:ext cx="1247457" cy="369332"/>
              </a:xfrm>
              <a:prstGeom prst="rect">
                <a:avLst/>
              </a:prstGeom>
              <a:blipFill rotWithShape="1">
                <a:blip r:embed="rId11"/>
                <a:stretch>
                  <a:fillRect t="-8333" r="-585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7313359" y="5269468"/>
                <a:ext cx="10342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𝟑</m:t>
                      </m:r>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7030A0"/>
                          </a:solidFill>
                          <a:latin typeface="Cambria Math"/>
                        </a:rPr>
                        <m:t>𝒄</m:t>
                      </m:r>
                      <m:r>
                        <a:rPr lang="en-US" b="1" i="1" dirty="0" smtClean="0">
                          <a:solidFill>
                            <a:srgbClr val="0070C0"/>
                          </a:solidFill>
                          <a:latin typeface="Cambria Math"/>
                        </a:rPr>
                        <m:t>𝒏</m:t>
                      </m:r>
                    </m:oMath>
                  </m:oMathPara>
                </a14:m>
                <a:endParaRPr lang="en-US" dirty="0">
                  <a:solidFill>
                    <a:srgbClr val="0070C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7313359" y="5269468"/>
                <a:ext cx="1034257" cy="369332"/>
              </a:xfrm>
              <a:prstGeom prst="rect">
                <a:avLst/>
              </a:prstGeom>
              <a:blipFill rotWithShape="1">
                <a:blip r:embed="rId12"/>
                <a:stretch>
                  <a:fillRect t="-8197" r="-710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010973" y="46598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6010973" y="4659868"/>
                <a:ext cx="492443" cy="369332"/>
              </a:xfrm>
              <a:prstGeom prst="rect">
                <a:avLst/>
              </a:prstGeom>
              <a:blipFill rotWithShape="1">
                <a:blip r:embed="rId13"/>
                <a:stretch>
                  <a:fillRect t="-8197" r="-160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7356157" y="46482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7356157" y="4648200"/>
                <a:ext cx="492443" cy="369332"/>
              </a:xfrm>
              <a:prstGeom prst="rect">
                <a:avLst/>
              </a:prstGeom>
              <a:blipFill rotWithShape="1">
                <a:blip r:embed="rId14"/>
                <a:stretch>
                  <a:fillRect t="-8333" r="-1481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7114369" y="1828800"/>
                <a:ext cx="1867884"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Delete</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38" name="TextBox 37"/>
              <p:cNvSpPr txBox="1">
                <a:spLocks noRot="1" noChangeAspect="1" noMove="1" noResize="1" noEditPoints="1" noAdjustHandles="1" noChangeArrowheads="1" noChangeShapeType="1" noTextEdit="1"/>
              </p:cNvSpPr>
              <p:nvPr/>
            </p:nvSpPr>
            <p:spPr>
              <a:xfrm>
                <a:off x="7114369" y="1828800"/>
                <a:ext cx="1867884" cy="369332"/>
              </a:xfrm>
              <a:prstGeom prst="rect">
                <a:avLst/>
              </a:prstGeom>
              <a:blipFill rotWithShape="1">
                <a:blip r:embed="rId15"/>
                <a:stretch>
                  <a:fillRect l="-2614" t="-8197" r="-196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239000" y="2895600"/>
                <a:ext cx="1723036" cy="369332"/>
              </a:xfrm>
              <a:prstGeom prst="rect">
                <a:avLst/>
              </a:prstGeom>
              <a:solidFill>
                <a:schemeClr val="tx2">
                  <a:lumMod val="20000"/>
                  <a:lumOff val="80000"/>
                </a:schemeClr>
              </a:solidFill>
            </p:spPr>
            <p:txBody>
              <a:bodyPr wrap="none" rtlCol="0">
                <a:spAutoFit/>
              </a:bodyPr>
              <a:lstStyle/>
              <a:p>
                <a:r>
                  <a:rPr lang="en-US" dirty="0"/>
                  <a:t>After </a:t>
                </a:r>
                <a:r>
                  <a:rPr lang="en-US" b="1" dirty="0"/>
                  <a:t>Delete</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39" name="TextBox 38"/>
              <p:cNvSpPr txBox="1">
                <a:spLocks noRot="1" noChangeAspect="1" noMove="1" noResize="1" noEditPoints="1" noAdjustHandles="1" noChangeArrowheads="1" noChangeShapeType="1" noTextEdit="1"/>
              </p:cNvSpPr>
              <p:nvPr/>
            </p:nvSpPr>
            <p:spPr>
              <a:xfrm>
                <a:off x="7239000" y="2895600"/>
                <a:ext cx="1723036" cy="369332"/>
              </a:xfrm>
              <a:prstGeom prst="rect">
                <a:avLst/>
              </a:prstGeom>
              <a:blipFill rotWithShape="1">
                <a:blip r:embed="rId16"/>
                <a:stretch>
                  <a:fillRect l="-3191" t="-8197" r="-177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0" y="1828800"/>
                <a:ext cx="1544012"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r>
                      <a:rPr lang="en-US" b="1" i="1" dirty="0" smtClean="0">
                        <a:solidFill>
                          <a:srgbClr val="0070C0"/>
                        </a:solidFill>
                        <a:latin typeface="Cambria Math"/>
                      </a:rPr>
                      <m:t>𝒎</m:t>
                    </m:r>
                    <m:r>
                      <a:rPr lang="en-US" b="1" i="1" dirty="0" smtClean="0">
                        <a:solidFill>
                          <a:srgbClr val="0070C0"/>
                        </a:solidFill>
                        <a:latin typeface="Cambria Math"/>
                      </a:rPr>
                      <m:t>−</m:t>
                    </m:r>
                    <m:r>
                      <a:rPr lang="en-US" b="1" i="1" dirty="0" smtClean="0">
                        <a:solidFill>
                          <a:srgbClr val="0070C0"/>
                        </a:solidFill>
                        <a:latin typeface="Cambria Math"/>
                      </a:rPr>
                      <m:t>𝟐</m:t>
                    </m:r>
                  </m:oMath>
                </a14:m>
                <a:r>
                  <a:rPr lang="en-US" dirty="0"/>
                  <a:t>)</a:t>
                </a:r>
              </a:p>
            </p:txBody>
          </p:sp>
        </mc:Choice>
        <mc:Fallback xmlns="">
          <p:sp>
            <p:nvSpPr>
              <p:cNvPr id="40" name="TextBox 39"/>
              <p:cNvSpPr txBox="1">
                <a:spLocks noRot="1" noChangeAspect="1" noMove="1" noResize="1" noEditPoints="1" noAdjustHandles="1" noChangeArrowheads="1" noChangeShapeType="1" noTextEdit="1"/>
              </p:cNvSpPr>
              <p:nvPr/>
            </p:nvSpPr>
            <p:spPr>
              <a:xfrm>
                <a:off x="0" y="1828800"/>
                <a:ext cx="1544012" cy="369332"/>
              </a:xfrm>
              <a:prstGeom prst="rect">
                <a:avLst/>
              </a:prstGeom>
              <a:blipFill rotWithShape="1">
                <a:blip r:embed="rId17"/>
                <a:stretch>
                  <a:fillRect l="-791" t="-8197" r="-632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52400" y="3048000"/>
                <a:ext cx="71045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0" i="0" dirty="0" smtClean="0">
                        <a:solidFill>
                          <a:srgbClr val="0070C0"/>
                        </a:solidFill>
                        <a:latin typeface="Cambria Math"/>
                      </a:rPr>
                      <m:t>0</m:t>
                    </m:r>
                  </m:oMath>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152400" y="3048000"/>
                <a:ext cx="710451" cy="369332"/>
              </a:xfrm>
              <a:prstGeom prst="rect">
                <a:avLst/>
              </a:prstGeom>
              <a:blipFill>
                <a:blip r:embed="rId18"/>
                <a:stretch>
                  <a:fillRect l="-1754" t="-6667" b="-23333"/>
                </a:stretch>
              </a:blipFill>
            </p:spPr>
            <p:txBody>
              <a:bodyPr/>
              <a:lstStyle/>
              <a:p>
                <a:r>
                  <a:rPr lang="en-US">
                    <a:noFill/>
                  </a:rPr>
                  <a:t> </a:t>
                </a:r>
              </a:p>
            </p:txBody>
          </p:sp>
        </mc:Fallback>
      </mc:AlternateContent>
      <p:sp>
        <p:nvSpPr>
          <p:cNvPr id="42" name="Down Ribbon 41"/>
          <p:cNvSpPr/>
          <p:nvPr/>
        </p:nvSpPr>
        <p:spPr>
          <a:xfrm>
            <a:off x="2133600" y="5943600"/>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Look carefully the </a:t>
            </a:r>
            <a:r>
              <a:rPr lang="en-US" b="1" dirty="0">
                <a:solidFill>
                  <a:schemeClr val="tx1"/>
                </a:solidFill>
              </a:rPr>
              <a:t>Case 2</a:t>
            </a:r>
            <a:r>
              <a:rPr lang="en-US" dirty="0">
                <a:solidFill>
                  <a:schemeClr val="tx1"/>
                </a:solidFill>
              </a:rPr>
              <a:t>.</a:t>
            </a:r>
          </a:p>
        </p:txBody>
      </p:sp>
      <mc:AlternateContent xmlns:mc="http://schemas.openxmlformats.org/markup-compatibility/2006" xmlns:a14="http://schemas.microsoft.com/office/drawing/2010/main">
        <mc:Choice Requires="a14">
          <p:sp>
            <p:nvSpPr>
              <p:cNvPr id="43" name="Cloud Callout 42"/>
              <p:cNvSpPr/>
              <p:nvPr/>
            </p:nvSpPr>
            <p:spPr>
              <a:xfrm>
                <a:off x="152400" y="6172200"/>
                <a:ext cx="6096000" cy="67286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How to adapt this </a:t>
                </a:r>
                <a14:m>
                  <m:oMath xmlns:m="http://schemas.openxmlformats.org/officeDocument/2006/math">
                    <m:r>
                      <a:rPr lang="en-US" sz="1600">
                        <a:solidFill>
                          <a:srgbClr val="C00000"/>
                        </a:solidFill>
                        <a:latin typeface="Cambria Math"/>
                      </a:rPr>
                      <m:t>𝝓</m:t>
                    </m:r>
                  </m:oMath>
                </a14:m>
                <a:r>
                  <a:rPr lang="en-US" sz="1600" dirty="0"/>
                  <a:t> </a:t>
                </a:r>
                <a:r>
                  <a:rPr lang="en-US" sz="1600" dirty="0">
                    <a:solidFill>
                      <a:schemeClr val="tx1"/>
                    </a:solidFill>
                  </a:rPr>
                  <a:t>so that amortized cost is bounded by a constant for deletion as well. </a:t>
                </a:r>
              </a:p>
            </p:txBody>
          </p:sp>
        </mc:Choice>
        <mc:Fallback xmlns="">
          <p:sp>
            <p:nvSpPr>
              <p:cNvPr id="43" name="Cloud Callout 42"/>
              <p:cNvSpPr>
                <a:spLocks noRot="1" noChangeAspect="1" noMove="1" noResize="1" noEditPoints="1" noAdjustHandles="1" noChangeArrowheads="1" noChangeShapeType="1" noTextEdit="1"/>
              </p:cNvSpPr>
              <p:nvPr/>
            </p:nvSpPr>
            <p:spPr>
              <a:xfrm>
                <a:off x="152400" y="6172200"/>
                <a:ext cx="6096000" cy="672868"/>
              </a:xfrm>
              <a:prstGeom prst="cloudCallou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7465759" y="5257800"/>
                <a:ext cx="7296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&lt;</m:t>
                      </m:r>
                      <m:r>
                        <a:rPr lang="en-US" b="1" i="1"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0070C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7465759" y="5257800"/>
                <a:ext cx="729687" cy="369332"/>
              </a:xfrm>
              <a:prstGeom prst="rect">
                <a:avLst/>
              </a:prstGeom>
              <a:blipFill rotWithShape="1">
                <a:blip r:embed="rId20"/>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6DF0DE7C-2D98-32C2-F30F-570B5259C458}"/>
              </a:ext>
            </a:extLst>
          </p:cNvPr>
          <p:cNvSpPr/>
          <p:nvPr/>
        </p:nvSpPr>
        <p:spPr>
          <a:xfrm>
            <a:off x="6145306" y="5638800"/>
            <a:ext cx="1867883" cy="70395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718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42"/>
                                        </p:tgtEl>
                                      </p:cBhvr>
                                    </p:animEffect>
                                    <p:set>
                                      <p:cBhvr>
                                        <p:cTn id="39" dur="1" fill="hold">
                                          <p:stCondLst>
                                            <p:cond delay="499"/>
                                          </p:stCondLst>
                                        </p:cTn>
                                        <p:tgtEl>
                                          <p:spTgt spid="4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up)">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anim calcmode="lin" valueType="num">
                                      <p:cBhvr>
                                        <p:cTn id="80" dur="1000" fill="hold"/>
                                        <p:tgtEl>
                                          <p:spTgt spid="23"/>
                                        </p:tgtEl>
                                        <p:attrNameLst>
                                          <p:attrName>ppt_x</p:attrName>
                                        </p:attrNameLst>
                                      </p:cBhvr>
                                      <p:tavLst>
                                        <p:tav tm="0">
                                          <p:val>
                                            <p:strVal val="#ppt_x"/>
                                          </p:val>
                                        </p:tav>
                                        <p:tav tm="100000">
                                          <p:val>
                                            <p:strVal val="#ppt_x"/>
                                          </p:val>
                                        </p:tav>
                                      </p:tavLst>
                                    </p:anim>
                                    <p:anim calcmode="lin" valueType="num">
                                      <p:cBhvr>
                                        <p:cTn id="8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left)">
                                      <p:cBhvr>
                                        <p:cTn id="91" dur="500"/>
                                        <p:tgtEl>
                                          <p:spTgt spid="3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500"/>
                                        <p:tgtEl>
                                          <p:spTgt spid="2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xit" presetSubtype="8" fill="hold" grpId="0" nodeType="clickEffect">
                                  <p:stCondLst>
                                    <p:cond delay="0"/>
                                  </p:stCondLst>
                                  <p:childTnLst>
                                    <p:animEffect transition="out" filter="wipe(left)">
                                      <p:cBhvr>
                                        <p:cTn id="100" dur="1250"/>
                                        <p:tgtEl>
                                          <p:spTgt spid="2"/>
                                        </p:tgtEl>
                                      </p:cBhvr>
                                    </p:animEffect>
                                    <p:set>
                                      <p:cBhvr>
                                        <p:cTn id="101" dur="1" fill="hold">
                                          <p:stCondLst>
                                            <p:cond delay="1249"/>
                                          </p:stCondLst>
                                        </p:cTn>
                                        <p:tgtEl>
                                          <p:spTgt spid="2"/>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fade">
                                      <p:cBhvr>
                                        <p:cTn id="106" dur="1000"/>
                                        <p:tgtEl>
                                          <p:spTgt spid="43"/>
                                        </p:tgtEl>
                                      </p:cBhvr>
                                    </p:animEffect>
                                    <p:anim calcmode="lin" valueType="num">
                                      <p:cBhvr>
                                        <p:cTn id="107" dur="1000" fill="hold"/>
                                        <p:tgtEl>
                                          <p:spTgt spid="43"/>
                                        </p:tgtEl>
                                        <p:attrNameLst>
                                          <p:attrName>ppt_x</p:attrName>
                                        </p:attrNameLst>
                                      </p:cBhvr>
                                      <p:tavLst>
                                        <p:tav tm="0">
                                          <p:val>
                                            <p:strVal val="#ppt_x"/>
                                          </p:val>
                                        </p:tav>
                                        <p:tav tm="100000">
                                          <p:val>
                                            <p:strVal val="#ppt_x"/>
                                          </p:val>
                                        </p:tav>
                                      </p:tavLst>
                                    </p:anim>
                                    <p:anim calcmode="lin" valueType="num">
                                      <p:cBhvr>
                                        <p:cTn id="10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43"/>
                                        </p:tgtEl>
                                      </p:cBhvr>
                                    </p:animEffect>
                                    <p:set>
                                      <p:cBhvr>
                                        <p:cTn id="113" dur="1" fill="hold">
                                          <p:stCondLst>
                                            <p:cond delay="499"/>
                                          </p:stCondLst>
                                        </p:cTn>
                                        <p:tgtEl>
                                          <p:spTgt spid="43"/>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1000"/>
                                        <p:tgtEl>
                                          <p:spTgt spid="28"/>
                                        </p:tgtEl>
                                      </p:cBhvr>
                                    </p:animEffect>
                                    <p:anim calcmode="lin" valueType="num">
                                      <p:cBhvr>
                                        <p:cTn id="119" dur="1000" fill="hold"/>
                                        <p:tgtEl>
                                          <p:spTgt spid="28"/>
                                        </p:tgtEl>
                                        <p:attrNameLst>
                                          <p:attrName>ppt_x</p:attrName>
                                        </p:attrNameLst>
                                      </p:cBhvr>
                                      <p:tavLst>
                                        <p:tav tm="0">
                                          <p:val>
                                            <p:strVal val="#ppt_x"/>
                                          </p:val>
                                        </p:tav>
                                        <p:tav tm="100000">
                                          <p:val>
                                            <p:strVal val="#ppt_x"/>
                                          </p:val>
                                        </p:tav>
                                      </p:tavLst>
                                    </p:anim>
                                    <p:anim calcmode="lin" valueType="num">
                                      <p:cBhvr>
                                        <p:cTn id="120" dur="1000" fill="hold"/>
                                        <p:tgtEl>
                                          <p:spTgt spid="28"/>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fade">
                                      <p:cBhvr>
                                        <p:cTn id="123" dur="1000"/>
                                        <p:tgtEl>
                                          <p:spTgt spid="30"/>
                                        </p:tgtEl>
                                      </p:cBhvr>
                                    </p:animEffect>
                                    <p:anim calcmode="lin" valueType="num">
                                      <p:cBhvr>
                                        <p:cTn id="124" dur="1000" fill="hold"/>
                                        <p:tgtEl>
                                          <p:spTgt spid="30"/>
                                        </p:tgtEl>
                                        <p:attrNameLst>
                                          <p:attrName>ppt_x</p:attrName>
                                        </p:attrNameLst>
                                      </p:cBhvr>
                                      <p:tavLst>
                                        <p:tav tm="0">
                                          <p:val>
                                            <p:strVal val="#ppt_x"/>
                                          </p:val>
                                        </p:tav>
                                        <p:tav tm="100000">
                                          <p:val>
                                            <p:strVal val="#ppt_x"/>
                                          </p:val>
                                        </p:tav>
                                      </p:tavLst>
                                    </p:anim>
                                    <p:anim calcmode="lin" valueType="num">
                                      <p:cBhvr>
                                        <p:cTn id="12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left)">
                                      <p:cBhvr>
                                        <p:cTn id="130" dur="500"/>
                                        <p:tgtEl>
                                          <p:spTgt spid="4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41"/>
                                        </p:tgtEl>
                                        <p:attrNameLst>
                                          <p:attrName>style.visibility</p:attrName>
                                        </p:attrNameLst>
                                      </p:cBhvr>
                                      <p:to>
                                        <p:strVal val="visible"/>
                                      </p:to>
                                    </p:set>
                                    <p:animEffect transition="in" filter="wipe(left)">
                                      <p:cBhvr>
                                        <p:cTn id="135" dur="500"/>
                                        <p:tgtEl>
                                          <p:spTgt spid="41"/>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fade">
                                      <p:cBhvr>
                                        <p:cTn id="140" dur="500"/>
                                        <p:tgtEl>
                                          <p:spTgt spid="34"/>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5"/>
                                        </p:tgtEl>
                                        <p:attrNameLst>
                                          <p:attrName>style.visibility</p:attrName>
                                        </p:attrNameLst>
                                      </p:cBhvr>
                                      <p:to>
                                        <p:strVal val="visible"/>
                                      </p:to>
                                    </p:set>
                                    <p:animEffect transition="in" filter="fade">
                                      <p:cBhvr>
                                        <p:cTn id="145" dur="500"/>
                                        <p:tgtEl>
                                          <p:spTgt spid="35"/>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grpId="1" nodeType="clickEffect">
                                  <p:stCondLst>
                                    <p:cond delay="0"/>
                                  </p:stCondLst>
                                  <p:childTnLst>
                                    <p:animEffect transition="out" filter="fade">
                                      <p:cBhvr>
                                        <p:cTn id="149" dur="500"/>
                                        <p:tgtEl>
                                          <p:spTgt spid="35"/>
                                        </p:tgtEl>
                                      </p:cBhvr>
                                    </p:animEffect>
                                    <p:set>
                                      <p:cBhvr>
                                        <p:cTn id="150" dur="1" fill="hold">
                                          <p:stCondLst>
                                            <p:cond delay="499"/>
                                          </p:stCondLst>
                                        </p:cTn>
                                        <p:tgtEl>
                                          <p:spTgt spid="35"/>
                                        </p:tgtEl>
                                        <p:attrNameLst>
                                          <p:attrName>style.visibility</p:attrName>
                                        </p:attrNameLst>
                                      </p:cBhvr>
                                      <p:to>
                                        <p:strVal val="hidden"/>
                                      </p:to>
                                    </p:set>
                                  </p:childTnLst>
                                </p:cTn>
                              </p:par>
                              <p:par>
                                <p:cTn id="151" presetID="10"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fade">
                                      <p:cBhvr>
                                        <p:cTn id="153" dur="500"/>
                                        <p:tgtEl>
                                          <p:spTgt spid="44"/>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500"/>
                                        <p:tgtEl>
                                          <p:spTgt spid="3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7"/>
                                        </p:tgtEl>
                                        <p:attrNameLst>
                                          <p:attrName>style.visibility</p:attrName>
                                        </p:attrNameLst>
                                      </p:cBhvr>
                                      <p:to>
                                        <p:strVal val="visible"/>
                                      </p:to>
                                    </p:set>
                                    <p:animEffect transition="in" filter="fade">
                                      <p:cBhvr>
                                        <p:cTn id="16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animBg="1"/>
      <p:bldP spid="26" grpId="0" animBg="1"/>
      <p:bldP spid="29" grpId="0"/>
      <p:bldP spid="31" grpId="0"/>
      <p:bldP spid="32" grpId="0"/>
      <p:bldP spid="33" grpId="0"/>
      <p:bldP spid="34" grpId="0"/>
      <p:bldP spid="35" grpId="0"/>
      <p:bldP spid="35" grpId="1"/>
      <p:bldP spid="36" grpId="0"/>
      <p:bldP spid="37" grpId="0"/>
      <p:bldP spid="38" grpId="0" animBg="1"/>
      <p:bldP spid="39" grpId="0" animBg="1"/>
      <p:bldP spid="40" grpId="0" animBg="1"/>
      <p:bldP spid="41" grpId="0" animBg="1"/>
      <p:bldP spid="42" grpId="0" animBg="1"/>
      <p:bldP spid="42" grpId="1" animBg="1"/>
      <p:bldP spid="43" grpId="0" animBg="1"/>
      <p:bldP spid="43" grpId="1" animBg="1"/>
      <p:bldP spid="44"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Splay </a:t>
            </a:r>
            <a:r>
              <a:rPr lang="en-US" sz="3200" b="1" dirty="0"/>
              <a:t>tree</a:t>
            </a:r>
            <a:r>
              <a:rPr lang="en-US" sz="3200" dirty="0"/>
              <a:t>: </a:t>
            </a:r>
            <a:br>
              <a:rPr lang="en-US" sz="3200" dirty="0"/>
            </a:br>
            <a:r>
              <a:rPr lang="en-US" sz="3200" dirty="0"/>
              <a:t>A </a:t>
            </a:r>
            <a:r>
              <a:rPr lang="en-US" sz="3200" b="1" i="1" u="sng" dirty="0">
                <a:solidFill>
                  <a:srgbClr val="006C31"/>
                </a:solidFill>
              </a:rPr>
              <a:t>self organizing </a:t>
            </a:r>
            <a:r>
              <a:rPr lang="en-US" sz="3200" dirty="0"/>
              <a:t>Binary search trees</a:t>
            </a:r>
            <a:r>
              <a:rPr lang="en-US" dirty="0"/>
              <a:t>.</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531" y="1600200"/>
            <a:ext cx="3682937" cy="4525963"/>
          </a:xfrm>
        </p:spPr>
      </p:pic>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sp>
        <p:nvSpPr>
          <p:cNvPr id="3" name="Rectangle 2"/>
          <p:cNvSpPr/>
          <p:nvPr/>
        </p:nvSpPr>
        <p:spPr>
          <a:xfrm>
            <a:off x="1219200" y="457200"/>
            <a:ext cx="6629400" cy="914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4191000" y="6248400"/>
                <a:ext cx="1321452" cy="369332"/>
              </a:xfrm>
              <a:prstGeom prst="rect">
                <a:avLst/>
              </a:prstGeom>
              <a:solidFill>
                <a:schemeClr val="accent1">
                  <a:lumMod val="20000"/>
                  <a:lumOff val="80000"/>
                </a:schemeClr>
              </a:solidFill>
              <a:ln>
                <a:solidFill>
                  <a:schemeClr val="tx1"/>
                </a:solidFill>
              </a:ln>
            </p:spPr>
            <p:txBody>
              <a:bodyPr wrap="none" rtlCol="0">
                <a:spAutoFit/>
              </a:bodyPr>
              <a:lstStyle/>
              <a:p>
                <a:r>
                  <a:rPr lang="en-US" b="1" dirty="0">
                    <a:solidFill>
                      <a:srgbClr val="7030A0"/>
                    </a:solidFill>
                  </a:rPr>
                  <a:t>JACM </a:t>
                </a:r>
                <a14:m>
                  <m:oMath xmlns:m="http://schemas.openxmlformats.org/officeDocument/2006/math">
                    <m:r>
                      <a:rPr lang="en-US" b="1" i="1" dirty="0" smtClean="0">
                        <a:solidFill>
                          <a:srgbClr val="002060"/>
                        </a:solidFill>
                        <a:latin typeface="Cambria Math"/>
                      </a:rPr>
                      <m:t>𝟏𝟗𝟖𝟓</m:t>
                    </m:r>
                  </m:oMath>
                </a14:m>
                <a:endParaRPr lang="en-US" b="1" dirty="0">
                  <a:solidFill>
                    <a:srgbClr val="00206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191000" y="6248400"/>
                <a:ext cx="1321452" cy="369332"/>
              </a:xfrm>
              <a:prstGeom prst="rect">
                <a:avLst/>
              </a:prstGeom>
              <a:blipFill rotWithShape="1">
                <a:blip r:embed="rId3"/>
                <a:stretch>
                  <a:fillRect l="-3670" t="-6349" r="-6881" b="-22222"/>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0335979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3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 magic</a:t>
            </a:r>
          </a:p>
        </p:txBody>
      </p:sp>
      <p:sp>
        <p:nvSpPr>
          <p:cNvPr id="3" name="Content Placeholder 2"/>
          <p:cNvSpPr>
            <a:spLocks noGrp="1"/>
          </p:cNvSpPr>
          <p:nvPr>
            <p:ph idx="1"/>
          </p:nvPr>
        </p:nvSpPr>
        <p:spPr/>
        <p:txBody>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In order to show why splay trees work so well, </a:t>
            </a:r>
          </a:p>
          <a:p>
            <a:pPr marL="0" indent="0">
              <a:buNone/>
            </a:pPr>
            <a:r>
              <a:rPr lang="en-US" sz="1800" dirty="0"/>
              <a:t>we shall discuss a simpler but </a:t>
            </a:r>
            <a:r>
              <a:rPr lang="en-US" sz="1800" u="sng" dirty="0"/>
              <a:t>still a very challenging </a:t>
            </a:r>
            <a:r>
              <a:rPr lang="en-US" sz="1800" dirty="0"/>
              <a:t>problem.</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mc:AlternateContent xmlns:mc="http://schemas.openxmlformats.org/markup-compatibility/2006" xmlns:a14="http://schemas.microsoft.com/office/drawing/2010/main">
        <mc:Choice Requires="a14">
          <p:sp>
            <p:nvSpPr>
              <p:cNvPr id="7" name="Rounded Rectangle 6"/>
              <p:cNvSpPr/>
              <p:nvPr/>
            </p:nvSpPr>
            <p:spPr>
              <a:xfrm>
                <a:off x="3276600" y="1676400"/>
                <a:ext cx="31242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Any </a:t>
                </a:r>
                <a:r>
                  <a:rPr lang="en-US" u="sng" dirty="0">
                    <a:solidFill>
                      <a:schemeClr val="tx1"/>
                    </a:solidFill>
                  </a:rPr>
                  <a:t>arbitrary</a:t>
                </a:r>
                <a:r>
                  <a:rPr lang="en-US" dirty="0">
                    <a:solidFill>
                      <a:schemeClr val="tx1"/>
                    </a:solidFill>
                  </a:rPr>
                  <a:t> BST on </a:t>
                </a:r>
                <a14:m>
                  <m:oMath xmlns:m="http://schemas.openxmlformats.org/officeDocument/2006/math">
                    <m:r>
                      <a:rPr lang="en-US" b="1" i="1">
                        <a:solidFill>
                          <a:srgbClr val="0070C0"/>
                        </a:solidFill>
                        <a:latin typeface="Cambria Math"/>
                      </a:rPr>
                      <m:t>𝒏</m:t>
                    </m:r>
                  </m:oMath>
                </a14:m>
                <a:r>
                  <a:rPr lang="en-US" dirty="0"/>
                  <a:t> </a:t>
                </a:r>
                <a:r>
                  <a:rPr lang="en-US" b="1" dirty="0">
                    <a:solidFill>
                      <a:schemeClr val="tx1"/>
                    </a:solidFill>
                  </a:rPr>
                  <a:t>keys</a:t>
                </a:r>
              </a:p>
            </p:txBody>
          </p:sp>
        </mc:Choice>
        <mc:Fallback xmlns="">
          <p:sp>
            <p:nvSpPr>
              <p:cNvPr id="7" name="Rounded Rectangle 6"/>
              <p:cNvSpPr>
                <a:spLocks noRot="1" noChangeAspect="1" noMove="1" noResize="1" noEditPoints="1" noAdjustHandles="1" noChangeArrowheads="1" noChangeShapeType="1" noTextEdit="1"/>
              </p:cNvSpPr>
              <p:nvPr/>
            </p:nvSpPr>
            <p:spPr>
              <a:xfrm>
                <a:off x="3276600" y="1676400"/>
                <a:ext cx="3124200" cy="457200"/>
              </a:xfrm>
              <a:prstGeom prst="roundRect">
                <a:avLst/>
              </a:prstGeom>
              <a:blipFill rotWithShape="1">
                <a:blip r:embed="rId2"/>
                <a:stretch>
                  <a:fillRect b="-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ounded Rectangle 7"/>
              <p:cNvSpPr/>
              <p:nvPr/>
            </p:nvSpPr>
            <p:spPr>
              <a:xfrm>
                <a:off x="2819400" y="3232666"/>
                <a:ext cx="398888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Any </a:t>
                </a:r>
                <a:r>
                  <a:rPr lang="en-US" u="sng" dirty="0">
                    <a:solidFill>
                      <a:schemeClr val="tx1"/>
                    </a:solidFill>
                  </a:rPr>
                  <a:t>arbitrary</a:t>
                </a:r>
                <a:r>
                  <a:rPr lang="en-US" dirty="0">
                    <a:solidFill>
                      <a:schemeClr val="tx1"/>
                    </a:solidFill>
                  </a:rPr>
                  <a:t>  </a:t>
                </a:r>
                <a14:m>
                  <m:oMath xmlns:m="http://schemas.openxmlformats.org/officeDocument/2006/math">
                    <m:r>
                      <a:rPr lang="en-US" b="1" i="1">
                        <a:solidFill>
                          <a:srgbClr val="0070C0"/>
                        </a:solidFill>
                        <a:latin typeface="Cambria Math"/>
                      </a:rPr>
                      <m:t>𝒎</m:t>
                    </m:r>
                    <m:r>
                      <a:rPr lang="en-US" b="1" i="1">
                        <a:solidFill>
                          <a:srgbClr val="0070C0"/>
                        </a:solidFill>
                        <a:latin typeface="Cambria Math"/>
                      </a:rPr>
                      <m:t> </m:t>
                    </m:r>
                  </m:oMath>
                </a14:m>
                <a:r>
                  <a:rPr lang="en-US" dirty="0">
                    <a:solidFill>
                      <a:schemeClr val="tx1"/>
                    </a:solidFill>
                  </a:rPr>
                  <a:t>search operations</a:t>
                </a:r>
                <a:endParaRPr lang="en-US" b="1" dirty="0">
                  <a:solidFill>
                    <a:schemeClr val="tx1"/>
                  </a:solidFill>
                </a:endParaRPr>
              </a:p>
            </p:txBody>
          </p:sp>
        </mc:Choice>
        <mc:Fallback xmlns="">
          <p:sp>
            <p:nvSpPr>
              <p:cNvPr id="8" name="Rounded Rectangle 7"/>
              <p:cNvSpPr>
                <a:spLocks noRot="1" noChangeAspect="1" noMove="1" noResize="1" noEditPoints="1" noAdjustHandles="1" noChangeArrowheads="1" noChangeShapeType="1" noTextEdit="1"/>
              </p:cNvSpPr>
              <p:nvPr/>
            </p:nvSpPr>
            <p:spPr>
              <a:xfrm>
                <a:off x="2819400" y="3232666"/>
                <a:ext cx="3988880" cy="457200"/>
              </a:xfrm>
              <a:prstGeom prst="roundRect">
                <a:avLst/>
              </a:prstGeom>
              <a:blipFill rotWithShape="1">
                <a:blip r:embed="rId3"/>
                <a:stretch>
                  <a:fillRect b="-8861"/>
                </a:stretch>
              </a:blipFill>
            </p:spPr>
            <p:txBody>
              <a:bodyPr/>
              <a:lstStyle/>
              <a:p>
                <a:r>
                  <a:rPr lang="en-US">
                    <a:noFill/>
                  </a:rPr>
                  <a:t> </a:t>
                </a:r>
              </a:p>
            </p:txBody>
          </p:sp>
        </mc:Fallback>
      </mc:AlternateContent>
      <p:sp>
        <p:nvSpPr>
          <p:cNvPr id="10" name="Down Arrow 9"/>
          <p:cNvSpPr/>
          <p:nvPr/>
        </p:nvSpPr>
        <p:spPr>
          <a:xfrm>
            <a:off x="4495800" y="2133600"/>
            <a:ext cx="609600" cy="1099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495800" y="3689866"/>
            <a:ext cx="609600" cy="1034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90800" y="4772995"/>
            <a:ext cx="4267200" cy="533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Time taken </a:t>
            </a:r>
            <a:r>
              <a:rPr lang="en-US" dirty="0">
                <a:solidFill>
                  <a:schemeClr val="tx1"/>
                </a:solidFill>
              </a:rPr>
              <a:t>:                      </a:t>
            </a:r>
            <a:r>
              <a:rPr lang="en-US" dirty="0">
                <a:solidFill>
                  <a:srgbClr val="C00000"/>
                </a:solidFill>
              </a:rPr>
              <a:t>??????</a:t>
            </a:r>
          </a:p>
        </p:txBody>
      </p:sp>
      <mc:AlternateContent xmlns:mc="http://schemas.openxmlformats.org/markup-compatibility/2006" xmlns:a14="http://schemas.microsoft.com/office/drawing/2010/main">
        <mc:Choice Requires="a14">
          <p:sp>
            <p:nvSpPr>
              <p:cNvPr id="5" name="TextBox 4"/>
              <p:cNvSpPr txBox="1"/>
              <p:nvPr/>
            </p:nvSpPr>
            <p:spPr>
              <a:xfrm>
                <a:off x="4267200" y="4855029"/>
                <a:ext cx="2541080" cy="369332"/>
              </a:xfrm>
              <a:prstGeom prst="rect">
                <a:avLst/>
              </a:prstGeom>
              <a:solidFill>
                <a:srgbClr val="FFC000"/>
              </a:solidFill>
              <a:ln>
                <a:solidFill>
                  <a:schemeClr val="tx1"/>
                </a:solidFill>
              </a:ln>
            </p:spPr>
            <p:txBody>
              <a:bodyPr wrap="none" rtlCol="0">
                <a:spAutoFit/>
              </a:bodyPr>
              <a:lstStyle/>
              <a:p>
                <a:r>
                  <a:rPr lang="en-US" b="1" dirty="0"/>
                  <a:t>O</a:t>
                </a:r>
                <a:r>
                  <a:rPr lang="en-US" dirty="0"/>
                  <a:t>((</a:t>
                </a:r>
                <a14:m>
                  <m:oMath xmlns:m="http://schemas.openxmlformats.org/officeDocument/2006/math">
                    <m:r>
                      <a:rPr lang="en-US" b="1" i="1">
                        <a:solidFill>
                          <a:srgbClr val="0070C0"/>
                        </a:solidFill>
                        <a:latin typeface="Cambria Math"/>
                      </a:rPr>
                      <m:t>𝒎</m:t>
                    </m:r>
                    <m:r>
                      <a:rPr lang="en-US" b="1" i="1">
                        <a:solidFill>
                          <a:srgbClr val="0070C0"/>
                        </a:solidFill>
                        <a:latin typeface="Cambria Math"/>
                      </a:rPr>
                      <m:t>+</m:t>
                    </m:r>
                    <m:r>
                      <a:rPr lang="en-US" b="1" i="1">
                        <a:solidFill>
                          <a:srgbClr val="0070C0"/>
                        </a:solidFill>
                        <a:latin typeface="Cambria Math"/>
                      </a:rPr>
                      <m:t>𝒏</m:t>
                    </m:r>
                  </m:oMath>
                </a14:m>
                <a:r>
                  <a:rPr lang="en-US" dirty="0"/>
                  <a:t>) log </a:t>
                </a:r>
                <a14:m>
                  <m:oMath xmlns:m="http://schemas.openxmlformats.org/officeDocument/2006/math">
                    <m:r>
                      <a:rPr lang="en-US">
                        <a:solidFill>
                          <a:srgbClr val="0070C0"/>
                        </a:solidFill>
                        <a:latin typeface="Cambria Math"/>
                      </a:rPr>
                      <m:t>(</m:t>
                    </m:r>
                    <m:r>
                      <a:rPr lang="en-US" b="1" i="1">
                        <a:solidFill>
                          <a:srgbClr val="0070C0"/>
                        </a:solidFill>
                        <a:latin typeface="Cambria Math"/>
                      </a:rPr>
                      <m:t>𝒎</m:t>
                    </m:r>
                    <m:r>
                      <a:rPr lang="en-US" b="1" i="1">
                        <a:solidFill>
                          <a:srgbClr val="0070C0"/>
                        </a:solidFill>
                        <a:latin typeface="Cambria Math"/>
                      </a:rPr>
                      <m:t>+</m:t>
                    </m:r>
                    <m:r>
                      <a:rPr lang="en-US" b="1" i="1">
                        <a:solidFill>
                          <a:srgbClr val="0070C0"/>
                        </a:solidFill>
                        <a:latin typeface="Cambria Math"/>
                      </a:rPr>
                      <m:t>𝒏</m:t>
                    </m:r>
                    <m:r>
                      <a:rPr lang="en-US" b="1" i="1">
                        <a:solidFill>
                          <a:srgbClr val="0070C0"/>
                        </a:solidFill>
                        <a:latin typeface="Cambria Math"/>
                      </a:rPr>
                      <m:t>)</m:t>
                    </m:r>
                  </m:oMath>
                </a14:m>
                <a:r>
                  <a:rPr lang="en-US"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4267200" y="4855029"/>
                <a:ext cx="2541080" cy="369332"/>
              </a:xfrm>
              <a:prstGeom prst="rect">
                <a:avLst/>
              </a:prstGeom>
              <a:blipFill rotWithShape="1">
                <a:blip r:embed="rId4"/>
                <a:stretch>
                  <a:fillRect l="-1671" t="-6349" r="-3103" b="-22222"/>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56403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1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1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wipe(left)">
                                      <p:cBhvr>
                                        <p:cTn id="44" dur="2250"/>
                                        <p:tgtEl>
                                          <p:spTgt spid="3">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wipe(left)">
                                      <p:cBhvr>
                                        <p:cTn id="49" dur="225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animBg="1"/>
      <p:bldP spid="10" grpId="0" animBg="1"/>
      <p:bldP spid="11" grpId="0" animBg="1"/>
      <p:bldP spid="12"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006C31"/>
                </a:solidFill>
              </a:rPr>
              <a:t>Self Organizing </a:t>
            </a:r>
            <a:r>
              <a:rPr lang="en-US" sz="3200" dirty="0">
                <a:solidFill>
                  <a:srgbClr val="7030A0"/>
                </a:solidFill>
              </a:rPr>
              <a:t>LIST</a:t>
            </a:r>
          </a:p>
        </p:txBody>
      </p:sp>
      <p:sp>
        <p:nvSpPr>
          <p:cNvPr id="6" name="Text Placeholder 5"/>
          <p:cNvSpPr>
            <a:spLocks noGrp="1"/>
          </p:cNvSpPr>
          <p:nvPr>
            <p:ph type="body" idx="1"/>
          </p:nvPr>
        </p:nvSpPr>
        <p:spPr/>
        <p:txBody>
          <a:bodyPr/>
          <a:lstStyle/>
          <a:p>
            <a:pPr algn="ctr"/>
            <a:r>
              <a:rPr lang="en-US" sz="2800" b="1" dirty="0">
                <a:solidFill>
                  <a:schemeClr val="tx1"/>
                </a:solidFill>
              </a:rPr>
              <a:t>A nice problem to realize the </a:t>
            </a:r>
          </a:p>
          <a:p>
            <a:pPr algn="ctr"/>
            <a:r>
              <a:rPr lang="en-US" sz="2800" b="1" dirty="0">
                <a:solidFill>
                  <a:srgbClr val="C00000"/>
                </a:solidFill>
              </a:rPr>
              <a:t>magical power </a:t>
            </a:r>
            <a:r>
              <a:rPr lang="en-US" sz="2800" b="1" dirty="0">
                <a:solidFill>
                  <a:schemeClr val="tx1"/>
                </a:solidFill>
              </a:rPr>
              <a:t>of </a:t>
            </a:r>
            <a:r>
              <a:rPr lang="en-US" sz="2800" b="1" u="sng" dirty="0">
                <a:solidFill>
                  <a:schemeClr val="tx1"/>
                </a:solidFill>
              </a:rPr>
              <a:t>amortized analysis</a:t>
            </a:r>
            <a:endParaRPr lang="en-US" sz="2800" b="1" u="sng"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spTree>
    <p:extLst>
      <p:ext uri="{BB962C8B-B14F-4D97-AF65-F5344CB8AC3E}">
        <p14:creationId xmlns:p14="http://schemas.microsoft.com/office/powerpoint/2010/main" val="13088087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rPr>
              <a:t>Problem </a:t>
            </a:r>
            <a:r>
              <a:rPr lang="en-US" sz="3600" b="1" dirty="0"/>
              <a:t>:</a:t>
            </a:r>
            <a:r>
              <a:rPr lang="en-US" sz="3600" b="1" dirty="0">
                <a:solidFill>
                  <a:srgbClr val="C00000"/>
                </a:solidFill>
              </a:rPr>
              <a:t> </a:t>
            </a:r>
            <a:r>
              <a:rPr lang="en-US" sz="3600" b="1" dirty="0">
                <a:solidFill>
                  <a:srgbClr val="7030A0"/>
                </a:solidFill>
              </a:rPr>
              <a:t>Online list search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371600"/>
                <a:ext cx="8915400" cy="4754563"/>
              </a:xfrm>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b="1" dirty="0"/>
                  <a:t>Given </a:t>
                </a:r>
                <a:r>
                  <a:rPr lang="en-US" sz="2000" dirty="0"/>
                  <a:t>: A doubly linked list storing </a:t>
                </a:r>
                <a14:m>
                  <m:oMath xmlns:m="http://schemas.openxmlformats.org/officeDocument/2006/math">
                    <m:r>
                      <a:rPr lang="en-US" sz="2000" b="1" i="1" smtClean="0">
                        <a:solidFill>
                          <a:srgbClr val="0070C0"/>
                        </a:solidFill>
                        <a:latin typeface="Cambria Math"/>
                      </a:rPr>
                      <m:t>𝒏</m:t>
                    </m:r>
                    <m:r>
                      <a:rPr lang="en-US" sz="2000" b="1" i="1">
                        <a:solidFill>
                          <a:srgbClr val="0070C0"/>
                        </a:solidFill>
                        <a:latin typeface="Cambria Math"/>
                      </a:rPr>
                      <m:t> </m:t>
                    </m:r>
                  </m:oMath>
                </a14:m>
                <a:r>
                  <a:rPr lang="en-US" sz="2000" dirty="0"/>
                  <a:t>elements and </a:t>
                </a:r>
              </a:p>
              <a:p>
                <a:pPr marL="0" indent="0">
                  <a:buNone/>
                </a:pPr>
                <a:r>
                  <a:rPr lang="en-US" sz="2000" dirty="0"/>
                  <a:t>              an  </a:t>
                </a:r>
                <a:r>
                  <a:rPr lang="en-US" sz="2000" b="1" dirty="0"/>
                  <a:t>online</a:t>
                </a:r>
                <a:r>
                  <a:rPr lang="en-US" sz="2000" dirty="0"/>
                  <a:t> sequence of </a:t>
                </a:r>
                <a14:m>
                  <m:oMath xmlns:m="http://schemas.openxmlformats.org/officeDocument/2006/math">
                    <m:r>
                      <a:rPr lang="en-US" sz="2000" b="1" i="1">
                        <a:solidFill>
                          <a:srgbClr val="0070C0"/>
                        </a:solidFill>
                        <a:latin typeface="Cambria Math"/>
                      </a:rPr>
                      <m:t>𝒎</m:t>
                    </m:r>
                  </m:oMath>
                </a14:m>
                <a:r>
                  <a:rPr lang="en-US" sz="2000" dirty="0"/>
                  <a:t>  </a:t>
                </a:r>
                <a:r>
                  <a:rPr lang="en-US" sz="2000" b="1" dirty="0">
                    <a:solidFill>
                      <a:srgbClr val="C00000"/>
                    </a:solidFill>
                  </a:rPr>
                  <a:t>search</a:t>
                </a:r>
                <a:r>
                  <a:rPr lang="en-US" sz="2000" dirty="0"/>
                  <a:t> operations  </a:t>
                </a:r>
              </a:p>
              <a:p>
                <a:pPr marL="0" indent="0">
                  <a:buNone/>
                </a:pPr>
                <a:r>
                  <a:rPr lang="en-US" sz="2000" b="1" dirty="0"/>
                  <a:t>Constraints</a:t>
                </a:r>
                <a:r>
                  <a:rPr lang="en-US" sz="2000" dirty="0"/>
                  <a:t>: </a:t>
                </a:r>
              </a:p>
              <a:p>
                <a:r>
                  <a:rPr lang="en-US" sz="2000" dirty="0"/>
                  <a:t>Access only through </a:t>
                </a:r>
                <a:r>
                  <a:rPr lang="en-US" sz="1600" b="1" dirty="0"/>
                  <a:t>HEAD</a:t>
                </a:r>
                <a:r>
                  <a:rPr lang="en-US" sz="2000" b="1" dirty="0"/>
                  <a:t>.</a:t>
                </a:r>
                <a:endParaRPr lang="en-US" sz="2000" dirty="0"/>
              </a:p>
              <a:p>
                <a:r>
                  <a:rPr lang="en-US" sz="2000" dirty="0"/>
                  <a:t>Only way to update the list: </a:t>
                </a:r>
              </a:p>
              <a:p>
                <a:pPr lvl="1"/>
                <a:r>
                  <a:rPr lang="en-US" sz="1800" dirty="0"/>
                  <a:t>Any two </a:t>
                </a:r>
                <a:r>
                  <a:rPr lang="en-US" sz="1800" u="sng" dirty="0"/>
                  <a:t>neighboring</a:t>
                </a:r>
                <a:r>
                  <a:rPr lang="en-US" sz="1800" dirty="0"/>
                  <a:t> elements can be swapped.</a:t>
                </a:r>
              </a:p>
              <a:p>
                <a:pPr marL="0" indent="0">
                  <a:buNone/>
                </a:pPr>
                <a:r>
                  <a:rPr lang="en-US" sz="2000" b="1" dirty="0">
                    <a:solidFill>
                      <a:srgbClr val="C00000"/>
                    </a:solidFill>
                  </a:rPr>
                  <a:t>AIM</a:t>
                </a:r>
                <a:r>
                  <a:rPr lang="en-US" sz="2000" dirty="0"/>
                  <a:t>: To design an online algorithm </a:t>
                </a:r>
              </a:p>
              <a:p>
                <a:pPr marL="0" indent="0">
                  <a:buNone/>
                </a:pPr>
                <a:r>
                  <a:rPr lang="en-US" sz="2000" dirty="0"/>
                  <a:t>           that achieves </a:t>
                </a:r>
                <a:r>
                  <a:rPr lang="en-US" sz="2000" b="1" dirty="0"/>
                  <a:t>minimum</a:t>
                </a:r>
                <a:r>
                  <a:rPr lang="en-US" sz="2000" dirty="0"/>
                  <a:t> search time  for </a:t>
                </a:r>
                <a:r>
                  <a:rPr lang="en-US" sz="2000" u="sng" dirty="0"/>
                  <a:t>any</a:t>
                </a:r>
                <a:r>
                  <a:rPr lang="en-US" sz="2000" dirty="0"/>
                  <a:t>  sequence of </a:t>
                </a:r>
                <a14:m>
                  <m:oMath xmlns:m="http://schemas.openxmlformats.org/officeDocument/2006/math">
                    <m:r>
                      <a:rPr lang="en-US" sz="2000" b="1" i="1">
                        <a:solidFill>
                          <a:srgbClr val="0070C0"/>
                        </a:solidFill>
                        <a:latin typeface="Cambria Math"/>
                      </a:rPr>
                      <m:t>𝒎</m:t>
                    </m:r>
                  </m:oMath>
                </a14:m>
                <a:r>
                  <a:rPr lang="en-US" sz="2000" dirty="0"/>
                  <a:t> operations.</a:t>
                </a:r>
              </a:p>
              <a:p>
                <a:pPr marL="0" indent="0">
                  <a:buNone/>
                </a:pPr>
                <a:r>
                  <a:rPr lang="en-US" sz="2000" dirty="0"/>
                  <a:t>Let </a:t>
                </a:r>
                <a:r>
                  <a:rPr lang="en-US" sz="2000" b="1" dirty="0">
                    <a:solidFill>
                      <a:srgbClr val="7030A0"/>
                    </a:solidFill>
                  </a:rPr>
                  <a:t>A</a:t>
                </a:r>
                <a:r>
                  <a:rPr lang="en-US" sz="2000" dirty="0"/>
                  <a:t>: any </a:t>
                </a:r>
                <a:r>
                  <a:rPr lang="en-US" sz="2000" b="1" dirty="0"/>
                  <a:t>online</a:t>
                </a:r>
                <a:r>
                  <a:rPr lang="en-US" sz="2000" dirty="0"/>
                  <a:t> algorithm.</a:t>
                </a:r>
              </a:p>
              <a:p>
                <a:pPr marL="0" indent="0">
                  <a:buNone/>
                </a:pP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371600"/>
                <a:ext cx="8915400" cy="4754563"/>
              </a:xfrm>
              <a:blipFill rotWithShape="1">
                <a:blip r:embed="rId2"/>
                <a:stretch>
                  <a:fillRect l="-752" t="-641" b="-21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8" name="Cloud Callout 7"/>
          <p:cNvSpPr/>
          <p:nvPr/>
        </p:nvSpPr>
        <p:spPr>
          <a:xfrm>
            <a:off x="5029200" y="5650468"/>
            <a:ext cx="4114800" cy="978932"/>
          </a:xfrm>
          <a:prstGeom prst="cloudCallout">
            <a:avLst>
              <a:gd name="adj1" fmla="val -18448"/>
              <a:gd name="adj2" fmla="val 8269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judge the efficiency of algorithm  </a:t>
            </a:r>
            <a:r>
              <a:rPr lang="en-US" b="1" dirty="0">
                <a:solidFill>
                  <a:srgbClr val="7030A0"/>
                </a:solidFill>
              </a:rPr>
              <a:t>A </a:t>
            </a:r>
            <a:r>
              <a:rPr lang="en-US" dirty="0">
                <a:solidFill>
                  <a:schemeClr val="tx1"/>
                </a:solidFill>
              </a:rPr>
              <a:t>?</a:t>
            </a:r>
          </a:p>
        </p:txBody>
      </p:sp>
      <p:sp>
        <p:nvSpPr>
          <p:cNvPr id="10" name="Rectangle 9"/>
          <p:cNvSpPr/>
          <p:nvPr/>
        </p:nvSpPr>
        <p:spPr>
          <a:xfrm>
            <a:off x="1066800" y="2514600"/>
            <a:ext cx="4419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90600" y="2895600"/>
            <a:ext cx="4724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8200" y="4648200"/>
            <a:ext cx="4419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724400" y="5029200"/>
            <a:ext cx="3657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836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125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grpId="0" nodeType="clickEffect">
                                  <p:stCondLst>
                                    <p:cond delay="0"/>
                                  </p:stCondLst>
                                  <p:childTnLst>
                                    <p:animEffect transition="out" filter="wipe(left)">
                                      <p:cBhvr>
                                        <p:cTn id="28" dur="1500"/>
                                        <p:tgtEl>
                                          <p:spTgt spid="10"/>
                                        </p:tgtEl>
                                      </p:cBhvr>
                                    </p:animEffect>
                                    <p:set>
                                      <p:cBhvr>
                                        <p:cTn id="29" dur="1" fill="hold">
                                          <p:stCondLst>
                                            <p:cond delay="1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grpId="0" nodeType="clickEffect">
                                  <p:stCondLst>
                                    <p:cond delay="0"/>
                                  </p:stCondLst>
                                  <p:childTnLst>
                                    <p:animEffect transition="out" filter="wipe(left)">
                                      <p:cBhvr>
                                        <p:cTn id="38" dur="1500"/>
                                        <p:tgtEl>
                                          <p:spTgt spid="29"/>
                                        </p:tgtEl>
                                      </p:cBhvr>
                                    </p:animEffect>
                                    <p:set>
                                      <p:cBhvr>
                                        <p:cTn id="39" dur="1" fill="hold">
                                          <p:stCondLst>
                                            <p:cond delay="1499"/>
                                          </p:stCondLst>
                                        </p:cTn>
                                        <p:tgtEl>
                                          <p:spTgt spid="2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wipe(left)">
                                      <p:cBhvr>
                                        <p:cTn id="49" dur="10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wipe(left)">
                                      <p:cBhvr>
                                        <p:cTn id="54" dur="10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9" dur="125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8" fill="hold" grpId="0" nodeType="clickEffect">
                                  <p:stCondLst>
                                    <p:cond delay="0"/>
                                  </p:stCondLst>
                                  <p:childTnLst>
                                    <p:animEffect transition="out" filter="wipe(left)">
                                      <p:cBhvr>
                                        <p:cTn id="68" dur="1500"/>
                                        <p:tgtEl>
                                          <p:spTgt spid="33"/>
                                        </p:tgtEl>
                                      </p:cBhvr>
                                    </p:animEffect>
                                    <p:set>
                                      <p:cBhvr>
                                        <p:cTn id="69" dur="1" fill="hold">
                                          <p:stCondLst>
                                            <p:cond delay="1499"/>
                                          </p:stCondLst>
                                        </p:cTn>
                                        <p:tgtEl>
                                          <p:spTgt spid="33"/>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Effect transition="in" filter="wipe(left)">
                                      <p:cBhvr>
                                        <p:cTn id="74" dur="1250"/>
                                        <p:tgtEl>
                                          <p:spTgt spid="3">
                                            <p:txEl>
                                              <p:pRg st="10" end="1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xit" presetSubtype="8" fill="hold" grpId="0" nodeType="clickEffect">
                                  <p:stCondLst>
                                    <p:cond delay="0"/>
                                  </p:stCondLst>
                                  <p:childTnLst>
                                    <p:animEffect transition="out" filter="wipe(left)">
                                      <p:cBhvr>
                                        <p:cTn id="78" dur="1500"/>
                                        <p:tgtEl>
                                          <p:spTgt spid="34"/>
                                        </p:tgtEl>
                                      </p:cBhvr>
                                    </p:animEffect>
                                    <p:set>
                                      <p:cBhvr>
                                        <p:cTn id="79" dur="1" fill="hold">
                                          <p:stCondLst>
                                            <p:cond delay="1499"/>
                                          </p:stCondLst>
                                        </p:cTn>
                                        <p:tgtEl>
                                          <p:spTgt spid="3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500"/>
                                        <p:tgtEl>
                                          <p:spTgt spid="3">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12" end="12"/>
                                            </p:txEl>
                                          </p:spTgt>
                                        </p:tgtEl>
                                        <p:attrNameLst>
                                          <p:attrName>style.visibility</p:attrName>
                                        </p:attrNameLst>
                                      </p:cBhvr>
                                      <p:to>
                                        <p:strVal val="visible"/>
                                      </p:to>
                                    </p:set>
                                    <p:animEffect transition="in" filter="fade">
                                      <p:cBhvr>
                                        <p:cTn id="89" dur="500"/>
                                        <p:tgtEl>
                                          <p:spTgt spid="3">
                                            <p:txEl>
                                              <p:pRg st="12" end="1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fade">
                                      <p:cBhvr>
                                        <p:cTn id="94" dur="1000"/>
                                        <p:tgtEl>
                                          <p:spTgt spid="8"/>
                                        </p:tgtEl>
                                      </p:cBhvr>
                                    </p:animEffect>
                                    <p:anim calcmode="lin" valueType="num">
                                      <p:cBhvr>
                                        <p:cTn id="95" dur="1000" fill="hold"/>
                                        <p:tgtEl>
                                          <p:spTgt spid="8"/>
                                        </p:tgtEl>
                                        <p:attrNameLst>
                                          <p:attrName>ppt_x</p:attrName>
                                        </p:attrNameLst>
                                      </p:cBhvr>
                                      <p:tavLst>
                                        <p:tav tm="0">
                                          <p:val>
                                            <p:strVal val="#ppt_x"/>
                                          </p:val>
                                        </p:tav>
                                        <p:tav tm="100000">
                                          <p:val>
                                            <p:strVal val="#ppt_x"/>
                                          </p:val>
                                        </p:tav>
                                      </p:tavLst>
                                    </p:anim>
                                    <p:anim calcmode="lin" valueType="num">
                                      <p:cBhvr>
                                        <p:cTn id="9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10" grpId="0" uiExpand="1" animBg="1"/>
      <p:bldP spid="29" grpId="0" uiExpand="1" animBg="1"/>
      <p:bldP spid="33" grpId="0" uiExpand="1" animBg="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Competitive ratio</a:t>
            </a:r>
            <a:br>
              <a:rPr lang="en-US" sz="3600" b="1" dirty="0">
                <a:solidFill>
                  <a:srgbClr val="7030A0"/>
                </a:solidFill>
              </a:rPr>
            </a:br>
            <a:endParaRPr lang="en-US" sz="28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dirty="0"/>
                  <a:t>Let </a:t>
                </a:r>
                <a:r>
                  <a:rPr lang="en-US" sz="2000" b="1" dirty="0">
                    <a:solidFill>
                      <a:srgbClr val="7030A0"/>
                    </a:solidFill>
                  </a:rPr>
                  <a:t>A</a:t>
                </a:r>
                <a:r>
                  <a:rPr lang="en-US" sz="2000" dirty="0"/>
                  <a:t>: an </a:t>
                </a:r>
                <a:r>
                  <a:rPr lang="en-US" sz="2000" b="1" dirty="0"/>
                  <a:t>online</a:t>
                </a:r>
                <a:r>
                  <a:rPr lang="en-US" sz="2000" dirty="0"/>
                  <a:t> algorithm for the list search problem.</a:t>
                </a:r>
              </a:p>
              <a:p>
                <a:pPr marL="0" indent="0">
                  <a:buNone/>
                </a:pPr>
                <a:r>
                  <a:rPr lang="en-US" sz="2000" dirty="0"/>
                  <a:t>Let </a:t>
                </a:r>
                <a:r>
                  <a:rPr lang="en-US" sz="2000" b="1" dirty="0">
                    <a:solidFill>
                      <a:srgbClr val="7030A0"/>
                    </a:solidFill>
                  </a:rPr>
                  <a:t>OPT </a:t>
                </a:r>
                <a:r>
                  <a:rPr lang="en-US" sz="2000" dirty="0"/>
                  <a:t>be the </a:t>
                </a:r>
                <a:r>
                  <a:rPr lang="en-US" sz="2000" b="1" dirty="0"/>
                  <a:t>optimal offline </a:t>
                </a:r>
                <a:r>
                  <a:rPr lang="en-US" sz="2000" dirty="0"/>
                  <a:t>algorithm that knows all </a:t>
                </a:r>
                <a14:m>
                  <m:oMath xmlns:m="http://schemas.openxmlformats.org/officeDocument/2006/math">
                    <m:r>
                      <a:rPr lang="en-US" sz="2000" b="1" i="1">
                        <a:solidFill>
                          <a:srgbClr val="0070C0"/>
                        </a:solidFill>
                        <a:latin typeface="Cambria Math"/>
                      </a:rPr>
                      <m:t>𝒎</m:t>
                    </m:r>
                  </m:oMath>
                </a14:m>
                <a:r>
                  <a:rPr lang="en-US" sz="2000" b="1" dirty="0">
                    <a:solidFill>
                      <a:srgbClr val="7030A0"/>
                    </a:solidFill>
                  </a:rPr>
                  <a:t> </a:t>
                </a:r>
                <a:r>
                  <a:rPr lang="en-US" sz="2000" dirty="0"/>
                  <a:t>operations.</a:t>
                </a:r>
              </a:p>
              <a:p>
                <a:pPr marL="0" indent="0" algn="ctr">
                  <a:buNone/>
                </a:pPr>
                <a:endParaRPr lang="en-US" sz="2000" i="1" u="sng" dirty="0"/>
              </a:p>
              <a:p>
                <a:pPr marL="0" indent="0" algn="ctr">
                  <a:buNone/>
                </a:pPr>
                <a:endParaRPr lang="en-US" sz="2000" b="1" i="1" u="sng" dirty="0">
                  <a:solidFill>
                    <a:srgbClr val="0070C0"/>
                  </a:solidFill>
                  <a:latin typeface="Cambria Math"/>
                </a:endParaRPr>
              </a:p>
              <a:p>
                <a:pPr marL="0" indent="0" algn="ctr">
                  <a:buNone/>
                </a:pPr>
                <a:endParaRPr lang="en-US" sz="2000" b="1" i="1" u="sng" dirty="0">
                  <a:solidFill>
                    <a:srgbClr val="0070C0"/>
                  </a:solidFill>
                  <a:latin typeface="Cambria Math"/>
                </a:endParaRPr>
              </a:p>
              <a:p>
                <a:pPr marL="0" indent="0">
                  <a:buNone/>
                </a:pPr>
                <a:r>
                  <a:rPr lang="en-US" sz="2000" dirty="0"/>
                  <a:t>Let </a:t>
                </a: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𝐀</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Actual cost of </a:t>
                </a:r>
                <a:r>
                  <a:rPr lang="en-US" sz="2000" b="1" dirty="0">
                    <a:solidFill>
                      <a:srgbClr val="7030A0"/>
                    </a:solidFill>
                  </a:rPr>
                  <a:t>A </a:t>
                </a:r>
                <a:r>
                  <a:rPr lang="en-US" sz="2000" dirty="0"/>
                  <a:t>for a sequence of </a:t>
                </a:r>
                <a14:m>
                  <m:oMath xmlns:m="http://schemas.openxmlformats.org/officeDocument/2006/math">
                    <m:r>
                      <a:rPr lang="en-US" sz="2000" b="1" i="1">
                        <a:solidFill>
                          <a:srgbClr val="0070C0"/>
                        </a:solidFill>
                        <a:latin typeface="Cambria Math"/>
                      </a:rPr>
                      <m:t>𝒎</m:t>
                    </m:r>
                  </m:oMath>
                </a14:m>
                <a:r>
                  <a:rPr lang="en-US" sz="2000" dirty="0"/>
                  <a:t> operations.</a:t>
                </a:r>
              </a:p>
              <a:p>
                <a:pPr marL="0" indent="0">
                  <a:buNone/>
                </a:pPr>
                <a:r>
                  <a:rPr lang="en-US" sz="2000" dirty="0"/>
                  <a:t>Let</a:t>
                </a:r>
                <a:r>
                  <a:rPr lang="en-US" sz="2000" b="1" dirty="0">
                    <a:solidFill>
                      <a:srgbClr val="0070C0"/>
                    </a:solidFill>
                  </a:rPr>
                  <a:t> </a:t>
                </a: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𝐎𝐏𝐓</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Actual cost of </a:t>
                </a:r>
                <a:r>
                  <a:rPr lang="en-US" sz="2000" b="1" dirty="0">
                    <a:solidFill>
                      <a:srgbClr val="7030A0"/>
                    </a:solidFill>
                  </a:rPr>
                  <a:t>OPT </a:t>
                </a:r>
                <a:r>
                  <a:rPr lang="en-US" sz="2000" dirty="0"/>
                  <a:t>for the same </a:t>
                </a:r>
                <a14:m>
                  <m:oMath xmlns:m="http://schemas.openxmlformats.org/officeDocument/2006/math">
                    <m:r>
                      <a:rPr lang="en-US" sz="2000" b="1" i="1">
                        <a:solidFill>
                          <a:srgbClr val="0070C0"/>
                        </a:solidFill>
                        <a:latin typeface="Cambria Math"/>
                      </a:rPr>
                      <m:t>𝒎</m:t>
                    </m:r>
                  </m:oMath>
                </a14:m>
                <a:r>
                  <a:rPr lang="en-US" sz="2000" dirty="0"/>
                  <a:t> operations</a:t>
                </a:r>
                <a:endParaRPr lang="en-US" sz="2000" b="1" dirty="0">
                  <a:solidFill>
                    <a:srgbClr val="7030A0"/>
                  </a:solidFill>
                </a:endParaRPr>
              </a:p>
              <a:p>
                <a:pPr marL="0" indent="0">
                  <a:buNone/>
                </a:pPr>
                <a:r>
                  <a:rPr lang="en-US" sz="2000" b="1" dirty="0">
                    <a:solidFill>
                      <a:srgbClr val="006C31"/>
                    </a:solidFill>
                  </a:rPr>
                  <a:t>Notation: </a:t>
                </a:r>
                <a:r>
                  <a:rPr lang="en-US" sz="2000" b="1" dirty="0">
                    <a:solidFill>
                      <a:srgbClr val="7030A0"/>
                    </a:solidFill>
                  </a:rPr>
                  <a:t>A </a:t>
                </a:r>
                <a:r>
                  <a:rPr lang="en-US" sz="2000" dirty="0"/>
                  <a:t>is said to be </a:t>
                </a:r>
                <a14:m>
                  <m:oMath xmlns:m="http://schemas.openxmlformats.org/officeDocument/2006/math">
                    <m:r>
                      <a:rPr lang="en-US" sz="2000" b="1" i="1" smtClean="0">
                        <a:solidFill>
                          <a:srgbClr val="0070C0"/>
                        </a:solidFill>
                        <a:latin typeface="Cambria Math"/>
                      </a:rPr>
                      <m:t>𝜶</m:t>
                    </m:r>
                  </m:oMath>
                </a14:m>
                <a:r>
                  <a:rPr lang="en-US" sz="2000" dirty="0"/>
                  <a:t>-competitive if there is a constant </a:t>
                </a:r>
                <a14:m>
                  <m:oMath xmlns:m="http://schemas.openxmlformats.org/officeDocument/2006/math">
                    <m:r>
                      <a:rPr lang="en-US" sz="2000" b="1" i="1" smtClean="0">
                        <a:solidFill>
                          <a:srgbClr val="0070C0"/>
                        </a:solidFill>
                        <a:latin typeface="Cambria Math"/>
                      </a:rPr>
                      <m:t>𝒌</m:t>
                    </m:r>
                  </m:oMath>
                </a14:m>
                <a:r>
                  <a:rPr lang="en-US" sz="2000" b="1" dirty="0">
                    <a:solidFill>
                      <a:srgbClr val="006C31"/>
                    </a:solidFill>
                  </a:rPr>
                  <a:t> </a:t>
                </a:r>
                <a:r>
                  <a:rPr lang="en-US" sz="2000" dirty="0"/>
                  <a:t>such that</a:t>
                </a:r>
              </a:p>
              <a:p>
                <a:pPr marL="0" indent="0">
                  <a:buNone/>
                </a:pPr>
                <a14:m>
                  <m:oMathPara xmlns:m="http://schemas.openxmlformats.org/officeDocument/2006/math">
                    <m:oMathParaPr>
                      <m:jc m:val="centerGroup"/>
                    </m:oMathParaPr>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𝐀</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smtClean="0">
                          <a:latin typeface="Cambria Math"/>
                        </a:rPr>
                        <m:t>≤</m:t>
                      </m:r>
                      <m:sSub>
                        <m:sSubPr>
                          <m:ctrlPr>
                            <a:rPr lang="en-US" sz="2000" b="1" i="1">
                              <a:solidFill>
                                <a:srgbClr val="0070C0"/>
                              </a:solidFill>
                              <a:latin typeface="Cambria Math" panose="02040503050406030204" pitchFamily="18" charset="0"/>
                            </a:rPr>
                          </m:ctrlPr>
                        </m:sSubPr>
                        <m:e>
                          <m:r>
                            <a:rPr lang="en-US" sz="2000" b="1" i="1" smtClean="0">
                              <a:solidFill>
                                <a:srgbClr val="0070C0"/>
                              </a:solidFill>
                              <a:latin typeface="Cambria Math"/>
                            </a:rPr>
                            <m:t>𝜶</m:t>
                          </m:r>
                          <m:r>
                            <a:rPr lang="en-US" sz="2000" b="1" i="1" smtClean="0">
                              <a:solidFill>
                                <a:srgbClr val="0070C0"/>
                              </a:solidFill>
                              <a:latin typeface="Cambria Math"/>
                            </a:rPr>
                            <m:t> </m:t>
                          </m:r>
                          <m:r>
                            <a:rPr lang="en-US" sz="2000" b="1" i="1">
                              <a:solidFill>
                                <a:srgbClr val="0070C0"/>
                              </a:solidFill>
                              <a:latin typeface="Cambria Math"/>
                            </a:rPr>
                            <m:t>𝑻</m:t>
                          </m:r>
                        </m:e>
                        <m:sub>
                          <m:r>
                            <a:rPr lang="en-US" sz="2000" b="1">
                              <a:solidFill>
                                <a:srgbClr val="7030A0"/>
                              </a:solidFill>
                              <a:latin typeface="Cambria Math"/>
                            </a:rPr>
                            <m:t>𝐎𝐏𝐓</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smtClean="0">
                          <a:latin typeface="Cambria Math"/>
                        </a:rPr>
                        <m:t>+</m:t>
                      </m:r>
                      <m:r>
                        <a:rPr lang="en-US" sz="2000" b="1" i="1">
                          <a:solidFill>
                            <a:srgbClr val="0070C0"/>
                          </a:solidFill>
                          <a:latin typeface="Cambria Math"/>
                        </a:rPr>
                        <m:t>𝒌</m:t>
                      </m:r>
                    </m:oMath>
                  </m:oMathPara>
                </a14:m>
                <a:endParaRPr lang="en-US" sz="2000" dirty="0"/>
              </a:p>
              <a:p>
                <a:pPr marL="0" indent="0">
                  <a:buNone/>
                </a:pPr>
                <a:r>
                  <a:rPr lang="en-US" sz="2000" dirty="0"/>
                  <a:t>for </a:t>
                </a:r>
                <a:r>
                  <a:rPr lang="en-US" sz="2000" b="1" u="sng" dirty="0"/>
                  <a:t>every</a:t>
                </a:r>
                <a:r>
                  <a:rPr lang="en-US" sz="2000" dirty="0"/>
                  <a:t> sequence of length </a:t>
                </a:r>
                <a14:m>
                  <m:oMath xmlns:m="http://schemas.openxmlformats.org/officeDocument/2006/math">
                    <m:r>
                      <a:rPr lang="en-US" sz="2000" b="1" i="1">
                        <a:solidFill>
                          <a:srgbClr val="0070C0"/>
                        </a:solidFill>
                        <a:latin typeface="Cambria Math"/>
                      </a:rPr>
                      <m:t>𝒎</m:t>
                    </m:r>
                  </m:oMath>
                </a14:m>
                <a:r>
                  <a:rPr lang="en-US" sz="2000" dirty="0"/>
                  <a:t>.</a:t>
                </a:r>
              </a:p>
              <a:p>
                <a:pPr marL="0" indent="0">
                  <a:buNone/>
                </a:pPr>
                <a:endParaRPr lang="en-US" sz="2000" dirty="0"/>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b="-3099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6" name="TextBox 5"/>
          <p:cNvSpPr txBox="1"/>
          <p:nvPr/>
        </p:nvSpPr>
        <p:spPr>
          <a:xfrm>
            <a:off x="2667000" y="914400"/>
            <a:ext cx="3741858"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 tool to analyze any </a:t>
            </a:r>
            <a:r>
              <a:rPr lang="en-US" b="1" dirty="0"/>
              <a:t>online</a:t>
            </a:r>
            <a:r>
              <a:rPr lang="en-US" dirty="0"/>
              <a:t> algorithm</a:t>
            </a:r>
          </a:p>
        </p:txBody>
      </p:sp>
      <p:sp>
        <p:nvSpPr>
          <p:cNvPr id="26" name="Rectangle 25"/>
          <p:cNvSpPr/>
          <p:nvPr/>
        </p:nvSpPr>
        <p:spPr>
          <a:xfrm>
            <a:off x="4800600" y="3048000"/>
            <a:ext cx="3657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Callout 7"/>
          <p:cNvSpPr/>
          <p:nvPr/>
        </p:nvSpPr>
        <p:spPr>
          <a:xfrm>
            <a:off x="1205145" y="3429000"/>
            <a:ext cx="6643455" cy="84124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How well does </a:t>
            </a:r>
            <a:r>
              <a:rPr lang="en-US" b="1" i="1" dirty="0">
                <a:solidFill>
                  <a:srgbClr val="7030A0"/>
                </a:solidFill>
              </a:rPr>
              <a:t>A </a:t>
            </a:r>
            <a:r>
              <a:rPr lang="en-US" b="1" i="1" dirty="0">
                <a:solidFill>
                  <a:schemeClr val="tx1"/>
                </a:solidFill>
              </a:rPr>
              <a:t>compete</a:t>
            </a:r>
            <a:r>
              <a:rPr lang="en-US" i="1" dirty="0">
                <a:solidFill>
                  <a:schemeClr val="tx1"/>
                </a:solidFill>
              </a:rPr>
              <a:t> with </a:t>
            </a:r>
            <a:r>
              <a:rPr lang="en-US" b="1" i="1" dirty="0">
                <a:solidFill>
                  <a:srgbClr val="7030A0"/>
                </a:solidFill>
              </a:rPr>
              <a:t>OPT </a:t>
            </a:r>
          </a:p>
          <a:p>
            <a:pPr algn="ctr"/>
            <a:r>
              <a:rPr lang="en-US" i="1" dirty="0">
                <a:solidFill>
                  <a:schemeClr val="tx1"/>
                </a:solidFill>
              </a:rPr>
              <a:t>for any sequence ? </a:t>
            </a:r>
            <a:endParaRPr lang="en-US" dirty="0">
              <a:solidFill>
                <a:schemeClr val="tx1"/>
              </a:solidFill>
            </a:endParaRPr>
          </a:p>
        </p:txBody>
      </p:sp>
      <p:sp>
        <p:nvSpPr>
          <p:cNvPr id="29" name="Rectangle 28"/>
          <p:cNvSpPr/>
          <p:nvPr/>
        </p:nvSpPr>
        <p:spPr>
          <a:xfrm>
            <a:off x="1828800" y="4572000"/>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057400" y="4876800"/>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585B64-CD63-8E93-8B72-FEFCB8DE841A}"/>
              </a:ext>
            </a:extLst>
          </p:cNvPr>
          <p:cNvSpPr/>
          <p:nvPr/>
        </p:nvSpPr>
        <p:spPr>
          <a:xfrm>
            <a:off x="4648200" y="5334000"/>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CF6C5ED-19FC-75C3-631A-9FCF04F70169}"/>
              </a:ext>
            </a:extLst>
          </p:cNvPr>
          <p:cNvSpPr/>
          <p:nvPr/>
        </p:nvSpPr>
        <p:spPr>
          <a:xfrm>
            <a:off x="1607949" y="5386815"/>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040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2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grpId="0" nodeType="clickEffect">
                                  <p:stCondLst>
                                    <p:cond delay="0"/>
                                  </p:stCondLst>
                                  <p:childTnLst>
                                    <p:animEffect transition="out" filter="wipe(left)">
                                      <p:cBhvr>
                                        <p:cTn id="28" dur="1500"/>
                                        <p:tgtEl>
                                          <p:spTgt spid="26"/>
                                        </p:tgtEl>
                                      </p:cBhvr>
                                    </p:animEffect>
                                    <p:set>
                                      <p:cBhvr>
                                        <p:cTn id="29" dur="1" fill="hold">
                                          <p:stCondLst>
                                            <p:cond delay="1499"/>
                                          </p:stCondLst>
                                        </p:cTn>
                                        <p:tgtEl>
                                          <p:spTgt spid="2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grpId="0" nodeType="clickEffect">
                                  <p:stCondLst>
                                    <p:cond delay="0"/>
                                  </p:stCondLst>
                                  <p:childTnLst>
                                    <p:animEffect transition="out" filter="wipe(left)">
                                      <p:cBhvr>
                                        <p:cTn id="50" dur="1500"/>
                                        <p:tgtEl>
                                          <p:spTgt spid="29"/>
                                        </p:tgtEl>
                                      </p:cBhvr>
                                    </p:animEffect>
                                    <p:set>
                                      <p:cBhvr>
                                        <p:cTn id="51" dur="1" fill="hold">
                                          <p:stCondLst>
                                            <p:cond delay="1499"/>
                                          </p:stCondLst>
                                        </p:cTn>
                                        <p:tgtEl>
                                          <p:spTgt spid="2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xit" presetSubtype="8" fill="hold" grpId="0" nodeType="clickEffect">
                                  <p:stCondLst>
                                    <p:cond delay="0"/>
                                  </p:stCondLst>
                                  <p:childTnLst>
                                    <p:animEffect transition="out" filter="wipe(left)">
                                      <p:cBhvr>
                                        <p:cTn id="60" dur="1500"/>
                                        <p:tgtEl>
                                          <p:spTgt spid="33"/>
                                        </p:tgtEl>
                                      </p:cBhvr>
                                    </p:animEffect>
                                    <p:set>
                                      <p:cBhvr>
                                        <p:cTn id="61" dur="1" fill="hold">
                                          <p:stCondLst>
                                            <p:cond delay="1499"/>
                                          </p:stCondLst>
                                        </p:cTn>
                                        <p:tgtEl>
                                          <p:spTgt spid="3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fade">
                                      <p:cBhvr>
                                        <p:cTn id="66" dur="500"/>
                                        <p:tgtEl>
                                          <p:spTgt spid="3">
                                            <p:txEl>
                                              <p:pRg st="10" end="1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0" nodeType="clickEffect">
                                  <p:stCondLst>
                                    <p:cond delay="0"/>
                                  </p:stCondLst>
                                  <p:childTnLst>
                                    <p:animEffect transition="out" filter="wipe(left)">
                                      <p:cBhvr>
                                        <p:cTn id="70" dur="1500"/>
                                        <p:tgtEl>
                                          <p:spTgt spid="23"/>
                                        </p:tgtEl>
                                      </p:cBhvr>
                                    </p:animEffect>
                                    <p:set>
                                      <p:cBhvr>
                                        <p:cTn id="71" dur="1" fill="hold">
                                          <p:stCondLst>
                                            <p:cond delay="1499"/>
                                          </p:stCondLst>
                                        </p:cTn>
                                        <p:tgtEl>
                                          <p:spTgt spid="2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8" fill="hold" grpId="0" nodeType="clickEffect">
                                  <p:stCondLst>
                                    <p:cond delay="0"/>
                                  </p:stCondLst>
                                  <p:childTnLst>
                                    <p:animEffect transition="out" filter="wipe(left)">
                                      <p:cBhvr>
                                        <p:cTn id="75" dur="1500"/>
                                        <p:tgtEl>
                                          <p:spTgt spid="10"/>
                                        </p:tgtEl>
                                      </p:cBhvr>
                                    </p:animEffect>
                                    <p:set>
                                      <p:cBhvr>
                                        <p:cTn id="76" dur="1" fill="hold">
                                          <p:stCondLst>
                                            <p:cond delay="1499"/>
                                          </p:stCondLst>
                                        </p:cTn>
                                        <p:tgtEl>
                                          <p:spTgt spid="1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1" end="11"/>
                                            </p:txEl>
                                          </p:spTgt>
                                        </p:tgtEl>
                                        <p:attrNameLst>
                                          <p:attrName>style.visibility</p:attrName>
                                        </p:attrNameLst>
                                      </p:cBhvr>
                                      <p:to>
                                        <p:strVal val="visible"/>
                                      </p:to>
                                    </p:set>
                                    <p:animEffect transition="in" filter="fade">
                                      <p:cBhvr>
                                        <p:cTn id="81" dur="500"/>
                                        <p:tgtEl>
                                          <p:spTgt spid="3">
                                            <p:txEl>
                                              <p:pRg st="11" end="1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animEffect transition="in" filter="fade">
                                      <p:cBhvr>
                                        <p:cTn id="8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animBg="1"/>
      <p:bldP spid="26" grpId="0" animBg="1"/>
      <p:bldP spid="8" grpId="0" animBg="1"/>
      <p:bldP spid="8" grpId="1" animBg="1"/>
      <p:bldP spid="29" grpId="0" animBg="1"/>
      <p:bldP spid="33" grpId="0" animBg="1"/>
      <p:bldP spid="10"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Competitive ratio</a:t>
            </a:r>
            <a:br>
              <a:rPr lang="en-US" sz="3600" b="1" dirty="0">
                <a:solidFill>
                  <a:srgbClr val="7030A0"/>
                </a:solidFill>
              </a:rPr>
            </a:br>
            <a:endParaRPr lang="en-US" sz="28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dirty="0"/>
                  <a:t>Let </a:t>
                </a:r>
                <a:r>
                  <a:rPr lang="en-US" sz="2000" b="1" dirty="0">
                    <a:solidFill>
                      <a:srgbClr val="7030A0"/>
                    </a:solidFill>
                  </a:rPr>
                  <a:t>A</a:t>
                </a:r>
                <a:r>
                  <a:rPr lang="en-US" sz="2000" dirty="0"/>
                  <a:t>: an </a:t>
                </a:r>
                <a:r>
                  <a:rPr lang="en-US" sz="2000" b="1" dirty="0"/>
                  <a:t>online</a:t>
                </a:r>
                <a:r>
                  <a:rPr lang="en-US" sz="2000" dirty="0"/>
                  <a:t> algorithm for the list search problem.</a:t>
                </a:r>
              </a:p>
              <a:p>
                <a:pPr marL="0" indent="0">
                  <a:buNone/>
                </a:pPr>
                <a:r>
                  <a:rPr lang="en-US" sz="2000" dirty="0"/>
                  <a:t>Let </a:t>
                </a:r>
                <a:r>
                  <a:rPr lang="en-US" sz="2000" b="1" dirty="0">
                    <a:solidFill>
                      <a:srgbClr val="7030A0"/>
                    </a:solidFill>
                  </a:rPr>
                  <a:t>OPT </a:t>
                </a:r>
                <a:r>
                  <a:rPr lang="en-US" sz="2000" dirty="0"/>
                  <a:t>be the </a:t>
                </a:r>
                <a:r>
                  <a:rPr lang="en-US" sz="2000" b="1" dirty="0"/>
                  <a:t>optimal offline </a:t>
                </a:r>
                <a:r>
                  <a:rPr lang="en-US" sz="2000" dirty="0"/>
                  <a:t>algorithm that knows all </a:t>
                </a:r>
                <a14:m>
                  <m:oMath xmlns:m="http://schemas.openxmlformats.org/officeDocument/2006/math">
                    <m:r>
                      <a:rPr lang="en-US" sz="2000" b="1" i="1">
                        <a:solidFill>
                          <a:srgbClr val="0070C0"/>
                        </a:solidFill>
                        <a:latin typeface="Cambria Math"/>
                      </a:rPr>
                      <m:t>𝒎</m:t>
                    </m:r>
                  </m:oMath>
                </a14:m>
                <a:r>
                  <a:rPr lang="en-US" sz="2000" b="1" dirty="0">
                    <a:solidFill>
                      <a:srgbClr val="7030A0"/>
                    </a:solidFill>
                  </a:rPr>
                  <a:t> </a:t>
                </a:r>
                <a:r>
                  <a:rPr lang="en-US" sz="2000" dirty="0"/>
                  <a:t>operations.</a:t>
                </a:r>
              </a:p>
              <a:p>
                <a:pPr marL="0" indent="0" algn="ctr">
                  <a:buNone/>
                </a:pPr>
                <a:endParaRPr lang="en-US" sz="2000" i="1" u="sng" dirty="0"/>
              </a:p>
              <a:p>
                <a:pPr marL="0" indent="0" algn="ctr">
                  <a:buNone/>
                </a:pPr>
                <a:endParaRPr lang="en-US" sz="2000" b="1" i="1" u="sng" dirty="0">
                  <a:solidFill>
                    <a:srgbClr val="0070C0"/>
                  </a:solidFill>
                  <a:latin typeface="Cambria Math"/>
                </a:endParaRPr>
              </a:p>
              <a:p>
                <a:pPr marL="0" indent="0" algn="ctr">
                  <a:buNone/>
                </a:pPr>
                <a:endParaRPr lang="en-US" sz="2000" b="1" i="1" u="sng" dirty="0">
                  <a:solidFill>
                    <a:srgbClr val="0070C0"/>
                  </a:solidFill>
                  <a:latin typeface="Cambria Math"/>
                </a:endParaRPr>
              </a:p>
              <a:p>
                <a:pPr marL="0" indent="0">
                  <a:buNone/>
                </a:pPr>
                <a:r>
                  <a:rPr lang="en-US" sz="2000" dirty="0"/>
                  <a:t>Let </a:t>
                </a: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𝐀</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Actual cost of </a:t>
                </a:r>
                <a:r>
                  <a:rPr lang="en-US" sz="2000" b="1" dirty="0">
                    <a:solidFill>
                      <a:srgbClr val="7030A0"/>
                    </a:solidFill>
                  </a:rPr>
                  <a:t>A </a:t>
                </a:r>
                <a:r>
                  <a:rPr lang="en-US" sz="2000" dirty="0"/>
                  <a:t>for a sequence of </a:t>
                </a:r>
                <a14:m>
                  <m:oMath xmlns:m="http://schemas.openxmlformats.org/officeDocument/2006/math">
                    <m:r>
                      <a:rPr lang="en-US" sz="2000" b="1" i="1">
                        <a:solidFill>
                          <a:srgbClr val="0070C0"/>
                        </a:solidFill>
                        <a:latin typeface="Cambria Math"/>
                      </a:rPr>
                      <m:t>𝒎</m:t>
                    </m:r>
                  </m:oMath>
                </a14:m>
                <a:r>
                  <a:rPr lang="en-US" sz="2000" dirty="0"/>
                  <a:t> operations.</a:t>
                </a:r>
              </a:p>
              <a:p>
                <a:pPr marL="0" indent="0">
                  <a:buNone/>
                </a:pPr>
                <a:r>
                  <a:rPr lang="en-US" sz="2000" dirty="0"/>
                  <a:t>Let</a:t>
                </a:r>
                <a:r>
                  <a:rPr lang="en-US" sz="2000" b="1" dirty="0">
                    <a:solidFill>
                      <a:srgbClr val="0070C0"/>
                    </a:solidFill>
                  </a:rPr>
                  <a:t> </a:t>
                </a: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𝐎𝐏𝐓</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Actual cost of </a:t>
                </a:r>
                <a:r>
                  <a:rPr lang="en-US" sz="2000" b="1" dirty="0">
                    <a:solidFill>
                      <a:srgbClr val="7030A0"/>
                    </a:solidFill>
                  </a:rPr>
                  <a:t>OPT </a:t>
                </a:r>
                <a:r>
                  <a:rPr lang="en-US" sz="2000" dirty="0"/>
                  <a:t>for the same </a:t>
                </a:r>
                <a14:m>
                  <m:oMath xmlns:m="http://schemas.openxmlformats.org/officeDocument/2006/math">
                    <m:r>
                      <a:rPr lang="en-US" sz="2000" b="1" i="1">
                        <a:solidFill>
                          <a:srgbClr val="0070C0"/>
                        </a:solidFill>
                        <a:latin typeface="Cambria Math"/>
                      </a:rPr>
                      <m:t>𝒎</m:t>
                    </m:r>
                  </m:oMath>
                </a14:m>
                <a:r>
                  <a:rPr lang="en-US" sz="2000" dirty="0"/>
                  <a:t> operations</a:t>
                </a:r>
                <a:endParaRPr lang="en-US" sz="2000" b="1" dirty="0">
                  <a:solidFill>
                    <a:srgbClr val="7030A0"/>
                  </a:solidFill>
                </a:endParaRPr>
              </a:p>
              <a:p>
                <a:pPr marL="0" indent="0">
                  <a:buNone/>
                </a:pPr>
                <a:r>
                  <a:rPr lang="en-US" sz="2000" b="1" dirty="0">
                    <a:solidFill>
                      <a:srgbClr val="006C31"/>
                    </a:solidFill>
                  </a:rPr>
                  <a:t>Notation: </a:t>
                </a:r>
                <a:r>
                  <a:rPr lang="en-US" sz="2000" b="1" dirty="0">
                    <a:solidFill>
                      <a:srgbClr val="7030A0"/>
                    </a:solidFill>
                  </a:rPr>
                  <a:t>A </a:t>
                </a:r>
                <a:r>
                  <a:rPr lang="en-US" sz="2000" dirty="0"/>
                  <a:t>is said to be </a:t>
                </a:r>
                <a14:m>
                  <m:oMath xmlns:m="http://schemas.openxmlformats.org/officeDocument/2006/math">
                    <m:r>
                      <a:rPr lang="en-US" sz="2000" b="1" i="1" smtClean="0">
                        <a:solidFill>
                          <a:srgbClr val="0070C0"/>
                        </a:solidFill>
                        <a:latin typeface="Cambria Math"/>
                      </a:rPr>
                      <m:t>𝜶</m:t>
                    </m:r>
                  </m:oMath>
                </a14:m>
                <a:r>
                  <a:rPr lang="en-US" sz="2000" dirty="0"/>
                  <a:t>-competitive if there is a constant </a:t>
                </a:r>
                <a14:m>
                  <m:oMath xmlns:m="http://schemas.openxmlformats.org/officeDocument/2006/math">
                    <m:r>
                      <a:rPr lang="en-US" sz="2000" b="1" i="1" smtClean="0">
                        <a:solidFill>
                          <a:srgbClr val="0070C0"/>
                        </a:solidFill>
                        <a:latin typeface="Cambria Math"/>
                      </a:rPr>
                      <m:t>𝒌</m:t>
                    </m:r>
                  </m:oMath>
                </a14:m>
                <a:r>
                  <a:rPr lang="en-US" sz="2000" b="1" dirty="0">
                    <a:solidFill>
                      <a:srgbClr val="006C31"/>
                    </a:solidFill>
                  </a:rPr>
                  <a:t> </a:t>
                </a:r>
                <a:r>
                  <a:rPr lang="en-US" sz="2000" dirty="0"/>
                  <a:t>such that</a:t>
                </a:r>
              </a:p>
              <a:p>
                <a:pPr marL="0" indent="0">
                  <a:buNone/>
                </a:pPr>
                <a14:m>
                  <m:oMathPara xmlns:m="http://schemas.openxmlformats.org/officeDocument/2006/math">
                    <m:oMathParaPr>
                      <m:jc m:val="centerGroup"/>
                    </m:oMathParaPr>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𝐀</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smtClean="0">
                          <a:latin typeface="Cambria Math"/>
                        </a:rPr>
                        <m:t>≤</m:t>
                      </m:r>
                      <m:sSub>
                        <m:sSubPr>
                          <m:ctrlPr>
                            <a:rPr lang="en-US" sz="2000" b="1" i="1">
                              <a:solidFill>
                                <a:srgbClr val="0070C0"/>
                              </a:solidFill>
                              <a:latin typeface="Cambria Math" panose="02040503050406030204" pitchFamily="18" charset="0"/>
                            </a:rPr>
                          </m:ctrlPr>
                        </m:sSubPr>
                        <m:e>
                          <m:r>
                            <a:rPr lang="en-US" sz="2000" b="1" i="1" smtClean="0">
                              <a:solidFill>
                                <a:srgbClr val="0070C0"/>
                              </a:solidFill>
                              <a:latin typeface="Cambria Math"/>
                            </a:rPr>
                            <m:t>𝜶</m:t>
                          </m:r>
                          <m:r>
                            <a:rPr lang="en-US" sz="2000" b="1" i="1" smtClean="0">
                              <a:solidFill>
                                <a:srgbClr val="0070C0"/>
                              </a:solidFill>
                              <a:latin typeface="Cambria Math"/>
                            </a:rPr>
                            <m:t> </m:t>
                          </m:r>
                          <m:r>
                            <a:rPr lang="en-US" sz="2000" b="1" i="1">
                              <a:solidFill>
                                <a:srgbClr val="0070C0"/>
                              </a:solidFill>
                              <a:latin typeface="Cambria Math"/>
                            </a:rPr>
                            <m:t>𝑻</m:t>
                          </m:r>
                        </m:e>
                        <m:sub>
                          <m:r>
                            <a:rPr lang="en-US" sz="2000" b="1">
                              <a:solidFill>
                                <a:srgbClr val="7030A0"/>
                              </a:solidFill>
                              <a:latin typeface="Cambria Math"/>
                            </a:rPr>
                            <m:t>𝐎𝐏𝐓</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smtClean="0">
                          <a:latin typeface="Cambria Math"/>
                        </a:rPr>
                        <m:t>+</m:t>
                      </m:r>
                      <m:r>
                        <a:rPr lang="en-US" sz="2000" b="1" i="1">
                          <a:solidFill>
                            <a:srgbClr val="0070C0"/>
                          </a:solidFill>
                          <a:latin typeface="Cambria Math"/>
                        </a:rPr>
                        <m:t>𝒌</m:t>
                      </m:r>
                    </m:oMath>
                  </m:oMathPara>
                </a14:m>
                <a:endParaRPr lang="en-US" sz="2000" dirty="0"/>
              </a:p>
              <a:p>
                <a:pPr marL="0" indent="0">
                  <a:buNone/>
                </a:pPr>
                <a:r>
                  <a:rPr lang="en-US" sz="2000" dirty="0"/>
                  <a:t>for </a:t>
                </a:r>
                <a:r>
                  <a:rPr lang="en-US" sz="2000" b="1" u="sng" dirty="0"/>
                  <a:t>every</a:t>
                </a:r>
                <a:r>
                  <a:rPr lang="en-US" sz="2000" dirty="0"/>
                  <a:t> sequence of length </a:t>
                </a:r>
                <a14:m>
                  <m:oMath xmlns:m="http://schemas.openxmlformats.org/officeDocument/2006/math">
                    <m:r>
                      <a:rPr lang="en-US" sz="2000" b="1" i="1">
                        <a:solidFill>
                          <a:srgbClr val="0070C0"/>
                        </a:solidFill>
                        <a:latin typeface="Cambria Math"/>
                      </a:rPr>
                      <m:t>𝒎</m:t>
                    </m:r>
                  </m:oMath>
                </a14:m>
                <a:r>
                  <a:rPr lang="en-US" sz="2000" dirty="0"/>
                  <a:t>.</a:t>
                </a:r>
              </a:p>
              <a:p>
                <a:pPr marL="0" indent="0">
                  <a:buNone/>
                </a:pPr>
                <a:endParaRPr lang="en-US" sz="2000" dirty="0"/>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b="-3099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6" name="TextBox 5"/>
          <p:cNvSpPr txBox="1"/>
          <p:nvPr/>
        </p:nvSpPr>
        <p:spPr>
          <a:xfrm>
            <a:off x="2667000" y="914400"/>
            <a:ext cx="3741858"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 tool to analyze any </a:t>
            </a:r>
            <a:r>
              <a:rPr lang="en-US" b="1" dirty="0"/>
              <a:t>online</a:t>
            </a:r>
            <a:r>
              <a:rPr lang="en-US" dirty="0"/>
              <a:t> algorithm</a:t>
            </a:r>
          </a:p>
        </p:txBody>
      </p:sp>
      <p:sp>
        <p:nvSpPr>
          <p:cNvPr id="26" name="Rectangle 25"/>
          <p:cNvSpPr/>
          <p:nvPr/>
        </p:nvSpPr>
        <p:spPr>
          <a:xfrm>
            <a:off x="4800600" y="3048000"/>
            <a:ext cx="3657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828800" y="4572000"/>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057400" y="4876800"/>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585B64-CD63-8E93-8B72-FEFCB8DE841A}"/>
              </a:ext>
            </a:extLst>
          </p:cNvPr>
          <p:cNvSpPr/>
          <p:nvPr/>
        </p:nvSpPr>
        <p:spPr>
          <a:xfrm>
            <a:off x="4648200" y="5334000"/>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CF6C5ED-19FC-75C3-631A-9FCF04F70169}"/>
              </a:ext>
            </a:extLst>
          </p:cNvPr>
          <p:cNvSpPr/>
          <p:nvPr/>
        </p:nvSpPr>
        <p:spPr>
          <a:xfrm>
            <a:off x="1607949" y="5386815"/>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47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2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grpId="0" nodeType="clickEffect">
                                  <p:stCondLst>
                                    <p:cond delay="0"/>
                                  </p:stCondLst>
                                  <p:childTnLst>
                                    <p:animEffect transition="out" filter="wipe(left)">
                                      <p:cBhvr>
                                        <p:cTn id="28" dur="1500"/>
                                        <p:tgtEl>
                                          <p:spTgt spid="26"/>
                                        </p:tgtEl>
                                      </p:cBhvr>
                                    </p:animEffect>
                                    <p:set>
                                      <p:cBhvr>
                                        <p:cTn id="29" dur="1" fill="hold">
                                          <p:stCondLst>
                                            <p:cond delay="1499"/>
                                          </p:stCondLst>
                                        </p:cTn>
                                        <p:tgtEl>
                                          <p:spTgt spid="2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grpId="0" nodeType="clickEffect">
                                  <p:stCondLst>
                                    <p:cond delay="0"/>
                                  </p:stCondLst>
                                  <p:childTnLst>
                                    <p:animEffect transition="out" filter="wipe(left)">
                                      <p:cBhvr>
                                        <p:cTn id="38" dur="1500"/>
                                        <p:tgtEl>
                                          <p:spTgt spid="29"/>
                                        </p:tgtEl>
                                      </p:cBhvr>
                                    </p:animEffect>
                                    <p:set>
                                      <p:cBhvr>
                                        <p:cTn id="39" dur="1" fill="hold">
                                          <p:stCondLst>
                                            <p:cond delay="1499"/>
                                          </p:stCondLst>
                                        </p:cTn>
                                        <p:tgtEl>
                                          <p:spTgt spid="2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xit" presetSubtype="8" fill="hold" grpId="0" nodeType="clickEffect">
                                  <p:stCondLst>
                                    <p:cond delay="0"/>
                                  </p:stCondLst>
                                  <p:childTnLst>
                                    <p:animEffect transition="out" filter="wipe(left)">
                                      <p:cBhvr>
                                        <p:cTn id="48" dur="1500"/>
                                        <p:tgtEl>
                                          <p:spTgt spid="33"/>
                                        </p:tgtEl>
                                      </p:cBhvr>
                                    </p:animEffect>
                                    <p:set>
                                      <p:cBhvr>
                                        <p:cTn id="49" dur="1" fill="hold">
                                          <p:stCondLst>
                                            <p:cond delay="1499"/>
                                          </p:stCondLst>
                                        </p:cTn>
                                        <p:tgtEl>
                                          <p:spTgt spid="3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8" fill="hold" grpId="0" nodeType="clickEffect">
                                  <p:stCondLst>
                                    <p:cond delay="0"/>
                                  </p:stCondLst>
                                  <p:childTnLst>
                                    <p:animEffect transition="out" filter="wipe(left)">
                                      <p:cBhvr>
                                        <p:cTn id="58" dur="1500"/>
                                        <p:tgtEl>
                                          <p:spTgt spid="23"/>
                                        </p:tgtEl>
                                      </p:cBhvr>
                                    </p:animEffect>
                                    <p:set>
                                      <p:cBhvr>
                                        <p:cTn id="59" dur="1" fill="hold">
                                          <p:stCondLst>
                                            <p:cond delay="1499"/>
                                          </p:stCondLst>
                                        </p:cTn>
                                        <p:tgtEl>
                                          <p:spTgt spid="2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xit" presetSubtype="8" fill="hold" grpId="0" nodeType="clickEffect">
                                  <p:stCondLst>
                                    <p:cond delay="0"/>
                                  </p:stCondLst>
                                  <p:childTnLst>
                                    <p:animEffect transition="out" filter="wipe(left)">
                                      <p:cBhvr>
                                        <p:cTn id="63" dur="1500"/>
                                        <p:tgtEl>
                                          <p:spTgt spid="10"/>
                                        </p:tgtEl>
                                      </p:cBhvr>
                                    </p:animEffect>
                                    <p:set>
                                      <p:cBhvr>
                                        <p:cTn id="64" dur="1" fill="hold">
                                          <p:stCondLst>
                                            <p:cond delay="1499"/>
                                          </p:stCondLst>
                                        </p:cTn>
                                        <p:tgtEl>
                                          <p:spTgt spid="1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Effect transition="in" filter="fade">
                                      <p:cBhvr>
                                        <p:cTn id="69" dur="500"/>
                                        <p:tgtEl>
                                          <p:spTgt spid="3">
                                            <p:txEl>
                                              <p:pRg st="11" end="1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fade">
                                      <p:cBhvr>
                                        <p:cTn id="7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animBg="1"/>
      <p:bldP spid="26" grpId="0" animBg="1"/>
      <p:bldP spid="29" grpId="0" animBg="1"/>
      <p:bldP spid="33" grpId="0" animBg="1"/>
      <p:bldP spid="10"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b="1" dirty="0">
                <a:solidFill>
                  <a:srgbClr val="C00000"/>
                </a:solidFill>
              </a:rPr>
            </a:b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b="1" dirty="0">
                    <a:solidFill>
                      <a:srgbClr val="006C31"/>
                    </a:solidFill>
                  </a:rPr>
                  <a:t>Notation: </a:t>
                </a:r>
                <a:r>
                  <a:rPr lang="en-US" sz="2000" b="1" dirty="0">
                    <a:solidFill>
                      <a:srgbClr val="7030A0"/>
                    </a:solidFill>
                  </a:rPr>
                  <a:t>A </a:t>
                </a:r>
                <a:r>
                  <a:rPr lang="en-US" sz="2000" dirty="0"/>
                  <a:t>is said to be </a:t>
                </a:r>
                <a14:m>
                  <m:oMath xmlns:m="http://schemas.openxmlformats.org/officeDocument/2006/math">
                    <m:r>
                      <a:rPr lang="en-US" sz="2000" b="1" i="1" smtClean="0">
                        <a:solidFill>
                          <a:srgbClr val="0070C0"/>
                        </a:solidFill>
                        <a:latin typeface="Cambria Math"/>
                      </a:rPr>
                      <m:t>𝜶</m:t>
                    </m:r>
                  </m:oMath>
                </a14:m>
                <a:r>
                  <a:rPr lang="en-US" sz="2000" dirty="0"/>
                  <a:t>-competitive if there is a constant </a:t>
                </a:r>
                <a14:m>
                  <m:oMath xmlns:m="http://schemas.openxmlformats.org/officeDocument/2006/math">
                    <m:r>
                      <a:rPr lang="en-US" sz="2000" b="1" i="1" smtClean="0">
                        <a:solidFill>
                          <a:srgbClr val="0070C0"/>
                        </a:solidFill>
                        <a:latin typeface="Cambria Math"/>
                      </a:rPr>
                      <m:t>𝒌</m:t>
                    </m:r>
                  </m:oMath>
                </a14:m>
                <a:r>
                  <a:rPr lang="en-US" sz="2000" b="1" dirty="0">
                    <a:solidFill>
                      <a:srgbClr val="006C31"/>
                    </a:solidFill>
                  </a:rPr>
                  <a:t> such that</a:t>
                </a:r>
              </a:p>
              <a:p>
                <a:pPr marL="0" indent="0">
                  <a:buNone/>
                </a:pPr>
                <a14:m>
                  <m:oMathPara xmlns:m="http://schemas.openxmlformats.org/officeDocument/2006/math">
                    <m:oMathParaPr>
                      <m:jc m:val="centerGroup"/>
                    </m:oMathParaPr>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𝐀</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smtClean="0">
                          <a:latin typeface="Cambria Math"/>
                        </a:rPr>
                        <m:t>≤</m:t>
                      </m:r>
                      <m:sSub>
                        <m:sSubPr>
                          <m:ctrlPr>
                            <a:rPr lang="en-US" sz="2000" b="1" i="1">
                              <a:solidFill>
                                <a:srgbClr val="0070C0"/>
                              </a:solidFill>
                              <a:latin typeface="Cambria Math" panose="02040503050406030204" pitchFamily="18" charset="0"/>
                            </a:rPr>
                          </m:ctrlPr>
                        </m:sSubPr>
                        <m:e>
                          <m:r>
                            <a:rPr lang="en-US" sz="2000" b="1" i="1" smtClean="0">
                              <a:solidFill>
                                <a:srgbClr val="0070C0"/>
                              </a:solidFill>
                              <a:latin typeface="Cambria Math"/>
                            </a:rPr>
                            <m:t>𝜶</m:t>
                          </m:r>
                          <m:r>
                            <a:rPr lang="en-US" sz="2000" b="1" i="1" smtClean="0">
                              <a:solidFill>
                                <a:srgbClr val="0070C0"/>
                              </a:solidFill>
                              <a:latin typeface="Cambria Math"/>
                            </a:rPr>
                            <m:t> </m:t>
                          </m:r>
                          <m:r>
                            <a:rPr lang="en-US" sz="2000" b="1" i="1">
                              <a:solidFill>
                                <a:srgbClr val="0070C0"/>
                              </a:solidFill>
                              <a:latin typeface="Cambria Math"/>
                            </a:rPr>
                            <m:t>𝑻</m:t>
                          </m:r>
                        </m:e>
                        <m:sub>
                          <m:r>
                            <a:rPr lang="en-US" sz="2000" b="1">
                              <a:solidFill>
                                <a:srgbClr val="7030A0"/>
                              </a:solidFill>
                              <a:latin typeface="Cambria Math"/>
                            </a:rPr>
                            <m:t>𝐎𝐏𝐓</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smtClean="0">
                          <a:latin typeface="Cambria Math"/>
                        </a:rPr>
                        <m:t>+</m:t>
                      </m:r>
                      <m:r>
                        <a:rPr lang="en-US" sz="2000" b="1" i="1">
                          <a:solidFill>
                            <a:srgbClr val="0070C0"/>
                          </a:solidFill>
                          <a:latin typeface="Cambria Math"/>
                        </a:rPr>
                        <m:t>𝒌</m:t>
                      </m:r>
                    </m:oMath>
                  </m:oMathPara>
                </a14:m>
                <a:endParaRPr lang="en-US" sz="2000" dirty="0"/>
              </a:p>
              <a:p>
                <a:pPr marL="0" indent="0">
                  <a:buNone/>
                </a:pPr>
                <a:endParaRPr lang="en-US" sz="2000" dirty="0"/>
              </a:p>
              <a:p>
                <a:pPr marL="0" indent="0">
                  <a:buNone/>
                </a:pPr>
                <a:endParaRPr lang="en-US" sz="2000" dirty="0"/>
              </a:p>
              <a:p>
                <a:pPr marL="0" indent="0">
                  <a:buNone/>
                </a:pPr>
                <a:r>
                  <a:rPr lang="en-US" sz="2000" b="1" dirty="0">
                    <a:solidFill>
                      <a:srgbClr val="0070C0"/>
                    </a:solidFill>
                  </a:rPr>
                  <a:t>A Heuristic </a:t>
                </a:r>
                <a:r>
                  <a:rPr lang="en-US" sz="2000" b="1" dirty="0"/>
                  <a:t>for list search problem</a:t>
                </a:r>
                <a:r>
                  <a:rPr lang="en-US" sz="2000" dirty="0"/>
                  <a:t>: </a:t>
                </a:r>
              </a:p>
              <a:p>
                <a:pPr marL="0" indent="0">
                  <a:buNone/>
                </a:pPr>
                <a:r>
                  <a:rPr lang="en-US" sz="2000" dirty="0"/>
                  <a:t>Whenever we search an element, </a:t>
                </a:r>
              </a:p>
              <a:p>
                <a:pPr marL="0" indent="0">
                  <a:buNone/>
                </a:pPr>
                <a:r>
                  <a:rPr lang="en-US" sz="2000" dirty="0"/>
                  <a:t>          bring the element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6" name="TextBox 5"/>
          <p:cNvSpPr txBox="1"/>
          <p:nvPr/>
        </p:nvSpPr>
        <p:spPr>
          <a:xfrm>
            <a:off x="2962851" y="4876800"/>
            <a:ext cx="2218749" cy="369332"/>
          </a:xfrm>
          <a:prstGeom prst="rect">
            <a:avLst/>
          </a:prstGeom>
          <a:noFill/>
        </p:spPr>
        <p:txBody>
          <a:bodyPr wrap="none" rtlCol="0">
            <a:spAutoFit/>
          </a:bodyPr>
          <a:lstStyle/>
          <a:p>
            <a:r>
              <a:rPr lang="en-US" dirty="0"/>
              <a:t>to </a:t>
            </a:r>
            <a:r>
              <a:rPr lang="en-US" b="1" u="sng" dirty="0">
                <a:solidFill>
                  <a:srgbClr val="7030A0"/>
                </a:solidFill>
              </a:rPr>
              <a:t>the front</a:t>
            </a:r>
            <a:r>
              <a:rPr lang="en-US" dirty="0"/>
              <a:t> of the list</a:t>
            </a:r>
          </a:p>
        </p:txBody>
      </p:sp>
      <p:sp>
        <p:nvSpPr>
          <p:cNvPr id="8" name="TextBox 7"/>
          <p:cNvSpPr txBox="1"/>
          <p:nvPr/>
        </p:nvSpPr>
        <p:spPr>
          <a:xfrm>
            <a:off x="5110295" y="4876800"/>
            <a:ext cx="1724318" cy="369332"/>
          </a:xfrm>
          <a:prstGeom prst="rect">
            <a:avLst/>
          </a:prstGeom>
          <a:noFill/>
        </p:spPr>
        <p:txBody>
          <a:bodyPr wrap="none" rtlCol="0">
            <a:spAutoFit/>
          </a:bodyPr>
          <a:lstStyle/>
          <a:p>
            <a:r>
              <a:rPr lang="en-US" dirty="0"/>
              <a:t>after the search.</a:t>
            </a:r>
          </a:p>
        </p:txBody>
      </p:sp>
    </p:spTree>
    <p:extLst>
      <p:ext uri="{BB962C8B-B14F-4D97-AF65-F5344CB8AC3E}">
        <p14:creationId xmlns:p14="http://schemas.microsoft.com/office/powerpoint/2010/main" val="4284543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left)">
                                      <p:cBhvr>
                                        <p:cTn id="12" dur="125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wipe(left)">
                                      <p:cBhvr>
                                        <p:cTn id="17" dur="125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Move to Front </a:t>
            </a:r>
            <a:r>
              <a:rPr lang="en-US" sz="3200" dirty="0"/>
              <a:t>Algorithm</a:t>
            </a:r>
          </a:p>
        </p:txBody>
      </p:sp>
      <p:sp>
        <p:nvSpPr>
          <p:cNvPr id="6" name="Text Placeholder 5"/>
          <p:cNvSpPr>
            <a:spLocks noGrp="1"/>
          </p:cNvSpPr>
          <p:nvPr>
            <p:ph type="body" idx="1"/>
          </p:nvPr>
        </p:nvSpPr>
        <p:spPr/>
        <p:txBody>
          <a:bodyPr/>
          <a:lstStyle/>
          <a:p>
            <a:pPr algn="ctr"/>
            <a:r>
              <a:rPr lang="en-US" sz="2800" b="1" dirty="0">
                <a:solidFill>
                  <a:srgbClr val="C00000"/>
                </a:solidFill>
              </a:rPr>
              <a:t>Caution</a:t>
            </a:r>
            <a:r>
              <a:rPr lang="en-US" sz="2800" b="1" dirty="0">
                <a:solidFill>
                  <a:schemeClr val="tx1"/>
                </a:solidFill>
              </a:rPr>
              <a:t> : </a:t>
            </a:r>
          </a:p>
          <a:p>
            <a:r>
              <a:rPr lang="en-US" dirty="0">
                <a:solidFill>
                  <a:schemeClr val="tx1"/>
                </a:solidFill>
              </a:rPr>
              <a:t>For a better understanding, please </a:t>
            </a:r>
            <a:r>
              <a:rPr lang="en-US" u="sng" dirty="0">
                <a:solidFill>
                  <a:schemeClr val="tx1"/>
                </a:solidFill>
              </a:rPr>
              <a:t>go slow </a:t>
            </a:r>
          </a:p>
          <a:p>
            <a:r>
              <a:rPr lang="en-US" dirty="0">
                <a:solidFill>
                  <a:schemeClr val="tx1"/>
                </a:solidFill>
              </a:rPr>
              <a:t>                                                  and </a:t>
            </a:r>
            <a:r>
              <a:rPr lang="en-US" u="sng" dirty="0">
                <a:solidFill>
                  <a:schemeClr val="tx1"/>
                </a:solidFill>
              </a:rPr>
              <a:t>take long pauses</a:t>
            </a:r>
            <a:r>
              <a:rPr lang="en-US" dirty="0">
                <a:solidFill>
                  <a:schemeClr val="tx1"/>
                </a:solidFill>
              </a:rPr>
              <a:t> in the remaining slides.</a:t>
            </a:r>
            <a:endParaRPr lang="en-US" b="1"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Tree>
    <p:extLst>
      <p:ext uri="{BB962C8B-B14F-4D97-AF65-F5344CB8AC3E}">
        <p14:creationId xmlns:p14="http://schemas.microsoft.com/office/powerpoint/2010/main" val="879081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RECAP </a:t>
            </a:r>
            <a:r>
              <a:rPr lang="en-US" sz="3200" dirty="0"/>
              <a:t>of Last Lecture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2" name="Text Placeholder 1">
            <a:extLst>
              <a:ext uri="{FF2B5EF4-FFF2-40B4-BE49-F238E27FC236}">
                <a16:creationId xmlns:a16="http://schemas.microsoft.com/office/drawing/2014/main" id="{599CDFBF-E970-0242-A5E6-9B5947DA3EB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8029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Effect transition="in" filter="fade">
                                      <p:cBhvr>
                                        <p:cTn id="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Move-to-Front </a:t>
            </a:r>
            <a:r>
              <a:rPr lang="en-US" sz="3200" b="1" dirty="0"/>
              <a:t>algorithm</a:t>
            </a: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solidFill>
                      <a:srgbClr val="7030A0"/>
                    </a:solidFill>
                  </a:rPr>
                  <a:t>Search</a:t>
                </a:r>
                <a:r>
                  <a:rPr lang="en-US" sz="2000" dirty="0"/>
                  <a:t>(</a:t>
                </a:r>
                <a:r>
                  <a:rPr lang="en-US" sz="2000" b="1" dirty="0"/>
                  <a:t>e</a:t>
                </a:r>
                <a:r>
                  <a:rPr lang="en-US" sz="2000" dirty="0"/>
                  <a:t>):</a:t>
                </a:r>
              </a:p>
              <a:p>
                <a:pPr marL="0" indent="0">
                  <a:buNone/>
                </a:pPr>
                <a:r>
                  <a:rPr lang="en-US" sz="2000" dirty="0"/>
                  <a:t>      Starting from </a:t>
                </a:r>
                <a:r>
                  <a:rPr lang="en-US" sz="1600" b="1" dirty="0"/>
                  <a:t>HEAD</a:t>
                </a:r>
                <a:r>
                  <a:rPr lang="en-US" sz="2000" b="1" dirty="0"/>
                  <a:t> </a:t>
                </a:r>
                <a:r>
                  <a:rPr lang="en-US" sz="2000" dirty="0"/>
                  <a:t>pointer, scan linearly till we find element </a:t>
                </a:r>
                <a:r>
                  <a:rPr lang="en-US" sz="2000" b="1" dirty="0"/>
                  <a:t>e</a:t>
                </a:r>
                <a:r>
                  <a:rPr lang="en-US" sz="2000" dirty="0"/>
                  <a:t>;</a:t>
                </a:r>
              </a:p>
              <a:p>
                <a:pPr marL="0" indent="0">
                  <a:buNone/>
                </a:pPr>
                <a:r>
                  <a:rPr lang="en-US" sz="2000" dirty="0"/>
                  <a:t>      Bring the node</a:t>
                </a:r>
                <a:r>
                  <a:rPr lang="en-US" sz="2000" b="1" dirty="0"/>
                  <a:t> </a:t>
                </a:r>
                <a:r>
                  <a:rPr lang="en-US" sz="2000" dirty="0"/>
                  <a:t>storing </a:t>
                </a:r>
                <a:r>
                  <a:rPr lang="en-US" sz="2000" b="1" dirty="0"/>
                  <a:t>e</a:t>
                </a:r>
                <a:r>
                  <a:rPr lang="en-US" sz="2000" dirty="0"/>
                  <a:t> to the front of list </a:t>
                </a:r>
                <a:endParaRPr lang="en-US" sz="2000" b="1"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 notation: </a:t>
                </a:r>
              </a:p>
              <a:p>
                <a:pPr marL="0" indent="0">
                  <a:buNone/>
                </a:pPr>
                <a14:m>
                  <m:oMath xmlns:m="http://schemas.openxmlformats.org/officeDocument/2006/math">
                    <m:r>
                      <a:rPr lang="en-US" sz="2000" b="1" i="1">
                        <a:solidFill>
                          <a:srgbClr val="7030A0"/>
                        </a:solidFill>
                        <a:latin typeface="Cambria Math"/>
                      </a:rPr>
                      <m:t>𝒓</m:t>
                    </m:r>
                  </m:oMath>
                </a14:m>
                <a:r>
                  <a:rPr lang="en-US" sz="2000" dirty="0"/>
                  <a:t>(e): rank of element e in the list.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a:stretch>
              </a:blipFill>
            </p:spPr>
            <p:txBody>
              <a:bodyPr/>
              <a:lstStyle/>
              <a:p>
                <a:r>
                  <a:rPr lang="en-US">
                    <a:noFill/>
                  </a:rPr>
                  <a:t> </a:t>
                </a:r>
              </a:p>
            </p:txBody>
          </p:sp>
        </mc:Fallback>
      </mc:AlternateContent>
      <p:grpSp>
        <p:nvGrpSpPr>
          <p:cNvPr id="28" name="Group 27"/>
          <p:cNvGrpSpPr/>
          <p:nvPr/>
        </p:nvGrpSpPr>
        <p:grpSpPr>
          <a:xfrm>
            <a:off x="1600200" y="20457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5240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150" name="TextBox 149"/>
          <p:cNvSpPr txBox="1"/>
          <p:nvPr/>
        </p:nvSpPr>
        <p:spPr>
          <a:xfrm>
            <a:off x="5287256" y="3429000"/>
            <a:ext cx="2573590" cy="369332"/>
          </a:xfrm>
          <a:prstGeom prst="rect">
            <a:avLst/>
          </a:prstGeom>
          <a:noFill/>
        </p:spPr>
        <p:txBody>
          <a:bodyPr wrap="none" rtlCol="0">
            <a:spAutoFit/>
          </a:bodyPr>
          <a:lstStyle/>
          <a:p>
            <a:r>
              <a:rPr lang="en-US" dirty="0">
                <a:solidFill>
                  <a:srgbClr val="002060"/>
                </a:solidFill>
              </a:rPr>
              <a:t>by  a sequence  of </a:t>
            </a:r>
            <a:r>
              <a:rPr lang="en-US" b="1" u="sng" dirty="0">
                <a:solidFill>
                  <a:srgbClr val="002060"/>
                </a:solidFill>
              </a:rPr>
              <a:t>swaps</a:t>
            </a:r>
            <a:r>
              <a:rPr lang="en-US" dirty="0">
                <a:solidFill>
                  <a:srgbClr val="002060"/>
                </a:solidFill>
              </a:rPr>
              <a:t>.</a:t>
            </a:r>
          </a:p>
        </p:txBody>
      </p:sp>
      <p:sp>
        <p:nvSpPr>
          <p:cNvPr id="151" name="Down Ribbon 150"/>
          <p:cNvSpPr/>
          <p:nvPr/>
        </p:nvSpPr>
        <p:spPr>
          <a:xfrm>
            <a:off x="2667000" y="4191000"/>
            <a:ext cx="4267200" cy="9174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 </a:t>
            </a:r>
            <a:r>
              <a:rPr lang="en-US" b="1" dirty="0">
                <a:solidFill>
                  <a:srgbClr val="7030A0"/>
                </a:solidFill>
              </a:rPr>
              <a:t>Search</a:t>
            </a:r>
            <a:r>
              <a:rPr lang="en-US" dirty="0">
                <a:solidFill>
                  <a:schemeClr val="tx1"/>
                </a:solidFill>
              </a:rPr>
              <a:t>(R)</a:t>
            </a:r>
          </a:p>
        </p:txBody>
      </p:sp>
      <p:sp>
        <p:nvSpPr>
          <p:cNvPr id="26" name="Rectangle 25"/>
          <p:cNvSpPr/>
          <p:nvPr/>
        </p:nvSpPr>
        <p:spPr>
          <a:xfrm>
            <a:off x="1066800" y="5638800"/>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B78E11A-9232-A4DB-DF46-DFA98037AD36}"/>
              </a:ext>
            </a:extLst>
          </p:cNvPr>
          <p:cNvSpPr/>
          <p:nvPr/>
        </p:nvSpPr>
        <p:spPr>
          <a:xfrm>
            <a:off x="3657600" y="3086101"/>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2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right)">
                                      <p:cBhvr>
                                        <p:cTn id="12" dur="1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500"/>
                                        <p:tgtEl>
                                          <p:spTgt spid="26"/>
                                        </p:tgtEl>
                                      </p:cBhvr>
                                    </p:animEffect>
                                    <p:set>
                                      <p:cBhvr>
                                        <p:cTn id="27" dur="1" fill="hold">
                                          <p:stCondLst>
                                            <p:cond delay="1499"/>
                                          </p:stCondLst>
                                        </p:cTn>
                                        <p:tgtEl>
                                          <p:spTgt spid="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2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500"/>
                                        <p:tgtEl>
                                          <p:spTgt spid="4"/>
                                        </p:tgtEl>
                                      </p:cBhvr>
                                    </p:animEffect>
                                    <p:set>
                                      <p:cBhvr>
                                        <p:cTn id="42" dur="1" fill="hold">
                                          <p:stCondLst>
                                            <p:cond delay="14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wipe(left)">
                                      <p:cBhvr>
                                        <p:cTn id="47" dur="20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wipe(left)">
                                      <p:cBhvr>
                                        <p:cTn id="52" dur="1000"/>
                                        <p:tgtEl>
                                          <p:spTgt spid="150"/>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51"/>
                                        </p:tgtEl>
                                        <p:attrNameLst>
                                          <p:attrName>style.visibility</p:attrName>
                                        </p:attrNameLst>
                                      </p:cBhvr>
                                      <p:to>
                                        <p:strVal val="visible"/>
                                      </p:to>
                                    </p:set>
                                    <p:animEffect transition="in" filter="randombar(horizontal)">
                                      <p:cBhvr>
                                        <p:cTn id="57"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0" grpId="0"/>
      <p:bldP spid="151" grpId="0" animBg="1"/>
      <p:bldP spid="26"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Move-to-Front </a:t>
            </a:r>
            <a:r>
              <a:rPr lang="en-US" sz="3200" b="1" dirty="0"/>
              <a:t>algorithm</a:t>
            </a:r>
            <a:br>
              <a:rPr lang="en-US" sz="3200" b="1" dirty="0"/>
            </a:br>
            <a:r>
              <a:rPr lang="en-US" sz="3200" dirty="0"/>
              <a:t>Execution of </a:t>
            </a:r>
            <a:r>
              <a:rPr lang="en-US" sz="3200" b="1" dirty="0">
                <a:solidFill>
                  <a:srgbClr val="7030A0"/>
                </a:solidFill>
              </a:rPr>
              <a:t>Search</a:t>
            </a:r>
            <a:r>
              <a:rPr lang="en-US" sz="3200" dirty="0"/>
              <a:t>(R)</a:t>
            </a:r>
          </a:p>
        </p:txBody>
      </p:sp>
      <p:sp>
        <p:nvSpPr>
          <p:cNvPr id="3" name="Content Placeholder 2"/>
          <p:cNvSpPr>
            <a:spLocks noGrp="1"/>
          </p:cNvSpPr>
          <p:nvPr>
            <p:ph idx="1"/>
          </p:nvPr>
        </p:nvSpPr>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grpSp>
        <p:nvGrpSpPr>
          <p:cNvPr id="28" name="Group 27"/>
          <p:cNvGrpSpPr/>
          <p:nvPr/>
        </p:nvGrpSpPr>
        <p:grpSpPr>
          <a:xfrm>
            <a:off x="1600200" y="20457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5240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nvGrpSpPr>
          <p:cNvPr id="29" name="Group 28"/>
          <p:cNvGrpSpPr/>
          <p:nvPr/>
        </p:nvGrpSpPr>
        <p:grpSpPr>
          <a:xfrm>
            <a:off x="4361471" y="1828800"/>
            <a:ext cx="1201129" cy="1115732"/>
            <a:chOff x="5147377" y="1632282"/>
            <a:chExt cx="1201129" cy="1115732"/>
          </a:xfrm>
        </p:grpSpPr>
        <p:sp>
          <p:nvSpPr>
            <p:cNvPr id="6" name="Arc 5"/>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rot="10800000">
            <a:off x="4446370" y="1541259"/>
            <a:ext cx="1201129" cy="1115732"/>
            <a:chOff x="5147377" y="1632282"/>
            <a:chExt cx="1201129" cy="1115732"/>
          </a:xfrm>
        </p:grpSpPr>
        <p:sp>
          <p:nvSpPr>
            <p:cNvPr id="34" name="Arc 33"/>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76200" y="2514600"/>
            <a:ext cx="7448073" cy="902732"/>
            <a:chOff x="76200" y="2514600"/>
            <a:chExt cx="7448073" cy="902732"/>
          </a:xfrm>
        </p:grpSpPr>
        <p:grpSp>
          <p:nvGrpSpPr>
            <p:cNvPr id="36" name="Group 35"/>
            <p:cNvGrpSpPr/>
            <p:nvPr/>
          </p:nvGrpSpPr>
          <p:grpSpPr>
            <a:xfrm>
              <a:off x="1580673" y="3036332"/>
              <a:ext cx="5943600" cy="381000"/>
              <a:chOff x="1600200" y="2438400"/>
              <a:chExt cx="5943600" cy="381000"/>
            </a:xfrm>
          </p:grpSpPr>
          <p:grpSp>
            <p:nvGrpSpPr>
              <p:cNvPr id="37" name="Group 36"/>
              <p:cNvGrpSpPr/>
              <p:nvPr/>
            </p:nvGrpSpPr>
            <p:grpSpPr>
              <a:xfrm>
                <a:off x="1600200" y="2438400"/>
                <a:ext cx="1828800" cy="381000"/>
                <a:chOff x="1600200" y="2438400"/>
                <a:chExt cx="1828800" cy="381000"/>
              </a:xfrm>
            </p:grpSpPr>
            <p:sp>
              <p:nvSpPr>
                <p:cNvPr id="49" name="Rounded Rectangle 4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50" name="Straight Arrow Connector 4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52" name="Straight Arrow Connector 5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429000" y="2438400"/>
                <a:ext cx="1828800" cy="381000"/>
                <a:chOff x="1600200" y="2438400"/>
                <a:chExt cx="1828800" cy="381000"/>
              </a:xfrm>
            </p:grpSpPr>
            <p:sp>
              <p:nvSpPr>
                <p:cNvPr id="45" name="Rounded Rectangle 4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46" name="Straight Arrow Connector 4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48" name="Straight Arrow Connector 4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257800" y="2438400"/>
                <a:ext cx="1828800" cy="381000"/>
                <a:chOff x="1600200" y="2438400"/>
                <a:chExt cx="1828800" cy="381000"/>
              </a:xfrm>
            </p:grpSpPr>
            <p:sp>
              <p:nvSpPr>
                <p:cNvPr id="41" name="Rounded Rectangle 4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42" name="Straight Arrow Connector 4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44" name="Straight Arrow Connector 4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0" name="Rounded Rectangle 3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53" name="Group 52"/>
            <p:cNvGrpSpPr/>
            <p:nvPr/>
          </p:nvGrpSpPr>
          <p:grpSpPr>
            <a:xfrm>
              <a:off x="76200" y="2514600"/>
              <a:ext cx="1552563" cy="674132"/>
              <a:chOff x="95727" y="1916668"/>
              <a:chExt cx="1552563" cy="674132"/>
            </a:xfrm>
          </p:grpSpPr>
          <p:cxnSp>
            <p:nvCxnSpPr>
              <p:cNvPr id="54" name="Curved Connector 53"/>
              <p:cNvCxnSpPr>
                <a:stCxn id="5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grpSp>
        <p:nvGrpSpPr>
          <p:cNvPr id="117" name="Group 116"/>
          <p:cNvGrpSpPr/>
          <p:nvPr/>
        </p:nvGrpSpPr>
        <p:grpSpPr>
          <a:xfrm>
            <a:off x="76200" y="3516868"/>
            <a:ext cx="7448073" cy="902732"/>
            <a:chOff x="76200" y="3516868"/>
            <a:chExt cx="7448073" cy="902732"/>
          </a:xfrm>
        </p:grpSpPr>
        <p:grpSp>
          <p:nvGrpSpPr>
            <p:cNvPr id="56" name="Group 55"/>
            <p:cNvGrpSpPr/>
            <p:nvPr/>
          </p:nvGrpSpPr>
          <p:grpSpPr>
            <a:xfrm>
              <a:off x="1580673" y="4038600"/>
              <a:ext cx="5943600" cy="381000"/>
              <a:chOff x="1600200" y="2438400"/>
              <a:chExt cx="5943600" cy="381000"/>
            </a:xfrm>
          </p:grpSpPr>
          <p:grpSp>
            <p:nvGrpSpPr>
              <p:cNvPr id="57" name="Group 56"/>
              <p:cNvGrpSpPr/>
              <p:nvPr/>
            </p:nvGrpSpPr>
            <p:grpSpPr>
              <a:xfrm>
                <a:off x="1600200" y="2438400"/>
                <a:ext cx="1828800" cy="381000"/>
                <a:chOff x="1600200" y="2438400"/>
                <a:chExt cx="1828800" cy="381000"/>
              </a:xfrm>
            </p:grpSpPr>
            <p:sp>
              <p:nvSpPr>
                <p:cNvPr id="69" name="Rounded Rectangle 6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0" name="Straight Arrow Connector 6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72" name="Straight Arrow Connector 7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429000" y="2438400"/>
                <a:ext cx="1828800" cy="381000"/>
                <a:chOff x="1600200" y="2438400"/>
                <a:chExt cx="1828800" cy="381000"/>
              </a:xfrm>
            </p:grpSpPr>
            <p:sp>
              <p:nvSpPr>
                <p:cNvPr id="65" name="Rounded Rectangle 6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66" name="Straight Arrow Connector 6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68" name="Straight Arrow Connector 6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5257800" y="2438400"/>
                <a:ext cx="1828800" cy="381000"/>
                <a:chOff x="1600200" y="2438400"/>
                <a:chExt cx="1828800" cy="381000"/>
              </a:xfrm>
            </p:grpSpPr>
            <p:sp>
              <p:nvSpPr>
                <p:cNvPr id="61" name="Rounded Rectangle 6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62" name="Straight Arrow Connector 6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64" name="Straight Arrow Connector 6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60" name="Rounded Rectangle 5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73" name="Group 72"/>
            <p:cNvGrpSpPr/>
            <p:nvPr/>
          </p:nvGrpSpPr>
          <p:grpSpPr>
            <a:xfrm>
              <a:off x="76200" y="3516868"/>
              <a:ext cx="1552563" cy="674132"/>
              <a:chOff x="95727" y="1916668"/>
              <a:chExt cx="1552563" cy="674132"/>
            </a:xfrm>
          </p:grpSpPr>
          <p:cxnSp>
            <p:nvCxnSpPr>
              <p:cNvPr id="74" name="Curved Connector 73"/>
              <p:cNvCxnSpPr>
                <a:stCxn id="7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grpSp>
        <p:nvGrpSpPr>
          <p:cNvPr id="118" name="Group 117"/>
          <p:cNvGrpSpPr/>
          <p:nvPr/>
        </p:nvGrpSpPr>
        <p:grpSpPr>
          <a:xfrm>
            <a:off x="95727" y="4507468"/>
            <a:ext cx="7448073" cy="902732"/>
            <a:chOff x="95727" y="4507468"/>
            <a:chExt cx="7448073" cy="902732"/>
          </a:xfrm>
        </p:grpSpPr>
        <p:grpSp>
          <p:nvGrpSpPr>
            <p:cNvPr id="76" name="Group 75"/>
            <p:cNvGrpSpPr/>
            <p:nvPr/>
          </p:nvGrpSpPr>
          <p:grpSpPr>
            <a:xfrm>
              <a:off x="1600200" y="5029200"/>
              <a:ext cx="5943600" cy="381000"/>
              <a:chOff x="1600200" y="2438400"/>
              <a:chExt cx="5943600" cy="381000"/>
            </a:xfrm>
          </p:grpSpPr>
          <p:grpSp>
            <p:nvGrpSpPr>
              <p:cNvPr id="77" name="Group 76"/>
              <p:cNvGrpSpPr/>
              <p:nvPr/>
            </p:nvGrpSpPr>
            <p:grpSpPr>
              <a:xfrm>
                <a:off x="1600200" y="2438400"/>
                <a:ext cx="1828800" cy="381000"/>
                <a:chOff x="1600200" y="2438400"/>
                <a:chExt cx="1828800" cy="381000"/>
              </a:xfrm>
            </p:grpSpPr>
            <p:sp>
              <p:nvSpPr>
                <p:cNvPr id="89" name="Rounded Rectangle 8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90" name="Straight Arrow Connector 8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92" name="Straight Arrow Connector 9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3429000" y="2438400"/>
                <a:ext cx="1828800" cy="381000"/>
                <a:chOff x="1600200" y="2438400"/>
                <a:chExt cx="1828800" cy="381000"/>
              </a:xfrm>
            </p:grpSpPr>
            <p:sp>
              <p:nvSpPr>
                <p:cNvPr id="85" name="Rounded Rectangle 8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86" name="Straight Arrow Connector 8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8" name="Straight Arrow Connector 8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5257800" y="2438400"/>
                <a:ext cx="1828800" cy="381000"/>
                <a:chOff x="1600200" y="2438400"/>
                <a:chExt cx="1828800" cy="381000"/>
              </a:xfrm>
            </p:grpSpPr>
            <p:sp>
              <p:nvSpPr>
                <p:cNvPr id="81" name="Rounded Rectangle 8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82" name="Straight Arrow Connector 8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84" name="Straight Arrow Connector 8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80" name="Rounded Rectangle 7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93" name="Group 92"/>
            <p:cNvGrpSpPr/>
            <p:nvPr/>
          </p:nvGrpSpPr>
          <p:grpSpPr>
            <a:xfrm>
              <a:off x="95727" y="4507468"/>
              <a:ext cx="1552563" cy="674132"/>
              <a:chOff x="95727" y="1916668"/>
              <a:chExt cx="1552563" cy="674132"/>
            </a:xfrm>
          </p:grpSpPr>
          <p:cxnSp>
            <p:nvCxnSpPr>
              <p:cNvPr id="94" name="Curved Connector 93"/>
              <p:cNvCxnSpPr>
                <a:stCxn id="9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grpSp>
        <p:nvGrpSpPr>
          <p:cNvPr id="119" name="Group 118"/>
          <p:cNvGrpSpPr/>
          <p:nvPr/>
        </p:nvGrpSpPr>
        <p:grpSpPr>
          <a:xfrm>
            <a:off x="76200" y="5498068"/>
            <a:ext cx="7448073" cy="902732"/>
            <a:chOff x="76200" y="5498068"/>
            <a:chExt cx="7448073" cy="902732"/>
          </a:xfrm>
        </p:grpSpPr>
        <p:grpSp>
          <p:nvGrpSpPr>
            <p:cNvPr id="96" name="Group 95"/>
            <p:cNvGrpSpPr/>
            <p:nvPr/>
          </p:nvGrpSpPr>
          <p:grpSpPr>
            <a:xfrm>
              <a:off x="1580673" y="6019800"/>
              <a:ext cx="5943600" cy="381000"/>
              <a:chOff x="1600200" y="2438400"/>
              <a:chExt cx="5943600" cy="381000"/>
            </a:xfrm>
          </p:grpSpPr>
          <p:grpSp>
            <p:nvGrpSpPr>
              <p:cNvPr id="97" name="Group 96"/>
              <p:cNvGrpSpPr/>
              <p:nvPr/>
            </p:nvGrpSpPr>
            <p:grpSpPr>
              <a:xfrm>
                <a:off x="1600200" y="2438400"/>
                <a:ext cx="1828800" cy="381000"/>
                <a:chOff x="1600200" y="2438400"/>
                <a:chExt cx="1828800" cy="381000"/>
              </a:xfrm>
            </p:grpSpPr>
            <p:sp>
              <p:nvSpPr>
                <p:cNvPr id="109" name="Rounded Rectangle 10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110" name="Straight Arrow Connector 10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112" name="Straight Arrow Connector 11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3429000" y="2438400"/>
                <a:ext cx="1828800" cy="381000"/>
                <a:chOff x="1600200" y="2438400"/>
                <a:chExt cx="1828800" cy="381000"/>
              </a:xfrm>
            </p:grpSpPr>
            <p:sp>
              <p:nvSpPr>
                <p:cNvPr id="105" name="Rounded Rectangle 10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06" name="Straight Arrow Connector 10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ounded Rectangle 10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08" name="Straight Arrow Connector 10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5257800" y="2438400"/>
                <a:ext cx="1828800" cy="381000"/>
                <a:chOff x="1600200" y="2438400"/>
                <a:chExt cx="1828800" cy="381000"/>
              </a:xfrm>
            </p:grpSpPr>
            <p:sp>
              <p:nvSpPr>
                <p:cNvPr id="101" name="Rounded Rectangle 10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02" name="Straight Arrow Connector 10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104" name="Straight Arrow Connector 10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00" name="Rounded Rectangle 9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113" name="Group 112"/>
            <p:cNvGrpSpPr/>
            <p:nvPr/>
          </p:nvGrpSpPr>
          <p:grpSpPr>
            <a:xfrm>
              <a:off x="76200" y="5498068"/>
              <a:ext cx="1552563" cy="674132"/>
              <a:chOff x="95727" y="1916668"/>
              <a:chExt cx="1552563" cy="674132"/>
            </a:xfrm>
          </p:grpSpPr>
          <p:cxnSp>
            <p:nvCxnSpPr>
              <p:cNvPr id="114" name="Curved Connector 113"/>
              <p:cNvCxnSpPr>
                <a:stCxn id="11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grpSp>
        <p:nvGrpSpPr>
          <p:cNvPr id="120" name="Group 119"/>
          <p:cNvGrpSpPr/>
          <p:nvPr/>
        </p:nvGrpSpPr>
        <p:grpSpPr>
          <a:xfrm>
            <a:off x="3429000" y="2802141"/>
            <a:ext cx="1201129" cy="1115732"/>
            <a:chOff x="5147377" y="1632282"/>
            <a:chExt cx="1201129" cy="1115732"/>
          </a:xfrm>
        </p:grpSpPr>
        <p:sp>
          <p:nvSpPr>
            <p:cNvPr id="121" name="Arc 120"/>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2" name="Straight Arrow Connector 121"/>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rot="10800000">
            <a:off x="3513899" y="2514600"/>
            <a:ext cx="1201129" cy="1115732"/>
            <a:chOff x="5147377" y="1632282"/>
            <a:chExt cx="1201129" cy="1115732"/>
          </a:xfrm>
        </p:grpSpPr>
        <p:sp>
          <p:nvSpPr>
            <p:cNvPr id="124" name="Arc 123"/>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5" name="Straight Arrow Connector 124"/>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2514600" y="3837268"/>
            <a:ext cx="1201129" cy="1115732"/>
            <a:chOff x="5147377" y="1632282"/>
            <a:chExt cx="1201129" cy="1115732"/>
          </a:xfrm>
        </p:grpSpPr>
        <p:sp>
          <p:nvSpPr>
            <p:cNvPr id="127" name="Arc 126"/>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8" name="Straight Arrow Connector 127"/>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rot="10800000">
            <a:off x="2599499" y="3549727"/>
            <a:ext cx="1201129" cy="1115732"/>
            <a:chOff x="5147377" y="1632282"/>
            <a:chExt cx="1201129" cy="1115732"/>
          </a:xfrm>
        </p:grpSpPr>
        <p:sp>
          <p:nvSpPr>
            <p:cNvPr id="130" name="Arc 129"/>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1" name="Straight Arrow Connector 130"/>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676400" y="4783341"/>
            <a:ext cx="1201129" cy="1115732"/>
            <a:chOff x="5147377" y="1632282"/>
            <a:chExt cx="1201129" cy="1115732"/>
          </a:xfrm>
        </p:grpSpPr>
        <p:sp>
          <p:nvSpPr>
            <p:cNvPr id="133" name="Arc 132"/>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4" name="Straight Arrow Connector 133"/>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rot="10800000">
            <a:off x="1761299" y="4495800"/>
            <a:ext cx="1201129" cy="1115732"/>
            <a:chOff x="5147377" y="1632282"/>
            <a:chExt cx="1201129" cy="1115732"/>
          </a:xfrm>
        </p:grpSpPr>
        <p:sp>
          <p:nvSpPr>
            <p:cNvPr id="136" name="Arc 135"/>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7" name="Straight Arrow Connector 136"/>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138" name="Down Arrow 137"/>
          <p:cNvSpPr/>
          <p:nvPr/>
        </p:nvSpPr>
        <p:spPr>
          <a:xfrm>
            <a:off x="5257800" y="25692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Down Arrow 138"/>
          <p:cNvSpPr/>
          <p:nvPr/>
        </p:nvSpPr>
        <p:spPr>
          <a:xfrm>
            <a:off x="5257800" y="35598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Down Arrow 139"/>
          <p:cNvSpPr/>
          <p:nvPr/>
        </p:nvSpPr>
        <p:spPr>
          <a:xfrm>
            <a:off x="5257800" y="45504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Down Arrow 140"/>
          <p:cNvSpPr/>
          <p:nvPr/>
        </p:nvSpPr>
        <p:spPr>
          <a:xfrm>
            <a:off x="5334000" y="55410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8" name="TextBox 147"/>
              <p:cNvSpPr txBox="1"/>
              <p:nvPr/>
            </p:nvSpPr>
            <p:spPr>
              <a:xfrm>
                <a:off x="2209800" y="1307068"/>
                <a:ext cx="2405723"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7030A0"/>
                        </a:solidFill>
                        <a:latin typeface="Cambria Math"/>
                      </a:rPr>
                      <m:t>𝒓</m:t>
                    </m:r>
                  </m:oMath>
                </a14:m>
                <a:r>
                  <a:rPr lang="en-US" dirty="0"/>
                  <a:t>(R) steps for locating R</a:t>
                </a:r>
                <a:endParaRPr lang="en-US" b="1" dirty="0"/>
              </a:p>
            </p:txBody>
          </p:sp>
        </mc:Choice>
        <mc:Fallback xmlns="">
          <p:sp>
            <p:nvSpPr>
              <p:cNvPr id="148" name="TextBox 147"/>
              <p:cNvSpPr txBox="1">
                <a:spLocks noRot="1" noChangeAspect="1" noMove="1" noResize="1" noEditPoints="1" noAdjustHandles="1" noChangeArrowheads="1" noChangeShapeType="1" noTextEdit="1"/>
              </p:cNvSpPr>
              <p:nvPr/>
            </p:nvSpPr>
            <p:spPr>
              <a:xfrm>
                <a:off x="2209800" y="1307068"/>
                <a:ext cx="2405723" cy="369332"/>
              </a:xfrm>
              <a:prstGeom prst="rect">
                <a:avLst/>
              </a:prstGeom>
              <a:blipFill rotWithShape="1">
                <a:blip r:embed="rId2"/>
                <a:stretch>
                  <a:fillRect t="-8197" r="-355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p:cNvSpPr txBox="1"/>
              <p:nvPr/>
            </p:nvSpPr>
            <p:spPr>
              <a:xfrm>
                <a:off x="5158662" y="1295400"/>
                <a:ext cx="1563185"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7030A0"/>
                        </a:solidFill>
                        <a:latin typeface="Cambria Math"/>
                      </a:rPr>
                      <m:t>𝒓</m:t>
                    </m:r>
                  </m:oMath>
                </a14:m>
                <a:r>
                  <a:rPr lang="en-US" dirty="0"/>
                  <a:t>(R)</a:t>
                </a:r>
                <a:r>
                  <a:rPr lang="en-US" b="1" dirty="0">
                    <a:solidFill>
                      <a:srgbClr val="7030A0"/>
                    </a:solidFill>
                  </a:rPr>
                  <a:t> </a:t>
                </a:r>
                <a14:m>
                  <m:oMath xmlns:m="http://schemas.openxmlformats.org/officeDocument/2006/math">
                    <m:r>
                      <a:rPr lang="en-US" b="1" i="1" smtClean="0">
                        <a:solidFill>
                          <a:srgbClr val="7030A0"/>
                        </a:solidFill>
                        <a:latin typeface="Cambria Math"/>
                      </a:rPr>
                      <m:t>−</m:t>
                    </m:r>
                    <m:r>
                      <a:rPr lang="en-US" b="1" i="1" smtClean="0">
                        <a:solidFill>
                          <a:srgbClr val="7030A0"/>
                        </a:solidFill>
                        <a:latin typeface="Cambria Math"/>
                      </a:rPr>
                      <m:t>𝟏</m:t>
                    </m:r>
                  </m:oMath>
                </a14:m>
                <a:r>
                  <a:rPr lang="en-US" dirty="0"/>
                  <a:t> swaps</a:t>
                </a:r>
                <a:endParaRPr lang="en-US" b="1" dirty="0"/>
              </a:p>
            </p:txBody>
          </p:sp>
        </mc:Choice>
        <mc:Fallback xmlns="">
          <p:sp>
            <p:nvSpPr>
              <p:cNvPr id="149" name="TextBox 148"/>
              <p:cNvSpPr txBox="1">
                <a:spLocks noRot="1" noChangeAspect="1" noMove="1" noResize="1" noEditPoints="1" noAdjustHandles="1" noChangeArrowheads="1" noChangeShapeType="1" noTextEdit="1"/>
              </p:cNvSpPr>
              <p:nvPr/>
            </p:nvSpPr>
            <p:spPr>
              <a:xfrm>
                <a:off x="5158662" y="1295400"/>
                <a:ext cx="1563185" cy="369332"/>
              </a:xfrm>
              <a:prstGeom prst="rect">
                <a:avLst/>
              </a:prstGeom>
              <a:blipFill rotWithShape="1">
                <a:blip r:embed="rId3"/>
                <a:stretch>
                  <a:fillRect t="-8333" r="-3502" b="-25000"/>
                </a:stretch>
              </a:blipFill>
            </p:spPr>
            <p:txBody>
              <a:bodyPr/>
              <a:lstStyle/>
              <a:p>
                <a:r>
                  <a:rPr lang="en-US">
                    <a:noFill/>
                  </a:rPr>
                  <a:t> </a:t>
                </a:r>
              </a:p>
            </p:txBody>
          </p:sp>
        </mc:Fallback>
      </mc:AlternateContent>
      <p:sp>
        <p:nvSpPr>
          <p:cNvPr id="8" name="Right Arrow 7"/>
          <p:cNvSpPr/>
          <p:nvPr/>
        </p:nvSpPr>
        <p:spPr>
          <a:xfrm>
            <a:off x="1828800" y="1752600"/>
            <a:ext cx="3633694" cy="23979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699605" y="838200"/>
            <a:ext cx="3701196" cy="6418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35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500"/>
                                        <p:tgtEl>
                                          <p:spTgt spid="23"/>
                                        </p:tgtEl>
                                      </p:cBhvr>
                                    </p:animEffect>
                                    <p:set>
                                      <p:cBhvr>
                                        <p:cTn id="7" dur="1" fill="hold">
                                          <p:stCondLst>
                                            <p:cond delay="1499"/>
                                          </p:stCondLst>
                                        </p:cTn>
                                        <p:tgtEl>
                                          <p:spTgt spid="2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4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8"/>
                                        </p:tgtEl>
                                        <p:attrNameLst>
                                          <p:attrName>style.visibility</p:attrName>
                                        </p:attrNameLst>
                                      </p:cBhvr>
                                      <p:to>
                                        <p:strVal val="visible"/>
                                      </p:to>
                                    </p:set>
                                    <p:animEffect transition="in" filter="fade">
                                      <p:cBhvr>
                                        <p:cTn id="22" dur="500"/>
                                        <p:tgtEl>
                                          <p:spTgt spid="1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right)">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8"/>
                                        </p:tgtEl>
                                        <p:attrNameLst>
                                          <p:attrName>style.visibility</p:attrName>
                                        </p:attrNameLst>
                                      </p:cBhvr>
                                      <p:to>
                                        <p:strVal val="visible"/>
                                      </p:to>
                                    </p:set>
                                    <p:animEffect transition="in" filter="wipe(up)">
                                      <p:cBhvr>
                                        <p:cTn id="36" dur="500"/>
                                        <p:tgtEl>
                                          <p:spTgt spid="138"/>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wipe(up)">
                                      <p:cBhvr>
                                        <p:cTn id="40" dur="1000"/>
                                        <p:tgtEl>
                                          <p:spTgt spid="1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0"/>
                                        </p:tgtEl>
                                        <p:attrNameLst>
                                          <p:attrName>style.visibility</p:attrName>
                                        </p:attrNameLst>
                                      </p:cBhvr>
                                      <p:to>
                                        <p:strVal val="visible"/>
                                      </p:to>
                                    </p:set>
                                    <p:animEffect transition="in" filter="wipe(left)">
                                      <p:cBhvr>
                                        <p:cTn id="45" dur="500"/>
                                        <p:tgtEl>
                                          <p:spTgt spid="120"/>
                                        </p:tgtEl>
                                      </p:cBhvr>
                                    </p:animEffect>
                                  </p:childTnLst>
                                </p:cTn>
                              </p:par>
                            </p:childTnLst>
                          </p:cTn>
                        </p:par>
                        <p:par>
                          <p:cTn id="46" fill="hold">
                            <p:stCondLst>
                              <p:cond delay="500"/>
                            </p:stCondLst>
                            <p:childTnLst>
                              <p:par>
                                <p:cTn id="47" presetID="22" presetClass="entr" presetSubtype="2" fill="hold" nodeType="after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wipe(right)">
                                      <p:cBhvr>
                                        <p:cTn id="49" dur="500"/>
                                        <p:tgtEl>
                                          <p:spTgt spid="1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39"/>
                                        </p:tgtEl>
                                        <p:attrNameLst>
                                          <p:attrName>style.visibility</p:attrName>
                                        </p:attrNameLst>
                                      </p:cBhvr>
                                      <p:to>
                                        <p:strVal val="visible"/>
                                      </p:to>
                                    </p:set>
                                    <p:animEffect transition="in" filter="wipe(up)">
                                      <p:cBhvr>
                                        <p:cTn id="54" dur="500"/>
                                        <p:tgtEl>
                                          <p:spTgt spid="139"/>
                                        </p:tgtEl>
                                      </p:cBhvr>
                                    </p:animEffect>
                                  </p:childTnLst>
                                </p:cTn>
                              </p:par>
                            </p:childTnLst>
                          </p:cTn>
                        </p:par>
                        <p:par>
                          <p:cTn id="55" fill="hold">
                            <p:stCondLst>
                              <p:cond delay="500"/>
                            </p:stCondLst>
                            <p:childTnLst>
                              <p:par>
                                <p:cTn id="56" presetID="22" presetClass="entr" presetSubtype="1" fill="hold" nodeType="afterEffect">
                                  <p:stCondLst>
                                    <p:cond delay="0"/>
                                  </p:stCondLst>
                                  <p:childTnLst>
                                    <p:set>
                                      <p:cBhvr>
                                        <p:cTn id="57" dur="1" fill="hold">
                                          <p:stCondLst>
                                            <p:cond delay="0"/>
                                          </p:stCondLst>
                                        </p:cTn>
                                        <p:tgtEl>
                                          <p:spTgt spid="117"/>
                                        </p:tgtEl>
                                        <p:attrNameLst>
                                          <p:attrName>style.visibility</p:attrName>
                                        </p:attrNameLst>
                                      </p:cBhvr>
                                      <p:to>
                                        <p:strVal val="visible"/>
                                      </p:to>
                                    </p:set>
                                    <p:animEffect transition="in" filter="wipe(up)">
                                      <p:cBhvr>
                                        <p:cTn id="58" dur="1000"/>
                                        <p:tgtEl>
                                          <p:spTgt spid="1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500"/>
                                        <p:tgtEl>
                                          <p:spTgt spid="126"/>
                                        </p:tgtEl>
                                      </p:cBhvr>
                                    </p:animEffect>
                                  </p:childTnLst>
                                </p:cTn>
                              </p:par>
                            </p:childTnLst>
                          </p:cTn>
                        </p:par>
                        <p:par>
                          <p:cTn id="64" fill="hold">
                            <p:stCondLst>
                              <p:cond delay="500"/>
                            </p:stCondLst>
                            <p:childTnLst>
                              <p:par>
                                <p:cTn id="65" presetID="22" presetClass="entr" presetSubtype="2" fill="hold" nodeType="after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wipe(right)">
                                      <p:cBhvr>
                                        <p:cTn id="67" dur="500"/>
                                        <p:tgtEl>
                                          <p:spTgt spid="12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0"/>
                                        </p:tgtEl>
                                        <p:attrNameLst>
                                          <p:attrName>style.visibility</p:attrName>
                                        </p:attrNameLst>
                                      </p:cBhvr>
                                      <p:to>
                                        <p:strVal val="visible"/>
                                      </p:to>
                                    </p:set>
                                    <p:animEffect transition="in" filter="wipe(up)">
                                      <p:cBhvr>
                                        <p:cTn id="72" dur="500"/>
                                        <p:tgtEl>
                                          <p:spTgt spid="140"/>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wipe(up)">
                                      <p:cBhvr>
                                        <p:cTn id="76" dur="1000"/>
                                        <p:tgtEl>
                                          <p:spTgt spid="11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32"/>
                                        </p:tgtEl>
                                        <p:attrNameLst>
                                          <p:attrName>style.visibility</p:attrName>
                                        </p:attrNameLst>
                                      </p:cBhvr>
                                      <p:to>
                                        <p:strVal val="visible"/>
                                      </p:to>
                                    </p:set>
                                    <p:animEffect transition="in" filter="wipe(left)">
                                      <p:cBhvr>
                                        <p:cTn id="81" dur="500"/>
                                        <p:tgtEl>
                                          <p:spTgt spid="132"/>
                                        </p:tgtEl>
                                      </p:cBhvr>
                                    </p:animEffect>
                                  </p:childTnLst>
                                </p:cTn>
                              </p:par>
                            </p:childTnLst>
                          </p:cTn>
                        </p:par>
                        <p:par>
                          <p:cTn id="82" fill="hold">
                            <p:stCondLst>
                              <p:cond delay="500"/>
                            </p:stCondLst>
                            <p:childTnLst>
                              <p:par>
                                <p:cTn id="83" presetID="22" presetClass="entr" presetSubtype="2" fill="hold" nodeType="afterEffect">
                                  <p:stCondLst>
                                    <p:cond delay="0"/>
                                  </p:stCondLst>
                                  <p:childTnLst>
                                    <p:set>
                                      <p:cBhvr>
                                        <p:cTn id="84" dur="1" fill="hold">
                                          <p:stCondLst>
                                            <p:cond delay="0"/>
                                          </p:stCondLst>
                                        </p:cTn>
                                        <p:tgtEl>
                                          <p:spTgt spid="135"/>
                                        </p:tgtEl>
                                        <p:attrNameLst>
                                          <p:attrName>style.visibility</p:attrName>
                                        </p:attrNameLst>
                                      </p:cBhvr>
                                      <p:to>
                                        <p:strVal val="visible"/>
                                      </p:to>
                                    </p:set>
                                    <p:animEffect transition="in" filter="wipe(right)">
                                      <p:cBhvr>
                                        <p:cTn id="85" dur="500"/>
                                        <p:tgtEl>
                                          <p:spTgt spid="13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41"/>
                                        </p:tgtEl>
                                        <p:attrNameLst>
                                          <p:attrName>style.visibility</p:attrName>
                                        </p:attrNameLst>
                                      </p:cBhvr>
                                      <p:to>
                                        <p:strVal val="visible"/>
                                      </p:to>
                                    </p:set>
                                    <p:animEffect transition="in" filter="wipe(up)">
                                      <p:cBhvr>
                                        <p:cTn id="90" dur="500"/>
                                        <p:tgtEl>
                                          <p:spTgt spid="141"/>
                                        </p:tgtEl>
                                      </p:cBhvr>
                                    </p:animEffect>
                                  </p:childTnLst>
                                </p:cTn>
                              </p:par>
                            </p:childTnLst>
                          </p:cTn>
                        </p:par>
                        <p:par>
                          <p:cTn id="91" fill="hold">
                            <p:stCondLst>
                              <p:cond delay="500"/>
                            </p:stCondLst>
                            <p:childTnLst>
                              <p:par>
                                <p:cTn id="92" presetID="22" presetClass="entr" presetSubtype="1" fill="hold" nodeType="afterEffect">
                                  <p:stCondLst>
                                    <p:cond delay="0"/>
                                  </p:stCondLst>
                                  <p:childTnLst>
                                    <p:set>
                                      <p:cBhvr>
                                        <p:cTn id="93" dur="1" fill="hold">
                                          <p:stCondLst>
                                            <p:cond delay="0"/>
                                          </p:stCondLst>
                                        </p:cTn>
                                        <p:tgtEl>
                                          <p:spTgt spid="119"/>
                                        </p:tgtEl>
                                        <p:attrNameLst>
                                          <p:attrName>style.visibility</p:attrName>
                                        </p:attrNameLst>
                                      </p:cBhvr>
                                      <p:to>
                                        <p:strVal val="visible"/>
                                      </p:to>
                                    </p:set>
                                    <p:animEffect transition="in" filter="wipe(up)">
                                      <p:cBhvr>
                                        <p:cTn id="94" dur="1000"/>
                                        <p:tgtEl>
                                          <p:spTgt spid="11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49"/>
                                        </p:tgtEl>
                                        <p:attrNameLst>
                                          <p:attrName>style.visibility</p:attrName>
                                        </p:attrNameLst>
                                      </p:cBhvr>
                                      <p:to>
                                        <p:strVal val="visible"/>
                                      </p:to>
                                    </p:set>
                                    <p:animEffect transition="in" filter="fade">
                                      <p:cBhvr>
                                        <p:cTn id="99"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40" grpId="0" animBg="1"/>
      <p:bldP spid="141" grpId="0" animBg="1"/>
      <p:bldP spid="148" grpId="0" animBg="1"/>
      <p:bldP spid="149" grpId="0" animBg="1"/>
      <p:bldP spid="8" grpId="0" animBg="1"/>
      <p:bldP spid="8" grpId="1"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How good is </a:t>
            </a:r>
            <a:r>
              <a:rPr lang="en-US" sz="3200" dirty="0">
                <a:solidFill>
                  <a:srgbClr val="7030A0"/>
                </a:solidFill>
              </a:rPr>
              <a:t>MTF </a:t>
            </a:r>
            <a:r>
              <a:rPr lang="en-US" sz="3200" dirty="0"/>
              <a:t>Algorithm ?</a:t>
            </a:r>
          </a:p>
        </p:txBody>
      </p:sp>
      <p:sp>
        <p:nvSpPr>
          <p:cNvPr id="6" name="Text Placeholder 5"/>
          <p:cNvSpPr>
            <a:spLocks noGrp="1"/>
          </p:cNvSpPr>
          <p:nvPr>
            <p:ph type="body" idx="1"/>
          </p:nvPr>
        </p:nvSpPr>
        <p:spPr/>
        <p:txBody>
          <a:bodyPr/>
          <a:lstStyle/>
          <a:p>
            <a:pPr algn="ctr"/>
            <a:r>
              <a:rPr lang="en-US" sz="2800" b="1" dirty="0">
                <a:solidFill>
                  <a:srgbClr val="7030A0"/>
                </a:solidFill>
              </a:rPr>
              <a:t>MTF</a:t>
            </a:r>
            <a:r>
              <a:rPr lang="en-US" sz="2800" b="1" dirty="0">
                <a:solidFill>
                  <a:srgbClr val="0070C0"/>
                </a:solidFill>
              </a:rPr>
              <a:t>  </a:t>
            </a:r>
            <a:r>
              <a:rPr lang="en-US" sz="2800" b="1" dirty="0">
                <a:solidFill>
                  <a:schemeClr val="tx1"/>
                </a:solidFill>
              </a:rPr>
              <a:t>versus</a:t>
            </a:r>
            <a:r>
              <a:rPr lang="en-US" sz="2800" b="1" dirty="0">
                <a:solidFill>
                  <a:srgbClr val="0070C0"/>
                </a:solidFill>
              </a:rPr>
              <a:t> </a:t>
            </a:r>
            <a:r>
              <a:rPr lang="en-US" sz="2800" b="1" dirty="0">
                <a:solidFill>
                  <a:srgbClr val="7030A0"/>
                </a:solidFill>
              </a:rPr>
              <a:t>OPT</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spTree>
    <p:extLst>
      <p:ext uri="{BB962C8B-B14F-4D97-AF65-F5344CB8AC3E}">
        <p14:creationId xmlns:p14="http://schemas.microsoft.com/office/powerpoint/2010/main" val="131800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t>What is the main </a:t>
            </a:r>
            <a:r>
              <a:rPr lang="en-US" sz="3200" b="1" dirty="0">
                <a:solidFill>
                  <a:srgbClr val="C00000"/>
                </a:solidFill>
              </a:rPr>
              <a:t>challenge</a:t>
            </a:r>
            <a:r>
              <a:rPr lang="en-US" sz="3200" b="1" dirty="0"/>
              <a:t> ?</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lgn="ctr">
                  <a:buNone/>
                </a:pPr>
                <a:r>
                  <a:rPr lang="en-US" sz="2000" dirty="0"/>
                  <a:t> No knowledge about the </a:t>
                </a:r>
                <a:r>
                  <a:rPr lang="en-US" sz="2000" b="1" dirty="0">
                    <a:solidFill>
                      <a:srgbClr val="7030A0"/>
                    </a:solidFill>
                  </a:rPr>
                  <a:t>OPT</a:t>
                </a:r>
                <a:r>
                  <a:rPr lang="en-US" sz="2000" dirty="0"/>
                  <a:t> algorithm</a:t>
                </a:r>
              </a:p>
              <a:p>
                <a:r>
                  <a:rPr lang="en-US" sz="2000" dirty="0"/>
                  <a:t>There are so many query sequences.</a:t>
                </a:r>
              </a:p>
              <a:p>
                <a:r>
                  <a:rPr lang="en-US" sz="2000" dirty="0"/>
                  <a:t>We don’t know how will the </a:t>
                </a:r>
                <a:r>
                  <a:rPr lang="en-US" sz="2000" b="1" dirty="0">
                    <a:solidFill>
                      <a:srgbClr val="7030A0"/>
                    </a:solidFill>
                  </a:rPr>
                  <a:t>OPT</a:t>
                </a:r>
                <a:r>
                  <a:rPr lang="en-US" sz="2000" dirty="0"/>
                  <a:t>  behave on any sequence.</a:t>
                </a:r>
              </a:p>
              <a:p>
                <a:endParaRPr lang="en-US" sz="2000" dirty="0"/>
              </a:p>
              <a:p>
                <a:pPr marL="0" indent="0">
                  <a:buNone/>
                </a:pPr>
                <a:r>
                  <a:rPr lang="en-US" sz="2000" dirty="0"/>
                  <a:t>...and yet we wish to get a guarantee on the behavior of </a:t>
                </a:r>
                <a:r>
                  <a:rPr lang="en-US" sz="2000" b="1" dirty="0">
                    <a:solidFill>
                      <a:srgbClr val="7030A0"/>
                    </a:solidFill>
                  </a:rPr>
                  <a:t>MTF</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Focus on </a:t>
                </a:r>
                <a14:m>
                  <m:oMath xmlns:m="http://schemas.openxmlformats.org/officeDocument/2006/math">
                    <m:r>
                      <a:rPr lang="en-US" sz="2000" b="1" i="1">
                        <a:solidFill>
                          <a:srgbClr val="0070C0"/>
                        </a:solidFill>
                        <a:latin typeface="Cambria Math"/>
                      </a:rPr>
                      <m:t>𝒊</m:t>
                    </m:r>
                  </m:oMath>
                </a14:m>
                <a:r>
                  <a:rPr lang="en-US" sz="2000" b="1" dirty="0" err="1"/>
                  <a:t>th</a:t>
                </a:r>
                <a:r>
                  <a:rPr lang="en-US" sz="2000" b="1" dirty="0"/>
                  <a:t> query operation </a:t>
                </a:r>
                <a:r>
                  <a:rPr lang="en-US" sz="2000" dirty="0"/>
                  <a:t>to analyze the behavior of the two algorithms.</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23</a:t>
            </a:fld>
            <a:endParaRPr lang="en-US"/>
          </a:p>
        </p:txBody>
      </p:sp>
      <p:sp>
        <p:nvSpPr>
          <p:cNvPr id="7" name="Down Ribbon 6"/>
          <p:cNvSpPr/>
          <p:nvPr/>
        </p:nvSpPr>
        <p:spPr>
          <a:xfrm>
            <a:off x="2438400" y="3581400"/>
            <a:ext cx="4343400" cy="12192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Doesn’t this goal look</a:t>
            </a:r>
          </a:p>
          <a:p>
            <a:pPr algn="ctr"/>
            <a:r>
              <a:rPr lang="en-US" dirty="0">
                <a:solidFill>
                  <a:schemeClr val="tx1"/>
                </a:solidFill>
              </a:rPr>
              <a:t> impossible or unrealistic ?</a:t>
            </a:r>
          </a:p>
        </p:txBody>
      </p:sp>
      <p:sp>
        <p:nvSpPr>
          <p:cNvPr id="9" name="TextBox 8"/>
          <p:cNvSpPr txBox="1"/>
          <p:nvPr/>
        </p:nvSpPr>
        <p:spPr>
          <a:xfrm>
            <a:off x="609600" y="5449669"/>
            <a:ext cx="8145884" cy="646331"/>
          </a:xfrm>
          <a:prstGeom prst="rect">
            <a:avLst/>
          </a:prstGeom>
          <a:solidFill>
            <a:srgbClr val="FFC000"/>
          </a:solidFill>
        </p:spPr>
        <p:txBody>
          <a:bodyPr wrap="none" rtlCol="0">
            <a:spAutoFit/>
          </a:bodyPr>
          <a:lstStyle/>
          <a:p>
            <a:pPr algn="ctr"/>
            <a:r>
              <a:rPr lang="en-US" dirty="0"/>
              <a:t>But the world of algorithms is full of such magical results.</a:t>
            </a:r>
          </a:p>
          <a:p>
            <a:pPr algn="ctr"/>
            <a:r>
              <a:rPr lang="en-US" dirty="0"/>
              <a:t>So think over “how should the analysis proceed?” for 10 minutes before you proceed</a:t>
            </a:r>
          </a:p>
        </p:txBody>
      </p:sp>
    </p:spTree>
    <p:extLst>
      <p:ext uri="{BB962C8B-B14F-4D97-AF65-F5344CB8AC3E}">
        <p14:creationId xmlns:p14="http://schemas.microsoft.com/office/powerpoint/2010/main" val="413743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500"/>
                                        <p:tgtEl>
                                          <p:spTgt spid="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randombar(horizont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
                                            <p:txEl>
                                              <p:pRg st="9" end="9"/>
                                            </p:txEl>
                                          </p:spTgt>
                                        </p:tgtEl>
                                        <p:attrNameLst>
                                          <p:attrName>style.visibility</p:attrName>
                                        </p:attrNameLst>
                                      </p:cBhvr>
                                      <p:to>
                                        <p:strVal val="visible"/>
                                      </p:to>
                                    </p:set>
                                    <p:animEffect transition="in" filter="fade">
                                      <p:cBhvr>
                                        <p:cTn id="5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7" grpId="0" animBg="1"/>
      <p:bldP spid="7" grpId="1" animBg="1"/>
      <p:bldP spid="9" grpId="0" animBg="1"/>
      <p:bldP spid="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n-US" sz="3200" b="1" i="1" smtClean="0">
                        <a:solidFill>
                          <a:srgbClr val="0070C0"/>
                        </a:solidFill>
                        <a:latin typeface="Cambria Math"/>
                      </a:rPr>
                      <m:t>𝒊</m:t>
                    </m:r>
                  </m:oMath>
                </a14:m>
                <a:r>
                  <a:rPr lang="en-US" sz="3200" b="1" dirty="0" err="1"/>
                  <a:t>th</a:t>
                </a:r>
                <a:r>
                  <a:rPr lang="en-US" sz="3200" b="1" dirty="0"/>
                  <a:t> query operation of </a:t>
                </a:r>
                <a:r>
                  <a:rPr lang="en-US" sz="3200" b="1" dirty="0">
                    <a:solidFill>
                      <a:srgbClr val="7030A0"/>
                    </a:solidFill>
                  </a:rPr>
                  <a:t>MTF </a:t>
                </a:r>
                <a:r>
                  <a:rPr lang="en-US" sz="3200" b="1" dirty="0"/>
                  <a:t>and </a:t>
                </a:r>
                <a:r>
                  <a:rPr lang="en-US" sz="3200" b="1" dirty="0">
                    <a:solidFill>
                      <a:srgbClr val="7030A0"/>
                    </a:solidFill>
                  </a:rPr>
                  <a:t>OPT</a:t>
                </a:r>
                <a:br>
                  <a:rPr lang="en-US" sz="3200" b="1" dirty="0"/>
                </a:br>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19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637" y="914400"/>
                <a:ext cx="9096363" cy="5211763"/>
              </a:xfrm>
            </p:spPr>
            <p:txBody>
              <a:bodyPr/>
              <a:lstStyle/>
              <a:p>
                <a:pPr marL="0" indent="0" algn="ctr">
                  <a:buNone/>
                </a:pPr>
                <a:r>
                  <a:rPr lang="en-US" sz="2000" dirty="0"/>
                  <a:t>Let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be </a:t>
                </a:r>
                <a:r>
                  <a:rPr lang="en-US" sz="2000" b="1" dirty="0">
                    <a:solidFill>
                      <a:srgbClr val="C00000"/>
                    </a:solidFill>
                  </a:rPr>
                  <a:t>Search</a:t>
                </a:r>
                <a:r>
                  <a:rPr lang="en-US" sz="2000" dirty="0"/>
                  <a:t>(x)</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buNone/>
                </a:pPr>
                <a:r>
                  <a:rPr lang="en-US" sz="2000" dirty="0"/>
                  <a:t>Actual cost of </a:t>
                </a:r>
                <a:r>
                  <a:rPr lang="en-US" sz="2000" b="1" dirty="0">
                    <a:solidFill>
                      <a:srgbClr val="C00000"/>
                    </a:solidFill>
                  </a:rPr>
                  <a:t>Search</a:t>
                </a:r>
                <a:r>
                  <a:rPr lang="en-US" sz="2000" dirty="0"/>
                  <a:t>(x) in </a:t>
                </a:r>
                <a:r>
                  <a:rPr lang="en-US" sz="2000" b="1" dirty="0">
                    <a:solidFill>
                      <a:srgbClr val="7030A0"/>
                    </a:solidFill>
                  </a:rPr>
                  <a:t>MTF </a:t>
                </a:r>
                <a:r>
                  <a:rPr lang="en-US" sz="2000" b="1" dirty="0"/>
                  <a:t>algorithm </a:t>
                </a:r>
                <a:r>
                  <a:rPr lang="en-US" sz="2000" dirty="0"/>
                  <a:t>:         </a:t>
                </a:r>
                <a:r>
                  <a:rPr lang="en-US" sz="2000" dirty="0">
                    <a:solidFill>
                      <a:srgbClr val="C00000"/>
                    </a:solidFill>
                  </a:rPr>
                  <a:t>?</a:t>
                </a:r>
              </a:p>
              <a:p>
                <a:pPr marL="0" indent="0">
                  <a:buNone/>
                </a:pPr>
                <a:r>
                  <a:rPr lang="en-US" sz="2000" dirty="0"/>
                  <a:t>Actual cost of </a:t>
                </a:r>
                <a:r>
                  <a:rPr lang="en-US" sz="2000" b="1" dirty="0">
                    <a:solidFill>
                      <a:srgbClr val="C00000"/>
                    </a:solidFill>
                  </a:rPr>
                  <a:t>Search</a:t>
                </a:r>
                <a:r>
                  <a:rPr lang="en-US" sz="2000" dirty="0"/>
                  <a:t>(x) in </a:t>
                </a:r>
                <a:r>
                  <a:rPr lang="en-US" sz="2000" b="1" dirty="0">
                    <a:solidFill>
                      <a:srgbClr val="7030A0"/>
                    </a:solidFill>
                  </a:rPr>
                  <a:t>OPT </a:t>
                </a:r>
                <a:r>
                  <a:rPr lang="en-US" sz="2000" b="1" dirty="0"/>
                  <a:t>algorithm </a:t>
                </a:r>
                <a:r>
                  <a:rPr lang="en-US" sz="2000" dirty="0"/>
                  <a:t>:          </a:t>
                </a:r>
                <a:r>
                  <a:rPr lang="en-US" sz="2000" dirty="0">
                    <a:solidFill>
                      <a:srgbClr val="C00000"/>
                    </a:solidFill>
                  </a:rPr>
                  <a:t>?</a:t>
                </a:r>
                <a:endParaRPr lang="en-US" sz="2000" b="1" dirty="0">
                  <a:solidFill>
                    <a:srgbClr val="C00000"/>
                  </a:solidFill>
                </a:endParaRPr>
              </a:p>
              <a:p>
                <a:pPr marL="0" indent="0">
                  <a:buNone/>
                </a:pPr>
                <a:r>
                  <a:rPr lang="en-US" sz="2000" b="1" dirty="0">
                    <a:solidFill>
                      <a:srgbClr val="006C31"/>
                    </a:solidFill>
                  </a:rPr>
                  <a:t>Our aim</a:t>
                </a:r>
                <a:r>
                  <a:rPr lang="en-US" sz="2000" dirty="0"/>
                  <a:t>:  To show that </a:t>
                </a:r>
              </a:p>
              <a:p>
                <a:pPr marL="0" indent="0">
                  <a:buNone/>
                </a:pPr>
                <a:r>
                  <a:rPr lang="en-US" sz="2000" dirty="0"/>
                  <a:t>the amortized cost of </a:t>
                </a:r>
                <a:r>
                  <a:rPr lang="en-US" sz="2000" b="1" dirty="0">
                    <a:solidFill>
                      <a:srgbClr val="C00000"/>
                    </a:solidFill>
                  </a:rPr>
                  <a:t>Search</a:t>
                </a:r>
                <a:r>
                  <a:rPr lang="en-US" sz="2000" dirty="0"/>
                  <a:t>(x) in </a:t>
                </a:r>
                <a:r>
                  <a:rPr lang="en-US" sz="2000" b="1" dirty="0">
                    <a:solidFill>
                      <a:srgbClr val="7030A0"/>
                    </a:solidFill>
                  </a:rPr>
                  <a:t>MTF </a:t>
                </a:r>
                <a:r>
                  <a:rPr lang="en-US" sz="2000" b="1" dirty="0"/>
                  <a:t>algorithm </a:t>
                </a:r>
                <a:r>
                  <a:rPr lang="en-US" sz="2000" dirty="0"/>
                  <a:t>is bounded in terms of </a:t>
                </a:r>
                <a14:m>
                  <m:oMath xmlns:m="http://schemas.openxmlformats.org/officeDocument/2006/math">
                    <m:sSup>
                      <m:sSupPr>
                        <m:ctrlPr>
                          <a:rPr lang="en-US" sz="2000" b="1" i="1" u="sng">
                            <a:solidFill>
                              <a:srgbClr val="0070C0"/>
                            </a:solidFill>
                            <a:latin typeface="Cambria Math" panose="02040503050406030204" pitchFamily="18" charset="0"/>
                          </a:rPr>
                        </m:ctrlPr>
                      </m:sSupPr>
                      <m:e>
                        <m:r>
                          <a:rPr lang="en-US" sz="2000" b="1" i="1" u="sng">
                            <a:solidFill>
                              <a:srgbClr val="0070C0"/>
                            </a:solidFill>
                            <a:latin typeface="Cambria Math"/>
                          </a:rPr>
                          <m:t>𝒓</m:t>
                        </m:r>
                      </m:e>
                      <m:sup>
                        <m:r>
                          <a:rPr lang="en-US" sz="2000" b="1" i="1" u="sng">
                            <a:solidFill>
                              <a:srgbClr val="0070C0"/>
                            </a:solidFill>
                            <a:latin typeface="Cambria Math"/>
                          </a:rPr>
                          <m:t>∗</m:t>
                        </m:r>
                      </m:sup>
                    </m:sSup>
                  </m:oMath>
                </a14:m>
                <a:r>
                  <a:rPr lang="en-US" sz="2000" u="sng" dirty="0"/>
                  <a:t>(x) and</a:t>
                </a:r>
                <a14:m>
                  <m:oMath xmlns:m="http://schemas.openxmlformats.org/officeDocument/2006/math">
                    <m:r>
                      <a:rPr lang="en-US" sz="2000" u="sng">
                        <a:solidFill>
                          <a:srgbClr val="0070C0"/>
                        </a:solidFill>
                        <a:latin typeface="Cambria Math"/>
                      </a:rPr>
                      <m:t> </m:t>
                    </m:r>
                    <m:r>
                      <a:rPr lang="en-US" sz="2000" b="1" u="sng">
                        <a:solidFill>
                          <a:srgbClr val="0070C0"/>
                        </a:solidFill>
                        <a:latin typeface="Cambria Math"/>
                      </a:rPr>
                      <m:t> </m:t>
                    </m:r>
                    <m:sSub>
                      <m:sSubPr>
                        <m:ctrlPr>
                          <a:rPr lang="en-US" sz="2000" b="1" i="1" u="sng">
                            <a:solidFill>
                              <a:srgbClr val="0070C0"/>
                            </a:solidFill>
                            <a:latin typeface="Cambria Math" panose="02040503050406030204" pitchFamily="18" charset="0"/>
                          </a:rPr>
                        </m:ctrlPr>
                      </m:sSubPr>
                      <m:e>
                        <m:r>
                          <a:rPr lang="en-US" sz="2000" b="1" i="1" u="sng">
                            <a:solidFill>
                              <a:srgbClr val="0070C0"/>
                            </a:solidFill>
                            <a:latin typeface="Cambria Math"/>
                          </a:rPr>
                          <m:t>𝒕</m:t>
                        </m:r>
                      </m:e>
                      <m:sub>
                        <m:r>
                          <a:rPr lang="en-US" sz="2000" b="1" i="1" u="sng">
                            <a:solidFill>
                              <a:srgbClr val="0070C0"/>
                            </a:solidFill>
                            <a:latin typeface="Cambria Math"/>
                          </a:rPr>
                          <m:t>𝒊</m:t>
                        </m:r>
                      </m:sub>
                    </m:sSub>
                  </m:oMath>
                </a14:m>
                <a:endParaRPr lang="en-US" sz="2000" u="sng" dirty="0"/>
              </a:p>
              <a:p>
                <a:pPr marL="0" indent="0" algn="ctr">
                  <a:buNone/>
                </a:pPr>
                <a:r>
                  <a:rPr lang="en-US" sz="2000" dirty="0">
                    <a:sym typeface="Wingdings" panose="05000000000000000000" pitchFamily="2" charset="2"/>
                  </a:rPr>
                  <a:t> </a:t>
                </a:r>
                <a14:m>
                  <m:oMath xmlns:m="http://schemas.openxmlformats.org/officeDocument/2006/math">
                    <m:r>
                      <a:rPr lang="en-US" sz="2000">
                        <a:solidFill>
                          <a:srgbClr val="C00000"/>
                        </a:solidFill>
                        <a:latin typeface="Cambria Math"/>
                      </a:rPr>
                      <m:t>𝝓</m:t>
                    </m:r>
                  </m:oMath>
                </a14:m>
                <a:r>
                  <a:rPr lang="en-US" sz="2000" dirty="0"/>
                  <a:t> should be such that </a:t>
                </a:r>
                <a14:m>
                  <m:oMath xmlns:m="http://schemas.openxmlformats.org/officeDocument/2006/math">
                    <m:r>
                      <m:rPr>
                        <m:sty m:val="p"/>
                      </m:rPr>
                      <a:rPr lang="en-US" sz="2000">
                        <a:solidFill>
                          <a:srgbClr val="C00000"/>
                        </a:solidFill>
                        <a:latin typeface="Cambria Math"/>
                      </a:rPr>
                      <m:t>Δ</m:t>
                    </m:r>
                    <m:r>
                      <a:rPr lang="en-US" sz="2000">
                        <a:solidFill>
                          <a:srgbClr val="C00000"/>
                        </a:solidFill>
                        <a:latin typeface="Cambria Math"/>
                      </a:rPr>
                      <m:t>𝝓</m:t>
                    </m:r>
                    <m:r>
                      <a:rPr lang="en-US" sz="2000" i="1">
                        <a:solidFill>
                          <a:srgbClr val="C00000"/>
                        </a:solidFill>
                        <a:latin typeface="Cambria Math"/>
                      </a:rPr>
                      <m:t> </m:t>
                    </m:r>
                  </m:oMath>
                </a14:m>
                <a:r>
                  <a:rPr lang="en-US" sz="2000" dirty="0"/>
                  <a:t>must have “</a:t>
                </a:r>
                <a14:m>
                  <m:oMath xmlns:m="http://schemas.openxmlformats.org/officeDocument/2006/math">
                    <m:r>
                      <a:rPr lang="en-US" sz="2000">
                        <a:solidFill>
                          <a:srgbClr val="0070C0"/>
                        </a:solidFill>
                        <a:latin typeface="Cambria Math"/>
                      </a:rPr>
                      <m:t>−2</m:t>
                    </m:r>
                    <m:r>
                      <a:rPr lang="en-US" sz="2000" b="1" i="1">
                        <a:solidFill>
                          <a:srgbClr val="0070C0"/>
                        </a:solidFill>
                        <a:latin typeface="Cambria Math"/>
                      </a:rPr>
                      <m:t>𝒓</m:t>
                    </m:r>
                  </m:oMath>
                </a14:m>
                <a:r>
                  <a:rPr lang="en-US" sz="2000" dirty="0"/>
                  <a:t>(x)” term to nullify the actual cost. </a:t>
                </a:r>
              </a:p>
              <a:p>
                <a:pPr marL="0" indent="0" algn="ctr">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637" y="914400"/>
                <a:ext cx="9096363" cy="5211763"/>
              </a:xfrm>
              <a:blipFill rotWithShape="1">
                <a:blip r:embed="rId3"/>
                <a:stretch>
                  <a:fillRect l="-737" t="-585" b="-149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cxnSp>
        <p:nvCxnSpPr>
          <p:cNvPr id="26" name="Straight Arrow Connector 25"/>
          <p:cNvCxnSpPr/>
          <p:nvPr/>
        </p:nvCxnSpPr>
        <p:spPr>
          <a:xfrm>
            <a:off x="7772400" y="2350532"/>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600200"/>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a:t>…</a:t>
              </a:r>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a:t>…</a:t>
              </a:r>
            </a:p>
          </p:txBody>
        </p:sp>
      </p:grpSp>
      <p:sp>
        <p:nvSpPr>
          <p:cNvPr id="23" name="TextBox 22"/>
          <p:cNvSpPr txBox="1"/>
          <p:nvPr/>
        </p:nvSpPr>
        <p:spPr>
          <a:xfrm>
            <a:off x="7924800" y="1524000"/>
            <a:ext cx="94032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MTF</a:t>
            </a:r>
            <a:r>
              <a:rPr lang="en-US" b="1" dirty="0"/>
              <a:t> list</a:t>
            </a:r>
            <a:endParaRPr lang="en-US" dirty="0"/>
          </a:p>
        </p:txBody>
      </p:sp>
      <p:grpSp>
        <p:nvGrpSpPr>
          <p:cNvPr id="25" name="Group 24"/>
          <p:cNvGrpSpPr/>
          <p:nvPr/>
        </p:nvGrpSpPr>
        <p:grpSpPr>
          <a:xfrm>
            <a:off x="47637" y="3124200"/>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a:t>…</a:t>
                </a:r>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a:t>…</a:t>
                </a:r>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124200"/>
            <a:ext cx="91076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OPT</a:t>
            </a:r>
            <a:r>
              <a:rPr lang="en-US" b="1" dirty="0"/>
              <a:t> list</a:t>
            </a:r>
            <a:endParaRPr lang="en-US" dirty="0"/>
          </a:p>
        </p:txBody>
      </p:sp>
      <p:grpSp>
        <p:nvGrpSpPr>
          <p:cNvPr id="71" name="Group 70"/>
          <p:cNvGrpSpPr/>
          <p:nvPr/>
        </p:nvGrpSpPr>
        <p:grpSpPr>
          <a:xfrm>
            <a:off x="1676400" y="1537157"/>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a:solidFill>
                    <a:srgbClr val="0070C0"/>
                  </a:solidFill>
                </a:rPr>
                <a:t>1</a:t>
              </a: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a:solidFill>
                    <a:srgbClr val="0070C0"/>
                  </a:solidFill>
                </a:rPr>
                <a:t>2</a:t>
              </a: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2" name="Group 71"/>
          <p:cNvGrpSpPr/>
          <p:nvPr/>
        </p:nvGrpSpPr>
        <p:grpSpPr>
          <a:xfrm>
            <a:off x="1692338" y="3798332"/>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a:solidFill>
                    <a:srgbClr val="0070C0"/>
                  </a:solidFill>
                </a:rPr>
                <a:t>1</a:t>
              </a: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panose="02040503050406030204" pitchFamily="18" charset="0"/>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0" name="Group 69"/>
          <p:cNvGrpSpPr/>
          <p:nvPr/>
        </p:nvGrpSpPr>
        <p:grpSpPr>
          <a:xfrm>
            <a:off x="1828800" y="1664732"/>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331732"/>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5" name="TextBox 84"/>
              <p:cNvSpPr txBox="1"/>
              <p:nvPr/>
            </p:nvSpPr>
            <p:spPr>
              <a:xfrm>
                <a:off x="5038212" y="4572000"/>
                <a:ext cx="966931" cy="369332"/>
              </a:xfrm>
              <a:prstGeom prst="rect">
                <a:avLst/>
              </a:prstGeom>
              <a:solidFill>
                <a:schemeClr val="bg2"/>
              </a:solidFill>
            </p:spPr>
            <p:txBody>
              <a:bodyPr wrap="none" rtlCol="0">
                <a:spAutoFit/>
              </a:bodyPr>
              <a:lstStyle/>
              <a:p>
                <a14:m>
                  <m:oMath xmlns:m="http://schemas.openxmlformats.org/officeDocument/2006/math">
                    <m:r>
                      <a:rPr lang="en-US" smtClean="0">
                        <a:solidFill>
                          <a:srgbClr val="0070C0"/>
                        </a:solidFill>
                        <a:latin typeface="Cambria Math"/>
                      </a:rPr>
                      <m:t>2</m:t>
                    </m:r>
                    <m:r>
                      <a:rPr lang="en-US" b="1" i="1">
                        <a:solidFill>
                          <a:srgbClr val="0070C0"/>
                        </a:solidFill>
                        <a:latin typeface="Cambria Math"/>
                      </a:rPr>
                      <m:t>𝒓</m:t>
                    </m:r>
                  </m:oMath>
                </a14:m>
                <a:r>
                  <a:rPr lang="en-US" dirty="0"/>
                  <a:t>(x)</a:t>
                </a:r>
                <a14:m>
                  <m:oMath xmlns:m="http://schemas.openxmlformats.org/officeDocument/2006/math">
                    <m:r>
                      <a:rPr lang="en-US" b="1" i="1" smtClean="0">
                        <a:solidFill>
                          <a:schemeClr val="tx1"/>
                        </a:solidFill>
                        <a:latin typeface="Cambria Math"/>
                      </a:rPr>
                      <m:t>−</m:t>
                    </m:r>
                  </m:oMath>
                </a14:m>
                <a:r>
                  <a:rPr lang="en-US" b="1" dirty="0">
                    <a:solidFill>
                      <a:srgbClr val="0070C0"/>
                    </a:solidFill>
                  </a:rPr>
                  <a:t>1</a:t>
                </a:r>
              </a:p>
            </p:txBody>
          </p:sp>
        </mc:Choice>
        <mc:Fallback xmlns="">
          <p:sp>
            <p:nvSpPr>
              <p:cNvPr id="85" name="TextBox 84"/>
              <p:cNvSpPr txBox="1">
                <a:spLocks noRot="1" noChangeAspect="1" noMove="1" noResize="1" noEditPoints="1" noAdjustHandles="1" noChangeArrowheads="1" noChangeShapeType="1" noTextEdit="1"/>
              </p:cNvSpPr>
              <p:nvPr/>
            </p:nvSpPr>
            <p:spPr>
              <a:xfrm>
                <a:off x="5038212" y="4572000"/>
                <a:ext cx="966931" cy="369332"/>
              </a:xfrm>
              <a:prstGeom prst="rect">
                <a:avLst/>
              </a:prstGeom>
              <a:blipFill rotWithShape="1">
                <a:blip r:embed="rId7"/>
                <a:stretch>
                  <a:fillRect t="-8197" r="-503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5029200" y="4876800"/>
                <a:ext cx="1083823" cy="369332"/>
              </a:xfrm>
              <a:prstGeom prst="rect">
                <a:avLst/>
              </a:prstGeom>
              <a:solidFill>
                <a:schemeClr val="bg2"/>
              </a:solidFill>
            </p:spPr>
            <p:txBody>
              <a:bodyPr wrap="none" rtlCol="0">
                <a:spAutoFit/>
              </a:bodyPr>
              <a:lstStyle/>
              <a:p>
                <a14:m>
                  <m:oMath xmlns:m="http://schemas.openxmlformats.org/officeDocument/2006/math">
                    <m:sSup>
                      <m:sSupPr>
                        <m:ctrlPr>
                          <a:rPr lang="en-US" b="1" i="1">
                            <a:solidFill>
                              <a:srgbClr val="0070C0"/>
                            </a:solidFill>
                            <a:latin typeface="Cambria Math" panose="02040503050406030204" pitchFamily="18" charset="0"/>
                          </a:rPr>
                        </m:ctrlPr>
                      </m:sSupPr>
                      <m:e>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a:solidFill>
                          <a:srgbClr val="0070C0"/>
                        </a:solidFill>
                        <a:latin typeface="Cambria Math"/>
                      </a:rPr>
                      <m:t> </m:t>
                    </m:r>
                    <m:r>
                      <a:rPr lang="en-US" b="1" smtClean="0">
                        <a:solidFill>
                          <a:schemeClr val="tx1"/>
                        </a:solidFill>
                        <a:latin typeface="Cambria Math"/>
                      </a:rPr>
                      <m:t>+</m:t>
                    </m:r>
                    <m:r>
                      <a:rPr lang="en-US" b="1">
                        <a:solidFill>
                          <a:srgbClr val="0070C0"/>
                        </a:solidFill>
                        <a:latin typeface="Cambria Math"/>
                      </a:rPr>
                      <m:t> </m:t>
                    </m:r>
                    <m:sSub>
                      <m:sSubPr>
                        <m:ctrlPr>
                          <a:rPr lang="en-US" b="1" i="1">
                            <a:solidFill>
                              <a:srgbClr val="0070C0"/>
                            </a:solidFill>
                            <a:latin typeface="Cambria Math" panose="02040503050406030204" pitchFamily="18" charset="0"/>
                          </a:rPr>
                        </m:ctrlPr>
                      </m:sSubPr>
                      <m:e>
                        <m:r>
                          <a:rPr lang="en-US" b="1" i="1">
                            <a:solidFill>
                              <a:srgbClr val="0070C0"/>
                            </a:solidFill>
                            <a:latin typeface="Cambria Math"/>
                          </a:rPr>
                          <m:t>𝒕</m:t>
                        </m:r>
                      </m:e>
                      <m:sub>
                        <m:r>
                          <a:rPr lang="en-US" b="1" i="1">
                            <a:solidFill>
                              <a:srgbClr val="0070C0"/>
                            </a:solidFill>
                            <a:latin typeface="Cambria Math"/>
                          </a:rPr>
                          <m:t>𝒊</m:t>
                        </m:r>
                      </m:sub>
                    </m:sSub>
                  </m:oMath>
                </a14:m>
                <a:endParaRPr 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5029200" y="4876800"/>
                <a:ext cx="1083823" cy="369332"/>
              </a:xfrm>
              <a:prstGeom prst="rect">
                <a:avLst/>
              </a:prstGeom>
              <a:blipFill rotWithShape="1">
                <a:blip r:embed="rId8"/>
                <a:stretch>
                  <a:fillRect t="-8197" b="-24590"/>
                </a:stretch>
              </a:blipFill>
            </p:spPr>
            <p:txBody>
              <a:bodyPr/>
              <a:lstStyle/>
              <a:p>
                <a:r>
                  <a:rPr lang="en-US">
                    <a:noFill/>
                  </a:rPr>
                  <a:t> </a:t>
                </a:r>
              </a:p>
            </p:txBody>
          </p:sp>
        </mc:Fallback>
      </mc:AlternateContent>
      <p:grpSp>
        <p:nvGrpSpPr>
          <p:cNvPr id="84" name="Group 83"/>
          <p:cNvGrpSpPr/>
          <p:nvPr/>
        </p:nvGrpSpPr>
        <p:grpSpPr>
          <a:xfrm>
            <a:off x="5809860" y="4876800"/>
            <a:ext cx="2820297" cy="457200"/>
            <a:chOff x="5715000" y="5105400"/>
            <a:chExt cx="2820297" cy="457200"/>
          </a:xfrm>
        </p:grpSpPr>
        <p:sp>
          <p:nvSpPr>
            <p:cNvPr id="78" name="Rounded Rectangle 77"/>
            <p:cNvSpPr/>
            <p:nvPr/>
          </p:nvSpPr>
          <p:spPr>
            <a:xfrm>
              <a:off x="5715000" y="5105400"/>
              <a:ext cx="405927"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376052" y="5181600"/>
              <a:ext cx="2159245" cy="369332"/>
            </a:xfrm>
            <a:prstGeom prst="rect">
              <a:avLst/>
            </a:prstGeom>
            <a:solidFill>
              <a:srgbClr val="FFC000"/>
            </a:solidFill>
          </p:spPr>
          <p:txBody>
            <a:bodyPr wrap="none" rtlCol="0">
              <a:spAutoFit/>
            </a:bodyPr>
            <a:lstStyle/>
            <a:p>
              <a:r>
                <a:rPr lang="en-US" dirty="0"/>
                <a:t>No. of swaps by </a:t>
              </a:r>
              <a:r>
                <a:rPr lang="en-US" b="1" dirty="0">
                  <a:solidFill>
                    <a:srgbClr val="7030A0"/>
                  </a:solidFill>
                </a:rPr>
                <a:t>OPT</a:t>
              </a:r>
              <a:r>
                <a:rPr lang="en-US" b="1" dirty="0"/>
                <a:t> </a:t>
              </a:r>
            </a:p>
          </p:txBody>
        </p:sp>
        <p:cxnSp>
          <p:nvCxnSpPr>
            <p:cNvPr id="81" name="Straight Connector 80"/>
            <p:cNvCxnSpPr>
              <a:endCxn id="79" idx="1"/>
            </p:cNvCxnSpPr>
            <p:nvPr/>
          </p:nvCxnSpPr>
          <p:spPr>
            <a:xfrm>
              <a:off x="6120927" y="5366266"/>
              <a:ext cx="2551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7626734" y="5486400"/>
            <a:ext cx="1364866" cy="750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loud Callout 68"/>
          <p:cNvSpPr/>
          <p:nvPr/>
        </p:nvSpPr>
        <p:spPr>
          <a:xfrm>
            <a:off x="3863696" y="2850179"/>
            <a:ext cx="4639188" cy="719553"/>
          </a:xfrm>
          <a:prstGeom prst="cloudCallout">
            <a:avLst>
              <a:gd name="adj1" fmla="val -19808"/>
              <a:gd name="adj2" fmla="val 7833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What should be the potential function  with this feature?</a:t>
            </a:r>
          </a:p>
        </p:txBody>
      </p:sp>
    </p:spTree>
    <p:extLst>
      <p:ext uri="{BB962C8B-B14F-4D97-AF65-F5344CB8AC3E}">
        <p14:creationId xmlns:p14="http://schemas.microsoft.com/office/powerpoint/2010/main" val="3782219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1+#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randombar(horizontal)">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1+#ppt_w/2"/>
                                          </p:val>
                                        </p:tav>
                                        <p:tav tm="100000">
                                          <p:val>
                                            <p:strVal val="#ppt_x"/>
                                          </p:val>
                                        </p:tav>
                                      </p:tavLst>
                                    </p:anim>
                                    <p:anim calcmode="lin" valueType="num">
                                      <p:cBhvr additive="base">
                                        <p:cTn id="39"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1000"/>
                                        <p:tgtEl>
                                          <p:spTgt spid="7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ipe(left)">
                                      <p:cBhvr>
                                        <p:cTn id="49" dur="1000"/>
                                        <p:tgtEl>
                                          <p:spTgt spid="7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wipe(left)">
                                      <p:cBhvr>
                                        <p:cTn id="54" dur="1000"/>
                                        <p:tgtEl>
                                          <p:spTgt spid="7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left)">
                                      <p:cBhvr>
                                        <p:cTn id="59" dur="1000"/>
                                        <p:tgtEl>
                                          <p:spTgt spid="7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85"/>
                                        </p:tgtEl>
                                        <p:attrNameLst>
                                          <p:attrName>style.visibility</p:attrName>
                                        </p:attrNameLst>
                                      </p:cBhvr>
                                      <p:to>
                                        <p:strVal val="visible"/>
                                      </p:to>
                                    </p:set>
                                    <p:animEffect transition="in" filter="fade">
                                      <p:cBhvr>
                                        <p:cTn id="69" dur="500"/>
                                        <p:tgtEl>
                                          <p:spTgt spid="8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fade">
                                      <p:cBhvr>
                                        <p:cTn id="79" dur="500"/>
                                        <p:tgtEl>
                                          <p:spTgt spid="8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84"/>
                                        </p:tgtEl>
                                        <p:attrNameLst>
                                          <p:attrName>style.visibility</p:attrName>
                                        </p:attrNameLst>
                                      </p:cBhvr>
                                      <p:to>
                                        <p:strVal val="visible"/>
                                      </p:to>
                                    </p:set>
                                    <p:animEffect transition="in" filter="wipe(left)">
                                      <p:cBhvr>
                                        <p:cTn id="84" dur="2000"/>
                                        <p:tgtEl>
                                          <p:spTgt spid="8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12" end="12"/>
                                            </p:txEl>
                                          </p:spTgt>
                                        </p:tgtEl>
                                        <p:attrNameLst>
                                          <p:attrName>style.visibility</p:attrName>
                                        </p:attrNameLst>
                                      </p:cBhvr>
                                      <p:to>
                                        <p:strVal val="visible"/>
                                      </p:to>
                                    </p:set>
                                    <p:animEffect transition="in" filter="fade">
                                      <p:cBhvr>
                                        <p:cTn id="89" dur="500"/>
                                        <p:tgtEl>
                                          <p:spTgt spid="3">
                                            <p:txEl>
                                              <p:pRg st="12" end="1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3" end="13"/>
                                            </p:txEl>
                                          </p:spTgt>
                                        </p:tgtEl>
                                        <p:attrNameLst>
                                          <p:attrName>style.visibility</p:attrName>
                                        </p:attrNameLst>
                                      </p:cBhvr>
                                      <p:to>
                                        <p:strVal val="visible"/>
                                      </p:to>
                                    </p:set>
                                    <p:animEffect transition="in" filter="wipe(left)">
                                      <p:cBhvr>
                                        <p:cTn id="94" dur="2500"/>
                                        <p:tgtEl>
                                          <p:spTgt spid="3">
                                            <p:txEl>
                                              <p:pRg st="13" end="1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xit" presetSubtype="8" fill="hold" grpId="0" nodeType="clickEffect">
                                  <p:stCondLst>
                                    <p:cond delay="0"/>
                                  </p:stCondLst>
                                  <p:childTnLst>
                                    <p:animEffect transition="out" filter="wipe(left)">
                                      <p:cBhvr>
                                        <p:cTn id="98" dur="500"/>
                                        <p:tgtEl>
                                          <p:spTgt spid="6"/>
                                        </p:tgtEl>
                                      </p:cBhvr>
                                    </p:animEffect>
                                    <p:set>
                                      <p:cBhvr>
                                        <p:cTn id="99" dur="1" fill="hold">
                                          <p:stCondLst>
                                            <p:cond delay="499"/>
                                          </p:stCondLst>
                                        </p:cTn>
                                        <p:tgtEl>
                                          <p:spTgt spid="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
                                            <p:txEl>
                                              <p:pRg st="14" end="14"/>
                                            </p:txEl>
                                          </p:spTgt>
                                        </p:tgtEl>
                                        <p:attrNameLst>
                                          <p:attrName>style.visibility</p:attrName>
                                        </p:attrNameLst>
                                      </p:cBhvr>
                                      <p:to>
                                        <p:strVal val="visible"/>
                                      </p:to>
                                    </p:set>
                                    <p:animEffect transition="in" filter="wipe(left)">
                                      <p:cBhvr>
                                        <p:cTn id="104" dur="2500"/>
                                        <p:tgtEl>
                                          <p:spTgt spid="3">
                                            <p:txEl>
                                              <p:pRg st="14" end="14"/>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fade">
                                      <p:cBhvr>
                                        <p:cTn id="109" dur="1000"/>
                                        <p:tgtEl>
                                          <p:spTgt spid="69"/>
                                        </p:tgtEl>
                                      </p:cBhvr>
                                    </p:animEffect>
                                    <p:anim calcmode="lin" valueType="num">
                                      <p:cBhvr>
                                        <p:cTn id="110" dur="1000" fill="hold"/>
                                        <p:tgtEl>
                                          <p:spTgt spid="69"/>
                                        </p:tgtEl>
                                        <p:attrNameLst>
                                          <p:attrName>ppt_x</p:attrName>
                                        </p:attrNameLst>
                                      </p:cBhvr>
                                      <p:tavLst>
                                        <p:tav tm="0">
                                          <p:val>
                                            <p:strVal val="#ppt_x"/>
                                          </p:val>
                                        </p:tav>
                                        <p:tav tm="100000">
                                          <p:val>
                                            <p:strVal val="#ppt_x"/>
                                          </p:val>
                                        </p:tav>
                                      </p:tavLst>
                                    </p:anim>
                                    <p:anim calcmode="lin" valueType="num">
                                      <p:cBhvr>
                                        <p:cTn id="111"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3" grpId="0" uiExpand="1" animBg="1"/>
      <p:bldP spid="53" grpId="0" uiExpand="1" animBg="1"/>
      <p:bldP spid="85" grpId="0" uiExpand="1" animBg="1"/>
      <p:bldP spid="86" grpId="0" uiExpand="1" animBg="1"/>
      <p:bldP spid="6" grpId="0" animBg="1"/>
      <p:bldP spid="6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The potential function </a:t>
                </a:r>
                <a14:m>
                  <m:oMath xmlns:m="http://schemas.openxmlformats.org/officeDocument/2006/math">
                    <m:r>
                      <a:rPr lang="en-US" sz="3200">
                        <a:solidFill>
                          <a:srgbClr val="C00000"/>
                        </a:solidFill>
                        <a:latin typeface="Cambria Math"/>
                      </a:rPr>
                      <m:t>𝝓</m:t>
                    </m:r>
                  </m:oMath>
                </a14:m>
                <a:r>
                  <a:rPr lang="en-US" sz="3200" b="1" dirty="0"/>
                  <a:t> </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181600"/>
              </a:xfr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potential of the </a:t>
                </a:r>
                <a:r>
                  <a:rPr lang="en-US" sz="2000" b="1" dirty="0">
                    <a:solidFill>
                      <a:srgbClr val="7030A0"/>
                    </a:solidFill>
                  </a:rPr>
                  <a:t>MTF</a:t>
                </a:r>
                <a:r>
                  <a:rPr lang="en-US" sz="2000" dirty="0"/>
                  <a:t> algorithm after </a:t>
                </a:r>
                <a14:m>
                  <m:oMath xmlns:m="http://schemas.openxmlformats.org/officeDocument/2006/math">
                    <m:r>
                      <a:rPr lang="en-US" sz="2000" b="1" i="1" dirty="0">
                        <a:solidFill>
                          <a:srgbClr val="0070C0"/>
                        </a:solidFill>
                        <a:latin typeface="Cambria Math"/>
                      </a:rPr>
                      <m:t>𝒊</m:t>
                    </m:r>
                  </m:oMath>
                </a14:m>
                <a:r>
                  <a:rPr lang="en-US" sz="2000" dirty="0"/>
                  <a:t> steps </a:t>
                </a:r>
              </a:p>
              <a:p>
                <a:pPr marL="0" indent="0" algn="ctr">
                  <a:buNone/>
                </a:pPr>
                <a:r>
                  <a:rPr lang="en-US" sz="2000" b="1" dirty="0">
                    <a:solidFill>
                      <a:srgbClr val="0070C0"/>
                    </a:solidFill>
                  </a:rPr>
                  <a:t> </a:t>
                </a: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 </a:t>
                </a:r>
                <a:r>
                  <a:rPr lang="en-US" sz="2000" b="1" dirty="0">
                    <a:solidFill>
                      <a:srgbClr val="0070C0"/>
                    </a:solidFill>
                  </a:rPr>
                  <a:t>2</a:t>
                </a:r>
                <a:r>
                  <a:rPr lang="en-US" sz="2000" dirty="0"/>
                  <a:t>. # </a:t>
                </a:r>
                <a:r>
                  <a:rPr lang="en-US" sz="2000" b="1" dirty="0"/>
                  <a:t>inversions</a:t>
                </a:r>
              </a:p>
              <a:p>
                <a:pPr marL="0" indent="0">
                  <a:buNone/>
                </a:pPr>
                <a:r>
                  <a:rPr lang="en-US" sz="2000" b="1" dirty="0"/>
                  <a:t>Inversions</a:t>
                </a:r>
                <a:r>
                  <a:rPr lang="en-US" sz="2000" dirty="0"/>
                  <a:t>: {(E,C) , (E,A) , (E,D) , (E,B) , (D,B)} </a:t>
                </a:r>
              </a:p>
              <a:p>
                <a:pPr algn="ctr">
                  <a:buFont typeface="Wingdings"/>
                  <a:buChar char="è"/>
                </a:pP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 </a:t>
                </a:r>
                <a:r>
                  <a:rPr lang="en-US" sz="2000" b="1" dirty="0">
                    <a:solidFill>
                      <a:srgbClr val="0070C0"/>
                    </a:solidFill>
                  </a:rPr>
                  <a:t>10</a:t>
                </a:r>
              </a:p>
              <a:p>
                <a:pPr marL="0" indent="0">
                  <a:buNone/>
                </a:pPr>
                <a:r>
                  <a:rPr lang="en-US" sz="2000" b="1" dirty="0">
                    <a:solidFill>
                      <a:srgbClr val="0070C0"/>
                    </a:solidFill>
                  </a:rPr>
                  <a:t>Note: </a:t>
                </a:r>
                <a:r>
                  <a:rPr lang="en-US" sz="2000" dirty="0">
                    <a:solidFill>
                      <a:srgbClr val="C00000"/>
                    </a:solidFill>
                  </a:rPr>
                  <a:t> </a:t>
                </a: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smtClean="0">
                        <a:solidFill>
                          <a:srgbClr val="0070C0"/>
                        </a:solidFill>
                        <a:latin typeface="Cambria Math"/>
                      </a:rPr>
                      <m:t>𝟎</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𝟎</m:t>
                    </m:r>
                    <m:r>
                      <a:rPr lang="en-US" sz="2000" b="1" i="1" dirty="0">
                        <a:solidFill>
                          <a:srgbClr val="0070C0"/>
                        </a:solidFill>
                        <a:latin typeface="Cambria Math"/>
                      </a:rPr>
                      <m:t> </m:t>
                    </m:r>
                  </m:oMath>
                </a14:m>
                <a:r>
                  <a:rPr lang="en-US" sz="2000" dirty="0"/>
                  <a:t>since two lists are same in the beginning.</a:t>
                </a:r>
              </a:p>
              <a:p>
                <a:pPr marL="0" indent="0">
                  <a:buNone/>
                </a:pPr>
                <a:r>
                  <a:rPr lang="en-US" sz="2000" dirty="0"/>
                  <a:t>     and </a:t>
                </a: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𝟎</m:t>
                    </m:r>
                  </m:oMath>
                </a14:m>
                <a:r>
                  <a:rPr lang="en-US" sz="2000" dirty="0"/>
                  <a:t> always.</a:t>
                </a:r>
              </a:p>
              <a:p>
                <a:pPr marL="0" indent="0">
                  <a:buNone/>
                </a:pPr>
                <a:r>
                  <a:rPr lang="en-US" sz="2000" dirty="0">
                    <a:sym typeface="Wingdings" panose="05000000000000000000" pitchFamily="2" charset="2"/>
                  </a:rPr>
                  <a:t> </a:t>
                </a:r>
                <a14:m>
                  <m:oMath xmlns:m="http://schemas.openxmlformats.org/officeDocument/2006/math">
                    <m:r>
                      <a:rPr lang="en-US" sz="2000">
                        <a:solidFill>
                          <a:srgbClr val="C00000"/>
                        </a:solidFill>
                        <a:latin typeface="Cambria Math"/>
                      </a:rPr>
                      <m:t>𝝓</m:t>
                    </m:r>
                  </m:oMath>
                </a14:m>
                <a:r>
                  <a:rPr lang="en-US" sz="2000" dirty="0"/>
                  <a:t> is a valid potential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181600"/>
              </a:xfrm>
              <a:blipFill rotWithShape="1">
                <a:blip r:embed="rId3"/>
                <a:stretch>
                  <a:fillRect l="-741" b="-1412"/>
                </a:stretch>
              </a:blipFill>
            </p:spPr>
            <p:txBody>
              <a:bodyPr/>
              <a:lstStyle/>
              <a:p>
                <a:r>
                  <a:rPr lang="en-US">
                    <a:noFill/>
                  </a:rPr>
                  <a:t> </a:t>
                </a:r>
              </a:p>
            </p:txBody>
          </p:sp>
        </mc:Fallback>
      </mc:AlternateContent>
      <p:grpSp>
        <p:nvGrpSpPr>
          <p:cNvPr id="28" name="Group 27"/>
          <p:cNvGrpSpPr/>
          <p:nvPr/>
        </p:nvGrpSpPr>
        <p:grpSpPr>
          <a:xfrm>
            <a:off x="1600200" y="2045732"/>
            <a:ext cx="4114800" cy="381000"/>
            <a:chOff x="1600200" y="2438400"/>
            <a:chExt cx="41148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9" name="Rounded Rectangle 18"/>
            <p:cNvSpPr/>
            <p:nvPr/>
          </p:nvSpPr>
          <p:spPr>
            <a:xfrm>
              <a:off x="52578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grpSp>
        <p:nvGrpSpPr>
          <p:cNvPr id="32" name="Group 31"/>
          <p:cNvGrpSpPr/>
          <p:nvPr/>
        </p:nvGrpSpPr>
        <p:grpSpPr>
          <a:xfrm>
            <a:off x="95727" y="15240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26" name="TextBox 25"/>
          <p:cNvSpPr txBox="1"/>
          <p:nvPr/>
        </p:nvSpPr>
        <p:spPr>
          <a:xfrm>
            <a:off x="5993878" y="2069068"/>
            <a:ext cx="94032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MTF</a:t>
            </a:r>
            <a:r>
              <a:rPr lang="en-US" b="1" dirty="0"/>
              <a:t> list</a:t>
            </a:r>
            <a:endParaRPr lang="en-US" dirty="0"/>
          </a:p>
        </p:txBody>
      </p:sp>
      <p:grpSp>
        <p:nvGrpSpPr>
          <p:cNvPr id="27" name="Group 26"/>
          <p:cNvGrpSpPr/>
          <p:nvPr/>
        </p:nvGrpSpPr>
        <p:grpSpPr>
          <a:xfrm>
            <a:off x="1600200" y="3124200"/>
            <a:ext cx="4114800" cy="381000"/>
            <a:chOff x="1600200" y="2438400"/>
            <a:chExt cx="4114800" cy="381000"/>
          </a:xfrm>
        </p:grpSpPr>
        <p:grpSp>
          <p:nvGrpSpPr>
            <p:cNvPr id="29" name="Group 28"/>
            <p:cNvGrpSpPr/>
            <p:nvPr/>
          </p:nvGrpSpPr>
          <p:grpSpPr>
            <a:xfrm>
              <a:off x="1600200" y="2438400"/>
              <a:ext cx="1828800" cy="381000"/>
              <a:chOff x="1600200" y="2438400"/>
              <a:chExt cx="1828800" cy="381000"/>
            </a:xfrm>
          </p:grpSpPr>
          <p:sp>
            <p:nvSpPr>
              <p:cNvPr id="39" name="Rounded Rectangle 3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40" name="Straight Arrow Connector 3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42" name="Straight Arrow Connector 4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3429000" y="2438400"/>
              <a:ext cx="1828800" cy="381000"/>
              <a:chOff x="1600200" y="2438400"/>
              <a:chExt cx="1828800" cy="381000"/>
            </a:xfrm>
          </p:grpSpPr>
          <p:sp>
            <p:nvSpPr>
              <p:cNvPr id="35" name="Rounded Rectangle 3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36" name="Straight Arrow Connector 3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8" name="Straight Arrow Connector 3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4" name="Rounded Rectangle 33"/>
            <p:cNvSpPr/>
            <p:nvPr/>
          </p:nvSpPr>
          <p:spPr>
            <a:xfrm>
              <a:off x="52578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grpSp>
      <p:grpSp>
        <p:nvGrpSpPr>
          <p:cNvPr id="43" name="Group 42"/>
          <p:cNvGrpSpPr/>
          <p:nvPr/>
        </p:nvGrpSpPr>
        <p:grpSpPr>
          <a:xfrm>
            <a:off x="95727" y="2602468"/>
            <a:ext cx="1552563" cy="674132"/>
            <a:chOff x="95727" y="1916668"/>
            <a:chExt cx="1552563" cy="674132"/>
          </a:xfrm>
        </p:grpSpPr>
        <p:cxnSp>
          <p:nvCxnSpPr>
            <p:cNvPr id="44" name="Curved Connector 43"/>
            <p:cNvCxnSpPr>
              <a:stCxn id="4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46" name="TextBox 45"/>
          <p:cNvSpPr txBox="1"/>
          <p:nvPr/>
        </p:nvSpPr>
        <p:spPr>
          <a:xfrm>
            <a:off x="5947238" y="3135868"/>
            <a:ext cx="91076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OPT</a:t>
            </a:r>
            <a:r>
              <a:rPr lang="en-US" b="1" dirty="0"/>
              <a:t> list</a:t>
            </a:r>
            <a:endParaRPr lang="en-US" dirty="0"/>
          </a:p>
        </p:txBody>
      </p:sp>
    </p:spTree>
    <p:extLst>
      <p:ext uri="{BB962C8B-B14F-4D97-AF65-F5344CB8AC3E}">
        <p14:creationId xmlns:p14="http://schemas.microsoft.com/office/powerpoint/2010/main" val="162082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500"/>
                                        <p:tgtEl>
                                          <p:spTgt spid="3">
                                            <p:txEl>
                                              <p:pRg st="7" end="7"/>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20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right)">
                                      <p:cBhvr>
                                        <p:cTn id="29" dur="10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1+#ppt_w/2"/>
                                          </p:val>
                                        </p:tav>
                                        <p:tav tm="100000">
                                          <p:val>
                                            <p:strVal val="#ppt_x"/>
                                          </p:val>
                                        </p:tav>
                                      </p:tavLst>
                                    </p:anim>
                                    <p:anim calcmode="lin" valueType="num">
                                      <p:cBhvr additive="base">
                                        <p:cTn id="35"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right)">
                                      <p:cBhvr>
                                        <p:cTn id="45" dur="1000"/>
                                        <p:tgtEl>
                                          <p:spTgt spid="4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 calcmode="lin" valueType="num">
                                      <p:cBhvr additive="base">
                                        <p:cTn id="50" dur="500" fill="hold"/>
                                        <p:tgtEl>
                                          <p:spTgt spid="46"/>
                                        </p:tgtEl>
                                        <p:attrNameLst>
                                          <p:attrName>ppt_x</p:attrName>
                                        </p:attrNameLst>
                                      </p:cBhvr>
                                      <p:tavLst>
                                        <p:tav tm="0">
                                          <p:val>
                                            <p:strVal val="1+#ppt_w/2"/>
                                          </p:val>
                                        </p:tav>
                                        <p:tav tm="100000">
                                          <p:val>
                                            <p:strVal val="#ppt_x"/>
                                          </p:val>
                                        </p:tav>
                                      </p:tavLst>
                                    </p:anim>
                                    <p:anim calcmode="lin" valueType="num">
                                      <p:cBhvr additive="base">
                                        <p:cTn id="51"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6" grpId="0" animBg="1"/>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EDFB-6967-B741-A1BD-559CA76EC36C}"/>
              </a:ext>
            </a:extLst>
          </p:cNvPr>
          <p:cNvSpPr>
            <a:spLocks noGrp="1"/>
          </p:cNvSpPr>
          <p:nvPr>
            <p:ph type="title"/>
          </p:nvPr>
        </p:nvSpPr>
        <p:spPr/>
        <p:txBody>
          <a:bodyPr/>
          <a:lstStyle/>
          <a:p>
            <a:r>
              <a:rPr lang="en-US" sz="3600" b="1" dirty="0"/>
              <a:t>Spend </a:t>
            </a:r>
            <a:r>
              <a:rPr lang="en-US" sz="3600" b="1" dirty="0">
                <a:solidFill>
                  <a:srgbClr val="7030A0"/>
                </a:solidFill>
              </a:rPr>
              <a:t>good time</a:t>
            </a:r>
          </a:p>
        </p:txBody>
      </p:sp>
      <p:sp>
        <p:nvSpPr>
          <p:cNvPr id="3" name="Content Placeholder 2">
            <a:extLst>
              <a:ext uri="{FF2B5EF4-FFF2-40B4-BE49-F238E27FC236}">
                <a16:creationId xmlns:a16="http://schemas.microsoft.com/office/drawing/2014/main" id="{D4BC0E55-E086-C749-85A2-F5677F683CAF}"/>
              </a:ext>
            </a:extLst>
          </p:cNvPr>
          <p:cNvSpPr>
            <a:spLocks noGrp="1"/>
          </p:cNvSpPr>
          <p:nvPr>
            <p:ph idx="1"/>
          </p:nvPr>
        </p:nvSpPr>
        <p:spPr/>
        <p:txBody>
          <a:bodyPr/>
          <a:lstStyle/>
          <a:p>
            <a:r>
              <a:rPr lang="en-US" sz="2000" dirty="0"/>
              <a:t>To use the potential function (given in the previous slide) to carry out amortized analysis of the MTF algorithm. </a:t>
            </a:r>
          </a:p>
          <a:p>
            <a:endParaRPr lang="en-US" sz="2000" dirty="0"/>
          </a:p>
          <a:p>
            <a:r>
              <a:rPr lang="en-US" sz="2000" dirty="0"/>
              <a:t>It will indeed be great to see at least some of you to do the complete analysis. But what is more important is that each one of you try sincerely and wholeheartedly.</a:t>
            </a:r>
          </a:p>
        </p:txBody>
      </p:sp>
      <p:sp>
        <p:nvSpPr>
          <p:cNvPr id="4" name="Slide Number Placeholder 3">
            <a:extLst>
              <a:ext uri="{FF2B5EF4-FFF2-40B4-BE49-F238E27FC236}">
                <a16:creationId xmlns:a16="http://schemas.microsoft.com/office/drawing/2014/main" id="{1AA9A757-C0BD-C948-86D6-223C81E94C98}"/>
              </a:ext>
            </a:extLst>
          </p:cNvPr>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spTree>
    <p:extLst>
      <p:ext uri="{BB962C8B-B14F-4D97-AF65-F5344CB8AC3E}">
        <p14:creationId xmlns:p14="http://schemas.microsoft.com/office/powerpoint/2010/main" val="394098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627638-A6C0-0E4B-DAB6-85C47B1AAA26}"/>
              </a:ext>
            </a:extLst>
          </p:cNvPr>
          <p:cNvSpPr/>
          <p:nvPr/>
        </p:nvSpPr>
        <p:spPr>
          <a:xfrm>
            <a:off x="1502764" y="3962400"/>
            <a:ext cx="3297836"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9B48DC1-FDCD-430D-3339-F7630B4478A4}"/>
              </a:ext>
            </a:extLst>
          </p:cNvPr>
          <p:cNvSpPr/>
          <p:nvPr/>
        </p:nvSpPr>
        <p:spPr>
          <a:xfrm>
            <a:off x="3810000" y="2667000"/>
            <a:ext cx="9906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524000" y="14478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nvGraphicFramePr>
        <p:xfrm>
          <a:off x="1524000" y="1447800"/>
          <a:ext cx="327660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gridCol w="327660">
                  <a:extLst>
                    <a:ext uri="{9D8B030D-6E8A-4147-A177-3AD203B41FA5}">
                      <a16:colId xmlns:a16="http://schemas.microsoft.com/office/drawing/2014/main" val="3078574366"/>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8" name="Rectangle 17"/>
          <p:cNvSpPr/>
          <p:nvPr/>
        </p:nvSpPr>
        <p:spPr>
          <a:xfrm>
            <a:off x="1524000" y="26670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505200" y="26670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t="-319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326814-E8EB-F3C8-399A-E91EDC5CE595}"/>
                  </a:ext>
                </a:extLst>
              </p:cNvPr>
              <p:cNvSpPr>
                <a:spLocks noGrp="1"/>
              </p:cNvSpPr>
              <p:nvPr>
                <p:ph idx="1"/>
              </p:nvPr>
            </p:nvSpPr>
            <p:spPr>
              <a:xfrm>
                <a:off x="0" y="1600200"/>
                <a:ext cx="9144000" cy="4983162"/>
              </a:xfrm>
            </p:spPr>
            <p:txBody>
              <a:bodyPr/>
              <a:lstStyle/>
              <a:p>
                <a:endParaRPr lang="en-US"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pPr marL="0" indent="0">
                  <a:buNone/>
                </a:pPr>
                <a:r>
                  <a:rPr lang="en-IN" sz="1800" dirty="0"/>
                  <a:t>When we discard the current table, we copy </a:t>
                </a:r>
                <a14:m>
                  <m:oMath xmlns:m="http://schemas.openxmlformats.org/officeDocument/2006/math">
                    <m:r>
                      <a:rPr lang="en-US" sz="1800" b="1" i="1" smtClean="0">
                        <a:solidFill>
                          <a:srgbClr val="0070C0"/>
                        </a:solidFill>
                        <a:latin typeface="Cambria Math" panose="02040503050406030204" pitchFamily="18" charset="0"/>
                      </a:rPr>
                      <m:t>𝒏</m:t>
                    </m:r>
                  </m:oMath>
                </a14:m>
                <a:r>
                  <a:rPr lang="en-US" sz="1800" dirty="0"/>
                  <a:t> elements into a new table (spending O(</a:t>
                </a:r>
                <a14:m>
                  <m:oMath xmlns:m="http://schemas.openxmlformats.org/officeDocument/2006/math">
                    <m:r>
                      <a:rPr lang="en-US" sz="1800" b="1" i="1">
                        <a:solidFill>
                          <a:srgbClr val="0070C0"/>
                        </a:solidFill>
                        <a:latin typeface="Cambria Math" panose="02040503050406030204" pitchFamily="18" charset="0"/>
                      </a:rPr>
                      <m:t>𝒏</m:t>
                    </m:r>
                  </m:oMath>
                </a14:m>
                <a:r>
                  <a:rPr lang="en-US" sz="1800" dirty="0"/>
                  <a:t>) time). </a:t>
                </a:r>
              </a:p>
              <a:p>
                <a:pPr marL="0" indent="0">
                  <a:buNone/>
                </a:pPr>
                <a:r>
                  <a:rPr lang="en-US" sz="1800" dirty="0"/>
                  <a:t>However, from the moment we created the table to the moment we discarded the table,</a:t>
                </a:r>
              </a:p>
              <a:p>
                <a:pPr marL="0" indent="0">
                  <a:buNone/>
                </a:pPr>
                <a:r>
                  <a:rPr lang="en-US" sz="1800" dirty="0"/>
                  <a:t>we performed  </a:t>
                </a:r>
                <a14:m>
                  <m:oMath xmlns:m="http://schemas.openxmlformats.org/officeDocument/2006/math">
                    <m:f>
                      <m:fPr>
                        <m:ctrlPr>
                          <a:rPr lang="en-US" sz="1800" b="1" i="1" smtClean="0">
                            <a:solidFill>
                              <a:srgbClr val="0070C0"/>
                            </a:solidFill>
                            <a:latin typeface="Cambria Math" panose="02040503050406030204" pitchFamily="18" charset="0"/>
                          </a:rPr>
                        </m:ctrlPr>
                      </m:fPr>
                      <m:num>
                        <m:r>
                          <a:rPr lang="en-US" sz="1800" b="1" i="1" smtClean="0">
                            <a:solidFill>
                              <a:srgbClr val="0070C0"/>
                            </a:solidFill>
                            <a:latin typeface="Cambria Math" panose="02040503050406030204" pitchFamily="18" charset="0"/>
                          </a:rPr>
                          <m:t>𝒏</m:t>
                        </m:r>
                      </m:num>
                      <m:den>
                        <m:r>
                          <a:rPr lang="en-US" sz="1800" b="1" i="1" smtClean="0">
                            <a:solidFill>
                              <a:srgbClr val="0070C0"/>
                            </a:solidFill>
                            <a:latin typeface="Cambria Math" panose="02040503050406030204" pitchFamily="18" charset="0"/>
                          </a:rPr>
                          <m:t>𝟐</m:t>
                        </m:r>
                      </m:den>
                    </m:f>
                  </m:oMath>
                </a14:m>
                <a:r>
                  <a:rPr lang="en-US" sz="1800" dirty="0"/>
                  <a:t> insertions. There insertions pay for this costly operation of copying </a:t>
                </a:r>
                <a14:m>
                  <m:oMath xmlns:m="http://schemas.openxmlformats.org/officeDocument/2006/math">
                    <m:r>
                      <a:rPr lang="en-US" sz="1800" b="1" i="1">
                        <a:solidFill>
                          <a:srgbClr val="0070C0"/>
                        </a:solidFill>
                        <a:latin typeface="Cambria Math" panose="02040503050406030204" pitchFamily="18" charset="0"/>
                      </a:rPr>
                      <m:t>𝒏</m:t>
                    </m:r>
                  </m:oMath>
                </a14:m>
                <a:r>
                  <a:rPr lang="en-US" sz="1800" dirty="0"/>
                  <a:t> elements </a:t>
                </a:r>
              </a:p>
              <a:p>
                <a:pPr marL="0" indent="0">
                  <a:buNone/>
                </a:pPr>
                <a:r>
                  <a:rPr lang="en-US" sz="1800" dirty="0">
                    <a:sym typeface="Wingdings" panose="05000000000000000000" pitchFamily="2" charset="2"/>
                  </a:rPr>
                  <a:t></a:t>
                </a:r>
                <a:r>
                  <a:rPr lang="en-US" sz="1800" dirty="0"/>
                  <a:t> O(</a:t>
                </a:r>
                <a14:m>
                  <m:oMath xmlns:m="http://schemas.openxmlformats.org/officeDocument/2006/math">
                    <m:r>
                      <a:rPr lang="en-US" sz="1800" b="0" i="1" smtClean="0">
                        <a:latin typeface="Cambria Math" panose="02040503050406030204" pitchFamily="18" charset="0"/>
                      </a:rPr>
                      <m:t>1</m:t>
                    </m:r>
                  </m:oMath>
                </a14:m>
                <a:r>
                  <a:rPr lang="en-US" sz="1800" dirty="0"/>
                  <a:t>) amortized time per insertion  </a:t>
                </a:r>
              </a:p>
            </p:txBody>
          </p:sp>
        </mc:Choice>
        <mc:Fallback>
          <p:sp>
            <p:nvSpPr>
              <p:cNvPr id="3" name="Content Placeholder 2">
                <a:extLst>
                  <a:ext uri="{FF2B5EF4-FFF2-40B4-BE49-F238E27FC236}">
                    <a16:creationId xmlns:a16="http://schemas.microsoft.com/office/drawing/2014/main" id="{6B326814-E8EB-F3C8-399A-E91EDC5CE595}"/>
                  </a:ext>
                </a:extLst>
              </p:cNvPr>
              <p:cNvSpPr>
                <a:spLocks noGrp="1" noRot="1" noChangeAspect="1" noMove="1" noResize="1" noEditPoints="1" noAdjustHandles="1" noChangeArrowheads="1" noChangeShapeType="1" noTextEdit="1"/>
              </p:cNvSpPr>
              <p:nvPr>
                <p:ph idx="1"/>
              </p:nvPr>
            </p:nvSpPr>
            <p:spPr>
              <a:xfrm>
                <a:off x="0" y="1600200"/>
                <a:ext cx="9144000" cy="4983162"/>
              </a:xfrm>
              <a:blipFill>
                <a:blip r:embed="rId3"/>
                <a:stretch>
                  <a:fillRect l="-533" r="-267" b="-4529"/>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3D388CE3-FB5E-7DD2-653C-91233E24665A}"/>
              </a:ext>
            </a:extLst>
          </p:cNvPr>
          <p:cNvSpPr/>
          <p:nvPr/>
        </p:nvSpPr>
        <p:spPr>
          <a:xfrm>
            <a:off x="4800600" y="396240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Brace 12">
            <a:extLst>
              <a:ext uri="{FF2B5EF4-FFF2-40B4-BE49-F238E27FC236}">
                <a16:creationId xmlns:a16="http://schemas.microsoft.com/office/drawing/2014/main" id="{C1FB4731-E66B-0B0D-9413-B01B07D58AEF}"/>
              </a:ext>
            </a:extLst>
          </p:cNvPr>
          <p:cNvSpPr/>
          <p:nvPr/>
        </p:nvSpPr>
        <p:spPr>
          <a:xfrm rot="5400000">
            <a:off x="2141220" y="1191858"/>
            <a:ext cx="365759" cy="16002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52997C59-89BA-87AA-B78B-1E898F74397E}"/>
              </a:ext>
            </a:extLst>
          </p:cNvPr>
          <p:cNvSpPr/>
          <p:nvPr/>
        </p:nvSpPr>
        <p:spPr>
          <a:xfrm rot="5400000">
            <a:off x="3801933" y="2429305"/>
            <a:ext cx="365759" cy="16002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109219817"/>
              </p:ext>
            </p:extLst>
          </p:nvPr>
        </p:nvGraphicFramePr>
        <p:xfrm>
          <a:off x="1524000" y="2682240"/>
          <a:ext cx="327660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gridCol w="327660">
                  <a:extLst>
                    <a:ext uri="{9D8B030D-6E8A-4147-A177-3AD203B41FA5}">
                      <a16:colId xmlns:a16="http://schemas.microsoft.com/office/drawing/2014/main" val="2194717654"/>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C7093A3E-5B52-6A9C-AAD2-1D44E2DB0271}"/>
              </a:ext>
            </a:extLst>
          </p:cNvPr>
          <p:cNvGraphicFramePr>
            <a:graphicFrameLocks noGrp="1"/>
          </p:cNvGraphicFramePr>
          <p:nvPr>
            <p:extLst>
              <p:ext uri="{D42A27DB-BD31-4B8C-83A1-F6EECF244321}">
                <p14:modId xmlns:p14="http://schemas.microsoft.com/office/powerpoint/2010/main" val="1587066991"/>
              </p:ext>
            </p:extLst>
          </p:nvPr>
        </p:nvGraphicFramePr>
        <p:xfrm>
          <a:off x="1524000" y="3977640"/>
          <a:ext cx="6934202" cy="365760"/>
        </p:xfrm>
        <a:graphic>
          <a:graphicData uri="http://schemas.openxmlformats.org/drawingml/2006/table">
            <a:tbl>
              <a:tblPr firstRow="1" bandRow="1">
                <a:tableStyleId>{5940675A-B579-460E-94D1-54222C63F5DA}</a:tableStyleId>
              </a:tblPr>
              <a:tblGrid>
                <a:gridCol w="364958">
                  <a:extLst>
                    <a:ext uri="{9D8B030D-6E8A-4147-A177-3AD203B41FA5}">
                      <a16:colId xmlns:a16="http://schemas.microsoft.com/office/drawing/2014/main" val="20000"/>
                    </a:ext>
                  </a:extLst>
                </a:gridCol>
                <a:gridCol w="364958">
                  <a:extLst>
                    <a:ext uri="{9D8B030D-6E8A-4147-A177-3AD203B41FA5}">
                      <a16:colId xmlns:a16="http://schemas.microsoft.com/office/drawing/2014/main" val="20001"/>
                    </a:ext>
                  </a:extLst>
                </a:gridCol>
                <a:gridCol w="364958">
                  <a:extLst>
                    <a:ext uri="{9D8B030D-6E8A-4147-A177-3AD203B41FA5}">
                      <a16:colId xmlns:a16="http://schemas.microsoft.com/office/drawing/2014/main" val="20002"/>
                    </a:ext>
                  </a:extLst>
                </a:gridCol>
                <a:gridCol w="364958">
                  <a:extLst>
                    <a:ext uri="{9D8B030D-6E8A-4147-A177-3AD203B41FA5}">
                      <a16:colId xmlns:a16="http://schemas.microsoft.com/office/drawing/2014/main" val="20003"/>
                    </a:ext>
                  </a:extLst>
                </a:gridCol>
                <a:gridCol w="364958">
                  <a:extLst>
                    <a:ext uri="{9D8B030D-6E8A-4147-A177-3AD203B41FA5}">
                      <a16:colId xmlns:a16="http://schemas.microsoft.com/office/drawing/2014/main" val="20004"/>
                    </a:ext>
                  </a:extLst>
                </a:gridCol>
                <a:gridCol w="364958">
                  <a:extLst>
                    <a:ext uri="{9D8B030D-6E8A-4147-A177-3AD203B41FA5}">
                      <a16:colId xmlns:a16="http://schemas.microsoft.com/office/drawing/2014/main" val="20005"/>
                    </a:ext>
                  </a:extLst>
                </a:gridCol>
                <a:gridCol w="364958">
                  <a:extLst>
                    <a:ext uri="{9D8B030D-6E8A-4147-A177-3AD203B41FA5}">
                      <a16:colId xmlns:a16="http://schemas.microsoft.com/office/drawing/2014/main" val="20006"/>
                    </a:ext>
                  </a:extLst>
                </a:gridCol>
                <a:gridCol w="364958">
                  <a:extLst>
                    <a:ext uri="{9D8B030D-6E8A-4147-A177-3AD203B41FA5}">
                      <a16:colId xmlns:a16="http://schemas.microsoft.com/office/drawing/2014/main" val="20007"/>
                    </a:ext>
                  </a:extLst>
                </a:gridCol>
                <a:gridCol w="364958">
                  <a:extLst>
                    <a:ext uri="{9D8B030D-6E8A-4147-A177-3AD203B41FA5}">
                      <a16:colId xmlns:a16="http://schemas.microsoft.com/office/drawing/2014/main" val="20008"/>
                    </a:ext>
                  </a:extLst>
                </a:gridCol>
                <a:gridCol w="364958">
                  <a:extLst>
                    <a:ext uri="{9D8B030D-6E8A-4147-A177-3AD203B41FA5}">
                      <a16:colId xmlns:a16="http://schemas.microsoft.com/office/drawing/2014/main" val="20009"/>
                    </a:ext>
                  </a:extLst>
                </a:gridCol>
                <a:gridCol w="364958">
                  <a:extLst>
                    <a:ext uri="{9D8B030D-6E8A-4147-A177-3AD203B41FA5}">
                      <a16:colId xmlns:a16="http://schemas.microsoft.com/office/drawing/2014/main" val="20010"/>
                    </a:ext>
                  </a:extLst>
                </a:gridCol>
                <a:gridCol w="364958">
                  <a:extLst>
                    <a:ext uri="{9D8B030D-6E8A-4147-A177-3AD203B41FA5}">
                      <a16:colId xmlns:a16="http://schemas.microsoft.com/office/drawing/2014/main" val="20011"/>
                    </a:ext>
                  </a:extLst>
                </a:gridCol>
                <a:gridCol w="364958">
                  <a:extLst>
                    <a:ext uri="{9D8B030D-6E8A-4147-A177-3AD203B41FA5}">
                      <a16:colId xmlns:a16="http://schemas.microsoft.com/office/drawing/2014/main" val="20012"/>
                    </a:ext>
                  </a:extLst>
                </a:gridCol>
                <a:gridCol w="364958">
                  <a:extLst>
                    <a:ext uri="{9D8B030D-6E8A-4147-A177-3AD203B41FA5}">
                      <a16:colId xmlns:a16="http://schemas.microsoft.com/office/drawing/2014/main" val="20013"/>
                    </a:ext>
                  </a:extLst>
                </a:gridCol>
                <a:gridCol w="364958">
                  <a:extLst>
                    <a:ext uri="{9D8B030D-6E8A-4147-A177-3AD203B41FA5}">
                      <a16:colId xmlns:a16="http://schemas.microsoft.com/office/drawing/2014/main" val="20014"/>
                    </a:ext>
                  </a:extLst>
                </a:gridCol>
                <a:gridCol w="364958">
                  <a:extLst>
                    <a:ext uri="{9D8B030D-6E8A-4147-A177-3AD203B41FA5}">
                      <a16:colId xmlns:a16="http://schemas.microsoft.com/office/drawing/2014/main" val="20015"/>
                    </a:ext>
                  </a:extLst>
                </a:gridCol>
                <a:gridCol w="364958">
                  <a:extLst>
                    <a:ext uri="{9D8B030D-6E8A-4147-A177-3AD203B41FA5}">
                      <a16:colId xmlns:a16="http://schemas.microsoft.com/office/drawing/2014/main" val="99706728"/>
                    </a:ext>
                  </a:extLst>
                </a:gridCol>
                <a:gridCol w="364958">
                  <a:extLst>
                    <a:ext uri="{9D8B030D-6E8A-4147-A177-3AD203B41FA5}">
                      <a16:colId xmlns:a16="http://schemas.microsoft.com/office/drawing/2014/main" val="2271133159"/>
                    </a:ext>
                  </a:extLst>
                </a:gridCol>
                <a:gridCol w="364958">
                  <a:extLst>
                    <a:ext uri="{9D8B030D-6E8A-4147-A177-3AD203B41FA5}">
                      <a16:colId xmlns:a16="http://schemas.microsoft.com/office/drawing/2014/main" val="3656719322"/>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6" name="Right Brace 5">
            <a:extLst>
              <a:ext uri="{FF2B5EF4-FFF2-40B4-BE49-F238E27FC236}">
                <a16:creationId xmlns:a16="http://schemas.microsoft.com/office/drawing/2014/main" id="{B6568536-2B6B-2892-725A-F6E132408408}"/>
              </a:ext>
            </a:extLst>
          </p:cNvPr>
          <p:cNvSpPr/>
          <p:nvPr/>
        </p:nvSpPr>
        <p:spPr>
          <a:xfrm rot="5400000">
            <a:off x="2986283" y="2905286"/>
            <a:ext cx="330798" cy="329783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FD7A3F-F5CB-7A39-464F-DE0B06A2FBE9}"/>
                  </a:ext>
                </a:extLst>
              </p:cNvPr>
              <p:cNvSpPr txBox="1"/>
              <p:nvPr/>
            </p:nvSpPr>
            <p:spPr>
              <a:xfrm>
                <a:off x="2180031" y="4708849"/>
                <a:ext cx="1888337" cy="36933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𝒏</m:t>
                    </m:r>
                  </m:oMath>
                </a14:m>
                <a:r>
                  <a:rPr lang="en-US" dirty="0"/>
                  <a:t> copy operations</a:t>
                </a:r>
              </a:p>
            </p:txBody>
          </p:sp>
        </mc:Choice>
        <mc:Fallback xmlns="">
          <p:sp>
            <p:nvSpPr>
              <p:cNvPr id="9" name="TextBox 8">
                <a:extLst>
                  <a:ext uri="{FF2B5EF4-FFF2-40B4-BE49-F238E27FC236}">
                    <a16:creationId xmlns:a16="http://schemas.microsoft.com/office/drawing/2014/main" id="{1DFD7A3F-F5CB-7A39-464F-DE0B06A2FBE9}"/>
                  </a:ext>
                </a:extLst>
              </p:cNvPr>
              <p:cNvSpPr txBox="1">
                <a:spLocks noRot="1" noChangeAspect="1" noMove="1" noResize="1" noEditPoints="1" noAdjustHandles="1" noChangeArrowheads="1" noChangeShapeType="1" noTextEdit="1"/>
              </p:cNvSpPr>
              <p:nvPr/>
            </p:nvSpPr>
            <p:spPr>
              <a:xfrm>
                <a:off x="2180031" y="4708849"/>
                <a:ext cx="1888337" cy="369332"/>
              </a:xfrm>
              <a:prstGeom prst="rect">
                <a:avLst/>
              </a:prstGeom>
              <a:blipFill>
                <a:blip r:embed="rId4"/>
                <a:stretch>
                  <a:fillRect t="-6667" r="-2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EA0E9EA-D15C-EF0E-FEB8-FDC0F8729CAF}"/>
                  </a:ext>
                </a:extLst>
              </p:cNvPr>
              <p:cNvSpPr txBox="1"/>
              <p:nvPr/>
            </p:nvSpPr>
            <p:spPr>
              <a:xfrm>
                <a:off x="3705084" y="3364468"/>
                <a:ext cx="6383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panose="02040503050406030204" pitchFamily="18" charset="0"/>
                        </a:rPr>
                        <m:t>𝒏</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𝟐</m:t>
                      </m:r>
                    </m:oMath>
                  </m:oMathPara>
                </a14:m>
                <a:endParaRPr lang="en-US" dirty="0"/>
              </a:p>
            </p:txBody>
          </p:sp>
        </mc:Choice>
        <mc:Fallback xmlns="">
          <p:sp>
            <p:nvSpPr>
              <p:cNvPr id="16" name="TextBox 15">
                <a:extLst>
                  <a:ext uri="{FF2B5EF4-FFF2-40B4-BE49-F238E27FC236}">
                    <a16:creationId xmlns:a16="http://schemas.microsoft.com/office/drawing/2014/main" id="{3EA0E9EA-D15C-EF0E-FEB8-FDC0F8729CAF}"/>
                  </a:ext>
                </a:extLst>
              </p:cNvPr>
              <p:cNvSpPr txBox="1">
                <a:spLocks noRot="1" noChangeAspect="1" noMove="1" noResize="1" noEditPoints="1" noAdjustHandles="1" noChangeArrowheads="1" noChangeShapeType="1" noTextEdit="1"/>
              </p:cNvSpPr>
              <p:nvPr/>
            </p:nvSpPr>
            <p:spPr>
              <a:xfrm>
                <a:off x="3705084" y="3364468"/>
                <a:ext cx="638316" cy="369332"/>
              </a:xfrm>
              <a:prstGeom prst="rect">
                <a:avLst/>
              </a:prstGeom>
              <a:blipFill>
                <a:blip r:embed="rId5"/>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E2D29C5-E466-A4D7-2D9B-347B199E3691}"/>
                  </a:ext>
                </a:extLst>
              </p:cNvPr>
              <p:cNvSpPr txBox="1"/>
              <p:nvPr/>
            </p:nvSpPr>
            <p:spPr>
              <a:xfrm>
                <a:off x="2004941" y="2101334"/>
                <a:ext cx="6383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panose="02040503050406030204" pitchFamily="18" charset="0"/>
                        </a:rPr>
                        <m:t>𝒏</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𝟐</m:t>
                      </m:r>
                    </m:oMath>
                  </m:oMathPara>
                </a14:m>
                <a:endParaRPr lang="en-US" dirty="0"/>
              </a:p>
            </p:txBody>
          </p:sp>
        </mc:Choice>
        <mc:Fallback xmlns="">
          <p:sp>
            <p:nvSpPr>
              <p:cNvPr id="19" name="TextBox 18">
                <a:extLst>
                  <a:ext uri="{FF2B5EF4-FFF2-40B4-BE49-F238E27FC236}">
                    <a16:creationId xmlns:a16="http://schemas.microsoft.com/office/drawing/2014/main" id="{FE2D29C5-E466-A4D7-2D9B-347B199E3691}"/>
                  </a:ext>
                </a:extLst>
              </p:cNvPr>
              <p:cNvSpPr txBox="1">
                <a:spLocks noRot="1" noChangeAspect="1" noMove="1" noResize="1" noEditPoints="1" noAdjustHandles="1" noChangeArrowheads="1" noChangeShapeType="1" noTextEdit="1"/>
              </p:cNvSpPr>
              <p:nvPr/>
            </p:nvSpPr>
            <p:spPr>
              <a:xfrm>
                <a:off x="2004941" y="2101334"/>
                <a:ext cx="638316" cy="369332"/>
              </a:xfrm>
              <a:prstGeom prst="rect">
                <a:avLst/>
              </a:prstGeom>
              <a:blipFill>
                <a:blip r:embed="rId6"/>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165821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1000"/>
                                        <p:tgtEl>
                                          <p:spTgt spid="6"/>
                                        </p:tgtEl>
                                      </p:cBhvr>
                                    </p:animEffect>
                                    <p:anim calcmode="lin" valueType="num">
                                      <p:cBhvr>
                                        <p:cTn id="55" dur="1000" fill="hold"/>
                                        <p:tgtEl>
                                          <p:spTgt spid="6"/>
                                        </p:tgtEl>
                                        <p:attrNameLst>
                                          <p:attrName>ppt_x</p:attrName>
                                        </p:attrNameLst>
                                      </p:cBhvr>
                                      <p:tavLst>
                                        <p:tav tm="0">
                                          <p:val>
                                            <p:strVal val="#ppt_x"/>
                                          </p:val>
                                        </p:tav>
                                        <p:tav tm="100000">
                                          <p:val>
                                            <p:strVal val="#ppt_x"/>
                                          </p:val>
                                        </p:tav>
                                      </p:tavLst>
                                    </p:anim>
                                    <p:anim calcmode="lin" valueType="num">
                                      <p:cBhvr>
                                        <p:cTn id="5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randombar(horizontal)">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randombar(horizontal)">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fade">
                                      <p:cBhvr>
                                        <p:cTn id="78" dur="1000"/>
                                        <p:tgtEl>
                                          <p:spTgt spid="4"/>
                                        </p:tgtEl>
                                      </p:cBhvr>
                                    </p:animEffect>
                                    <p:anim calcmode="lin" valueType="num">
                                      <p:cBhvr>
                                        <p:cTn id="79" dur="1000" fill="hold"/>
                                        <p:tgtEl>
                                          <p:spTgt spid="4"/>
                                        </p:tgtEl>
                                        <p:attrNameLst>
                                          <p:attrName>ppt_x</p:attrName>
                                        </p:attrNameLst>
                                      </p:cBhvr>
                                      <p:tavLst>
                                        <p:tav tm="0">
                                          <p:val>
                                            <p:strVal val="#ppt_x"/>
                                          </p:val>
                                        </p:tav>
                                        <p:tav tm="100000">
                                          <p:val>
                                            <p:strVal val="#ppt_x"/>
                                          </p:val>
                                        </p:tav>
                                      </p:tavLst>
                                    </p:anim>
                                    <p:anim calcmode="lin" valueType="num">
                                      <p:cBhvr>
                                        <p:cTn id="8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randombar(horizontal)">
                                      <p:cBhvr>
                                        <p:cTn id="85" dur="500"/>
                                        <p:tgtEl>
                                          <p:spTgt spid="1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10" end="10"/>
                                            </p:txEl>
                                          </p:spTgt>
                                        </p:tgtEl>
                                        <p:attrNameLst>
                                          <p:attrName>style.visibility</p:attrName>
                                        </p:attrNameLst>
                                      </p:cBhvr>
                                      <p:to>
                                        <p:strVal val="visible"/>
                                      </p:to>
                                    </p:set>
                                    <p:animEffect transition="in" filter="wipe(left)">
                                      <p:cBhvr>
                                        <p:cTn id="90" dur="3000"/>
                                        <p:tgtEl>
                                          <p:spTgt spid="3">
                                            <p:txEl>
                                              <p:pRg st="10" end="1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11" end="11"/>
                                            </p:txEl>
                                          </p:spTgt>
                                        </p:tgtEl>
                                        <p:attrNameLst>
                                          <p:attrName>style.visibility</p:attrName>
                                        </p:attrNameLst>
                                      </p:cBhvr>
                                      <p:to>
                                        <p:strVal val="visible"/>
                                      </p:to>
                                    </p:set>
                                    <p:animEffect transition="in" filter="wipe(left)">
                                      <p:cBhvr>
                                        <p:cTn id="95" dur="3000"/>
                                        <p:tgtEl>
                                          <p:spTgt spid="3">
                                            <p:txEl>
                                              <p:pRg st="11" end="11"/>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
                                            <p:txEl>
                                              <p:pRg st="12" end="12"/>
                                            </p:txEl>
                                          </p:spTgt>
                                        </p:tgtEl>
                                        <p:attrNameLst>
                                          <p:attrName>style.visibility</p:attrName>
                                        </p:attrNameLst>
                                      </p:cBhvr>
                                      <p:to>
                                        <p:strVal val="visible"/>
                                      </p:to>
                                    </p:set>
                                    <p:animEffect transition="in" filter="wipe(left)">
                                      <p:cBhvr>
                                        <p:cTn id="100" dur="3000"/>
                                        <p:tgtEl>
                                          <p:spTgt spid="3">
                                            <p:txEl>
                                              <p:pRg st="12" end="12"/>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
                                            <p:txEl>
                                              <p:pRg st="13" end="13"/>
                                            </p:txEl>
                                          </p:spTgt>
                                        </p:tgtEl>
                                        <p:attrNameLst>
                                          <p:attrName>style.visibility</p:attrName>
                                        </p:attrNameLst>
                                      </p:cBhvr>
                                      <p:to>
                                        <p:strVal val="visible"/>
                                      </p:to>
                                    </p:set>
                                    <p:animEffect transition="in" filter="wipe(left)">
                                      <p:cBhvr>
                                        <p:cTn id="105" dur="3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43" grpId="0" animBg="1"/>
      <p:bldP spid="18" grpId="0" animBg="1"/>
      <p:bldP spid="22" grpId="0" animBg="1"/>
      <p:bldP spid="3" grpId="0" build="p"/>
      <p:bldP spid="12" grpId="0" animBg="1"/>
      <p:bldP spid="13" grpId="0" animBg="1"/>
      <p:bldP spid="4" grpId="0" animBg="1"/>
      <p:bldP spid="6" grpId="0" animBg="1"/>
      <p:bldP spid="9" grpId="0"/>
      <p:bldP spid="16"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447800"/>
            <a:ext cx="2667000" cy="365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27694078"/>
              </p:ext>
            </p:extLst>
          </p:nvPr>
        </p:nvGraphicFramePr>
        <p:xfrm>
          <a:off x="1524000" y="1447800"/>
          <a:ext cx="327660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gridCol w="327660">
                  <a:extLst>
                    <a:ext uri="{9D8B030D-6E8A-4147-A177-3AD203B41FA5}">
                      <a16:colId xmlns:a16="http://schemas.microsoft.com/office/drawing/2014/main" val="709916499"/>
                    </a:ext>
                  </a:extLst>
                </a:gridCol>
              </a:tblGrid>
              <a:tr h="3429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sz="3200" b="1" dirty="0">
                    <a:solidFill>
                      <a:srgbClr val="7030A0"/>
                    </a:solidFill>
                  </a:rPr>
                  <a:t>Amortized Analysis </a:t>
                </a:r>
                <a:r>
                  <a:rPr lang="en-US" sz="3200" b="1" dirty="0"/>
                  <a:t>of Delete(</a:t>
                </a:r>
                <a14:m>
                  <m:oMath xmlns:m="http://schemas.openxmlformats.org/officeDocument/2006/math">
                    <m:r>
                      <a:rPr lang="en-US" sz="3200" b="1" i="1" dirty="0" smtClean="0">
                        <a:solidFill>
                          <a:srgbClr val="C00000"/>
                        </a:solidFill>
                        <a:latin typeface="Cambria Math"/>
                      </a:rPr>
                      <m:t>𝒙</m:t>
                    </m:r>
                  </m:oMath>
                </a14:m>
                <a:r>
                  <a:rPr lang="en-US" sz="3200" b="1" dirty="0"/>
                  <a:t>)</a:t>
                </a:r>
                <a:br>
                  <a:rPr lang="en-US" sz="3200" b="1" dirty="0"/>
                </a:br>
                <a:endParaRPr lang="en-US" sz="3200" b="1" dirty="0">
                  <a:solidFill>
                    <a:srgbClr val="7030A0"/>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t="-319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B9A5C6A6-438E-8B05-83F7-9FAA42DE140A}"/>
                  </a:ext>
                </a:extLst>
              </p:cNvPr>
              <p:cNvSpPr>
                <a:spLocks noGrp="1"/>
              </p:cNvSpPr>
              <p:nvPr>
                <p:ph idx="1"/>
              </p:nvPr>
            </p:nvSpPr>
            <p:spPr>
              <a:xfrm>
                <a:off x="0" y="1600200"/>
                <a:ext cx="9144000" cy="5410200"/>
              </a:xfrm>
            </p:spPr>
            <p:txBody>
              <a:bodyPr/>
              <a:lstStyle/>
              <a:p>
                <a:endParaRPr lang="en-US"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pPr marL="0" indent="0">
                  <a:buNone/>
                </a:pPr>
                <a:endParaRPr lang="en-IN" sz="1800" dirty="0"/>
              </a:p>
              <a:p>
                <a:pPr marL="0" indent="0">
                  <a:buNone/>
                </a:pPr>
                <a:r>
                  <a:rPr lang="en-IN" sz="1800" dirty="0"/>
                  <a:t>When we discard the current table, we copy </a:t>
                </a:r>
                <a14:m>
                  <m:oMath xmlns:m="http://schemas.openxmlformats.org/officeDocument/2006/math">
                    <m:r>
                      <a:rPr lang="en-US" sz="1800" b="1" i="1" smtClean="0">
                        <a:solidFill>
                          <a:srgbClr val="0070C0"/>
                        </a:solidFill>
                        <a:latin typeface="Cambria Math" panose="02040503050406030204" pitchFamily="18" charset="0"/>
                      </a:rPr>
                      <m:t>𝒏</m:t>
                    </m:r>
                  </m:oMath>
                </a14:m>
                <a:r>
                  <a:rPr lang="en-US" sz="1800" dirty="0"/>
                  <a:t> elements into a new table (spending O(</a:t>
                </a:r>
                <a14:m>
                  <m:oMath xmlns:m="http://schemas.openxmlformats.org/officeDocument/2006/math">
                    <m:r>
                      <a:rPr lang="en-US" sz="1800" b="1" i="1">
                        <a:solidFill>
                          <a:srgbClr val="0070C0"/>
                        </a:solidFill>
                        <a:latin typeface="Cambria Math" panose="02040503050406030204" pitchFamily="18" charset="0"/>
                      </a:rPr>
                      <m:t>𝒏</m:t>
                    </m:r>
                  </m:oMath>
                </a14:m>
                <a:r>
                  <a:rPr lang="en-US" sz="1800" dirty="0"/>
                  <a:t>) time). </a:t>
                </a:r>
              </a:p>
              <a:p>
                <a:pPr marL="0" indent="0">
                  <a:buNone/>
                </a:pPr>
                <a:r>
                  <a:rPr lang="en-US" sz="1800" dirty="0"/>
                  <a:t>However, from the moment we created the table to the moment we discarded the table,</a:t>
                </a:r>
              </a:p>
              <a:p>
                <a:pPr marL="0" indent="0">
                  <a:buNone/>
                </a:pPr>
                <a:r>
                  <a:rPr lang="en-US" sz="1800" dirty="0"/>
                  <a:t>we performed  </a:t>
                </a:r>
                <a14:m>
                  <m:oMath xmlns:m="http://schemas.openxmlformats.org/officeDocument/2006/math">
                    <m:r>
                      <a:rPr lang="en-US" sz="1800" b="1" i="1" smtClean="0">
                        <a:solidFill>
                          <a:srgbClr val="0070C0"/>
                        </a:solidFill>
                        <a:latin typeface="Cambria Math" panose="02040503050406030204" pitchFamily="18" charset="0"/>
                      </a:rPr>
                      <m:t>𝒏</m:t>
                    </m:r>
                  </m:oMath>
                </a14:m>
                <a:r>
                  <a:rPr lang="en-US" sz="1800" dirty="0"/>
                  <a:t> deletions. There deletions pay for the costly operation of copying </a:t>
                </a:r>
                <a14:m>
                  <m:oMath xmlns:m="http://schemas.openxmlformats.org/officeDocument/2006/math">
                    <m:r>
                      <a:rPr lang="en-US" sz="1800" b="1" i="1">
                        <a:solidFill>
                          <a:srgbClr val="0070C0"/>
                        </a:solidFill>
                        <a:latin typeface="Cambria Math" panose="02040503050406030204" pitchFamily="18" charset="0"/>
                      </a:rPr>
                      <m:t>𝒏</m:t>
                    </m:r>
                  </m:oMath>
                </a14:m>
                <a:r>
                  <a:rPr lang="en-US" sz="1800" dirty="0"/>
                  <a:t> elements. </a:t>
                </a:r>
              </a:p>
              <a:p>
                <a:pPr marL="0" indent="0">
                  <a:buNone/>
                </a:pPr>
                <a:r>
                  <a:rPr lang="en-US" sz="1800" dirty="0">
                    <a:sym typeface="Wingdings" panose="05000000000000000000" pitchFamily="2" charset="2"/>
                  </a:rPr>
                  <a:t></a:t>
                </a:r>
                <a:r>
                  <a:rPr lang="en-US" sz="1800" dirty="0"/>
                  <a:t> O(</a:t>
                </a:r>
                <a14:m>
                  <m:oMath xmlns:m="http://schemas.openxmlformats.org/officeDocument/2006/math">
                    <m:r>
                      <a:rPr lang="en-US" sz="1800" b="0" i="1" smtClean="0">
                        <a:latin typeface="Cambria Math" panose="02040503050406030204" pitchFamily="18" charset="0"/>
                      </a:rPr>
                      <m:t>1</m:t>
                    </m:r>
                  </m:oMath>
                </a14:m>
                <a:r>
                  <a:rPr lang="en-US" sz="1800" dirty="0"/>
                  <a:t>) amortized time per deletion.  </a:t>
                </a:r>
              </a:p>
              <a:p>
                <a:pPr marL="0" indent="0">
                  <a:buNone/>
                </a:pPr>
                <a:endParaRPr lang="en-IN" sz="2000" dirty="0"/>
              </a:p>
            </p:txBody>
          </p:sp>
        </mc:Choice>
        <mc:Fallback>
          <p:sp>
            <p:nvSpPr>
              <p:cNvPr id="6" name="Content Placeholder 5">
                <a:extLst>
                  <a:ext uri="{FF2B5EF4-FFF2-40B4-BE49-F238E27FC236}">
                    <a16:creationId xmlns:a16="http://schemas.microsoft.com/office/drawing/2014/main" id="{B9A5C6A6-438E-8B05-83F7-9FAA42DE140A}"/>
                  </a:ext>
                </a:extLst>
              </p:cNvPr>
              <p:cNvSpPr>
                <a:spLocks noGrp="1" noRot="1" noChangeAspect="1" noMove="1" noResize="1" noEditPoints="1" noAdjustHandles="1" noChangeArrowheads="1" noChangeShapeType="1" noTextEdit="1"/>
              </p:cNvSpPr>
              <p:nvPr>
                <p:ph idx="1"/>
              </p:nvPr>
            </p:nvSpPr>
            <p:spPr>
              <a:xfrm>
                <a:off x="0" y="1600200"/>
                <a:ext cx="9144000" cy="5410200"/>
              </a:xfrm>
              <a:blipFill>
                <a:blip r:embed="rId3"/>
                <a:stretch>
                  <a:fillRect l="-5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
        <p:nvSpPr>
          <p:cNvPr id="32" name="Rectangle 31"/>
          <p:cNvSpPr/>
          <p:nvPr/>
        </p:nvSpPr>
        <p:spPr>
          <a:xfrm>
            <a:off x="1524000" y="2724150"/>
            <a:ext cx="2286000"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524000" y="2724150"/>
            <a:ext cx="16764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0" y="3882623"/>
            <a:ext cx="16383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Table 51"/>
          <p:cNvGraphicFramePr>
            <a:graphicFrameLocks noGrp="1"/>
          </p:cNvGraphicFramePr>
          <p:nvPr>
            <p:extLst>
              <p:ext uri="{D42A27DB-BD31-4B8C-83A1-F6EECF244321}">
                <p14:modId xmlns:p14="http://schemas.microsoft.com/office/powerpoint/2010/main" val="3192256341"/>
              </p:ext>
            </p:extLst>
          </p:nvPr>
        </p:nvGraphicFramePr>
        <p:xfrm>
          <a:off x="1524000" y="3897863"/>
          <a:ext cx="163830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 name="Down Arrow 2"/>
          <p:cNvSpPr/>
          <p:nvPr/>
        </p:nvSpPr>
        <p:spPr>
          <a:xfrm>
            <a:off x="2667000" y="22860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2743200" y="33528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3" name="Table 42"/>
          <p:cNvGraphicFramePr>
            <a:graphicFrameLocks noGrp="1"/>
          </p:cNvGraphicFramePr>
          <p:nvPr>
            <p:extLst>
              <p:ext uri="{D42A27DB-BD31-4B8C-83A1-F6EECF244321}">
                <p14:modId xmlns:p14="http://schemas.microsoft.com/office/powerpoint/2010/main" val="2118976304"/>
              </p:ext>
            </p:extLst>
          </p:nvPr>
        </p:nvGraphicFramePr>
        <p:xfrm>
          <a:off x="1524000" y="2724150"/>
          <a:ext cx="3276600" cy="38100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gridCol w="327660">
                  <a:extLst>
                    <a:ext uri="{9D8B030D-6E8A-4147-A177-3AD203B41FA5}">
                      <a16:colId xmlns:a16="http://schemas.microsoft.com/office/drawing/2014/main" val="2995576208"/>
                    </a:ext>
                  </a:extLst>
                </a:gridCol>
              </a:tblGrid>
              <a:tr h="3810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0" name="Right Brace 9">
            <a:extLst>
              <a:ext uri="{FF2B5EF4-FFF2-40B4-BE49-F238E27FC236}">
                <a16:creationId xmlns:a16="http://schemas.microsoft.com/office/drawing/2014/main" id="{4CEC1296-E8DC-EAA9-BA43-59E500BD0807}"/>
              </a:ext>
            </a:extLst>
          </p:cNvPr>
          <p:cNvSpPr/>
          <p:nvPr/>
        </p:nvSpPr>
        <p:spPr>
          <a:xfrm rot="5400000">
            <a:off x="2137248" y="3666806"/>
            <a:ext cx="369332" cy="16383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E39308C-E2EC-1409-93E9-E26DC3EC2AE4}"/>
                  </a:ext>
                </a:extLst>
              </p:cNvPr>
              <p:cNvSpPr txBox="1"/>
              <p:nvPr/>
            </p:nvSpPr>
            <p:spPr>
              <a:xfrm>
                <a:off x="1371600" y="4659868"/>
                <a:ext cx="1888337" cy="36933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𝒏</m:t>
                    </m:r>
                  </m:oMath>
                </a14:m>
                <a:r>
                  <a:rPr lang="en-US" dirty="0"/>
                  <a:t> copy operations</a:t>
                </a:r>
              </a:p>
            </p:txBody>
          </p:sp>
        </mc:Choice>
        <mc:Fallback xmlns="">
          <p:sp>
            <p:nvSpPr>
              <p:cNvPr id="11" name="TextBox 10">
                <a:extLst>
                  <a:ext uri="{FF2B5EF4-FFF2-40B4-BE49-F238E27FC236}">
                    <a16:creationId xmlns:a16="http://schemas.microsoft.com/office/drawing/2014/main" id="{8E39308C-E2EC-1409-93E9-E26DC3EC2AE4}"/>
                  </a:ext>
                </a:extLst>
              </p:cNvPr>
              <p:cNvSpPr txBox="1">
                <a:spLocks noRot="1" noChangeAspect="1" noMove="1" noResize="1" noEditPoints="1" noAdjustHandles="1" noChangeArrowheads="1" noChangeShapeType="1" noTextEdit="1"/>
              </p:cNvSpPr>
              <p:nvPr/>
            </p:nvSpPr>
            <p:spPr>
              <a:xfrm>
                <a:off x="1371600" y="4659868"/>
                <a:ext cx="1888337" cy="369332"/>
              </a:xfrm>
              <a:prstGeom prst="rect">
                <a:avLst/>
              </a:prstGeom>
              <a:blipFill>
                <a:blip r:embed="rId4"/>
                <a:stretch>
                  <a:fillRect t="-6667" r="-2013" b="-26667"/>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2798C398-3D0F-7AD0-3301-007C514DFC05}"/>
              </a:ext>
            </a:extLst>
          </p:cNvPr>
          <p:cNvSpPr/>
          <p:nvPr/>
        </p:nvSpPr>
        <p:spPr>
          <a:xfrm rot="5400000">
            <a:off x="3028733" y="324068"/>
            <a:ext cx="267134" cy="327660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42E1450-4FE9-52BB-BBC9-02F9D8D5B74F}"/>
                  </a:ext>
                </a:extLst>
              </p:cNvPr>
              <p:cNvSpPr txBox="1"/>
              <p:nvPr/>
            </p:nvSpPr>
            <p:spPr>
              <a:xfrm>
                <a:off x="2895600" y="1990863"/>
                <a:ext cx="5245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panose="02040503050406030204" pitchFamily="18" charset="0"/>
                        </a:rPr>
                        <m:t>𝟐</m:t>
                      </m:r>
                      <m:r>
                        <a:rPr lang="en-US" b="1" i="1" smtClean="0">
                          <a:solidFill>
                            <a:srgbClr val="0070C0"/>
                          </a:solidFill>
                          <a:latin typeface="Cambria Math" panose="02040503050406030204" pitchFamily="18" charset="0"/>
                        </a:rPr>
                        <m:t>𝒏</m:t>
                      </m:r>
                    </m:oMath>
                  </m:oMathPara>
                </a14:m>
                <a:endParaRPr lang="en-US" dirty="0"/>
              </a:p>
            </p:txBody>
          </p:sp>
        </mc:Choice>
        <mc:Fallback xmlns="">
          <p:sp>
            <p:nvSpPr>
              <p:cNvPr id="13" name="TextBox 12">
                <a:extLst>
                  <a:ext uri="{FF2B5EF4-FFF2-40B4-BE49-F238E27FC236}">
                    <a16:creationId xmlns:a16="http://schemas.microsoft.com/office/drawing/2014/main" id="{742E1450-4FE9-52BB-BBC9-02F9D8D5B74F}"/>
                  </a:ext>
                </a:extLst>
              </p:cNvPr>
              <p:cNvSpPr txBox="1">
                <a:spLocks noRot="1" noChangeAspect="1" noMove="1" noResize="1" noEditPoints="1" noAdjustHandles="1" noChangeArrowheads="1" noChangeShapeType="1" noTextEdit="1"/>
              </p:cNvSpPr>
              <p:nvPr/>
            </p:nvSpPr>
            <p:spPr>
              <a:xfrm>
                <a:off x="2895600" y="1990863"/>
                <a:ext cx="524503" cy="369332"/>
              </a:xfrm>
              <a:prstGeom prst="rect">
                <a:avLst/>
              </a:prstGeom>
              <a:blipFill>
                <a:blip r:embed="rId5"/>
                <a:stretch>
                  <a:fillRect/>
                </a:stretch>
              </a:blipFill>
            </p:spPr>
            <p:txBody>
              <a:bodyPr/>
              <a:lstStyle/>
              <a:p>
                <a:r>
                  <a:rPr lang="en-US">
                    <a:noFill/>
                  </a:rPr>
                  <a:t> </a:t>
                </a:r>
              </a:p>
            </p:txBody>
          </p:sp>
        </mc:Fallback>
      </mc:AlternateContent>
      <p:sp>
        <p:nvSpPr>
          <p:cNvPr id="17" name="Right Brace 16">
            <a:extLst>
              <a:ext uri="{FF2B5EF4-FFF2-40B4-BE49-F238E27FC236}">
                <a16:creationId xmlns:a16="http://schemas.microsoft.com/office/drawing/2014/main" id="{37CC6C69-F4DD-FF12-7E3A-A40ABB4D594A}"/>
              </a:ext>
            </a:extLst>
          </p:cNvPr>
          <p:cNvSpPr/>
          <p:nvPr/>
        </p:nvSpPr>
        <p:spPr>
          <a:xfrm rot="5400000">
            <a:off x="3801933" y="2430780"/>
            <a:ext cx="365759" cy="16002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98AFDBC-A66B-7E71-693C-95C790B43AD5}"/>
                  </a:ext>
                </a:extLst>
              </p:cNvPr>
              <p:cNvSpPr txBox="1"/>
              <p:nvPr/>
            </p:nvSpPr>
            <p:spPr>
              <a:xfrm>
                <a:off x="3804356" y="3365943"/>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panose="02040503050406030204" pitchFamily="18" charset="0"/>
                        </a:rPr>
                        <m:t>𝒏</m:t>
                      </m:r>
                    </m:oMath>
                  </m:oMathPara>
                </a14:m>
                <a:endParaRPr lang="en-US" dirty="0"/>
              </a:p>
            </p:txBody>
          </p:sp>
        </mc:Choice>
        <mc:Fallback xmlns="">
          <p:sp>
            <p:nvSpPr>
              <p:cNvPr id="19" name="TextBox 18">
                <a:extLst>
                  <a:ext uri="{FF2B5EF4-FFF2-40B4-BE49-F238E27FC236}">
                    <a16:creationId xmlns:a16="http://schemas.microsoft.com/office/drawing/2014/main" id="{798AFDBC-A66B-7E71-693C-95C790B43AD5}"/>
                  </a:ext>
                </a:extLst>
              </p:cNvPr>
              <p:cNvSpPr txBox="1">
                <a:spLocks noRot="1" noChangeAspect="1" noMove="1" noResize="1" noEditPoints="1" noAdjustHandles="1" noChangeArrowheads="1" noChangeShapeType="1" noTextEdit="1"/>
              </p:cNvSpPr>
              <p:nvPr/>
            </p:nvSpPr>
            <p:spPr>
              <a:xfrm>
                <a:off x="3804356" y="3365943"/>
                <a:ext cx="386644"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897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par>
                          <p:cTn id="29" fill="hold">
                            <p:stCondLst>
                              <p:cond delay="500"/>
                            </p:stCondLst>
                            <p:childTnLst>
                              <p:par>
                                <p:cTn id="30" presetID="22" presetClass="exit" presetSubtype="2" fill="hold" grpId="1" nodeType="afterEffect">
                                  <p:stCondLst>
                                    <p:cond delay="0"/>
                                  </p:stCondLst>
                                  <p:childTnLst>
                                    <p:animEffect transition="out" filter="wipe(right)">
                                      <p:cBhvr>
                                        <p:cTn id="31" dur="2000"/>
                                        <p:tgtEl>
                                          <p:spTgt spid="32"/>
                                        </p:tgtEl>
                                      </p:cBhvr>
                                    </p:animEffect>
                                    <p:set>
                                      <p:cBhvr>
                                        <p:cTn id="32" dur="1" fill="hold">
                                          <p:stCondLst>
                                            <p:cond delay="1999"/>
                                          </p:stCondLst>
                                        </p:cTn>
                                        <p:tgtEl>
                                          <p:spTgt spid="3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up)">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childTnLst>
                          </p:cTn>
                        </p:par>
                        <p:par>
                          <p:cTn id="43" fill="hold">
                            <p:stCondLst>
                              <p:cond delay="500"/>
                            </p:stCondLst>
                            <p:childTnLst>
                              <p:par>
                                <p:cTn id="44" presetID="47" presetClass="entr" presetSubtype="0" fill="hold" grpId="0" nodeType="after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1000"/>
                                        <p:tgtEl>
                                          <p:spTgt spid="51"/>
                                        </p:tgtEl>
                                      </p:cBhvr>
                                    </p:animEffect>
                                    <p:anim calcmode="lin" valueType="num">
                                      <p:cBhvr>
                                        <p:cTn id="47" dur="1000" fill="hold"/>
                                        <p:tgtEl>
                                          <p:spTgt spid="51"/>
                                        </p:tgtEl>
                                        <p:attrNameLst>
                                          <p:attrName>ppt_x</p:attrName>
                                        </p:attrNameLst>
                                      </p:cBhvr>
                                      <p:tavLst>
                                        <p:tav tm="0">
                                          <p:val>
                                            <p:strVal val="#ppt_x"/>
                                          </p:val>
                                        </p:tav>
                                        <p:tav tm="100000">
                                          <p:val>
                                            <p:strVal val="#ppt_x"/>
                                          </p:val>
                                        </p:tav>
                                      </p:tavLst>
                                    </p:anim>
                                    <p:anim calcmode="lin" valueType="num">
                                      <p:cBhvr>
                                        <p:cTn id="48"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randombar(horizontal)">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1000"/>
                                        <p:tgtEl>
                                          <p:spTgt spid="12"/>
                                        </p:tgtEl>
                                      </p:cBhvr>
                                    </p:animEffect>
                                    <p:anim calcmode="lin" valueType="num">
                                      <p:cBhvr>
                                        <p:cTn id="66" dur="1000" fill="hold"/>
                                        <p:tgtEl>
                                          <p:spTgt spid="12"/>
                                        </p:tgtEl>
                                        <p:attrNameLst>
                                          <p:attrName>ppt_x</p:attrName>
                                        </p:attrNameLst>
                                      </p:cBhvr>
                                      <p:tavLst>
                                        <p:tav tm="0">
                                          <p:val>
                                            <p:strVal val="#ppt_x"/>
                                          </p:val>
                                        </p:tav>
                                        <p:tav tm="100000">
                                          <p:val>
                                            <p:strVal val="#ppt_x"/>
                                          </p:val>
                                        </p:tav>
                                      </p:tavLst>
                                    </p:anim>
                                    <p:anim calcmode="lin" valueType="num">
                                      <p:cBhvr>
                                        <p:cTn id="6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randombar(horizontal)">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2" grpId="0" animBg="1"/>
      <p:bldP spid="32" grpId="1" animBg="1"/>
      <p:bldP spid="44" grpId="0" animBg="1"/>
      <p:bldP spid="51" grpId="0" animBg="1"/>
      <p:bldP spid="3" grpId="0" animBg="1"/>
      <p:bldP spid="53" grpId="0" animBg="1"/>
      <p:bldP spid="10" grpId="0" animBg="1"/>
      <p:bldP spid="11" grpId="0"/>
      <p:bldP spid="12" grpId="0" animBg="1"/>
      <p:bldP spid="13" grpId="0"/>
      <p:bldP spid="17"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chemeClr val="tx1"/>
                </a:solidFill>
              </a:rPr>
              <a:t>For handling </a:t>
            </a:r>
            <a:r>
              <a:rPr lang="en-US" sz="2800" b="1" dirty="0">
                <a:solidFill>
                  <a:srgbClr val="0070C0"/>
                </a:solidFill>
              </a:rPr>
              <a:t>insertions </a:t>
            </a:r>
            <a:r>
              <a:rPr lang="en-US" sz="2800" b="1" u="sng" dirty="0">
                <a:solidFill>
                  <a:schemeClr val="tx1"/>
                </a:solidFill>
              </a:rPr>
              <a:t>and</a:t>
            </a:r>
            <a:r>
              <a:rPr lang="en-US" sz="2800" b="1" dirty="0">
                <a:solidFill>
                  <a:srgbClr val="0070C0"/>
                </a:solidFill>
              </a:rPr>
              <a:t> deletions </a:t>
            </a:r>
            <a:r>
              <a:rPr lang="en-US" sz="2800" b="1" dirty="0">
                <a:solidFill>
                  <a:schemeClr val="tx1"/>
                </a:solidFill>
              </a:rPr>
              <a:t>both</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Tree>
    <p:extLst>
      <p:ext uri="{BB962C8B-B14F-4D97-AF65-F5344CB8AC3E}">
        <p14:creationId xmlns:p14="http://schemas.microsoft.com/office/powerpoint/2010/main" val="429172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524000" y="5802868"/>
            <a:ext cx="2971800" cy="902732"/>
            <a:chOff x="1524000" y="5574268"/>
            <a:chExt cx="2971800" cy="902732"/>
          </a:xfrm>
        </p:grpSpPr>
        <p:sp>
          <p:nvSpPr>
            <p:cNvPr id="17" name="Rectangle 16"/>
            <p:cNvSpPr/>
            <p:nvPr/>
          </p:nvSpPr>
          <p:spPr>
            <a:xfrm>
              <a:off x="1524000" y="5574268"/>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524000" y="5955268"/>
              <a:ext cx="2971800" cy="521732"/>
              <a:chOff x="1524000" y="1143000"/>
              <a:chExt cx="2971800" cy="521732"/>
            </a:xfrm>
          </p:grpSpPr>
          <p:sp>
            <p:nvSpPr>
              <p:cNvPr id="21" name="Right Brace 20"/>
              <p:cNvSpPr/>
              <p:nvPr/>
            </p:nvSpPr>
            <p:spPr>
              <a:xfrm rot="16200000" flipH="1">
                <a:off x="2889766" y="-222766"/>
                <a:ext cx="24026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2743200" y="12954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743200" y="1295400"/>
                    <a:ext cx="452368" cy="369332"/>
                  </a:xfrm>
                  <a:prstGeom prst="rect">
                    <a:avLst/>
                  </a:prstGeom>
                  <a:blipFill rotWithShape="1">
                    <a:blip r:embed="rId2"/>
                    <a:stretch>
                      <a:fillRect t="-8197" r="-17568" b="-24590"/>
                    </a:stretch>
                  </a:blipFill>
                </p:spPr>
                <p:txBody>
                  <a:bodyPr/>
                  <a:lstStyle/>
                  <a:p>
                    <a:r>
                      <a:rPr lang="en-US">
                        <a:noFill/>
                      </a:rPr>
                      <a:t> </a:t>
                    </a:r>
                  </a:p>
                </p:txBody>
              </p:sp>
            </mc:Fallback>
          </mc:AlternateContent>
        </p:grpSp>
      </p:grpSp>
      <p:grpSp>
        <p:nvGrpSpPr>
          <p:cNvPr id="29" name="Group 28"/>
          <p:cNvGrpSpPr/>
          <p:nvPr/>
        </p:nvGrpSpPr>
        <p:grpSpPr>
          <a:xfrm>
            <a:off x="1524000" y="3184525"/>
            <a:ext cx="5410202" cy="1671464"/>
            <a:chOff x="1524000" y="3810000"/>
            <a:chExt cx="5410202" cy="1671464"/>
          </a:xfrm>
        </p:grpSpPr>
        <mc:AlternateContent xmlns:mc="http://schemas.openxmlformats.org/markup-compatibility/2006" xmlns:a14="http://schemas.microsoft.com/office/drawing/2010/main">
          <mc:Choice Requires="a14">
            <p:sp>
              <p:nvSpPr>
                <p:cNvPr id="15" name="Rectangle 14"/>
                <p:cNvSpPr/>
                <p:nvPr/>
              </p:nvSpPr>
              <p:spPr>
                <a:xfrm>
                  <a:off x="4572000" y="4583668"/>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4572000" y="4583668"/>
                  <a:ext cx="304800" cy="381000"/>
                </a:xfrm>
                <a:prstGeom prst="rect">
                  <a:avLst/>
                </a:prstGeom>
                <a:blipFill rotWithShape="1">
                  <a:blip r:embed="rId3"/>
                  <a:stretch>
                    <a:fillRect t="-6452" r="-28000" b="-24194"/>
                  </a:stretch>
                </a:blipFill>
                <a:ln>
                  <a:noFill/>
                </a:ln>
              </p:spPr>
              <p:txBody>
                <a:bodyPr/>
                <a:lstStyle/>
                <a:p>
                  <a:r>
                    <a:rPr lang="en-US">
                      <a:noFill/>
                    </a:rPr>
                    <a:t> </a:t>
                  </a:r>
                </a:p>
              </p:txBody>
            </p:sp>
          </mc:Fallback>
        </mc:AlternateContent>
        <p:sp>
          <p:nvSpPr>
            <p:cNvPr id="16" name="Rectangle 15"/>
            <p:cNvSpPr/>
            <p:nvPr/>
          </p:nvSpPr>
          <p:spPr>
            <a:xfrm>
              <a:off x="1524000" y="4583668"/>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524000" y="4964669"/>
              <a:ext cx="3352802" cy="516795"/>
              <a:chOff x="1600202" y="1452737"/>
              <a:chExt cx="3352802" cy="516795"/>
            </a:xfrm>
          </p:grpSpPr>
          <p:sp>
            <p:nvSpPr>
              <p:cNvPr id="24" name="Right Brace 23"/>
              <p:cNvSpPr/>
              <p:nvPr/>
            </p:nvSpPr>
            <p:spPr>
              <a:xfrm rot="16200000" flipH="1">
                <a:off x="3142804" y="-89865"/>
                <a:ext cx="267597" cy="33528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4"/>
                    <a:stretch>
                      <a:fillRect t="-8333" r="-8392" b="-26667"/>
                    </a:stretch>
                  </a:blipFill>
                </p:spPr>
                <p:txBody>
                  <a:bodyPr/>
                  <a:lstStyle/>
                  <a:p>
                    <a:r>
                      <a:rPr lang="en-US">
                        <a:noFill/>
                      </a:rPr>
                      <a:t> </a:t>
                    </a:r>
                  </a:p>
                </p:txBody>
              </p:sp>
            </mc:Fallback>
          </mc:AlternateContent>
        </p:grpSp>
        <p:grpSp>
          <p:nvGrpSpPr>
            <p:cNvPr id="26" name="Group 25"/>
            <p:cNvGrpSpPr/>
            <p:nvPr/>
          </p:nvGrpSpPr>
          <p:grpSpPr>
            <a:xfrm>
              <a:off x="1524000" y="3810000"/>
              <a:ext cx="5410202" cy="685799"/>
              <a:chOff x="1524000" y="843136"/>
              <a:chExt cx="5410202" cy="685799"/>
            </a:xfrm>
          </p:grpSpPr>
          <p:sp>
            <p:nvSpPr>
              <p:cNvPr id="27" name="Right Brace 2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5"/>
                    <a:stretch>
                      <a:fillRect t="-8197" r="-13402" b="-24590"/>
                    </a:stretch>
                  </a:blipFill>
                </p:spPr>
                <p:txBody>
                  <a:bodyPr/>
                  <a:lstStyle/>
                  <a:p>
                    <a:r>
                      <a:rPr lang="en-US">
                        <a:noFill/>
                      </a:rPr>
                      <a:t> </a:t>
                    </a:r>
                  </a:p>
                </p:txBody>
              </p:sp>
            </mc:Fallback>
          </mc:AlternateContent>
        </p:grpSp>
      </p:grpSp>
      <p:sp>
        <p:nvSpPr>
          <p:cNvPr id="10" name="Title 9"/>
          <p:cNvSpPr>
            <a:spLocks noGrp="1"/>
          </p:cNvSpPr>
          <p:nvPr>
            <p:ph type="title"/>
          </p:nvPr>
        </p:nvSpPr>
        <p:spPr/>
        <p:txBody>
          <a:bodyPr/>
          <a:lstStyle/>
          <a:p>
            <a:r>
              <a:rPr lang="en-US" sz="3200" b="1" dirty="0"/>
              <a:t>Attempt </a:t>
            </a:r>
            <a:r>
              <a:rPr lang="en-US" sz="3200" b="1" dirty="0">
                <a:solidFill>
                  <a:srgbClr val="0070C0"/>
                </a:solidFill>
              </a:rPr>
              <a:t>1</a:t>
            </a:r>
          </a:p>
        </p:txBody>
      </p:sp>
      <p:sp>
        <p:nvSpPr>
          <p:cNvPr id="12" name="Content Placeholder 11"/>
          <p:cNvSpPr>
            <a:spLocks noGrp="1"/>
          </p:cNvSpPr>
          <p:nvPr>
            <p:ph idx="1"/>
          </p:nvPr>
        </p:nvSpPr>
        <p:spPr>
          <a:xfrm>
            <a:off x="152400" y="1600200"/>
            <a:ext cx="8836152" cy="4525963"/>
          </a:xfrm>
        </p:spPr>
        <p:txBody>
          <a:bodyPr/>
          <a:lstStyle/>
          <a:p>
            <a:pPr marL="0" indent="0" algn="ctr">
              <a:buNone/>
            </a:pPr>
            <a:r>
              <a:rPr lang="en-US" sz="2000" dirty="0"/>
              <a:t>“just use the insertion/deletion procedures since we spent so much time on them”.</a:t>
            </a:r>
          </a:p>
          <a:p>
            <a:pPr marL="0" indent="0" algn="ctr">
              <a:buNone/>
            </a:pPr>
            <a:r>
              <a:rPr lang="en-US" sz="2000" dirty="0"/>
              <a:t>there is a </a:t>
            </a:r>
            <a:r>
              <a:rPr lang="en-US" sz="2000" dirty="0">
                <a:solidFill>
                  <a:srgbClr val="C00000"/>
                </a:solidFill>
              </a:rPr>
              <a:t>serious problem </a:t>
            </a:r>
            <a:r>
              <a:rPr lang="en-US" sz="2000" dirty="0"/>
              <a:t>in this </a:t>
            </a:r>
            <a:r>
              <a:rPr lang="en-US" sz="2000" u="sng" dirty="0"/>
              <a:t>combination</a:t>
            </a:r>
          </a:p>
        </p:txBody>
      </p:sp>
      <p:sp>
        <p:nvSpPr>
          <p:cNvPr id="4" name="Slide Number Placeholder 3"/>
          <p:cNvSpPr>
            <a:spLocks noGrp="1"/>
          </p:cNvSpPr>
          <p:nvPr>
            <p:ph type="sldNum" sz="quarter" idx="12"/>
          </p:nvPr>
        </p:nvSpPr>
        <p:spPr>
          <a:xfrm>
            <a:off x="6553200" y="5730875"/>
            <a:ext cx="2133600" cy="365125"/>
          </a:xfrm>
        </p:spPr>
        <p:txBody>
          <a:bodyPr/>
          <a:lstStyle/>
          <a:p>
            <a:pPr>
              <a:defRPr/>
            </a:pPr>
            <a:fld id="{B92E9ED8-BBDD-47A1-9C62-8C7F2ACFBD70}" type="slidenum">
              <a:rPr lang="en-US" smtClean="0"/>
              <a:pPr>
                <a:defRPr/>
              </a:pPr>
              <a:t>6</a:t>
            </a:fld>
            <a:endParaRPr lang="en-US"/>
          </a:p>
        </p:txBody>
      </p:sp>
      <p:graphicFrame>
        <p:nvGraphicFramePr>
          <p:cNvPr id="18" name="Table 17"/>
          <p:cNvGraphicFramePr>
            <a:graphicFrameLocks noGrp="1"/>
          </p:cNvGraphicFramePr>
          <p:nvPr/>
        </p:nvGraphicFramePr>
        <p:xfrm>
          <a:off x="1524000" y="5790565"/>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1524000" y="3946525"/>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Down Ribbon 32"/>
              <p:cNvSpPr/>
              <p:nvPr/>
            </p:nvSpPr>
            <p:spPr>
              <a:xfrm>
                <a:off x="6248400" y="4708525"/>
                <a:ext cx="2740152" cy="10581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Each operation requires </a:t>
                </a:r>
                <a14:m>
                  <m:oMath xmlns:m="http://schemas.openxmlformats.org/officeDocument/2006/math">
                    <m:r>
                      <a:rPr lang="en-US" b="1" i="0" smtClean="0">
                        <a:solidFill>
                          <a:schemeClr val="tx1"/>
                        </a:solidFill>
                        <a:latin typeface="Cambria Math"/>
                      </a:rPr>
                      <m:t>𝚯</m:t>
                    </m:r>
                    <m:r>
                      <a:rPr lang="en-US" b="1" i="1" smtClean="0">
                        <a:solidFill>
                          <a:schemeClr val="tx1"/>
                        </a:solidFill>
                        <a:latin typeface="Cambria Math"/>
                      </a:rPr>
                      <m:t>(</m:t>
                    </m:r>
                    <m:r>
                      <a:rPr lang="en-US" b="1" i="1">
                        <a:solidFill>
                          <a:srgbClr val="0070C0"/>
                        </a:solidFill>
                        <a:latin typeface="Cambria Math"/>
                      </a:rPr>
                      <m:t>𝒎</m:t>
                    </m:r>
                    <m:r>
                      <a:rPr lang="en-US" b="1" i="1" smtClean="0">
                        <a:solidFill>
                          <a:schemeClr val="tx1"/>
                        </a:solidFill>
                        <a:latin typeface="Cambria Math"/>
                      </a:rPr>
                      <m:t>)</m:t>
                    </m:r>
                  </m:oMath>
                </a14:m>
                <a:r>
                  <a:rPr lang="en-US" dirty="0">
                    <a:solidFill>
                      <a:schemeClr val="tx1"/>
                    </a:solidFill>
                  </a:rPr>
                  <a:t> time </a:t>
                </a:r>
                <a:r>
                  <a:rPr lang="en-US" dirty="0">
                    <a:solidFill>
                      <a:schemeClr val="tx1"/>
                    </a:solidFill>
                    <a:sym typeface="Wingdings" pitchFamily="2" charset="2"/>
                  </a:rPr>
                  <a:t></a:t>
                </a:r>
                <a:endParaRPr lang="en-US" dirty="0">
                  <a:solidFill>
                    <a:schemeClr val="tx1"/>
                  </a:solidFill>
                </a:endParaRPr>
              </a:p>
            </p:txBody>
          </p:sp>
        </mc:Choice>
        <mc:Fallback xmlns="">
          <p:sp>
            <p:nvSpPr>
              <p:cNvPr id="33" name="Down Ribbon 32"/>
              <p:cNvSpPr>
                <a:spLocks noRot="1" noChangeAspect="1" noMove="1" noResize="1" noEditPoints="1" noAdjustHandles="1" noChangeArrowheads="1" noChangeShapeType="1" noTextEdit="1"/>
              </p:cNvSpPr>
              <p:nvPr/>
            </p:nvSpPr>
            <p:spPr>
              <a:xfrm>
                <a:off x="6248400" y="4708525"/>
                <a:ext cx="2740152" cy="1058180"/>
              </a:xfrm>
              <a:prstGeom prst="ribbon">
                <a:avLst>
                  <a:gd name="adj1" fmla="val 16667"/>
                  <a:gd name="adj2" fmla="val 75000"/>
                </a:avLst>
              </a:prstGeom>
              <a:blipFill rotWithShape="1">
                <a:blip r:embed="rId6"/>
                <a:stretch>
                  <a:fillRect b="-9551"/>
                </a:stretch>
              </a:blipFill>
            </p:spPr>
            <p:txBody>
              <a:bodyPr/>
              <a:lstStyle/>
              <a:p>
                <a:r>
                  <a:rPr lang="en-US">
                    <a:noFill/>
                  </a:rPr>
                  <a:t> </a:t>
                </a:r>
              </a:p>
            </p:txBody>
          </p:sp>
        </mc:Fallback>
      </mc:AlternateContent>
      <p:grpSp>
        <p:nvGrpSpPr>
          <p:cNvPr id="6" name="Group 5"/>
          <p:cNvGrpSpPr/>
          <p:nvPr/>
        </p:nvGrpSpPr>
        <p:grpSpPr>
          <a:xfrm>
            <a:off x="4191000" y="4625975"/>
            <a:ext cx="1085938" cy="936625"/>
            <a:chOff x="5162462" y="4267200"/>
            <a:chExt cx="1085938" cy="936625"/>
          </a:xfrm>
        </p:grpSpPr>
        <p:sp>
          <p:nvSpPr>
            <p:cNvPr id="32" name="Up Arrow 31"/>
            <p:cNvSpPr/>
            <p:nvPr/>
          </p:nvSpPr>
          <p:spPr>
            <a:xfrm flipV="1">
              <a:off x="5181600" y="4556125"/>
              <a:ext cx="1066800" cy="647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162462" y="4267200"/>
                  <a:ext cx="1085938" cy="369332"/>
                </a:xfrm>
                <a:prstGeom prst="rect">
                  <a:avLst/>
                </a:prstGeom>
                <a:noFill/>
              </p:spPr>
              <p:txBody>
                <a:bodyPr wrap="none" rtlCol="0">
                  <a:spAutoFit/>
                </a:bodyPr>
                <a:lstStyle/>
                <a:p>
                  <a:r>
                    <a:rPr lang="en-US" b="1" dirty="0"/>
                    <a:t>Delete(</a:t>
                  </a:r>
                  <a14:m>
                    <m:oMath xmlns:m="http://schemas.openxmlformats.org/officeDocument/2006/math">
                      <m:r>
                        <a:rPr lang="en-US" b="1" i="1" dirty="0">
                          <a:solidFill>
                            <a:srgbClr val="C00000"/>
                          </a:solidFill>
                          <a:latin typeface="Cambria Math"/>
                        </a:rPr>
                        <m:t>𝒙</m:t>
                      </m:r>
                    </m:oMath>
                  </a14:m>
                  <a:r>
                    <a:rPr lang="en-US" b="1" dirty="0"/>
                    <a:t>)</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62462" y="4267200"/>
                  <a:ext cx="1085938" cy="369332"/>
                </a:xfrm>
                <a:prstGeom prst="rect">
                  <a:avLst/>
                </a:prstGeom>
                <a:blipFill rotWithShape="1">
                  <a:blip r:embed="rId7"/>
                  <a:stretch>
                    <a:fillRect l="-5056" t="-8333" r="-10112" b="-26667"/>
                  </a:stretch>
                </a:blipFill>
              </p:spPr>
              <p:txBody>
                <a:bodyPr/>
                <a:lstStyle/>
                <a:p>
                  <a:r>
                    <a:rPr lang="en-US">
                      <a:noFill/>
                    </a:rPr>
                    <a:t> </a:t>
                  </a:r>
                </a:p>
              </p:txBody>
            </p:sp>
          </mc:Fallback>
        </mc:AlternateContent>
      </p:grpSp>
      <p:grpSp>
        <p:nvGrpSpPr>
          <p:cNvPr id="5" name="Group 4"/>
          <p:cNvGrpSpPr/>
          <p:nvPr/>
        </p:nvGrpSpPr>
        <p:grpSpPr>
          <a:xfrm>
            <a:off x="2743200" y="4903232"/>
            <a:ext cx="1066800" cy="887968"/>
            <a:chOff x="2743200" y="4903232"/>
            <a:chExt cx="1066800" cy="887968"/>
          </a:xfrm>
        </p:grpSpPr>
        <p:sp>
          <p:nvSpPr>
            <p:cNvPr id="31" name="Up Arrow 30"/>
            <p:cNvSpPr/>
            <p:nvPr/>
          </p:nvSpPr>
          <p:spPr>
            <a:xfrm>
              <a:off x="2743200" y="4903232"/>
              <a:ext cx="1066800" cy="5831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p:cNvSpPr txBox="1"/>
                <p:nvPr/>
              </p:nvSpPr>
              <p:spPr>
                <a:xfrm>
                  <a:off x="2794979" y="5421868"/>
                  <a:ext cx="1015021" cy="369332"/>
                </a:xfrm>
                <a:prstGeom prst="rect">
                  <a:avLst/>
                </a:prstGeom>
                <a:noFill/>
              </p:spPr>
              <p:txBody>
                <a:bodyPr wrap="none" rtlCol="0">
                  <a:spAutoFit/>
                </a:bodyPr>
                <a:lstStyle/>
                <a:p>
                  <a:r>
                    <a:rPr lang="en-US" b="1" dirty="0"/>
                    <a:t>Insert(</a:t>
                  </a:r>
                  <a14:m>
                    <m:oMath xmlns:m="http://schemas.openxmlformats.org/officeDocument/2006/math">
                      <m:r>
                        <a:rPr lang="en-US" b="1" i="1" dirty="0">
                          <a:solidFill>
                            <a:srgbClr val="C00000"/>
                          </a:solidFill>
                          <a:latin typeface="Cambria Math"/>
                        </a:rPr>
                        <m:t>𝒙</m:t>
                      </m:r>
                    </m:oMath>
                  </a14:m>
                  <a:r>
                    <a:rPr lang="en-US" b="1" dirty="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794979" y="5421868"/>
                  <a:ext cx="1015021" cy="369332"/>
                </a:xfrm>
                <a:prstGeom prst="rect">
                  <a:avLst/>
                </a:prstGeom>
                <a:blipFill rotWithShape="1">
                  <a:blip r:embed="rId8"/>
                  <a:stretch>
                    <a:fillRect l="-4790" t="-8197" r="-10778" b="-24590"/>
                  </a:stretch>
                </a:blipFill>
              </p:spPr>
              <p:txBody>
                <a:bodyPr/>
                <a:lstStyle/>
                <a:p>
                  <a:r>
                    <a:rPr lang="en-US">
                      <a:noFill/>
                    </a:rPr>
                    <a:t> </a:t>
                  </a:r>
                </a:p>
              </p:txBody>
            </p:sp>
          </mc:Fallback>
        </mc:AlternateContent>
      </p:grpSp>
    </p:spTree>
    <p:extLst>
      <p:ext uri="{BB962C8B-B14F-4D97-AF65-F5344CB8AC3E}">
        <p14:creationId xmlns:p14="http://schemas.microsoft.com/office/powerpoint/2010/main" val="1853268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500"/>
                                        <p:tgtEl>
                                          <p:spTgt spid="1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nodeType="clickEffect">
                                  <p:stCondLst>
                                    <p:cond delay="0"/>
                                  </p:stCondLst>
                                  <p:childTnLst>
                                    <p:animEffect transition="out" filter="wipe(down)">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up)">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1" fill="hold" nodeType="clickEffect">
                                  <p:stCondLst>
                                    <p:cond delay="0"/>
                                  </p:stCondLst>
                                  <p:childTnLst>
                                    <p:animEffect transition="out" filter="wipe(up)">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down)">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5"/>
                                        </p:tgtEl>
                                      </p:cBhvr>
                                    </p:animEffect>
                                    <p:set>
                                      <p:cBhvr>
                                        <p:cTn id="65" dur="1" fill="hold">
                                          <p:stCondLst>
                                            <p:cond delay="499"/>
                                          </p:stCondLst>
                                        </p:cTn>
                                        <p:tgtEl>
                                          <p:spTgt spid="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up)">
                                      <p:cBhvr>
                                        <p:cTn id="70" dur="500"/>
                                        <p:tgtEl>
                                          <p:spTgt spid="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1" fill="hold" nodeType="clickEffect">
                                  <p:stCondLst>
                                    <p:cond delay="0"/>
                                  </p:stCondLst>
                                  <p:childTnLst>
                                    <p:animEffect transition="out" filter="wipe(up)">
                                      <p:cBhvr>
                                        <p:cTn id="74" dur="500"/>
                                        <p:tgtEl>
                                          <p:spTgt spid="6"/>
                                        </p:tgtEl>
                                      </p:cBhvr>
                                    </p:animEffect>
                                    <p:set>
                                      <p:cBhvr>
                                        <p:cTn id="75" dur="1" fill="hold">
                                          <p:stCondLst>
                                            <p:cond delay="499"/>
                                          </p:stCondLst>
                                        </p:cTn>
                                        <p:tgtEl>
                                          <p:spTgt spid="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1000"/>
                                        <p:tgtEl>
                                          <p:spTgt spid="33"/>
                                        </p:tgtEl>
                                      </p:cBhvr>
                                    </p:animEffect>
                                    <p:anim calcmode="lin" valueType="num">
                                      <p:cBhvr>
                                        <p:cTn id="81" dur="1000" fill="hold"/>
                                        <p:tgtEl>
                                          <p:spTgt spid="33"/>
                                        </p:tgtEl>
                                        <p:attrNameLst>
                                          <p:attrName>ppt_x</p:attrName>
                                        </p:attrNameLst>
                                      </p:cBhvr>
                                      <p:tavLst>
                                        <p:tav tm="0">
                                          <p:val>
                                            <p:strVal val="#ppt_x"/>
                                          </p:val>
                                        </p:tav>
                                        <p:tav tm="100000">
                                          <p:val>
                                            <p:strVal val="#ppt_x"/>
                                          </p:val>
                                        </p:tav>
                                      </p:tavLst>
                                    </p:anim>
                                    <p:anim calcmode="lin" valueType="num">
                                      <p:cBhvr>
                                        <p:cTn id="8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uild="p"/>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525963"/>
          </a:xfr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So there is no point in carrying out amortized analysis of the “</a:t>
            </a:r>
            <a:r>
              <a:rPr lang="en-US" sz="2000" b="1" dirty="0"/>
              <a:t>Attempt </a:t>
            </a:r>
            <a:r>
              <a:rPr lang="en-US" sz="2000" b="1" dirty="0">
                <a:solidFill>
                  <a:srgbClr val="0070C0"/>
                </a:solidFill>
              </a:rPr>
              <a:t>1</a:t>
            </a:r>
            <a:r>
              <a:rPr lang="en-US" sz="2000" dirty="0"/>
              <a:t>” algorithm. </a:t>
            </a:r>
          </a:p>
          <a:p>
            <a:pPr marL="0" indent="0">
              <a:buNone/>
            </a:pPr>
            <a:endParaRPr lang="en-US" sz="2000" dirty="0"/>
          </a:p>
          <a:p>
            <a:pPr marL="0" indent="0">
              <a:buNone/>
            </a:pPr>
            <a:r>
              <a:rPr lang="en-US" sz="2000" dirty="0"/>
              <a:t>                                      Instead we need to have a </a:t>
            </a:r>
            <a:r>
              <a:rPr lang="en-US" sz="2000" b="1" u="sng" dirty="0"/>
              <a:t>new</a:t>
            </a:r>
            <a:r>
              <a:rPr lang="en-US" sz="2000" dirty="0"/>
              <a:t> algorithm.</a:t>
            </a:r>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Tree>
    <p:extLst>
      <p:ext uri="{BB962C8B-B14F-4D97-AF65-F5344CB8AC3E}">
        <p14:creationId xmlns:p14="http://schemas.microsoft.com/office/powerpoint/2010/main" val="1811453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Towards designing </a:t>
            </a:r>
            <a:r>
              <a:rPr lang="en-US" sz="3600" b="1" dirty="0">
                <a:solidFill>
                  <a:srgbClr val="7030A0"/>
                </a:solidFill>
              </a:rPr>
              <a:t>new algorithm</a:t>
            </a:r>
          </a:p>
        </p:txBody>
      </p:sp>
      <p:sp>
        <p:nvSpPr>
          <p:cNvPr id="3" name="Content Placeholder 2"/>
          <p:cNvSpPr>
            <a:spLocks noGrp="1"/>
          </p:cNvSpPr>
          <p:nvPr>
            <p:ph idx="1"/>
          </p:nvPr>
        </p:nvSpPr>
        <p:spPr/>
        <p:txBody>
          <a:bodyPr/>
          <a:lstStyle/>
          <a:p>
            <a:pPr marL="0" indent="0">
              <a:buNone/>
            </a:pPr>
            <a:endParaRPr lang="en-US" sz="2000" dirty="0"/>
          </a:p>
          <a:p>
            <a:pPr marL="0" indent="0">
              <a:buNone/>
            </a:pPr>
            <a:r>
              <a:rPr lang="en-US" sz="2000" dirty="0"/>
              <a:t>Our original algorithm which handles insertions has some novelty.</a:t>
            </a:r>
          </a:p>
          <a:p>
            <a:pPr marL="0" indent="0">
              <a:buNone/>
            </a:pPr>
            <a:endParaRPr lang="en-US" sz="2000" dirty="0"/>
          </a:p>
          <a:p>
            <a:pPr marL="0" indent="0">
              <a:buNone/>
            </a:pPr>
            <a:r>
              <a:rPr lang="en-US" sz="2000" dirty="0"/>
              <a:t>So let us try to extend it to handle deletions.</a:t>
            </a:r>
          </a:p>
          <a:p>
            <a:pPr marL="0" indent="0">
              <a:buNone/>
            </a:pPr>
            <a:endParaRPr lang="en-US" sz="2000" dirty="0"/>
          </a:p>
          <a:p>
            <a:pPr marL="0" indent="0">
              <a:buNone/>
            </a:pPr>
            <a:r>
              <a:rPr lang="en-US" sz="2000" dirty="0"/>
              <a:t>How should this extension look like ?</a:t>
            </a:r>
          </a:p>
          <a:p>
            <a:pPr marL="0" indent="0">
              <a:buNone/>
            </a:pPr>
            <a:endParaRPr lang="en-US" sz="2000" dirty="0"/>
          </a:p>
          <a:p>
            <a:pPr marL="0" indent="0">
              <a:buNone/>
            </a:pPr>
            <a:r>
              <a:rPr lang="en-US" sz="2000" dirty="0"/>
              <a:t>Spend some time thinking over it.</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spTree>
    <p:extLst>
      <p:ext uri="{BB962C8B-B14F-4D97-AF65-F5344CB8AC3E}">
        <p14:creationId xmlns:p14="http://schemas.microsoft.com/office/powerpoint/2010/main" val="3340480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sz="2000" b="1" dirty="0"/>
                  <a:t>Delete </a:t>
                </a:r>
                <a14:m>
                  <m:oMath xmlns:m="http://schemas.openxmlformats.org/officeDocument/2006/math">
                    <m:r>
                      <a:rPr lang="en-US" sz="2000" b="1" i="1" dirty="0">
                        <a:solidFill>
                          <a:srgbClr val="C00000"/>
                        </a:solidFill>
                        <a:latin typeface="Cambria Math"/>
                      </a:rPr>
                      <m:t>𝒙</m:t>
                    </m:r>
                  </m:oMath>
                </a14:m>
                <a:r>
                  <a:rPr lang="en-US" sz="2000" dirty="0"/>
                  <a:t> into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a:solidFill>
                          <a:srgbClr val="0070C0"/>
                        </a:solidFill>
                        <a:latin typeface="Cambria Math"/>
                      </a:rPr>
                      <m:t>𝟏</m:t>
                    </m:r>
                  </m:oMath>
                </a14:m>
                <a:r>
                  <a:rPr lang="en-US" sz="2000" dirty="0"/>
                  <a:t>;</a:t>
                </a:r>
              </a:p>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b="1" dirty="0">
                    <a:solidFill>
                      <a:srgbClr val="7030A0"/>
                    </a:solidFill>
                  </a:rPr>
                  <a:t>        </a:t>
                </a:r>
                <a:r>
                  <a:rPr lang="en-US" sz="2000" b="1" dirty="0" err="1">
                    <a:solidFill>
                      <a:srgbClr val="7030A0"/>
                    </a:solidFill>
                  </a:rPr>
                  <a:t>FreeTable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r>
                  <a:rPr lang="en-US" sz="2000" b="1" dirty="0">
                    <a:solidFill>
                      <a:srgbClr val="0070C0"/>
                    </a:solidFill>
                  </a:rPr>
                  <a:t>2  </a:t>
                </a:r>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solidFill>
                      <a:srgbClr val="7030A0"/>
                    </a:solidFill>
                  </a:rPr>
                  <a:t>             </a:t>
                </a:r>
                <a:r>
                  <a:rPr lang="en-US" sz="2000" b="1" dirty="0" err="1">
                    <a:solidFill>
                      <a:srgbClr val="7030A0"/>
                    </a:solidFill>
                  </a:rPr>
                  <a:t>FreeTable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41" t="-80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sp>
        <p:nvSpPr>
          <p:cNvPr id="6" name="TextBox 5"/>
          <p:cNvSpPr txBox="1"/>
          <p:nvPr/>
        </p:nvSpPr>
        <p:spPr>
          <a:xfrm>
            <a:off x="2971800" y="3440668"/>
            <a:ext cx="2344231" cy="369332"/>
          </a:xfrm>
          <a:prstGeom prst="rect">
            <a:avLst/>
          </a:prstGeom>
          <a:solidFill>
            <a:srgbClr val="FFC000"/>
          </a:solidFill>
        </p:spPr>
        <p:txBody>
          <a:bodyPr wrap="none" rtlCol="0">
            <a:spAutoFit/>
          </a:bodyPr>
          <a:lstStyle/>
          <a:p>
            <a:r>
              <a:rPr lang="en-US" dirty="0"/>
              <a:t>// Table is quarter full !</a:t>
            </a:r>
          </a:p>
        </p:txBody>
      </p:sp>
      <mc:AlternateContent xmlns:mc="http://schemas.openxmlformats.org/markup-compatibility/2006" xmlns:a14="http://schemas.microsoft.com/office/drawing/2010/main">
        <mc:Choice Requires="a14">
          <p:sp>
            <p:nvSpPr>
              <p:cNvPr id="10" name="Left Arrow 9"/>
              <p:cNvSpPr/>
              <p:nvPr/>
            </p:nvSpPr>
            <p:spPr>
              <a:xfrm>
                <a:off x="4431792" y="4468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0" name="Left Arrow 9"/>
              <p:cNvSpPr>
                <a:spLocks noRot="1" noChangeAspect="1" noMove="1" noResize="1" noEditPoints="1" noAdjustHandles="1" noChangeArrowheads="1" noChangeShapeType="1" noTextEdit="1"/>
              </p:cNvSpPr>
              <p:nvPr/>
            </p:nvSpPr>
            <p:spPr>
              <a:xfrm>
                <a:off x="4431792" y="4468368"/>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Left Arrow 10"/>
              <p:cNvSpPr/>
              <p:nvPr/>
            </p:nvSpPr>
            <p:spPr>
              <a:xfrm>
                <a:off x="4419600" y="4087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1" name="Left Arrow 10"/>
              <p:cNvSpPr>
                <a:spLocks noRot="1" noChangeAspect="1" noMove="1" noResize="1" noEditPoints="1" noAdjustHandles="1" noChangeArrowheads="1" noChangeShapeType="1" noTextEdit="1"/>
              </p:cNvSpPr>
              <p:nvPr/>
            </p:nvSpPr>
            <p:spPr>
              <a:xfrm>
                <a:off x="4419600" y="4087368"/>
                <a:ext cx="978408" cy="484632"/>
              </a:xfrm>
              <a:prstGeom prst="leftArrow">
                <a:avLst/>
              </a:prstGeom>
              <a:blipFill rotWithShape="1">
                <a:blip r:embed="rId5"/>
                <a:stretch>
                  <a:fillRect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Left Arrow 8"/>
              <p:cNvSpPr/>
              <p:nvPr/>
            </p:nvSpPr>
            <p:spPr>
              <a:xfrm>
                <a:off x="4419600" y="3706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9" name="Left Arrow 8"/>
              <p:cNvSpPr>
                <a:spLocks noRot="1" noChangeAspect="1" noMove="1" noResize="1" noEditPoints="1" noAdjustHandles="1" noChangeArrowheads="1" noChangeShapeType="1" noTextEdit="1"/>
              </p:cNvSpPr>
              <p:nvPr/>
            </p:nvSpPr>
            <p:spPr>
              <a:xfrm>
                <a:off x="4419600" y="3706368"/>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704351" y="3429000"/>
                <a:ext cx="1115049" cy="400110"/>
              </a:xfrm>
              <a:prstGeom prst="rect">
                <a:avLst/>
              </a:prstGeom>
              <a:solidFill>
                <a:schemeClr val="bg2"/>
              </a:solidFill>
            </p:spPr>
            <p:txBody>
              <a:bodyPr wrap="none" rtlCol="0">
                <a:spAutoFit/>
              </a:bodyPr>
              <a:lstStyle/>
              <a:p>
                <a:r>
                  <a:rPr lang="en-US" sz="2000" dirty="0"/>
                  <a:t>size(</a:t>
                </a:r>
                <a14:m>
                  <m:oMath xmlns:m="http://schemas.openxmlformats.org/officeDocument/2006/math">
                    <m:r>
                      <a:rPr lang="en-US" sz="2000" b="1" i="1" dirty="0">
                        <a:solidFill>
                          <a:srgbClr val="0070C0"/>
                        </a:solidFill>
                        <a:latin typeface="Cambria Math"/>
                      </a:rPr>
                      <m:t>𝑻</m:t>
                    </m:r>
                  </m:oMath>
                </a14:m>
                <a:r>
                  <a:rPr lang="en-US" sz="2000" dirty="0"/>
                  <a:t>)/</a:t>
                </a:r>
                <a:r>
                  <a:rPr lang="en-US" sz="2000" b="1" dirty="0">
                    <a:solidFill>
                      <a:srgbClr val="0070C0"/>
                    </a:solidFill>
                  </a:rPr>
                  <a:t>4</a:t>
                </a:r>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704351" y="3429000"/>
                <a:ext cx="1115049" cy="400110"/>
              </a:xfrm>
              <a:prstGeom prst="rect">
                <a:avLst/>
              </a:prstGeom>
              <a:blipFill rotWithShape="1">
                <a:blip r:embed="rId6"/>
                <a:stretch>
                  <a:fillRect l="-6011" t="-7692" r="-10383" b="-26154"/>
                </a:stretch>
              </a:blipFill>
            </p:spPr>
            <p:txBody>
              <a:bodyPr/>
              <a:lstStyle/>
              <a:p>
                <a:r>
                  <a:rPr lang="en-US">
                    <a:noFill/>
                  </a:rPr>
                  <a:t> </a:t>
                </a:r>
              </a:p>
            </p:txBody>
          </p:sp>
        </mc:Fallback>
      </mc:AlternateContent>
      <p:sp>
        <p:nvSpPr>
          <p:cNvPr id="12" name="Down Ribbon 11"/>
          <p:cNvSpPr/>
          <p:nvPr/>
        </p:nvSpPr>
        <p:spPr>
          <a:xfrm>
            <a:off x="4575048" y="5334000"/>
            <a:ext cx="2740152" cy="10581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a:t>
            </a:r>
          </a:p>
          <a:p>
            <a:pPr algn="ctr"/>
            <a:r>
              <a:rPr lang="en-US" dirty="0">
                <a:solidFill>
                  <a:schemeClr val="tx1"/>
                </a:solidFill>
              </a:rPr>
              <a:t>Delay the shrinking</a:t>
            </a:r>
          </a:p>
        </p:txBody>
      </p:sp>
      <mc:AlternateContent xmlns:mc="http://schemas.openxmlformats.org/markup-compatibility/2006" xmlns:a14="http://schemas.microsoft.com/office/drawing/2010/main">
        <mc:Choice Requires="a14">
          <p:sp>
            <p:nvSpPr>
              <p:cNvPr id="13" name="TextBox 12"/>
              <p:cNvSpPr txBox="1"/>
              <p:nvPr/>
            </p:nvSpPr>
            <p:spPr>
              <a:xfrm>
                <a:off x="3154752" y="3829110"/>
                <a:ext cx="720069" cy="400110"/>
              </a:xfrm>
              <a:prstGeom prst="rect">
                <a:avLst/>
              </a:prstGeom>
              <a:solidFill>
                <a:schemeClr val="bg2"/>
              </a:solidFill>
            </p:spPr>
            <p:txBody>
              <a:bodyPr wrap="none" rtlCol="0">
                <a:spAutoFit/>
              </a:bodyPr>
              <a:lstStyle/>
              <a:p>
                <a:r>
                  <a:rPr lang="en-US" sz="2000" dirty="0"/>
                  <a:t>(</a:t>
                </a:r>
                <a14:m>
                  <m:oMath xmlns:m="http://schemas.openxmlformats.org/officeDocument/2006/math">
                    <m:r>
                      <a:rPr lang="en-US" sz="2000" b="0" i="0" dirty="0" smtClean="0">
                        <a:solidFill>
                          <a:srgbClr val="0070C0"/>
                        </a:solidFill>
                        <a:latin typeface="Cambria Math"/>
                      </a:rPr>
                      <m:t>2</m:t>
                    </m:r>
                    <m:r>
                      <a:rPr lang="en-US" sz="2000" b="1" i="1" dirty="0" smtClean="0">
                        <a:solidFill>
                          <a:srgbClr val="0070C0"/>
                        </a:solidFill>
                        <a:latin typeface="Cambria Math"/>
                      </a:rPr>
                      <m:t>𝒏</m:t>
                    </m:r>
                  </m:oMath>
                </a14:m>
                <a:r>
                  <a:rPr lang="en-US" sz="20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3154752" y="3829110"/>
                <a:ext cx="720069" cy="400110"/>
              </a:xfrm>
              <a:prstGeom prst="rect">
                <a:avLst/>
              </a:prstGeom>
              <a:blipFill rotWithShape="1">
                <a:blip r:embed="rId7"/>
                <a:stretch>
                  <a:fillRect l="-9322" t="-7576" r="-16102" b="-25758"/>
                </a:stretch>
              </a:blipFill>
            </p:spPr>
            <p:txBody>
              <a:bodyPr/>
              <a:lstStyle/>
              <a:p>
                <a:r>
                  <a:rPr lang="en-US">
                    <a:noFill/>
                  </a:rPr>
                  <a:t> </a:t>
                </a:r>
              </a:p>
            </p:txBody>
          </p:sp>
        </mc:Fallback>
      </mc:AlternateContent>
    </p:spTree>
    <p:extLst>
      <p:ext uri="{BB962C8B-B14F-4D97-AF65-F5344CB8AC3E}">
        <p14:creationId xmlns:p14="http://schemas.microsoft.com/office/powerpoint/2010/main" val="977363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750" fill="hold"/>
                                        <p:tgtEl>
                                          <p:spTgt spid="2"/>
                                        </p:tgtEl>
                                        <p:attrNameLst>
                                          <p:attrName>ppt_w</p:attrName>
                                        </p:attrNameLst>
                                      </p:cBhvr>
                                      <p:tavLst>
                                        <p:tav tm="0">
                                          <p:val>
                                            <p:fltVal val="0"/>
                                          </p:val>
                                        </p:tav>
                                        <p:tav tm="100000">
                                          <p:val>
                                            <p:strVal val="#ppt_w"/>
                                          </p:val>
                                        </p:tav>
                                      </p:tavLst>
                                    </p:anim>
                                    <p:anim calcmode="lin" valueType="num">
                                      <p:cBhvr>
                                        <p:cTn id="8" dur="1750" fill="hold"/>
                                        <p:tgtEl>
                                          <p:spTgt spid="2"/>
                                        </p:tgtEl>
                                        <p:attrNameLst>
                                          <p:attrName>ppt_h</p:attrName>
                                        </p:attrNameLst>
                                      </p:cBhvr>
                                      <p:tavLst>
                                        <p:tav tm="0">
                                          <p:val>
                                            <p:fltVal val="0"/>
                                          </p:val>
                                        </p:tav>
                                        <p:tav tm="100000">
                                          <p:val>
                                            <p:strVal val="#ppt_h"/>
                                          </p:val>
                                        </p:tav>
                                      </p:tavLst>
                                    </p:anim>
                                    <p:animEffect transition="in" filter="fade">
                                      <p:cBhvr>
                                        <p:cTn id="9" dur="1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80">
                                          <p:stCondLst>
                                            <p:cond delay="0"/>
                                          </p:stCondLst>
                                        </p:cTn>
                                        <p:tgtEl>
                                          <p:spTgt spid="7"/>
                                        </p:tgtEl>
                                      </p:cBhvr>
                                    </p:animEffect>
                                    <p:anim calcmode="lin" valueType="num">
                                      <p:cBhvr>
                                        <p:cTn id="2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7" dur="26">
                                          <p:stCondLst>
                                            <p:cond delay="650"/>
                                          </p:stCondLst>
                                        </p:cTn>
                                        <p:tgtEl>
                                          <p:spTgt spid="7"/>
                                        </p:tgtEl>
                                      </p:cBhvr>
                                      <p:to x="100000" y="60000"/>
                                    </p:animScale>
                                    <p:animScale>
                                      <p:cBhvr>
                                        <p:cTn id="28" dur="166" decel="50000">
                                          <p:stCondLst>
                                            <p:cond delay="676"/>
                                          </p:stCondLst>
                                        </p:cTn>
                                        <p:tgtEl>
                                          <p:spTgt spid="7"/>
                                        </p:tgtEl>
                                      </p:cBhvr>
                                      <p:to x="100000" y="100000"/>
                                    </p:animScale>
                                    <p:animScale>
                                      <p:cBhvr>
                                        <p:cTn id="29" dur="26">
                                          <p:stCondLst>
                                            <p:cond delay="1312"/>
                                          </p:stCondLst>
                                        </p:cTn>
                                        <p:tgtEl>
                                          <p:spTgt spid="7"/>
                                        </p:tgtEl>
                                      </p:cBhvr>
                                      <p:to x="100000" y="80000"/>
                                    </p:animScale>
                                    <p:animScale>
                                      <p:cBhvr>
                                        <p:cTn id="30" dur="166" decel="50000">
                                          <p:stCondLst>
                                            <p:cond delay="1338"/>
                                          </p:stCondLst>
                                        </p:cTn>
                                        <p:tgtEl>
                                          <p:spTgt spid="7"/>
                                        </p:tgtEl>
                                      </p:cBhvr>
                                      <p:to x="100000" y="100000"/>
                                    </p:animScale>
                                    <p:animScale>
                                      <p:cBhvr>
                                        <p:cTn id="31" dur="26">
                                          <p:stCondLst>
                                            <p:cond delay="1642"/>
                                          </p:stCondLst>
                                        </p:cTn>
                                        <p:tgtEl>
                                          <p:spTgt spid="7"/>
                                        </p:tgtEl>
                                      </p:cBhvr>
                                      <p:to x="100000" y="90000"/>
                                    </p:animScale>
                                    <p:animScale>
                                      <p:cBhvr>
                                        <p:cTn id="32" dur="166" decel="50000">
                                          <p:stCondLst>
                                            <p:cond delay="1668"/>
                                          </p:stCondLst>
                                        </p:cTn>
                                        <p:tgtEl>
                                          <p:spTgt spid="7"/>
                                        </p:tgtEl>
                                      </p:cBhvr>
                                      <p:to x="100000" y="100000"/>
                                    </p:animScale>
                                    <p:animScale>
                                      <p:cBhvr>
                                        <p:cTn id="33" dur="26">
                                          <p:stCondLst>
                                            <p:cond delay="1808"/>
                                          </p:stCondLst>
                                        </p:cTn>
                                        <p:tgtEl>
                                          <p:spTgt spid="7"/>
                                        </p:tgtEl>
                                      </p:cBhvr>
                                      <p:to x="100000" y="95000"/>
                                    </p:animScale>
                                    <p:animScale>
                                      <p:cBhvr>
                                        <p:cTn id="34" dur="166" decel="50000">
                                          <p:stCondLst>
                                            <p:cond delay="1834"/>
                                          </p:stCondLst>
                                        </p:cTn>
                                        <p:tgtEl>
                                          <p:spTgt spid="7"/>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80">
                                          <p:stCondLst>
                                            <p:cond delay="0"/>
                                          </p:stCondLst>
                                        </p:cTn>
                                        <p:tgtEl>
                                          <p:spTgt spid="13"/>
                                        </p:tgtEl>
                                      </p:cBhvr>
                                    </p:animEffect>
                                    <p:anim calcmode="lin" valueType="num">
                                      <p:cBhvr>
                                        <p:cTn id="45"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0" dur="26">
                                          <p:stCondLst>
                                            <p:cond delay="650"/>
                                          </p:stCondLst>
                                        </p:cTn>
                                        <p:tgtEl>
                                          <p:spTgt spid="13"/>
                                        </p:tgtEl>
                                      </p:cBhvr>
                                      <p:to x="100000" y="60000"/>
                                    </p:animScale>
                                    <p:animScale>
                                      <p:cBhvr>
                                        <p:cTn id="51" dur="166" decel="50000">
                                          <p:stCondLst>
                                            <p:cond delay="676"/>
                                          </p:stCondLst>
                                        </p:cTn>
                                        <p:tgtEl>
                                          <p:spTgt spid="13"/>
                                        </p:tgtEl>
                                      </p:cBhvr>
                                      <p:to x="100000" y="100000"/>
                                    </p:animScale>
                                    <p:animScale>
                                      <p:cBhvr>
                                        <p:cTn id="52" dur="26">
                                          <p:stCondLst>
                                            <p:cond delay="1312"/>
                                          </p:stCondLst>
                                        </p:cTn>
                                        <p:tgtEl>
                                          <p:spTgt spid="13"/>
                                        </p:tgtEl>
                                      </p:cBhvr>
                                      <p:to x="100000" y="80000"/>
                                    </p:animScale>
                                    <p:animScale>
                                      <p:cBhvr>
                                        <p:cTn id="53" dur="166" decel="50000">
                                          <p:stCondLst>
                                            <p:cond delay="1338"/>
                                          </p:stCondLst>
                                        </p:cTn>
                                        <p:tgtEl>
                                          <p:spTgt spid="13"/>
                                        </p:tgtEl>
                                      </p:cBhvr>
                                      <p:to x="100000" y="100000"/>
                                    </p:animScale>
                                    <p:animScale>
                                      <p:cBhvr>
                                        <p:cTn id="54" dur="26">
                                          <p:stCondLst>
                                            <p:cond delay="1642"/>
                                          </p:stCondLst>
                                        </p:cTn>
                                        <p:tgtEl>
                                          <p:spTgt spid="13"/>
                                        </p:tgtEl>
                                      </p:cBhvr>
                                      <p:to x="100000" y="90000"/>
                                    </p:animScale>
                                    <p:animScale>
                                      <p:cBhvr>
                                        <p:cTn id="55" dur="166" decel="50000">
                                          <p:stCondLst>
                                            <p:cond delay="1668"/>
                                          </p:stCondLst>
                                        </p:cTn>
                                        <p:tgtEl>
                                          <p:spTgt spid="13"/>
                                        </p:tgtEl>
                                      </p:cBhvr>
                                      <p:to x="100000" y="100000"/>
                                    </p:animScale>
                                    <p:animScale>
                                      <p:cBhvr>
                                        <p:cTn id="56" dur="26">
                                          <p:stCondLst>
                                            <p:cond delay="1808"/>
                                          </p:stCondLst>
                                        </p:cTn>
                                        <p:tgtEl>
                                          <p:spTgt spid="13"/>
                                        </p:tgtEl>
                                      </p:cBhvr>
                                      <p:to x="100000" y="95000"/>
                                    </p:animScale>
                                    <p:animScale>
                                      <p:cBhvr>
                                        <p:cTn id="57"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2" grpId="0" animBg="1"/>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14017</TotalTime>
  <Words>1662</Words>
  <Application>Microsoft Office PowerPoint</Application>
  <PresentationFormat>On-screen Show (4:3)</PresentationFormat>
  <Paragraphs>431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Wingdings</vt:lpstr>
      <vt:lpstr>Office Theme</vt:lpstr>
      <vt:lpstr>Design and Analysis of Algorithms </vt:lpstr>
      <vt:lpstr>RECAP of Last Lecture</vt:lpstr>
      <vt:lpstr>Amortized Analysis of Insert(x)  </vt:lpstr>
      <vt:lpstr>Amortized Analysis of Delete(x) </vt:lpstr>
      <vt:lpstr>SPACE and TIME Efficient  Dynamic Table  </vt:lpstr>
      <vt:lpstr>Attempt 1</vt:lpstr>
      <vt:lpstr>PowerPoint Presentation</vt:lpstr>
      <vt:lpstr>Towards designing new algorithm</vt:lpstr>
      <vt:lpstr>An efficient way to perform delete(x)</vt:lpstr>
      <vt:lpstr>The intuition behind the new algorithm</vt:lpstr>
      <vt:lpstr>Amortized Analysis of Delete(x)  </vt:lpstr>
      <vt:lpstr>Splay tree:  A self organizing Binary search trees. </vt:lpstr>
      <vt:lpstr>A magic</vt:lpstr>
      <vt:lpstr>Self Organizing LIST</vt:lpstr>
      <vt:lpstr>Problem : Online list search </vt:lpstr>
      <vt:lpstr>Competitive ratio </vt:lpstr>
      <vt:lpstr>Competitive ratio </vt:lpstr>
      <vt:lpstr> </vt:lpstr>
      <vt:lpstr>Move to Front Algorithm</vt:lpstr>
      <vt:lpstr>Move-to-Front algorithm </vt:lpstr>
      <vt:lpstr>Move-to-Front algorithm Execution of Search(R)</vt:lpstr>
      <vt:lpstr>How good is MTF Algorithm ?</vt:lpstr>
      <vt:lpstr>What is the main challenge ?</vt:lpstr>
      <vt:lpstr>ith query operation of MTF and OPT </vt:lpstr>
      <vt:lpstr>The potential function ϕ </vt:lpstr>
      <vt:lpstr>Spend good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1360</cp:revision>
  <dcterms:created xsi:type="dcterms:W3CDTF">2011-12-03T04:13:03Z</dcterms:created>
  <dcterms:modified xsi:type="dcterms:W3CDTF">2023-10-16T08:01:07Z</dcterms:modified>
</cp:coreProperties>
</file>