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556" r:id="rId2"/>
    <p:sldId id="553" r:id="rId3"/>
    <p:sldId id="535" r:id="rId4"/>
    <p:sldId id="551" r:id="rId5"/>
    <p:sldId id="540" r:id="rId6"/>
    <p:sldId id="533" r:id="rId7"/>
    <p:sldId id="534" r:id="rId8"/>
    <p:sldId id="522" r:id="rId9"/>
    <p:sldId id="523" r:id="rId10"/>
    <p:sldId id="530" r:id="rId11"/>
    <p:sldId id="548" r:id="rId12"/>
    <p:sldId id="525" r:id="rId13"/>
    <p:sldId id="575" r:id="rId14"/>
    <p:sldId id="564" r:id="rId15"/>
    <p:sldId id="562" r:id="rId16"/>
    <p:sldId id="563" r:id="rId17"/>
    <p:sldId id="565" r:id="rId18"/>
    <p:sldId id="561" r:id="rId19"/>
    <p:sldId id="543" r:id="rId20"/>
    <p:sldId id="542" r:id="rId21"/>
    <p:sldId id="527" r:id="rId22"/>
    <p:sldId id="567" r:id="rId23"/>
    <p:sldId id="528" r:id="rId24"/>
    <p:sldId id="524" r:id="rId25"/>
    <p:sldId id="581" r:id="rId26"/>
    <p:sldId id="579" r:id="rId27"/>
    <p:sldId id="583" r:id="rId28"/>
    <p:sldId id="58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6" autoAdjust="0"/>
    <p:restoredTop sz="94085" autoAdjust="0"/>
  </p:normalViewPr>
  <p:slideViewPr>
    <p:cSldViewPr>
      <p:cViewPr varScale="1">
        <p:scale>
          <a:sx n="107" d="100"/>
          <a:sy n="107" d="100"/>
        </p:scale>
        <p:origin x="20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10/18/2023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10/18/2023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0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00.png"/><Relationship Id="rId7" Type="http://schemas.openxmlformats.org/officeDocument/2006/relationships/image" Target="../media/image210.png"/><Relationship Id="rId12" Type="http://schemas.openxmlformats.org/officeDocument/2006/relationships/image" Target="../media/image2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0.png"/><Relationship Id="rId10" Type="http://schemas.openxmlformats.org/officeDocument/2006/relationships/image" Target="../media/image24.png"/><Relationship Id="rId4" Type="http://schemas.openxmlformats.org/officeDocument/2006/relationships/image" Target="../media/image130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140.png"/><Relationship Id="rId10" Type="http://schemas.openxmlformats.org/officeDocument/2006/relationships/image" Target="../media/image25.png"/><Relationship Id="rId4" Type="http://schemas.openxmlformats.org/officeDocument/2006/relationships/image" Target="../media/image130.png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50.png"/><Relationship Id="rId7" Type="http://schemas.openxmlformats.org/officeDocument/2006/relationships/image" Target="../media/image7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31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Amortized Analysis – 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                 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47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How good is </a:t>
            </a:r>
            <a:r>
              <a:rPr lang="en-US" sz="3200" dirty="0">
                <a:solidFill>
                  <a:srgbClr val="7030A0"/>
                </a:solidFill>
              </a:rPr>
              <a:t>MTF </a:t>
            </a:r>
            <a:r>
              <a:rPr lang="en-US" sz="3200" dirty="0"/>
              <a:t>Algorithm 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MTF</a:t>
            </a:r>
            <a:r>
              <a:rPr lang="en-US" sz="2800" b="1" dirty="0">
                <a:solidFill>
                  <a:srgbClr val="0070C0"/>
                </a:solidFill>
              </a:rPr>
              <a:t>  </a:t>
            </a:r>
            <a:r>
              <a:rPr lang="en-US" sz="2800" b="1" dirty="0">
                <a:solidFill>
                  <a:schemeClr val="tx1"/>
                </a:solidFill>
              </a:rPr>
              <a:t>versus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OPT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E351C9-6EA5-C99F-D6BC-CA81686E43F4}"/>
              </a:ext>
            </a:extLst>
          </p:cNvPr>
          <p:cNvSpPr txBox="1"/>
          <p:nvPr/>
        </p:nvSpPr>
        <p:spPr>
          <a:xfrm>
            <a:off x="3276600" y="4827627"/>
            <a:ext cx="2477666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Let us focus on a query.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00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 of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3200" b="1" dirty="0"/>
                  <a:t>and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OPT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637" y="914400"/>
                <a:ext cx="9096363" cy="52117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Actual 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b="1" dirty="0"/>
                  <a:t>algorithm </a:t>
                </a:r>
                <a:r>
                  <a:rPr lang="en-US" sz="2000" dirty="0"/>
                  <a:t>: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Actual 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 </a:t>
                </a:r>
                <a:r>
                  <a:rPr lang="en-US" sz="2000" b="1" dirty="0"/>
                  <a:t>algorithm </a:t>
                </a:r>
                <a:r>
                  <a:rPr lang="en-US" sz="2000" dirty="0"/>
                  <a:t>: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Our aim</a:t>
                </a:r>
                <a:r>
                  <a:rPr lang="en-US" sz="2000" dirty="0"/>
                  <a:t>:  To show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amortized 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b="1" dirty="0"/>
                  <a:t>algorithm </a:t>
                </a:r>
                <a:r>
                  <a:rPr lang="en-US" sz="2000" dirty="0"/>
                  <a:t>is bounded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u="sng" dirty="0"/>
                  <a:t>(x) and</a:t>
                </a:r>
                <a14:m>
                  <m:oMath xmlns:m="http://schemas.openxmlformats.org/officeDocument/2006/math">
                    <m:r>
                      <a:rPr lang="en-US" sz="2000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u="sng" dirty="0"/>
              </a:p>
              <a:p>
                <a:pPr marL="0" indent="0" algn="ctr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 should be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Δ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have “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(x)” term to nullify the actual cost. </a:t>
                </a:r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37" y="914400"/>
                <a:ext cx="9096363" cy="5211763"/>
              </a:xfrm>
              <a:blipFill rotWithShape="1">
                <a:blip r:embed="rId3"/>
                <a:stretch>
                  <a:fillRect l="-737" t="-585" b="-14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350532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600200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524000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124200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HEAD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124200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537157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3798332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664732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331732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5038212" y="4572000"/>
                <a:ext cx="9669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212" y="4572000"/>
                <a:ext cx="96693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0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029200" y="4876800"/>
                <a:ext cx="10838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876800"/>
                <a:ext cx="10838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5809860" y="4876800"/>
            <a:ext cx="2820297" cy="457200"/>
            <a:chOff x="5715000" y="5105400"/>
            <a:chExt cx="2820297" cy="457200"/>
          </a:xfrm>
        </p:grpSpPr>
        <p:sp>
          <p:nvSpPr>
            <p:cNvPr id="78" name="Rounded Rectangle 77"/>
            <p:cNvSpPr/>
            <p:nvPr/>
          </p:nvSpPr>
          <p:spPr>
            <a:xfrm>
              <a:off x="5715000" y="5105400"/>
              <a:ext cx="405927" cy="4572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76052" y="5181600"/>
              <a:ext cx="215924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No. of swaps by </a:t>
              </a:r>
              <a:r>
                <a:rPr lang="en-US" b="1" dirty="0">
                  <a:solidFill>
                    <a:srgbClr val="7030A0"/>
                  </a:solidFill>
                </a:rPr>
                <a:t>OPT</a:t>
              </a:r>
              <a:r>
                <a:rPr lang="en-US" b="1" dirty="0"/>
                <a:t> </a:t>
              </a:r>
            </a:p>
          </p:txBody>
        </p:sp>
        <p:cxnSp>
          <p:nvCxnSpPr>
            <p:cNvPr id="81" name="Straight Connector 80"/>
            <p:cNvCxnSpPr>
              <a:endCxn id="79" idx="1"/>
            </p:cNvCxnSpPr>
            <p:nvPr/>
          </p:nvCxnSpPr>
          <p:spPr>
            <a:xfrm>
              <a:off x="6120927" y="5366266"/>
              <a:ext cx="255125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7626734" y="5345668"/>
            <a:ext cx="1364866" cy="750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loud Callout 68"/>
          <p:cNvSpPr/>
          <p:nvPr/>
        </p:nvSpPr>
        <p:spPr>
          <a:xfrm>
            <a:off x="3863696" y="2850179"/>
            <a:ext cx="4639188" cy="719553"/>
          </a:xfrm>
          <a:prstGeom prst="cloudCallout">
            <a:avLst>
              <a:gd name="adj1" fmla="val -19808"/>
              <a:gd name="adj2" fmla="val 783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should be the potential function  with this feature?</a:t>
            </a:r>
          </a:p>
        </p:txBody>
      </p:sp>
    </p:spTree>
    <p:extLst>
      <p:ext uri="{BB962C8B-B14F-4D97-AF65-F5344CB8AC3E}">
        <p14:creationId xmlns:p14="http://schemas.microsoft.com/office/powerpoint/2010/main" val="3782219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uiExpand="1" animBg="1"/>
      <p:bldP spid="53" grpId="0" uiExpand="1" animBg="1"/>
      <p:bldP spid="85" grpId="0" uiExpand="1" animBg="1"/>
      <p:bldP spid="86" grpId="0" uiExpand="1" animBg="1"/>
      <p:bldP spid="6" grpId="0" animBg="1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the potential function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3200" b="1" dirty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potential of 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</a:t>
                </a:r>
                <a:r>
                  <a:rPr lang="en-US" sz="2000" dirty="0"/>
                  <a:t> algorithm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steps 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. # </a:t>
                </a:r>
                <a:r>
                  <a:rPr lang="en-US" sz="2000" b="1" dirty="0"/>
                  <a:t>inversions </a:t>
                </a:r>
                <a:r>
                  <a:rPr lang="en-US" sz="2000" dirty="0"/>
                  <a:t>between the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:r>
                  <a:rPr lang="en-US" sz="2000" dirty="0"/>
                  <a:t>lists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Inversions</a:t>
                </a:r>
                <a:r>
                  <a:rPr lang="en-US" sz="2000" dirty="0"/>
                  <a:t>: {(E,C) , (E,A) , (E,D) , (E,B) , (D,B)} </a:t>
                </a:r>
              </a:p>
              <a:p>
                <a:pPr algn="ctr"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10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Note: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since two lists are same in the beginning.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and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 always.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 is a valid potential function.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>
                <a:blip r:embed="rId3"/>
                <a:stretch>
                  <a:fillRect l="-772" b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1600200" y="2045732"/>
            <a:ext cx="4114800" cy="381000"/>
            <a:chOff x="1600200" y="2438400"/>
            <a:chExt cx="41148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ounded Rectangle 18"/>
            <p:cNvSpPr/>
            <p:nvPr/>
          </p:nvSpPr>
          <p:spPr>
            <a:xfrm>
              <a:off x="52578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5240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993878" y="20690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3124200"/>
            <a:ext cx="4114800" cy="381000"/>
            <a:chOff x="1600200" y="2438400"/>
            <a:chExt cx="4114800" cy="381000"/>
          </a:xfrm>
        </p:grpSpPr>
        <p:grpSp>
          <p:nvGrpSpPr>
            <p:cNvPr id="29" name="Group 28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ounded Rectangle 4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ounded Rectangle 36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ounded Rectangle 33"/>
            <p:cNvSpPr/>
            <p:nvPr/>
          </p:nvSpPr>
          <p:spPr>
            <a:xfrm>
              <a:off x="52578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5727" y="2602468"/>
            <a:ext cx="1552563" cy="674132"/>
            <a:chOff x="95727" y="1916668"/>
            <a:chExt cx="1552563" cy="674132"/>
          </a:xfrm>
        </p:grpSpPr>
        <p:cxnSp>
          <p:nvCxnSpPr>
            <p:cNvPr id="44" name="Curved Connector 43"/>
            <p:cNvCxnSpPr>
              <a:stCxn id="45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947238" y="31358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20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6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the potential function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3200" b="1" dirty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potential of 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</a:t>
                </a:r>
                <a:r>
                  <a:rPr lang="en-US" sz="2000" dirty="0"/>
                  <a:t> algorithm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steps 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. # </a:t>
                </a:r>
                <a:r>
                  <a:rPr lang="en-US" sz="2000" b="1" dirty="0"/>
                  <a:t>inversions </a:t>
                </a:r>
                <a:r>
                  <a:rPr lang="en-US" sz="2000" dirty="0"/>
                  <a:t>between the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:r>
                  <a:rPr lang="en-US" sz="2000" dirty="0"/>
                  <a:t>lists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Inversions</a:t>
                </a:r>
                <a:r>
                  <a:rPr lang="en-US" sz="2000" dirty="0"/>
                  <a:t>: {(E,C) , (E,A) , (E,D) , (E,B) , (D,B)} </a:t>
                </a:r>
              </a:p>
              <a:p>
                <a:pPr algn="ctr">
                  <a:buFont typeface="Wingdings"/>
                  <a:buChar char="è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>
                <a:blip r:embed="rId3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1600200" y="2045732"/>
            <a:ext cx="4114800" cy="381000"/>
            <a:chOff x="1600200" y="2438400"/>
            <a:chExt cx="41148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ounded Rectangle 18"/>
            <p:cNvSpPr/>
            <p:nvPr/>
          </p:nvSpPr>
          <p:spPr>
            <a:xfrm>
              <a:off x="52578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5240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993878" y="20690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3124200"/>
            <a:ext cx="4114800" cy="381000"/>
            <a:chOff x="1600200" y="2438400"/>
            <a:chExt cx="4114800" cy="381000"/>
          </a:xfrm>
        </p:grpSpPr>
        <p:grpSp>
          <p:nvGrpSpPr>
            <p:cNvPr id="29" name="Group 28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ounded Rectangle 4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ounded Rectangle 36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ounded Rectangle 33"/>
            <p:cNvSpPr/>
            <p:nvPr/>
          </p:nvSpPr>
          <p:spPr>
            <a:xfrm>
              <a:off x="52578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5727" y="2602468"/>
            <a:ext cx="1552563" cy="674132"/>
            <a:chOff x="95727" y="1916668"/>
            <a:chExt cx="1552563" cy="674132"/>
          </a:xfrm>
        </p:grpSpPr>
        <p:cxnSp>
          <p:nvCxnSpPr>
            <p:cNvPr id="44" name="Curved Connector 43"/>
            <p:cNvCxnSpPr>
              <a:stCxn id="45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947238" y="31358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4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6" grpId="0" animBg="1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 of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3200" b="1" dirty="0"/>
                  <a:t>and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OPT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>
                <a:blip r:embed="rId3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HEAD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15927B-5478-FD47-9D32-6B1A9F727E66}"/>
              </a:ext>
            </a:extLst>
          </p:cNvPr>
          <p:cNvCxnSpPr>
            <a:cxnSpLocks/>
          </p:cNvCxnSpPr>
          <p:nvPr/>
        </p:nvCxnSpPr>
        <p:spPr>
          <a:xfrm>
            <a:off x="6400800" y="2057400"/>
            <a:ext cx="0" cy="27432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A10AFA-8F01-5657-5EC4-E48AE4B01E1B}"/>
              </a:ext>
            </a:extLst>
          </p:cNvPr>
          <p:cNvSpPr txBox="1"/>
          <p:nvPr/>
        </p:nvSpPr>
        <p:spPr>
          <a:xfrm>
            <a:off x="0" y="2856937"/>
            <a:ext cx="79380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7BA8F4-EF41-858A-2C9E-4998EA5E66C2}"/>
                  </a:ext>
                </a:extLst>
              </p:cNvPr>
              <p:cNvSpPr txBox="1"/>
              <p:nvPr/>
            </p:nvSpPr>
            <p:spPr>
              <a:xfrm>
                <a:off x="939175" y="2848586"/>
                <a:ext cx="1281056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7BA8F4-EF41-858A-2C9E-4998EA5E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75" y="2848586"/>
                <a:ext cx="1281056" cy="369332"/>
              </a:xfrm>
              <a:prstGeom prst="rect">
                <a:avLst/>
              </a:prstGeom>
              <a:blipFill>
                <a:blip r:embed="rId7"/>
                <a:stretch>
                  <a:fillRect t="-6667" r="-39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3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3" grpId="0" uiExpand="1" animBg="1"/>
      <p:bldP spid="53" grpId="0" uiExpand="1" animBg="1"/>
      <p:bldP spid="6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 of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3200" b="1" dirty="0"/>
                  <a:t>and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OPT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>
                <a:blip r:embed="rId3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6002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0574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2004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6576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1148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82296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Curved Connector 37"/>
          <p:cNvCxnSpPr/>
          <p:nvPr/>
        </p:nvCxnSpPr>
        <p:spPr>
          <a:xfrm>
            <a:off x="685800" y="3657600"/>
            <a:ext cx="914400" cy="4572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637" y="3440668"/>
            <a:ext cx="66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HEAD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9470" y="371171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14600" y="371171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7724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692338" y="4385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601864" y="4343400"/>
                <a:ext cx="5891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(x)</a:t>
                </a:r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864" y="4343400"/>
                <a:ext cx="589136" cy="338554"/>
              </a:xfrm>
              <a:prstGeom prst="rect">
                <a:avLst/>
              </a:prstGeom>
              <a:blipFill>
                <a:blip r:embed="rId6"/>
                <a:stretch>
                  <a:fillRect t="-7407" r="-41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2579602" y="411480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…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>
            <a:off x="1828800" y="4724400"/>
            <a:ext cx="2067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828800" y="464820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3886200" y="464820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4B8EA21-FCC1-DF42-92BB-8086C1AFF2D5}"/>
              </a:ext>
            </a:extLst>
          </p:cNvPr>
          <p:cNvCxnSpPr>
            <a:cxnSpLocks/>
          </p:cNvCxnSpPr>
          <p:nvPr/>
        </p:nvCxnSpPr>
        <p:spPr>
          <a:xfrm>
            <a:off x="6400800" y="2057400"/>
            <a:ext cx="0" cy="27432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73FE4-339B-E54B-868F-AB38255F4F2E}"/>
              </a:ext>
            </a:extLst>
          </p:cNvPr>
          <p:cNvSpPr txBox="1"/>
          <p:nvPr/>
        </p:nvSpPr>
        <p:spPr>
          <a:xfrm>
            <a:off x="0" y="2856937"/>
            <a:ext cx="79380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AEC788-969B-3FD0-99B1-85081C7EDF0F}"/>
                  </a:ext>
                </a:extLst>
              </p:cNvPr>
              <p:cNvSpPr txBox="1"/>
              <p:nvPr/>
            </p:nvSpPr>
            <p:spPr>
              <a:xfrm>
                <a:off x="939175" y="2848586"/>
                <a:ext cx="1281056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AEC788-969B-3FD0-99B1-85081C7ED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75" y="2848586"/>
                <a:ext cx="1281056" cy="369332"/>
              </a:xfrm>
              <a:prstGeom prst="rect">
                <a:avLst/>
              </a:prstGeom>
              <a:blipFill>
                <a:blip r:embed="rId7"/>
                <a:stretch>
                  <a:fillRect t="-6667" r="-39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75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 of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3200" b="1" dirty="0"/>
                  <a:t>and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OPT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>
                <a:blip r:embed="rId3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6002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0574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2390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2296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Curved Connector 37"/>
          <p:cNvCxnSpPr/>
          <p:nvPr/>
        </p:nvCxnSpPr>
        <p:spPr>
          <a:xfrm>
            <a:off x="685800" y="3657600"/>
            <a:ext cx="914400" cy="4572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637" y="3440668"/>
            <a:ext cx="66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HEAD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96200" y="371171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14600" y="371171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692338" y="4385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183264" y="4343400"/>
                <a:ext cx="5891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(x)</a:t>
                </a:r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264" y="4343400"/>
                <a:ext cx="589136" cy="338554"/>
              </a:xfrm>
              <a:prstGeom prst="rect">
                <a:avLst/>
              </a:prstGeom>
              <a:blipFill>
                <a:blip r:embed="rId6"/>
                <a:stretch>
                  <a:fillRect t="-7407" r="-425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6237202" y="411480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…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cxnSpLocks/>
          </p:cNvCxnSpPr>
          <p:nvPr/>
        </p:nvCxnSpPr>
        <p:spPr>
          <a:xfrm flipV="1">
            <a:off x="1828800" y="4699575"/>
            <a:ext cx="5791200" cy="2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828800" y="464820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620000" y="464820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6F7749-260B-4F4E-9406-5B90C52B889A}"/>
              </a:ext>
            </a:extLst>
          </p:cNvPr>
          <p:cNvCxnSpPr>
            <a:cxnSpLocks/>
          </p:cNvCxnSpPr>
          <p:nvPr/>
        </p:nvCxnSpPr>
        <p:spPr>
          <a:xfrm>
            <a:off x="6400800" y="2057400"/>
            <a:ext cx="0" cy="27432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EE5DB9A-EF8C-6046-9AC9-3D7F479B6416}"/>
              </a:ext>
            </a:extLst>
          </p:cNvPr>
          <p:cNvSpPr txBox="1"/>
          <p:nvPr/>
        </p:nvSpPr>
        <p:spPr>
          <a:xfrm>
            <a:off x="0" y="2856937"/>
            <a:ext cx="79380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CC185D-A763-B5BD-3704-98D6DD49195A}"/>
                  </a:ext>
                </a:extLst>
              </p:cNvPr>
              <p:cNvSpPr txBox="1"/>
              <p:nvPr/>
            </p:nvSpPr>
            <p:spPr>
              <a:xfrm>
                <a:off x="939175" y="2848586"/>
                <a:ext cx="1281056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CC185D-A763-B5BD-3704-98D6DD491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75" y="2848586"/>
                <a:ext cx="1281056" cy="369332"/>
              </a:xfrm>
              <a:prstGeom prst="rect">
                <a:avLst/>
              </a:prstGeom>
              <a:blipFill>
                <a:blip r:embed="rId7"/>
                <a:stretch>
                  <a:fillRect t="-8197" r="-381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D3EBE68-4200-1A4A-9BD3-669A6ED8C197}"/>
              </a:ext>
            </a:extLst>
          </p:cNvPr>
          <p:cNvSpPr txBox="1"/>
          <p:nvPr/>
        </p:nvSpPr>
        <p:spPr>
          <a:xfrm>
            <a:off x="3625793" y="5530334"/>
            <a:ext cx="306333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1 looks more challenging.</a:t>
            </a:r>
          </a:p>
        </p:txBody>
      </p:sp>
    </p:spTree>
    <p:extLst>
      <p:ext uri="{BB962C8B-B14F-4D97-AF65-F5344CB8AC3E}">
        <p14:creationId xmlns:p14="http://schemas.microsoft.com/office/powerpoint/2010/main" val="2111807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6" grpId="0" animBg="1"/>
      <p:bldP spid="6" grpId="1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 of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3200" b="1" dirty="0"/>
                  <a:t>and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OPT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>
                <a:blip r:embed="rId3"/>
                <a:stretch>
                  <a:fillRect t="-7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6002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0574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2004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6576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1148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82296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Curved Connector 37"/>
          <p:cNvCxnSpPr/>
          <p:nvPr/>
        </p:nvCxnSpPr>
        <p:spPr>
          <a:xfrm>
            <a:off x="685800" y="3657600"/>
            <a:ext cx="914400" cy="4572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637" y="3440668"/>
            <a:ext cx="66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HEAD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9470" y="371171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14600" y="371171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7724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692338" y="4385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601864" y="4343400"/>
                <a:ext cx="5891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(x)</a:t>
                </a:r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864" y="4343400"/>
                <a:ext cx="589136" cy="338554"/>
              </a:xfrm>
              <a:prstGeom prst="rect">
                <a:avLst/>
              </a:prstGeom>
              <a:blipFill>
                <a:blip r:embed="rId6"/>
                <a:stretch>
                  <a:fillRect t="-7407" r="-41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2579602" y="411480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…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>
            <a:off x="1828800" y="4724400"/>
            <a:ext cx="2067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828800" y="464820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3886200" y="464820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04E5681-407D-2146-8441-1126D2A3E291}"/>
              </a:ext>
            </a:extLst>
          </p:cNvPr>
          <p:cNvCxnSpPr>
            <a:cxnSpLocks/>
          </p:cNvCxnSpPr>
          <p:nvPr/>
        </p:nvCxnSpPr>
        <p:spPr>
          <a:xfrm>
            <a:off x="6400800" y="2057400"/>
            <a:ext cx="0" cy="27432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82BA632-C723-E347-91D3-C603D92FE984}"/>
              </a:ext>
            </a:extLst>
          </p:cNvPr>
          <p:cNvSpPr txBox="1"/>
          <p:nvPr/>
        </p:nvSpPr>
        <p:spPr>
          <a:xfrm>
            <a:off x="0" y="2856937"/>
            <a:ext cx="79380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16C3C7-7950-8402-726A-135A0809D2C0}"/>
                  </a:ext>
                </a:extLst>
              </p:cNvPr>
              <p:cNvSpPr txBox="1"/>
              <p:nvPr/>
            </p:nvSpPr>
            <p:spPr>
              <a:xfrm>
                <a:off x="939175" y="2848586"/>
                <a:ext cx="1281056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16C3C7-7950-8402-726A-135A0809D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75" y="2848586"/>
                <a:ext cx="1281056" cy="369332"/>
              </a:xfrm>
              <a:prstGeom prst="rect">
                <a:avLst/>
              </a:prstGeom>
              <a:blipFill>
                <a:blip r:embed="rId7"/>
                <a:stretch>
                  <a:fillRect t="-6667" r="-39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F5C8AD77-829B-E413-7BF3-24511D176977}"/>
              </a:ext>
            </a:extLst>
          </p:cNvPr>
          <p:cNvSpPr/>
          <p:nvPr/>
        </p:nvSpPr>
        <p:spPr>
          <a:xfrm>
            <a:off x="2400300" y="5410200"/>
            <a:ext cx="4038599" cy="683072"/>
          </a:xfrm>
          <a:prstGeom prst="cloudCallout">
            <a:avLst>
              <a:gd name="adj1" fmla="val -28419"/>
              <a:gd name="adj2" fmla="val 7480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</a:t>
            </a:r>
            <a:r>
              <a:rPr lang="en-US" dirty="0" err="1">
                <a:solidFill>
                  <a:schemeClr val="tx1"/>
                </a:solidFill>
              </a:rPr>
              <a:t>analyse</a:t>
            </a:r>
            <a:r>
              <a:rPr lang="en-US" dirty="0">
                <a:solidFill>
                  <a:schemeClr val="tx1"/>
                </a:solidFill>
              </a:rPr>
              <a:t> this case ?</a:t>
            </a:r>
          </a:p>
        </p:txBody>
      </p:sp>
    </p:spTree>
    <p:extLst>
      <p:ext uri="{BB962C8B-B14F-4D97-AF65-F5344CB8AC3E}">
        <p14:creationId xmlns:p14="http://schemas.microsoft.com/office/powerpoint/2010/main" val="4087376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Change in potential during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89" t="-3191" r="-2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=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</a:t>
                </a:r>
                <a:endParaRPr lang="en-US" sz="2000" b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To find the answer, first execute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</a:t>
                </a:r>
                <a:r>
                  <a:rPr lang="en-US" sz="2000" dirty="0"/>
                  <a:t> , and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After execution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/>
                  <a:t>algorithm, “x” comes at the front of the list.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anose="05000000000000000000" pitchFamily="2" charset="2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elements </a:t>
                </a:r>
                <a:r>
                  <a:rPr lang="en-US" sz="2000" u="sng" dirty="0"/>
                  <a:t>preceding</a:t>
                </a:r>
                <a:r>
                  <a:rPr lang="en-US" sz="2000" dirty="0"/>
                  <a:t> it now </a:t>
                </a:r>
                <a:r>
                  <a:rPr lang="en-US" sz="2000" u="sng" dirty="0"/>
                  <a:t>follow</a:t>
                </a:r>
                <a:r>
                  <a:rPr lang="en-US" sz="2000" dirty="0"/>
                  <a:t> it.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Each such swap either </a:t>
                </a:r>
                <a:r>
                  <a:rPr lang="en-US" sz="2000" u="sng" dirty="0"/>
                  <a:t>creates</a:t>
                </a:r>
                <a:r>
                  <a:rPr lang="en-US" sz="2000" dirty="0"/>
                  <a:t> a new inversion or </a:t>
                </a:r>
                <a:r>
                  <a:rPr lang="en-US" sz="2000" u="sng" dirty="0"/>
                  <a:t>destroys </a:t>
                </a:r>
                <a:r>
                  <a:rPr lang="en-US" sz="2000" dirty="0"/>
                  <a:t>an existing one.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 rotWithShape="1">
                <a:blip r:embed="rId3"/>
                <a:stretch>
                  <a:fillRect l="-708" t="-612" b="-20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HEAD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797031" y="5943600"/>
            <a:ext cx="5094161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14400" y="6286500"/>
            <a:ext cx="4795069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715001" y="6248400"/>
            <a:ext cx="34290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90800" y="5181600"/>
            <a:ext cx="18288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572000" y="5181600"/>
            <a:ext cx="4419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2D9F6D-834D-F182-B6E3-151FE4AEF200}"/>
                  </a:ext>
                </a:extLst>
              </p:cNvPr>
              <p:cNvSpPr txBox="1"/>
              <p:nvPr/>
            </p:nvSpPr>
            <p:spPr>
              <a:xfrm>
                <a:off x="2442923" y="4813756"/>
                <a:ext cx="647247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(No. of new inversions created  –  No. of old inversions destroyed)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2D9F6D-834D-F182-B6E3-151FE4AEF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923" y="4813756"/>
                <a:ext cx="6472477" cy="369332"/>
              </a:xfrm>
              <a:prstGeom prst="rect">
                <a:avLst/>
              </a:prstGeom>
              <a:blipFill>
                <a:blip r:embed="rId7"/>
                <a:stretch>
                  <a:fillRect t="-10000" r="-942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448F486-8286-B232-0558-68CF20BF61E8}"/>
              </a:ext>
            </a:extLst>
          </p:cNvPr>
          <p:cNvSpPr/>
          <p:nvPr/>
        </p:nvSpPr>
        <p:spPr>
          <a:xfrm>
            <a:off x="5791200" y="4724400"/>
            <a:ext cx="31242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3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3" grpId="0" uiExpand="1" animBg="1"/>
      <p:bldP spid="53" grpId="0" uiExpand="1" animBg="1"/>
      <p:bldP spid="6" grpId="0" animBg="1"/>
      <p:bldP spid="63" grpId="0" animBg="1"/>
      <p:bldP spid="64" grpId="0" animBg="1"/>
      <p:bldP spid="66" grpId="0" animBg="1"/>
      <p:bldP spid="67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Change in potential during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89" t="-3191" r="-2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Let “e” be any element preceding “x”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</a:t>
                </a:r>
                <a:r>
                  <a:rPr lang="en-US" sz="2000" b="1" dirty="0"/>
                  <a:t> list </a:t>
                </a:r>
                <a:r>
                  <a:rPr lang="en-US" sz="2000" dirty="0"/>
                  <a:t>just before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Under what circumstances does the moving of “x” to the front creates a new inversion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b="1" dirty="0"/>
                  <a:t>If and only </a:t>
                </a:r>
                <a:r>
                  <a:rPr lang="en-US" sz="2000" dirty="0"/>
                  <a:t>if “e” precedes “x”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b="1" dirty="0"/>
                  <a:t> list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>
                <a:blip r:embed="rId3"/>
                <a:stretch>
                  <a:fillRect l="-708" t="-734" b="-11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HEAD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/>
          <p:cNvSpPr/>
          <p:nvPr/>
        </p:nvSpPr>
        <p:spPr>
          <a:xfrm>
            <a:off x="25908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886200" y="2438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600" y="3212068"/>
            <a:ext cx="271099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Inversion (</a:t>
            </a:r>
            <a:r>
              <a:rPr lang="en-US" dirty="0" err="1"/>
              <a:t>x,e</a:t>
            </a:r>
            <a:r>
              <a:rPr lang="en-US" dirty="0"/>
              <a:t>) gets created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56388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38600" y="3212068"/>
            <a:ext cx="293753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Inversion (</a:t>
            </a:r>
            <a:r>
              <a:rPr lang="en-US" dirty="0" err="1"/>
              <a:t>x,e</a:t>
            </a:r>
            <a:r>
              <a:rPr lang="en-US" dirty="0"/>
              <a:t>) gets destroyed</a:t>
            </a:r>
          </a:p>
        </p:txBody>
      </p:sp>
    </p:spTree>
    <p:extLst>
      <p:ext uri="{BB962C8B-B14F-4D97-AF65-F5344CB8AC3E}">
        <p14:creationId xmlns:p14="http://schemas.microsoft.com/office/powerpoint/2010/main" val="291228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3" grpId="0" animBg="1"/>
      <p:bldP spid="63" grpId="1" animBg="1"/>
      <p:bldP spid="64" grpId="0" animBg="1"/>
      <p:bldP spid="6" grpId="0" animBg="1"/>
      <p:bldP spid="6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RECAP </a:t>
            </a:r>
            <a:r>
              <a:rPr lang="en-US" sz="3200" dirty="0"/>
              <a:t>of the </a:t>
            </a:r>
            <a:r>
              <a:rPr lang="en-US" sz="3200" dirty="0">
                <a:solidFill>
                  <a:srgbClr val="006C31"/>
                </a:solidFill>
              </a:rPr>
              <a:t>Previous lecture</a:t>
            </a:r>
            <a:br>
              <a:rPr lang="en-US" sz="3200" dirty="0">
                <a:solidFill>
                  <a:srgbClr val="006C31"/>
                </a:solidFill>
              </a:rPr>
            </a:b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7D15EE-AE71-CD45-AF94-7C0E80B12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0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Change in potential during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89" t="-3191" r="-2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=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</a:t>
                </a:r>
                <a:endParaRPr lang="en-US" sz="2000" b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Number of new inversions created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</a:t>
                </a:r>
                <a:endParaRPr lang="en-US" sz="2000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Number of old inversions destroyed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/>
                  <a:t> = ?</a:t>
                </a:r>
                <a:endParaRPr lang="en-US" sz="2000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Number of new inversions created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 </a:t>
                </a:r>
                <a:endParaRPr lang="en-US" sz="2000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Number of old inversions destroyed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 </a:t>
                </a:r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 rotWithShape="1">
                <a:blip r:embed="rId3"/>
                <a:stretch>
                  <a:fillRect l="-708" t="-612" b="-20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HEAD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181600" y="5574268"/>
                <a:ext cx="14654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574268"/>
                <a:ext cx="146540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0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388077" y="4800600"/>
                <a:ext cx="647247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(No. of new inversions created  –  No. of old inversions destroyed)</a:t>
                </a: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077" y="4800600"/>
                <a:ext cx="647247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78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953000" y="5193268"/>
                <a:ext cx="124098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193268"/>
                <a:ext cx="124098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7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953000" y="5879068"/>
                <a:ext cx="69435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879068"/>
                <a:ext cx="6943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15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5333103" y="5867400"/>
            <a:ext cx="2820297" cy="381000"/>
            <a:chOff x="5715000" y="5029200"/>
            <a:chExt cx="2820297" cy="381000"/>
          </a:xfrm>
        </p:grpSpPr>
        <p:sp>
          <p:nvSpPr>
            <p:cNvPr id="78" name="Rounded Rectangle 77"/>
            <p:cNvSpPr/>
            <p:nvPr/>
          </p:nvSpPr>
          <p:spPr>
            <a:xfrm>
              <a:off x="5715000" y="5105400"/>
              <a:ext cx="405927" cy="3048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76052" y="5029200"/>
              <a:ext cx="215924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No. of swaps by </a:t>
              </a:r>
              <a:r>
                <a:rPr lang="en-US" b="1" dirty="0">
                  <a:solidFill>
                    <a:srgbClr val="7030A0"/>
                  </a:solidFill>
                </a:rPr>
                <a:t>OPT</a:t>
              </a:r>
              <a:r>
                <a:rPr lang="en-US" b="1" dirty="0"/>
                <a:t> 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120927" y="5257800"/>
              <a:ext cx="255125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209800" y="4812268"/>
                <a:ext cx="666862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((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− 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)  )                                                        </a:t>
                </a: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12268"/>
                <a:ext cx="6668620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029200" y="6260068"/>
                <a:ext cx="6303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6260068"/>
                <a:ext cx="63030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06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/>
          <p:cNvSpPr/>
          <p:nvPr/>
        </p:nvSpPr>
        <p:spPr>
          <a:xfrm>
            <a:off x="5562600" y="4724400"/>
            <a:ext cx="31242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4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6" grpId="0" animBg="1"/>
      <p:bldP spid="88" grpId="0" animBg="1"/>
      <p:bldP spid="89" grpId="0" animBg="1"/>
      <p:bldP spid="90" grpId="0" animBg="1"/>
      <p:bldP spid="91" grpId="0" animBg="1"/>
      <p:bldP spid="77" grpId="0" animBg="1"/>
      <p:bldP spid="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Amortized cost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 by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MTF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111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=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</a:t>
                </a:r>
                <a:endParaRPr lang="en-US" sz="2000" b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Amortized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			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 (Actual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 rotWithShape="1">
                <a:blip r:embed="rId3"/>
                <a:stretch>
                  <a:fillRect l="-708" t="-612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HEAD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334000" y="5543490"/>
                <a:ext cx="216072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        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543490"/>
                <a:ext cx="2160720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508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334000" y="5543490"/>
                <a:ext cx="216072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        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543490"/>
                <a:ext cx="2160720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576" r="-508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0" y="5543490"/>
                <a:ext cx="2218428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      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543490"/>
                <a:ext cx="2218428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7576" r="-467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209800" y="4812268"/>
                <a:ext cx="666862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((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− 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)  )                                                        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12268"/>
                <a:ext cx="666862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7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209800" y="4812268"/>
                <a:ext cx="593451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  )                                                        </a:t>
                </a: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12268"/>
                <a:ext cx="5934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209800" y="4800600"/>
                <a:ext cx="586878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                                                          </a:t>
                </a: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00600"/>
                <a:ext cx="586878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8E4AF69F-68E1-194B-A95A-0978D3EFCF80}"/>
              </a:ext>
            </a:extLst>
          </p:cNvPr>
          <p:cNvSpPr/>
          <p:nvPr/>
        </p:nvSpPr>
        <p:spPr>
          <a:xfrm>
            <a:off x="5117289" y="5151377"/>
            <a:ext cx="18288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0" grpId="0" animBg="1"/>
      <p:bldP spid="82" grpId="0" animBg="1"/>
      <p:bldP spid="83" grpId="0" animBg="1"/>
      <p:bldP spid="91" grpId="0" animBg="1"/>
      <p:bldP spid="77" grpId="0" animBg="1"/>
      <p:bldP spid="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Change in potential during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89" t="-3191" r="-2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59436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− 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=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</a:t>
                </a:r>
                <a:endParaRPr lang="en-US" sz="2000" b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Amortized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			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 (Actual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5943600"/>
              </a:xfrm>
              <a:blipFill>
                <a:blip r:embed="rId3"/>
                <a:stretch>
                  <a:fillRect l="-736" t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6002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0574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8580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3152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7724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82296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Curved Connector 37"/>
          <p:cNvCxnSpPr/>
          <p:nvPr/>
        </p:nvCxnSpPr>
        <p:spPr>
          <a:xfrm>
            <a:off x="685800" y="3657600"/>
            <a:ext cx="914400" cy="4572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637" y="3440668"/>
            <a:ext cx="66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HEAD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9470" y="371171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14600" y="371171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7724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692338" y="4385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259464" y="4343400"/>
                <a:ext cx="5891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(x)</a:t>
                </a:r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464" y="4343400"/>
                <a:ext cx="589136" cy="338554"/>
              </a:xfrm>
              <a:prstGeom prst="rect">
                <a:avLst/>
              </a:prstGeom>
              <a:blipFill>
                <a:blip r:embed="rId6"/>
                <a:stretch>
                  <a:fillRect t="-7407" r="-41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6237202" y="411480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…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cxnSpLocks/>
          </p:cNvCxnSpPr>
          <p:nvPr/>
        </p:nvCxnSpPr>
        <p:spPr>
          <a:xfrm flipV="1">
            <a:off x="1828800" y="4699575"/>
            <a:ext cx="5791200" cy="2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828800" y="464820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620000" y="464820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6F7749-260B-4F4E-9406-5B90C52B889A}"/>
              </a:ext>
            </a:extLst>
          </p:cNvPr>
          <p:cNvCxnSpPr>
            <a:cxnSpLocks/>
          </p:cNvCxnSpPr>
          <p:nvPr/>
        </p:nvCxnSpPr>
        <p:spPr>
          <a:xfrm>
            <a:off x="6400800" y="2057400"/>
            <a:ext cx="0" cy="27432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EE5DB9A-EF8C-6046-9AC9-3D7F479B6416}"/>
              </a:ext>
            </a:extLst>
          </p:cNvPr>
          <p:cNvSpPr txBox="1"/>
          <p:nvPr/>
        </p:nvSpPr>
        <p:spPr>
          <a:xfrm>
            <a:off x="0" y="2856937"/>
            <a:ext cx="79380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4365E82-508F-A748-BC49-6291B9BA7DE9}"/>
                  </a:ext>
                </a:extLst>
              </p:cNvPr>
              <p:cNvSpPr txBox="1"/>
              <p:nvPr/>
            </p:nvSpPr>
            <p:spPr>
              <a:xfrm>
                <a:off x="2201172" y="5162491"/>
                <a:ext cx="2623154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−1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     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4365E82-508F-A748-BC49-6291B9BA7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172" y="5162491"/>
                <a:ext cx="2623154" cy="400110"/>
              </a:xfrm>
              <a:prstGeom prst="rect">
                <a:avLst/>
              </a:prstGeom>
              <a:blipFill>
                <a:blip r:embed="rId7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ACA7E6D-C540-2341-BAD9-4D1604D7C04C}"/>
                  </a:ext>
                </a:extLst>
              </p:cNvPr>
              <p:cNvSpPr txBox="1"/>
              <p:nvPr/>
            </p:nvSpPr>
            <p:spPr>
              <a:xfrm>
                <a:off x="939175" y="2848586"/>
                <a:ext cx="1229760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ACA7E6D-C540-2341-BAD9-4D1604D7C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75" y="2848586"/>
                <a:ext cx="1229760" cy="369332"/>
              </a:xfrm>
              <a:prstGeom prst="rect">
                <a:avLst/>
              </a:prstGeom>
              <a:blipFill>
                <a:blip r:embed="rId8"/>
                <a:stretch>
                  <a:fillRect t="-6667" r="-306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5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8" grpId="0" animBg="1"/>
      <p:bldP spid="46" grpId="0" animBg="1"/>
      <p:bldP spid="43" grpId="0" animBg="1"/>
      <p:bldP spid="39" grpId="0"/>
      <p:bldP spid="58" grpId="0"/>
      <p:bldP spid="59" grpId="0"/>
      <p:bldP spid="60" grpId="0"/>
      <p:bldP spid="69" grpId="1" animBg="1"/>
      <p:bldP spid="63" grpId="0" animBg="1"/>
      <p:bldP spid="6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Analysis of </a:t>
            </a:r>
            <a:r>
              <a:rPr lang="en-US" sz="3200" b="1" dirty="0">
                <a:solidFill>
                  <a:srgbClr val="7030A0"/>
                </a:solidFill>
              </a:rPr>
              <a:t>MTF </a:t>
            </a:r>
            <a:r>
              <a:rPr lang="en-US" sz="3200" b="1" dirty="0"/>
              <a:t>versus </a:t>
            </a:r>
            <a:r>
              <a:rPr lang="en-US" sz="3200" b="1" dirty="0">
                <a:solidFill>
                  <a:srgbClr val="7030A0"/>
                </a:solidFill>
              </a:rPr>
              <a:t>OPT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,  amortized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 actual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For any sequence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/>
                  <a:t> query operation</a:t>
                </a:r>
                <a:r>
                  <a:rPr lang="en-US" sz="2000" dirty="0"/>
                  <a:t>,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𝐌𝐅𝐓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Actual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𝐎𝐏</m:t>
                        </m:r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Actual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𝐌𝐅𝐓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     </a:t>
                </a:r>
                <a:r>
                  <a:rPr lang="en-US" sz="2000" dirty="0"/>
                  <a:t>Amortized cost of the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 (Actual cost of the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/>
                  <a:t> query operation </a:t>
                </a:r>
                <a:r>
                  <a:rPr lang="en-US" sz="2000" dirty="0"/>
                  <a:t>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		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𝐎𝐏𝐓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/>
                  <a:t>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MTF </a:t>
                </a:r>
                <a:r>
                  <a:rPr lang="en-US" sz="2000" dirty="0"/>
                  <a:t>algorithm is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4 </a:t>
                </a:r>
                <a:r>
                  <a:rPr lang="en-US" sz="2000" dirty="0"/>
                  <a:t>competitive.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</a:t>
            </a:r>
            <a:r>
              <a:rPr lang="en-US" sz="2000" dirty="0"/>
              <a:t>: How would anyone have come up with such a magical analysis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Answer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perhaps a </a:t>
            </a:r>
            <a:r>
              <a:rPr lang="en-US" sz="2000" i="1" dirty="0">
                <a:solidFill>
                  <a:srgbClr val="0070C0"/>
                </a:solidFill>
              </a:rPr>
              <a:t>persistent meditation </a:t>
            </a:r>
            <a:r>
              <a:rPr lang="en-US" sz="2000" dirty="0"/>
              <a:t>on the problem </a:t>
            </a:r>
          </a:p>
          <a:p>
            <a:pPr marL="0" indent="0">
              <a:buNone/>
            </a:pPr>
            <a:r>
              <a:rPr lang="en-US" sz="2000" dirty="0"/>
              <a:t>for a weeks/months would have led the researcher to come up with this analysis.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 hope some of you are also inspired by such magical and elegant analysis.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You might like to study analysis of Splay tree.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 Totally optional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Remaining </a:t>
            </a:r>
            <a:r>
              <a:rPr lang="en-US" sz="3200" dirty="0"/>
              <a:t>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7D15EE-AE71-CD45-AF94-7C0E80B12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3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ABDF-8F8E-08BA-BE85-3E8586D7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9049-366A-4575-BEB8-2694CA51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Efficient Graph algorithms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NP Completeness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Approximation Algorithms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Miscellaneous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4AEBA-C750-AB4D-BA4E-332ED511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80C2D-651A-7E3D-DCE4-A1AB8DFAC9BE}"/>
              </a:ext>
            </a:extLst>
          </p:cNvPr>
          <p:cNvSpPr txBox="1"/>
          <p:nvPr/>
        </p:nvSpPr>
        <p:spPr>
          <a:xfrm>
            <a:off x="4131465" y="2052935"/>
            <a:ext cx="402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based on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99217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A608-8AA6-6FC4-AA62-855364A0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Quiz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2710-FB6C-BD9C-BFB8-BC53E0B5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Those who missed seeing their graded answer sheets: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7:30 to 8:00 PM, 19</a:t>
            </a:r>
            <a:r>
              <a:rPr lang="en-US" sz="2000" baseline="30000" dirty="0"/>
              <a:t>th</a:t>
            </a:r>
            <a:r>
              <a:rPr lang="en-US" sz="2000" dirty="0"/>
              <a:t> October, 2023</a:t>
            </a:r>
          </a:p>
          <a:p>
            <a:pPr marL="0" indent="0">
              <a:buNone/>
            </a:pPr>
            <a:r>
              <a:rPr lang="en-US" sz="2000" dirty="0"/>
              <a:t>Venue: KD103.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6039D-3306-DE6B-51EC-CC7C4296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8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6AB3-ED1F-7A0E-E6EF-25F37434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Quiz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AE328-9418-CE0D-C88A-836253E09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previous schedule: </a:t>
            </a:r>
          </a:p>
          <a:p>
            <a:pPr marL="0" indent="0">
              <a:buNone/>
            </a:pPr>
            <a:r>
              <a:rPr lang="en-US" sz="2400" dirty="0"/>
              <a:t>5:15 PM, Friday, 3</a:t>
            </a:r>
            <a:r>
              <a:rPr lang="en-US" sz="2400" baseline="30000" dirty="0"/>
              <a:t>rd</a:t>
            </a:r>
            <a:r>
              <a:rPr lang="en-US" sz="2400" dirty="0"/>
              <a:t> November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Alternatives: 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Saturday 5:15 PM, 4</a:t>
            </a:r>
            <a:r>
              <a:rPr lang="en-US" sz="2400" baseline="30000" dirty="0">
                <a:sym typeface="Wingdings" pitchFamily="2" charset="2"/>
              </a:rPr>
              <a:t>th</a:t>
            </a:r>
            <a:r>
              <a:rPr lang="en-US" sz="2400" dirty="0">
                <a:sym typeface="Wingdings" pitchFamily="2" charset="2"/>
              </a:rPr>
              <a:t> November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Sunday, 4</a:t>
            </a:r>
            <a:r>
              <a:rPr lang="en-US" sz="2400" baseline="30000" dirty="0">
                <a:sym typeface="Wingdings" pitchFamily="2" charset="2"/>
              </a:rPr>
              <a:t>th</a:t>
            </a:r>
            <a:r>
              <a:rPr lang="en-US" sz="2400" dirty="0">
                <a:sym typeface="Wingdings" pitchFamily="2" charset="2"/>
              </a:rPr>
              <a:t> November (any time)?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Wednesday,7</a:t>
            </a:r>
            <a:r>
              <a:rPr lang="en-US" sz="2400" baseline="30000" dirty="0">
                <a:sym typeface="Wingdings" pitchFamily="2" charset="2"/>
              </a:rPr>
              <a:t>th</a:t>
            </a:r>
            <a:r>
              <a:rPr lang="en-US" sz="2400" dirty="0">
                <a:sym typeface="Wingdings" pitchFamily="2" charset="2"/>
              </a:rPr>
              <a:t> November (5:15 PM)?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69D9F-5F57-DEA2-46CC-FBB5A173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4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6C31"/>
                </a:solidFill>
              </a:rPr>
              <a:t>Self Organizing </a:t>
            </a:r>
            <a:r>
              <a:rPr lang="en-US" sz="3200" dirty="0">
                <a:solidFill>
                  <a:srgbClr val="7030A0"/>
                </a:solidFill>
              </a:rPr>
              <a:t>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753A02-B220-3641-8939-960AB8622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0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</a:t>
            </a:r>
            <a:r>
              <a:rPr lang="en-US" sz="3600" b="1" dirty="0"/>
              <a:t>: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Online list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9154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Given </a:t>
                </a:r>
                <a:r>
                  <a:rPr lang="en-US" sz="2000" dirty="0"/>
                  <a:t>: A doubly linked list storing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elements and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an  </a:t>
                </a:r>
                <a:r>
                  <a:rPr lang="en-US" sz="2000" b="1" dirty="0"/>
                  <a:t>online</a:t>
                </a:r>
                <a:r>
                  <a:rPr lang="en-US" sz="2000" dirty="0"/>
                  <a:t> sequence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 operations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Constraints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Access only through </a:t>
                </a:r>
                <a:r>
                  <a:rPr lang="en-US" sz="1600" b="1" dirty="0"/>
                  <a:t>HEAD</a:t>
                </a:r>
                <a:r>
                  <a:rPr lang="en-US" sz="2000" b="1" dirty="0"/>
                  <a:t>.</a:t>
                </a:r>
                <a:endParaRPr lang="en-US" sz="2000" dirty="0"/>
              </a:p>
              <a:p>
                <a:r>
                  <a:rPr lang="en-US" sz="2000" dirty="0"/>
                  <a:t>Only way to update the list: </a:t>
                </a:r>
              </a:p>
              <a:p>
                <a:pPr lvl="1"/>
                <a:r>
                  <a:rPr lang="en-US" sz="1800" dirty="0"/>
                  <a:t>Any two </a:t>
                </a:r>
                <a:r>
                  <a:rPr lang="en-US" sz="1800" u="sng" dirty="0"/>
                  <a:t>neighboring</a:t>
                </a:r>
                <a:r>
                  <a:rPr lang="en-US" sz="1800" dirty="0"/>
                  <a:t> elements can be swapped.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design an online algorithm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that achieves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search time  for </a:t>
                </a:r>
                <a:r>
                  <a:rPr lang="en-US" sz="2000" u="sng" dirty="0"/>
                  <a:t>any</a:t>
                </a:r>
                <a:r>
                  <a:rPr lang="en-US" sz="2000" dirty="0"/>
                  <a:t>  sequence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operations.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: any </a:t>
                </a:r>
                <a:r>
                  <a:rPr lang="en-US" sz="2000" b="1" dirty="0"/>
                  <a:t>online</a:t>
                </a:r>
                <a:r>
                  <a:rPr lang="en-US" sz="2000" dirty="0"/>
                  <a:t> algorithm.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915400" cy="4754563"/>
              </a:xfrm>
              <a:blipFill rotWithShape="1">
                <a:blip r:embed="rId2"/>
                <a:stretch>
                  <a:fillRect l="-752" t="-641" b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600200" y="18933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3716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8" name="Cloud Callout 7"/>
          <p:cNvSpPr/>
          <p:nvPr/>
        </p:nvSpPr>
        <p:spPr>
          <a:xfrm>
            <a:off x="5029200" y="5650468"/>
            <a:ext cx="4114800" cy="978932"/>
          </a:xfrm>
          <a:prstGeom prst="cloudCallout">
            <a:avLst>
              <a:gd name="adj1" fmla="val -18448"/>
              <a:gd name="adj2" fmla="val 826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judge the efficiency of algorithm  </a:t>
            </a:r>
            <a:r>
              <a:rPr lang="en-US" b="1" dirty="0">
                <a:solidFill>
                  <a:srgbClr val="7030A0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800" y="2514600"/>
            <a:ext cx="4419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90600" y="2895600"/>
            <a:ext cx="4724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38200" y="4648200"/>
            <a:ext cx="4419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24400" y="5029200"/>
            <a:ext cx="3657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36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10" grpId="0" uiExpand="1" animBg="1"/>
      <p:bldP spid="29" grpId="0" uiExpand="1" animBg="1"/>
      <p:bldP spid="33" grpId="0" uiExpand="1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Competitive ratio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: an </a:t>
                </a:r>
                <a:r>
                  <a:rPr lang="en-US" sz="2000" b="1" dirty="0"/>
                  <a:t>online</a:t>
                </a:r>
                <a:r>
                  <a:rPr lang="en-US" sz="2000" dirty="0"/>
                  <a:t> algorithm for the list search problem.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 </a:t>
                </a:r>
                <a:r>
                  <a:rPr lang="en-US" sz="2000" dirty="0"/>
                  <a:t>be the </a:t>
                </a:r>
                <a:r>
                  <a:rPr lang="en-US" sz="2000" b="1" dirty="0"/>
                  <a:t>optimal offline </a:t>
                </a:r>
                <a:r>
                  <a:rPr lang="en-US" sz="2000" dirty="0"/>
                  <a:t>algorithm that knows all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operations.</a:t>
                </a:r>
              </a:p>
              <a:p>
                <a:pPr marL="0" indent="0" algn="ctr">
                  <a:buNone/>
                </a:pPr>
                <a:endParaRPr lang="en-US" sz="2000" i="1" u="sng" dirty="0"/>
              </a:p>
              <a:p>
                <a:pPr marL="0" indent="0" algn="ctr">
                  <a:buNone/>
                </a:pPr>
                <a:endParaRPr lang="en-US" sz="2000" b="1" i="1" u="sng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2000" b="1" i="1" u="sng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𝐀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Actual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 </a:t>
                </a:r>
                <a:r>
                  <a:rPr lang="en-US" sz="2000" dirty="0"/>
                  <a:t>for a sequence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operations.</a:t>
                </a:r>
              </a:p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𝐎𝐏𝐓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Actual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 </a:t>
                </a:r>
                <a:r>
                  <a:rPr lang="en-US" sz="2000" dirty="0"/>
                  <a:t>for the same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operations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 </a:t>
                </a:r>
                <a:r>
                  <a:rPr lang="en-US" sz="2000" dirty="0"/>
                  <a:t>is said to 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2000" dirty="0"/>
                  <a:t>-competitive if there is a constant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𝐀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𝐎𝐏𝐓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:r>
                  <a:rPr lang="en-US" sz="2000" b="1" u="sng" dirty="0"/>
                  <a:t>every</a:t>
                </a:r>
                <a:r>
                  <a:rPr lang="en-US" sz="2000" dirty="0"/>
                  <a:t> sequence of length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0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600200" y="18933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3716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67000" y="914400"/>
            <a:ext cx="37418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tool to analyze any </a:t>
            </a:r>
            <a:r>
              <a:rPr lang="en-US" b="1" dirty="0"/>
              <a:t>online</a:t>
            </a:r>
            <a:r>
              <a:rPr lang="en-US" dirty="0"/>
              <a:t> algorithm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00600" y="3048000"/>
            <a:ext cx="3657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1205145" y="3429000"/>
            <a:ext cx="6643455" cy="8412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How well does </a:t>
            </a:r>
            <a:r>
              <a:rPr lang="en-US" b="1" i="1" dirty="0">
                <a:solidFill>
                  <a:srgbClr val="7030A0"/>
                </a:solidFill>
              </a:rPr>
              <a:t>A </a:t>
            </a:r>
            <a:r>
              <a:rPr lang="en-US" b="1" i="1" dirty="0">
                <a:solidFill>
                  <a:schemeClr val="tx1"/>
                </a:solidFill>
              </a:rPr>
              <a:t>compete</a:t>
            </a:r>
            <a:r>
              <a:rPr lang="en-US" i="1" dirty="0">
                <a:solidFill>
                  <a:schemeClr val="tx1"/>
                </a:solidFill>
              </a:rPr>
              <a:t> with </a:t>
            </a:r>
            <a:r>
              <a:rPr lang="en-US" b="1" i="1" dirty="0">
                <a:solidFill>
                  <a:srgbClr val="7030A0"/>
                </a:solidFill>
              </a:rPr>
              <a:t>OPT 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for any sequence ?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28800" y="4572000"/>
            <a:ext cx="5257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057400" y="4876800"/>
            <a:ext cx="5257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0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26" grpId="0" animBg="1"/>
      <p:bldP spid="8" grpId="0" animBg="1"/>
      <p:bldP spid="8" grpId="1" animBg="1"/>
      <p:bldP spid="29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C00000"/>
                </a:solidFill>
              </a:rPr>
            </a:b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 </a:t>
                </a:r>
                <a:r>
                  <a:rPr lang="en-US" sz="2000" dirty="0"/>
                  <a:t>is said to 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2000" dirty="0"/>
                  <a:t>-competitive if there is a constant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𝐀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𝐎𝐏𝐓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A Heuristic </a:t>
                </a:r>
                <a:r>
                  <a:rPr lang="en-US" sz="2000" b="1" dirty="0"/>
                  <a:t>for list search problem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Whenever we search an element,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bring the element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600200" y="18933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3716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962851" y="4876800"/>
            <a:ext cx="22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</a:t>
            </a:r>
            <a:r>
              <a:rPr lang="en-US" b="1" u="sng" dirty="0">
                <a:solidFill>
                  <a:srgbClr val="7030A0"/>
                </a:solidFill>
              </a:rPr>
              <a:t>the front</a:t>
            </a:r>
            <a:r>
              <a:rPr lang="en-US" dirty="0"/>
              <a:t> of the list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0295" y="4876800"/>
            <a:ext cx="172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the search.</a:t>
            </a:r>
          </a:p>
        </p:txBody>
      </p:sp>
    </p:spTree>
    <p:extLst>
      <p:ext uri="{BB962C8B-B14F-4D97-AF65-F5344CB8AC3E}">
        <p14:creationId xmlns:p14="http://schemas.microsoft.com/office/powerpoint/2010/main" val="428454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Move to Front </a:t>
            </a:r>
            <a:r>
              <a:rPr lang="en-US" sz="3200" dirty="0"/>
              <a:t>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Caution</a:t>
            </a:r>
            <a:r>
              <a:rPr lang="en-US" sz="2800" b="1" dirty="0">
                <a:solidFill>
                  <a:schemeClr val="tx1"/>
                </a:solidFill>
              </a:rPr>
              <a:t> : </a:t>
            </a:r>
          </a:p>
          <a:p>
            <a:r>
              <a:rPr lang="en-US" dirty="0">
                <a:solidFill>
                  <a:schemeClr val="tx1"/>
                </a:solidFill>
              </a:rPr>
              <a:t>For a better understanding, please </a:t>
            </a:r>
            <a:r>
              <a:rPr lang="en-US" u="sng" dirty="0">
                <a:solidFill>
                  <a:schemeClr val="tx1"/>
                </a:solidFill>
              </a:rPr>
              <a:t>go slow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and </a:t>
            </a:r>
            <a:r>
              <a:rPr lang="en-US" u="sng" dirty="0">
                <a:solidFill>
                  <a:schemeClr val="tx1"/>
                </a:solidFill>
              </a:rPr>
              <a:t>take long pauses</a:t>
            </a:r>
            <a:r>
              <a:rPr lang="en-US" dirty="0">
                <a:solidFill>
                  <a:schemeClr val="tx1"/>
                </a:solidFill>
              </a:rPr>
              <a:t> in the remaining slides.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1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Move-to-Front </a:t>
            </a:r>
            <a:r>
              <a:rPr lang="en-US" sz="3200" b="1" dirty="0"/>
              <a:t>algorithm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Search</a:t>
                </a:r>
                <a:r>
                  <a:rPr lang="en-US" sz="2000" dirty="0"/>
                  <a:t>(</a:t>
                </a:r>
                <a:r>
                  <a:rPr lang="en-US" sz="2000" b="1" dirty="0"/>
                  <a:t>e</a:t>
                </a:r>
                <a:r>
                  <a:rPr lang="en-US" sz="20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Starting from </a:t>
                </a:r>
                <a:r>
                  <a:rPr lang="en-US" sz="1600" b="1" dirty="0"/>
                  <a:t>HEAD</a:t>
                </a:r>
                <a:r>
                  <a:rPr lang="en-US" sz="2000" b="1" dirty="0"/>
                  <a:t> </a:t>
                </a:r>
                <a:r>
                  <a:rPr lang="en-US" sz="2000" dirty="0"/>
                  <a:t>pointer, scan linearly till we find element </a:t>
                </a:r>
                <a:r>
                  <a:rPr lang="en-US" sz="2000" b="1" dirty="0"/>
                  <a:t>e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Bring the node</a:t>
                </a:r>
                <a:r>
                  <a:rPr lang="en-US" sz="2000" b="1" dirty="0"/>
                  <a:t> </a:t>
                </a:r>
                <a:r>
                  <a:rPr lang="en-US" sz="2000" dirty="0"/>
                  <a:t>storing </a:t>
                </a:r>
                <a:r>
                  <a:rPr lang="en-US" sz="2000" b="1" dirty="0"/>
                  <a:t>e</a:t>
                </a:r>
                <a:r>
                  <a:rPr lang="en-US" sz="2000" dirty="0"/>
                  <a:t> to the front of list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 notation: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(e): rank of element e in the list.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1600200" y="20457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5240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5287256" y="3429000"/>
            <a:ext cx="257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by  a sequence  of </a:t>
            </a:r>
            <a:r>
              <a:rPr lang="en-US" b="1" u="sng" dirty="0">
                <a:solidFill>
                  <a:srgbClr val="002060"/>
                </a:solidFill>
              </a:rPr>
              <a:t>swaps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51" name="Down Ribbon 150"/>
          <p:cNvSpPr/>
          <p:nvPr/>
        </p:nvSpPr>
        <p:spPr>
          <a:xfrm>
            <a:off x="2667000" y="4191000"/>
            <a:ext cx="4267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Example: </a:t>
            </a:r>
            <a:r>
              <a:rPr lang="en-US" b="1" dirty="0">
                <a:solidFill>
                  <a:srgbClr val="7030A0"/>
                </a:solidFill>
              </a:rPr>
              <a:t>Search</a:t>
            </a:r>
            <a:r>
              <a:rPr lang="en-US" dirty="0">
                <a:solidFill>
                  <a:schemeClr val="tx1"/>
                </a:solidFill>
              </a:rPr>
              <a:t>(R)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66800" y="5638800"/>
            <a:ext cx="5257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0" grpId="0"/>
      <p:bldP spid="151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Move-to-Front </a:t>
            </a:r>
            <a:r>
              <a:rPr lang="en-US" sz="3200" b="1" dirty="0"/>
              <a:t>algorithm</a:t>
            </a:r>
            <a:br>
              <a:rPr lang="en-US" sz="3200" b="1" dirty="0"/>
            </a:br>
            <a:r>
              <a:rPr lang="en-US" sz="3200" dirty="0"/>
              <a:t>Execution of </a:t>
            </a:r>
            <a:r>
              <a:rPr lang="en-US" sz="3200" b="1" dirty="0">
                <a:solidFill>
                  <a:srgbClr val="7030A0"/>
                </a:solidFill>
              </a:rPr>
              <a:t>Search</a:t>
            </a:r>
            <a:r>
              <a:rPr lang="en-US" sz="3200" dirty="0"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600200" y="20457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5240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61471" y="1828800"/>
            <a:ext cx="1201129" cy="1115732"/>
            <a:chOff x="5147377" y="1632282"/>
            <a:chExt cx="1201129" cy="1115732"/>
          </a:xfrm>
        </p:grpSpPr>
        <p:sp>
          <p:nvSpPr>
            <p:cNvPr id="6" name="Arc 5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10800000">
            <a:off x="4446370" y="1541259"/>
            <a:ext cx="1201129" cy="1115732"/>
            <a:chOff x="5147377" y="1632282"/>
            <a:chExt cx="1201129" cy="1115732"/>
          </a:xfrm>
        </p:grpSpPr>
        <p:sp>
          <p:nvSpPr>
            <p:cNvPr id="34" name="Arc 33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76200" y="2514600"/>
            <a:ext cx="7448073" cy="902732"/>
            <a:chOff x="76200" y="2514600"/>
            <a:chExt cx="7448073" cy="902732"/>
          </a:xfrm>
        </p:grpSpPr>
        <p:grpSp>
          <p:nvGrpSpPr>
            <p:cNvPr id="36" name="Group 35"/>
            <p:cNvGrpSpPr/>
            <p:nvPr/>
          </p:nvGrpSpPr>
          <p:grpSpPr>
            <a:xfrm>
              <a:off x="1580673" y="3036332"/>
              <a:ext cx="5943600" cy="381000"/>
              <a:chOff x="1600200" y="2438400"/>
              <a:chExt cx="5943600" cy="3810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ounded Rectangle 5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34290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Rounded Rectangle 46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</a:t>
                  </a: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</a:t>
                  </a: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ounded Rectangle 42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Rounded Rectangle 39"/>
              <p:cNvSpPr/>
              <p:nvPr/>
            </p:nvSpPr>
            <p:spPr>
              <a:xfrm>
                <a:off x="7086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6200" y="2514600"/>
              <a:ext cx="1552563" cy="674132"/>
              <a:chOff x="95727" y="1916668"/>
              <a:chExt cx="1552563" cy="674132"/>
            </a:xfrm>
          </p:grpSpPr>
          <p:cxnSp>
            <p:nvCxnSpPr>
              <p:cNvPr id="54" name="Curved Connector 53"/>
              <p:cNvCxnSpPr>
                <a:stCxn id="55" idx="3"/>
              </p:cNvCxnSpPr>
              <p:nvPr/>
            </p:nvCxnSpPr>
            <p:spPr>
              <a:xfrm>
                <a:off x="762000" y="2085945"/>
                <a:ext cx="886290" cy="504855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9572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</p:grpSp>
      <p:grpSp>
        <p:nvGrpSpPr>
          <p:cNvPr id="117" name="Group 116"/>
          <p:cNvGrpSpPr/>
          <p:nvPr/>
        </p:nvGrpSpPr>
        <p:grpSpPr>
          <a:xfrm>
            <a:off x="76200" y="3516868"/>
            <a:ext cx="7448073" cy="902732"/>
            <a:chOff x="76200" y="3516868"/>
            <a:chExt cx="7448073" cy="902732"/>
          </a:xfrm>
        </p:grpSpPr>
        <p:grpSp>
          <p:nvGrpSpPr>
            <p:cNvPr id="56" name="Group 55"/>
            <p:cNvGrpSpPr/>
            <p:nvPr/>
          </p:nvGrpSpPr>
          <p:grpSpPr>
            <a:xfrm>
              <a:off x="1580673" y="4038600"/>
              <a:ext cx="5943600" cy="381000"/>
              <a:chOff x="1600200" y="2438400"/>
              <a:chExt cx="5943600" cy="3810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Rounded Rectangle 7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34290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</a:t>
                  </a:r>
                </a:p>
              </p:txBody>
            </p: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Rounded Rectangle 66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</a:t>
                  </a:r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</a:t>
                  </a: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ounded Rectangle 62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Rounded Rectangle 59"/>
              <p:cNvSpPr/>
              <p:nvPr/>
            </p:nvSpPr>
            <p:spPr>
              <a:xfrm>
                <a:off x="7086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6200" y="3516868"/>
              <a:ext cx="1552563" cy="674132"/>
              <a:chOff x="95727" y="1916668"/>
              <a:chExt cx="1552563" cy="674132"/>
            </a:xfrm>
          </p:grpSpPr>
          <p:cxnSp>
            <p:nvCxnSpPr>
              <p:cNvPr id="74" name="Curved Connector 73"/>
              <p:cNvCxnSpPr>
                <a:stCxn id="75" idx="3"/>
              </p:cNvCxnSpPr>
              <p:nvPr/>
            </p:nvCxnSpPr>
            <p:spPr>
              <a:xfrm>
                <a:off x="762000" y="2085945"/>
                <a:ext cx="886290" cy="504855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9572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95727" y="4507468"/>
            <a:ext cx="7448073" cy="902732"/>
            <a:chOff x="95727" y="4507468"/>
            <a:chExt cx="7448073" cy="902732"/>
          </a:xfrm>
        </p:grpSpPr>
        <p:grpSp>
          <p:nvGrpSpPr>
            <p:cNvPr id="76" name="Group 75"/>
            <p:cNvGrpSpPr/>
            <p:nvPr/>
          </p:nvGrpSpPr>
          <p:grpSpPr>
            <a:xfrm>
              <a:off x="1600200" y="5029200"/>
              <a:ext cx="5943600" cy="381000"/>
              <a:chOff x="1600200" y="2438400"/>
              <a:chExt cx="5943600" cy="38100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89" name="Rounded Rectangle 8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Rounded Rectangle 9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</a:t>
                  </a:r>
                </a:p>
              </p:txBody>
            </p: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34290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ounded Rectangle 86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</a:t>
                  </a:r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81" name="Rounded Rectangle 80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</a:t>
                  </a:r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ounded Rectangle 82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cxnSp>
              <p:nvCxnSpPr>
                <p:cNvPr id="84" name="Straight Arrow Connector 83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Rounded Rectangle 79"/>
              <p:cNvSpPr/>
              <p:nvPr/>
            </p:nvSpPr>
            <p:spPr>
              <a:xfrm>
                <a:off x="7086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95727" y="4507468"/>
              <a:ext cx="1552563" cy="674132"/>
              <a:chOff x="95727" y="1916668"/>
              <a:chExt cx="1552563" cy="674132"/>
            </a:xfrm>
          </p:grpSpPr>
          <p:cxnSp>
            <p:nvCxnSpPr>
              <p:cNvPr id="94" name="Curved Connector 93"/>
              <p:cNvCxnSpPr>
                <a:stCxn id="95" idx="3"/>
              </p:cNvCxnSpPr>
              <p:nvPr/>
            </p:nvCxnSpPr>
            <p:spPr>
              <a:xfrm>
                <a:off x="762000" y="2085945"/>
                <a:ext cx="886290" cy="504855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9572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76200" y="5498068"/>
            <a:ext cx="7448073" cy="902732"/>
            <a:chOff x="76200" y="5498068"/>
            <a:chExt cx="7448073" cy="902732"/>
          </a:xfrm>
        </p:grpSpPr>
        <p:grpSp>
          <p:nvGrpSpPr>
            <p:cNvPr id="96" name="Group 95"/>
            <p:cNvGrpSpPr/>
            <p:nvPr/>
          </p:nvGrpSpPr>
          <p:grpSpPr>
            <a:xfrm>
              <a:off x="1580673" y="6019800"/>
              <a:ext cx="5943600" cy="381000"/>
              <a:chOff x="1600200" y="2438400"/>
              <a:chExt cx="5943600" cy="38100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</a:t>
                  </a:r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ounded Rectangle 11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34290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05" name="Rounded Rectangle 10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cxnSp>
              <p:nvCxnSpPr>
                <p:cNvPr id="106" name="Straight Arrow Connector 105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Rounded Rectangle 106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</a:t>
                  </a:r>
                </a:p>
              </p:txBody>
            </p:sp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01" name="Rounded Rectangle 100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</a:t>
                  </a:r>
                </a:p>
              </p:txBody>
            </p: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Rounded Rectangle 102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Rounded Rectangle 99"/>
              <p:cNvSpPr/>
              <p:nvPr/>
            </p:nvSpPr>
            <p:spPr>
              <a:xfrm>
                <a:off x="7086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76200" y="5498068"/>
              <a:ext cx="1552563" cy="674132"/>
              <a:chOff x="95727" y="1916668"/>
              <a:chExt cx="1552563" cy="674132"/>
            </a:xfrm>
          </p:grpSpPr>
          <p:cxnSp>
            <p:nvCxnSpPr>
              <p:cNvPr id="114" name="Curved Connector 113"/>
              <p:cNvCxnSpPr>
                <a:stCxn id="115" idx="3"/>
              </p:cNvCxnSpPr>
              <p:nvPr/>
            </p:nvCxnSpPr>
            <p:spPr>
              <a:xfrm>
                <a:off x="762000" y="2085945"/>
                <a:ext cx="886290" cy="504855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9572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3429000" y="2802141"/>
            <a:ext cx="1201129" cy="1115732"/>
            <a:chOff x="5147377" y="1632282"/>
            <a:chExt cx="1201129" cy="1115732"/>
          </a:xfrm>
        </p:grpSpPr>
        <p:sp>
          <p:nvSpPr>
            <p:cNvPr id="121" name="Arc 120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 rot="10800000">
            <a:off x="3513899" y="2514600"/>
            <a:ext cx="1201129" cy="1115732"/>
            <a:chOff x="5147377" y="1632282"/>
            <a:chExt cx="1201129" cy="1115732"/>
          </a:xfrm>
        </p:grpSpPr>
        <p:sp>
          <p:nvSpPr>
            <p:cNvPr id="124" name="Arc 123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2514600" y="3837268"/>
            <a:ext cx="1201129" cy="1115732"/>
            <a:chOff x="5147377" y="1632282"/>
            <a:chExt cx="1201129" cy="1115732"/>
          </a:xfrm>
        </p:grpSpPr>
        <p:sp>
          <p:nvSpPr>
            <p:cNvPr id="127" name="Arc 126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 rot="10800000">
            <a:off x="2599499" y="3549727"/>
            <a:ext cx="1201129" cy="1115732"/>
            <a:chOff x="5147377" y="1632282"/>
            <a:chExt cx="1201129" cy="1115732"/>
          </a:xfrm>
        </p:grpSpPr>
        <p:sp>
          <p:nvSpPr>
            <p:cNvPr id="130" name="Arc 129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676400" y="4783341"/>
            <a:ext cx="1201129" cy="1115732"/>
            <a:chOff x="5147377" y="1632282"/>
            <a:chExt cx="1201129" cy="1115732"/>
          </a:xfrm>
        </p:grpSpPr>
        <p:sp>
          <p:nvSpPr>
            <p:cNvPr id="133" name="Arc 132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 rot="10800000">
            <a:off x="1761299" y="4495800"/>
            <a:ext cx="1201129" cy="1115732"/>
            <a:chOff x="5147377" y="1632282"/>
            <a:chExt cx="1201129" cy="1115732"/>
          </a:xfrm>
        </p:grpSpPr>
        <p:sp>
          <p:nvSpPr>
            <p:cNvPr id="136" name="Arc 135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Down Arrow 137"/>
          <p:cNvSpPr/>
          <p:nvPr/>
        </p:nvSpPr>
        <p:spPr>
          <a:xfrm>
            <a:off x="5257800" y="2569251"/>
            <a:ext cx="1418559" cy="40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own Arrow 138"/>
          <p:cNvSpPr/>
          <p:nvPr/>
        </p:nvSpPr>
        <p:spPr>
          <a:xfrm>
            <a:off x="5257800" y="3559851"/>
            <a:ext cx="1418559" cy="40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wn Arrow 139"/>
          <p:cNvSpPr/>
          <p:nvPr/>
        </p:nvSpPr>
        <p:spPr>
          <a:xfrm>
            <a:off x="5257800" y="4550451"/>
            <a:ext cx="1418559" cy="40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Down Arrow 140"/>
          <p:cNvSpPr/>
          <p:nvPr/>
        </p:nvSpPr>
        <p:spPr>
          <a:xfrm>
            <a:off x="5334000" y="5541051"/>
            <a:ext cx="1418559" cy="40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2209800" y="1307068"/>
                <a:ext cx="24057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(R) steps for locating R</a:t>
                </a:r>
                <a:endParaRPr lang="en-US" b="1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307068"/>
                <a:ext cx="240572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3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5158662" y="1295400"/>
                <a:ext cx="156318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(R)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swaps</a:t>
                </a:r>
                <a:endParaRPr lang="en-US" b="1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662" y="1295400"/>
                <a:ext cx="156318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35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828800" y="1752600"/>
            <a:ext cx="3633694" cy="23979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99605" y="838200"/>
            <a:ext cx="3701196" cy="6418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5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8" grpId="0" animBg="1"/>
      <p:bldP spid="139" grpId="0" animBg="1"/>
      <p:bldP spid="140" grpId="0" animBg="1"/>
      <p:bldP spid="141" grpId="0" animBg="1"/>
      <p:bldP spid="148" grpId="0" animBg="1"/>
      <p:bldP spid="149" grpId="0" animBg="1"/>
      <p:bldP spid="8" grpId="0" animBg="1"/>
      <p:bldP spid="8" grpId="1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14054</TotalTime>
  <Words>2098</Words>
  <Application>Microsoft Office PowerPoint</Application>
  <PresentationFormat>On-screen Show (4:3)</PresentationFormat>
  <Paragraphs>649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of the Previous lecture </vt:lpstr>
      <vt:lpstr>Self Organizing LIST</vt:lpstr>
      <vt:lpstr>Problem : Online list search </vt:lpstr>
      <vt:lpstr>Competitive ratio </vt:lpstr>
      <vt:lpstr> </vt:lpstr>
      <vt:lpstr>Move to Front Algorithm</vt:lpstr>
      <vt:lpstr>Move-to-Front algorithm </vt:lpstr>
      <vt:lpstr>Move-to-Front algorithm Execution of Search(R)</vt:lpstr>
      <vt:lpstr>How good is MTF Algorithm ?</vt:lpstr>
      <vt:lpstr>ith query operation of MTF and OPT </vt:lpstr>
      <vt:lpstr>the potential function ϕ </vt:lpstr>
      <vt:lpstr>the potential function ϕ </vt:lpstr>
      <vt:lpstr>ith query operation of MTF and OPT </vt:lpstr>
      <vt:lpstr>ith query operation of MTF and OPT </vt:lpstr>
      <vt:lpstr>ith query operation of MTF and OPT </vt:lpstr>
      <vt:lpstr>ith query operation of MTF and OPT </vt:lpstr>
      <vt:lpstr>Change in potential during ith query operation </vt:lpstr>
      <vt:lpstr>Change in potential during ith query operation </vt:lpstr>
      <vt:lpstr>Change in potential during ith query operation </vt:lpstr>
      <vt:lpstr>Amortized cost of ith query operation by MTF </vt:lpstr>
      <vt:lpstr>Change in potential during ith query operation </vt:lpstr>
      <vt:lpstr>Analysis of MTF versus OPT </vt:lpstr>
      <vt:lpstr>PowerPoint Presentation</vt:lpstr>
      <vt:lpstr>Remaining Topics</vt:lpstr>
      <vt:lpstr>PowerPoint Presentation</vt:lpstr>
      <vt:lpstr>Quiz 3</vt:lpstr>
      <vt:lpstr>Quiz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1369</cp:revision>
  <dcterms:created xsi:type="dcterms:W3CDTF">2011-12-03T04:13:03Z</dcterms:created>
  <dcterms:modified xsi:type="dcterms:W3CDTF">2023-10-18T06:06:55Z</dcterms:modified>
</cp:coreProperties>
</file>