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542" r:id="rId3"/>
    <p:sldId id="528" r:id="rId4"/>
    <p:sldId id="527" r:id="rId5"/>
    <p:sldId id="543" r:id="rId6"/>
    <p:sldId id="515" r:id="rId7"/>
    <p:sldId id="516" r:id="rId8"/>
    <p:sldId id="519" r:id="rId9"/>
    <p:sldId id="517" r:id="rId10"/>
    <p:sldId id="518" r:id="rId11"/>
    <p:sldId id="520" r:id="rId12"/>
    <p:sldId id="521" r:id="rId13"/>
    <p:sldId id="532" r:id="rId14"/>
    <p:sldId id="522" r:id="rId15"/>
    <p:sldId id="546" r:id="rId16"/>
    <p:sldId id="536" r:id="rId17"/>
    <p:sldId id="530" r:id="rId18"/>
    <p:sldId id="531" r:id="rId19"/>
    <p:sldId id="547" r:id="rId20"/>
    <p:sldId id="533" r:id="rId21"/>
    <p:sldId id="534" r:id="rId22"/>
    <p:sldId id="538" r:id="rId23"/>
    <p:sldId id="567" r:id="rId24"/>
    <p:sldId id="562" r:id="rId25"/>
    <p:sldId id="563" r:id="rId26"/>
    <p:sldId id="564" r:id="rId27"/>
    <p:sldId id="565" r:id="rId28"/>
    <p:sldId id="566" r:id="rId29"/>
    <p:sldId id="5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93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7.png"/><Relationship Id="rId7" Type="http://schemas.openxmlformats.org/officeDocument/2006/relationships/image" Target="../media/image7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0.png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0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8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33.png"/><Relationship Id="rId3" Type="http://schemas.openxmlformats.org/officeDocument/2006/relationships/image" Target="../media/image2310.png"/><Relationship Id="rId7" Type="http://schemas.openxmlformats.org/officeDocument/2006/relationships/image" Target="../media/image270.png"/><Relationship Id="rId12" Type="http://schemas.openxmlformats.org/officeDocument/2006/relationships/image" Target="../media/image321.png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" Type="http://schemas.openxmlformats.org/officeDocument/2006/relationships/tags" Target="../tags/tag14.xml"/><Relationship Id="rId6" Type="http://schemas.openxmlformats.org/officeDocument/2006/relationships/image" Target="../media/image261.png"/><Relationship Id="rId11" Type="http://schemas.openxmlformats.org/officeDocument/2006/relationships/image" Target="../media/image312.png"/><Relationship Id="rId5" Type="http://schemas.openxmlformats.org/officeDocument/2006/relationships/image" Target="../media/image252.png"/><Relationship Id="rId15" Type="http://schemas.openxmlformats.org/officeDocument/2006/relationships/image" Target="../media/image13.png"/><Relationship Id="rId10" Type="http://schemas.openxmlformats.org/officeDocument/2006/relationships/image" Target="../media/image301.png"/><Relationship Id="rId4" Type="http://schemas.openxmlformats.org/officeDocument/2006/relationships/image" Target="../media/image242.png"/><Relationship Id="rId9" Type="http://schemas.openxmlformats.org/officeDocument/2006/relationships/image" Target="../media/image291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50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190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3.png"/><Relationship Id="rId11" Type="http://schemas.openxmlformats.org/officeDocument/2006/relationships/image" Target="../media/image230.png"/><Relationship Id="rId5" Type="http://schemas.openxmlformats.org/officeDocument/2006/relationships/image" Target="../media/image1700.png"/><Relationship Id="rId10" Type="http://schemas.openxmlformats.org/officeDocument/2006/relationships/image" Target="../media/image52.png"/><Relationship Id="rId4" Type="http://schemas.openxmlformats.org/officeDocument/2006/relationships/image" Target="../media/image42.png"/><Relationship Id="rId9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214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11.png"/><Relationship Id="rId5" Type="http://schemas.openxmlformats.org/officeDocument/2006/relationships/image" Target="../media/image412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2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0.png"/><Relationship Id="rId5" Type="http://schemas.openxmlformats.org/officeDocument/2006/relationships/image" Target="../media/image142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8.png"/><Relationship Id="rId3" Type="http://schemas.openxmlformats.org/officeDocument/2006/relationships/image" Target="../media/image192.png"/><Relationship Id="rId7" Type="http://schemas.openxmlformats.org/officeDocument/2006/relationships/image" Target="../media/image4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tags" Target="../tags/tag3.xml"/><Relationship Id="rId6" Type="http://schemas.openxmlformats.org/officeDocument/2006/relationships/image" Target="../media/image212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1.png"/><Relationship Id="rId10" Type="http://schemas.openxmlformats.org/officeDocument/2006/relationships/image" Target="../media/image9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9" Type="http://schemas.openxmlformats.org/officeDocument/2006/relationships/image" Target="../media/image3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2.png"/><Relationship Id="rId7" Type="http://schemas.openxmlformats.org/officeDocument/2006/relationships/image" Target="../media/image400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90.png"/><Relationship Id="rId11" Type="http://schemas.openxmlformats.org/officeDocument/2006/relationships/image" Target="../media/image430.png"/><Relationship Id="rId10" Type="http://schemas.openxmlformats.org/officeDocument/2006/relationships/image" Target="../media/image13.png"/><Relationship Id="rId9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5.png"/><Relationship Id="rId11" Type="http://schemas.openxmlformats.org/officeDocument/2006/relationships/image" Target="../media/image45.png"/><Relationship Id="rId5" Type="http://schemas.openxmlformats.org/officeDocument/2006/relationships/image" Target="../media/image64.png"/><Relationship Id="rId10" Type="http://schemas.openxmlformats.org/officeDocument/2006/relationships/image" Target="../media/image13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6.png"/><Relationship Id="rId3" Type="http://schemas.openxmlformats.org/officeDocument/2006/relationships/image" Target="../media/image14.png"/><Relationship Id="rId7" Type="http://schemas.openxmlformats.org/officeDocument/2006/relationships/image" Target="../media/image47.png"/><Relationship Id="rId12" Type="http://schemas.openxmlformats.org/officeDocument/2006/relationships/image" Target="../media/image16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png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11" Type="http://schemas.openxmlformats.org/officeDocument/2006/relationships/image" Target="../media/image15.png"/><Relationship Id="rId15" Type="http://schemas.openxmlformats.org/officeDocument/2006/relationships/image" Target="../media/image181.png"/><Relationship Id="rId10" Type="http://schemas.openxmlformats.org/officeDocument/2006/relationships/image" Target="../media/image50.png"/><Relationship Id="rId9" Type="http://schemas.openxmlformats.org/officeDocument/2006/relationships/image" Target="../media/image49.png"/><Relationship Id="rId1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31" y="2143432"/>
            <a:ext cx="11294737" cy="23929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Unsupervised Learning: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 (PCA and other methods)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PCA Minimizes Reconstruction Error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plan to use only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so would like them to be such that the total reconstruction error is minimized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found by solving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minimizing the reconstruction error is equivalent to maximizing variance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can be found by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987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/>
              <p:nvPr/>
            </p:nvSpPr>
            <p:spPr>
              <a:xfrm>
                <a:off x="1150069" y="2073895"/>
                <a:ext cx="10015434" cy="894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2073895"/>
                <a:ext cx="10015434" cy="89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/>
              <p:nvPr/>
            </p:nvSpPr>
            <p:spPr>
              <a:xfrm>
                <a:off x="4434157" y="3660611"/>
                <a:ext cx="3589059" cy="384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57" y="3660611"/>
                <a:ext cx="3589059" cy="384144"/>
              </a:xfrm>
              <a:prstGeom prst="rect">
                <a:avLst/>
              </a:prstGeom>
              <a:blipFill>
                <a:blip r:embed="rId5"/>
                <a:stretch>
                  <a:fillRect l="-1868" t="-162500" r="-4244" b="-242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/>
              <p:nvPr/>
            </p:nvSpPr>
            <p:spPr>
              <a:xfrm>
                <a:off x="2713703" y="2968626"/>
                <a:ext cx="2307036" cy="575867"/>
              </a:xfrm>
              <a:prstGeom prst="wedgeRectCallout">
                <a:avLst>
                  <a:gd name="adj1" fmla="val 38259"/>
                  <a:gd name="adj2" fmla="val 794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Constant; doesn’t depend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703" y="2968626"/>
                <a:ext cx="2307036" cy="575867"/>
              </a:xfrm>
              <a:prstGeom prst="wedgeRectCallout">
                <a:avLst>
                  <a:gd name="adj1" fmla="val 38259"/>
                  <a:gd name="adj2" fmla="val 79404"/>
                </a:avLst>
              </a:prstGeom>
              <a:blipFill>
                <a:blip r:embed="rId6"/>
                <a:stretch>
                  <a:fillRect l="-1832" t="-79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/>
              <p:nvPr/>
            </p:nvSpPr>
            <p:spPr>
              <a:xfrm>
                <a:off x="6777971" y="3239222"/>
                <a:ext cx="1962905" cy="288092"/>
              </a:xfrm>
              <a:prstGeom prst="wedgeRectCallout">
                <a:avLst>
                  <a:gd name="adj1" fmla="val -48802"/>
                  <a:gd name="adj2" fmla="val 1080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971" y="3239222"/>
                <a:ext cx="1962905" cy="288092"/>
              </a:xfrm>
              <a:prstGeom prst="wedgeRectCallout">
                <a:avLst>
                  <a:gd name="adj1" fmla="val -48802"/>
                  <a:gd name="adj2" fmla="val 108087"/>
                </a:avLst>
              </a:prstGeom>
              <a:blipFill>
                <a:blip r:embed="rId7"/>
                <a:stretch>
                  <a:fillRect l="-909" t="-135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/>
              <p:nvPr/>
            </p:nvSpPr>
            <p:spPr>
              <a:xfrm>
                <a:off x="3061567" y="4736740"/>
                <a:ext cx="584955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0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567" y="4736740"/>
                <a:ext cx="5849550" cy="546112"/>
              </a:xfrm>
              <a:prstGeom prst="rect">
                <a:avLst/>
              </a:prstGeom>
              <a:blipFill>
                <a:blip r:embed="rId8"/>
                <a:stretch>
                  <a:fillRect l="-187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E6110E9-3A44-C034-BAAB-00C5EA285D0D}"/>
              </a:ext>
            </a:extLst>
          </p:cNvPr>
          <p:cNvSpPr/>
          <p:nvPr/>
        </p:nvSpPr>
        <p:spPr>
          <a:xfrm>
            <a:off x="5986343" y="3612141"/>
            <a:ext cx="1171542" cy="51988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769016-F021-9135-12DD-A4EE7784ED51}"/>
                  </a:ext>
                </a:extLst>
              </p:cNvPr>
              <p:cNvSpPr/>
              <p:nvPr/>
            </p:nvSpPr>
            <p:spPr>
              <a:xfrm>
                <a:off x="9199957" y="4389291"/>
                <a:ext cx="1258532" cy="546112"/>
              </a:xfrm>
              <a:prstGeom prst="wedgeRectCallout">
                <a:avLst>
                  <a:gd name="adj1" fmla="val -76146"/>
                  <a:gd name="adj2" fmla="val 342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769016-F021-9135-12DD-A4EE7784E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57" y="4389291"/>
                <a:ext cx="1258532" cy="546112"/>
              </a:xfrm>
              <a:prstGeom prst="wedgeRectCallout">
                <a:avLst>
                  <a:gd name="adj1" fmla="val -76146"/>
                  <a:gd name="adj2" fmla="val 34270"/>
                </a:avLst>
              </a:prstGeom>
              <a:blipFill>
                <a:blip r:embed="rId9"/>
                <a:stretch>
                  <a:fillRect t="-13978" b="-86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66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997"/>
    </mc:Choice>
    <mc:Fallback xmlns="">
      <p:transition spd="slow" advTm="365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6" grpId="0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Singular Value Decomposition (SVD)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Any matrix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be represented as the following decomposition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matrix of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left singular vectors</a:t>
                </a:r>
                <a:r>
                  <a:rPr lang="en-IN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matrix of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right singular vectors</a:t>
                </a:r>
                <a:r>
                  <a:rPr lang="en-GB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with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diagonal entries -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singular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symmetric then it is known as eigenvalue decomposition (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039D3D7-389F-4E7B-9B1E-D3AD0929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" y="1612211"/>
            <a:ext cx="5678933" cy="16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/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/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Diagonal matrix.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rows are all zeros;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columns are all zeros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8"/>
                <a:stretch>
                  <a:fillRect b="-87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01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13"/>
    </mc:Choice>
    <mc:Fallback xmlns="">
      <p:transition spd="slow" advTm="270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Low-Rank Approximation via SVD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just use the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singular values, we get a rank-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SVD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SVD approx. can be shown to minimize the reconstruction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Fact: SVD gives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best rank-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approximation </a:t>
                </a:r>
                <a:r>
                  <a:rPr lang="en-GB" dirty="0">
                    <a:latin typeface="Abadi Extra Light" panose="020B0204020104020204" pitchFamily="34" charset="0"/>
                  </a:rPr>
                  <a:t>of a matrix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 is done by doing SVD on the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(left and right singular vectors are the same and become eigenvectors, singular values become eigenvalues)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9751786-E974-4FDB-B381-38F97E0A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70" y="1972162"/>
            <a:ext cx="6134100" cy="2171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EE8C6C-14DF-4A15-A2C8-50D32EA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5" y="2224528"/>
            <a:ext cx="5038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1CA0D9-CCE1-F4C0-8C00-D6298DFD4392}"/>
              </a:ext>
            </a:extLst>
          </p:cNvPr>
          <p:cNvSpPr/>
          <p:nvPr/>
        </p:nvSpPr>
        <p:spPr>
          <a:xfrm>
            <a:off x="8921809" y="2452643"/>
            <a:ext cx="1085316" cy="598206"/>
          </a:xfrm>
          <a:prstGeom prst="ellipse">
            <a:avLst/>
          </a:prstGeom>
          <a:solidFill>
            <a:srgbClr val="0070C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7F4A05D-32E2-B646-31AA-339F393409D6}"/>
              </a:ext>
            </a:extLst>
          </p:cNvPr>
          <p:cNvSpPr/>
          <p:nvPr/>
        </p:nvSpPr>
        <p:spPr>
          <a:xfrm>
            <a:off x="9305135" y="1922229"/>
            <a:ext cx="1909399" cy="325390"/>
          </a:xfrm>
          <a:prstGeom prst="wedgeRectCallout">
            <a:avLst>
              <a:gd name="adj1" fmla="val -52068"/>
              <a:gd name="adj2" fmla="val 9630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 a rank-1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1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97"/>
    </mc:Choice>
    <mc:Fallback xmlns="">
      <p:transition spd="slow" advTm="23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Reduction: Beyond PCA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3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22"/>
    </mc:Choice>
    <mc:Fallback xmlns="">
      <p:transition spd="slow" advTm="3642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Dim-Red as Matrix Factorization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don’t care about the orthonormality constraints on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then dim-red can also be achieved by solving a matrix factorization problem on the data matrix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solve such problems using ALT-OPT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impose various constraints on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IN" sz="2600" b="1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(e.g., sparsity, non-negativity,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55A31B-2970-4AFF-B292-7D5DFD4E12CA}"/>
                  </a:ext>
                </a:extLst>
              </p:cNvPr>
              <p:cNvSpPr/>
              <p:nvPr/>
            </p:nvSpPr>
            <p:spPr>
              <a:xfrm>
                <a:off x="2267324" y="2414965"/>
                <a:ext cx="2460396" cy="22812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IN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55A31B-2970-4AFF-B292-7D5DFD4E1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24" y="2414965"/>
                <a:ext cx="2460396" cy="228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D8CE7C-FB47-4B28-A0E3-84D8CDFE3071}"/>
                  </a:ext>
                </a:extLst>
              </p:cNvPr>
              <p:cNvSpPr/>
              <p:nvPr/>
            </p:nvSpPr>
            <p:spPr>
              <a:xfrm>
                <a:off x="6096000" y="2420889"/>
                <a:ext cx="1491283" cy="22812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IN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D8CE7C-FB47-4B28-A0E3-84D8CDFE3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20889"/>
                <a:ext cx="1491283" cy="2281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1A147-5301-4677-B794-2E6578D56FA5}"/>
                  </a:ext>
                </a:extLst>
              </p:cNvPr>
              <p:cNvSpPr/>
              <p:nvPr/>
            </p:nvSpPr>
            <p:spPr>
              <a:xfrm>
                <a:off x="8146904" y="2420889"/>
                <a:ext cx="2460395" cy="129327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1A147-5301-4677-B794-2E6578D5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04" y="2420889"/>
                <a:ext cx="2460395" cy="1293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D67B0E-A54F-401A-8751-90A0544238B2}"/>
              </a:ext>
            </a:extLst>
          </p:cNvPr>
          <p:cNvSpPr txBox="1"/>
          <p:nvPr/>
        </p:nvSpPr>
        <p:spPr>
          <a:xfrm>
            <a:off x="1649568" y="320166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7310-AB4E-415B-BC71-DA21B1C76705}"/>
              </a:ext>
            </a:extLst>
          </p:cNvPr>
          <p:cNvSpPr txBox="1"/>
          <p:nvPr/>
        </p:nvSpPr>
        <p:spPr>
          <a:xfrm>
            <a:off x="3290948" y="183689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255CA-520F-47BA-A25B-070D1542F92B}"/>
              </a:ext>
            </a:extLst>
          </p:cNvPr>
          <p:cNvSpPr txBox="1"/>
          <p:nvPr/>
        </p:nvSpPr>
        <p:spPr>
          <a:xfrm>
            <a:off x="9021840" y="183284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1E5BC-FA3D-4FAA-8126-469D3E4215C4}"/>
              </a:ext>
            </a:extLst>
          </p:cNvPr>
          <p:cNvSpPr txBox="1"/>
          <p:nvPr/>
        </p:nvSpPr>
        <p:spPr>
          <a:xfrm>
            <a:off x="7708904" y="2721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DEF2C-9AA8-407F-8D70-4D34A201469E}"/>
              </a:ext>
            </a:extLst>
          </p:cNvPr>
          <p:cNvSpPr txBox="1"/>
          <p:nvPr/>
        </p:nvSpPr>
        <p:spPr>
          <a:xfrm>
            <a:off x="6676234" y="183284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102D-50B8-4BD9-BC8F-16D3595F5F9E}"/>
              </a:ext>
            </a:extLst>
          </p:cNvPr>
          <p:cNvSpPr txBox="1"/>
          <p:nvPr/>
        </p:nvSpPr>
        <p:spPr>
          <a:xfrm>
            <a:off x="5619065" y="320166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/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/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containing the low-dim rep of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8"/>
                <a:stretch>
                  <a:fillRect b="-98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/>
              <p:nvPr/>
            </p:nvSpPr>
            <p:spPr>
              <a:xfrm>
                <a:off x="1194632" y="4947679"/>
                <a:ext cx="6515438" cy="622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acc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sSup>
                        <m:sSup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𝒁𝑾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2" y="4947679"/>
                <a:ext cx="6515438" cy="6226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D0F8F34-109A-4527-8844-473BF94AB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5175" y="520481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/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 factorization gives a low-rank approximation of the data matrix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b="1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blipFill>
                <a:blip r:embed="rId11"/>
                <a:stretch>
                  <a:fillRect l="-710" t="-2190" b="-80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8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86"/>
    </mc:Choice>
    <mc:Fallback xmlns=""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7" grpId="0"/>
      <p:bldP spid="19" grpId="0" animBg="1"/>
      <p:bldP spid="1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Matrix Factorization is a very useful method!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many problems, we are given co-occurrence data in form of 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Data consists of relationship b/w two sets of entities containing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entities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denotes how many times the pair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co-occurs,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Number of times a document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(total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docs) contains word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of a vocabulary (total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words)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Rating user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gave to item (or movie)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on a shopping (or movie streaming) website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CA7A2-4B50-43BD-318E-C87B53DF4F87}"/>
              </a:ext>
            </a:extLst>
          </p:cNvPr>
          <p:cNvGraphicFramePr>
            <a:graphicFrameLocks noGrp="1"/>
          </p:cNvGraphicFramePr>
          <p:nvPr/>
        </p:nvGraphicFramePr>
        <p:xfrm>
          <a:off x="861276" y="3730519"/>
          <a:ext cx="26706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084E2-5393-4547-FAC7-B9EDFDB5C6A9}"/>
                  </a:ext>
                </a:extLst>
              </p:cNvPr>
              <p:cNvSpPr txBox="1"/>
              <p:nvPr/>
            </p:nvSpPr>
            <p:spPr>
              <a:xfrm>
                <a:off x="295119" y="4700943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084E2-5393-4547-FAC7-B9EDFDB5C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9" y="4700943"/>
                <a:ext cx="58900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6B1E361-E729-5549-97E2-F5E6952E4BC7}"/>
              </a:ext>
            </a:extLst>
          </p:cNvPr>
          <p:cNvGraphicFramePr>
            <a:graphicFrameLocks noGrp="1"/>
          </p:cNvGraphicFramePr>
          <p:nvPr/>
        </p:nvGraphicFramePr>
        <p:xfrm>
          <a:off x="4751958" y="3719065"/>
          <a:ext cx="13353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A1F000-AE84-2851-A13F-6B0E81876670}"/>
              </a:ext>
            </a:extLst>
          </p:cNvPr>
          <p:cNvGraphicFramePr>
            <a:graphicFrameLocks noGrp="1"/>
          </p:cNvGraphicFramePr>
          <p:nvPr/>
        </p:nvGraphicFramePr>
        <p:xfrm>
          <a:off x="7181793" y="3682343"/>
          <a:ext cx="26501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90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7483B4-346A-D001-954D-570C0A187D44}"/>
                  </a:ext>
                </a:extLst>
              </p:cNvPr>
              <p:cNvSpPr txBox="1"/>
              <p:nvPr/>
            </p:nvSpPr>
            <p:spPr>
              <a:xfrm>
                <a:off x="3687444" y="4839190"/>
                <a:ext cx="54341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7483B4-346A-D001-954D-570C0A18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4" y="4839190"/>
                <a:ext cx="543418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4BD964-23CA-EB6C-4685-1CDB3886A580}"/>
                  </a:ext>
                </a:extLst>
              </p:cNvPr>
              <p:cNvSpPr txBox="1"/>
              <p:nvPr/>
            </p:nvSpPr>
            <p:spPr>
              <a:xfrm>
                <a:off x="6337084" y="426106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4BD964-23CA-EB6C-4685-1CDB3886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084" y="4261060"/>
                <a:ext cx="288541" cy="369332"/>
              </a:xfrm>
              <a:prstGeom prst="rect">
                <a:avLst/>
              </a:prstGeom>
              <a:blipFill>
                <a:blip r:embed="rId6"/>
                <a:stretch>
                  <a:fillRect l="-19149" r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6BAAB-194D-8489-995A-9E679E7B49B4}"/>
                  </a:ext>
                </a:extLst>
              </p:cNvPr>
              <p:cNvSpPr txBox="1"/>
              <p:nvPr/>
            </p:nvSpPr>
            <p:spPr>
              <a:xfrm>
                <a:off x="1974511" y="4885782"/>
                <a:ext cx="458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6BAAB-194D-8489-995A-9E679E7B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11" y="4885782"/>
                <a:ext cx="45813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EF6475-9180-F32F-66B3-F9F3367D68F7}"/>
                  </a:ext>
                </a:extLst>
              </p:cNvPr>
              <p:cNvSpPr txBox="1"/>
              <p:nvPr/>
            </p:nvSpPr>
            <p:spPr>
              <a:xfrm>
                <a:off x="5207042" y="4766859"/>
                <a:ext cx="4324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EF6475-9180-F32F-66B3-F9F3367D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42" y="4766859"/>
                <a:ext cx="43249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D4BBA-6842-E08D-83FC-CF9D39A41D9A}"/>
                  </a:ext>
                </a:extLst>
              </p:cNvPr>
              <p:cNvSpPr txBox="1"/>
              <p:nvPr/>
            </p:nvSpPr>
            <p:spPr>
              <a:xfrm>
                <a:off x="8244272" y="4112011"/>
                <a:ext cx="6227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3D4BBA-6842-E08D-83FC-CF9D39A41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72" y="4112011"/>
                <a:ext cx="622799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9770FA-5AC1-9666-2283-A109D1332FB9}"/>
                  </a:ext>
                </a:extLst>
              </p:cNvPr>
              <p:cNvSpPr txBox="1"/>
              <p:nvPr/>
            </p:nvSpPr>
            <p:spPr>
              <a:xfrm>
                <a:off x="1974511" y="3205420"/>
                <a:ext cx="637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9770FA-5AC1-9666-2283-A109D133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11" y="3205420"/>
                <a:ext cx="63709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EF6C66-D166-7309-48B7-A90358A934BF}"/>
                  </a:ext>
                </a:extLst>
              </p:cNvPr>
              <p:cNvSpPr txBox="1"/>
              <p:nvPr/>
            </p:nvSpPr>
            <p:spPr>
              <a:xfrm>
                <a:off x="4210354" y="4854947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EF6C66-D166-7309-48B7-A90358A9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54" y="4854947"/>
                <a:ext cx="58900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2E33C-11FB-3E21-3F3D-00B38838D10F}"/>
                  </a:ext>
                </a:extLst>
              </p:cNvPr>
              <p:cNvSpPr txBox="1"/>
              <p:nvPr/>
            </p:nvSpPr>
            <p:spPr>
              <a:xfrm>
                <a:off x="5176882" y="3217452"/>
                <a:ext cx="577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2E33C-11FB-3E21-3F3D-00B38838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882" y="3217452"/>
                <a:ext cx="57701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BDFFD7-F1EC-7C1A-9175-E526B814ABF4}"/>
                  </a:ext>
                </a:extLst>
              </p:cNvPr>
              <p:cNvSpPr txBox="1"/>
              <p:nvPr/>
            </p:nvSpPr>
            <p:spPr>
              <a:xfrm>
                <a:off x="8188340" y="3165047"/>
                <a:ext cx="637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BDFFD7-F1EC-7C1A-9175-E526B814A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340" y="3165047"/>
                <a:ext cx="63709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7D7C92-88C6-10CF-542E-7A57EF05D115}"/>
                  </a:ext>
                </a:extLst>
              </p:cNvPr>
              <p:cNvSpPr txBox="1"/>
              <p:nvPr/>
            </p:nvSpPr>
            <p:spPr>
              <a:xfrm>
                <a:off x="6674199" y="4142789"/>
                <a:ext cx="577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7D7C92-88C6-10CF-542E-7A57EF05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99" y="4142789"/>
                <a:ext cx="57701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DA446B5C-4CBB-B5C4-1FFF-F609F726AA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07205" y="53388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6EF5757B-3EEF-3E39-D0BA-A483D27D989E}"/>
                  </a:ext>
                </a:extLst>
              </p:cNvPr>
              <p:cNvSpPr/>
              <p:nvPr/>
            </p:nvSpPr>
            <p:spPr>
              <a:xfrm>
                <a:off x="6757778" y="5199308"/>
                <a:ext cx="4481920" cy="584775"/>
              </a:xfrm>
              <a:prstGeom prst="wedgeRectCallout">
                <a:avLst>
                  <a:gd name="adj1" fmla="val 52758"/>
                  <a:gd name="adj2" fmla="val 120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such problems, matrix factorization can be used to learn a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feature vector for both set of entities</a:t>
                </a:r>
                <a:endParaRPr lang="en-IN" sz="1600" b="1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6EF5757B-3EEF-3E39-D0BA-A483D27D9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78" y="5199308"/>
                <a:ext cx="4481920" cy="584775"/>
              </a:xfrm>
              <a:prstGeom prst="wedgeRectCallout">
                <a:avLst>
                  <a:gd name="adj1" fmla="val 52758"/>
                  <a:gd name="adj2" fmla="val 12067"/>
                </a:avLst>
              </a:prstGeom>
              <a:blipFill>
                <a:blip r:embed="rId16"/>
                <a:stretch>
                  <a:fillRect l="-658" t="-2020" b="-101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7796200E-882B-A9B9-078E-98DA83C0E703}"/>
                  </a:ext>
                </a:extLst>
              </p:cNvPr>
              <p:cNvSpPr/>
              <p:nvPr/>
            </p:nvSpPr>
            <p:spPr>
              <a:xfrm>
                <a:off x="6402081" y="5860044"/>
                <a:ext cx="4644345" cy="965224"/>
              </a:xfrm>
              <a:prstGeom prst="wedgeRectCallout">
                <a:avLst>
                  <a:gd name="adj1" fmla="val 42649"/>
                  <a:gd name="adj2" fmla="val -6376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Even if some entries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missing, we can still do matrix factorization using the loss defined on the given entries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use the learned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predict any missing entry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(matrix completion)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7796200E-882B-A9B9-078E-98DA83C0E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81" y="5860044"/>
                <a:ext cx="4644345" cy="965224"/>
              </a:xfrm>
              <a:prstGeom prst="wedgeRectCallout">
                <a:avLst>
                  <a:gd name="adj1" fmla="val 42649"/>
                  <a:gd name="adj2" fmla="val -63769"/>
                </a:avLst>
              </a:prstGeom>
              <a:blipFill>
                <a:blip r:embed="rId17"/>
                <a:stretch>
                  <a:fillRect l="-523" b="-97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10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86"/>
    </mc:Choice>
    <mc:Fallback xmlns=""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9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Supervised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Maximum variance directions may not be aligned with class separation directions (focusing only on variance/reconstruction error of 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is not always ideal)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Be careful when using methods like PCA for supervised learning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better option would be to find projection directions such that after projection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Points within the same class are close (low intra-class variance)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Points from different classes are well separated (the class means are far apart)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E712E-E475-408A-9041-76DF0EAA5944}"/>
              </a:ext>
            </a:extLst>
          </p:cNvPr>
          <p:cNvCxnSpPr>
            <a:cxnSpLocks/>
          </p:cNvCxnSpPr>
          <p:nvPr/>
        </p:nvCxnSpPr>
        <p:spPr>
          <a:xfrm flipV="1">
            <a:off x="3519465" y="2041086"/>
            <a:ext cx="0" cy="3036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7069C-6A31-4D72-A168-BB4C66441429}"/>
              </a:ext>
            </a:extLst>
          </p:cNvPr>
          <p:cNvCxnSpPr>
            <a:cxnSpLocks/>
          </p:cNvCxnSpPr>
          <p:nvPr/>
        </p:nvCxnSpPr>
        <p:spPr>
          <a:xfrm>
            <a:off x="3519465" y="5077901"/>
            <a:ext cx="401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2D84286-3D8E-41E0-BF81-2F5D32D82790}"/>
              </a:ext>
            </a:extLst>
          </p:cNvPr>
          <p:cNvSpPr/>
          <p:nvPr/>
        </p:nvSpPr>
        <p:spPr>
          <a:xfrm>
            <a:off x="5163722" y="260286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0A6109-DF3C-4282-8F5C-DAF228FD964C}"/>
              </a:ext>
            </a:extLst>
          </p:cNvPr>
          <p:cNvSpPr/>
          <p:nvPr/>
        </p:nvSpPr>
        <p:spPr>
          <a:xfrm>
            <a:off x="5551014" y="263640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BCDB2C-44B1-48A7-AB9F-5EDB1B981150}"/>
              </a:ext>
            </a:extLst>
          </p:cNvPr>
          <p:cNvSpPr/>
          <p:nvPr/>
        </p:nvSpPr>
        <p:spPr>
          <a:xfrm>
            <a:off x="5163721" y="286826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70FB8-6F20-4A3A-97C0-5346FA50B47B}"/>
              </a:ext>
            </a:extLst>
          </p:cNvPr>
          <p:cNvSpPr/>
          <p:nvPr/>
        </p:nvSpPr>
        <p:spPr>
          <a:xfrm>
            <a:off x="5341305" y="276218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6546B5-9E7A-4458-839F-5DBCE245881C}"/>
              </a:ext>
            </a:extLst>
          </p:cNvPr>
          <p:cNvSpPr/>
          <p:nvPr/>
        </p:nvSpPr>
        <p:spPr>
          <a:xfrm>
            <a:off x="5829943" y="256933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E05748-8D5C-4493-B4F6-305D23B7973A}"/>
              </a:ext>
            </a:extLst>
          </p:cNvPr>
          <p:cNvSpPr/>
          <p:nvPr/>
        </p:nvSpPr>
        <p:spPr>
          <a:xfrm>
            <a:off x="6285726" y="267125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E682B2-7753-4111-97D0-6EA9E32D6CEF}"/>
              </a:ext>
            </a:extLst>
          </p:cNvPr>
          <p:cNvSpPr/>
          <p:nvPr/>
        </p:nvSpPr>
        <p:spPr>
          <a:xfrm>
            <a:off x="5729253" y="285444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435175-D42F-480E-9BB7-81A634536141}"/>
              </a:ext>
            </a:extLst>
          </p:cNvPr>
          <p:cNvSpPr/>
          <p:nvPr/>
        </p:nvSpPr>
        <p:spPr>
          <a:xfrm>
            <a:off x="6007526" y="272865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DFE666-3548-4D54-B09D-C50CB5C3C307}"/>
              </a:ext>
            </a:extLst>
          </p:cNvPr>
          <p:cNvSpPr/>
          <p:nvPr/>
        </p:nvSpPr>
        <p:spPr>
          <a:xfrm>
            <a:off x="6440261" y="253997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808635-C368-42BC-B30C-51DCD5DF501F}"/>
              </a:ext>
            </a:extLst>
          </p:cNvPr>
          <p:cNvSpPr/>
          <p:nvPr/>
        </p:nvSpPr>
        <p:spPr>
          <a:xfrm>
            <a:off x="6923970" y="272865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03B987-7D12-4F68-A1BA-51CD300D6F09}"/>
              </a:ext>
            </a:extLst>
          </p:cNvPr>
          <p:cNvSpPr/>
          <p:nvPr/>
        </p:nvSpPr>
        <p:spPr>
          <a:xfrm>
            <a:off x="6517172" y="287501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C489B3-A20A-4B0F-938F-7E3C1215276B}"/>
              </a:ext>
            </a:extLst>
          </p:cNvPr>
          <p:cNvSpPr/>
          <p:nvPr/>
        </p:nvSpPr>
        <p:spPr>
          <a:xfrm>
            <a:off x="6659011" y="263223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1A788-2E5D-4658-8032-829FCB524944}"/>
              </a:ext>
            </a:extLst>
          </p:cNvPr>
          <p:cNvSpPr/>
          <p:nvPr/>
        </p:nvSpPr>
        <p:spPr>
          <a:xfrm>
            <a:off x="5537383" y="3007343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39E4A-7DF6-47D9-A232-9E2A84CF8978}"/>
              </a:ext>
            </a:extLst>
          </p:cNvPr>
          <p:cNvSpPr/>
          <p:nvPr/>
        </p:nvSpPr>
        <p:spPr>
          <a:xfrm>
            <a:off x="5924675" y="304087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20E081-D4EF-419D-9B1F-2916E17ABA66}"/>
              </a:ext>
            </a:extLst>
          </p:cNvPr>
          <p:cNvSpPr/>
          <p:nvPr/>
        </p:nvSpPr>
        <p:spPr>
          <a:xfrm>
            <a:off x="6217179" y="293705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555B4F-B381-4788-B92F-31DCF8F6381F}"/>
              </a:ext>
            </a:extLst>
          </p:cNvPr>
          <p:cNvSpPr/>
          <p:nvPr/>
        </p:nvSpPr>
        <p:spPr>
          <a:xfrm>
            <a:off x="6385742" y="309293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221359-B12A-49D0-BD09-068AA02432CC}"/>
              </a:ext>
            </a:extLst>
          </p:cNvPr>
          <p:cNvSpPr/>
          <p:nvPr/>
        </p:nvSpPr>
        <p:spPr>
          <a:xfrm>
            <a:off x="4625088" y="272222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AA1A4E-9792-4F1A-9001-EF7DE356F47F}"/>
              </a:ext>
            </a:extLst>
          </p:cNvPr>
          <p:cNvSpPr/>
          <p:nvPr/>
        </p:nvSpPr>
        <p:spPr>
          <a:xfrm>
            <a:off x="5012380" y="275575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852252-7EA8-423A-A2D5-25BC48FCCF7C}"/>
              </a:ext>
            </a:extLst>
          </p:cNvPr>
          <p:cNvSpPr/>
          <p:nvPr/>
        </p:nvSpPr>
        <p:spPr>
          <a:xfrm>
            <a:off x="5215461" y="304788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325E19-B27F-4793-AF08-A5FC783E2997}"/>
              </a:ext>
            </a:extLst>
          </p:cNvPr>
          <p:cNvSpPr/>
          <p:nvPr/>
        </p:nvSpPr>
        <p:spPr>
          <a:xfrm>
            <a:off x="4802671" y="288154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715EE-287D-4CCB-9C3A-FE43C103CC51}"/>
              </a:ext>
            </a:extLst>
          </p:cNvPr>
          <p:cNvSpPr/>
          <p:nvPr/>
        </p:nvSpPr>
        <p:spPr>
          <a:xfrm>
            <a:off x="5321038" y="391317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5E1667-270C-454A-B171-2535EF3E6CAB}"/>
              </a:ext>
            </a:extLst>
          </p:cNvPr>
          <p:cNvSpPr/>
          <p:nvPr/>
        </p:nvSpPr>
        <p:spPr>
          <a:xfrm>
            <a:off x="5708330" y="394671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4EAEBC-72BB-4EBC-8D2A-231D500497D7}"/>
              </a:ext>
            </a:extLst>
          </p:cNvPr>
          <p:cNvSpPr/>
          <p:nvPr/>
        </p:nvSpPr>
        <p:spPr>
          <a:xfrm>
            <a:off x="5321037" y="417857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AC8DF2-A0F4-4A59-AD93-983F19F37C5B}"/>
              </a:ext>
            </a:extLst>
          </p:cNvPr>
          <p:cNvSpPr/>
          <p:nvPr/>
        </p:nvSpPr>
        <p:spPr>
          <a:xfrm>
            <a:off x="5498621" y="407249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543F5-B420-4CD7-90E9-6FC8015F6058}"/>
              </a:ext>
            </a:extLst>
          </p:cNvPr>
          <p:cNvSpPr/>
          <p:nvPr/>
        </p:nvSpPr>
        <p:spPr>
          <a:xfrm>
            <a:off x="5987259" y="387964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60AEE5-9F16-42BC-8038-71F06D23C5F9}"/>
              </a:ext>
            </a:extLst>
          </p:cNvPr>
          <p:cNvSpPr/>
          <p:nvPr/>
        </p:nvSpPr>
        <p:spPr>
          <a:xfrm>
            <a:off x="6443042" y="398156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FC4C46-8C0B-485E-AC4C-D70E3D0214CE}"/>
              </a:ext>
            </a:extLst>
          </p:cNvPr>
          <p:cNvSpPr/>
          <p:nvPr/>
        </p:nvSpPr>
        <p:spPr>
          <a:xfrm>
            <a:off x="5886569" y="416475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41A04F-69CD-4698-9963-5C76D35288DA}"/>
              </a:ext>
            </a:extLst>
          </p:cNvPr>
          <p:cNvSpPr/>
          <p:nvPr/>
        </p:nvSpPr>
        <p:spPr>
          <a:xfrm>
            <a:off x="6164842" y="403896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17D5A-5FB2-43F3-8795-CC056D0B25DB}"/>
              </a:ext>
            </a:extLst>
          </p:cNvPr>
          <p:cNvSpPr/>
          <p:nvPr/>
        </p:nvSpPr>
        <p:spPr>
          <a:xfrm>
            <a:off x="6597577" y="385028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7E6747-B7A6-40DE-8485-C2D4EB544541}"/>
              </a:ext>
            </a:extLst>
          </p:cNvPr>
          <p:cNvSpPr/>
          <p:nvPr/>
        </p:nvSpPr>
        <p:spPr>
          <a:xfrm>
            <a:off x="7081286" y="403896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32B69D-4916-4D7F-BFD9-13E9881E280F}"/>
              </a:ext>
            </a:extLst>
          </p:cNvPr>
          <p:cNvSpPr/>
          <p:nvPr/>
        </p:nvSpPr>
        <p:spPr>
          <a:xfrm>
            <a:off x="6674488" y="418532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128D48-5C31-4747-B08E-6EFE4EDE63FD}"/>
              </a:ext>
            </a:extLst>
          </p:cNvPr>
          <p:cNvSpPr/>
          <p:nvPr/>
        </p:nvSpPr>
        <p:spPr>
          <a:xfrm>
            <a:off x="6816327" y="394254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D0EFEB-1EAC-46BE-9C32-D7611E647F57}"/>
              </a:ext>
            </a:extLst>
          </p:cNvPr>
          <p:cNvSpPr/>
          <p:nvPr/>
        </p:nvSpPr>
        <p:spPr>
          <a:xfrm>
            <a:off x="5694699" y="4317653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CB9769-9278-4F66-A54A-099B621F7FD9}"/>
              </a:ext>
            </a:extLst>
          </p:cNvPr>
          <p:cNvSpPr/>
          <p:nvPr/>
        </p:nvSpPr>
        <p:spPr>
          <a:xfrm>
            <a:off x="6081991" y="435118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CB3AAF-02D5-4256-B932-781E75DD3D51}"/>
              </a:ext>
            </a:extLst>
          </p:cNvPr>
          <p:cNvSpPr/>
          <p:nvPr/>
        </p:nvSpPr>
        <p:spPr>
          <a:xfrm>
            <a:off x="6374495" y="424736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1DDA59-FE8E-4304-B298-CF7541CC6D3E}"/>
              </a:ext>
            </a:extLst>
          </p:cNvPr>
          <p:cNvSpPr/>
          <p:nvPr/>
        </p:nvSpPr>
        <p:spPr>
          <a:xfrm>
            <a:off x="6543058" y="440324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573D27-D153-41EF-A377-5CAD812F2526}"/>
              </a:ext>
            </a:extLst>
          </p:cNvPr>
          <p:cNvSpPr/>
          <p:nvPr/>
        </p:nvSpPr>
        <p:spPr>
          <a:xfrm>
            <a:off x="4782404" y="403253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9ABBE3-91B5-4D57-BDDE-E59A69E96E22}"/>
              </a:ext>
            </a:extLst>
          </p:cNvPr>
          <p:cNvSpPr/>
          <p:nvPr/>
        </p:nvSpPr>
        <p:spPr>
          <a:xfrm>
            <a:off x="5169696" y="406606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2D8347-3669-4F9A-977F-8F9914BCD8AD}"/>
              </a:ext>
            </a:extLst>
          </p:cNvPr>
          <p:cNvSpPr/>
          <p:nvPr/>
        </p:nvSpPr>
        <p:spPr>
          <a:xfrm>
            <a:off x="5372777" y="435819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3F2BDF-8EC5-48E4-85C6-F4EEB14E9510}"/>
              </a:ext>
            </a:extLst>
          </p:cNvPr>
          <p:cNvSpPr/>
          <p:nvPr/>
        </p:nvSpPr>
        <p:spPr>
          <a:xfrm>
            <a:off x="4959987" y="419185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4D4CC5-8E8F-4719-AD41-AC62BAF150AC}"/>
              </a:ext>
            </a:extLst>
          </p:cNvPr>
          <p:cNvCxnSpPr>
            <a:cxnSpLocks/>
          </p:cNvCxnSpPr>
          <p:nvPr/>
        </p:nvCxnSpPr>
        <p:spPr>
          <a:xfrm>
            <a:off x="4215751" y="3481736"/>
            <a:ext cx="3229761" cy="102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46DEF-B1D7-4C88-9EA4-794D64FAC3AC}"/>
              </a:ext>
            </a:extLst>
          </p:cNvPr>
          <p:cNvSpPr txBox="1"/>
          <p:nvPr/>
        </p:nvSpPr>
        <p:spPr>
          <a:xfrm>
            <a:off x="6669224" y="3014578"/>
            <a:ext cx="17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Max variance direction (given by PCA)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92F60-F221-49A4-A99F-383AAD734088}"/>
              </a:ext>
            </a:extLst>
          </p:cNvPr>
          <p:cNvCxnSpPr>
            <a:cxnSpLocks/>
          </p:cNvCxnSpPr>
          <p:nvPr/>
        </p:nvCxnSpPr>
        <p:spPr>
          <a:xfrm flipV="1">
            <a:off x="4020747" y="2328448"/>
            <a:ext cx="121347" cy="24159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D0958F-6858-4632-ACBD-3E295E7DC1AF}"/>
              </a:ext>
            </a:extLst>
          </p:cNvPr>
          <p:cNvSpPr txBox="1"/>
          <p:nvPr/>
        </p:nvSpPr>
        <p:spPr>
          <a:xfrm>
            <a:off x="4130295" y="2062901"/>
            <a:ext cx="206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Direction that preserves class separation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BA12CBBE-11B8-4A1C-AF5E-D7AF464DB6CC}"/>
              </a:ext>
            </a:extLst>
          </p:cNvPr>
          <p:cNvSpPr/>
          <p:nvPr/>
        </p:nvSpPr>
        <p:spPr>
          <a:xfrm>
            <a:off x="8153403" y="2089301"/>
            <a:ext cx="3170527" cy="778959"/>
          </a:xfrm>
          <a:prstGeom prst="wedgeRectCallout">
            <a:avLst>
              <a:gd name="adj1" fmla="val -45217"/>
              <a:gd name="adj2" fmla="val 78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overlapping with each other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ED1E4115-C6FB-4893-8F7A-D7DFBC99C4B1}"/>
              </a:ext>
            </a:extLst>
          </p:cNvPr>
          <p:cNvSpPr/>
          <p:nvPr/>
        </p:nvSpPr>
        <p:spPr>
          <a:xfrm>
            <a:off x="596926" y="2308243"/>
            <a:ext cx="3170527" cy="778959"/>
          </a:xfrm>
          <a:prstGeom prst="wedgeRectCallout">
            <a:avLst>
              <a:gd name="adj1" fmla="val 61414"/>
              <a:gd name="adj2" fmla="val -61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still having a good separation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35"/>
    </mc:Choice>
    <mc:Fallback xmlns="">
      <p:transition spd="slow" advTm="362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67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Dim. Reduction by Preserving Pairwise Distances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PCA/SVD etc assume we are 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 vectors (e.g.,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Often the data is given in form of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distances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project data such that pairwise distances between points are preserved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(resp. small), would like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large (resp.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Multi-dimensional Scaling (MDS)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one such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Euclidean distance, MDS is equivalent to PCA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E1BFA0-8C91-4B21-B12F-8CFECF85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88" y="3279711"/>
            <a:ext cx="6490415" cy="1070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/>
              <p:nvPr/>
            </p:nvSpPr>
            <p:spPr>
              <a:xfrm>
                <a:off x="9589581" y="3426830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 low-dim embeddings/projections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respectively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FC5F519-00FE-4BA0-81B3-C55FCD70E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581" y="3426830"/>
                <a:ext cx="2337174" cy="776679"/>
              </a:xfrm>
              <a:prstGeom prst="wedgeRectCallout">
                <a:avLst>
                  <a:gd name="adj1" fmla="val -66778"/>
                  <a:gd name="adj2" fmla="val -4411"/>
                </a:avLst>
              </a:prstGeom>
              <a:blipFill>
                <a:blip r:embed="rId5"/>
                <a:stretch>
                  <a:fillRect t="-6870" r="-1754" b="-106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82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934"/>
    </mc:Choice>
    <mc:Fallback xmlns="">
      <p:transition spd="slow" advTm="30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MDS: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Result of applying MDS (with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on pairwise distances between some US cities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MDS produces 2D embedding of each city such that geographically close cities are also close in 2D embedding space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983FF50-FDB8-461D-B8BA-40C463AE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835" y="1637690"/>
            <a:ext cx="5044964" cy="4089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45"/>
    </mc:Choice>
    <mc:Fallback xmlns="">
      <p:transition spd="slow" advTm="134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Nonlinear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7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22"/>
    </mc:Choice>
    <mc:Fallback xmlns="">
      <p:transition spd="slow" advTm="364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Goal: Reduce the dimensionality of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want to be able to (approximately)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Sometimes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called “encoder”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called “decoder”. Can be linear/nonlinear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These functions are learned by minimizing the distortion/reconstruction error of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ACDF7-5FB6-F95F-DF61-CD7637F348F1}"/>
                  </a:ext>
                </a:extLst>
              </p:cNvPr>
              <p:cNvSpPr txBox="1"/>
              <p:nvPr/>
            </p:nvSpPr>
            <p:spPr>
              <a:xfrm>
                <a:off x="4497977" y="1898059"/>
                <a:ext cx="20862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ACDF7-5FB6-F95F-DF61-CD7637F3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77" y="1898059"/>
                <a:ext cx="208621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2B5E5A-0B00-4EC4-4172-C0A2A462D5ED}"/>
                  </a:ext>
                </a:extLst>
              </p:cNvPr>
              <p:cNvSpPr txBox="1"/>
              <p:nvPr/>
            </p:nvSpPr>
            <p:spPr>
              <a:xfrm>
                <a:off x="3927949" y="3100229"/>
                <a:ext cx="53124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2B5E5A-0B00-4EC4-4172-C0A2A462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49" y="3100229"/>
                <a:ext cx="531248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8CB2F6-4DC9-FE28-8544-B40EA7183EDF}"/>
                  </a:ext>
                </a:extLst>
              </p:cNvPr>
              <p:cNvSpPr txBox="1"/>
              <p:nvPr/>
            </p:nvSpPr>
            <p:spPr>
              <a:xfrm>
                <a:off x="1918724" y="5286292"/>
                <a:ext cx="8069004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IN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8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8CB2F6-4DC9-FE28-8544-B40EA718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724" y="5286292"/>
                <a:ext cx="8069004" cy="881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98E94DB-52D7-A788-9733-1BE568E25FFE}"/>
                  </a:ext>
                </a:extLst>
              </p:cNvPr>
              <p:cNvSpPr/>
              <p:nvPr/>
            </p:nvSpPr>
            <p:spPr>
              <a:xfrm>
                <a:off x="105166" y="3004854"/>
                <a:ext cx="3627115" cy="845957"/>
              </a:xfrm>
              <a:prstGeom prst="wedgeRectCallout">
                <a:avLst>
                  <a:gd name="adj1" fmla="val 56942"/>
                  <a:gd name="adj2" fmla="val -68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“cleaned”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(the loss in information is often the noise/redundant information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98E94DB-52D7-A788-9733-1BE568E2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6" y="3004854"/>
                <a:ext cx="3627115" cy="845957"/>
              </a:xfrm>
              <a:prstGeom prst="wedgeRectCallout">
                <a:avLst>
                  <a:gd name="adj1" fmla="val 56942"/>
                  <a:gd name="adj2" fmla="val -6884"/>
                </a:avLst>
              </a:prstGeom>
              <a:blipFill>
                <a:blip r:embed="rId7"/>
                <a:stretch>
                  <a:fillRect l="-1090" t="-7042" b="-133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EE334FA-00A4-B027-6D2E-1F8CA0424B46}"/>
                  </a:ext>
                </a:extLst>
              </p:cNvPr>
              <p:cNvSpPr/>
              <p:nvPr/>
            </p:nvSpPr>
            <p:spPr>
              <a:xfrm>
                <a:off x="1528349" y="1873138"/>
                <a:ext cx="2569029" cy="626188"/>
              </a:xfrm>
              <a:prstGeom prst="wedgeRectCallout">
                <a:avLst>
                  <a:gd name="adj1" fmla="val 61264"/>
                  <a:gd name="adj2" fmla="val -1306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compressed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EE334FA-00A4-B027-6D2E-1F8CA0424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49" y="1873138"/>
                <a:ext cx="2569029" cy="626188"/>
              </a:xfrm>
              <a:prstGeom prst="wedgeRectCallout">
                <a:avLst>
                  <a:gd name="adj1" fmla="val 61264"/>
                  <a:gd name="adj2" fmla="val -13061"/>
                </a:avLst>
              </a:prstGeom>
              <a:blipFill>
                <a:blip r:embed="rId8"/>
                <a:stretch>
                  <a:fillRect l="-1681" t="-4717" b="-141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797C22E-F5B5-38E4-4DC8-AC0EEA34EB82}"/>
              </a:ext>
            </a:extLst>
          </p:cNvPr>
          <p:cNvGrpSpPr/>
          <p:nvPr/>
        </p:nvGrpSpPr>
        <p:grpSpPr>
          <a:xfrm>
            <a:off x="8823636" y="975059"/>
            <a:ext cx="2711963" cy="1389752"/>
            <a:chOff x="3131795" y="1923237"/>
            <a:chExt cx="6845355" cy="363473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E08877-06A1-6144-B3EE-8C157D6B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795" y="1923237"/>
              <a:ext cx="6160838" cy="36166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F1E24F-763B-E3DE-0BB0-7E50FA65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312" y="1941372"/>
              <a:ext cx="6160838" cy="36166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DC391D-B139-56E9-F586-9B715EE227B9}"/>
                  </a:ext>
                </a:extLst>
              </p:cNvPr>
              <p:cNvSpPr txBox="1"/>
              <p:nvPr/>
            </p:nvSpPr>
            <p:spPr>
              <a:xfrm>
                <a:off x="9487988" y="825953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DC391D-B139-56E9-F586-9B715EE2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8" y="825953"/>
                <a:ext cx="307392" cy="276999"/>
              </a:xfrm>
              <a:prstGeom prst="rect">
                <a:avLst/>
              </a:prstGeom>
              <a:blipFill>
                <a:blip r:embed="rId11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8529C7-8178-A79C-ECD6-6CA7D3B3FAB5}"/>
                  </a:ext>
                </a:extLst>
              </p:cNvPr>
              <p:cNvSpPr txBox="1"/>
              <p:nvPr/>
            </p:nvSpPr>
            <p:spPr>
              <a:xfrm>
                <a:off x="10546275" y="806761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8529C7-8178-A79C-ECD6-6CA7D3B3F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275" y="806761"/>
                <a:ext cx="307392" cy="276999"/>
              </a:xfrm>
              <a:prstGeom prst="rect">
                <a:avLst/>
              </a:prstGeom>
              <a:blipFill>
                <a:blip r:embed="rId12"/>
                <a:stretch>
                  <a:fillRect l="-12000" t="-8696" r="-3000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86254B9-439E-EC98-42A9-A0178D7FC197}"/>
              </a:ext>
            </a:extLst>
          </p:cNvPr>
          <p:cNvSpPr txBox="1"/>
          <p:nvPr/>
        </p:nvSpPr>
        <p:spPr>
          <a:xfrm>
            <a:off x="0" y="6570837"/>
            <a:ext cx="6038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source: </a:t>
            </a:r>
            <a:r>
              <a:rPr lang="en-IN" sz="1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Manjon</a:t>
            </a:r>
            <a:r>
              <a:rPr lang="en-IN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 (2013): Diffusion Weighted Image Denoising using overcomplete Local PCA</a:t>
            </a:r>
            <a:endParaRPr lang="en-IN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7" grpId="0" animBg="1"/>
      <p:bldP spid="9" grpId="0" animBg="1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Beyond Linear Projections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swiss-roll dataset (points lying close to a manifold)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projection methods (e.g., PCA) can’t capture intrinsic nonlinearities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 variance directions may not be the most interesting ones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562A2-68C6-4054-B193-EB2CDDBE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7" y="1904893"/>
            <a:ext cx="8461420" cy="304821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7ED486-D06C-4629-9945-ED562267CF1A}"/>
              </a:ext>
            </a:extLst>
          </p:cNvPr>
          <p:cNvSpPr/>
          <p:nvPr/>
        </p:nvSpPr>
        <p:spPr>
          <a:xfrm>
            <a:off x="9492351" y="1731436"/>
            <a:ext cx="257882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destroyed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1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83"/>
    </mc:Choice>
    <mc:Fallback xmlns="">
      <p:transition spd="slow" advTm="175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Nonlinear Dimensionality Reduction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We want to a learn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low-dim projection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ways of doing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err="1">
                <a:latin typeface="Abadi Extra Light" panose="020B0204020104020204" pitchFamily="34" charset="0"/>
              </a:rPr>
              <a:t>Nonlinearize</a:t>
            </a:r>
            <a:r>
              <a:rPr lang="en-GB" sz="2200" dirty="0">
                <a:latin typeface="Abadi Extra Light" panose="020B0204020104020204" pitchFamily="34" charset="0"/>
              </a:rPr>
              <a:t> a linear dimensionality reduction method. E.g.: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Cluster data and apply linear PCA within each cluster (</a:t>
            </a: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mixture of PCA</a:t>
            </a:r>
            <a:r>
              <a:rPr lang="en-GB" sz="1800" dirty="0">
                <a:latin typeface="Abadi Extra Light" panose="020B0204020104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Kernel</a:t>
            </a:r>
            <a:r>
              <a:rPr lang="en-GB" sz="1800" dirty="0">
                <a:latin typeface="Abadi Extra Light" panose="020B0204020104020204" pitchFamily="34" charset="0"/>
              </a:rPr>
              <a:t> PCA (nonlinear PCA)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Using </a:t>
            </a: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manifold based methods </a:t>
            </a:r>
            <a:r>
              <a:rPr lang="en-GB" sz="2200" dirty="0">
                <a:latin typeface="Abadi Extra Light" panose="020B0204020104020204" pitchFamily="34" charset="0"/>
              </a:rPr>
              <a:t>that intrinsically preserve nonlinear geometry, e.g.,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Locally Linear Embedding (LLE), </a:t>
            </a:r>
            <a:r>
              <a:rPr lang="en-GB" sz="1800" dirty="0" err="1">
                <a:latin typeface="Abadi Extra Light" panose="020B0204020104020204" pitchFamily="34" charset="0"/>
              </a:rPr>
              <a:t>Isomap</a:t>
            </a:r>
            <a:endParaRPr lang="en-GB" sz="1800" dirty="0">
              <a:latin typeface="Abadi Extra Light" panose="020B02040201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Maximum Variance Unfolding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Laplacian Eigenmap, and others such as SNE/</a:t>
            </a:r>
            <a:r>
              <a:rPr lang="en-GB" sz="1800" dirty="0" err="1">
                <a:latin typeface="Abadi Extra Light" panose="020B0204020104020204" pitchFamily="34" charset="0"/>
              </a:rPr>
              <a:t>tSNE</a:t>
            </a:r>
            <a:r>
              <a:rPr lang="en-GB" sz="1800" dirty="0">
                <a:latin typeface="Abadi Extra Light" panose="020B0204020104020204" pitchFamily="34" charset="0"/>
              </a:rPr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.. or use unsupervised deep learning techniques (later)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324C-DEE1-4E51-B9E7-A7278933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99" y="1578333"/>
            <a:ext cx="6085938" cy="194176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9E81B5-CA78-4C9B-AB9A-C716701D8888}"/>
              </a:ext>
            </a:extLst>
          </p:cNvPr>
          <p:cNvSpPr/>
          <p:nvPr/>
        </p:nvSpPr>
        <p:spPr>
          <a:xfrm>
            <a:off x="9155976" y="1518526"/>
            <a:ext cx="252383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preserved after the projection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587A6-0FB9-46E8-9C64-4A952B95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780" y="5755838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818E0E8-AFEC-467B-B929-510F9E569FF4}"/>
              </a:ext>
            </a:extLst>
          </p:cNvPr>
          <p:cNvSpPr/>
          <p:nvPr/>
        </p:nvSpPr>
        <p:spPr>
          <a:xfrm>
            <a:off x="8828466" y="5588297"/>
            <a:ext cx="1824499" cy="650152"/>
          </a:xfrm>
          <a:prstGeom prst="wedgeRectCallout">
            <a:avLst>
              <a:gd name="adj1" fmla="val 69438"/>
              <a:gd name="adj2" fmla="val 316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KPCA, LLE, SNE/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tSNE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6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442"/>
    </mc:Choice>
    <mc:Fallback xmlns="">
      <p:transition spd="slow" advTm="25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PCA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PCA: Given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associated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dimensional nonlinear map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Would like to do it without computing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the mappings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very large (even infinite, e.g., when using an RBF kernel)</a:t>
                </a:r>
              </a:p>
              <a:p>
                <a:pPr marL="0" indent="0">
                  <a:buNone/>
                </a:pPr>
                <a:endParaRPr lang="en-GB" sz="1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Boils down to doing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kernel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(PRML 12.3)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verify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above can be written as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-comb of the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show that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reduces to solving an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Due to req. of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centering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we work with 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kernel 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648A731-3C6E-4EDF-99EA-06BCAA81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2" y="1611488"/>
            <a:ext cx="2196398" cy="9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/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261853F-42F0-4702-BBB2-FFFBDA222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02" y="1694990"/>
                <a:ext cx="2196398" cy="546738"/>
              </a:xfrm>
              <a:prstGeom prst="wedgeRectCallout">
                <a:avLst>
                  <a:gd name="adj1" fmla="val 60874"/>
                  <a:gd name="adj2" fmla="val 33674"/>
                </a:avLst>
              </a:prstGeom>
              <a:blipFill>
                <a:blip r:embed="rId5"/>
                <a:stretch>
                  <a:fillRect l="-1229" t="-5376" b="-13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CFA3A30-8D9D-4FFB-8A06-3E205ABD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1" y="1845729"/>
            <a:ext cx="3762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/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B1C7409-4093-471D-9E74-469C15B73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493" y="1400960"/>
                <a:ext cx="1933467" cy="292851"/>
              </a:xfrm>
              <a:prstGeom prst="wedgeRectCallout">
                <a:avLst>
                  <a:gd name="adj1" fmla="val -52443"/>
                  <a:gd name="adj2" fmla="val 141224"/>
                </a:avLst>
              </a:prstGeom>
              <a:blipFill>
                <a:blip r:embed="rId7"/>
                <a:stretch>
                  <a:fillRect t="-61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1F030B2F-51CF-473D-8485-6B6C134E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69" y="3094278"/>
            <a:ext cx="3085099" cy="9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/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 matrix assuming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 in the kernel-induced feature space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39CC273-7E37-4F93-932D-7C7A3DBA9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8" y="3065496"/>
                <a:ext cx="2602498" cy="736569"/>
              </a:xfrm>
              <a:prstGeom prst="wedgeRectCallout">
                <a:avLst>
                  <a:gd name="adj1" fmla="val 61519"/>
                  <a:gd name="adj2" fmla="val 22285"/>
                </a:avLst>
              </a:prstGeom>
              <a:blipFill>
                <a:blip r:embed="rId9"/>
                <a:stretch>
                  <a:fillRect l="-1035" t="-7258" b="-145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15DD841B-B694-495A-9BDC-51E81A2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251" y="3326976"/>
            <a:ext cx="3781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/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eigenvectors of </a:t>
                </a:r>
                <a14:m>
                  <m:oMath xmlns:m="http://schemas.openxmlformats.org/officeDocument/2006/math">
                    <m:r>
                      <a:rPr lang="en-IN" sz="1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53BD250-01B8-4A8E-B216-8975B8BD7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708" y="3065496"/>
                <a:ext cx="1933467" cy="261480"/>
              </a:xfrm>
              <a:prstGeom prst="wedgeRectCallout">
                <a:avLst>
                  <a:gd name="adj1" fmla="val -49406"/>
                  <a:gd name="adj2" fmla="val 98255"/>
                </a:avLst>
              </a:prstGeom>
              <a:blipFill>
                <a:blip r:embed="rId11"/>
                <a:stretch>
                  <a:fillRect t="-115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A8F588-B7BD-43DF-AD35-E86BBF301F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4493" y="6232187"/>
            <a:ext cx="28860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/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all 1s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B2DBC86-8A70-4CA1-8144-9B85A4542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704" y="6566442"/>
                <a:ext cx="2085468" cy="261480"/>
              </a:xfrm>
              <a:prstGeom prst="wedgeRectCallout">
                <a:avLst>
                  <a:gd name="adj1" fmla="val 34017"/>
                  <a:gd name="adj2" fmla="val -65367"/>
                </a:avLst>
              </a:prstGeom>
              <a:blipFill>
                <a:blip r:embed="rId13"/>
                <a:stretch>
                  <a:fillRect t="-1887" b="-320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44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958"/>
    </mc:Choice>
    <mc:Fallback xmlns="">
      <p:transition spd="slow" advTm="627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Locally Linear Embedding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Basic idea: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two points are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local neighbors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the original space then they should be local neighbors in the projected space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is formulated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LLE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such that the same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neighborhood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structure exists in low-dim space too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Basically, if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reconstructed from its neighbors in the original space, the same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should be able to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new space too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80B334-F0E8-4889-84CC-2D321BE04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1" y="2577584"/>
            <a:ext cx="4305400" cy="953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/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Solve this to learn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written as a weighted linear combination of its local neighbors in the original feature space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FD99147-181B-4F73-96AC-2A3B07A5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2" y="2601783"/>
                <a:ext cx="3672340" cy="1007646"/>
              </a:xfrm>
              <a:prstGeom prst="wedgeRectCallout">
                <a:avLst>
                  <a:gd name="adj1" fmla="val 55612"/>
                  <a:gd name="adj2" fmla="val -6037"/>
                </a:avLst>
              </a:prstGeom>
              <a:blipFill>
                <a:blip r:embed="rId5"/>
                <a:stretch>
                  <a:fillRect l="-623" t="-5357" b="-101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/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local neighbors (a predefined number, say K, of them)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BAFF64F-34BA-4A36-9454-394ADDBB9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40" y="2577099"/>
                <a:ext cx="2828577" cy="851901"/>
              </a:xfrm>
              <a:prstGeom prst="wedgeRectCallout">
                <a:avLst>
                  <a:gd name="adj1" fmla="val -86674"/>
                  <a:gd name="adj2" fmla="val 52922"/>
                </a:avLst>
              </a:prstGeom>
              <a:blipFill>
                <a:blip r:embed="rId6"/>
                <a:stretch>
                  <a:fillRect r="-617" b="-13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02A53AF-8970-43E3-83CE-DF655022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99" y="4577280"/>
            <a:ext cx="5132566" cy="10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055D9A3-8AC6-412C-9C49-699633D452F5}"/>
              </a:ext>
            </a:extLst>
          </p:cNvPr>
          <p:cNvSpPr/>
          <p:nvPr/>
        </p:nvSpPr>
        <p:spPr>
          <a:xfrm>
            <a:off x="1746388" y="4760870"/>
            <a:ext cx="1929203" cy="639111"/>
          </a:xfrm>
          <a:prstGeom prst="wedgeRectCallout">
            <a:avLst>
              <a:gd name="adj1" fmla="val 64282"/>
              <a:gd name="adj2" fmla="val -12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Requires solving an eigenvalue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58063-52BC-4E0B-8CA3-3785A714640C}"/>
              </a:ext>
            </a:extLst>
          </p:cNvPr>
          <p:cNvSpPr txBox="1"/>
          <p:nvPr/>
        </p:nvSpPr>
        <p:spPr>
          <a:xfrm>
            <a:off x="94299" y="6528798"/>
            <a:ext cx="6439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S. T. </a:t>
            </a:r>
            <a:r>
              <a:rPr lang="en-GB" sz="1100" dirty="0" err="1"/>
              <a:t>Roweis</a:t>
            </a:r>
            <a:r>
              <a:rPr lang="en-GB" sz="1100" dirty="0"/>
              <a:t> and L. K. Saul. Nonlinear dimensionality reduction by locally linear embedding. Science 290 (2000)</a:t>
            </a:r>
            <a:endParaRPr lang="en-IN" sz="11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269BC38-8862-4E6B-A3F9-1652B0381DF8}"/>
              </a:ext>
            </a:extLst>
          </p:cNvPr>
          <p:cNvSpPr/>
          <p:nvPr/>
        </p:nvSpPr>
        <p:spPr>
          <a:xfrm>
            <a:off x="9045744" y="534807"/>
            <a:ext cx="2371377" cy="545363"/>
          </a:xfrm>
          <a:prstGeom prst="wedgeRectCallout">
            <a:avLst>
              <a:gd name="adj1" fmla="val -40695"/>
              <a:gd name="adj2" fmla="val 665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Essentially, neighbourhood preservation, but only local 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F0B593C-FF49-430E-8559-5E3837AE773E}"/>
              </a:ext>
            </a:extLst>
          </p:cNvPr>
          <p:cNvSpPr/>
          <p:nvPr/>
        </p:nvSpPr>
        <p:spPr>
          <a:xfrm>
            <a:off x="6533882" y="242940"/>
            <a:ext cx="2371377" cy="545363"/>
          </a:xfrm>
          <a:prstGeom prst="wedgeRectCallout">
            <a:avLst>
              <a:gd name="adj1" fmla="val 56791"/>
              <a:gd name="adj2" fmla="val 689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non-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lin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dim-red algos use this idea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30874-5E6A-8FE3-1E2F-ADA87B0F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657" y="4408180"/>
            <a:ext cx="1725273" cy="113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28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51"/>
    </mc:Choice>
    <mc:Fallback xmlns="">
      <p:transition spd="slow" advTm="335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9" grpId="0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nonlin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dim-red methods, especially suited for projecting to 2D or 3D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stands for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Stochastic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Embedding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(Hinton and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Roweis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2002)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Uses the idea of preserving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probabilistically defined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neighborhoods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SNE,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defines the probability of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being its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neighbor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SNE ensures that neighbourhood distributions in both spaces are as close as possible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is ensured by minimizing their total mismatch (KL divergence)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I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t-SNE (van der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Maaten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Hinton, 2008) offers a couple of improvements to SNE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by minimizing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 KL divergence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Student-t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instead of Gaussian for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2D40A0F-E8FB-4E0C-98DB-A039763C072B}"/>
              </a:ext>
            </a:extLst>
          </p:cNvPr>
          <p:cNvSpPr/>
          <p:nvPr/>
        </p:nvSpPr>
        <p:spPr>
          <a:xfrm>
            <a:off x="7398778" y="153421"/>
            <a:ext cx="2532028" cy="821500"/>
          </a:xfrm>
          <a:prstGeom prst="wedgeRectCallout">
            <a:avLst>
              <a:gd name="adj1" fmla="val -48204"/>
              <a:gd name="adj2" fmla="val 662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very useful if we want to visualize some high-dim data in two or three dims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75549-C4C6-48A2-9495-C1CA3728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77" y="3463345"/>
            <a:ext cx="4786581" cy="89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B6795-A982-47BE-BEAD-BEB9A53AB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137" y="3429000"/>
            <a:ext cx="4660676" cy="877048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A3771-0D57-4178-BAA8-54C1748AFD0B}"/>
              </a:ext>
            </a:extLst>
          </p:cNvPr>
          <p:cNvSpPr/>
          <p:nvPr/>
        </p:nvSpPr>
        <p:spPr>
          <a:xfrm>
            <a:off x="186138" y="3076687"/>
            <a:ext cx="1964028" cy="494107"/>
          </a:xfrm>
          <a:prstGeom prst="wedgeRectCallout">
            <a:avLst>
              <a:gd name="adj1" fmla="val 1952"/>
              <a:gd name="adj2" fmla="val 792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original space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59BE6E0-A3E4-441A-9E4C-2B2F8EA1CC9D}"/>
              </a:ext>
            </a:extLst>
          </p:cNvPr>
          <p:cNvSpPr/>
          <p:nvPr/>
        </p:nvSpPr>
        <p:spPr>
          <a:xfrm>
            <a:off x="5857573" y="3026081"/>
            <a:ext cx="2440882" cy="494107"/>
          </a:xfrm>
          <a:prstGeom prst="wedgeRectCallout">
            <a:avLst>
              <a:gd name="adj1" fmla="val 382"/>
              <a:gd name="adj2" fmla="val 9178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probability in the projected/embedding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8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281"/>
    </mc:Choice>
    <mc:Fallback xmlns="">
      <p:transition spd="slow" advTm="486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SNE and t-SNE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Especially useful for visualizing data by projecting into 2D or 3D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9803E-F8C9-4963-B3B1-C47F41D9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65" y="1731471"/>
            <a:ext cx="5148395" cy="404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1C9DF-5B45-47B0-9E93-09C72BDB25C9}"/>
              </a:ext>
            </a:extLst>
          </p:cNvPr>
          <p:cNvSpPr txBox="1"/>
          <p:nvPr/>
        </p:nvSpPr>
        <p:spPr>
          <a:xfrm>
            <a:off x="1320084" y="5950660"/>
            <a:ext cx="875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Result of visualizing MNIST digits data in 2D (Figure from van der </a:t>
            </a:r>
            <a:r>
              <a:rPr lang="en-IN" dirty="0" err="1">
                <a:latin typeface="Abadi Extra Light" panose="020B0204020104020204" pitchFamily="34" charset="0"/>
              </a:rPr>
              <a:t>Maaten</a:t>
            </a:r>
            <a:r>
              <a:rPr lang="en-IN" dirty="0">
                <a:latin typeface="Abadi Extra Light" panose="020B0204020104020204" pitchFamily="34" charset="0"/>
              </a:rPr>
              <a:t> and Hinton, 2008)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Word Embeddings: Dim-Reduction for Words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Feature representation/embeddings of words are very useful in many applications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Naively we can a one-hot vector of size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word (where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vocab size)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One-hot representation of a word has two main issues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Very high dimensionality (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for each word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One-hot vector does not capture word semantics (any pair of words will have zero similarity)</a:t>
                </a:r>
              </a:p>
              <a:p>
                <a:pPr marL="457200" lvl="1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Desirable: Learning low-dim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word embeddings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that capture the meaning/semantics</a:t>
                </a: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want embedding of each word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low-dimensional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two words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are semantically similar (dissimilar),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to be close (far)</a:t>
                </a:r>
              </a:p>
              <a:p>
                <a:pPr marL="457200" lvl="1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methods to learn word embeddings (e.g.,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Glove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Word2Vec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CC79BA-BE13-58A3-2828-8CC9E4D86EF2}"/>
              </a:ext>
            </a:extLst>
          </p:cNvPr>
          <p:cNvGraphicFramePr>
            <a:graphicFrameLocks noGrp="1"/>
          </p:cNvGraphicFramePr>
          <p:nvPr/>
        </p:nvGraphicFramePr>
        <p:xfrm>
          <a:off x="2896442" y="2554425"/>
          <a:ext cx="2156826" cy="4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71">
                  <a:extLst>
                    <a:ext uri="{9D8B030D-6E8A-4147-A177-3AD203B41FA5}">
                      <a16:colId xmlns:a16="http://schemas.microsoft.com/office/drawing/2014/main" val="2199665291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1165797934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4121014568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2283415539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672269779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1152675337"/>
                    </a:ext>
                  </a:extLst>
                </a:gridCol>
              </a:tblGrid>
              <a:tr h="411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405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219AAE-F2E8-C351-6ADD-8374452A95F6}"/>
              </a:ext>
            </a:extLst>
          </p:cNvPr>
          <p:cNvGraphicFramePr>
            <a:graphicFrameLocks noGrp="1"/>
          </p:cNvGraphicFramePr>
          <p:nvPr/>
        </p:nvGraphicFramePr>
        <p:xfrm>
          <a:off x="8840041" y="2554425"/>
          <a:ext cx="1437884" cy="4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71">
                  <a:extLst>
                    <a:ext uri="{9D8B030D-6E8A-4147-A177-3AD203B41FA5}">
                      <a16:colId xmlns:a16="http://schemas.microsoft.com/office/drawing/2014/main" val="2199665291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1165797934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4121014568"/>
                    </a:ext>
                  </a:extLst>
                </a:gridCol>
                <a:gridCol w="359471">
                  <a:extLst>
                    <a:ext uri="{9D8B030D-6E8A-4147-A177-3AD203B41FA5}">
                      <a16:colId xmlns:a16="http://schemas.microsoft.com/office/drawing/2014/main" val="2283415539"/>
                    </a:ext>
                  </a:extLst>
                </a:gridCol>
              </a:tblGrid>
              <a:tr h="411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405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88FF2B-B0E6-6447-DEBB-756CB97BBF80}"/>
              </a:ext>
            </a:extLst>
          </p:cNvPr>
          <p:cNvGraphicFramePr>
            <a:graphicFrameLocks noGrp="1"/>
          </p:cNvGraphicFramePr>
          <p:nvPr/>
        </p:nvGraphicFramePr>
        <p:xfrm>
          <a:off x="6227712" y="2554425"/>
          <a:ext cx="833122" cy="4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1">
                  <a:extLst>
                    <a:ext uri="{9D8B030D-6E8A-4147-A177-3AD203B41FA5}">
                      <a16:colId xmlns:a16="http://schemas.microsoft.com/office/drawing/2014/main" val="2199665291"/>
                    </a:ext>
                  </a:extLst>
                </a:gridCol>
                <a:gridCol w="416561">
                  <a:extLst>
                    <a:ext uri="{9D8B030D-6E8A-4147-A177-3AD203B41FA5}">
                      <a16:colId xmlns:a16="http://schemas.microsoft.com/office/drawing/2014/main" val="1165797934"/>
                    </a:ext>
                  </a:extLst>
                </a:gridCol>
              </a:tblGrid>
              <a:tr h="411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4052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47E857-D5EF-E404-23EE-A1D723702E25}"/>
              </a:ext>
            </a:extLst>
          </p:cNvPr>
          <p:cNvCxnSpPr/>
          <p:nvPr/>
        </p:nvCxnSpPr>
        <p:spPr>
          <a:xfrm>
            <a:off x="5157767" y="2731742"/>
            <a:ext cx="94052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553F89-3A8A-245F-0C9C-AAF05F18593F}"/>
              </a:ext>
            </a:extLst>
          </p:cNvPr>
          <p:cNvCxnSpPr>
            <a:cxnSpLocks/>
          </p:cNvCxnSpPr>
          <p:nvPr/>
        </p:nvCxnSpPr>
        <p:spPr>
          <a:xfrm>
            <a:off x="7313139" y="2736096"/>
            <a:ext cx="133676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5E61B-FB67-9BD9-5F50-078137FD3F04}"/>
                  </a:ext>
                </a:extLst>
              </p:cNvPr>
              <p:cNvSpPr txBox="1"/>
              <p:nvPr/>
            </p:nvSpPr>
            <p:spPr>
              <a:xfrm>
                <a:off x="1344802" y="2408576"/>
                <a:ext cx="1550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of the vocabulary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5E61B-FB67-9BD9-5F50-078137FD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802" y="2408576"/>
                <a:ext cx="1550126" cy="646331"/>
              </a:xfrm>
              <a:prstGeom prst="rect">
                <a:avLst/>
              </a:prstGeom>
              <a:blipFill>
                <a:blip r:embed="rId4"/>
                <a:stretch>
                  <a:fillRect l="-3543" t="-4717" r="-275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83DE53E-1F08-8F3E-F322-5A7487F8BDFA}"/>
                  </a:ext>
                </a:extLst>
              </p:cNvPr>
              <p:cNvSpPr/>
              <p:nvPr/>
            </p:nvSpPr>
            <p:spPr>
              <a:xfrm>
                <a:off x="6410591" y="2133465"/>
                <a:ext cx="2308981" cy="295494"/>
              </a:xfrm>
              <a:prstGeom prst="wedgeRectCallout">
                <a:avLst>
                  <a:gd name="adj1" fmla="val -43746"/>
                  <a:gd name="adj2" fmla="val 770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 only at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location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B83DE53E-1F08-8F3E-F322-5A7487F8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91" y="2133465"/>
                <a:ext cx="2308981" cy="295494"/>
              </a:xfrm>
              <a:prstGeom prst="wedgeRectCallout">
                <a:avLst>
                  <a:gd name="adj1" fmla="val -43746"/>
                  <a:gd name="adj2" fmla="val 77044"/>
                </a:avLst>
              </a:prstGeom>
              <a:blipFill>
                <a:blip r:embed="rId5"/>
                <a:stretch>
                  <a:fillRect l="-1312" t="-75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5F486B6-F8AE-1189-EBDF-F5847662F306}"/>
              </a:ext>
            </a:extLst>
          </p:cNvPr>
          <p:cNvSpPr/>
          <p:nvPr/>
        </p:nvSpPr>
        <p:spPr>
          <a:xfrm>
            <a:off x="4755241" y="731520"/>
            <a:ext cx="3778063" cy="509903"/>
          </a:xfrm>
          <a:prstGeom prst="wedgeRectCallout">
            <a:avLst>
              <a:gd name="adj1" fmla="val -53310"/>
              <a:gd name="adj2" fmla="val 325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Or sentences, paragraphs, documents, etc which are basically a set of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8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GloVe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badi Extra Light" panose="020B0204020104020204" pitchFamily="34" charset="0"/>
              </a:rPr>
              <a:t>GloVe</a:t>
            </a:r>
            <a:r>
              <a:rPr lang="en-US" sz="2600" dirty="0">
                <a:latin typeface="Abadi Extra Light" panose="020B0204020104020204" pitchFamily="34" charset="0"/>
              </a:rPr>
              <a:t> (Global Vectors for Word Representation) is a linear word embedding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Based on matrix factorization of a word-context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co-occurrence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badi Extra Light" panose="020B0204020104020204" pitchFamily="34" charset="0"/>
              </a:rPr>
              <a:t>In </a:t>
            </a:r>
            <a:r>
              <a:rPr lang="en-US" sz="2600" dirty="0" err="1">
                <a:latin typeface="Abadi Extra Light" panose="020B0204020104020204" pitchFamily="34" charset="0"/>
              </a:rPr>
              <a:t>GloVe</a:t>
            </a:r>
            <a:r>
              <a:rPr lang="en-US" sz="2600" dirty="0">
                <a:latin typeface="Abadi Extra Light" panose="020B0204020104020204" pitchFamily="34" charset="0"/>
              </a:rPr>
              <a:t>, the context consists of words that co-occur within a specified </a:t>
            </a:r>
            <a:r>
              <a:rPr lang="en-US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context window </a:t>
            </a:r>
            <a:r>
              <a:rPr lang="en-US" sz="2600" dirty="0">
                <a:latin typeface="Abadi Extra Light" panose="020B0204020104020204" pitchFamily="34" charset="0"/>
              </a:rPr>
              <a:t>around a target word in a large text corpus.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D05963-764B-76D3-4C40-BA2C72C97BDA}"/>
              </a:ext>
            </a:extLst>
          </p:cNvPr>
          <p:cNvGraphicFramePr>
            <a:graphicFrameLocks noGrp="1"/>
          </p:cNvGraphicFramePr>
          <p:nvPr/>
        </p:nvGraphicFramePr>
        <p:xfrm>
          <a:off x="953321" y="3218110"/>
          <a:ext cx="26706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CB7A58-5818-5DC1-A782-67F8A66DD0F1}"/>
              </a:ext>
            </a:extLst>
          </p:cNvPr>
          <p:cNvSpPr txBox="1"/>
          <p:nvPr/>
        </p:nvSpPr>
        <p:spPr>
          <a:xfrm>
            <a:off x="77598" y="442799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74F42-6811-20ED-3C55-09E320CA9209}"/>
              </a:ext>
            </a:extLst>
          </p:cNvPr>
          <p:cNvSpPr txBox="1"/>
          <p:nvPr/>
        </p:nvSpPr>
        <p:spPr>
          <a:xfrm>
            <a:off x="1895300" y="284877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Contexts</a:t>
            </a:r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B36D51-1231-2E7E-A271-B2E95B705DCD}"/>
              </a:ext>
            </a:extLst>
          </p:cNvPr>
          <p:cNvGraphicFramePr>
            <a:graphicFrameLocks noGrp="1"/>
          </p:cNvGraphicFramePr>
          <p:nvPr/>
        </p:nvGraphicFramePr>
        <p:xfrm>
          <a:off x="7173236" y="3206656"/>
          <a:ext cx="13353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29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3339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94108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3477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823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B53CFD-2867-F7C3-5A13-571747F5189F}"/>
              </a:ext>
            </a:extLst>
          </p:cNvPr>
          <p:cNvSpPr txBox="1"/>
          <p:nvPr/>
        </p:nvSpPr>
        <p:spPr>
          <a:xfrm>
            <a:off x="6212392" y="442663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</a:t>
            </a:r>
            <a:endParaRPr lang="en-I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C226F8B-7355-36D0-B463-2A5CFB6B86BD}"/>
              </a:ext>
            </a:extLst>
          </p:cNvPr>
          <p:cNvGraphicFramePr>
            <a:graphicFrameLocks noGrp="1"/>
          </p:cNvGraphicFramePr>
          <p:nvPr/>
        </p:nvGraphicFramePr>
        <p:xfrm>
          <a:off x="9237381" y="3202295"/>
          <a:ext cx="26501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90">
                  <a:extLst>
                    <a:ext uri="{9D8B030D-6E8A-4147-A177-3AD203B41FA5}">
                      <a16:colId xmlns:a16="http://schemas.microsoft.com/office/drawing/2014/main" val="314988727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311879113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273490652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80054469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1753919402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751548017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820805574"/>
                    </a:ext>
                  </a:extLst>
                </a:gridCol>
                <a:gridCol w="333829">
                  <a:extLst>
                    <a:ext uri="{9D8B030D-6E8A-4147-A177-3AD203B41FA5}">
                      <a16:colId xmlns:a16="http://schemas.microsoft.com/office/drawing/2014/main" val="3427470763"/>
                    </a:ext>
                  </a:extLst>
                </a:gridCol>
              </a:tblGrid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2910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504126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55243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34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D2033E-4220-BF06-0AEA-DED99C4CF331}"/>
              </a:ext>
            </a:extLst>
          </p:cNvPr>
          <p:cNvSpPr txBox="1"/>
          <p:nvPr/>
        </p:nvSpPr>
        <p:spPr>
          <a:xfrm>
            <a:off x="10158921" y="2832963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11FB6-1E4F-A28A-78A0-B6D094897198}"/>
                  </a:ext>
                </a:extLst>
              </p:cNvPr>
              <p:cNvSpPr txBox="1"/>
              <p:nvPr/>
            </p:nvSpPr>
            <p:spPr>
              <a:xfrm>
                <a:off x="5122836" y="4188534"/>
                <a:ext cx="54341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11FB6-1E4F-A28A-78A0-B6D09489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6" y="4188534"/>
                <a:ext cx="54341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A9B42-C10B-39CD-2CC4-B11A4D818FB7}"/>
                  </a:ext>
                </a:extLst>
              </p:cNvPr>
              <p:cNvSpPr txBox="1"/>
              <p:nvPr/>
            </p:nvSpPr>
            <p:spPr>
              <a:xfrm>
                <a:off x="8728696" y="3819202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A9B42-C10B-39CD-2CC4-B11A4D81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696" y="3819202"/>
                <a:ext cx="288541" cy="369332"/>
              </a:xfrm>
              <a:prstGeom prst="rect">
                <a:avLst/>
              </a:prstGeom>
              <a:blipFill>
                <a:blip r:embed="rId4"/>
                <a:stretch>
                  <a:fillRect l="-19149" r="-19149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EB8C7915-3770-B046-F4F8-C9BE27928C8F}"/>
                  </a:ext>
                </a:extLst>
              </p:cNvPr>
              <p:cNvSpPr/>
              <p:nvPr/>
            </p:nvSpPr>
            <p:spPr>
              <a:xfrm>
                <a:off x="3844097" y="3479698"/>
                <a:ext cx="2192000" cy="908234"/>
              </a:xfrm>
              <a:prstGeom prst="wedgeRectCallout">
                <a:avLst>
                  <a:gd name="adj1" fmla="val -61617"/>
                  <a:gd name="adj2" fmla="val 5650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number of times a word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appears in a context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EB8C7915-3770-B046-F4F8-C9BE2792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97" y="3479698"/>
                <a:ext cx="2192000" cy="908234"/>
              </a:xfrm>
              <a:prstGeom prst="wedgeRectCallout">
                <a:avLst>
                  <a:gd name="adj1" fmla="val -61617"/>
                  <a:gd name="adj2" fmla="val 56502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3C26EA-BE0F-1221-8296-E3801286BB3D}"/>
                  </a:ext>
                </a:extLst>
              </p:cNvPr>
              <p:cNvSpPr txBox="1"/>
              <p:nvPr/>
            </p:nvSpPr>
            <p:spPr>
              <a:xfrm>
                <a:off x="2066556" y="4373373"/>
                <a:ext cx="458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3C26EA-BE0F-1221-8296-E3801286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56" y="4373373"/>
                <a:ext cx="45813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8498F5FD-A64C-CC08-564B-DD7F0F1011D1}"/>
                  </a:ext>
                </a:extLst>
              </p:cNvPr>
              <p:cNvSpPr/>
              <p:nvPr/>
            </p:nvSpPr>
            <p:spPr>
              <a:xfrm>
                <a:off x="4556923" y="2832402"/>
                <a:ext cx="2192000" cy="541298"/>
              </a:xfrm>
              <a:prstGeom prst="wedgeRectCallout">
                <a:avLst>
                  <a:gd name="adj1" fmla="val 73858"/>
                  <a:gd name="adj2" fmla="val 108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)denotes the embedding of word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8498F5FD-A64C-CC08-564B-DD7F0F10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23" y="2832402"/>
                <a:ext cx="2192000" cy="541298"/>
              </a:xfrm>
              <a:prstGeom prst="wedgeRectCallout">
                <a:avLst>
                  <a:gd name="adj1" fmla="val 73858"/>
                  <a:gd name="adj2" fmla="val 108971"/>
                </a:avLst>
              </a:prstGeom>
              <a:blipFill>
                <a:blip r:embed="rId7"/>
                <a:stretch>
                  <a:fillRect l="-1092" t="-34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992C4279-B7C2-F435-5A9D-90E983027706}"/>
                  </a:ext>
                </a:extLst>
              </p:cNvPr>
              <p:cNvSpPr/>
              <p:nvPr/>
            </p:nvSpPr>
            <p:spPr>
              <a:xfrm>
                <a:off x="9645691" y="4935380"/>
                <a:ext cx="2360171" cy="541298"/>
              </a:xfrm>
              <a:prstGeom prst="wedgeRectCallout">
                <a:avLst>
                  <a:gd name="adj1" fmla="val -47315"/>
                  <a:gd name="adj2" fmla="val -1066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Column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)denotes the embedding of context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992C4279-B7C2-F435-5A9D-90E983027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691" y="4935380"/>
                <a:ext cx="2360171" cy="541298"/>
              </a:xfrm>
              <a:prstGeom prst="wedgeRectCallout">
                <a:avLst>
                  <a:gd name="adj1" fmla="val -47315"/>
                  <a:gd name="adj2" fmla="val -106612"/>
                </a:avLst>
              </a:prstGeom>
              <a:blipFill>
                <a:blip r:embed="rId8"/>
                <a:stretch>
                  <a:fillRect l="-1026" b="-104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F703-BB3B-4383-3E25-F8AAFD9D43A7}"/>
              </a:ext>
            </a:extLst>
          </p:cNvPr>
          <p:cNvCxnSpPr/>
          <p:nvPr/>
        </p:nvCxnSpPr>
        <p:spPr>
          <a:xfrm>
            <a:off x="7173236" y="3016529"/>
            <a:ext cx="141100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EFD604-1696-5669-AE53-053B39E8A0FC}"/>
              </a:ext>
            </a:extLst>
          </p:cNvPr>
          <p:cNvSpPr txBox="1"/>
          <p:nvPr/>
        </p:nvSpPr>
        <p:spPr>
          <a:xfrm>
            <a:off x="7099452" y="2648297"/>
            <a:ext cx="164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size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1F161-F247-3D1B-EB3B-EB4FD98DBA39}"/>
                  </a:ext>
                </a:extLst>
              </p:cNvPr>
              <p:cNvSpPr txBox="1"/>
              <p:nvPr/>
            </p:nvSpPr>
            <p:spPr>
              <a:xfrm>
                <a:off x="7628320" y="4254450"/>
                <a:ext cx="458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1F161-F247-3D1B-EB3B-EB4FD98D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0" y="4254450"/>
                <a:ext cx="45813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C0B4-C858-D392-76CD-137F0196C469}"/>
                  </a:ext>
                </a:extLst>
              </p:cNvPr>
              <p:cNvSpPr txBox="1"/>
              <p:nvPr/>
            </p:nvSpPr>
            <p:spPr>
              <a:xfrm>
                <a:off x="10299860" y="3631963"/>
                <a:ext cx="4441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C0B4-C858-D392-76CD-137F0196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860" y="3631963"/>
                <a:ext cx="444160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397959-A303-75EC-2845-A1D3E22BE23B}"/>
                  </a:ext>
                </a:extLst>
              </p:cNvPr>
              <p:cNvSpPr txBox="1"/>
              <p:nvPr/>
            </p:nvSpPr>
            <p:spPr>
              <a:xfrm>
                <a:off x="3821705" y="4924384"/>
                <a:ext cx="3112134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397959-A303-75EC-2845-A1D3E22B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05" y="4924384"/>
                <a:ext cx="3112134" cy="6933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DED9E406-86A0-BCCB-42BE-F14AB16B27E6}"/>
                  </a:ext>
                </a:extLst>
              </p:cNvPr>
              <p:cNvSpPr/>
              <p:nvPr/>
            </p:nvSpPr>
            <p:spPr>
              <a:xfrm>
                <a:off x="3811600" y="5676521"/>
                <a:ext cx="2116332" cy="728206"/>
              </a:xfrm>
              <a:prstGeom prst="wedgeRectCallout">
                <a:avLst>
                  <a:gd name="adj1" fmla="val -44782"/>
                  <a:gd name="adj2" fmla="val -775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minimize this distortion </a:t>
                </a:r>
                <a:r>
                  <a:rPr lang="en-US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(e.g., using SVD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DED9E406-86A0-BCCB-42BE-F14AB16B2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0" y="5676521"/>
                <a:ext cx="2116332" cy="728206"/>
              </a:xfrm>
              <a:prstGeom prst="wedgeRectCallout">
                <a:avLst>
                  <a:gd name="adj1" fmla="val -44782"/>
                  <a:gd name="adj2" fmla="val -77501"/>
                </a:avLst>
              </a:prstGeom>
              <a:blipFill>
                <a:blip r:embed="rId12"/>
                <a:stretch>
                  <a:fillRect l="-1143" b="-1139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5B2C2F9-AD69-012A-6D87-390079D151FE}"/>
              </a:ext>
            </a:extLst>
          </p:cNvPr>
          <p:cNvSpPr/>
          <p:nvPr/>
        </p:nvSpPr>
        <p:spPr>
          <a:xfrm>
            <a:off x="6036097" y="6013112"/>
            <a:ext cx="2869937" cy="728206"/>
          </a:xfrm>
          <a:prstGeom prst="wedgeRectCallout">
            <a:avLst>
              <a:gd name="adj1" fmla="val -57862"/>
              <a:gd name="adj2" fmla="val -322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Skipping a few other details such as pre-processing of the data (refer to the paper if interested)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38F85-9535-885B-7FFF-FCF7449B9E81}"/>
              </a:ext>
            </a:extLst>
          </p:cNvPr>
          <p:cNvSpPr txBox="1"/>
          <p:nvPr/>
        </p:nvSpPr>
        <p:spPr>
          <a:xfrm>
            <a:off x="77598" y="6564429"/>
            <a:ext cx="3934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GloVe</a:t>
            </a:r>
            <a:r>
              <a:rPr lang="en-US" sz="1000" dirty="0"/>
              <a:t>: Global Vectors for Word Representation (</a:t>
            </a:r>
            <a:r>
              <a:rPr lang="en-IN" sz="1000" dirty="0"/>
              <a:t>Pennington et al,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 animBg="1"/>
      <p:bldP spid="31" grpId="0"/>
      <p:bldP spid="32" grpId="0"/>
      <p:bldP spid="33" grpId="0"/>
      <p:bldP spid="34" grpId="0"/>
      <p:bldP spid="36" grpId="0" animBg="1"/>
      <p:bldP spid="38" grpId="0" animBg="1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A deep neural network based nonlinear word embedding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Usually learned using one of the following two objectives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Abadi Extra Light" panose="020B0204020104020204" pitchFamily="34" charset="0"/>
                  </a:rPr>
                  <a:t>Skip-gram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Abadi Extra Light" panose="020B0204020104020204" pitchFamily="34" charset="0"/>
                  </a:rPr>
                  <a:t>Continuous bag of words (CBOW)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Skip-gram: Probability of a context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>
                    <a:latin typeface="Abadi Extra Light" panose="020B0204020104020204" pitchFamily="34" charset="0"/>
                  </a:rPr>
                  <a:t> occurring around a word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CBOW: Probability of word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occurring given a context window, e.g.,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previous and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next words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64DA-3EAD-B85A-7F10-C2360F92633F}"/>
                  </a:ext>
                </a:extLst>
              </p:cNvPr>
              <p:cNvSpPr txBox="1"/>
              <p:nvPr/>
            </p:nvSpPr>
            <p:spPr>
              <a:xfrm>
                <a:off x="4037797" y="3429000"/>
                <a:ext cx="3412156" cy="849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64DA-3EAD-B85A-7F10-C2360F92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97" y="3429000"/>
                <a:ext cx="3412156" cy="849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9D26D-A2C3-D84D-758D-9C4C7DF3C79D}"/>
                  </a:ext>
                </a:extLst>
              </p:cNvPr>
              <p:cNvSpPr txBox="1"/>
              <p:nvPr/>
            </p:nvSpPr>
            <p:spPr>
              <a:xfrm>
                <a:off x="504586" y="5406280"/>
                <a:ext cx="8091639" cy="81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9D26D-A2C3-D84D-758D-9C4C7DF3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86" y="5406280"/>
                <a:ext cx="8091639" cy="817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C4BC7C0-BEED-07A5-37E3-1B1EB5EB8267}"/>
              </a:ext>
            </a:extLst>
          </p:cNvPr>
          <p:cNvSpPr/>
          <p:nvPr/>
        </p:nvSpPr>
        <p:spPr>
          <a:xfrm>
            <a:off x="1534591" y="3368253"/>
            <a:ext cx="2192000" cy="751359"/>
          </a:xfrm>
          <a:prstGeom prst="wedgeRectCallout">
            <a:avLst>
              <a:gd name="adj1" fmla="val 70784"/>
              <a:gd name="adj2" fmla="val 232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Conditional probability which can be estimated from training data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CFA12AB-EB7C-08B0-3285-567BBDF3BD1E}"/>
              </a:ext>
            </a:extLst>
          </p:cNvPr>
          <p:cNvSpPr/>
          <p:nvPr/>
        </p:nvSpPr>
        <p:spPr>
          <a:xfrm>
            <a:off x="7635403" y="3366060"/>
            <a:ext cx="3799410" cy="751359"/>
          </a:xfrm>
          <a:prstGeom prst="wedgeRectCallout">
            <a:avLst>
              <a:gd name="adj1" fmla="val -62554"/>
              <a:gd name="adj2" fmla="val -164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Embeddings are learned by optimizing a neural network based loss function which makes the difference b/w LHS and RHS small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5A9267A-C5BC-F63E-DABE-E59B5E09D84B}"/>
              </a:ext>
            </a:extLst>
          </p:cNvPr>
          <p:cNvSpPr/>
          <p:nvPr/>
        </p:nvSpPr>
        <p:spPr>
          <a:xfrm>
            <a:off x="7449953" y="5664176"/>
            <a:ext cx="3412156" cy="946413"/>
          </a:xfrm>
          <a:prstGeom prst="wedgeRectCallout">
            <a:avLst>
              <a:gd name="adj1" fmla="val -67632"/>
              <a:gd name="adj2" fmla="val -164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Embeddings are learned by optimizing a neural network based loss function which makes the difference b/w LHS and RHS small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9B501A6-50D3-09A5-3D77-0661A94484B5}"/>
                  </a:ext>
                </a:extLst>
              </p:cNvPr>
              <p:cNvSpPr/>
              <p:nvPr/>
            </p:nvSpPr>
            <p:spPr>
              <a:xfrm>
                <a:off x="6646523" y="4958956"/>
                <a:ext cx="2899673" cy="506573"/>
              </a:xfrm>
              <a:prstGeom prst="wedgeRectCallout">
                <a:avLst>
                  <a:gd name="adj1" fmla="val -59001"/>
                  <a:gd name="adj2" fmla="val 500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Sum/average of the embeddings of the context window for word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09B501A6-50D3-09A5-3D77-0661A9448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523" y="4958956"/>
                <a:ext cx="2899673" cy="506573"/>
              </a:xfrm>
              <a:prstGeom prst="wedgeRectCallout">
                <a:avLst>
                  <a:gd name="adj1" fmla="val -59001"/>
                  <a:gd name="adj2" fmla="val 50046"/>
                </a:avLst>
              </a:prstGeom>
              <a:blipFill>
                <a:blip r:embed="rId6"/>
                <a:stretch>
                  <a:fillRect t="-7778" b="-1555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341C4C0-CF67-CB63-BE97-6F7F9A5CFC0F}"/>
              </a:ext>
            </a:extLst>
          </p:cNvPr>
          <p:cNvSpPr/>
          <p:nvPr/>
        </p:nvSpPr>
        <p:spPr>
          <a:xfrm>
            <a:off x="826476" y="4998771"/>
            <a:ext cx="2970134" cy="506573"/>
          </a:xfrm>
          <a:prstGeom prst="wedgeRectCallout">
            <a:avLst>
              <a:gd name="adj1" fmla="val -3752"/>
              <a:gd name="adj2" fmla="val 726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Conditional probability which can be estimated from training data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75739-98D8-A5C9-A6C7-8B320EEB8F3B}"/>
              </a:ext>
            </a:extLst>
          </p:cNvPr>
          <p:cNvSpPr txBox="1"/>
          <p:nvPr/>
        </p:nvSpPr>
        <p:spPr>
          <a:xfrm>
            <a:off x="77598" y="6564429"/>
            <a:ext cx="4467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Efficient Estimation of Word Representations in Vector Space (</a:t>
            </a:r>
            <a:r>
              <a:rPr lang="en-IN" sz="1000" dirty="0" err="1"/>
              <a:t>Mikolov</a:t>
            </a:r>
            <a:r>
              <a:rPr lang="en-IN" sz="1000" dirty="0"/>
              <a:t> et al,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2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0" grpId="0" animBg="1"/>
      <p:bldP spid="13" grpId="0" animBg="1"/>
      <p:bldP spid="14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Dimensionality Reduction: Out-of-sample Embedding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dim-red methods can only compute the embedding of the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training samples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they will give their embedding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given a new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(not in the training samples), they can’t produce its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easily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Thus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 easy way of getting “out-of-sample” embedding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of the nonlinear dim-red methods like LLE, SNE, KPCA, etc have this limitation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Reason: They don’t learn an explicit encoder and directly optimize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To get “out-of-sample” embeddings, these methods require some modifications*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many other methods do explicitly learn a mapping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form of an “encoder”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can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any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 well (such methods are more useful)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For PCA,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this encoder function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Neural network based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autoencoders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can also do this (will see them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1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4C02AD-9E3B-368A-C128-B053B5703C90}"/>
              </a:ext>
            </a:extLst>
          </p:cNvPr>
          <p:cNvSpPr txBox="1"/>
          <p:nvPr/>
        </p:nvSpPr>
        <p:spPr>
          <a:xfrm>
            <a:off x="0" y="6557513"/>
            <a:ext cx="6191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*Out-of-Sample Extensions for LLE, </a:t>
            </a:r>
            <a:r>
              <a:rPr lang="en-US" sz="1100" dirty="0" err="1"/>
              <a:t>Isomap</a:t>
            </a:r>
            <a:r>
              <a:rPr lang="en-US" sz="1100" dirty="0"/>
              <a:t>, MDS, Eigenmaps, and Spectral Clustering (Bengio et al, 2003)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8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85"/>
    </mc:Choice>
    <mc:Fallback xmlns="">
      <p:transition spd="slow" advTm="17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Choosing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 linear transformations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respectively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latin typeface="Abadi Extra Light" panose="020B0204020104020204" pitchFamily="34" charset="0"/>
                  </a:rPr>
                  <a:t>Minimizer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Abadi Extra Light" panose="020B0204020104020204" pitchFamily="34" charset="0"/>
                  </a:rPr>
                  <a:t>, if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>
                    <a:latin typeface="Abadi Extra Light" panose="020B0204020104020204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i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are orthonormal, are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eigenvectors of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does a “linear projection” of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into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dim space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denotes this linear projection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we use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eigenvectors for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reconstruction will be perfect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b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717F8E-2626-06FA-F1C6-D6313E432CFB}"/>
                  </a:ext>
                </a:extLst>
              </p:cNvPr>
              <p:cNvSpPr txBox="1"/>
              <p:nvPr/>
            </p:nvSpPr>
            <p:spPr>
              <a:xfrm>
                <a:off x="1329920" y="1845490"/>
                <a:ext cx="8713796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N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p>
                                    <m:sSupPr>
                                      <m:ctrlPr>
                                        <a:rPr lang="en-US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717F8E-2626-06FA-F1C6-D6313E43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20" y="1845490"/>
                <a:ext cx="8713796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7C690-C1AD-3201-4516-FC2107511BD7}"/>
                  </a:ext>
                </a:extLst>
              </p:cNvPr>
              <p:cNvSpPr txBox="1"/>
              <p:nvPr/>
            </p:nvSpPr>
            <p:spPr>
              <a:xfrm>
                <a:off x="2076142" y="3581642"/>
                <a:ext cx="6848863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7C690-C1AD-3201-4516-FC2107511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42" y="3581642"/>
                <a:ext cx="6848863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D97CD6E-5D84-ED73-BA4D-918B5CB425F6}"/>
                  </a:ext>
                </a:extLst>
              </p:cNvPr>
              <p:cNvSpPr/>
              <p:nvPr/>
            </p:nvSpPr>
            <p:spPr>
              <a:xfrm>
                <a:off x="298479" y="3581642"/>
                <a:ext cx="1637211" cy="883926"/>
              </a:xfrm>
              <a:prstGeom prst="wedgeRectCallout">
                <a:avLst>
                  <a:gd name="adj1" fmla="val 62860"/>
                  <a:gd name="adj2" fmla="val -32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empirical </a:t>
                </a:r>
                <a:r>
                  <a:rPr lang="en-US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covariance matrix </a:t>
                </a:r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inputs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D97CD6E-5D84-ED73-BA4D-918B5CB42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9" y="3581642"/>
                <a:ext cx="1637211" cy="883926"/>
              </a:xfrm>
              <a:prstGeom prst="wedgeRectCallout">
                <a:avLst>
                  <a:gd name="adj1" fmla="val 62860"/>
                  <a:gd name="adj2" fmla="val -3209"/>
                </a:avLst>
              </a:prstGeom>
              <a:blipFill>
                <a:blip r:embed="rId6"/>
                <a:stretch>
                  <a:fillRect l="-2589" t="-4730" b="-108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8F22EB3-F46C-AF2F-F513-3E6DB26B17C9}"/>
                  </a:ext>
                </a:extLst>
              </p:cNvPr>
              <p:cNvSpPr/>
              <p:nvPr/>
            </p:nvSpPr>
            <p:spPr>
              <a:xfrm>
                <a:off x="8961730" y="3468171"/>
                <a:ext cx="3192692" cy="1101108"/>
              </a:xfrm>
              <a:prstGeom prst="wedgeRectCallout">
                <a:avLst>
                  <a:gd name="adj1" fmla="val -56122"/>
                  <a:gd name="adj2" fmla="val -89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inputs after centering each input (subtracting off the mean of inputs from each input)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8F22EB3-F46C-AF2F-F513-3E6DB26B1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730" y="3468171"/>
                <a:ext cx="3192692" cy="1101108"/>
              </a:xfrm>
              <a:prstGeom prst="wedgeRectCallout">
                <a:avLst>
                  <a:gd name="adj1" fmla="val -56122"/>
                  <a:gd name="adj2" fmla="val -8913"/>
                </a:avLst>
              </a:prstGeom>
              <a:blipFill>
                <a:blip r:embed="rId7"/>
                <a:stretch>
                  <a:fillRect t="-7065" b="-114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2C5F5A-FF3A-A126-41AD-ADE2B3614DDE}"/>
              </a:ext>
            </a:extLst>
          </p:cNvPr>
          <p:cNvSpPr/>
          <p:nvPr/>
        </p:nvSpPr>
        <p:spPr>
          <a:xfrm>
            <a:off x="9477323" y="2549112"/>
            <a:ext cx="2602819" cy="548640"/>
          </a:xfrm>
          <a:prstGeom prst="wedgeRectCallout">
            <a:avLst>
              <a:gd name="adj1" fmla="val -57629"/>
              <a:gd name="adj2" fmla="val 4583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Principal Component Analysis (PCA). </a:t>
            </a:r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Proof shortly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F42965-723F-142B-3504-8E7EE82B315D}"/>
              </a:ext>
            </a:extLst>
          </p:cNvPr>
          <p:cNvSpPr/>
          <p:nvPr/>
        </p:nvSpPr>
        <p:spPr>
          <a:xfrm>
            <a:off x="4502331" y="2131436"/>
            <a:ext cx="940526" cy="41767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A56442B-5A4D-39FC-7227-F426F378D200}"/>
                  </a:ext>
                </a:extLst>
              </p:cNvPr>
              <p:cNvSpPr/>
              <p:nvPr/>
            </p:nvSpPr>
            <p:spPr>
              <a:xfrm>
                <a:off x="5183172" y="1664369"/>
                <a:ext cx="503646" cy="382145"/>
              </a:xfrm>
              <a:prstGeom prst="wedgeRectCallout">
                <a:avLst>
                  <a:gd name="adj1" fmla="val -78842"/>
                  <a:gd name="adj2" fmla="val 589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A56442B-5A4D-39FC-7227-F426F378D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72" y="1664369"/>
                <a:ext cx="503646" cy="382145"/>
              </a:xfrm>
              <a:prstGeom prst="wedgeRectCallout">
                <a:avLst>
                  <a:gd name="adj1" fmla="val -78842"/>
                  <a:gd name="adj2" fmla="val 58901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C5991CA-225B-481C-5DD1-C5507247E48E}"/>
              </a:ext>
            </a:extLst>
          </p:cNvPr>
          <p:cNvSpPr/>
          <p:nvPr/>
        </p:nvSpPr>
        <p:spPr>
          <a:xfrm>
            <a:off x="8249882" y="2131436"/>
            <a:ext cx="1471402" cy="38214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A3F2AB7-E686-8787-7F23-4B872B670297}"/>
                  </a:ext>
                </a:extLst>
              </p:cNvPr>
              <p:cNvSpPr/>
              <p:nvPr/>
            </p:nvSpPr>
            <p:spPr>
              <a:xfrm>
                <a:off x="8930722" y="1664369"/>
                <a:ext cx="1931358" cy="357390"/>
              </a:xfrm>
              <a:prstGeom prst="wedgeRectCallout">
                <a:avLst>
                  <a:gd name="adj1" fmla="val -45751"/>
                  <a:gd name="adj2" fmla="val 754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I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A3F2AB7-E686-8787-7F23-4B872B670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722" y="1664369"/>
                <a:ext cx="1931358" cy="357390"/>
              </a:xfrm>
              <a:prstGeom prst="wedgeRectCallout">
                <a:avLst>
                  <a:gd name="adj1" fmla="val -45751"/>
                  <a:gd name="adj2" fmla="val 75408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15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a linear model of the form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Above means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appox</a:t>
                </a:r>
                <a:r>
                  <a:rPr lang="en-IN" dirty="0">
                    <a:latin typeface="Abadi Extra Light" panose="020B0204020104020204" pitchFamily="34" charset="0"/>
                  </a:rPr>
                  <a:t> a linear comb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low-dim feature rep.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/>
              <p:nvPr/>
            </p:nvSpPr>
            <p:spPr>
              <a:xfrm>
                <a:off x="3373324" y="1624013"/>
                <a:ext cx="445128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24" y="1624013"/>
                <a:ext cx="4451283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80DA78-2961-447E-A091-3E4BE248AFB0}"/>
              </a:ext>
            </a:extLst>
          </p:cNvPr>
          <p:cNvSpPr txBox="1"/>
          <p:nvPr/>
        </p:nvSpPr>
        <p:spPr>
          <a:xfrm>
            <a:off x="7249089" y="29385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/>
              <p:nvPr/>
            </p:nvSpPr>
            <p:spPr>
              <a:xfrm>
                <a:off x="7889144" y="1732124"/>
                <a:ext cx="1496321" cy="507823"/>
              </a:xfrm>
              <a:prstGeom prst="wedgeRectCallout">
                <a:avLst>
                  <a:gd name="adj1" fmla="val -58282"/>
                  <a:gd name="adj2" fmla="val -35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</a:t>
                </a:r>
                <a:r>
                  <a:rPr lang="en-IN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4" y="1732124"/>
                <a:ext cx="1496321" cy="507823"/>
              </a:xfrm>
              <a:prstGeom prst="wedgeRectCallout">
                <a:avLst>
                  <a:gd name="adj1" fmla="val -58282"/>
                  <a:gd name="adj2" fmla="val -3555"/>
                </a:avLst>
              </a:prstGeom>
              <a:blipFill>
                <a:blip r:embed="rId5"/>
                <a:stretch>
                  <a:fillRect t="-17442" r="-368" b="-290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70D68F6-670C-C476-2D99-77E6BF4DC610}"/>
                  </a:ext>
                </a:extLst>
              </p:cNvPr>
              <p:cNvSpPr/>
              <p:nvPr/>
            </p:nvSpPr>
            <p:spPr>
              <a:xfrm>
                <a:off x="5995422" y="820517"/>
                <a:ext cx="3181451" cy="663892"/>
              </a:xfrm>
              <a:prstGeom prst="wedgeRectCallout">
                <a:avLst>
                  <a:gd name="adj1" fmla="val -62353"/>
                  <a:gd name="adj2" fmla="val 331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necessarily PCA where the columns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were orthonormal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70D68F6-670C-C476-2D99-77E6BF4DC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22" y="820517"/>
                <a:ext cx="3181451" cy="663892"/>
              </a:xfrm>
              <a:prstGeom prst="wedgeRectCallout">
                <a:avLst>
                  <a:gd name="adj1" fmla="val -62353"/>
                  <a:gd name="adj2" fmla="val 33132"/>
                </a:avLst>
              </a:prstGeom>
              <a:blipFill>
                <a:blip r:embed="rId6"/>
                <a:stretch>
                  <a:fillRect t="-2679" b="-1071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83D0580C-0AE0-9F92-0C21-3FC836C3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0" y="2957850"/>
            <a:ext cx="906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5DA245-B980-6875-B863-B13DB2987FBE}"/>
                  </a:ext>
                </a:extLst>
              </p:cNvPr>
              <p:cNvSpPr/>
              <p:nvPr/>
            </p:nvSpPr>
            <p:spPr>
              <a:xfrm>
                <a:off x="3038010" y="527551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75DA245-B980-6875-B863-B13DB2987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10" y="527551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blipFill>
                <a:blip r:embed="rId8"/>
                <a:stretch>
                  <a:fillRect l="-2857" b="-51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7822E6-37DA-CC77-B4F3-D9DD9DD5BBDE}"/>
                  </a:ext>
                </a:extLst>
              </p:cNvPr>
              <p:cNvSpPr/>
              <p:nvPr/>
            </p:nvSpPr>
            <p:spPr>
              <a:xfrm>
                <a:off x="5187634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7822E6-37DA-CC77-B4F3-D9DD9DD5B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34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323F9D7-2830-FEB6-1F0C-E12E01C50A87}"/>
                  </a:ext>
                </a:extLst>
              </p:cNvPr>
              <p:cNvSpPr/>
              <p:nvPr/>
            </p:nvSpPr>
            <p:spPr>
              <a:xfrm>
                <a:off x="6498101" y="536662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323F9D7-2830-FEB6-1F0C-E12E01C50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01" y="536662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E94C89A-C57F-6D1C-DB6A-31084E348802}"/>
                  </a:ext>
                </a:extLst>
              </p:cNvPr>
              <p:cNvSpPr/>
              <p:nvPr/>
            </p:nvSpPr>
            <p:spPr>
              <a:xfrm>
                <a:off x="7585248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E94C89A-C57F-6D1C-DB6A-31084E348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48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F66586B7-0CB9-5917-3C76-1283F9E66A72}"/>
                  </a:ext>
                </a:extLst>
              </p:cNvPr>
              <p:cNvSpPr/>
              <p:nvPr/>
            </p:nvSpPr>
            <p:spPr>
              <a:xfrm>
                <a:off x="8766477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F66586B7-0CB9-5917-3C76-1283F9E66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477" y="536329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2"/>
                <a:stretch>
                  <a:fillRect r="-13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0823485-9F67-B1DA-BCBB-E3B1D8977714}"/>
                  </a:ext>
                </a:extLst>
              </p:cNvPr>
              <p:cNvSpPr/>
              <p:nvPr/>
            </p:nvSpPr>
            <p:spPr>
              <a:xfrm>
                <a:off x="5813893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0823485-9F67-B1DA-BCBB-E3B1D8977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93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8D6BFF03-518B-38DD-984D-1599D00D5B58}"/>
                  </a:ext>
                </a:extLst>
              </p:cNvPr>
              <p:cNvSpPr/>
              <p:nvPr/>
            </p:nvSpPr>
            <p:spPr>
              <a:xfrm>
                <a:off x="7054572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8D6BFF03-518B-38DD-984D-1599D00D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72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0C9B07E7-872A-D001-E16C-5F55E409591C}"/>
                  </a:ext>
                </a:extLst>
              </p:cNvPr>
              <p:cNvSpPr/>
              <p:nvPr/>
            </p:nvSpPr>
            <p:spPr>
              <a:xfrm>
                <a:off x="8190665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0C9B07E7-872A-D001-E16C-5F55E4095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665" y="543692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B59D5D46-F222-CC77-AF3E-D06D82F96BDB}"/>
                  </a:ext>
                </a:extLst>
              </p:cNvPr>
              <p:cNvSpPr/>
              <p:nvPr/>
            </p:nvSpPr>
            <p:spPr>
              <a:xfrm>
                <a:off x="9398411" y="536893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B59D5D46-F222-CC77-AF3E-D06D82F96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11" y="536893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01E0F47-EB93-EC7D-C532-1DF8E29961BB}"/>
              </a:ext>
            </a:extLst>
          </p:cNvPr>
          <p:cNvSpPr txBox="1"/>
          <p:nvPr/>
        </p:nvSpPr>
        <p:spPr>
          <a:xfrm>
            <a:off x="8413985" y="494199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7BB5F968-662E-BC59-2602-C56BB130D6B2}"/>
                  </a:ext>
                </a:extLst>
              </p:cNvPr>
              <p:cNvSpPr/>
              <p:nvPr/>
            </p:nvSpPr>
            <p:spPr>
              <a:xfrm>
                <a:off x="9825200" y="3086026"/>
                <a:ext cx="1522422" cy="611714"/>
              </a:xfrm>
              <a:prstGeom prst="wedgeRectCallout">
                <a:avLst>
                  <a:gd name="adj1" fmla="val -60041"/>
                  <a:gd name="adj2" fmla="val 406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“basis” face images</a:t>
                </a: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7BB5F968-662E-BC59-2602-C56BB130D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00" y="3086026"/>
                <a:ext cx="1522422" cy="611714"/>
              </a:xfrm>
              <a:prstGeom prst="wedgeRectCallout">
                <a:avLst>
                  <a:gd name="adj1" fmla="val -60041"/>
                  <a:gd name="adj2" fmla="val 40665"/>
                </a:avLst>
              </a:prstGeom>
              <a:blipFill>
                <a:blip r:embed="rId17"/>
                <a:stretch>
                  <a:fillRect t="-6731" r="-714" b="-1538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8CDA5F21-9706-BC62-62D6-CF17FD3152FB}"/>
              </a:ext>
            </a:extLst>
          </p:cNvPr>
          <p:cNvSpPr/>
          <p:nvPr/>
        </p:nvSpPr>
        <p:spPr>
          <a:xfrm>
            <a:off x="9734534" y="3922927"/>
            <a:ext cx="2308644" cy="1145868"/>
          </a:xfrm>
          <a:prstGeom prst="wedgeRectCallout">
            <a:avLst>
              <a:gd name="adj1" fmla="val 3523"/>
              <a:gd name="adj2" fmla="val -704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“basis” image is like a “template” that captures the common properties of face images in the dataset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5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PCA learns a different and more economical coordinate system to represent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Top eigenvectors</a:t>
            </a:r>
            <a:r>
              <a:rPr lang="en-GB" sz="2600" dirty="0">
                <a:latin typeface="Abadi Extra Light" panose="020B0204020104020204" pitchFamily="34" charset="0"/>
              </a:rPr>
              <a:t> of the covariance matrix of inputs give us the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large variance directions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62748-DB04-4890-AFA5-BC29F98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70" y="1898586"/>
            <a:ext cx="4801097" cy="43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/>
              <p:nvPr/>
            </p:nvSpPr>
            <p:spPr>
              <a:xfrm>
                <a:off x="5239775" y="3073460"/>
                <a:ext cx="6450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75" y="3073460"/>
                <a:ext cx="6450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FD4CF-5290-41C3-9020-30EE0262E500}"/>
              </a:ext>
            </a:extLst>
          </p:cNvPr>
          <p:cNvCxnSpPr>
            <a:cxnSpLocks/>
          </p:cNvCxnSpPr>
          <p:nvPr/>
        </p:nvCxnSpPr>
        <p:spPr>
          <a:xfrm>
            <a:off x="3927592" y="5894783"/>
            <a:ext cx="4318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/>
              <p:nvPr/>
            </p:nvSpPr>
            <p:spPr>
              <a:xfrm>
                <a:off x="3142529" y="1551785"/>
                <a:ext cx="5346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29" y="1551785"/>
                <a:ext cx="5346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F9619-F0F5-4035-A942-7E2236CF0678}"/>
              </a:ext>
            </a:extLst>
          </p:cNvPr>
          <p:cNvCxnSpPr>
            <a:cxnSpLocks/>
          </p:cNvCxnSpPr>
          <p:nvPr/>
        </p:nvCxnSpPr>
        <p:spPr>
          <a:xfrm flipV="1">
            <a:off x="4437400" y="3135085"/>
            <a:ext cx="3080488" cy="1807292"/>
          </a:xfrm>
          <a:prstGeom prst="straightConnector1">
            <a:avLst/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922A4-7532-4B34-BA6B-55E853090067}"/>
              </a:ext>
            </a:extLst>
          </p:cNvPr>
          <p:cNvCxnSpPr>
            <a:cxnSpLocks/>
          </p:cNvCxnSpPr>
          <p:nvPr/>
        </p:nvCxnSpPr>
        <p:spPr>
          <a:xfrm>
            <a:off x="5749619" y="3629475"/>
            <a:ext cx="488809" cy="80641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F27588-935A-4C6D-8A98-3408A9211974}"/>
              </a:ext>
            </a:extLst>
          </p:cNvPr>
          <p:cNvSpPr txBox="1"/>
          <p:nvPr/>
        </p:nvSpPr>
        <p:spPr>
          <a:xfrm rot="19694099">
            <a:off x="6181219" y="3584602"/>
            <a:ext cx="1685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</a:rPr>
              <a:t>Large variance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1B104-9161-4EC3-B6E0-FA703BF49905}"/>
              </a:ext>
            </a:extLst>
          </p:cNvPr>
          <p:cNvSpPr txBox="1"/>
          <p:nvPr/>
        </p:nvSpPr>
        <p:spPr>
          <a:xfrm rot="3395506">
            <a:off x="4922695" y="3976053"/>
            <a:ext cx="15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Small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D57EE-0C25-09AF-5E76-99993BAA4495}"/>
              </a:ext>
            </a:extLst>
          </p:cNvPr>
          <p:cNvCxnSpPr>
            <a:cxnSpLocks/>
          </p:cNvCxnSpPr>
          <p:nvPr/>
        </p:nvCxnSpPr>
        <p:spPr>
          <a:xfrm flipV="1">
            <a:off x="3961368" y="1763173"/>
            <a:ext cx="0" cy="413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5CD261-73A7-F0F2-57EC-F4E5E6C6EFF2}"/>
                  </a:ext>
                </a:extLst>
              </p:cNvPr>
              <p:cNvSpPr txBox="1"/>
              <p:nvPr/>
            </p:nvSpPr>
            <p:spPr>
              <a:xfrm>
                <a:off x="8318267" y="5640128"/>
                <a:ext cx="5346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5CD261-73A7-F0F2-57EC-F4E5E6C6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67" y="5640128"/>
                <a:ext cx="53463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DB4E34-9911-628A-5C2C-51B130859973}"/>
                  </a:ext>
                </a:extLst>
              </p:cNvPr>
              <p:cNvSpPr txBox="1"/>
              <p:nvPr/>
            </p:nvSpPr>
            <p:spPr>
              <a:xfrm>
                <a:off x="7467860" y="2874679"/>
                <a:ext cx="6450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DB4E34-9911-628A-5C2C-51B13085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60" y="2874679"/>
                <a:ext cx="6450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83A8FDD3-0C94-6E2C-BFB4-50EA43740E77}"/>
              </a:ext>
            </a:extLst>
          </p:cNvPr>
          <p:cNvSpPr/>
          <p:nvPr/>
        </p:nvSpPr>
        <p:spPr>
          <a:xfrm>
            <a:off x="6701982" y="3162813"/>
            <a:ext cx="175415" cy="17910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A78AF99-C393-DC18-DB3E-DDAFEF624633}"/>
                  </a:ext>
                </a:extLst>
              </p:cNvPr>
              <p:cNvSpPr/>
              <p:nvPr/>
            </p:nvSpPr>
            <p:spPr>
              <a:xfrm>
                <a:off x="4043303" y="1986170"/>
                <a:ext cx="2072183" cy="1227368"/>
              </a:xfrm>
              <a:prstGeom prst="wedgeRectCallout">
                <a:avLst>
                  <a:gd name="adj1" fmla="val 73077"/>
                  <a:gd name="adj2" fmla="val 435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original coordinates system defined by 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A78AF99-C393-DC18-DB3E-DDAFEF624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3" y="1986170"/>
                <a:ext cx="2072183" cy="1227368"/>
              </a:xfrm>
              <a:prstGeom prst="wedgeRectCallout">
                <a:avLst>
                  <a:gd name="adj1" fmla="val 73077"/>
                  <a:gd name="adj2" fmla="val 43512"/>
                </a:avLst>
              </a:prstGeom>
              <a:blipFill>
                <a:blip r:embed="rId8"/>
                <a:stretch>
                  <a:fillRect l="-1643" t="-980" b="-539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CA456F83-87B3-C39B-058C-6033CEE0A34C}"/>
                  </a:ext>
                </a:extLst>
              </p:cNvPr>
              <p:cNvSpPr/>
              <p:nvPr/>
            </p:nvSpPr>
            <p:spPr>
              <a:xfrm>
                <a:off x="6558225" y="2208808"/>
                <a:ext cx="3375400" cy="621464"/>
              </a:xfrm>
              <a:prstGeom prst="wedgeRectCallout">
                <a:avLst>
                  <a:gd name="adj1" fmla="val -40814"/>
                  <a:gd name="adj2" fmla="val 8195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new coordinates system defined by 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CA456F83-87B3-C39B-058C-6033CEE0A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25" y="2208808"/>
                <a:ext cx="3375400" cy="621464"/>
              </a:xfrm>
              <a:prstGeom prst="wedgeRectCallout">
                <a:avLst>
                  <a:gd name="adj1" fmla="val -40814"/>
                  <a:gd name="adj2" fmla="val 81950"/>
                </a:avLst>
              </a:prstGeom>
              <a:blipFill>
                <a:blip r:embed="rId9"/>
                <a:stretch>
                  <a:fillRect l="-1436" t="-43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32539067-6EB1-86EE-1AB1-C3CCCC8D50E4}"/>
                  </a:ext>
                </a:extLst>
              </p:cNvPr>
              <p:cNvSpPr/>
              <p:nvPr/>
            </p:nvSpPr>
            <p:spPr>
              <a:xfrm>
                <a:off x="8630462" y="3060813"/>
                <a:ext cx="3375400" cy="1598271"/>
              </a:xfrm>
              <a:prstGeom prst="wedgeRectCallout">
                <a:avLst>
                  <a:gd name="adj1" fmla="val -43910"/>
                  <a:gd name="adj2" fmla="val -667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much variance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coordinates of all the points so we can ignore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represent each point using just the first coordinate (i.e.,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without losing much information about the data</a:t>
                </a: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32539067-6EB1-86EE-1AB1-C3CCCC8D5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462" y="3060813"/>
                <a:ext cx="3375400" cy="1598271"/>
              </a:xfrm>
              <a:prstGeom prst="wedgeRectCallout">
                <a:avLst>
                  <a:gd name="adj1" fmla="val -43910"/>
                  <a:gd name="adj2" fmla="val -66747"/>
                </a:avLst>
              </a:prstGeom>
              <a:blipFill>
                <a:blip r:embed="rId10"/>
                <a:stretch>
                  <a:fillRect l="-1439" r="-180" b="-836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1613E8C-32D1-55F5-FE77-A1E178402F10}"/>
                  </a:ext>
                </a:extLst>
              </p:cNvPr>
              <p:cNvSpPr/>
              <p:nvPr/>
            </p:nvSpPr>
            <p:spPr>
              <a:xfrm>
                <a:off x="385813" y="2629541"/>
                <a:ext cx="3375400" cy="1912962"/>
              </a:xfrm>
              <a:prstGeom prst="wedgeRectCallout">
                <a:avLst>
                  <a:gd name="adj1" fmla="val 59032"/>
                  <a:gd name="adj2" fmla="val -4386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this representation, both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have a high variance across all the points so, for any point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we can’t ignore any of these two coordinates otherwise we will lose considerable information about the data</a:t>
                </a:r>
                <a:endParaRPr lang="en-IN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C1613E8C-32D1-55F5-FE77-A1E17840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3" y="2629541"/>
                <a:ext cx="3375400" cy="1912962"/>
              </a:xfrm>
              <a:prstGeom prst="wedgeRectCallout">
                <a:avLst>
                  <a:gd name="adj1" fmla="val 59032"/>
                  <a:gd name="adj2" fmla="val -43862"/>
                </a:avLst>
              </a:prstGeom>
              <a:blipFill>
                <a:blip r:embed="rId11"/>
                <a:stretch>
                  <a:fillRect l="-1148" t="-3785" b="-694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6CBBABDB-39F4-0E0E-C585-288BFC3B7343}"/>
                  </a:ext>
                </a:extLst>
              </p:cNvPr>
              <p:cNvSpPr/>
              <p:nvPr/>
            </p:nvSpPr>
            <p:spPr>
              <a:xfrm>
                <a:off x="8712364" y="4858122"/>
                <a:ext cx="3293498" cy="964493"/>
              </a:xfrm>
              <a:prstGeom prst="wedgeRectCallout">
                <a:avLst>
                  <a:gd name="adj1" fmla="val 3054"/>
                  <a:gd name="adj2" fmla="val -772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Dimensionality reduction! From two dimensions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to one dimension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6CBBABDB-39F4-0E0E-C585-288BFC3B7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364" y="4858122"/>
                <a:ext cx="3293498" cy="964493"/>
              </a:xfrm>
              <a:prstGeom prst="wedgeRectCallout">
                <a:avLst>
                  <a:gd name="adj1" fmla="val 3054"/>
                  <a:gd name="adj2" fmla="val -77281"/>
                </a:avLst>
              </a:prstGeom>
              <a:blipFill>
                <a:blip r:embed="rId12"/>
                <a:stretch>
                  <a:fillRect l="-1289" b="-43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03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191"/>
    </mc:Choice>
    <mc:Fallback xmlns="">
      <p:transition spd="slow" advTm="359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8" grpId="0"/>
      <p:bldP spid="29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Finding Max. Variance Directions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projecting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along a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Projection/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embedding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(red points below)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(green pts below)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Want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such that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maximized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DF28E-34D6-45DF-A823-F537857337CC}"/>
              </a:ext>
            </a:extLst>
          </p:cNvPr>
          <p:cNvCxnSpPr/>
          <p:nvPr/>
        </p:nvCxnSpPr>
        <p:spPr>
          <a:xfrm flipV="1">
            <a:off x="697755" y="3011647"/>
            <a:ext cx="0" cy="21224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64C93-4932-4D4C-8B2E-F0AA7A766E47}"/>
              </a:ext>
            </a:extLst>
          </p:cNvPr>
          <p:cNvCxnSpPr>
            <a:cxnSpLocks/>
          </p:cNvCxnSpPr>
          <p:nvPr/>
        </p:nvCxnSpPr>
        <p:spPr>
          <a:xfrm flipV="1">
            <a:off x="697755" y="5134062"/>
            <a:ext cx="242302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0003F-24C8-4BA7-8432-5DE8E129DF05}"/>
              </a:ext>
            </a:extLst>
          </p:cNvPr>
          <p:cNvCxnSpPr>
            <a:cxnSpLocks/>
          </p:cNvCxnSpPr>
          <p:nvPr/>
        </p:nvCxnSpPr>
        <p:spPr>
          <a:xfrm flipV="1">
            <a:off x="935397" y="3480695"/>
            <a:ext cx="1947735" cy="12556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E4F851A-0F5C-4AA9-B7FA-273802AF48BF}"/>
              </a:ext>
            </a:extLst>
          </p:cNvPr>
          <p:cNvSpPr/>
          <p:nvPr/>
        </p:nvSpPr>
        <p:spPr>
          <a:xfrm>
            <a:off x="1662995" y="384460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A4C43-66C5-4A77-94EC-6560A424C485}"/>
              </a:ext>
            </a:extLst>
          </p:cNvPr>
          <p:cNvSpPr/>
          <p:nvPr/>
        </p:nvSpPr>
        <p:spPr>
          <a:xfrm>
            <a:off x="931398" y="4142641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B9348D-39F7-461C-A7BE-6976E95F112D}"/>
              </a:ext>
            </a:extLst>
          </p:cNvPr>
          <p:cNvSpPr/>
          <p:nvPr/>
        </p:nvSpPr>
        <p:spPr>
          <a:xfrm>
            <a:off x="1553433" y="453453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37739C-08EC-4FFD-9209-015244AEDA2C}"/>
              </a:ext>
            </a:extLst>
          </p:cNvPr>
          <p:cNvSpPr/>
          <p:nvPr/>
        </p:nvSpPr>
        <p:spPr>
          <a:xfrm>
            <a:off x="2546534" y="3923416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EA39F7-1DD6-4ECA-AE40-89971B3872EC}"/>
              </a:ext>
            </a:extLst>
          </p:cNvPr>
          <p:cNvSpPr/>
          <p:nvPr/>
        </p:nvSpPr>
        <p:spPr>
          <a:xfrm>
            <a:off x="1160218" y="448001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B2C56A-1B2E-4C81-95C4-8DE3AB1907E5}"/>
              </a:ext>
            </a:extLst>
          </p:cNvPr>
          <p:cNvSpPr/>
          <p:nvPr/>
        </p:nvSpPr>
        <p:spPr>
          <a:xfrm>
            <a:off x="1401009" y="433275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F92DAA-7A18-4430-9D98-DEC54B1C95FB}"/>
              </a:ext>
            </a:extLst>
          </p:cNvPr>
          <p:cNvSpPr/>
          <p:nvPr/>
        </p:nvSpPr>
        <p:spPr>
          <a:xfrm>
            <a:off x="1800209" y="4072854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A59527-6102-4FDA-A46C-59E30265918C}"/>
              </a:ext>
            </a:extLst>
          </p:cNvPr>
          <p:cNvSpPr/>
          <p:nvPr/>
        </p:nvSpPr>
        <p:spPr>
          <a:xfrm>
            <a:off x="2403518" y="3689812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451E3-0E2A-4E2F-B808-0612D1D3B54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24483" y="4235720"/>
            <a:ext cx="151706" cy="2602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EECC68-5083-47A2-A853-60901B1A2527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1494094" y="442582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8BCAF-D82A-4A52-B8A1-158D35FF1FA2}"/>
              </a:ext>
            </a:extLst>
          </p:cNvPr>
          <p:cNvCxnSpPr>
            <a:cxnSpLocks/>
          </p:cNvCxnSpPr>
          <p:nvPr/>
        </p:nvCxnSpPr>
        <p:spPr>
          <a:xfrm>
            <a:off x="1746378" y="394817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1502-E4BA-4A8D-8A1C-7AE23931FDBE}"/>
              </a:ext>
            </a:extLst>
          </p:cNvPr>
          <p:cNvCxnSpPr>
            <a:cxnSpLocks/>
          </p:cNvCxnSpPr>
          <p:nvPr/>
        </p:nvCxnSpPr>
        <p:spPr>
          <a:xfrm>
            <a:off x="2496897" y="3798385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/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blipFill>
                <a:blip r:embed="rId6"/>
                <a:stretch>
                  <a:fillRect l="-10909" r="-545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/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blipFill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/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blipFill>
                <a:blip r:embed="rId8"/>
                <a:stretch>
                  <a:fillRect r="-1333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E65BF1-FDB3-4CFB-AD0C-8C9AA28F4029}"/>
              </a:ext>
            </a:extLst>
          </p:cNvPr>
          <p:cNvCxnSpPr/>
          <p:nvPr/>
        </p:nvCxnSpPr>
        <p:spPr>
          <a:xfrm flipV="1">
            <a:off x="872497" y="4062360"/>
            <a:ext cx="890659" cy="58371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/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Mean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projections of all inputs: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Variance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the projections: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1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IN" sz="20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blipFill>
                <a:blip r:embed="rId9"/>
                <a:stretch>
                  <a:fillRect l="-1332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/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of the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blipFill>
                <a:blip r:embed="rId10"/>
                <a:stretch>
                  <a:fillRect t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/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already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data,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blipFill>
                <a:blip r:embed="rId11"/>
                <a:stretch>
                  <a:fillRect l="-890" b="-4224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/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       </a:t>
                </a:r>
                <a:r>
                  <a:rPr lang="en-IN" sz="2400" dirty="0" err="1"/>
                  <a:t>s.t.</a:t>
                </a:r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blipFill>
                <a:blip r:embed="rId12"/>
                <a:stretch>
                  <a:fillRect l="-2432" t="-16279" r="-1216"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06D97CD-A88B-41DF-BF65-36FBCD656DB6}"/>
              </a:ext>
            </a:extLst>
          </p:cNvPr>
          <p:cNvSpPr/>
          <p:nvPr/>
        </p:nvSpPr>
        <p:spPr>
          <a:xfrm>
            <a:off x="2955172" y="5852290"/>
            <a:ext cx="4727601" cy="671267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5B91B956-142F-4989-9EAD-1EFF0ED0D867}"/>
              </a:ext>
            </a:extLst>
          </p:cNvPr>
          <p:cNvSpPr/>
          <p:nvPr/>
        </p:nvSpPr>
        <p:spPr>
          <a:xfrm>
            <a:off x="5810986" y="6435492"/>
            <a:ext cx="2472774" cy="383601"/>
          </a:xfrm>
          <a:prstGeom prst="wedgeRectCallout">
            <a:avLst>
              <a:gd name="adj1" fmla="val 4197"/>
              <a:gd name="adj2" fmla="val -715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this constraint otherwise the objective’s max will be infinity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3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20"/>
    </mc:Choice>
    <mc:Fallback xmlns="">
      <p:transition spd="slow" advTm="367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40" grpId="0"/>
      <p:bldP spid="44" grpId="0" animBg="1"/>
      <p:bldP spid="45" grpId="0" animBg="1"/>
      <p:bldP spid="46" grpId="0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Max. Variance Direction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Our objective function was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 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s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IN" sz="26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construct a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for this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Taking derivative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an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eigenvector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of the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Claim: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eigenvector of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with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Thus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max.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largest eigenvalue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corresponding top eigenvector; also known as the first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Principal Component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Other large variance directions can also be found likewise (with each being orthogonal to all others)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(this is PCA)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52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/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m:rPr>
                        <m:nor/>
                      </m:rPr>
                      <a:rPr lang="en-IN" sz="2800" dirty="0"/>
                      <m:t> </m:t>
                    </m:r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sz="2800" dirty="0"/>
                  <a:t>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blipFill>
                <a:blip r:embed="rId6"/>
                <a:stretch>
                  <a:fillRect t="-13592" b="-6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/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/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8"/>
                <a:stretch>
                  <a:fillRect l="-1235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/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In general,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9"/>
                <a:stretch>
                  <a:fillRect l="-1548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17A434-69C1-42FD-81D9-1F6C6560F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/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Total variance of the data is equal to the sum of eigenvalues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928" b="-49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/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PCA would keep the top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directions of largest variances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blipFill>
                <a:blip r:embed="rId12"/>
                <a:stretch>
                  <a:fillRect l="-1433" r="-3152" b="-5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4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933"/>
    </mc:Choice>
    <mc:Fallback xmlns="">
      <p:transition spd="slow" advTm="344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PCA Algorithm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7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9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capture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539"/>
    </mc:Choice>
    <mc:Fallback xmlns=""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Reconstruction Error View of PCA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Representing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standard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represent the same data point in a new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Ignoring directions along which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represented by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dim.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=[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r="-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/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/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zeros except a single 1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position. 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7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/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/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co-ordinates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new basis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9"/>
                <a:stretch>
                  <a:fillRect t="-66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/>
              <p:nvPr/>
            </p:nvSpPr>
            <p:spPr>
              <a:xfrm>
                <a:off x="1001778" y="3127160"/>
                <a:ext cx="3086816" cy="755912"/>
              </a:xfrm>
              <a:prstGeom prst="wedgeRectCallout">
                <a:avLst>
                  <a:gd name="adj1" fmla="val 56889"/>
                  <a:gd name="adj2" fmla="val -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projection/coordinate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78" y="3127160"/>
                <a:ext cx="3086816" cy="755912"/>
              </a:xfrm>
              <a:prstGeom prst="wedgeRectCallout">
                <a:avLst>
                  <a:gd name="adj1" fmla="val 56889"/>
                  <a:gd name="adj2" fmla="val -1709"/>
                </a:avLst>
              </a:prstGeom>
              <a:blipFill>
                <a:blip r:embed="rId10"/>
                <a:stretch>
                  <a:fillRect t="-6299" b="-1338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/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/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/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/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/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15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/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reconstruction error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 Would like it to minimize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blipFill>
                <a:blip r:embed="rId16"/>
                <a:stretch>
                  <a:fillRect t="-268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/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blipFill>
                <a:blip r:embed="rId17"/>
                <a:stretch>
                  <a:fillRect l="-1923" b="-9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F38CAEC-7400-30DD-CF0B-08698C09537F}"/>
                  </a:ext>
                </a:extLst>
              </p:cNvPr>
              <p:cNvSpPr/>
              <p:nvPr/>
            </p:nvSpPr>
            <p:spPr>
              <a:xfrm>
                <a:off x="1573482" y="2031203"/>
                <a:ext cx="2515112" cy="563034"/>
              </a:xfrm>
              <a:prstGeom prst="wedgeRectCallout">
                <a:avLst>
                  <a:gd name="adj1" fmla="val 59423"/>
                  <a:gd name="adj2" fmla="val -174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DF38CAEC-7400-30DD-CF0B-08698C095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82" y="2031203"/>
                <a:ext cx="2515112" cy="563034"/>
              </a:xfrm>
              <a:prstGeom prst="wedgeRectCallout">
                <a:avLst>
                  <a:gd name="adj1" fmla="val 59423"/>
                  <a:gd name="adj2" fmla="val -17426"/>
                </a:avLst>
              </a:prstGeom>
              <a:blipFill>
                <a:blip r:embed="rId18"/>
                <a:stretch>
                  <a:fillRect l="-871" t="-3125" b="-12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25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985"/>
    </mc:Choice>
    <mc:Fallback xmlns="">
      <p:transition spd="slow" advTm="663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5|2.7|91.9|37|34|19|24.2|4.1|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3|54.4|15.8|36.8|2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|24.1|30.3|33.3|49.5|10|45.8|13.1|16.1|6.9|4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8.5|25.9|14.2|26.4|62.9|14.6|23.4|33.7|7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7.6|75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.1|84.3|12.7|4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9|47.7|2|4.9|31.5|27|30.9|10.7|7.1|12.3|12.3|2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6.5|9|3.3|17.9|5.9|27.6|66.8|38.3|30.9|8.2|68.6|63.7|66.1|61.6|50.3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6|12.8|22|12|1.2|17.9|61|7.5|43.8|74.9|16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5.5|15.3|6.8|23.8|14.8|60|22.8|26.4|82.7|1.9|47.7|38.9|4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8.3|12.6|73.5|12.1|12.6|98.1|15.2|54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1|9|48.1|23.1|33.3|4.9|31|24.8|52|27|3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|1.8|9.7|8.5|34.7|17.5|14.5|24.4|28.4|29.1|73.9|5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24.6|20.9|82.1|25.4|54.1|18.5|98.2|58.7|45.4|8.5|11.7|89.3|32.7|13.9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7|32.5|14.1|34.7|33.5|24|36.8|29.2|14.6|44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26479</TotalTime>
  <Words>3689</Words>
  <Application>Microsoft Office PowerPoint</Application>
  <PresentationFormat>Widescreen</PresentationFormat>
  <Paragraphs>588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Unsupervised Learning: Dimensionality Reduction (PCA and other methods)</vt:lpstr>
      <vt:lpstr>Dimensionality Reduction</vt:lpstr>
      <vt:lpstr>Dimensionality Reduction</vt:lpstr>
      <vt:lpstr>Dimensionality Reduction</vt:lpstr>
      <vt:lpstr>Principal Component Analysis (PCA)</vt:lpstr>
      <vt:lpstr>Finding Max. Variance Directions</vt:lpstr>
      <vt:lpstr>Max. Variance Direction</vt:lpstr>
      <vt:lpstr>The PCA Algorithm</vt:lpstr>
      <vt:lpstr>The Reconstruction Error View of PCA</vt:lpstr>
      <vt:lpstr>PCA Minimizes Reconstruction Error</vt:lpstr>
      <vt:lpstr>Singular Value Decomposition (SVD)</vt:lpstr>
      <vt:lpstr>Low-Rank Approximation via SVD</vt:lpstr>
      <vt:lpstr>Dimensionality Reduction: Beyond PCA</vt:lpstr>
      <vt:lpstr>Dim-Red as Matrix Factorization</vt:lpstr>
      <vt:lpstr>Matrix Factorization is a very useful method!</vt:lpstr>
      <vt:lpstr>Supervised Dimensionality Reduction</vt:lpstr>
      <vt:lpstr>Dim. Reduction by Preserving Pairwise Distances</vt:lpstr>
      <vt:lpstr>MDS: An Example</vt:lpstr>
      <vt:lpstr> Nonlinear Dimensionality Reduction</vt:lpstr>
      <vt:lpstr>Beyond Linear Projections</vt:lpstr>
      <vt:lpstr>Nonlinear Dimensionality Reduction</vt:lpstr>
      <vt:lpstr>Kernel PCA</vt:lpstr>
      <vt:lpstr>Locally Linear Embedding</vt:lpstr>
      <vt:lpstr>SNE and t-SNE</vt:lpstr>
      <vt:lpstr>SNE and t-SNE</vt:lpstr>
      <vt:lpstr>Word Embeddings: Dim-Reduction for Words</vt:lpstr>
      <vt:lpstr>GloVe</vt:lpstr>
      <vt:lpstr>Word2Vec</vt:lpstr>
      <vt:lpstr>Dimensionality Reduction: Out-of-sample Embedding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Learning:Dimensionality Reduction</dc:title>
  <dc:creator>Piyush Rai</dc:creator>
  <cp:lastModifiedBy>Piyush Rai</cp:lastModifiedBy>
  <cp:revision>695</cp:revision>
  <dcterms:created xsi:type="dcterms:W3CDTF">2020-07-07T20:42:16Z</dcterms:created>
  <dcterms:modified xsi:type="dcterms:W3CDTF">2023-10-12T14:20:56Z</dcterms:modified>
</cp:coreProperties>
</file>